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34"/>
  </p:notesMasterIdLst>
  <p:sldIdLst>
    <p:sldId id="262" r:id="rId3"/>
    <p:sldId id="263" r:id="rId4"/>
    <p:sldId id="520" r:id="rId5"/>
    <p:sldId id="3404" r:id="rId6"/>
    <p:sldId id="264" r:id="rId7"/>
    <p:sldId id="452" r:id="rId8"/>
    <p:sldId id="372" r:id="rId9"/>
    <p:sldId id="564" r:id="rId10"/>
    <p:sldId id="567" r:id="rId11"/>
    <p:sldId id="566" r:id="rId12"/>
    <p:sldId id="265" r:id="rId13"/>
    <p:sldId id="272" r:id="rId14"/>
    <p:sldId id="374" r:id="rId15"/>
    <p:sldId id="514" r:id="rId16"/>
    <p:sldId id="268" r:id="rId17"/>
    <p:sldId id="375" r:id="rId18"/>
    <p:sldId id="453" r:id="rId19"/>
    <p:sldId id="521" r:id="rId20"/>
    <p:sldId id="613" r:id="rId21"/>
    <p:sldId id="368" r:id="rId22"/>
    <p:sldId id="522" r:id="rId23"/>
    <p:sldId id="524" r:id="rId24"/>
    <p:sldId id="523" r:id="rId25"/>
    <p:sldId id="559" r:id="rId26"/>
    <p:sldId id="555" r:id="rId27"/>
    <p:sldId id="525" r:id="rId28"/>
    <p:sldId id="568" r:id="rId29"/>
    <p:sldId id="526" r:id="rId30"/>
    <p:sldId id="569" r:id="rId31"/>
    <p:sldId id="527" r:id="rId32"/>
    <p:sldId id="528" r:id="rId33"/>
    <p:sldId id="529" r:id="rId34"/>
    <p:sldId id="614" r:id="rId35"/>
    <p:sldId id="616" r:id="rId36"/>
    <p:sldId id="617" r:id="rId37"/>
    <p:sldId id="618" r:id="rId38"/>
    <p:sldId id="530" r:id="rId39"/>
    <p:sldId id="531" r:id="rId40"/>
    <p:sldId id="615" r:id="rId41"/>
    <p:sldId id="532" r:id="rId42"/>
    <p:sldId id="533" r:id="rId43"/>
    <p:sldId id="534" r:id="rId44"/>
    <p:sldId id="535" r:id="rId45"/>
    <p:sldId id="570" r:id="rId46"/>
    <p:sldId id="542" r:id="rId47"/>
    <p:sldId id="544" r:id="rId48"/>
    <p:sldId id="545" r:id="rId49"/>
    <p:sldId id="546" r:id="rId50"/>
    <p:sldId id="547" r:id="rId51"/>
    <p:sldId id="548" r:id="rId52"/>
    <p:sldId id="549" r:id="rId53"/>
    <p:sldId id="550" r:id="rId54"/>
    <p:sldId id="551" r:id="rId55"/>
    <p:sldId id="553" r:id="rId56"/>
    <p:sldId id="554" r:id="rId57"/>
    <p:sldId id="571" r:id="rId58"/>
    <p:sldId id="572" r:id="rId59"/>
    <p:sldId id="573" r:id="rId60"/>
    <p:sldId id="574" r:id="rId61"/>
    <p:sldId id="578" r:id="rId62"/>
    <p:sldId id="579" r:id="rId63"/>
    <p:sldId id="580" r:id="rId64"/>
    <p:sldId id="583" r:id="rId65"/>
    <p:sldId id="584" r:id="rId66"/>
    <p:sldId id="585" r:id="rId67"/>
    <p:sldId id="594" r:id="rId68"/>
    <p:sldId id="587" r:id="rId69"/>
    <p:sldId id="596" r:id="rId70"/>
    <p:sldId id="620" r:id="rId71"/>
    <p:sldId id="619" r:id="rId72"/>
    <p:sldId id="598" r:id="rId73"/>
    <p:sldId id="588" r:id="rId74"/>
    <p:sldId id="621" r:id="rId75"/>
    <p:sldId id="600" r:id="rId76"/>
    <p:sldId id="601" r:id="rId77"/>
    <p:sldId id="589" r:id="rId78"/>
    <p:sldId id="590" r:id="rId79"/>
    <p:sldId id="591" r:id="rId80"/>
    <p:sldId id="592" r:id="rId81"/>
    <p:sldId id="593" r:id="rId82"/>
    <p:sldId id="622" r:id="rId83"/>
    <p:sldId id="582" r:id="rId84"/>
    <p:sldId id="581" r:id="rId85"/>
    <p:sldId id="716" r:id="rId86"/>
    <p:sldId id="784" r:id="rId87"/>
    <p:sldId id="785" r:id="rId88"/>
    <p:sldId id="786" r:id="rId89"/>
    <p:sldId id="271" r:id="rId90"/>
    <p:sldId id="273" r:id="rId91"/>
    <p:sldId id="787" r:id="rId92"/>
    <p:sldId id="794" r:id="rId93"/>
    <p:sldId id="795" r:id="rId94"/>
    <p:sldId id="796" r:id="rId95"/>
    <p:sldId id="797" r:id="rId96"/>
    <p:sldId id="798" r:id="rId97"/>
    <p:sldId id="799" r:id="rId98"/>
    <p:sldId id="800" r:id="rId99"/>
    <p:sldId id="802" r:id="rId100"/>
    <p:sldId id="803" r:id="rId101"/>
    <p:sldId id="804" r:id="rId102"/>
    <p:sldId id="801" r:id="rId103"/>
    <p:sldId id="805" r:id="rId104"/>
    <p:sldId id="806" r:id="rId105"/>
    <p:sldId id="807" r:id="rId106"/>
    <p:sldId id="808" r:id="rId107"/>
    <p:sldId id="809" r:id="rId108"/>
    <p:sldId id="810" r:id="rId109"/>
    <p:sldId id="811" r:id="rId110"/>
    <p:sldId id="812" r:id="rId111"/>
    <p:sldId id="813" r:id="rId112"/>
    <p:sldId id="814" r:id="rId113"/>
    <p:sldId id="815" r:id="rId114"/>
    <p:sldId id="816" r:id="rId115"/>
    <p:sldId id="817" r:id="rId116"/>
    <p:sldId id="818" r:id="rId117"/>
    <p:sldId id="821" r:id="rId118"/>
    <p:sldId id="820" r:id="rId119"/>
    <p:sldId id="823" r:id="rId120"/>
    <p:sldId id="822" r:id="rId121"/>
    <p:sldId id="819" r:id="rId122"/>
    <p:sldId id="824" r:id="rId123"/>
    <p:sldId id="825" r:id="rId124"/>
    <p:sldId id="826" r:id="rId125"/>
    <p:sldId id="3405" r:id="rId126"/>
    <p:sldId id="3406" r:id="rId127"/>
    <p:sldId id="3407" r:id="rId128"/>
    <p:sldId id="3408" r:id="rId129"/>
    <p:sldId id="791" r:id="rId130"/>
    <p:sldId id="790" r:id="rId131"/>
    <p:sldId id="792" r:id="rId132"/>
    <p:sldId id="731" r:id="rId1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2E91FE"/>
    <a:srgbClr val="A700D5"/>
    <a:srgbClr val="DC00FF"/>
    <a:srgbClr val="D1CC00"/>
    <a:srgbClr val="D00000"/>
    <a:srgbClr val="B4A700"/>
    <a:srgbClr val="FFEB00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notesMaster" Target="notesMasters/notes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18096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89288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36100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476586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014082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238449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4882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59450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016153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433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0570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74309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31158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69338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08620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35486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948600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50536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661729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2662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1773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72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555280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740198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071647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7585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51820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03353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57268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26718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8491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69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9306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4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53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68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0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60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52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27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9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1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04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82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3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18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32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94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5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8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03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4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3540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5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07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52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30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33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12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5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092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3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19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857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24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99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20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991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74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477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664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040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637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278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593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63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636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1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682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240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499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3565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017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5092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4959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185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149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7957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7686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6469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994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60719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E6175-D8A3-40CA-A7E6-74075F35C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9136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2903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0775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01392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1225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634275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14401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629331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07956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25855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255194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417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School of Data Science &amp; Society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A38E1B97-EE27-D971-37E2-19E822381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B08A5-9F9A-1761-D440-117B00676F1A}"/>
              </a:ext>
            </a:extLst>
          </p:cNvPr>
          <p:cNvSpPr txBox="1"/>
          <p:nvPr/>
        </p:nvSpPr>
        <p:spPr>
          <a:xfrm>
            <a:off x="-17060" y="5417403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Smooth histogram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Kernel Density Estimate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E19F19-0B5E-449C-8A3B-3BF961D12C6C}"/>
              </a:ext>
            </a:extLst>
          </p:cNvPr>
          <p:cNvCxnSpPr>
            <a:cxnSpLocks/>
          </p:cNvCxnSpPr>
          <p:nvPr/>
        </p:nvCxnSpPr>
        <p:spPr>
          <a:xfrm flipV="1">
            <a:off x="1981200" y="4419600"/>
            <a:ext cx="16764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2BA024-FF12-1B8E-52CD-F3717C7DD529}"/>
              </a:ext>
            </a:extLst>
          </p:cNvPr>
          <p:cNvSpPr txBox="1"/>
          <p:nvPr/>
        </p:nvSpPr>
        <p:spPr>
          <a:xfrm>
            <a:off x="4572000" y="5715000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 in Detail Later</a:t>
            </a:r>
          </a:p>
        </p:txBody>
      </p:sp>
    </p:spTree>
    <p:extLst>
      <p:ext uri="{BB962C8B-B14F-4D97-AF65-F5344CB8AC3E}">
        <p14:creationId xmlns:p14="http://schemas.microsoft.com/office/powerpoint/2010/main" val="19266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Y-axis</a:t>
            </a: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D7E18FC8-55FA-A7D3-76D0-2AAAFFEDF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870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Y-Projection, 1-d view</a:t>
            </a:r>
          </a:p>
        </p:txBody>
      </p:sp>
      <p:pic>
        <p:nvPicPr>
          <p:cNvPr id="5" name="Picture 4" descr="A graph of a function&#10;&#10;AI-generated content may be incorrect.">
            <a:extLst>
              <a:ext uri="{FF2B5EF4-FFF2-40B4-BE49-F238E27FC236}">
                <a16:creationId xmlns:a16="http://schemas.microsoft.com/office/drawing/2014/main" id="{082D7819-CF8A-3563-DFF8-20CDF9AC8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55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Z-axis</a:t>
            </a:r>
          </a:p>
        </p:txBody>
      </p:sp>
      <p:pic>
        <p:nvPicPr>
          <p:cNvPr id="5" name="Picture 4" descr="A diagram of a tree&#10;&#10;AI-generated content may be incorrect.">
            <a:extLst>
              <a:ext uri="{FF2B5EF4-FFF2-40B4-BE49-F238E27FC236}">
                <a16:creationId xmlns:a16="http://schemas.microsoft.com/office/drawing/2014/main" id="{CA1F85B9-CFAE-F953-160B-4A51CB63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997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Z-Projection, 1-d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DF4F0-D521-EB9D-8412-9DE872C4C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845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XY-plane</a:t>
            </a:r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7F9D4BF8-A864-70FE-05EB-8CCFD39E3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727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XY-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" name="Picture 2" descr="A blue screen with black text&#10;&#10;AI-generated content may be incorrect.">
            <a:extLst>
              <a:ext uri="{FF2B5EF4-FFF2-40B4-BE49-F238E27FC236}">
                <a16:creationId xmlns:a16="http://schemas.microsoft.com/office/drawing/2014/main" id="{4D19E279-97C7-781F-6697-75BCED32E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454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XZ-plane</a:t>
            </a:r>
          </a:p>
        </p:txBody>
      </p:sp>
      <p:pic>
        <p:nvPicPr>
          <p:cNvPr id="3" name="Picture 2" descr="A yellow rectangle with red and black lines&#10;&#10;AI-generated content may be incorrect.">
            <a:extLst>
              <a:ext uri="{FF2B5EF4-FFF2-40B4-BE49-F238E27FC236}">
                <a16:creationId xmlns:a16="http://schemas.microsoft.com/office/drawing/2014/main" id="{DCE37B7C-2AAC-63B5-0A49-CAD8DE17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13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XZ-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" name="Picture 2" descr="A yellow and red chart&#10;&#10;AI-generated content may be incorrect.">
            <a:extLst>
              <a:ext uri="{FF2B5EF4-FFF2-40B4-BE49-F238E27FC236}">
                <a16:creationId xmlns:a16="http://schemas.microsoft.com/office/drawing/2014/main" id="{4CEB849A-6573-C841-F597-801740C92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51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YZ-plane</a:t>
            </a:r>
          </a:p>
        </p:txBody>
      </p:sp>
      <p:pic>
        <p:nvPicPr>
          <p:cNvPr id="3" name="Picture 2" descr="A purple rectangle with red dots&#10;&#10;AI-generated content may be incorrect.">
            <a:extLst>
              <a:ext uri="{FF2B5EF4-FFF2-40B4-BE49-F238E27FC236}">
                <a16:creationId xmlns:a16="http://schemas.microsoft.com/office/drawing/2014/main" id="{A76AA2BF-AA11-10F3-2747-1677FFE2F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1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/>
              <a:t>Functional Data Analysis</a:t>
            </a:r>
            <a:r>
              <a:rPr lang="en-US" dirty="0"/>
              <a:t>:    Curves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YZ-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5" name="Picture 4" descr="A graph showing the results of a graph&#10;&#10;AI-generated content may be incorrect.">
            <a:extLst>
              <a:ext uri="{FF2B5EF4-FFF2-40B4-BE49-F238E27FC236}">
                <a16:creationId xmlns:a16="http://schemas.microsoft.com/office/drawing/2014/main" id="{3484FDF4-C06E-307E-7878-314919B75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56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all 3 planes</a:t>
            </a: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9865E6E1-C99F-D209-2446-1095B7227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71CBFB-9ABB-9A98-BCAD-82AC368A9F00}"/>
              </a:ext>
            </a:extLst>
          </p:cNvPr>
          <p:cNvGrpSpPr/>
          <p:nvPr/>
        </p:nvGrpSpPr>
        <p:grpSpPr>
          <a:xfrm>
            <a:off x="4267200" y="2971800"/>
            <a:ext cx="4699132" cy="2554545"/>
            <a:chOff x="4267200" y="2971800"/>
            <a:chExt cx="4699132" cy="25545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67FEFB-3A6E-48C6-03BD-C6DA0EA75A2C}"/>
                </a:ext>
              </a:extLst>
            </p:cNvPr>
            <p:cNvSpPr txBox="1"/>
            <p:nvPr/>
          </p:nvSpPr>
          <p:spPr>
            <a:xfrm>
              <a:off x="7239000" y="2971800"/>
              <a:ext cx="172733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Think: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Front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Top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Views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AC6AF4F-92A6-C76C-E1F0-DB3A0C5181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5600" y="3200400"/>
              <a:ext cx="685800" cy="533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7768176-271A-5EBB-15B5-6FE7292D4D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77000" y="4191000"/>
              <a:ext cx="914400" cy="762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11614C-2511-3C2E-EB8A-128868C1E5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7200" y="4724400"/>
              <a:ext cx="3124200" cy="4572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20C6C7-66F6-429C-559E-48B15AF05E3E}"/>
              </a:ext>
            </a:extLst>
          </p:cNvPr>
          <p:cNvSpPr txBox="1"/>
          <p:nvPr/>
        </p:nvSpPr>
        <p:spPr>
          <a:xfrm>
            <a:off x="609600" y="6107668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Keep These Colors in Mind</a:t>
            </a:r>
          </a:p>
        </p:txBody>
      </p:sp>
    </p:spTree>
    <p:extLst>
      <p:ext uri="{BB962C8B-B14F-4D97-AF65-F5344CB8AC3E}">
        <p14:creationId xmlns:p14="http://schemas.microsoft.com/office/powerpoint/2010/main" val="13899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Diagonal 1-d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ns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3" name="Picture 2" descr="A graph of a function&#10;&#10;AI-generated content may be incorrect.">
            <a:extLst>
              <a:ext uri="{FF2B5EF4-FFF2-40B4-BE49-F238E27FC236}">
                <a16:creationId xmlns:a16="http://schemas.microsoft.com/office/drawing/2014/main" id="{D4897D26-B14C-B5EA-9B8E-8A064FEEB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76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Add off-diagonals</a:t>
            </a:r>
          </a:p>
        </p:txBody>
      </p:sp>
      <p:pic>
        <p:nvPicPr>
          <p:cNvPr id="3" name="Picture 2" descr="A group of colored squares with numbers&#10;&#10;AI-generated content may be incorrect.">
            <a:extLst>
              <a:ext uri="{FF2B5EF4-FFF2-40B4-BE49-F238E27FC236}">
                <a16:creationId xmlns:a16="http://schemas.microsoft.com/office/drawing/2014/main" id="{B7ACBF91-F362-65CC-DBC7-8CD1E0C1A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36010A-C345-BDDC-691B-FCECEF477F76}"/>
              </a:ext>
            </a:extLst>
          </p:cNvPr>
          <p:cNvSpPr txBox="1"/>
          <p:nvPr/>
        </p:nvSpPr>
        <p:spPr>
          <a:xfrm>
            <a:off x="990600" y="4800600"/>
            <a:ext cx="4284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 Show Where These Came From,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But Otherwise a Distraction, So Turn Off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 and lines&#10;&#10;AI-generated content may be incorrect.">
            <a:extLst>
              <a:ext uri="{FF2B5EF4-FFF2-40B4-BE49-F238E27FC236}">
                <a16:creationId xmlns:a16="http://schemas.microsoft.com/office/drawing/2014/main" id="{CDE440BD-3A1A-D802-83DF-062E1A308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A4AC72C-68B7-F6CF-6638-DC304B6A90B0}"/>
              </a:ext>
            </a:extLst>
          </p:cNvPr>
          <p:cNvGrpSpPr/>
          <p:nvPr/>
        </p:nvGrpSpPr>
        <p:grpSpPr>
          <a:xfrm>
            <a:off x="228600" y="1295400"/>
            <a:ext cx="6096000" cy="5004375"/>
            <a:chOff x="228600" y="1295400"/>
            <a:chExt cx="6096000" cy="50043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EB597A-9483-D292-22C8-277D48A3F3E8}"/>
                </a:ext>
              </a:extLst>
            </p:cNvPr>
            <p:cNvSpPr txBox="1"/>
            <p:nvPr/>
          </p:nvSpPr>
          <p:spPr>
            <a:xfrm>
              <a:off x="228600" y="5715000"/>
              <a:ext cx="40573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Linkage of Axes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DEB218-CA07-465B-6B4E-E49EA8C72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6800" y="2667000"/>
              <a:ext cx="2057400" cy="0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DC9009-D5AA-EDA7-F901-ECF1B984DCB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1295400"/>
              <a:ext cx="0" cy="1371600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41D442-471D-FB6D-6090-2DCCA6446C14}"/>
                </a:ext>
              </a:extLst>
            </p:cNvPr>
            <p:cNvCxnSpPr>
              <a:cxnSpLocks/>
            </p:cNvCxnSpPr>
            <p:nvPr/>
          </p:nvCxnSpPr>
          <p:spPr>
            <a:xfrm>
              <a:off x="6324600" y="1295400"/>
              <a:ext cx="0" cy="1371600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86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2" name="Picture 1" descr="A group of graphs with dots and lines&#10;&#10;AI-generated content may be incorrect.">
            <a:extLst>
              <a:ext uri="{FF2B5EF4-FFF2-40B4-BE49-F238E27FC236}">
                <a16:creationId xmlns:a16="http://schemas.microsoft.com/office/drawing/2014/main" id="{30A2D024-CC03-46FC-B7FC-8E064F7E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842C35-A08B-46AD-C497-B9DDC80F6830}"/>
              </a:ext>
            </a:extLst>
          </p:cNvPr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73206-AA2F-8A49-0D75-5E55E685CFB0}"/>
              </a:ext>
            </a:extLst>
          </p:cNvPr>
          <p:cNvCxnSpPr>
            <a:cxnSpLocks/>
          </p:cNvCxnSpPr>
          <p:nvPr/>
        </p:nvCxnSpPr>
        <p:spPr>
          <a:xfrm flipH="1">
            <a:off x="3657600" y="44196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B738CE-A19F-FA2D-556A-DC03B6B8DB45}"/>
              </a:ext>
            </a:extLst>
          </p:cNvPr>
          <p:cNvCxnSpPr>
            <a:cxnSpLocks/>
          </p:cNvCxnSpPr>
          <p:nvPr/>
        </p:nvCxnSpPr>
        <p:spPr>
          <a:xfrm>
            <a:off x="6324600" y="3124200"/>
            <a:ext cx="0" cy="12954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4EFA9C-989E-F6B9-8990-EE9F8F7B518C}"/>
              </a:ext>
            </a:extLst>
          </p:cNvPr>
          <p:cNvCxnSpPr>
            <a:cxnSpLocks/>
          </p:cNvCxnSpPr>
          <p:nvPr/>
        </p:nvCxnSpPr>
        <p:spPr>
          <a:xfrm flipH="1">
            <a:off x="3657600" y="26670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1128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2" name="Picture 1" descr="A group of graphs with dots and lines&#10;&#10;AI-generated content may be incorrect.">
            <a:extLst>
              <a:ext uri="{FF2B5EF4-FFF2-40B4-BE49-F238E27FC236}">
                <a16:creationId xmlns:a16="http://schemas.microsoft.com/office/drawing/2014/main" id="{30A2D024-CC03-46FC-B7FC-8E064F7E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842C35-A08B-46AD-C497-B9DDC80F6830}"/>
              </a:ext>
            </a:extLst>
          </p:cNvPr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C55953-313E-35AE-A465-BC10B3C3216B}"/>
              </a:ext>
            </a:extLst>
          </p:cNvPr>
          <p:cNvCxnSpPr>
            <a:cxnSpLocks/>
          </p:cNvCxnSpPr>
          <p:nvPr/>
        </p:nvCxnSpPr>
        <p:spPr>
          <a:xfrm flipH="1">
            <a:off x="6248400" y="6248400"/>
            <a:ext cx="20574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DE0C1-54F8-C59D-8142-DB985599BF06}"/>
              </a:ext>
            </a:extLst>
          </p:cNvPr>
          <p:cNvCxnSpPr>
            <a:cxnSpLocks/>
          </p:cNvCxnSpPr>
          <p:nvPr/>
        </p:nvCxnSpPr>
        <p:spPr>
          <a:xfrm flipH="1">
            <a:off x="6324600" y="4419600"/>
            <a:ext cx="1905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41F82D-1B95-93CE-51FA-BFA70A6D2123}"/>
              </a:ext>
            </a:extLst>
          </p:cNvPr>
          <p:cNvCxnSpPr>
            <a:cxnSpLocks/>
          </p:cNvCxnSpPr>
          <p:nvPr/>
        </p:nvCxnSpPr>
        <p:spPr>
          <a:xfrm flipH="1">
            <a:off x="6172200" y="2667000"/>
            <a:ext cx="20574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079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2" name="Picture 1" descr="A group of graphs with dots and lines&#10;&#10;AI-generated content may be incorrect.">
            <a:extLst>
              <a:ext uri="{FF2B5EF4-FFF2-40B4-BE49-F238E27FC236}">
                <a16:creationId xmlns:a16="http://schemas.microsoft.com/office/drawing/2014/main" id="{30A2D024-CC03-46FC-B7FC-8E064F7E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B3651-577D-6AAD-6B01-3D77BED5AD1D}"/>
              </a:ext>
            </a:extLst>
          </p:cNvPr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Correspondence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of Points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066DBE-CF81-7487-1048-8D16603BD9C5}"/>
              </a:ext>
            </a:extLst>
          </p:cNvPr>
          <p:cNvCxnSpPr>
            <a:cxnSpLocks/>
          </p:cNvCxnSpPr>
          <p:nvPr/>
        </p:nvCxnSpPr>
        <p:spPr>
          <a:xfrm flipV="1">
            <a:off x="3048000" y="1371600"/>
            <a:ext cx="15240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F81D46-B0BF-7EA9-95A7-5645558A177C}"/>
              </a:ext>
            </a:extLst>
          </p:cNvPr>
          <p:cNvCxnSpPr>
            <a:cxnSpLocks/>
          </p:cNvCxnSpPr>
          <p:nvPr/>
        </p:nvCxnSpPr>
        <p:spPr>
          <a:xfrm>
            <a:off x="4495800" y="1371600"/>
            <a:ext cx="2362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9750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2" name="Picture 1" descr="A group of graphs with dots and lines&#10;&#10;AI-generated content may be incorrect.">
            <a:extLst>
              <a:ext uri="{FF2B5EF4-FFF2-40B4-BE49-F238E27FC236}">
                <a16:creationId xmlns:a16="http://schemas.microsoft.com/office/drawing/2014/main" id="{30A2D024-CC03-46FC-B7FC-8E064F7E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B3651-577D-6AAD-6B01-3D77BED5AD1D}"/>
              </a:ext>
            </a:extLst>
          </p:cNvPr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Correspondence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of Points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EEBF74-C4BE-3334-FC8F-534DB2157287}"/>
              </a:ext>
            </a:extLst>
          </p:cNvPr>
          <p:cNvCxnSpPr>
            <a:cxnSpLocks/>
          </p:cNvCxnSpPr>
          <p:nvPr/>
        </p:nvCxnSpPr>
        <p:spPr>
          <a:xfrm flipV="1">
            <a:off x="5562600" y="3200400"/>
            <a:ext cx="914400" cy="5334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79A9DF-23D7-A77C-3BAD-00F1DE57F7C4}"/>
              </a:ext>
            </a:extLst>
          </p:cNvPr>
          <p:cNvCxnSpPr>
            <a:cxnSpLocks/>
          </p:cNvCxnSpPr>
          <p:nvPr/>
        </p:nvCxnSpPr>
        <p:spPr>
          <a:xfrm flipV="1">
            <a:off x="5638800" y="2209800"/>
            <a:ext cx="0" cy="1524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0951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2" name="Picture 1" descr="A group of graphs with dots and lines&#10;&#10;AI-generated content may be incorrect.">
            <a:extLst>
              <a:ext uri="{FF2B5EF4-FFF2-40B4-BE49-F238E27FC236}">
                <a16:creationId xmlns:a16="http://schemas.microsoft.com/office/drawing/2014/main" id="{30A2D024-CC03-46FC-B7FC-8E064F7EA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B10032-678A-1215-CF8F-AC52F507A30C}"/>
              </a:ext>
            </a:extLst>
          </p:cNvPr>
          <p:cNvSpPr txBox="1"/>
          <p:nvPr/>
        </p:nvSpPr>
        <p:spPr>
          <a:xfrm>
            <a:off x="914400" y="4895671"/>
            <a:ext cx="2372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often put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transpose plots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below diagonal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D81F42-DAB1-E0DE-618C-12E2BCB2C69B}"/>
              </a:ext>
            </a:extLst>
          </p:cNvPr>
          <p:cNvGrpSpPr/>
          <p:nvPr/>
        </p:nvGrpSpPr>
        <p:grpSpPr>
          <a:xfrm>
            <a:off x="1143000" y="2133600"/>
            <a:ext cx="3429000" cy="2438400"/>
            <a:chOff x="1219200" y="2514600"/>
            <a:chExt cx="3429000" cy="24384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2FCE0BE-989A-7110-6A85-0FE4863D8A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3035" y="2514600"/>
              <a:ext cx="1305965" cy="24384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25E4083-FDE1-258C-64BD-78DBF17D3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200" y="3276600"/>
              <a:ext cx="3429000" cy="8382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A95A109-4709-107A-174F-A56EBA75B45F}"/>
              </a:ext>
            </a:extLst>
          </p:cNvPr>
          <p:cNvSpPr txBox="1"/>
          <p:nvPr/>
        </p:nvSpPr>
        <p:spPr>
          <a:xfrm>
            <a:off x="3429000" y="956846"/>
            <a:ext cx="2420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Continue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attern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of axes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2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Currently </a:t>
            </a:r>
            <a:r>
              <a:rPr lang="en-US" u="sng" dirty="0"/>
              <a:t>active</a:t>
            </a:r>
            <a:r>
              <a:rPr lang="en-US" dirty="0"/>
              <a:t> field in statistics, see: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 &amp; Silverman (2005)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/>
              <a:t>	Ramsay &amp; Silverman (2002)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57400" y="4572000"/>
            <a:ext cx="5492151" cy="2286000"/>
            <a:chOff x="2057400" y="4572000"/>
            <a:chExt cx="5492151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648200"/>
              <a:ext cx="1834551" cy="2209800"/>
            </a:xfrm>
            <a:prstGeom prst="rect">
              <a:avLst/>
            </a:prstGeom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t="8572" r="25714" b="27143"/>
            <a:stretch/>
          </p:blipFill>
          <p:spPr bwMode="auto">
            <a:xfrm>
              <a:off x="2057400" y="4572000"/>
              <a:ext cx="1600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D921CD-8650-CA59-78B7-2EFE8FD4F007}"/>
              </a:ext>
            </a:extLst>
          </p:cNvPr>
          <p:cNvCxnSpPr>
            <a:cxnSpLocks/>
          </p:cNvCxnSpPr>
          <p:nvPr/>
        </p:nvCxnSpPr>
        <p:spPr>
          <a:xfrm flipH="1">
            <a:off x="1066800" y="2667000"/>
            <a:ext cx="20574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777096-3B16-F5ED-CF71-DF9D2AF25636}"/>
              </a:ext>
            </a:extLst>
          </p:cNvPr>
          <p:cNvCxnSpPr>
            <a:cxnSpLocks/>
          </p:cNvCxnSpPr>
          <p:nvPr/>
        </p:nvCxnSpPr>
        <p:spPr>
          <a:xfrm flipH="1">
            <a:off x="1066800" y="4419600"/>
            <a:ext cx="20574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5D3969-DAD1-2869-1C5E-E9295AFD3B81}"/>
              </a:ext>
            </a:extLst>
          </p:cNvPr>
          <p:cNvCxnSpPr>
            <a:cxnSpLocks/>
          </p:cNvCxnSpPr>
          <p:nvPr/>
        </p:nvCxnSpPr>
        <p:spPr>
          <a:xfrm flipH="1">
            <a:off x="1066800" y="6248400"/>
            <a:ext cx="20574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5958E5-EDAA-ABBD-F659-1113BF018432}"/>
              </a:ext>
            </a:extLst>
          </p:cNvPr>
          <p:cNvCxnSpPr>
            <a:cxnSpLocks/>
          </p:cNvCxnSpPr>
          <p:nvPr/>
        </p:nvCxnSpPr>
        <p:spPr>
          <a:xfrm>
            <a:off x="3733800" y="1371600"/>
            <a:ext cx="0" cy="12954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E9089A-A2DD-B6E3-8087-DA225FBBF363}"/>
              </a:ext>
            </a:extLst>
          </p:cNvPr>
          <p:cNvCxnSpPr>
            <a:cxnSpLocks/>
          </p:cNvCxnSpPr>
          <p:nvPr/>
        </p:nvCxnSpPr>
        <p:spPr>
          <a:xfrm>
            <a:off x="6324600" y="1371600"/>
            <a:ext cx="0" cy="12954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905DDE-E2BE-FD9B-EC92-D1C3D8DEE0D9}"/>
              </a:ext>
            </a:extLst>
          </p:cNvPr>
          <p:cNvSpPr txBox="1"/>
          <p:nvPr/>
        </p:nvSpPr>
        <p:spPr>
          <a:xfrm>
            <a:off x="3429000" y="956846"/>
            <a:ext cx="2420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Continue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attern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of axes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562520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9F2F600-E7A9-5822-361F-3E4B666938F4}"/>
              </a:ext>
            </a:extLst>
          </p:cNvPr>
          <p:cNvCxnSpPr>
            <a:cxnSpLocks/>
          </p:cNvCxnSpPr>
          <p:nvPr/>
        </p:nvCxnSpPr>
        <p:spPr>
          <a:xfrm flipH="1">
            <a:off x="3657600" y="44196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BCE520-2955-4CD4-E5BB-B7510D900654}"/>
              </a:ext>
            </a:extLst>
          </p:cNvPr>
          <p:cNvCxnSpPr>
            <a:cxnSpLocks/>
          </p:cNvCxnSpPr>
          <p:nvPr/>
        </p:nvCxnSpPr>
        <p:spPr>
          <a:xfrm flipH="1">
            <a:off x="3657600" y="26670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1B55DB-9920-33A9-34B1-D86CCE91C683}"/>
              </a:ext>
            </a:extLst>
          </p:cNvPr>
          <p:cNvCxnSpPr>
            <a:cxnSpLocks/>
          </p:cNvCxnSpPr>
          <p:nvPr/>
        </p:nvCxnSpPr>
        <p:spPr>
          <a:xfrm flipH="1">
            <a:off x="3657600" y="6248400"/>
            <a:ext cx="20574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290F61-E1D0-E351-AC3E-52013186B657}"/>
              </a:ext>
            </a:extLst>
          </p:cNvPr>
          <p:cNvCxnSpPr>
            <a:cxnSpLocks/>
          </p:cNvCxnSpPr>
          <p:nvPr/>
        </p:nvCxnSpPr>
        <p:spPr>
          <a:xfrm>
            <a:off x="6324600" y="3124200"/>
            <a:ext cx="0" cy="12954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828FE0-09F4-3179-46A4-9FF817422D17}"/>
              </a:ext>
            </a:extLst>
          </p:cNvPr>
          <p:cNvCxnSpPr>
            <a:cxnSpLocks/>
          </p:cNvCxnSpPr>
          <p:nvPr/>
        </p:nvCxnSpPr>
        <p:spPr>
          <a:xfrm>
            <a:off x="1143000" y="3124200"/>
            <a:ext cx="0" cy="12954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D431D4-31A3-961A-1181-070A78AEE454}"/>
              </a:ext>
            </a:extLst>
          </p:cNvPr>
          <p:cNvSpPr txBox="1"/>
          <p:nvPr/>
        </p:nvSpPr>
        <p:spPr>
          <a:xfrm>
            <a:off x="3429000" y="956846"/>
            <a:ext cx="2420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Continue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attern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of axes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21428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D1666D8-C63C-5C13-E95F-8D3DA0B9A9F6}"/>
              </a:ext>
            </a:extLst>
          </p:cNvPr>
          <p:cNvCxnSpPr>
            <a:cxnSpLocks/>
          </p:cNvCxnSpPr>
          <p:nvPr/>
        </p:nvCxnSpPr>
        <p:spPr>
          <a:xfrm flipH="1">
            <a:off x="6172200" y="2667000"/>
            <a:ext cx="20574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6CCF55-22D1-C0CB-FFA7-4CD468DC4932}"/>
              </a:ext>
            </a:extLst>
          </p:cNvPr>
          <p:cNvCxnSpPr>
            <a:cxnSpLocks/>
          </p:cNvCxnSpPr>
          <p:nvPr/>
        </p:nvCxnSpPr>
        <p:spPr>
          <a:xfrm flipH="1">
            <a:off x="6172200" y="4419600"/>
            <a:ext cx="20574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AD1230-2D4D-AB89-1F93-4EF3779F3192}"/>
              </a:ext>
            </a:extLst>
          </p:cNvPr>
          <p:cNvCxnSpPr>
            <a:cxnSpLocks/>
          </p:cNvCxnSpPr>
          <p:nvPr/>
        </p:nvCxnSpPr>
        <p:spPr>
          <a:xfrm flipH="1">
            <a:off x="6172200" y="6248400"/>
            <a:ext cx="20574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5FC03C-FA2B-1235-93E9-F094CB86E85F}"/>
              </a:ext>
            </a:extLst>
          </p:cNvPr>
          <p:cNvCxnSpPr>
            <a:cxnSpLocks/>
          </p:cNvCxnSpPr>
          <p:nvPr/>
        </p:nvCxnSpPr>
        <p:spPr>
          <a:xfrm>
            <a:off x="3733800" y="4876800"/>
            <a:ext cx="0" cy="137160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0B8184-07B7-164D-A040-210A83AFE4D9}"/>
              </a:ext>
            </a:extLst>
          </p:cNvPr>
          <p:cNvCxnSpPr>
            <a:cxnSpLocks/>
          </p:cNvCxnSpPr>
          <p:nvPr/>
        </p:nvCxnSpPr>
        <p:spPr>
          <a:xfrm>
            <a:off x="1219200" y="4876800"/>
            <a:ext cx="0" cy="137160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11B01C-D413-C0C6-605A-0194F7DA97A3}"/>
              </a:ext>
            </a:extLst>
          </p:cNvPr>
          <p:cNvSpPr txBox="1"/>
          <p:nvPr/>
        </p:nvSpPr>
        <p:spPr>
          <a:xfrm>
            <a:off x="3429000" y="956846"/>
            <a:ext cx="2420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Continue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attern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of axes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71109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01DEB8-F797-ABC9-FC28-39A1611D1CE7}"/>
              </a:ext>
            </a:extLst>
          </p:cNvPr>
          <p:cNvSpPr txBox="1"/>
          <p:nvPr/>
        </p:nvSpPr>
        <p:spPr>
          <a:xfrm>
            <a:off x="1702418" y="838200"/>
            <a:ext cx="591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“Scatterplot Matrix”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F4A9D-9816-7DD5-4185-3224D4CAAF97}"/>
              </a:ext>
            </a:extLst>
          </p:cNvPr>
          <p:cNvSpPr txBox="1"/>
          <p:nvPr/>
        </p:nvSpPr>
        <p:spPr>
          <a:xfrm>
            <a:off x="1828800" y="2762071"/>
            <a:ext cx="56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“Trait by Trait” Since Axes are Traits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2B55E-77EE-C53E-67B3-219867921853}"/>
              </a:ext>
            </a:extLst>
          </p:cNvPr>
          <p:cNvSpPr txBox="1"/>
          <p:nvPr/>
        </p:nvSpPr>
        <p:spPr>
          <a:xfrm>
            <a:off x="2018826" y="4567535"/>
            <a:ext cx="531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Also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Sometimes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“</a:t>
            </a:r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by </a:t>
            </a:r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CFCC1C-7FE8-F101-C587-F88D8DE8216D}"/>
              </a:ext>
            </a:extLst>
          </p:cNvPr>
          <p:cNvSpPr txBox="1"/>
          <p:nvPr/>
        </p:nvSpPr>
        <p:spPr>
          <a:xfrm>
            <a:off x="2438400" y="2667000"/>
            <a:ext cx="460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non-obvious “cluster”?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C1E53C-CD95-BA9B-6C1C-9087642599B7}"/>
              </a:ext>
            </a:extLst>
          </p:cNvPr>
          <p:cNvGrpSpPr/>
          <p:nvPr/>
        </p:nvGrpSpPr>
        <p:grpSpPr>
          <a:xfrm>
            <a:off x="1787694" y="914400"/>
            <a:ext cx="1762021" cy="1207532"/>
            <a:chOff x="1787694" y="914400"/>
            <a:chExt cx="1762021" cy="12075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DA9B33-00DF-A71E-BA6E-908A2D4EB57D}"/>
                </a:ext>
              </a:extLst>
            </p:cNvPr>
            <p:cNvSpPr txBox="1"/>
            <p:nvPr/>
          </p:nvSpPr>
          <p:spPr>
            <a:xfrm>
              <a:off x="1787694" y="9144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Focus</a:t>
              </a:r>
              <a:r>
                <a:rPr kumimoji="0" lang="en-US" b="0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on these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09BFC97-6542-20BD-FF35-BC0D39AD7047}"/>
                </a:ext>
              </a:extLst>
            </p:cNvPr>
            <p:cNvSpPr/>
            <p:nvPr/>
          </p:nvSpPr>
          <p:spPr>
            <a:xfrm>
              <a:off x="2057400" y="1828800"/>
              <a:ext cx="1143000" cy="2931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CCA973-64F6-6152-E0E8-480EBBF7F1E7}"/>
              </a:ext>
            </a:extLst>
          </p:cNvPr>
          <p:cNvGrpSpPr/>
          <p:nvPr/>
        </p:nvGrpSpPr>
        <p:grpSpPr>
          <a:xfrm>
            <a:off x="3657600" y="914400"/>
            <a:ext cx="3886200" cy="1295400"/>
            <a:chOff x="3657600" y="914400"/>
            <a:chExt cx="3886200" cy="1295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13F62E-8B21-C650-A955-54B15190F649}"/>
                </a:ext>
              </a:extLst>
            </p:cNvPr>
            <p:cNvSpPr txBox="1"/>
            <p:nvPr/>
          </p:nvSpPr>
          <p:spPr>
            <a:xfrm>
              <a:off x="4495800" y="914400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They appear</a:t>
              </a:r>
              <a:r>
                <a:rPr kumimoji="0" lang="en-US" b="0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here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B3707B-2D37-4D50-B0DB-A40759D375F0}"/>
                </a:ext>
              </a:extLst>
            </p:cNvPr>
            <p:cNvSpPr/>
            <p:nvPr/>
          </p:nvSpPr>
          <p:spPr>
            <a:xfrm>
              <a:off x="3657600" y="1346775"/>
              <a:ext cx="1143000" cy="86302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54984D4-4EDC-71FE-7217-D960FDEE7061}"/>
                </a:ext>
              </a:extLst>
            </p:cNvPr>
            <p:cNvSpPr/>
            <p:nvPr/>
          </p:nvSpPr>
          <p:spPr>
            <a:xfrm>
              <a:off x="6172200" y="1295400"/>
              <a:ext cx="1371600" cy="86302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64334C-CA6B-2A01-CBAC-D1528C1EE1C5}"/>
              </a:ext>
            </a:extLst>
          </p:cNvPr>
          <p:cNvGrpSpPr/>
          <p:nvPr/>
        </p:nvGrpSpPr>
        <p:grpSpPr>
          <a:xfrm>
            <a:off x="631779" y="3733800"/>
            <a:ext cx="2568621" cy="2526268"/>
            <a:chOff x="631779" y="3733800"/>
            <a:chExt cx="2568621" cy="25262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D18A56-E7B5-B72D-0102-7D0BF0B86692}"/>
                </a:ext>
              </a:extLst>
            </p:cNvPr>
            <p:cNvSpPr txBox="1"/>
            <p:nvPr/>
          </p:nvSpPr>
          <p:spPr>
            <a:xfrm>
              <a:off x="631779" y="4583668"/>
              <a:ext cx="1120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B050"/>
                  </a:solidFill>
                </a:rPr>
                <a:t>And</a:t>
              </a:r>
              <a:r>
                <a:rPr kumimoji="0" lang="en-US" b="0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here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384333-67DD-F25E-A5B3-40B34EECE9E0}"/>
                </a:ext>
              </a:extLst>
            </p:cNvPr>
            <p:cNvSpPr/>
            <p:nvPr/>
          </p:nvSpPr>
          <p:spPr>
            <a:xfrm>
              <a:off x="1981200" y="3733800"/>
              <a:ext cx="1219200" cy="77366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438741-A131-F1EA-778A-CAA5FA4F561F}"/>
                </a:ext>
              </a:extLst>
            </p:cNvPr>
            <p:cNvSpPr/>
            <p:nvPr/>
          </p:nvSpPr>
          <p:spPr>
            <a:xfrm>
              <a:off x="1905000" y="5334000"/>
              <a:ext cx="1219200" cy="92606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CEAE35-B948-935F-EC70-7C9CD56C842D}"/>
              </a:ext>
            </a:extLst>
          </p:cNvPr>
          <p:cNvGrpSpPr/>
          <p:nvPr/>
        </p:nvGrpSpPr>
        <p:grpSpPr>
          <a:xfrm>
            <a:off x="3657600" y="3810001"/>
            <a:ext cx="3657600" cy="2514599"/>
            <a:chOff x="3657600" y="3810001"/>
            <a:chExt cx="3657600" cy="25145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663E35-B71A-00E8-F8B2-6CC7DCD232E9}"/>
                </a:ext>
              </a:extLst>
            </p:cNvPr>
            <p:cNvSpPr txBox="1"/>
            <p:nvPr/>
          </p:nvSpPr>
          <p:spPr>
            <a:xfrm>
              <a:off x="4191000" y="457200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Hence here as well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5D038F-4C69-D462-3153-428152011615}"/>
                </a:ext>
              </a:extLst>
            </p:cNvPr>
            <p:cNvSpPr/>
            <p:nvPr/>
          </p:nvSpPr>
          <p:spPr>
            <a:xfrm>
              <a:off x="6172200" y="3810001"/>
              <a:ext cx="1143000" cy="77366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ABEEF1-86CB-3426-8217-44788267472E}"/>
                </a:ext>
              </a:extLst>
            </p:cNvPr>
            <p:cNvSpPr/>
            <p:nvPr/>
          </p:nvSpPr>
          <p:spPr>
            <a:xfrm>
              <a:off x="3657600" y="5511225"/>
              <a:ext cx="914400" cy="81337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13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090B6C8-5C0F-A55A-5A1C-8AE836D919A0}"/>
              </a:ext>
            </a:extLst>
          </p:cNvPr>
          <p:cNvSpPr/>
          <p:nvPr/>
        </p:nvSpPr>
        <p:spPr>
          <a:xfrm>
            <a:off x="4572000" y="3505200"/>
            <a:ext cx="1219200" cy="4455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BDEB46-77A8-37CC-8226-5FB247DFFC0C}"/>
              </a:ext>
            </a:extLst>
          </p:cNvPr>
          <p:cNvSpPr/>
          <p:nvPr/>
        </p:nvSpPr>
        <p:spPr>
          <a:xfrm>
            <a:off x="4572000" y="2057400"/>
            <a:ext cx="1219200" cy="6212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445FDC-A307-A618-D530-2636262F58B5}"/>
              </a:ext>
            </a:extLst>
          </p:cNvPr>
          <p:cNvSpPr/>
          <p:nvPr/>
        </p:nvSpPr>
        <p:spPr>
          <a:xfrm>
            <a:off x="4495800" y="5398532"/>
            <a:ext cx="1219200" cy="8498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B51505-320E-4922-7F80-0357CF47D108}"/>
              </a:ext>
            </a:extLst>
          </p:cNvPr>
          <p:cNvSpPr/>
          <p:nvPr/>
        </p:nvSpPr>
        <p:spPr>
          <a:xfrm>
            <a:off x="6248400" y="3124200"/>
            <a:ext cx="1219200" cy="8265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7C1F36-9D9F-D913-D452-0BB3E1B79821}"/>
              </a:ext>
            </a:extLst>
          </p:cNvPr>
          <p:cNvSpPr/>
          <p:nvPr/>
        </p:nvSpPr>
        <p:spPr>
          <a:xfrm>
            <a:off x="1066800" y="3124200"/>
            <a:ext cx="990600" cy="82653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17D07-1EB6-E724-15FB-92635666DC81}"/>
              </a:ext>
            </a:extLst>
          </p:cNvPr>
          <p:cNvSpPr/>
          <p:nvPr/>
        </p:nvSpPr>
        <p:spPr>
          <a:xfrm>
            <a:off x="1066800" y="5562601"/>
            <a:ext cx="9906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E90F3-43BC-2E4F-ADF5-01EE01E1EBAC}"/>
              </a:ext>
            </a:extLst>
          </p:cNvPr>
          <p:cNvSpPr/>
          <p:nvPr/>
        </p:nvSpPr>
        <p:spPr>
          <a:xfrm>
            <a:off x="6248400" y="2057401"/>
            <a:ext cx="1066800" cy="6212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F2404-A8FC-8DC2-75A1-272EBD6DAB54}"/>
              </a:ext>
            </a:extLst>
          </p:cNvPr>
          <p:cNvSpPr txBox="1"/>
          <p:nvPr/>
        </p:nvSpPr>
        <p:spPr>
          <a:xfrm>
            <a:off x="2278810" y="838200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Similar potential “cluster”?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0593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3" name="Picture 2" descr="A group of graphs with dots&#10;&#10;AI-generated content may be incorrect.">
            <a:extLst>
              <a:ext uri="{FF2B5EF4-FFF2-40B4-BE49-F238E27FC236}">
                <a16:creationId xmlns:a16="http://schemas.microsoft.com/office/drawing/2014/main" id="{0E935734-F2AB-6BF3-1868-B40C939E0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55CC7-6E51-344C-3E06-A69951B4FBE1}"/>
              </a:ext>
            </a:extLst>
          </p:cNvPr>
          <p:cNvSpPr txBox="1"/>
          <p:nvPr/>
        </p:nvSpPr>
        <p:spPr>
          <a:xfrm>
            <a:off x="3417747" y="83820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another?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5493DD-00C7-C39B-4291-A9456F2B6401}"/>
              </a:ext>
            </a:extLst>
          </p:cNvPr>
          <p:cNvSpPr/>
          <p:nvPr/>
        </p:nvSpPr>
        <p:spPr>
          <a:xfrm>
            <a:off x="7086600" y="5257800"/>
            <a:ext cx="1219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03462B5-8239-953C-A91C-8E9FA6355EC8}"/>
              </a:ext>
            </a:extLst>
          </p:cNvPr>
          <p:cNvSpPr/>
          <p:nvPr/>
        </p:nvSpPr>
        <p:spPr>
          <a:xfrm>
            <a:off x="7086600" y="3810000"/>
            <a:ext cx="1219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AABFD9-3E98-38E1-3758-CAD21D8E8FDF}"/>
              </a:ext>
            </a:extLst>
          </p:cNvPr>
          <p:cNvSpPr/>
          <p:nvPr/>
        </p:nvSpPr>
        <p:spPr>
          <a:xfrm>
            <a:off x="7086600" y="1981200"/>
            <a:ext cx="12192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765E13-3A93-CCC7-A796-1BC9FFFF2457}"/>
              </a:ext>
            </a:extLst>
          </p:cNvPr>
          <p:cNvSpPr/>
          <p:nvPr/>
        </p:nvSpPr>
        <p:spPr>
          <a:xfrm>
            <a:off x="3581400" y="4876800"/>
            <a:ext cx="12192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F26373-724F-E22A-5E40-AA41ED8056D5}"/>
              </a:ext>
            </a:extLst>
          </p:cNvPr>
          <p:cNvSpPr/>
          <p:nvPr/>
        </p:nvSpPr>
        <p:spPr>
          <a:xfrm>
            <a:off x="1143000" y="4876800"/>
            <a:ext cx="10668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934D40-481D-57BB-E149-EE5889F6441A}"/>
              </a:ext>
            </a:extLst>
          </p:cNvPr>
          <p:cNvSpPr/>
          <p:nvPr/>
        </p:nvSpPr>
        <p:spPr>
          <a:xfrm>
            <a:off x="1143000" y="3810000"/>
            <a:ext cx="8382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C109D4-5679-AEC9-067C-A13EA44DB98C}"/>
              </a:ext>
            </a:extLst>
          </p:cNvPr>
          <p:cNvSpPr/>
          <p:nvPr/>
        </p:nvSpPr>
        <p:spPr>
          <a:xfrm>
            <a:off x="3733800" y="2158424"/>
            <a:ext cx="914400" cy="5847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116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Cluster Coloring</a:t>
            </a:r>
          </a:p>
        </p:txBody>
      </p:sp>
      <p:pic>
        <p:nvPicPr>
          <p:cNvPr id="4" name="Picture 3" descr="A group of graphs with numbers&#10;&#10;AI-generated content may be incorrect.">
            <a:extLst>
              <a:ext uri="{FF2B5EF4-FFF2-40B4-BE49-F238E27FC236}">
                <a16:creationId xmlns:a16="http://schemas.microsoft.com/office/drawing/2014/main" id="{ECC3265D-552A-4C88-73A6-CC904F0F2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307"/>
            <a:ext cx="9144000" cy="59438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680B6C-7B54-909D-A8A0-E44EF915B9CB}"/>
              </a:ext>
            </a:extLst>
          </p:cNvPr>
          <p:cNvSpPr txBox="1"/>
          <p:nvPr/>
        </p:nvSpPr>
        <p:spPr>
          <a:xfrm>
            <a:off x="727918" y="924580"/>
            <a:ext cx="802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Data Generated as 3 Component Normal Mixture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FBFE5-7F42-5FB0-5A09-0EC8228AB340}"/>
              </a:ext>
            </a:extLst>
          </p:cNvPr>
          <p:cNvSpPr txBox="1"/>
          <p:nvPr/>
        </p:nvSpPr>
        <p:spPr>
          <a:xfrm>
            <a:off x="2515628" y="2753380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Colors Show Components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847BF-BACE-39D8-3744-782D4C5F44B7}"/>
              </a:ext>
            </a:extLst>
          </p:cNvPr>
          <p:cNvSpPr txBox="1"/>
          <p:nvPr/>
        </p:nvSpPr>
        <p:spPr>
          <a:xfrm>
            <a:off x="2601230" y="4572000"/>
            <a:ext cx="4190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Finds Them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2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Assignment Details in: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Canvas / Assignments / HW 1</a:t>
            </a:r>
          </a:p>
        </p:txBody>
      </p:sp>
    </p:spTree>
    <p:extLst>
      <p:ext uri="{BB962C8B-B14F-4D97-AF65-F5344CB8AC3E}">
        <p14:creationId xmlns:p14="http://schemas.microsoft.com/office/powerpoint/2010/main" val="259229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Data in File:  AppleBananaPearSetI.xlsx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In:   Canvas / Files / HW Assignments</a:t>
            </a:r>
          </a:p>
        </p:txBody>
      </p:sp>
    </p:spTree>
    <p:extLst>
      <p:ext uri="{BB962C8B-B14F-4D97-AF65-F5344CB8AC3E}">
        <p14:creationId xmlns:p14="http://schemas.microsoft.com/office/powerpoint/2010/main" val="6415416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Goals:  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  Visualize Data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  Explain Data Set Name</a:t>
            </a:r>
          </a:p>
          <a:p>
            <a:pPr eaLnBrk="1" hangingPunct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  Turn In .pdf Graphic (With Text </a:t>
            </a:r>
            <a:r>
              <a:rPr lang="en-US" dirty="0" err="1">
                <a:solidFill>
                  <a:srgbClr val="FFFF00"/>
                </a:solidFill>
              </a:rPr>
              <a:t>Expl’n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34FC7-9170-0D11-476A-766D28828B98}"/>
              </a:ext>
            </a:extLst>
          </p:cNvPr>
          <p:cNvSpPr txBox="1"/>
          <p:nvPr/>
        </p:nvSpPr>
        <p:spPr>
          <a:xfrm>
            <a:off x="6078848" y="3505200"/>
            <a:ext cx="2219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</a:t>
            </a:r>
            <a:r>
              <a:rPr lang="en-US" sz="2400" dirty="0">
                <a:solidFill>
                  <a:srgbClr val="FFFF00"/>
                </a:solidFill>
              </a:rPr>
              <a:t>Aug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28,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3702226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FF00"/>
                </a:solidFill>
              </a:rPr>
              <a:t>Homework Policy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Fine to collaborate with others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In fact this is encouraged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About “understanding” not “testing”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But everybody please turn in something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Key to Focusing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Reviewer for </a:t>
            </a:r>
            <a:r>
              <a:rPr lang="en-US" i="1" dirty="0"/>
              <a:t>Annals of Applied Statistics</a:t>
            </a:r>
            <a:r>
              <a:rPr lang="en-US" dirty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Useful for some situations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But misses </a:t>
            </a:r>
            <a:r>
              <a:rPr lang="en-US" u="sng" dirty="0"/>
              <a:t>different representations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E.g. log transformations …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Older Published References: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Wang and </a:t>
            </a:r>
            <a:r>
              <a:rPr lang="en-US" dirty="0" err="1"/>
              <a:t>Marron</a:t>
            </a:r>
            <a:r>
              <a:rPr lang="en-US" dirty="0"/>
              <a:t> (2007)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err="1"/>
              <a:t>Marron</a:t>
            </a:r>
            <a:r>
              <a:rPr lang="en-US" dirty="0"/>
              <a:t> and Alonso (2014)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914400"/>
            <a:ext cx="1828800" cy="2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57700"/>
            <a:ext cx="182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Textbook: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i="1" dirty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Marron and Dryden (2021)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750"/>
            <a:ext cx="1905000" cy="2381250"/>
          </a:xfrm>
          <a:prstGeom prst="rect">
            <a:avLst/>
          </a:prstGeom>
        </p:spPr>
      </p:pic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BFB1EECD-06BF-4DEE-A638-66724F0D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22" y="1609725"/>
            <a:ext cx="331427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Chapters 1 &amp; 2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3.1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https://marron.web.unc.edu/course-homepage-stor-881-object-oriented-data-analysis-fall-2025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Canvas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/>
              <a:t>What is Actually Done?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/>
              <a:t>Major Statistical Tasks:</a:t>
            </a:r>
          </a:p>
          <a:p>
            <a:pPr eaLnBrk="1" hangingPunct="1"/>
            <a:r>
              <a:rPr lang="en-US" dirty="0"/>
              <a:t>Understanding Population Structure</a:t>
            </a:r>
          </a:p>
          <a:p>
            <a:pPr eaLnBrk="1" hangingPunct="1"/>
            <a:r>
              <a:rPr lang="en-US" dirty="0"/>
              <a:t>Classification (</a:t>
            </a:r>
            <a:r>
              <a:rPr lang="en-US" dirty="0" err="1"/>
              <a:t>i</a:t>
            </a:r>
            <a:r>
              <a:rPr lang="en-US" dirty="0"/>
              <a:t>. e. Discrimination)</a:t>
            </a:r>
          </a:p>
          <a:p>
            <a:pPr eaLnBrk="1" hangingPunct="1"/>
            <a:r>
              <a:rPr lang="en-US" dirty="0"/>
              <a:t>Clustering</a:t>
            </a:r>
          </a:p>
          <a:p>
            <a:pPr eaLnBrk="1" hangingPunct="1"/>
            <a:r>
              <a:rPr lang="en-US" dirty="0"/>
              <a:t>Time Series of Data Objects</a:t>
            </a:r>
          </a:p>
          <a:p>
            <a:pPr eaLnBrk="1" hangingPunct="1"/>
            <a:r>
              <a:rPr lang="en-US" dirty="0"/>
              <a:t>“Vertical Integration” of </a:t>
            </a:r>
            <a:r>
              <a:rPr lang="en-US" dirty="0" err="1"/>
              <a:t>Datatypes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EE43FF-1287-4C6A-33BE-9A6803CCA21F}"/>
              </a:ext>
            </a:extLst>
          </p:cNvPr>
          <p:cNvGrpSpPr/>
          <p:nvPr/>
        </p:nvGrpSpPr>
        <p:grpSpPr>
          <a:xfrm>
            <a:off x="6576298" y="2020669"/>
            <a:ext cx="2339102" cy="1103531"/>
            <a:chOff x="6576298" y="2020669"/>
            <a:chExt cx="2339102" cy="11035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2521896-06B2-BF08-8C27-4E1EA30B3AD3}"/>
                </a:ext>
              </a:extLst>
            </p:cNvPr>
            <p:cNvSpPr txBox="1"/>
            <p:nvPr/>
          </p:nvSpPr>
          <p:spPr>
            <a:xfrm>
              <a:off x="6576298" y="2020669"/>
              <a:ext cx="2339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How Data Objects 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Relate to Each Other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675DCE-F8FB-A0B5-874A-C7C3B1C5B499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576298" y="2667000"/>
              <a:ext cx="1169551" cy="4572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 For Each Year/Age      =  # Died / Total #</a:t>
            </a:r>
          </a:p>
          <a:p>
            <a:pPr marL="0" indent="0" eaLnBrk="1" hangingPunct="1">
              <a:buNone/>
            </a:pPr>
            <a:r>
              <a:rPr lang="en-US" dirty="0"/>
              <a:t>					≈  Prob. Of Dying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14400" y="2895600"/>
            <a:ext cx="419100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819400" y="2514600"/>
            <a:ext cx="1219200" cy="40386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9CF54D3-E15B-4F96-84FF-38939B11FBC2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1.1</a:t>
            </a:r>
          </a:p>
        </p:txBody>
      </p:sp>
    </p:spTree>
    <p:extLst>
      <p:ext uri="{BB962C8B-B14F-4D97-AF65-F5344CB8AC3E}">
        <p14:creationId xmlns:p14="http://schemas.microsoft.com/office/powerpoint/2010/main" val="343000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Challenge:  Very Small For Young</a:t>
            </a:r>
          </a:p>
          <a:p>
            <a:pPr marL="0" indent="0" eaLnBrk="1" hangingPunct="1">
              <a:buNone/>
            </a:pPr>
            <a:r>
              <a:rPr lang="en-US" dirty="0"/>
              <a:t>	Solution:  Log Scale (Object Choice)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76401" y="2514600"/>
            <a:ext cx="2226559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3124200"/>
            <a:ext cx="3048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58687" y="838200"/>
            <a:ext cx="1704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May Hide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Important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Structure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8E2895-131A-B42D-950C-7FACCDE464A6}"/>
              </a:ext>
            </a:extLst>
          </p:cNvPr>
          <p:cNvGrpSpPr/>
          <p:nvPr/>
        </p:nvGrpSpPr>
        <p:grpSpPr>
          <a:xfrm>
            <a:off x="5486400" y="5029200"/>
            <a:ext cx="2514600" cy="914400"/>
            <a:chOff x="5486400" y="5029200"/>
            <a:chExt cx="2514600" cy="914400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295D63D9-86CD-CFC3-3C71-DCC401D06EFE}"/>
                </a:ext>
              </a:extLst>
            </p:cNvPr>
            <p:cNvSpPr/>
            <p:nvPr/>
          </p:nvSpPr>
          <p:spPr>
            <a:xfrm>
              <a:off x="5486400" y="5029200"/>
              <a:ext cx="685800" cy="9144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0F9660-5270-267C-E883-9802844C1588}"/>
                </a:ext>
              </a:extLst>
            </p:cNvPr>
            <p:cNvSpPr txBox="1"/>
            <p:nvPr/>
          </p:nvSpPr>
          <p:spPr>
            <a:xfrm>
              <a:off x="6251803" y="5257800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Factor &gt;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611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15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(Years)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362200" y="874059"/>
            <a:ext cx="6781800" cy="59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Spanish Male Mortality Curves</a:t>
            </a:r>
          </a:p>
        </p:txBody>
      </p:sp>
    </p:spTree>
    <p:extLst>
      <p:ext uri="{BB962C8B-B14F-4D97-AF65-F5344CB8AC3E}">
        <p14:creationId xmlns:p14="http://schemas.microsoft.com/office/powerpoint/2010/main" val="27704238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(Highlights </a:t>
            </a:r>
          </a:p>
          <a:p>
            <a:pPr marL="0" indent="0" eaLnBrk="1" hangingPunct="1">
              <a:buNone/>
            </a:pPr>
            <a:r>
              <a:rPr lang="en-US" dirty="0"/>
              <a:t>  Time </a:t>
            </a:r>
          </a:p>
          <a:p>
            <a:pPr marL="0" indent="0" eaLnBrk="1" hangingPunct="1">
              <a:buNone/>
            </a:pPr>
            <a:r>
              <a:rPr lang="en-US" dirty="0"/>
              <a:t>   Structure)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600" y="5092005"/>
            <a:ext cx="2284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Note: Big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Improvement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Over Time!</a:t>
            </a:r>
          </a:p>
        </p:txBody>
      </p:sp>
    </p:spTree>
    <p:extLst>
      <p:ext uri="{BB962C8B-B14F-4D97-AF65-F5344CB8AC3E}">
        <p14:creationId xmlns:p14="http://schemas.microsoft.com/office/powerpoint/2010/main" val="128183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905" t="74998" r="60117" b="1518"/>
          <a:stretch/>
        </p:blipFill>
        <p:spPr>
          <a:xfrm>
            <a:off x="800253" y="3580930"/>
            <a:ext cx="3771747" cy="327707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2514600"/>
            <a:ext cx="990600" cy="25908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4419600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Older People Die Off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4953000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 Blips???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5486400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Periodic?      Decadal!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6019800"/>
            <a:ext cx="300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Age </a:t>
            </a:r>
            <a:r>
              <a:rPr lang="en-US" sz="2400" u="sng" dirty="0"/>
              <a:t>Rounding</a:t>
            </a:r>
            <a:r>
              <a:rPr lang="en-US" sz="2400" dirty="0"/>
              <a:t> Effect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52600" y="2814935"/>
            <a:ext cx="6858000" cy="2214265"/>
            <a:chOff x="1752600" y="2814935"/>
            <a:chExt cx="6858000" cy="2214265"/>
          </a:xfrm>
        </p:grpSpPr>
        <p:sp>
          <p:nvSpPr>
            <p:cNvPr id="3" name="TextBox 2"/>
            <p:cNvSpPr txBox="1"/>
            <p:nvPr/>
          </p:nvSpPr>
          <p:spPr>
            <a:xfrm>
              <a:off x="5412289" y="2814935"/>
              <a:ext cx="3198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Dangerous to be Born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1752600" y="3045768"/>
              <a:ext cx="3659689" cy="19834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81200" y="3352800"/>
            <a:ext cx="6662578" cy="2819400"/>
            <a:chOff x="1981200" y="3352800"/>
            <a:chExt cx="6662578" cy="2819400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3352800"/>
              <a:ext cx="3233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Childhood Fairly Safe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981200" y="3579168"/>
              <a:ext cx="3431090" cy="2593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09800" y="3886200"/>
            <a:ext cx="6174291" cy="1985665"/>
            <a:chOff x="2209800" y="3886200"/>
            <a:chExt cx="6174291" cy="1985665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3886200"/>
              <a:ext cx="2973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Start Risky Behavior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209800" y="4112568"/>
              <a:ext cx="3202490" cy="17592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 flipV="1">
            <a:off x="4058269" y="4230217"/>
            <a:ext cx="1354021" cy="4157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5" t="74998" r="25492" b="1518"/>
          <a:stretch/>
        </p:blipFill>
        <p:spPr>
          <a:xfrm>
            <a:off x="800253" y="3580930"/>
            <a:ext cx="7505547" cy="327707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Residuals About Mean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3124200"/>
            <a:ext cx="685800" cy="16002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078" y="335280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Overall Improvement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31" y="4277380"/>
            <a:ext cx="4221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Better for Young than Old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29205" y="4267200"/>
            <a:ext cx="4009595" cy="1447800"/>
            <a:chOff x="1629205" y="4267200"/>
            <a:chExt cx="4009595" cy="1447800"/>
          </a:xfrm>
        </p:grpSpPr>
        <p:sp>
          <p:nvSpPr>
            <p:cNvPr id="10" name="TextBox 9"/>
            <p:cNvSpPr txBox="1"/>
            <p:nvPr/>
          </p:nvSpPr>
          <p:spPr>
            <a:xfrm>
              <a:off x="1629205" y="5191780"/>
              <a:ext cx="33237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A Very bad year???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3291103" y="4267200"/>
              <a:ext cx="2347697" cy="924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38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	     Finds “Overall Improvement”</a:t>
            </a:r>
          </a:p>
          <a:p>
            <a:pPr marL="0" indent="0" eaLnBrk="1" hangingPunct="1">
              <a:buNone/>
            </a:pPr>
            <a:r>
              <a:rPr lang="en-US" dirty="0"/>
              <a:t>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548640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Multiples of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Same</a:t>
            </a:r>
            <a:r>
              <a:rPr lang="en-US" sz="2400" dirty="0">
                <a:solidFill>
                  <a:srgbClr val="FF0000"/>
                </a:solidFill>
              </a:rPr>
              <a:t> Curve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5257800"/>
            <a:ext cx="2207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Corresponding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Coefficients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32555" y="3352800"/>
            <a:ext cx="5511445" cy="1295400"/>
            <a:chOff x="3632555" y="3352800"/>
            <a:chExt cx="5511445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5334000" y="3817203"/>
              <a:ext cx="20617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Smooth Histogram =</a:t>
              </a:r>
            </a:p>
            <a:p>
              <a:r>
                <a:rPr lang="en-US" sz="1600" dirty="0"/>
                <a:t>Kernel Density Est.</a:t>
              </a:r>
            </a:p>
            <a:p>
              <a:r>
                <a:rPr lang="en-US" sz="1600" dirty="0"/>
                <a:t>Will Study Later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32555" y="3352800"/>
              <a:ext cx="551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Most Change Fairly Rapid (1945-1965)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70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 	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9794" y="2667000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Age Rounding Blips Go Up and 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210580"/>
            <a:ext cx="503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Records Improved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 Contrast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0400" y="3190220"/>
            <a:ext cx="1295400" cy="160020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00400" y="3200400"/>
            <a:ext cx="1295400" cy="211324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1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en-US" dirty="0"/>
              <a:t>Available on that Course Web Page: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Will Post Daily Power Points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Also Keep Running List of References</a:t>
            </a:r>
          </a:p>
        </p:txBody>
      </p:sp>
    </p:spTree>
    <p:extLst>
      <p:ext uri="{BB962C8B-B14F-4D97-AF65-F5344CB8AC3E}">
        <p14:creationId xmlns:p14="http://schemas.microsoft.com/office/powerpoint/2010/main" val="3423877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   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i="1" dirty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029200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 Rank 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77588" y="2768025"/>
            <a:ext cx="6561412" cy="2108775"/>
            <a:chOff x="677588" y="2768025"/>
            <a:chExt cx="6561412" cy="2108775"/>
          </a:xfrm>
        </p:grpSpPr>
        <p:sp>
          <p:nvSpPr>
            <p:cNvPr id="3" name="TextBox 2"/>
            <p:cNvSpPr txBox="1"/>
            <p:nvPr/>
          </p:nvSpPr>
          <p:spPr>
            <a:xfrm>
              <a:off x="677588" y="2768025"/>
              <a:ext cx="6561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Contrast Between 20-45s and Rest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09801" y="3352800"/>
              <a:ext cx="990599" cy="1524000"/>
              <a:chOff x="3062005" y="3194050"/>
              <a:chExt cx="795727" cy="15367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3062005" y="3194050"/>
                <a:ext cx="673305" cy="14598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735311" y="3194050"/>
                <a:ext cx="122421" cy="15367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6356227" y="3893403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Changes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Over Time!!</a:t>
            </a:r>
          </a:p>
        </p:txBody>
      </p:sp>
    </p:spTree>
    <p:extLst>
      <p:ext uri="{BB962C8B-B14F-4D97-AF65-F5344CB8AC3E}">
        <p14:creationId xmlns:p14="http://schemas.microsoft.com/office/powerpoint/2010/main" val="147035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Improved Safety</a:t>
            </a:r>
          </a:p>
        </p:txBody>
      </p:sp>
    </p:spTree>
    <p:extLst>
      <p:ext uri="{BB962C8B-B14F-4D97-AF65-F5344CB8AC3E}">
        <p14:creationId xmlns:p14="http://schemas.microsoft.com/office/powerpoint/2010/main" val="96494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EC4AA3-33BD-4E69-8718-2E29C4736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t="74999" r="46078" b="1519"/>
          <a:stretch/>
        </p:blipFill>
        <p:spPr>
          <a:xfrm>
            <a:off x="2239300" y="2819401"/>
            <a:ext cx="6904700" cy="4038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Simultaneous view of </a:t>
            </a:r>
            <a:r>
              <a:rPr lang="en-US" i="1" dirty="0"/>
              <a:t>both</a:t>
            </a:r>
            <a:r>
              <a:rPr lang="en-US" dirty="0"/>
              <a:t> modes:</a:t>
            </a:r>
          </a:p>
          <a:p>
            <a:pPr marL="0" indent="0" eaLnBrk="1" hangingPunct="1">
              <a:buNone/>
            </a:pPr>
            <a:r>
              <a:rPr lang="en-US" dirty="0"/>
              <a:t>Scatterplot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C06C79-5B2F-4FF4-8C72-4735E201C396}"/>
              </a:ext>
            </a:extLst>
          </p:cNvPr>
          <p:cNvGrpSpPr/>
          <p:nvPr/>
        </p:nvGrpSpPr>
        <p:grpSpPr>
          <a:xfrm>
            <a:off x="3581400" y="3424535"/>
            <a:ext cx="4724400" cy="461665"/>
            <a:chOff x="3581400" y="3424535"/>
            <a:chExt cx="4724400" cy="4616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B7FA26-F33B-4613-9557-3188F01C552E}"/>
                </a:ext>
              </a:extLst>
            </p:cNvPr>
            <p:cNvSpPr txBox="1"/>
            <p:nvPr/>
          </p:nvSpPr>
          <p:spPr>
            <a:xfrm>
              <a:off x="4267200" y="3424535"/>
              <a:ext cx="3042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Overall Improvement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92B765C-0691-453B-8E6C-4766C4B186C6}"/>
                </a:ext>
              </a:extLst>
            </p:cNvPr>
            <p:cNvCxnSpPr/>
            <p:nvPr/>
          </p:nvCxnSpPr>
          <p:spPr>
            <a:xfrm>
              <a:off x="3581400" y="3886200"/>
              <a:ext cx="472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FA482D-4A2A-48A6-A8B7-7899430BD4A5}"/>
              </a:ext>
            </a:extLst>
          </p:cNvPr>
          <p:cNvGrpSpPr/>
          <p:nvPr/>
        </p:nvGrpSpPr>
        <p:grpSpPr>
          <a:xfrm>
            <a:off x="1360805" y="3505200"/>
            <a:ext cx="2068195" cy="2514600"/>
            <a:chOff x="1360805" y="3505200"/>
            <a:chExt cx="2068195" cy="2514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44204F-9D78-48FD-BDB2-E4D96441B4F5}"/>
                </a:ext>
              </a:extLst>
            </p:cNvPr>
            <p:cNvSpPr txBox="1"/>
            <p:nvPr/>
          </p:nvSpPr>
          <p:spPr>
            <a:xfrm>
              <a:off x="1360805" y="4343400"/>
              <a:ext cx="20681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Modulated By</a:t>
              </a:r>
            </a:p>
            <a:p>
              <a:pPr algn="ctr"/>
              <a:r>
                <a:rPr lang="en-US" sz="2400" dirty="0"/>
                <a:t>Age Effects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1FDB3C-101A-4FF2-89F2-47F305C5FFC2}"/>
                </a:ext>
              </a:extLst>
            </p:cNvPr>
            <p:cNvCxnSpPr/>
            <p:nvPr/>
          </p:nvCxnSpPr>
          <p:spPr>
            <a:xfrm>
              <a:off x="3429000" y="3505200"/>
              <a:ext cx="0" cy="251460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22EF59-AE8D-4640-B4A3-BFB0191D3EEC}"/>
              </a:ext>
            </a:extLst>
          </p:cNvPr>
          <p:cNvSpPr txBox="1"/>
          <p:nvPr/>
        </p:nvSpPr>
        <p:spPr>
          <a:xfrm>
            <a:off x="457200" y="5638800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(Much Smaller</a:t>
            </a:r>
          </a:p>
          <a:p>
            <a:pPr algn="ctr"/>
            <a:r>
              <a:rPr lang="en-US" sz="2400" dirty="0"/>
              <a:t>Magnitude)</a:t>
            </a:r>
          </a:p>
        </p:txBody>
      </p:sp>
    </p:spTree>
    <p:extLst>
      <p:ext uri="{BB962C8B-B14F-4D97-AF65-F5344CB8AC3E}">
        <p14:creationId xmlns:p14="http://schemas.microsoft.com/office/powerpoint/2010/main" val="1535082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</a:t>
            </a:r>
          </a:p>
          <a:p>
            <a:pPr marL="0" indent="0" algn="ctr" eaLnBrk="1" hangingPunct="1">
              <a:buNone/>
            </a:pPr>
            <a:r>
              <a:rPr lang="en-US" dirty="0"/>
              <a:t>{Quite Different Culture,  History}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2DA61-0D7E-4829-8AA1-5D24CA96E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1" t="27779" r="17707" b="16665"/>
          <a:stretch/>
        </p:blipFill>
        <p:spPr>
          <a:xfrm>
            <a:off x="1580388" y="3276600"/>
            <a:ext cx="5658612" cy="3581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381000" y="3733800"/>
            <a:ext cx="4038600" cy="1828800"/>
            <a:chOff x="381000" y="3733800"/>
            <a:chExt cx="4038600" cy="1828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381000" y="3733800"/>
              <a:ext cx="11272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Age </a:t>
              </a:r>
            </a:p>
            <a:p>
              <a:pPr algn="ctr"/>
              <a:r>
                <a:rPr lang="en-US" sz="2400" dirty="0"/>
                <a:t>Effects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A6BEAB-5B60-4EEA-B105-06730BD2514D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1508233" y="4333965"/>
              <a:ext cx="1082567" cy="12286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508233" y="4333965"/>
              <a:ext cx="2911367" cy="4855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5562600" y="4267200"/>
            <a:ext cx="3495500" cy="1752600"/>
            <a:chOff x="5562600" y="4267200"/>
            <a:chExt cx="3495500" cy="1752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467600" y="4819471"/>
              <a:ext cx="15905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 Age</a:t>
              </a:r>
            </a:p>
            <a:p>
              <a:pPr algn="ctr"/>
              <a:r>
                <a:rPr lang="en-US" sz="2400" dirty="0"/>
                <a:t>Decadal</a:t>
              </a:r>
            </a:p>
            <a:p>
              <a:pPr algn="ctr"/>
              <a:r>
                <a:rPr lang="en-US" sz="2400" dirty="0"/>
                <a:t>Rounding!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5562600" y="4267200"/>
              <a:ext cx="1905000" cy="1152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8585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D8464D-A18D-413A-946D-B643C6AE0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0" t="33334" r="15808" b="13333"/>
          <a:stretch/>
        </p:blipFill>
        <p:spPr>
          <a:xfrm>
            <a:off x="1600200" y="2971800"/>
            <a:ext cx="6096000" cy="3657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-46199" y="3733800"/>
            <a:ext cx="3398999" cy="1200329"/>
            <a:chOff x="-46199" y="3733800"/>
            <a:chExt cx="3398999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-46199" y="3733800"/>
              <a:ext cx="19816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Overall </a:t>
              </a:r>
            </a:p>
            <a:p>
              <a:pPr algn="ctr"/>
              <a:r>
                <a:rPr lang="en-US" sz="2400" dirty="0"/>
                <a:t>Improvement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935434" y="4333965"/>
              <a:ext cx="1417366" cy="3904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5257800" y="4419600"/>
            <a:ext cx="3800300" cy="1600200"/>
            <a:chOff x="5562600" y="4267200"/>
            <a:chExt cx="3495500" cy="1752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467600" y="4819471"/>
              <a:ext cx="15905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No Age</a:t>
              </a:r>
            </a:p>
            <a:p>
              <a:pPr algn="ctr"/>
              <a:r>
                <a:rPr lang="en-US" sz="2400" dirty="0"/>
                <a:t>Decadal</a:t>
              </a:r>
            </a:p>
            <a:p>
              <a:pPr algn="ctr"/>
              <a:r>
                <a:rPr lang="en-US" sz="2400" dirty="0"/>
                <a:t>Rounding!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5562600" y="4267200"/>
              <a:ext cx="1905000" cy="11524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37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63F951-81D9-4262-A32B-D5092CAC4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8" t="32568" r="18027" b="12986"/>
          <a:stretch/>
        </p:blipFill>
        <p:spPr>
          <a:xfrm>
            <a:off x="1652988" y="3048000"/>
            <a:ext cx="5967012" cy="37338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Interesting Variation:    Switzerland	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A53283-42D5-4ACC-8FCD-5114ACC2B36F}"/>
              </a:ext>
            </a:extLst>
          </p:cNvPr>
          <p:cNvGrpSpPr/>
          <p:nvPr/>
        </p:nvGrpSpPr>
        <p:grpSpPr>
          <a:xfrm>
            <a:off x="-63831" y="3733800"/>
            <a:ext cx="3416631" cy="1938992"/>
            <a:chOff x="-63831" y="3733800"/>
            <a:chExt cx="3416631" cy="19389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958827-7C6B-42C9-8B31-CDB622DD5AD8}"/>
                </a:ext>
              </a:extLst>
            </p:cNvPr>
            <p:cNvSpPr txBox="1"/>
            <p:nvPr/>
          </p:nvSpPr>
          <p:spPr>
            <a:xfrm>
              <a:off x="-63831" y="3733800"/>
              <a:ext cx="201689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Similar</a:t>
              </a:r>
            </a:p>
            <a:p>
              <a:pPr algn="ctr"/>
              <a:r>
                <a:rPr lang="en-US" sz="2400" dirty="0"/>
                <a:t>20-45 Year</a:t>
              </a:r>
            </a:p>
            <a:p>
              <a:pPr algn="ctr"/>
              <a:r>
                <a:rPr lang="en-US" sz="2400" dirty="0"/>
                <a:t>Old Grouping</a:t>
              </a:r>
            </a:p>
            <a:p>
              <a:pPr algn="ctr"/>
              <a:r>
                <a:rPr lang="en-US" sz="2400" dirty="0"/>
                <a:t>&amp; Automobile</a:t>
              </a:r>
            </a:p>
            <a:p>
              <a:pPr algn="ctr"/>
              <a:r>
                <a:rPr lang="en-US" sz="2400" dirty="0"/>
                <a:t>Impact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08FF0-0D97-4F37-A543-1A30BF6DBB64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953068" y="4703296"/>
              <a:ext cx="1399732" cy="21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618459-F8CC-4F34-A029-D6F4050032FA}"/>
              </a:ext>
            </a:extLst>
          </p:cNvPr>
          <p:cNvGrpSpPr/>
          <p:nvPr/>
        </p:nvGrpSpPr>
        <p:grpSpPr>
          <a:xfrm>
            <a:off x="3962399" y="3017105"/>
            <a:ext cx="5008718" cy="1173897"/>
            <a:chOff x="4371103" y="4819471"/>
            <a:chExt cx="4606999" cy="12856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BC5EC3-A2E2-4C54-B387-B3CD35E5C0B0}"/>
                </a:ext>
              </a:extLst>
            </p:cNvPr>
            <p:cNvSpPr txBox="1"/>
            <p:nvPr/>
          </p:nvSpPr>
          <p:spPr>
            <a:xfrm>
              <a:off x="7547604" y="4819471"/>
              <a:ext cx="1430498" cy="910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Felt Flu</a:t>
              </a:r>
            </a:p>
            <a:p>
              <a:pPr algn="ctr"/>
              <a:r>
                <a:rPr lang="en-US" sz="2400" dirty="0"/>
                <a:t>Pandemic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2B3519-DCDB-4061-9E51-139C56576C05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4371103" y="5274541"/>
              <a:ext cx="3176501" cy="830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B63407-8A1D-4E79-B91E-E61D3D865DDE}"/>
              </a:ext>
            </a:extLst>
          </p:cNvPr>
          <p:cNvSpPr txBox="1"/>
          <p:nvPr/>
        </p:nvSpPr>
        <p:spPr>
          <a:xfrm>
            <a:off x="7620000" y="4876800"/>
            <a:ext cx="1216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War</a:t>
            </a:r>
          </a:p>
          <a:p>
            <a:pPr algn="ctr"/>
            <a:r>
              <a:rPr lang="en-US" sz="2400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212225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00" t="79541" r="68819" b="3187"/>
          <a:stretch/>
        </p:blipFill>
        <p:spPr>
          <a:xfrm>
            <a:off x="1905000" y="1943047"/>
            <a:ext cx="2514635" cy="217175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/>
              <a:t>Phase and Amplitude Curves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Raw </a:t>
            </a:r>
          </a:p>
          <a:p>
            <a:pPr marL="0" indent="0" eaLnBrk="1" hangingPunct="1">
              <a:buNone/>
            </a:pPr>
            <a:r>
              <a:rPr lang="en-US" dirty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Interesting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Modes of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Variation!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943047"/>
            <a:ext cx="4332841" cy="2171753"/>
            <a:chOff x="4572000" y="1943047"/>
            <a:chExt cx="4332841" cy="21717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297" t="79544" r="68823" b="3184"/>
            <a:stretch/>
          </p:blipFill>
          <p:spPr>
            <a:xfrm>
              <a:off x="4572000" y="1943047"/>
              <a:ext cx="2514538" cy="2171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Ampl’de</a:t>
              </a:r>
              <a:endParaRPr lang="en-US" sz="3200" dirty="0"/>
            </a:p>
            <a:p>
              <a:r>
                <a:rPr lang="en-US" sz="3200" dirty="0" err="1"/>
                <a:t>Varia’n</a:t>
              </a:r>
              <a:endParaRPr lang="en-US" sz="3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575" y="4305247"/>
            <a:ext cx="4021025" cy="2171753"/>
            <a:chOff x="398575" y="4305247"/>
            <a:chExt cx="4021025" cy="21717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5297" t="79544" r="68822" b="3184"/>
            <a:stretch/>
          </p:blipFill>
          <p:spPr>
            <a:xfrm>
              <a:off x="1904965" y="4305247"/>
              <a:ext cx="2514635" cy="2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Warps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65" y="4305247"/>
            <a:ext cx="4097235" cy="2171753"/>
            <a:chOff x="4571965" y="4305247"/>
            <a:chExt cx="4097235" cy="21717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5297" t="79544" r="68822" b="3184"/>
            <a:stretch/>
          </p:blipFill>
          <p:spPr>
            <a:xfrm>
              <a:off x="4571965" y="4305247"/>
              <a:ext cx="2514635" cy="21717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Phase</a:t>
              </a:r>
            </a:p>
            <a:p>
              <a:r>
                <a:rPr lang="en-US" sz="3200" dirty="0" err="1"/>
                <a:t>Varia’n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820CCCC-060C-4313-BC99-F77C275B5FE8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2.1</a:t>
            </a:r>
          </a:p>
        </p:txBody>
      </p:sp>
    </p:spTree>
    <p:extLst>
      <p:ext uri="{BB962C8B-B14F-4D97-AF65-F5344CB8AC3E}">
        <p14:creationId xmlns:p14="http://schemas.microsoft.com/office/powerpoint/2010/main" val="6972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Example Motivated by Radiation Treatment of Prostate Cancer, Chaney et al. (2004)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E7DCD-CB50-475F-8C7F-810BAF8AEABE}"/>
              </a:ext>
            </a:extLst>
          </p:cNvPr>
          <p:cNvSpPr txBox="1"/>
          <p:nvPr/>
        </p:nvSpPr>
        <p:spPr>
          <a:xfrm>
            <a:off x="7003254" y="1281113"/>
            <a:ext cx="16073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1.2</a:t>
            </a:r>
          </a:p>
        </p:txBody>
      </p:sp>
    </p:spTree>
    <p:extLst>
      <p:ext uri="{BB962C8B-B14F-4D97-AF65-F5344CB8AC3E}">
        <p14:creationId xmlns:p14="http://schemas.microsoft.com/office/powerpoint/2010/main" val="156032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1"/>
            <a:ext cx="7583886" cy="3810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DF9C542-2AC5-C3C9-A6D8-B2000C60BC02}"/>
              </a:ext>
            </a:extLst>
          </p:cNvPr>
          <p:cNvCxnSpPr/>
          <p:nvPr/>
        </p:nvCxnSpPr>
        <p:spPr>
          <a:xfrm flipH="1">
            <a:off x="2286000" y="2514600"/>
            <a:ext cx="3657600" cy="25146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121857-7F88-ECFD-90C3-9021827EFE41}"/>
              </a:ext>
            </a:extLst>
          </p:cNvPr>
          <p:cNvCxnSpPr>
            <a:cxnSpLocks/>
          </p:cNvCxnSpPr>
          <p:nvPr/>
        </p:nvCxnSpPr>
        <p:spPr>
          <a:xfrm>
            <a:off x="5867400" y="2514600"/>
            <a:ext cx="1371600" cy="175260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66513A-4D79-C6DC-6C1A-ABB00E77ACD8}"/>
              </a:ext>
            </a:extLst>
          </p:cNvPr>
          <p:cNvGrpSpPr/>
          <p:nvPr/>
        </p:nvGrpSpPr>
        <p:grpSpPr>
          <a:xfrm>
            <a:off x="1954546" y="3124200"/>
            <a:ext cx="1245854" cy="1143000"/>
            <a:chOff x="1954546" y="3124200"/>
            <a:chExt cx="1245854" cy="1143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29930-00E5-34A9-3AEA-C883664CE396}"/>
                </a:ext>
              </a:extLst>
            </p:cNvPr>
            <p:cNvSpPr txBox="1"/>
            <p:nvPr/>
          </p:nvSpPr>
          <p:spPr>
            <a:xfrm>
              <a:off x="1954546" y="3124200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Rectum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3A219A-B924-76B4-6AB9-4E612E92F31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577473" y="3585865"/>
              <a:ext cx="210490" cy="6813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425C0-2230-A72C-4D29-AC6C6B0C60CA}"/>
              </a:ext>
            </a:extLst>
          </p:cNvPr>
          <p:cNvGrpSpPr/>
          <p:nvPr/>
        </p:nvGrpSpPr>
        <p:grpSpPr>
          <a:xfrm>
            <a:off x="1066800" y="5943600"/>
            <a:ext cx="2286000" cy="597932"/>
            <a:chOff x="1066800" y="5943600"/>
            <a:chExt cx="2286000" cy="5979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6BF48F-6F66-1BCF-7C7F-82F01BB3F98B}"/>
                </a:ext>
              </a:extLst>
            </p:cNvPr>
            <p:cNvSpPr txBox="1"/>
            <p:nvPr/>
          </p:nvSpPr>
          <p:spPr>
            <a:xfrm>
              <a:off x="1066800" y="617220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FF00"/>
                  </a:solidFill>
                </a:rPr>
                <a:t>Prostate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D2E5F83-6F92-9394-BE07-7C235C689F8E}"/>
                </a:ext>
              </a:extLst>
            </p:cNvPr>
            <p:cNvCxnSpPr/>
            <p:nvPr/>
          </p:nvCxnSpPr>
          <p:spPr>
            <a:xfrm flipV="1">
              <a:off x="2110676" y="5943600"/>
              <a:ext cx="1242124" cy="41326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4317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Several People are Enrolled for 1 Credit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Really Want This?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Most Want 3 Credits  (Full Course)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Option Exists So Some Can Save $$$</a:t>
            </a: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 Be Sure That Is What You Want…</a:t>
            </a:r>
          </a:p>
        </p:txBody>
      </p:sp>
    </p:spTree>
    <p:extLst>
      <p:ext uri="{BB962C8B-B14F-4D97-AF65-F5344CB8AC3E}">
        <p14:creationId xmlns:p14="http://schemas.microsoft.com/office/powerpoint/2010/main" val="35093712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Skeletal Shape Representation</a:t>
            </a:r>
          </a:p>
          <a:p>
            <a:pPr marL="0" indent="0" eaLnBrk="1" hangingPunct="1">
              <a:buNone/>
            </a:pPr>
            <a:r>
              <a:rPr lang="en-US" dirty="0"/>
              <a:t>Challenge:   Data Objects Lie on Manifold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6" y="3429000"/>
            <a:ext cx="5984105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493D7F-3D83-1B3D-E529-44176401F6C7}"/>
              </a:ext>
            </a:extLst>
          </p:cNvPr>
          <p:cNvSpPr txBox="1"/>
          <p:nvPr/>
        </p:nvSpPr>
        <p:spPr>
          <a:xfrm>
            <a:off x="1600200" y="34290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Discretization</a:t>
            </a:r>
          </a:p>
          <a:p>
            <a:r>
              <a:rPr lang="en-US" sz="1200" dirty="0">
                <a:solidFill>
                  <a:srgbClr val="FFFF00"/>
                </a:solidFill>
              </a:rPr>
              <a:t>Of Medial</a:t>
            </a:r>
          </a:p>
          <a:p>
            <a:r>
              <a:rPr lang="en-US" sz="1200" dirty="0">
                <a:solidFill>
                  <a:srgbClr val="FFFF00"/>
                </a:solidFill>
              </a:rPr>
              <a:t>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2A396-F067-293A-5306-01395A9EDAA0}"/>
              </a:ext>
            </a:extLst>
          </p:cNvPr>
          <p:cNvSpPr txBox="1"/>
          <p:nvPr/>
        </p:nvSpPr>
        <p:spPr>
          <a:xfrm>
            <a:off x="2667000" y="525780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Spokes to</a:t>
            </a:r>
          </a:p>
          <a:p>
            <a:r>
              <a:rPr lang="en-US" sz="1200" dirty="0">
                <a:solidFill>
                  <a:srgbClr val="00B0F0"/>
                </a:solidFill>
              </a:rPr>
              <a:t>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5A38E-D33B-FDD8-B55C-CBA6B3CCF5DA}"/>
              </a:ext>
            </a:extLst>
          </p:cNvPr>
          <p:cNvSpPr txBox="1"/>
          <p:nvPr/>
        </p:nvSpPr>
        <p:spPr>
          <a:xfrm>
            <a:off x="3657600" y="3653135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Implied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Boundary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84C9D-775E-21C1-250F-5B9ED4FF5239}"/>
              </a:ext>
            </a:extLst>
          </p:cNvPr>
          <p:cNvSpPr txBox="1"/>
          <p:nvPr/>
        </p:nvSpPr>
        <p:spPr>
          <a:xfrm>
            <a:off x="6899931" y="4876800"/>
            <a:ext cx="720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Filled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Panels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Light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Source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Colored</a:t>
            </a:r>
          </a:p>
        </p:txBody>
      </p:sp>
    </p:spTree>
    <p:extLst>
      <p:ext uri="{BB962C8B-B14F-4D97-AF65-F5344CB8AC3E}">
        <p14:creationId xmlns:p14="http://schemas.microsoft.com/office/powerpoint/2010/main" val="37985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8200" y="3124200"/>
            <a:ext cx="8168640" cy="3621102"/>
            <a:chOff x="3810000" y="0"/>
            <a:chExt cx="5105400" cy="226318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1" t="6715" r="15164" b="14460"/>
            <a:stretch/>
          </p:blipFill>
          <p:spPr>
            <a:xfrm>
              <a:off x="7322896" y="0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0122" t="6713" r="17882" b="14460"/>
            <a:stretch/>
          </p:blipFill>
          <p:spPr>
            <a:xfrm>
              <a:off x="5562600" y="0"/>
              <a:ext cx="1592529" cy="2263189"/>
            </a:xfrm>
            <a:prstGeom prst="rect">
              <a:avLst/>
            </a:prstGeom>
            <a:noFill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5" r="15164" b="14460"/>
            <a:stretch/>
          </p:blipFill>
          <p:spPr bwMode="auto">
            <a:xfrm>
              <a:off x="3810000" y="0"/>
              <a:ext cx="1592504" cy="2263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9633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197906" cy="3628339"/>
            <a:chOff x="3810000" y="2304288"/>
            <a:chExt cx="5123691" cy="22677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3810000" y="2304288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5562600" y="2308840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7341187" y="2308840"/>
              <a:ext cx="1592504" cy="226316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8016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20032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1: Rectum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2: Twisting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3: Bladder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Note: Different Display of 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lvl="0" indent="0" eaLnBrk="1" hangingPunct="1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sz="1800" dirty="0">
                <a:solidFill>
                  <a:srgbClr val="000000"/>
                </a:solidFill>
              </a:rPr>
              <a:t>Bullitt &amp; Aylward (2002)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CC2913-869A-435A-AAA3-1929FAB92874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2.2</a:t>
            </a:r>
          </a:p>
        </p:txBody>
      </p:sp>
    </p:spTree>
    <p:extLst>
      <p:ext uri="{BB962C8B-B14F-4D97-AF65-F5344CB8AC3E}">
        <p14:creationId xmlns:p14="http://schemas.microsoft.com/office/powerpoint/2010/main" val="144885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85908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8123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35876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8652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/>
              <a:t>Varying Levels of Expertise</a:t>
            </a:r>
          </a:p>
          <a:p>
            <a:pPr lvl="1" eaLnBrk="1" hangingPunct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Graduate (MS &amp; PhD) Students</a:t>
            </a:r>
          </a:p>
          <a:p>
            <a:pPr lvl="1" eaLnBrk="1" hangingPunct="1"/>
            <a:r>
              <a:rPr lang="en-US" dirty="0"/>
              <a:t>…</a:t>
            </a:r>
          </a:p>
          <a:p>
            <a:pPr lvl="1" eaLnBrk="1" hangingPunct="1"/>
            <a:r>
              <a:rPr lang="en-US" dirty="0"/>
              <a:t>Faculty Level Researchers</a:t>
            </a:r>
          </a:p>
          <a:p>
            <a:pPr eaLnBrk="1" hangingPunct="1"/>
            <a:r>
              <a:rPr lang="en-US" dirty="0"/>
              <a:t>Various Backgrounds</a:t>
            </a:r>
          </a:p>
          <a:p>
            <a:pPr lvl="1" eaLnBrk="1" hangingPunct="1"/>
            <a:r>
              <a:rPr lang="en-US" dirty="0"/>
              <a:t>Statistics / Biostat / Data Sci </a:t>
            </a:r>
          </a:p>
          <a:p>
            <a:pPr lvl="1" eaLnBrk="1" hangingPunct="1"/>
            <a:r>
              <a:rPr lang="en-US" dirty="0"/>
              <a:t>Computer Science – Imaging</a:t>
            </a:r>
          </a:p>
          <a:p>
            <a:pPr lvl="1" eaLnBrk="1" hangingPunct="1"/>
            <a:r>
              <a:rPr lang="en-US" dirty="0"/>
              <a:t>Bioinformatics – Genetics </a:t>
            </a:r>
          </a:p>
          <a:p>
            <a:pPr lvl="1" eaLnBrk="1" hangingPunct="1"/>
            <a:r>
              <a:rPr lang="en-US" dirty="0"/>
              <a:t>Pharmacy</a:t>
            </a:r>
          </a:p>
          <a:p>
            <a:pPr lvl="1" eaLnBrk="1" hangingPunct="1"/>
            <a:r>
              <a:rPr lang="en-US" dirty="0"/>
              <a:t>Others…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Marron’s</a:t>
            </a:r>
          </a:p>
          <a:p>
            <a:pPr marL="0" indent="0" eaLnBrk="1" hangingPunct="1">
              <a:buNone/>
            </a:pPr>
            <a:r>
              <a:rPr lang="en-US" dirty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7658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marL="514350" indent="-514350" eaLnBrk="1" hangingPunct="1">
                  <a:lnSpc>
                    <a:spcPct val="190000"/>
                  </a:lnSpc>
                  <a:buFont typeface="+mj-lt"/>
                  <a:buAutoNum type="arabicPeriod" startAt="4"/>
                </a:pPr>
                <a:r>
                  <a:rPr lang="en-US" dirty="0"/>
                  <a:t>Tree Structured Data Objects</a:t>
                </a:r>
              </a:p>
              <a:p>
                <a:pPr marL="0" indent="0" eaLnBrk="1" hangingPunct="1">
                  <a:buNone/>
                </a:pPr>
                <a:r>
                  <a:rPr lang="en-US" dirty="0"/>
                  <a:t>Brain Artery Data,  </a:t>
                </a:r>
              </a:p>
              <a:p>
                <a:pPr marL="0" indent="0" eaLnBrk="1" hangingPunct="1">
                  <a:buNone/>
                </a:pPr>
                <a:r>
                  <a:rPr lang="en-US" dirty="0"/>
                  <a:t>	Analyze Sample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/>
                  <a:t>Average?       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Modes of Variation???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E92E0-40E3-19D3-F911-75105A343FAD}"/>
              </a:ext>
            </a:extLst>
          </p:cNvPr>
          <p:cNvSpPr txBox="1"/>
          <p:nvPr/>
        </p:nvSpPr>
        <p:spPr>
          <a:xfrm>
            <a:off x="3048000" y="3200400"/>
            <a:ext cx="5226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Variation About Average???</a:t>
            </a: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Sonogram</a:t>
            </a:r>
          </a:p>
          <a:p>
            <a:pPr marL="0" indent="0" eaLnBrk="1" hangingPunct="1">
              <a:buNone/>
            </a:pPr>
            <a:r>
              <a:rPr lang="en-US" sz="2000" dirty="0" err="1"/>
              <a:t>Pigoli</a:t>
            </a:r>
            <a:r>
              <a:rPr lang="en-US" sz="2000" dirty="0"/>
              <a:t> et al. (2015)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5791200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112FE-ABCC-468A-B77B-8BFBE4328525}"/>
              </a:ext>
            </a:extLst>
          </p:cNvPr>
          <p:cNvSpPr txBox="1"/>
          <p:nvPr/>
        </p:nvSpPr>
        <p:spPr>
          <a:xfrm>
            <a:off x="7003254" y="1535668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2.3</a:t>
            </a:r>
          </a:p>
        </p:txBody>
      </p:sp>
    </p:spTree>
    <p:extLst>
      <p:ext uri="{BB962C8B-B14F-4D97-AF65-F5344CB8AC3E}">
        <p14:creationId xmlns:p14="http://schemas.microsoft.com/office/powerpoint/2010/main" val="295956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Raw Data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sz="2400" dirty="0"/>
              <a:t>Benito et al. (2017)</a:t>
            </a:r>
          </a:p>
        </p:txBody>
      </p:sp>
      <p:pic>
        <p:nvPicPr>
          <p:cNvPr id="2" name="SampleR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1905000"/>
            <a:ext cx="34290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E539B-2904-4A01-9F4B-B91C17F4B2E3}"/>
              </a:ext>
            </a:extLst>
          </p:cNvPr>
          <p:cNvSpPr txBox="1"/>
          <p:nvPr/>
        </p:nvSpPr>
        <p:spPr>
          <a:xfrm>
            <a:off x="7003254" y="1281113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CA78D-D2CD-6F08-D723-DC258BFD3362}"/>
              </a:ext>
            </a:extLst>
          </p:cNvPr>
          <p:cNvSpPr txBox="1"/>
          <p:nvPr/>
        </p:nvSpPr>
        <p:spPr>
          <a:xfrm>
            <a:off x="2037319" y="3307140"/>
            <a:ext cx="2306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Data Objects:</a:t>
            </a:r>
          </a:p>
          <a:p>
            <a:pPr algn="ctr"/>
            <a:r>
              <a:rPr lang="en-US" sz="2400" dirty="0"/>
              <a:t>Rasterized</a:t>
            </a:r>
          </a:p>
          <a:p>
            <a:pPr algn="ctr"/>
            <a:r>
              <a:rPr lang="en-US" sz="2400" dirty="0"/>
              <a:t>Vectors of Pixel</a:t>
            </a:r>
          </a:p>
          <a:p>
            <a:pPr algn="ctr"/>
            <a:r>
              <a:rPr lang="en-US" sz="2400" dirty="0"/>
              <a:t>Gray Levels</a:t>
            </a:r>
          </a:p>
        </p:txBody>
      </p:sp>
    </p:spTree>
    <p:extLst>
      <p:ext uri="{BB962C8B-B14F-4D97-AF65-F5344CB8AC3E}">
        <p14:creationId xmlns:p14="http://schemas.microsoft.com/office/powerpoint/2010/main" val="151756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BFC61DC-55B0-D2F1-C7F3-B861D0EC6427}"/>
              </a:ext>
            </a:extLst>
          </p:cNvPr>
          <p:cNvGrpSpPr/>
          <p:nvPr/>
        </p:nvGrpSpPr>
        <p:grpSpPr>
          <a:xfrm>
            <a:off x="5430151" y="914400"/>
            <a:ext cx="3485249" cy="3048000"/>
            <a:chOff x="5430151" y="914400"/>
            <a:chExt cx="3485249" cy="304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8BD493-4E15-DB03-B9A1-66ED544EC1E9}"/>
                </a:ext>
              </a:extLst>
            </p:cNvPr>
            <p:cNvSpPr txBox="1"/>
            <p:nvPr/>
          </p:nvSpPr>
          <p:spPr>
            <a:xfrm>
              <a:off x="5430151" y="914400"/>
              <a:ext cx="3485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Projections on “Separating” Line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AA858ED-3305-9A75-B7C6-E158E6B761EC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7010400" y="1283732"/>
              <a:ext cx="162376" cy="267866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A0C994-BB8C-11E8-6F24-8B9A3073DBB5}"/>
              </a:ext>
            </a:extLst>
          </p:cNvPr>
          <p:cNvSpPr txBox="1"/>
          <p:nvPr/>
        </p:nvSpPr>
        <p:spPr>
          <a:xfrm>
            <a:off x="5638800" y="1371600"/>
            <a:ext cx="284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Mode of Variation</a:t>
            </a:r>
          </a:p>
        </p:txBody>
      </p:sp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0" y="1752600"/>
            <a:ext cx="6477000" cy="1143000"/>
            <a:chOff x="304800" y="1752600"/>
            <a:chExt cx="6477000" cy="1143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752600"/>
              <a:ext cx="19470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3-d Maps of</a:t>
              </a:r>
            </a:p>
            <a:p>
              <a:r>
                <a:rPr lang="en-US" sz="2400" dirty="0"/>
                <a:t>Brain Activity</a:t>
              </a:r>
            </a:p>
          </p:txBody>
        </p:sp>
        <p:cxnSp>
          <p:nvCxnSpPr>
            <p:cNvPr id="6" name="Straight Arrow Connector 5"/>
            <p:cNvCxnSpPr>
              <a:stCxn id="3" idx="3"/>
            </p:cNvCxnSpPr>
            <p:nvPr/>
          </p:nvCxnSpPr>
          <p:spPr>
            <a:xfrm>
              <a:off x="2251808" y="2168099"/>
              <a:ext cx="4529992" cy="727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4800" y="2743200"/>
            <a:ext cx="5638800" cy="3581400"/>
            <a:chOff x="304800" y="2743200"/>
            <a:chExt cx="5638800" cy="358140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2743200"/>
              <a:ext cx="16039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Collected</a:t>
              </a:r>
            </a:p>
            <a:p>
              <a:r>
                <a:rPr lang="en-US" sz="2400" dirty="0"/>
                <a:t>Over Time</a:t>
              </a:r>
            </a:p>
          </p:txBody>
        </p: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>
              <a:off x="1908765" y="3158699"/>
              <a:ext cx="4034835" cy="31659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1133" y="4743271"/>
            <a:ext cx="191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Often While</a:t>
            </a:r>
          </a:p>
          <a:p>
            <a:r>
              <a:rPr lang="en-US" sz="2400" dirty="0"/>
              <a:t>Performing</a:t>
            </a:r>
          </a:p>
          <a:p>
            <a:r>
              <a:rPr lang="en-US" sz="2400" dirty="0"/>
              <a:t>Some “Task”</a:t>
            </a:r>
          </a:p>
        </p:txBody>
      </p:sp>
    </p:spTree>
    <p:extLst>
      <p:ext uri="{BB962C8B-B14F-4D97-AF65-F5344CB8AC3E}">
        <p14:creationId xmlns:p14="http://schemas.microsoft.com/office/powerpoint/2010/main" val="70085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3-d Maps of</a:t>
            </a:r>
          </a:p>
          <a:p>
            <a:r>
              <a:rPr lang="en-US" sz="2400" dirty="0"/>
              <a:t>Brain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Collected</a:t>
            </a:r>
          </a:p>
          <a:p>
            <a:r>
              <a:rPr lang="en-US" sz="2400" dirty="0"/>
              <a:t>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Heat Map at</a:t>
              </a:r>
            </a:p>
            <a:p>
              <a:r>
                <a:rPr lang="en-US" sz="2400" dirty="0"/>
                <a:t>One Time?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Series at</a:t>
              </a:r>
            </a:p>
            <a:p>
              <a:r>
                <a:rPr lang="en-US" sz="2400" dirty="0"/>
                <a:t>One Location?</a:t>
              </a:r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197326201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8585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Grading Based on Both:</a:t>
            </a:r>
          </a:p>
          <a:p>
            <a:pPr marL="0" indent="0" eaLnBrk="1" hangingPunct="1">
              <a:buNone/>
            </a:pPr>
            <a:endParaRPr lang="en-US" sz="1800" dirty="0"/>
          </a:p>
          <a:p>
            <a:pPr marL="0" indent="0" algn="ctr" eaLnBrk="1" hangingPunct="1">
              <a:buNone/>
            </a:pPr>
            <a:r>
              <a:rPr lang="en-US" dirty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sz="1800" dirty="0"/>
          </a:p>
          <a:p>
            <a:pPr marL="0" indent="0" eaLnBrk="1" hangingPunct="1">
              <a:buNone/>
            </a:pPr>
            <a:r>
              <a:rPr lang="en-US" dirty="0"/>
              <a:t>i. e.     5 minute talks</a:t>
            </a:r>
          </a:p>
          <a:p>
            <a:pPr eaLnBrk="1" hangingPunct="1"/>
            <a:r>
              <a:rPr lang="en-US" dirty="0"/>
              <a:t>By Enrolled Students</a:t>
            </a:r>
          </a:p>
          <a:p>
            <a:pPr eaLnBrk="1" hangingPunct="1"/>
            <a:r>
              <a:rPr lang="en-US" dirty="0"/>
              <a:t>Hopefully Others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Minimal Homework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Generally Not Widely Appreciated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But Highlighted in OODA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0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Understood by Some in Statistics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tx2"/>
                </a:solidFill>
              </a:rPr>
              <a:t>Classical Reference:  Tukey (1977)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Better Understood in Machine Learning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Primary </a:t>
            </a:r>
            <a:r>
              <a:rPr lang="en-US" u="sng" dirty="0">
                <a:solidFill>
                  <a:schemeClr val="tx2"/>
                </a:solidFill>
              </a:rPr>
              <a:t>Focus</a:t>
            </a:r>
            <a:r>
              <a:rPr lang="en-US" dirty="0">
                <a:solidFill>
                  <a:schemeClr val="tx2"/>
                </a:solidFill>
              </a:rPr>
              <a:t> of Modern “Statistics”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E.g. STOR &amp; </a:t>
            </a:r>
            <a:r>
              <a:rPr lang="en-US" dirty="0" err="1">
                <a:solidFill>
                  <a:schemeClr val="tx2"/>
                </a:solidFill>
              </a:rPr>
              <a:t>Biostat</a:t>
            </a:r>
            <a:r>
              <a:rPr lang="en-US" dirty="0">
                <a:solidFill>
                  <a:schemeClr val="tx2"/>
                </a:solidFill>
              </a:rPr>
              <a:t> PhD Curriculum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i="1" dirty="0">
                <a:solidFill>
                  <a:schemeClr val="tx2"/>
                </a:solidFill>
              </a:rPr>
              <a:t>Less Considered </a:t>
            </a:r>
            <a:r>
              <a:rPr lang="en-US" dirty="0">
                <a:solidFill>
                  <a:schemeClr val="tx2"/>
                </a:solidFill>
              </a:rPr>
              <a:t>In Machine Learning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tx2"/>
                </a:solidFill>
              </a:rPr>
              <a:t>Background Notation, etc.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09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Data Object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curves???)</a:t>
            </a:r>
          </a:p>
        </p:txBody>
      </p:sp>
    </p:spTree>
    <p:extLst>
      <p:ext uri="{BB962C8B-B14F-4D97-AF65-F5344CB8AC3E}">
        <p14:creationId xmlns:p14="http://schemas.microsoft.com/office/powerpoint/2010/main" val="2767968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Definition</a:t>
            </a:r>
            <a:endParaRPr lang="en-US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Studied Mortality vs. Age (over years)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could have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chosen: vs. 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(over ages)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{tried both,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is more </a:t>
            </a:r>
            <a:r>
              <a:rPr lang="en-US" sz="3200" dirty="0">
                <a:solidFill>
                  <a:srgbClr val="000000"/>
                </a:solidFill>
              </a:rPr>
              <a:t>fun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44" t="65908" r="45045" b="1518"/>
          <a:stretch/>
        </p:blipFill>
        <p:spPr>
          <a:xfrm>
            <a:off x="3973033" y="2667000"/>
            <a:ext cx="51709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2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Data Object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which curves???)</a:t>
            </a:r>
          </a:p>
          <a:p>
            <a:pPr marL="457200" lvl="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  <a:p>
            <a:pPr lvl="0"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(e.g. Mortality Data)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56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 scale more informative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(for this data set)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i="0" dirty="0">
                  <a:solidFill>
                    <a:srgbClr val="000000"/>
                  </a:solidFill>
                  <a:latin typeface="Arial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Tilde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) Denotes Random Quantities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blipFill>
                <a:blip r:embed="rId3"/>
                <a:stretch>
                  <a:fillRect l="-1909" t="-1633" b="-31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0486FF1-E595-F276-309A-2574EDFD076C}"/>
              </a:ext>
            </a:extLst>
          </p:cNvPr>
          <p:cNvSpPr txBox="1"/>
          <p:nvPr/>
        </p:nvSpPr>
        <p:spPr>
          <a:xfrm>
            <a:off x="7079454" y="228600"/>
            <a:ext cx="1683546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2.3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59FC8-0EAE-0E7A-B14F-30200EFF534E}"/>
              </a:ext>
            </a:extLst>
          </p:cNvPr>
          <p:cNvSpPr txBox="1"/>
          <p:nvPr/>
        </p:nvSpPr>
        <p:spPr>
          <a:xfrm>
            <a:off x="6248400" y="190500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Sometimes Called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“Tabular”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932F7-2528-F045-31E7-506BD9B8A7AD}"/>
              </a:ext>
            </a:extLst>
          </p:cNvPr>
          <p:cNvSpPr txBox="1"/>
          <p:nvPr/>
        </p:nvSpPr>
        <p:spPr>
          <a:xfrm>
            <a:off x="1344940" y="5943600"/>
            <a:ext cx="528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Contrast to Capitals Usual in Probability Theory</a:t>
            </a:r>
          </a:p>
        </p:txBody>
      </p:sp>
    </p:spTree>
    <p:extLst>
      <p:ext uri="{BB962C8B-B14F-4D97-AF65-F5344CB8AC3E}">
        <p14:creationId xmlns:p14="http://schemas.microsoft.com/office/powerpoint/2010/main" val="308102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eaLnBrk="1" hangingPunct="1"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Matrices as </a:t>
                </a:r>
                <a:r>
                  <a:rPr lang="en-US" sz="3200" b="1" dirty="0">
                    <a:solidFill>
                      <a:srgbClr val="000000"/>
                    </a:solidFill>
                    <a:sym typeface="Wingdings" pitchFamily="2" charset="2"/>
                  </a:rPr>
                  <a:t>Bold Capitals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4858381"/>
              </a:xfrm>
              <a:prstGeom prst="rect">
                <a:avLst/>
              </a:prstGeom>
              <a:blipFill>
                <a:blip r:embed="rId3"/>
                <a:stretch>
                  <a:fillRect l="-1909" t="-1633" b="-31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7266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So please </a:t>
            </a:r>
            <a:r>
              <a:rPr lang="en-US" dirty="0">
                <a:solidFill>
                  <a:srgbClr val="FF0000"/>
                </a:solidFill>
              </a:rPr>
              <a:t>fire away </a:t>
            </a:r>
            <a:r>
              <a:rPr lang="en-US" dirty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3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Statistical Standard: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for sample size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Other Fields:   Other choices found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Terrible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choice: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and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?!?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35700"/>
              </a:xfrm>
              <a:prstGeom prst="rect">
                <a:avLst/>
              </a:prstGeom>
              <a:blipFill>
                <a:blip r:embed="rId3"/>
                <a:stretch>
                  <a:fillRect l="-1909" t="-1358" b="-2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994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Many statisticians prefer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”, not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(perhaps for “parameters”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or “predictors”)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I will use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” for “dimension”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(with idea that it is more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broadly understandable)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2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lvl="0"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3"/>
                <a:stretch>
                  <a:fillRect l="-1909" t="-1357" b="-2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962400" y="3048000"/>
            <a:ext cx="18288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458200" cy="5638800"/>
              </a:xfrm>
            </p:spPr>
            <p:txBody>
              <a:bodyPr/>
              <a:lstStyle/>
              <a:p>
                <a:pPr marL="457200" lvl="0" indent="-45720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Notation:</a:t>
                </a:r>
              </a:p>
              <a:p>
                <a:pPr marL="457200" lvl="0" indent="-457200" eaLnBrk="1" hangingPunct="1">
                  <a:spcBef>
                    <a:spcPct val="0"/>
                  </a:spcBef>
                  <a:buNone/>
                  <a:defRPr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457200" lvl="0" indent="-45720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Data Object Vectors:</a:t>
                </a: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sz="2800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𝑿</m:t>
                        </m:r>
                      </m:e>
                    </m:acc>
                    <m:r>
                      <a:rPr lang="en-US" sz="2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8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8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i="1" kern="1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 </a:t>
                </a: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Vectors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, </a:t>
                </a:r>
                <a:r>
                  <a:rPr lang="en-US" b="1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Bold Lowercase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lang="en-US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1,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Wingdings" pitchFamily="2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𝑑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,</m:t>
                                  </m:r>
                                  <m:r>
                                    <a:rPr lang="en-US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Wingdings" pitchFamily="2" charset="2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sym typeface="Wingdings" pitchFamily="2" charset="2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  <a:defRPr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sym typeface="Wingdings" pitchFamily="2" charset="2"/>
                  </a:rPr>
                  <a:t>Again Tilde Denotes Random Quantities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458200" cy="5638800"/>
              </a:xfrm>
              <a:blipFill>
                <a:blip r:embed="rId3"/>
                <a:stretch>
                  <a:fillRect l="-1801" t="-1405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143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944" t="65908" r="45045" b="1518"/>
          <a:stretch/>
        </p:blipFill>
        <p:spPr>
          <a:xfrm>
            <a:off x="5867400" y="4396254"/>
            <a:ext cx="3037366" cy="2461745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E.g. Mortality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4"/>
                <a:stretch>
                  <a:fillRect l="-1909" t="-13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962400" y="1600200"/>
            <a:ext cx="4800600" cy="4047530"/>
            <a:chOff x="3886200" y="1600200"/>
            <a:chExt cx="4876800" cy="4047530"/>
          </a:xfrm>
        </p:grpSpPr>
        <p:sp>
          <p:nvSpPr>
            <p:cNvPr id="2" name="TextBox 1"/>
            <p:cNvSpPr txBox="1"/>
            <p:nvPr/>
          </p:nvSpPr>
          <p:spPr>
            <a:xfrm>
              <a:off x="7193340" y="16002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Each Column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Contains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One Curve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86200" y="2057400"/>
              <a:ext cx="3276600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2"/>
            </p:cNvCxnSpPr>
            <p:nvPr/>
          </p:nvCxnSpPr>
          <p:spPr>
            <a:xfrm flipH="1">
              <a:off x="7315199" y="2523530"/>
              <a:ext cx="662971" cy="3124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828800" y="3154365"/>
            <a:ext cx="5638796" cy="3483966"/>
            <a:chOff x="1828800" y="3154364"/>
            <a:chExt cx="5638800" cy="3581399"/>
          </a:xfrm>
        </p:grpSpPr>
        <p:sp>
          <p:nvSpPr>
            <p:cNvPr id="13" name="TextBox 12"/>
            <p:cNvSpPr txBox="1"/>
            <p:nvPr/>
          </p:nvSpPr>
          <p:spPr>
            <a:xfrm>
              <a:off x="1828800" y="3200400"/>
              <a:ext cx="106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As a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Function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of Age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34970" y="4114800"/>
              <a:ext cx="5132630" cy="262096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505199" y="3154364"/>
              <a:ext cx="1" cy="1265236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9A8481-0245-87F9-A61F-E186F609210A}"/>
              </a:ext>
            </a:extLst>
          </p:cNvPr>
          <p:cNvGrpSpPr/>
          <p:nvPr/>
        </p:nvGrpSpPr>
        <p:grpSpPr>
          <a:xfrm>
            <a:off x="3962400" y="3048000"/>
            <a:ext cx="1828800" cy="1524000"/>
            <a:chOff x="3733800" y="2895600"/>
            <a:chExt cx="1752600" cy="1524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E35FCC-1926-3180-59B9-707142C4D34F}"/>
                </a:ext>
              </a:extLst>
            </p:cNvPr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5C3DC8-564B-4743-72E0-9FD764884AB6}"/>
                </a:ext>
              </a:extLst>
            </p:cNvPr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57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3"/>
                <a:stretch>
                  <a:fillRect l="-1909" t="-1357" b="-2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F0BFACA-1650-3FE2-C439-B625ACAA1FE0}"/>
              </a:ext>
            </a:extLst>
          </p:cNvPr>
          <p:cNvGrpSpPr/>
          <p:nvPr/>
        </p:nvGrpSpPr>
        <p:grpSpPr>
          <a:xfrm>
            <a:off x="3962400" y="3048000"/>
            <a:ext cx="1828800" cy="1524000"/>
            <a:chOff x="3733800" y="2895600"/>
            <a:chExt cx="1752600" cy="1524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5DF9169-5CDB-F500-8BFE-EC8D6BC870D7}"/>
                </a:ext>
              </a:extLst>
            </p:cNvPr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977D9A-F03A-CB29-750E-A7E72F018288}"/>
                </a:ext>
              </a:extLst>
            </p:cNvPr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19295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Trait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843266"/>
              </a:xfrm>
              <a:prstGeom prst="rect">
                <a:avLst/>
              </a:prstGeom>
              <a:blipFill>
                <a:blip r:embed="rId3"/>
                <a:stretch>
                  <a:fillRect l="-1909" t="-1357" b="-24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657600" y="3276600"/>
            <a:ext cx="2971800" cy="9906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B0D2E1-BDEC-4809-B76D-DFFFB66C3676}"/>
              </a:ext>
            </a:extLst>
          </p:cNvPr>
          <p:cNvSpPr txBox="1"/>
          <p:nvPr/>
        </p:nvSpPr>
        <p:spPr>
          <a:xfrm>
            <a:off x="5334000" y="5983069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Machine Learning: “Features”,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But Rows are </a:t>
            </a:r>
            <a:r>
              <a:rPr lang="en-US" u="sng" dirty="0">
                <a:solidFill>
                  <a:srgbClr val="FFFF00"/>
                </a:solidFill>
              </a:rPr>
              <a:t>Not </a:t>
            </a:r>
            <a:r>
              <a:rPr lang="en-US" dirty="0">
                <a:solidFill>
                  <a:srgbClr val="FFFF00"/>
                </a:solidFill>
              </a:rPr>
              <a:t>Feature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BB32E-184A-640E-A9F0-35D06852EEE9}"/>
              </a:ext>
            </a:extLst>
          </p:cNvPr>
          <p:cNvSpPr txBox="1"/>
          <p:nvPr/>
        </p:nvSpPr>
        <p:spPr>
          <a:xfrm>
            <a:off x="7203931" y="4724400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Will Sometimes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Use “Features”</a:t>
            </a:r>
          </a:p>
        </p:txBody>
      </p: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826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826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473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Return to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algn="ctr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𝑿</m:t>
                          </m:r>
                        </m:e>
                      </m:acc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1,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,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Caution:   Not Always Done!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473934"/>
              </a:xfrm>
              <a:prstGeom prst="rect">
                <a:avLst/>
              </a:prstGeom>
              <a:blipFill>
                <a:blip r:embed="rId3"/>
                <a:stretch>
                  <a:fillRect l="-3377" t="-1449" b="-4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563E9A3-2ECB-6CAF-5A54-F241FC038D26}"/>
              </a:ext>
            </a:extLst>
          </p:cNvPr>
          <p:cNvGrpSpPr/>
          <p:nvPr/>
        </p:nvGrpSpPr>
        <p:grpSpPr>
          <a:xfrm>
            <a:off x="3962400" y="2286000"/>
            <a:ext cx="1828800" cy="1524000"/>
            <a:chOff x="3733800" y="2895600"/>
            <a:chExt cx="1752600" cy="1524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188C326-5CC1-CFAC-0CEC-7D36F9336513}"/>
                </a:ext>
              </a:extLst>
            </p:cNvPr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A87321-3E60-35B6-4997-857940184B94}"/>
                </a:ext>
              </a:extLst>
            </p:cNvPr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02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Areas: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Linear Algebra (column vectors)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Bioinformatics (from Excel restrictions)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Statistical Data Bases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Linear Models</a:t>
            </a:r>
          </a:p>
        </p:txBody>
      </p:sp>
    </p:spTree>
    <p:extLst>
      <p:ext uri="{BB962C8B-B14F-4D97-AF65-F5344CB8AC3E}">
        <p14:creationId xmlns:p14="http://schemas.microsoft.com/office/powerpoint/2010/main" val="23840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2057400"/>
            <a:ext cx="31242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8710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Software: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Matlab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R &amp; Python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SAS &amp; others</a:t>
            </a:r>
          </a:p>
        </p:txBody>
      </p:sp>
    </p:spTree>
    <p:extLst>
      <p:ext uri="{BB962C8B-B14F-4D97-AF65-F5344CB8AC3E}">
        <p14:creationId xmlns:p14="http://schemas.microsoft.com/office/powerpoint/2010/main" val="34578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Rule of Thumb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a Discussion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with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Linear Algebra,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Agree to Whether Rows or Columns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0000"/>
                </a:solidFill>
                <a:sym typeface="Wingdings" pitchFamily="2" charset="2"/>
              </a:rPr>
              <a:t>Ar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 The Data Objects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61241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269974907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Important Aspect:</a:t>
            </a:r>
          </a:p>
          <a:p>
            <a:pPr marL="0" indent="0" algn="ctr" eaLnBrk="1" hangingPunct="1">
              <a:buNone/>
            </a:pPr>
            <a:r>
              <a:rPr lang="en-US" dirty="0"/>
              <a:t>Data Visualization</a:t>
            </a:r>
          </a:p>
          <a:p>
            <a:pPr marL="0" indent="0" algn="ctr" eaLnBrk="1" hangingPunct="1">
              <a:buNone/>
            </a:pPr>
            <a:r>
              <a:rPr lang="en-US" dirty="0"/>
              <a:t>(Look at Data, Even For Big Data???)</a:t>
            </a:r>
          </a:p>
        </p:txBody>
      </p:sp>
    </p:spTree>
    <p:extLst>
      <p:ext uri="{BB962C8B-B14F-4D97-AF65-F5344CB8AC3E}">
        <p14:creationId xmlns:p14="http://schemas.microsoft.com/office/powerpoint/2010/main" val="2287008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Start with data objects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>
                <a:blip r:embed="rId3"/>
                <a:stretch>
                  <a:fillRect l="-170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63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60000"/>
              </a:lnSpc>
              <a:buNone/>
            </a:pPr>
            <a:r>
              <a:rPr lang="en-US" dirty="0"/>
              <a:t>Personal Opinion: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Most Modern Data Analysts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Don’t Look at Data Well Enough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Will Try to Provide You With Tools For This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Terrible Approach:   Look at .txt file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990B9-3FD5-4CD5-FBE8-91A1B8050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2" t="24540" r="4902" b="12479"/>
          <a:stretch/>
        </p:blipFill>
        <p:spPr>
          <a:xfrm>
            <a:off x="1143000" y="2209800"/>
            <a:ext cx="6934200" cy="358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A7449-187F-C445-5AEB-747F14B16BA9}"/>
              </a:ext>
            </a:extLst>
          </p:cNvPr>
          <p:cNvSpPr txBox="1"/>
          <p:nvPr/>
        </p:nvSpPr>
        <p:spPr>
          <a:xfrm>
            <a:off x="381000" y="5791200"/>
            <a:ext cx="860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Hard to Keep More Than 5-10 in Mind at Once</a:t>
            </a:r>
          </a:p>
        </p:txBody>
      </p:sp>
    </p:spTree>
    <p:extLst>
      <p:ext uri="{BB962C8B-B14F-4D97-AF65-F5344CB8AC3E}">
        <p14:creationId xmlns:p14="http://schemas.microsoft.com/office/powerpoint/2010/main" val="2852851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Almost as bad:   Look at .</a:t>
            </a:r>
            <a:r>
              <a:rPr lang="en-US" dirty="0" err="1"/>
              <a:t>xls</a:t>
            </a:r>
            <a:r>
              <a:rPr lang="en-US" dirty="0"/>
              <a:t> file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84B62-258E-34D1-7323-7904FC037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93"/>
          <a:stretch/>
        </p:blipFill>
        <p:spPr>
          <a:xfrm>
            <a:off x="304800" y="1981200"/>
            <a:ext cx="8524875" cy="4714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C4EAC-EDE3-CAB6-860C-61C8D9BE5434}"/>
              </a:ext>
            </a:extLst>
          </p:cNvPr>
          <p:cNvSpPr txBox="1"/>
          <p:nvPr/>
        </p:nvSpPr>
        <p:spPr>
          <a:xfrm>
            <a:off x="3725070" y="2082225"/>
            <a:ext cx="4809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Hard to Keep in Mind</a:t>
            </a:r>
          </a:p>
        </p:txBody>
      </p:sp>
    </p:spTree>
    <p:extLst>
      <p:ext uri="{BB962C8B-B14F-4D97-AF65-F5344CB8AC3E}">
        <p14:creationId xmlns:p14="http://schemas.microsoft.com/office/powerpoint/2010/main" val="43131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33600"/>
            <a:ext cx="22860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2254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/>
                  <a:t>General Definition </a:t>
                </a:r>
                <a:r>
                  <a:rPr lang="en-US" dirty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the </a:t>
                </a:r>
                <a:r>
                  <a:rPr lang="en-US" u="sng" dirty="0"/>
                  <a:t>closest</a:t>
                </a:r>
                <a:r>
                  <a:rPr lang="en-US" dirty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/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Best </a:t>
                </a:r>
              </a:p>
              <a:p>
                <a:pPr algn="ctr"/>
                <a:r>
                  <a:rPr lang="en-US" dirty="0"/>
                  <a:t>Representation</a:t>
                </a:r>
              </a:p>
              <a:p>
                <a:pPr algn="ctr"/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75BB81-91C0-9456-EDC2-5B6058D6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572000"/>
                <a:ext cx="1749197" cy="923330"/>
              </a:xfrm>
              <a:prstGeom prst="rect">
                <a:avLst/>
              </a:prstGeom>
              <a:blipFill>
                <a:blip r:embed="rId4"/>
                <a:stretch>
                  <a:fillRect l="-2797" t="-3311" r="-279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419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3" name="Picture 2" descr="A diagram of a point cloud&#10;&#10;AI-generated content may be incorrect.">
            <a:extLst>
              <a:ext uri="{FF2B5EF4-FFF2-40B4-BE49-F238E27FC236}">
                <a16:creationId xmlns:a16="http://schemas.microsoft.com/office/drawing/2014/main" id="{DBA9269B-2513-5D58-AB5D-08CF1B6C2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82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3" name="Picture 2" descr="A diagram of a point cloud&#10;&#10;AI-generated content may be incorrect.">
            <a:extLst>
              <a:ext uri="{FF2B5EF4-FFF2-40B4-BE49-F238E27FC236}">
                <a16:creationId xmlns:a16="http://schemas.microsoft.com/office/drawing/2014/main" id="{1E8B7937-A1DB-E57D-C6B0-02E1E574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3DD473-09DE-FEF5-D288-15D79521E384}"/>
                  </a:ext>
                </a:extLst>
              </p:cNvPr>
              <p:cNvSpPr txBox="1"/>
              <p:nvPr/>
            </p:nvSpPr>
            <p:spPr>
              <a:xfrm>
                <a:off x="6742640" y="1842800"/>
                <a:ext cx="1639360" cy="8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Think of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3DD473-09DE-FEF5-D288-15D79521E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640" y="1842800"/>
                <a:ext cx="1639360" cy="824200"/>
              </a:xfrm>
              <a:prstGeom prst="rect">
                <a:avLst/>
              </a:prstGeom>
              <a:blipFill>
                <a:blip r:embed="rId4"/>
                <a:stretch>
                  <a:fillRect l="-2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5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Trait 1 Value</a:t>
            </a:r>
          </a:p>
        </p:txBody>
      </p:sp>
      <p:pic>
        <p:nvPicPr>
          <p:cNvPr id="3" name="Picture 2" descr="A diagram of a point cloud&#10;&#10;AI-generated content may be incorrect.">
            <a:extLst>
              <a:ext uri="{FF2B5EF4-FFF2-40B4-BE49-F238E27FC236}">
                <a16:creationId xmlns:a16="http://schemas.microsoft.com/office/drawing/2014/main" id="{DD1CCEF3-D98D-9C27-DD99-238856767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5C8FAB-AB56-9214-60F8-A483E38140D3}"/>
                  </a:ext>
                </a:extLst>
              </p:cNvPr>
              <p:cNvSpPr txBox="1"/>
              <p:nvPr/>
            </p:nvSpPr>
            <p:spPr>
              <a:xfrm>
                <a:off x="4129942" y="3962400"/>
                <a:ext cx="5944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5C8FAB-AB56-9214-60F8-A483E3814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942" y="3962400"/>
                <a:ext cx="59445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8078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Trait 2 Value</a:t>
            </a:r>
          </a:p>
        </p:txBody>
      </p:sp>
      <p:pic>
        <p:nvPicPr>
          <p:cNvPr id="3" name="Picture 2" descr="A diagram of a point cloud&#10;&#10;AI-generated content may be incorrect.">
            <a:extLst>
              <a:ext uri="{FF2B5EF4-FFF2-40B4-BE49-F238E27FC236}">
                <a16:creationId xmlns:a16="http://schemas.microsoft.com/office/drawing/2014/main" id="{12E5D2DF-1AC6-403B-E4FC-F755E6D77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29C7B-8539-C0F1-16F9-F14FCCCB795D}"/>
                  </a:ext>
                </a:extLst>
              </p:cNvPr>
              <p:cNvSpPr txBox="1"/>
              <p:nvPr/>
            </p:nvSpPr>
            <p:spPr>
              <a:xfrm>
                <a:off x="3581400" y="3733800"/>
                <a:ext cx="601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229C7B-8539-C0F1-16F9-F14FCCCB7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733800"/>
                <a:ext cx="60157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9544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Trait 3 Value</a:t>
            </a:r>
          </a:p>
        </p:txBody>
      </p:sp>
      <p:pic>
        <p:nvPicPr>
          <p:cNvPr id="3" name="Picture 2" descr="A diagram of a point cloud&#10;&#10;AI-generated content may be incorrect.">
            <a:extLst>
              <a:ext uri="{FF2B5EF4-FFF2-40B4-BE49-F238E27FC236}">
                <a16:creationId xmlns:a16="http://schemas.microsoft.com/office/drawing/2014/main" id="{9B8A8552-A84F-2286-394D-DFD769D77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601AA-DD42-83FB-67E2-FAC050798170}"/>
                  </a:ext>
                </a:extLst>
              </p:cNvPr>
              <p:cNvSpPr txBox="1"/>
              <p:nvPr/>
            </p:nvSpPr>
            <p:spPr>
              <a:xfrm>
                <a:off x="3056025" y="4114800"/>
                <a:ext cx="601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601AA-DD42-83FB-67E2-FAC050798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25" y="4114800"/>
                <a:ext cx="60157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835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X-axis</a:t>
            </a:r>
          </a:p>
        </p:txBody>
      </p:sp>
      <p:pic>
        <p:nvPicPr>
          <p:cNvPr id="3" name="Picture 2" descr="A diagram of a line graph&#10;&#10;AI-generated content may be incorrect.">
            <a:extLst>
              <a:ext uri="{FF2B5EF4-FFF2-40B4-BE49-F238E27FC236}">
                <a16:creationId xmlns:a16="http://schemas.microsoft.com/office/drawing/2014/main" id="{2AC9C462-6A8F-66C6-41B6-D106E3E0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189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C468E654-1F9A-734A-A9D2-124F320D9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29E6D-F7FC-5976-B931-EC259C78A574}"/>
              </a:ext>
            </a:extLst>
          </p:cNvPr>
          <p:cNvSpPr txBox="1"/>
          <p:nvPr/>
        </p:nvSpPr>
        <p:spPr>
          <a:xfrm>
            <a:off x="2323299" y="5029200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use this type of 1-d view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lot, so study carefully</a:t>
            </a:r>
          </a:p>
        </p:txBody>
      </p:sp>
    </p:spTree>
    <p:extLst>
      <p:ext uri="{BB962C8B-B14F-4D97-AF65-F5344CB8AC3E}">
        <p14:creationId xmlns:p14="http://schemas.microsoft.com/office/powerpoint/2010/main" val="14149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F53F57FA-5800-8B04-C099-707CA642B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B5DED-D37B-5853-A8FF-F9BB6E917D2F}"/>
              </a:ext>
            </a:extLst>
          </p:cNvPr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Coordinates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Projections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B319F4-7278-E5FE-77F4-DB44C684080F}"/>
              </a:ext>
            </a:extLst>
          </p:cNvPr>
          <p:cNvCxnSpPr>
            <a:cxnSpLocks/>
          </p:cNvCxnSpPr>
          <p:nvPr/>
        </p:nvCxnSpPr>
        <p:spPr>
          <a:xfrm flipH="1">
            <a:off x="2895600" y="2286000"/>
            <a:ext cx="27432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F1E4A8-AD78-5B92-7CC8-30287B6964A0}"/>
              </a:ext>
            </a:extLst>
          </p:cNvPr>
          <p:cNvCxnSpPr>
            <a:cxnSpLocks/>
          </p:cNvCxnSpPr>
          <p:nvPr/>
        </p:nvCxnSpPr>
        <p:spPr>
          <a:xfrm>
            <a:off x="2819400" y="3276600"/>
            <a:ext cx="76200" cy="2895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058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function&#10;&#10;AI-generated content may be incorrect.">
            <a:extLst>
              <a:ext uri="{FF2B5EF4-FFF2-40B4-BE49-F238E27FC236}">
                <a16:creationId xmlns:a16="http://schemas.microsoft.com/office/drawing/2014/main" id="{C61005A7-FD92-D6A1-22C9-ADBA57095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107"/>
            <a:ext cx="9144000" cy="5943893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"/>
            <a:ext cx="8229600" cy="914107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D87B53-F52F-829F-65A4-7A742F87104E}"/>
              </a:ext>
            </a:extLst>
          </p:cNvPr>
          <p:cNvCxnSpPr>
            <a:cxnSpLocks/>
          </p:cNvCxnSpPr>
          <p:nvPr/>
        </p:nvCxnSpPr>
        <p:spPr>
          <a:xfrm flipH="1">
            <a:off x="1219200" y="3276600"/>
            <a:ext cx="16478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D1452D-6F7C-4F19-8514-3D6EFE885EE0}"/>
              </a:ext>
            </a:extLst>
          </p:cNvPr>
          <p:cNvCxnSpPr>
            <a:cxnSpLocks/>
          </p:cNvCxnSpPr>
          <p:nvPr/>
        </p:nvCxnSpPr>
        <p:spPr>
          <a:xfrm flipH="1" flipV="1">
            <a:off x="2867025" y="3276600"/>
            <a:ext cx="2771775" cy="2057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DB0E89-9716-EC09-63B3-1C859A8DDB3D}"/>
              </a:ext>
            </a:extLst>
          </p:cNvPr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 Coordinates Show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 in Data 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(or Random)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9C8CD3-06F1-81F7-6D5F-1E72720AB3CD}"/>
              </a:ext>
            </a:extLst>
          </p:cNvPr>
          <p:cNvSpPr txBox="1"/>
          <p:nvPr/>
        </p:nvSpPr>
        <p:spPr>
          <a:xfrm>
            <a:off x="1676400" y="5334000"/>
            <a:ext cx="3125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Variation Avoids Overplotting</a:t>
            </a:r>
          </a:p>
        </p:txBody>
      </p:sp>
    </p:spTree>
    <p:extLst>
      <p:ext uri="{BB962C8B-B14F-4D97-AF65-F5344CB8AC3E}">
        <p14:creationId xmlns:p14="http://schemas.microsoft.com/office/powerpoint/2010/main" val="5139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12610</TotalTime>
  <Words>3535</Words>
  <Application>Microsoft Office PowerPoint</Application>
  <PresentationFormat>On-screen Show (4:3)</PresentationFormat>
  <Paragraphs>1016</Paragraphs>
  <Slides>131</Slides>
  <Notes>131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131</vt:i4>
      </vt:variant>
    </vt:vector>
  </HeadingPairs>
  <TitlesOfParts>
    <vt:vector size="142" baseType="lpstr">
      <vt:lpstr>Gulim</vt:lpstr>
      <vt:lpstr>Arial</vt:lpstr>
      <vt:lpstr>Arial Unicode MS</vt:lpstr>
      <vt:lpstr>Cambria Math</vt:lpstr>
      <vt:lpstr>Courier New</vt:lpstr>
      <vt:lpstr>Edwardian Script ITC</vt:lpstr>
      <vt:lpstr>Tahoma</vt:lpstr>
      <vt:lpstr>Times New Roman</vt:lpstr>
      <vt:lpstr>Wingdings</vt:lpstr>
      <vt:lpstr>1_Default Design</vt:lpstr>
      <vt:lpstr>2_Default Design</vt:lpstr>
      <vt:lpstr>Statistics – O. R. 881 Object Oriented Data Analysis</vt:lpstr>
      <vt:lpstr>Administrative Info</vt:lpstr>
      <vt:lpstr>Administrative Info</vt:lpstr>
      <vt:lpstr>Administrative Info</vt:lpstr>
      <vt:lpstr>Who are we?</vt:lpstr>
      <vt:lpstr>Course Expectations</vt:lpstr>
      <vt:lpstr>Class Meeting Style</vt:lpstr>
      <vt:lpstr>Course Context</vt:lpstr>
      <vt:lpstr>Course Context</vt:lpstr>
      <vt:lpstr>Course Context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Current Sections in Textbook</vt:lpstr>
      <vt:lpstr>Object Oriented Data Analysis</vt:lpstr>
      <vt:lpstr>A Taste of OODA Examples</vt:lpstr>
      <vt:lpstr>A Taste of OODA Examples</vt:lpstr>
      <vt:lpstr>A Taste of OODA Examples</vt:lpstr>
      <vt:lpstr>PowerPoint Presentation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Choice of Data Objects</vt:lpstr>
      <vt:lpstr>Data Object Definition</vt:lpstr>
      <vt:lpstr>Choice of Data Objects</vt:lpstr>
      <vt:lpstr>Data Object Representation</vt:lpstr>
      <vt:lpstr>Basics of OODA</vt:lpstr>
      <vt:lpstr>Basics of OODA</vt:lpstr>
      <vt:lpstr>Basics of OODA</vt:lpstr>
      <vt:lpstr>Notation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Rule of Thumb</vt:lpstr>
      <vt:lpstr>Object Oriented Data Analysis</vt:lpstr>
      <vt:lpstr>Object Oriented Data Analysis</vt:lpstr>
      <vt:lpstr>Visualization</vt:lpstr>
      <vt:lpstr>Visualization</vt:lpstr>
      <vt:lpstr>Visualization</vt:lpstr>
      <vt:lpstr>Visualization</vt:lpstr>
      <vt:lpstr>Visualization</vt:lpstr>
      <vt:lpstr>Visualization</vt:lpstr>
      <vt:lpstr>Projection</vt:lpstr>
      <vt:lpstr>Illustration of Multivariate View: Raw Data</vt:lpstr>
      <vt:lpstr>Illustration of Multivariate View: Highlight One</vt:lpstr>
      <vt:lpstr>Illustration of Multivariate View: Trait 1 Value</vt:lpstr>
      <vt:lpstr>Illustration of Multivariate View: Trait 2 Value</vt:lpstr>
      <vt:lpstr>Illustration of Multivariate View: Trait 3 Value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Cluster Coloring</vt:lpstr>
      <vt:lpstr>Homework 1</vt:lpstr>
      <vt:lpstr>Homework 1</vt:lpstr>
      <vt:lpstr>Homework 1</vt:lpstr>
      <vt:lpstr>Homework Policy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295</cp:revision>
  <dcterms:created xsi:type="dcterms:W3CDTF">2001-06-08T01:38:43Z</dcterms:created>
  <dcterms:modified xsi:type="dcterms:W3CDTF">2025-08-19T01:16:02Z</dcterms:modified>
</cp:coreProperties>
</file>