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7" r:id="rId3"/>
  </p:sldMasterIdLst>
  <p:notesMasterIdLst>
    <p:notesMasterId r:id="rId139"/>
  </p:notesMasterIdLst>
  <p:sldIdLst>
    <p:sldId id="262" r:id="rId4"/>
    <p:sldId id="263" r:id="rId5"/>
    <p:sldId id="3443" r:id="rId6"/>
    <p:sldId id="3444" r:id="rId7"/>
    <p:sldId id="521" r:id="rId8"/>
    <p:sldId id="714" r:id="rId9"/>
    <p:sldId id="566" r:id="rId10"/>
    <p:sldId id="374" r:id="rId11"/>
    <p:sldId id="514" r:id="rId12"/>
    <p:sldId id="268" r:id="rId13"/>
    <p:sldId id="709" r:id="rId14"/>
    <p:sldId id="710" r:id="rId15"/>
    <p:sldId id="711" r:id="rId16"/>
    <p:sldId id="712" r:id="rId17"/>
    <p:sldId id="570" r:id="rId18"/>
    <p:sldId id="549" r:id="rId19"/>
    <p:sldId id="554" r:id="rId20"/>
    <p:sldId id="572" r:id="rId21"/>
    <p:sldId id="574" r:id="rId22"/>
    <p:sldId id="588" r:id="rId23"/>
    <p:sldId id="589" r:id="rId24"/>
    <p:sldId id="590" r:id="rId25"/>
    <p:sldId id="3401" r:id="rId26"/>
    <p:sldId id="787" r:id="rId27"/>
    <p:sldId id="814" r:id="rId28"/>
    <p:sldId id="824" r:id="rId29"/>
    <p:sldId id="791" r:id="rId30"/>
    <p:sldId id="790" r:id="rId31"/>
    <p:sldId id="792" r:id="rId32"/>
    <p:sldId id="731" r:id="rId33"/>
    <p:sldId id="725" r:id="rId34"/>
    <p:sldId id="318" r:id="rId35"/>
    <p:sldId id="370" r:id="rId36"/>
    <p:sldId id="3410" r:id="rId37"/>
    <p:sldId id="3411" r:id="rId38"/>
    <p:sldId id="3412" r:id="rId39"/>
    <p:sldId id="3413" r:id="rId40"/>
    <p:sldId id="3414" r:id="rId41"/>
    <p:sldId id="3415" r:id="rId42"/>
    <p:sldId id="3416" r:id="rId43"/>
    <p:sldId id="3417" r:id="rId44"/>
    <p:sldId id="3418" r:id="rId45"/>
    <p:sldId id="3419" r:id="rId46"/>
    <p:sldId id="3420" r:id="rId47"/>
    <p:sldId id="459" r:id="rId48"/>
    <p:sldId id="319" r:id="rId49"/>
    <p:sldId id="3421" r:id="rId50"/>
    <p:sldId id="3422" r:id="rId51"/>
    <p:sldId id="3423" r:id="rId52"/>
    <p:sldId id="3424" r:id="rId53"/>
    <p:sldId id="3425" r:id="rId54"/>
    <p:sldId id="3426" r:id="rId55"/>
    <p:sldId id="3427" r:id="rId56"/>
    <p:sldId id="3428" r:id="rId57"/>
    <p:sldId id="3429" r:id="rId58"/>
    <p:sldId id="3430" r:id="rId59"/>
    <p:sldId id="3431" r:id="rId60"/>
    <p:sldId id="3432" r:id="rId61"/>
    <p:sldId id="3433" r:id="rId62"/>
    <p:sldId id="3434" r:id="rId63"/>
    <p:sldId id="3435" r:id="rId64"/>
    <p:sldId id="3436" r:id="rId65"/>
    <p:sldId id="3437" r:id="rId66"/>
    <p:sldId id="3438" r:id="rId67"/>
    <p:sldId id="3439" r:id="rId68"/>
    <p:sldId id="3440" r:id="rId69"/>
    <p:sldId id="337" r:id="rId70"/>
    <p:sldId id="3441" r:id="rId71"/>
    <p:sldId id="728" r:id="rId72"/>
    <p:sldId id="3442" r:id="rId73"/>
    <p:sldId id="729" r:id="rId74"/>
    <p:sldId id="340" r:id="rId75"/>
    <p:sldId id="341" r:id="rId76"/>
    <p:sldId id="381" r:id="rId77"/>
    <p:sldId id="455" r:id="rId78"/>
    <p:sldId id="342" r:id="rId79"/>
    <p:sldId id="454" r:id="rId80"/>
    <p:sldId id="603" r:id="rId81"/>
    <p:sldId id="604" r:id="rId82"/>
    <p:sldId id="785" r:id="rId83"/>
    <p:sldId id="730" r:id="rId84"/>
    <p:sldId id="674" r:id="rId85"/>
    <p:sldId id="689" r:id="rId86"/>
    <p:sldId id="3455" r:id="rId87"/>
    <p:sldId id="3451" r:id="rId88"/>
    <p:sldId id="3452" r:id="rId89"/>
    <p:sldId id="3453" r:id="rId90"/>
    <p:sldId id="3454" r:id="rId91"/>
    <p:sldId id="713" r:id="rId92"/>
    <p:sldId id="700" r:id="rId93"/>
    <p:sldId id="701" r:id="rId94"/>
    <p:sldId id="3447" r:id="rId95"/>
    <p:sldId id="3448" r:id="rId96"/>
    <p:sldId id="3449" r:id="rId97"/>
    <p:sldId id="3450" r:id="rId98"/>
    <p:sldId id="702" r:id="rId99"/>
    <p:sldId id="3445" r:id="rId100"/>
    <p:sldId id="618" r:id="rId101"/>
    <p:sldId id="911" r:id="rId102"/>
    <p:sldId id="619" r:id="rId103"/>
    <p:sldId id="621" r:id="rId104"/>
    <p:sldId id="686" r:id="rId105"/>
    <p:sldId id="912" r:id="rId106"/>
    <p:sldId id="3446" r:id="rId107"/>
    <p:sldId id="605" r:id="rId108"/>
    <p:sldId id="606" r:id="rId109"/>
    <p:sldId id="607" r:id="rId110"/>
    <p:sldId id="608" r:id="rId111"/>
    <p:sldId id="609" r:id="rId112"/>
    <p:sldId id="610" r:id="rId113"/>
    <p:sldId id="611" r:id="rId114"/>
    <p:sldId id="612" r:id="rId115"/>
    <p:sldId id="613" r:id="rId116"/>
    <p:sldId id="614" r:id="rId117"/>
    <p:sldId id="615" r:id="rId118"/>
    <p:sldId id="616" r:id="rId119"/>
    <p:sldId id="676" r:id="rId120"/>
    <p:sldId id="678" r:id="rId121"/>
    <p:sldId id="679" r:id="rId122"/>
    <p:sldId id="684" r:id="rId123"/>
    <p:sldId id="683" r:id="rId124"/>
    <p:sldId id="682" r:id="rId125"/>
    <p:sldId id="681" r:id="rId126"/>
    <p:sldId id="685" r:id="rId127"/>
    <p:sldId id="780" r:id="rId128"/>
    <p:sldId id="680" r:id="rId129"/>
    <p:sldId id="910" r:id="rId130"/>
    <p:sldId id="688" r:id="rId131"/>
    <p:sldId id="617" r:id="rId132"/>
    <p:sldId id="622" r:id="rId133"/>
    <p:sldId id="623" r:id="rId134"/>
    <p:sldId id="3403" r:id="rId135"/>
    <p:sldId id="624" r:id="rId136"/>
    <p:sldId id="692" r:id="rId137"/>
    <p:sldId id="693" r:id="rId1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DC00FF"/>
    <a:srgbClr val="0000FF"/>
    <a:srgbClr val="00FF00"/>
    <a:srgbClr val="FFEB00"/>
    <a:srgbClr val="A700D5"/>
    <a:srgbClr val="D1CC00"/>
    <a:srgbClr val="2DC8FF"/>
    <a:srgbClr val="D00000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0" autoAdjust="0"/>
    <p:restoredTop sz="94907" autoAdjust="0"/>
  </p:normalViewPr>
  <p:slideViewPr>
    <p:cSldViewPr>
      <p:cViewPr varScale="1">
        <p:scale>
          <a:sx n="59" d="100"/>
          <a:sy n="59" d="100"/>
        </p:scale>
        <p:origin x="14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6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01882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28395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6927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7683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92807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862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5606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8522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22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9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146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3313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6806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8817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0699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71449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077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6483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76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6757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6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84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7370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298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280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6394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8316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084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7719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1109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36393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5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1119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42643653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9417351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55386080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737C2-3C98-482D-B04C-3716DF051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42924448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19917889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13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99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07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31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7401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84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69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9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00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47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007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1516B-85C8-4E11-A2AE-192053D772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91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17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654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329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445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4723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683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922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7268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607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643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A946-4A15-4CFF-B1EC-34D642A91E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16787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1071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22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6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1376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72855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8377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63468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21324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4306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70634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0854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72791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891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09824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3606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8016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0823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3322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88498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74350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67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5098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69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36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3165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71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22688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72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73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EgView2p1dat1GeneView.ps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74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EgView2p1dat1GeneView.ps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75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76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77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78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4877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79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134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80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08695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54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4027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8528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770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3587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65002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1223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8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68031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2019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2058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00597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25164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6879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899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4416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836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1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63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95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8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09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4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66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1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33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43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3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9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354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0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ron@unc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4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Key to Focusing Needed Analyses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4343400"/>
            <a:ext cx="1676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43400"/>
            <a:ext cx="2362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343400"/>
            <a:ext cx="3505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4343400"/>
            <a:ext cx="45720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3176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are Data Objects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Vectors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 Curves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121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/>
              </a:rPr>
              <a:t>Representing Vectors as Curves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Approaches: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Parallel Coordinates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Fourier Basis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Orthogonal Polynomials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B-Splines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Wavelet Bases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03E466-8FED-4834-A13D-C4AA38091301}"/>
              </a:ext>
            </a:extLst>
          </p:cNvPr>
          <p:cNvSpPr txBox="1"/>
          <p:nvPr/>
        </p:nvSpPr>
        <p:spPr>
          <a:xfrm>
            <a:off x="6781800" y="1281113"/>
            <a:ext cx="16002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Text, Sec. 3.3</a:t>
            </a:r>
          </a:p>
        </p:txBody>
      </p:sp>
    </p:spTree>
    <p:extLst>
      <p:ext uri="{BB962C8B-B14F-4D97-AF65-F5344CB8AC3E}">
        <p14:creationId xmlns:p14="http://schemas.microsoft.com/office/powerpoint/2010/main" val="2007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00"/>
                </a:solidFill>
                <a:latin typeface="Arial"/>
              </a:rPr>
              <a:t>Representing </a:t>
            </a:r>
            <a:r>
              <a:rPr lang="en-US" sz="4000" u="sng" dirty="0">
                <a:solidFill>
                  <a:srgbClr val="000000"/>
                </a:solidFill>
                <a:latin typeface="Arial"/>
              </a:rPr>
              <a:t>Curves as</a:t>
            </a:r>
            <a:r>
              <a:rPr lang="en-US" sz="4400" u="sng" dirty="0">
                <a:solidFill>
                  <a:srgbClr val="000000"/>
                </a:solidFill>
                <a:latin typeface="Arial"/>
              </a:rPr>
              <a:t> Vectors</a:t>
            </a: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Approaches: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Parallel Coordinates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Fourier Basis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Orthogonal Polynomials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B-Splines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Wavelet Bases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86AE0-90C4-4788-BE86-FAFB0590E940}"/>
              </a:ext>
            </a:extLst>
          </p:cNvPr>
          <p:cNvSpPr txBox="1"/>
          <p:nvPr/>
        </p:nvSpPr>
        <p:spPr>
          <a:xfrm>
            <a:off x="4114800" y="4191000"/>
            <a:ext cx="4672882" cy="1077218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Foundation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Functional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7360C9-5456-454F-B5B4-1FC72B5D8E3C}"/>
                  </a:ext>
                </a:extLst>
              </p:cNvPr>
              <p:cNvSpPr txBox="1"/>
              <p:nvPr/>
            </p:nvSpPr>
            <p:spPr>
              <a:xfrm>
                <a:off x="533400" y="5845314"/>
                <a:ext cx="81569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700D5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Useful Duality:  Vectors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700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700D5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 Curves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7360C9-5456-454F-B5B4-1FC72B5D8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45314"/>
                <a:ext cx="8156977" cy="707886"/>
              </a:xfrm>
              <a:prstGeom prst="rect">
                <a:avLst/>
              </a:prstGeom>
              <a:blipFill>
                <a:blip r:embed="rId3"/>
                <a:stretch>
                  <a:fillRect l="-2691" t="-15517" r="-157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9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60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Conceptual Framework: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Object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      </a:t>
            </a:r>
            <a:r>
              <a:rPr lang="en-US" sz="3200" u="sng" noProof="0" dirty="0">
                <a:solidFill>
                  <a:srgbClr val="000000"/>
                </a:solidFill>
                <a:sym typeface="Wingdings" pitchFamily="2" charset="2"/>
              </a:rPr>
              <a:t>Trait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(Where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objects live)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(How they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represented)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EB7B8-8B40-4DF5-9A90-06FCA60E78EC}"/>
              </a:ext>
            </a:extLst>
          </p:cNvPr>
          <p:cNvSpPr txBox="1"/>
          <p:nvPr/>
        </p:nvSpPr>
        <p:spPr>
          <a:xfrm>
            <a:off x="6781800" y="1281113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3.1.2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F051A-1261-AADC-B531-8CB61F2BEB75}"/>
              </a:ext>
            </a:extLst>
          </p:cNvPr>
          <p:cNvSpPr txBox="1"/>
          <p:nvPr/>
        </p:nvSpPr>
        <p:spPr>
          <a:xfrm>
            <a:off x="4963052" y="2971800"/>
            <a:ext cx="3418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Update From Text Which Uses “Feature Space”</a:t>
            </a:r>
          </a:p>
        </p:txBody>
      </p:sp>
    </p:spTree>
    <p:extLst>
      <p:ext uri="{BB962C8B-B14F-4D97-AF65-F5344CB8AC3E}">
        <p14:creationId xmlns:p14="http://schemas.microsoft.com/office/powerpoint/2010/main" val="3753589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4304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      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Trait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Curves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Images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Shapes                            Manifolds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Trees                             Graph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Movies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4304640"/>
              </a:xfrm>
              <a:prstGeom prst="rect">
                <a:avLst/>
              </a:prstGeom>
              <a:blipFill>
                <a:blip r:embed="rId3"/>
                <a:stretch>
                  <a:fillRect l="-1909" t="-1841" b="-36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50470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       </a:t>
                </a:r>
                <a:r>
                  <a:rPr lang="en-US" sz="3200" u="sng" noProof="0" dirty="0">
                    <a:solidFill>
                      <a:srgbClr val="000000"/>
                    </a:solidFill>
                    <a:sym typeface="Wingdings" pitchFamily="2" charset="2"/>
                  </a:rPr>
                  <a:t>Trait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Enables Visualization of BOTH Spaces 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blipFill>
                <a:blip r:embed="rId3"/>
                <a:stretch>
                  <a:fillRect l="-1909" t="-137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2438400"/>
            <a:ext cx="75167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4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438400" y="2286000"/>
            <a:ext cx="9906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0574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shown as well (part of analysis)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00800" y="1295400"/>
            <a:ext cx="2085827" cy="3429000"/>
            <a:chOff x="6400800" y="1295400"/>
            <a:chExt cx="2085827" cy="342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Can Compute</a:t>
                  </a:r>
                </a:p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Mean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386" t="-5147" r="-3216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934200" y="2133600"/>
              <a:ext cx="533400" cy="2590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971800"/>
            <a:ext cx="5936240" cy="1752600"/>
            <a:chOff x="6400800" y="1295400"/>
            <a:chExt cx="5936240" cy="1752600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1295400"/>
              <a:ext cx="5936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Or Equivalently Pointwise in Object Space</a:t>
              </a: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9368920" y="1757065"/>
              <a:ext cx="308480" cy="129093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90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2411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Best Rank 1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5" name="TextBox 4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4648200" y="2286000"/>
            <a:ext cx="1905000" cy="15240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24234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1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3724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Second Best Rank 1 Approximation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2)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10" name="TextBox 9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D940CC-EAF1-E4D9-C6B5-322E9E9B67D1}"/>
              </a:ext>
            </a:extLst>
          </p:cNvPr>
          <p:cNvSpPr txBox="1"/>
          <p:nvPr/>
        </p:nvSpPr>
        <p:spPr>
          <a:xfrm>
            <a:off x="7207432" y="3620869"/>
            <a:ext cx="170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Use </a:t>
            </a:r>
            <a:r>
              <a:rPr lang="en-US" sz="1200" dirty="0">
                <a:solidFill>
                  <a:srgbClr val="DC00FF"/>
                </a:solidFill>
              </a:rPr>
              <a:t>Purple</a:t>
            </a:r>
            <a:r>
              <a:rPr lang="en-US" sz="1200" dirty="0"/>
              <a:t> Because</a:t>
            </a:r>
          </a:p>
          <a:p>
            <a:pPr algn="ctr"/>
            <a:r>
              <a:rPr lang="en-US" sz="1200" dirty="0"/>
              <a:t>Lengths are PC1</a:t>
            </a:r>
          </a:p>
          <a:p>
            <a:pPr algn="ctr"/>
            <a:r>
              <a:rPr lang="en-US" sz="1200" dirty="0"/>
              <a:t>Projection Coefficients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63CC5-3E53-8DA9-A3CF-76B4F20966B1}"/>
              </a:ext>
            </a:extLst>
          </p:cNvPr>
          <p:cNvSpPr txBox="1"/>
          <p:nvPr/>
        </p:nvSpPr>
        <p:spPr>
          <a:xfrm>
            <a:off x="6559808" y="6248400"/>
            <a:ext cx="174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Similar with </a:t>
            </a:r>
            <a:r>
              <a:rPr lang="en-US" sz="1200" dirty="0">
                <a:solidFill>
                  <a:srgbClr val="00FFFF"/>
                </a:solidFill>
              </a:rPr>
              <a:t>Cyan</a:t>
            </a:r>
            <a:r>
              <a:rPr lang="en-US" sz="1200" dirty="0"/>
              <a:t> in</a:t>
            </a:r>
          </a:p>
          <a:p>
            <a:pPr algn="ctr"/>
            <a:r>
              <a:rPr lang="en-US" sz="1200" dirty="0"/>
              <a:t> Previous PC1 Graphic</a:t>
            </a:r>
          </a:p>
        </p:txBody>
      </p:sp>
    </p:spTree>
    <p:extLst>
      <p:ext uri="{BB962C8B-B14F-4D97-AF65-F5344CB8AC3E}">
        <p14:creationId xmlns:p14="http://schemas.microsoft.com/office/powerpoint/2010/main" val="168625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1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48200" y="2286000"/>
            <a:ext cx="2133600" cy="25908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0685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25463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664803"/>
            <a:ext cx="3200400" cy="1440597"/>
            <a:chOff x="76200" y="3664803"/>
            <a:chExt cx="3200400" cy="1440597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3664803"/>
              <a:ext cx="2460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Note Much More</a:t>
              </a:r>
            </a:p>
            <a:p>
              <a:r>
                <a:rPr lang="en-US" sz="2400" dirty="0"/>
                <a:t>Variation Here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33600" y="4267200"/>
              <a:ext cx="11430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91200" y="3881735"/>
            <a:ext cx="2895600" cy="1376065"/>
            <a:chOff x="5791200" y="3881735"/>
            <a:chExt cx="2895600" cy="1376065"/>
          </a:xfrm>
        </p:grpSpPr>
        <p:sp>
          <p:nvSpPr>
            <p:cNvPr id="7" name="TextBox 6"/>
            <p:cNvSpPr txBox="1"/>
            <p:nvPr/>
          </p:nvSpPr>
          <p:spPr>
            <a:xfrm>
              <a:off x="7046607" y="3881735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Than Here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791200" y="4343400"/>
              <a:ext cx="21336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399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39" y="4034135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Usual Quantification:  Variance of Each, Expressed as 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1447800"/>
            <a:ext cx="3896365" cy="2667000"/>
            <a:chOff x="4876800" y="1447800"/>
            <a:chExt cx="3896365" cy="26670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447800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Sum of Squares</a:t>
              </a:r>
            </a:p>
            <a:p>
              <a:r>
                <a:rPr lang="en-US" dirty="0"/>
                <a:t>After Mean</a:t>
              </a:r>
            </a:p>
            <a:p>
              <a:r>
                <a:rPr lang="en-US" dirty="0"/>
                <a:t>Centering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76800" y="2286000"/>
              <a:ext cx="213360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38922" y="2706469"/>
            <a:ext cx="205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(not </a:t>
            </a:r>
            <a:r>
              <a:rPr lang="en-US" dirty="0" err="1"/>
              <a:t>s.d.</a:t>
            </a:r>
            <a:r>
              <a:rPr lang="en-US" dirty="0"/>
              <a:t>)</a:t>
            </a:r>
          </a:p>
          <a:p>
            <a:r>
              <a:rPr lang="en-US" dirty="0"/>
              <a:t>To Reflect </a:t>
            </a:r>
            <a:r>
              <a:rPr lang="en-US" u="sng" dirty="0"/>
              <a:t>Energy</a:t>
            </a:r>
          </a:p>
          <a:p>
            <a:r>
              <a:rPr lang="en-US" dirty="0"/>
              <a:t>Just as in ANOVA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98.3% of</a:t>
            </a:r>
          </a:p>
          <a:p>
            <a:r>
              <a:rPr lang="en-US" sz="3200" dirty="0"/>
              <a:t>Variation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85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1.7% of</a:t>
            </a:r>
          </a:p>
          <a:p>
            <a:r>
              <a:rPr lang="en-US" sz="32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451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Idea:   Visually Summarize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Dist’n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04" y="4267200"/>
            <a:ext cx="7821896" cy="2590799"/>
            <a:chOff x="788704" y="4267200"/>
            <a:chExt cx="7821896" cy="2590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903" t="68444" r="21569" b="3030"/>
            <a:stretch/>
          </p:blipFill>
          <p:spPr>
            <a:xfrm>
              <a:off x="2002355" y="4267200"/>
              <a:ext cx="5160445" cy="2590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87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98.3% of</a:t>
              </a:r>
            </a:p>
            <a:p>
              <a:r>
                <a:rPr lang="en-US" sz="3200" dirty="0"/>
                <a:t>Variation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5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1.7% of</a:t>
              </a:r>
            </a:p>
            <a:p>
              <a:r>
                <a:rPr lang="en-US" sz="3200" dirty="0"/>
                <a:t>Variation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704109"/>
            <a:ext cx="6019800" cy="3248891"/>
            <a:chOff x="1219200" y="1704109"/>
            <a:chExt cx="6019800" cy="32488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941" t="56818" r="57285" b="21457"/>
            <a:stretch/>
          </p:blipFill>
          <p:spPr>
            <a:xfrm>
              <a:off x="1219200" y="1704109"/>
              <a:ext cx="3276600" cy="231611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1689752" y="2209800"/>
              <a:ext cx="824848" cy="2667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728251" y="3429000"/>
              <a:ext cx="3510749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62400" y="2184975"/>
            <a:ext cx="4876800" cy="1167825"/>
            <a:chOff x="3962400" y="2184975"/>
            <a:chExt cx="4876800" cy="1167825"/>
          </a:xfrm>
        </p:grpSpPr>
        <p:sp>
          <p:nvSpPr>
            <p:cNvPr id="18" name="TextBox 17"/>
            <p:cNvSpPr txBox="1"/>
            <p:nvPr/>
          </p:nvSpPr>
          <p:spPr>
            <a:xfrm>
              <a:off x="5487962" y="2521803"/>
              <a:ext cx="3351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Sometimes Also Useful</a:t>
              </a:r>
            </a:p>
            <a:p>
              <a:r>
                <a:rPr lang="en-US" sz="2400" dirty="0">
                  <a:solidFill>
                    <a:srgbClr val="0000FF"/>
                  </a:solidFill>
                </a:rPr>
                <a:t>To Display Cumulative</a:t>
              </a: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3962400" y="2184975"/>
              <a:ext cx="1525562" cy="75232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22881D-99D4-4306-A8E4-AE43AD009307}"/>
              </a:ext>
            </a:extLst>
          </p:cNvPr>
          <p:cNvSpPr txBox="1"/>
          <p:nvPr/>
        </p:nvSpPr>
        <p:spPr>
          <a:xfrm>
            <a:off x="6781800" y="3810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3.1.3</a:t>
            </a:r>
          </a:p>
        </p:txBody>
      </p:sp>
    </p:spTree>
    <p:extLst>
      <p:ext uri="{BB962C8B-B14F-4D97-AF65-F5344CB8AC3E}">
        <p14:creationId xmlns:p14="http://schemas.microsoft.com/office/powerpoint/2010/main" val="352874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</p:spTree>
    <p:extLst>
      <p:ext uri="{BB962C8B-B14F-4D97-AF65-F5344CB8AC3E}">
        <p14:creationId xmlns:p14="http://schemas.microsoft.com/office/powerpoint/2010/main" val="161874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5947F-5F12-4607-BC42-F7C2A9CCEFE5}"/>
              </a:ext>
            </a:extLst>
          </p:cNvPr>
          <p:cNvSpPr txBox="1"/>
          <p:nvPr/>
        </p:nvSpPr>
        <p:spPr>
          <a:xfrm>
            <a:off x="6972868" y="2293203"/>
            <a:ext cx="17139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Mode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68071841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 Spanish Male Mortality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4394" r="31373"/>
          <a:stretch/>
        </p:blipFill>
        <p:spPr>
          <a:xfrm>
            <a:off x="914349" y="1895192"/>
            <a:ext cx="7391451" cy="49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3807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 Spanish Male Mortality Decomposition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727" r="43137"/>
          <a:stretch/>
        </p:blipFill>
        <p:spPr>
          <a:xfrm>
            <a:off x="76200" y="2317477"/>
            <a:ext cx="7315200" cy="45405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1" y="1828800"/>
            <a:ext cx="4876800" cy="1219199"/>
            <a:chOff x="1524001" y="1828800"/>
            <a:chExt cx="4876800" cy="1219199"/>
          </a:xfrm>
        </p:grpSpPr>
        <p:sp>
          <p:nvSpPr>
            <p:cNvPr id="4" name="Right Brace 3"/>
            <p:cNvSpPr/>
            <p:nvPr/>
          </p:nvSpPr>
          <p:spPr>
            <a:xfrm rot="16200000">
              <a:off x="3543301" y="190500"/>
              <a:ext cx="838199" cy="4876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6522" y="1828800"/>
              <a:ext cx="2052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95.8% of Variation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00800" y="3086100"/>
            <a:ext cx="1917080" cy="2781300"/>
            <a:chOff x="6400800" y="3086100"/>
            <a:chExt cx="1917080" cy="2781300"/>
          </a:xfrm>
        </p:grpSpPr>
        <p:sp>
          <p:nvSpPr>
            <p:cNvPr id="9" name="Right Brace 8"/>
            <p:cNvSpPr/>
            <p:nvPr/>
          </p:nvSpPr>
          <p:spPr>
            <a:xfrm>
              <a:off x="6400800" y="3086100"/>
              <a:ext cx="838199" cy="27813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2708" y="4114800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2.7% of </a:t>
              </a:r>
            </a:p>
            <a:p>
              <a:r>
                <a:rPr lang="en-US" dirty="0"/>
                <a:t>Variation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10400" y="51054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Believe It?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47800" y="3200400"/>
            <a:ext cx="7182133" cy="2819400"/>
            <a:chOff x="1447800" y="3200400"/>
            <a:chExt cx="7182133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7162800" y="5562600"/>
              <a:ext cx="1467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Check Axes!</a:t>
              </a:r>
            </a:p>
          </p:txBody>
        </p: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1447800" y="3200400"/>
              <a:ext cx="5715000" cy="25468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477000" y="5747266"/>
              <a:ext cx="685800" cy="272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47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688068"/>
            <a:ext cx="20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95.8% of Variation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9624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2.7% of </a:t>
            </a:r>
          </a:p>
          <a:p>
            <a:r>
              <a:rPr lang="en-US" dirty="0"/>
              <a:t>Variation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6D82E9-6AB6-4AEE-B5AF-7A3471EB96E8}"/>
              </a:ext>
            </a:extLst>
          </p:cNvPr>
          <p:cNvCxnSpPr>
            <a:stCxn id="8" idx="3"/>
          </p:cNvCxnSpPr>
          <p:nvPr/>
        </p:nvCxnSpPr>
        <p:spPr>
          <a:xfrm>
            <a:off x="4643478" y="1872734"/>
            <a:ext cx="461922" cy="337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8A272A-C233-4324-B979-183863155E9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752772" y="3657600"/>
            <a:ext cx="809828" cy="6279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57033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412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(Will Show Data Later)</a:t>
            </a:r>
          </a:p>
        </p:txBody>
      </p:sp>
    </p:spTree>
    <p:extLst>
      <p:ext uri="{BB962C8B-B14F-4D97-AF65-F5344CB8AC3E}">
        <p14:creationId xmlns:p14="http://schemas.microsoft.com/office/powerpoint/2010/main" val="293327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47800" y="2316540"/>
            <a:ext cx="6858000" cy="2560260"/>
            <a:chOff x="1447800" y="2316540"/>
            <a:chExt cx="6858000" cy="2560260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2316540"/>
              <a:ext cx="6858000" cy="1077218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Illustrates Common Use of Scree:</a:t>
              </a:r>
            </a:p>
            <a:p>
              <a:r>
                <a:rPr lang="en-US" sz="3200" dirty="0"/>
                <a:t>Separate “Signal” From “Noise”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14600" y="3393758"/>
              <a:ext cx="0" cy="1483042"/>
            </a:xfrm>
            <a:prstGeom prst="straightConnector1">
              <a:avLst/>
            </a:prstGeom>
            <a:ln w="1270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14600" y="3758625"/>
            <a:ext cx="5718577" cy="2184975"/>
            <a:chOff x="2667000" y="3758625"/>
            <a:chExt cx="5566177" cy="2489775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3758625"/>
              <a:ext cx="5261377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Look for “Elbow” (or “Knee”)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667000" y="4267200"/>
              <a:ext cx="3124200" cy="1981200"/>
            </a:xfrm>
            <a:prstGeom prst="straightConnector1">
              <a:avLst/>
            </a:prstGeom>
            <a:ln w="1270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D44A6F-1F62-4E10-A32E-9ABDF548AB6D}"/>
              </a:ext>
            </a:extLst>
          </p:cNvPr>
          <p:cNvSpPr txBox="1"/>
          <p:nvPr/>
        </p:nvSpPr>
        <p:spPr>
          <a:xfrm>
            <a:off x="532748" y="6120825"/>
            <a:ext cx="8077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00FF"/>
                </a:highlight>
              </a:rPr>
              <a:t>Common for Strong – Low d Signal + Noise</a:t>
            </a:r>
          </a:p>
        </p:txBody>
      </p:sp>
    </p:spTree>
    <p:extLst>
      <p:ext uri="{BB962C8B-B14F-4D97-AF65-F5344CB8AC3E}">
        <p14:creationId xmlns:p14="http://schemas.microsoft.com/office/powerpoint/2010/main" val="195124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4001869"/>
            <a:ext cx="3084557" cy="1865531"/>
            <a:chOff x="5562600" y="4001869"/>
            <a:chExt cx="3084557" cy="1865531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4001869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Really Not Much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Elbow or Knee!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562600" y="4648200"/>
              <a:ext cx="1143000" cy="1219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9E4153-BAC3-4A66-B307-A73DA3BDAF74}"/>
              </a:ext>
            </a:extLst>
          </p:cNvPr>
          <p:cNvSpPr txBox="1"/>
          <p:nvPr/>
        </p:nvSpPr>
        <p:spPr>
          <a:xfrm>
            <a:off x="841783" y="2895600"/>
            <a:ext cx="7311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Much More Common for Complex Data</a:t>
            </a:r>
          </a:p>
          <a:p>
            <a:r>
              <a:rPr lang="en-US" sz="3200" dirty="0">
                <a:highlight>
                  <a:srgbClr val="FFFF00"/>
                </a:highlight>
              </a:rPr>
              <a:t>Where Signal Appears in Many Comp’s</a:t>
            </a:r>
          </a:p>
        </p:txBody>
      </p:sp>
    </p:spTree>
    <p:extLst>
      <p:ext uri="{BB962C8B-B14F-4D97-AF65-F5344CB8AC3E}">
        <p14:creationId xmlns:p14="http://schemas.microsoft.com/office/powerpoint/2010/main" val="10323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3058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Etymology of term </a:t>
            </a:r>
            <a:r>
              <a:rPr lang="en-US" sz="3200" i="1" dirty="0">
                <a:solidFill>
                  <a:srgbClr val="000000"/>
                </a:solidFill>
                <a:cs typeface="Arial"/>
                <a:sym typeface="Wingdings" pitchFamily="2" charset="2"/>
              </a:rPr>
              <a:t>Scree</a:t>
            </a: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: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Geological Feature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Pile Up of Rock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Fragments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dirty="0">
                <a:solidFill>
                  <a:srgbClr val="000000"/>
                </a:solidFill>
                <a:cs typeface="Arial"/>
                <a:sym typeface="Wingdings" pitchFamily="2" charset="2"/>
              </a:rPr>
              <a:t>(from Wikipedia)</a:t>
            </a:r>
          </a:p>
          <a:p>
            <a:pPr marL="457200" lvl="0" indent="-457200" eaLnBrk="1" hangingPunct="1">
              <a:defRPr/>
            </a:pPr>
            <a:endParaRPr lang="en-US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endParaRPr lang="en-US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Cattell (1966)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32" y="1371600"/>
            <a:ext cx="4113514" cy="5486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05200" y="3300413"/>
            <a:ext cx="3505200" cy="18811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99308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6C5F0-B3F2-4876-9A26-C9E663F998CD}"/>
              </a:ext>
            </a:extLst>
          </p:cNvPr>
          <p:cNvSpPr txBox="1"/>
          <p:nvPr/>
        </p:nvSpPr>
        <p:spPr>
          <a:xfrm>
            <a:off x="5633546" y="3544669"/>
            <a:ext cx="1757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Deeper Look 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229857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992955" y="1697554"/>
            <a:ext cx="5160445" cy="5160445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&amp; Elsewhere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As Well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Study Deeper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141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E.g. Curves As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50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“Tilted Parabolas” E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xample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10-d family of (digitized)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Object Space:  bundles of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Trait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</a:rPr>
                  <a:t>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(harder to visualize as point cloud,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but keep point cloud in mind)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 Modes of Variation: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R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eveal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“population structure”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507213"/>
              </a:xfrm>
              <a:prstGeom prst="rect">
                <a:avLst/>
              </a:prstGeom>
              <a:blipFill>
                <a:blip r:embed="rId3"/>
                <a:stretch>
                  <a:fillRect l="-1945" b="-2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E42D3B-9373-4583-94D2-BB73D65C39E6}"/>
              </a:ext>
            </a:extLst>
          </p:cNvPr>
          <p:cNvSpPr txBox="1"/>
          <p:nvPr/>
        </p:nvSpPr>
        <p:spPr>
          <a:xfrm>
            <a:off x="6781800" y="1383268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4.1.1</a:t>
            </a:r>
          </a:p>
        </p:txBody>
      </p:sp>
    </p:spTree>
    <p:extLst>
      <p:ext uri="{BB962C8B-B14F-4D97-AF65-F5344CB8AC3E}">
        <p14:creationId xmlns:p14="http://schemas.microsoft.com/office/powerpoint/2010/main" val="129757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CA591-4E6E-4601-8484-954956C4EA8D}"/>
              </a:ext>
            </a:extLst>
          </p:cNvPr>
          <p:cNvSpPr txBox="1"/>
          <p:nvPr/>
        </p:nvSpPr>
        <p:spPr>
          <a:xfrm>
            <a:off x="6939207" y="1143000"/>
            <a:ext cx="1781257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Mode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534331181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Functional Data Analysis, Tilted Parabolas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1752600" y="1143000"/>
            <a:ext cx="6248400" cy="4876800"/>
            <a:chOff x="1752600" y="1143000"/>
            <a:chExt cx="62484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143000"/>
              <a:ext cx="6248400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Terminology: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“Modes of Variation”               “Scores Plots”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1981200"/>
              <a:ext cx="83820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81800" y="1973997"/>
              <a:ext cx="838200" cy="40458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09800" y="1905000"/>
              <a:ext cx="1066800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590800" y="1905000"/>
              <a:ext cx="685800" cy="411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4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Conceptual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3530025"/>
            <a:ext cx="1369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307" y="4068633"/>
            <a:ext cx="1346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7040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990600" y="939225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Get Quantitative With Sums of Squares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F50AE-11BC-5909-E370-B7F9DB177700}"/>
              </a:ext>
            </a:extLst>
          </p:cNvPr>
          <p:cNvSpPr txBox="1"/>
          <p:nvPr/>
        </p:nvSpPr>
        <p:spPr>
          <a:xfrm>
            <a:off x="3352800" y="1838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SS Explained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By Mean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87BE7-E38B-F9E9-83B1-EFFEC9708811}"/>
              </a:ext>
            </a:extLst>
          </p:cNvPr>
          <p:cNvSpPr txBox="1"/>
          <p:nvPr/>
        </p:nvSpPr>
        <p:spPr>
          <a:xfrm>
            <a:off x="5090026" y="1828800"/>
            <a:ext cx="135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Mean resid 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521B1-5A39-9348-C3CA-9ABB65EA9142}"/>
              </a:ext>
            </a:extLst>
          </p:cNvPr>
          <p:cNvSpPr txBox="1"/>
          <p:nvPr/>
        </p:nvSpPr>
        <p:spPr>
          <a:xfrm>
            <a:off x="3465724" y="38201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950C9-56F1-5213-1379-830742E06159}"/>
              </a:ext>
            </a:extLst>
          </p:cNvPr>
          <p:cNvSpPr txBox="1"/>
          <p:nvPr/>
        </p:nvSpPr>
        <p:spPr>
          <a:xfrm>
            <a:off x="5105400" y="366778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9124B-F4A1-96D8-3D28-0652FE823142}"/>
              </a:ext>
            </a:extLst>
          </p:cNvPr>
          <p:cNvSpPr txBox="1"/>
          <p:nvPr/>
        </p:nvSpPr>
        <p:spPr>
          <a:xfrm>
            <a:off x="3490511" y="56489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6B633-2BD7-936E-A48A-E79061D4F379}"/>
              </a:ext>
            </a:extLst>
          </p:cNvPr>
          <p:cNvSpPr txBox="1"/>
          <p:nvPr/>
        </p:nvSpPr>
        <p:spPr>
          <a:xfrm>
            <a:off x="5105400" y="55626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05DF87-0CB6-3D66-3810-0E777477A7FB}"/>
              </a:ext>
            </a:extLst>
          </p:cNvPr>
          <p:cNvCxnSpPr/>
          <p:nvPr/>
        </p:nvCxnSpPr>
        <p:spPr>
          <a:xfrm flipV="1">
            <a:off x="4495800" y="1905000"/>
            <a:ext cx="2438400" cy="17627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0223AC-BD10-4082-AB4F-B98E7FD8319C}"/>
              </a:ext>
            </a:extLst>
          </p:cNvPr>
          <p:cNvCxnSpPr>
            <a:cxnSpLocks/>
          </p:cNvCxnSpPr>
          <p:nvPr/>
        </p:nvCxnSpPr>
        <p:spPr>
          <a:xfrm flipV="1">
            <a:off x="4419600" y="3037820"/>
            <a:ext cx="2590800" cy="25247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0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379D19-9E45-9FF7-6800-BF885EC5909A}"/>
              </a:ext>
            </a:extLst>
          </p:cNvPr>
          <p:cNvSpPr txBox="1"/>
          <p:nvPr/>
        </p:nvSpPr>
        <p:spPr>
          <a:xfrm>
            <a:off x="3490511" y="17627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7DBE0-C7CC-7582-1B1B-CB151A2E57AE}"/>
              </a:ext>
            </a:extLst>
          </p:cNvPr>
          <p:cNvSpPr txBox="1"/>
          <p:nvPr/>
        </p:nvSpPr>
        <p:spPr>
          <a:xfrm>
            <a:off x="5105400" y="161038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006A8-CE74-51E5-E88E-C64E9526EE6B}"/>
              </a:ext>
            </a:extLst>
          </p:cNvPr>
          <p:cNvSpPr txBox="1"/>
          <p:nvPr/>
        </p:nvSpPr>
        <p:spPr>
          <a:xfrm>
            <a:off x="3505200" y="35915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PC3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24E26-411B-6EDF-E84B-8EFB58CFCA4A}"/>
              </a:ext>
            </a:extLst>
          </p:cNvPr>
          <p:cNvSpPr txBox="1"/>
          <p:nvPr/>
        </p:nvSpPr>
        <p:spPr>
          <a:xfrm>
            <a:off x="5105400" y="35052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PC3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2EEE4-792A-7A23-CC71-152FA2E9D8F0}"/>
              </a:ext>
            </a:extLst>
          </p:cNvPr>
          <p:cNvSpPr txBox="1"/>
          <p:nvPr/>
        </p:nvSpPr>
        <p:spPr>
          <a:xfrm>
            <a:off x="3505200" y="54965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PC4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058AD-F3B0-F4C2-57CE-A1BD034DF5CF}"/>
              </a:ext>
            </a:extLst>
          </p:cNvPr>
          <p:cNvSpPr txBox="1"/>
          <p:nvPr/>
        </p:nvSpPr>
        <p:spPr>
          <a:xfrm>
            <a:off x="5105400" y="54102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PC4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96B87-420D-48D0-6691-A07E7CA7E769}"/>
              </a:ext>
            </a:extLst>
          </p:cNvPr>
          <p:cNvSpPr txBox="1"/>
          <p:nvPr/>
        </p:nvSpPr>
        <p:spPr>
          <a:xfrm>
            <a:off x="81027" y="2678668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Simulated As: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4765D-8D84-B492-2528-805E20A3D6A7}"/>
              </a:ext>
            </a:extLst>
          </p:cNvPr>
          <p:cNvSpPr txBox="1"/>
          <p:nvPr/>
        </p:nvSpPr>
        <p:spPr>
          <a:xfrm>
            <a:off x="76200" y="3059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Parabola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AB59C-B779-C830-2723-5D1065A9299E}"/>
              </a:ext>
            </a:extLst>
          </p:cNvPr>
          <p:cNvSpPr txBox="1"/>
          <p:nvPr/>
        </p:nvSpPr>
        <p:spPr>
          <a:xfrm>
            <a:off x="76200" y="344066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+Random Shift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B607A-F738-7EB2-9E55-C48CB52D92B2}"/>
              </a:ext>
            </a:extLst>
          </p:cNvPr>
          <p:cNvSpPr txBox="1"/>
          <p:nvPr/>
        </p:nvSpPr>
        <p:spPr>
          <a:xfrm>
            <a:off x="76200" y="3821668"/>
            <a:ext cx="155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+Random Tilt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5D790D-52E2-BF22-CBD0-3E0C715CA735}"/>
              </a:ext>
            </a:extLst>
          </p:cNvPr>
          <p:cNvSpPr txBox="1"/>
          <p:nvPr/>
        </p:nvSpPr>
        <p:spPr>
          <a:xfrm>
            <a:off x="76200" y="4202668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+Gaussian Noise</a:t>
            </a:r>
          </a:p>
        </p:txBody>
      </p:sp>
    </p:spTree>
    <p:extLst>
      <p:ext uri="{BB962C8B-B14F-4D97-AF65-F5344CB8AC3E}">
        <p14:creationId xmlns:p14="http://schemas.microsoft.com/office/powerpoint/2010/main" val="33374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Functional Data Analysis, Tilted Parabolas Data</a:t>
            </a:r>
            <a:endParaRPr lang="en-US" sz="3600" dirty="0"/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8BF274-3ED2-C7C3-608F-A00FDEB481BD}"/>
              </a:ext>
            </a:extLst>
          </p:cNvPr>
          <p:cNvSpPr txBox="1"/>
          <p:nvPr/>
        </p:nvSpPr>
        <p:spPr>
          <a:xfrm>
            <a:off x="990600" y="939225"/>
            <a:ext cx="733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Get Quantitative With Sums of Squares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9DB04-2CE1-F7A6-7FA7-C058566F2EA9}"/>
              </a:ext>
            </a:extLst>
          </p:cNvPr>
          <p:cNvSpPr txBox="1"/>
          <p:nvPr/>
        </p:nvSpPr>
        <p:spPr>
          <a:xfrm>
            <a:off x="3352800" y="1838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SS Explained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By 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65052-B285-2E58-5A58-750046051CE5}"/>
              </a:ext>
            </a:extLst>
          </p:cNvPr>
          <p:cNvSpPr txBox="1"/>
          <p:nvPr/>
        </p:nvSpPr>
        <p:spPr>
          <a:xfrm>
            <a:off x="5090026" y="1828800"/>
            <a:ext cx="135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Mean resid 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9153D-7A64-8E77-C40D-654BFD725088}"/>
              </a:ext>
            </a:extLst>
          </p:cNvPr>
          <p:cNvSpPr txBox="1"/>
          <p:nvPr/>
        </p:nvSpPr>
        <p:spPr>
          <a:xfrm>
            <a:off x="3465724" y="38201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AB205-53C2-89DF-AA0C-F5102B897AFB}"/>
              </a:ext>
            </a:extLst>
          </p:cNvPr>
          <p:cNvSpPr txBox="1"/>
          <p:nvPr/>
        </p:nvSpPr>
        <p:spPr>
          <a:xfrm>
            <a:off x="5105400" y="366778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PC1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BEDC8-B460-88A1-6151-D88266E12D6B}"/>
              </a:ext>
            </a:extLst>
          </p:cNvPr>
          <p:cNvSpPr txBox="1"/>
          <p:nvPr/>
        </p:nvSpPr>
        <p:spPr>
          <a:xfrm>
            <a:off x="3490511" y="5648980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Mean)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22806-4230-40A3-A4D8-31CCCA798EE3}"/>
              </a:ext>
            </a:extLst>
          </p:cNvPr>
          <p:cNvSpPr/>
          <p:nvPr/>
        </p:nvSpPr>
        <p:spPr>
          <a:xfrm>
            <a:off x="3124200" y="3322638"/>
            <a:ext cx="1828800" cy="6735762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4BB09-6C55-DDA2-C08E-F86AD34C2BAE}"/>
              </a:ext>
            </a:extLst>
          </p:cNvPr>
          <p:cNvSpPr txBox="1"/>
          <p:nvPr/>
        </p:nvSpPr>
        <p:spPr>
          <a:xfrm>
            <a:off x="5105400" y="5562600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PC2 Resid SS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</a:rPr>
              <a:t>(from Above)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27CF7C-EA37-CD5E-367C-EB04CEA927CA}"/>
              </a:ext>
            </a:extLst>
          </p:cNvPr>
          <p:cNvGrpSpPr/>
          <p:nvPr/>
        </p:nvGrpSpPr>
        <p:grpSpPr>
          <a:xfrm>
            <a:off x="1682830" y="3048000"/>
            <a:ext cx="7384970" cy="2667000"/>
            <a:chOff x="1568042" y="3048000"/>
            <a:chExt cx="7384970" cy="26670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334000" y="3048000"/>
              <a:ext cx="1600200" cy="1371600"/>
            </a:xfrm>
            <a:prstGeom prst="straightConnector1">
              <a:avLst/>
            </a:prstGeom>
            <a:ln w="1270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568042" y="4236582"/>
              <a:ext cx="7384970" cy="147841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Scree Plot, Already Shown Above,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S</a:t>
              </a:r>
              <a:r>
                <a:rPr lang="en-US" sz="3200" dirty="0" err="1">
                  <a:solidFill>
                    <a:srgbClr val="000000"/>
                  </a:solidFill>
                </a:rPr>
                <a:t>ummarize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Distribution of Variation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8458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00" t="79541" r="68819" b="3187"/>
          <a:stretch/>
        </p:blipFill>
        <p:spPr>
          <a:xfrm>
            <a:off x="1905000" y="1943047"/>
            <a:ext cx="2514635" cy="217175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/>
              <a:t>Phase and Amplitude Curves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Raw </a:t>
            </a:r>
          </a:p>
          <a:p>
            <a:pPr marL="0" indent="0" eaLnBrk="1" hangingPunct="1">
              <a:buNone/>
            </a:pPr>
            <a:r>
              <a:rPr lang="en-US" dirty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943047"/>
            <a:ext cx="4332841" cy="2171753"/>
            <a:chOff x="4572000" y="1943047"/>
            <a:chExt cx="4332841" cy="21717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297" t="79544" r="68823" b="3184"/>
            <a:stretch/>
          </p:blipFill>
          <p:spPr>
            <a:xfrm>
              <a:off x="4572000" y="1943047"/>
              <a:ext cx="2514538" cy="2171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Ampl’de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575" y="4305247"/>
            <a:ext cx="4021025" cy="2171753"/>
            <a:chOff x="398575" y="4305247"/>
            <a:chExt cx="4021025" cy="21717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5297" t="79544" r="68822" b="3184"/>
            <a:stretch/>
          </p:blipFill>
          <p:spPr>
            <a:xfrm>
              <a:off x="1904965" y="4305247"/>
              <a:ext cx="2514635" cy="2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Warps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65" y="4305247"/>
            <a:ext cx="4097235" cy="2171753"/>
            <a:chOff x="4571965" y="4305247"/>
            <a:chExt cx="4097235" cy="21717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5297" t="79544" r="68822" b="3184"/>
            <a:stretch/>
          </p:blipFill>
          <p:spPr>
            <a:xfrm>
              <a:off x="4571965" y="4305247"/>
              <a:ext cx="2514635" cy="21717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Phase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540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1: Rectum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2: Twisting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3: Bladder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Note: Different Display of 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Data,  </a:t>
            </a:r>
          </a:p>
          <a:p>
            <a:pPr marL="0" indent="0" eaLnBrk="1" hangingPunct="1">
              <a:buNone/>
            </a:pPr>
            <a:r>
              <a:rPr lang="en-US" dirty="0"/>
              <a:t>	Analyze Sample of n=100</a:t>
            </a:r>
          </a:p>
          <a:p>
            <a:pPr marL="0" indent="0" eaLnBrk="1" hangingPunct="1">
              <a:buNone/>
            </a:pPr>
            <a:r>
              <a:rPr lang="en-US" dirty="0"/>
              <a:t>Average?       Variation About Average???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Modes of Variation???</a:t>
            </a: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Taste of OODA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3-d Maps of</a:t>
            </a:r>
          </a:p>
          <a:p>
            <a:r>
              <a:rPr lang="en-US" sz="2400" dirty="0"/>
              <a:t>Brain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Collected</a:t>
            </a:r>
          </a:p>
          <a:p>
            <a:r>
              <a:rPr lang="en-US" sz="2400" dirty="0"/>
              <a:t>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Heat Map at</a:t>
              </a:r>
            </a:p>
            <a:p>
              <a:r>
                <a:rPr lang="en-US" sz="2400" dirty="0"/>
                <a:t>One Time?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Series at</a:t>
              </a:r>
            </a:p>
            <a:p>
              <a:r>
                <a:rPr lang="en-US" sz="2400" dirty="0"/>
                <a:t>One Location?</a:t>
              </a:r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https://marron.web.unc.edu/course-homepage-stor-881-object-oriented-data-analysis-fall-2025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Canvas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“Traits”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00400" y="3200400"/>
            <a:ext cx="2971800" cy="9144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B42E9F-4B05-4461-A733-EF3E0E711C4A}"/>
              </a:ext>
            </a:extLst>
          </p:cNvPr>
          <p:cNvGrpSpPr/>
          <p:nvPr/>
        </p:nvGrpSpPr>
        <p:grpSpPr>
          <a:xfrm>
            <a:off x="6311032" y="3200400"/>
            <a:ext cx="2466894" cy="2047875"/>
            <a:chOff x="6311032" y="3200400"/>
            <a:chExt cx="2466894" cy="20478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596770-001D-48E1-962D-6C2D1D38DC72}"/>
                </a:ext>
              </a:extLst>
            </p:cNvPr>
            <p:cNvSpPr txBox="1"/>
            <p:nvPr/>
          </p:nvSpPr>
          <p:spPr>
            <a:xfrm>
              <a:off x="6311032" y="3200400"/>
              <a:ext cx="24668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Note: ~Post-Text</a:t>
              </a:r>
            </a:p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Terminology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20928C7-47C3-452F-B2F7-BE108079E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4038600"/>
              <a:ext cx="266700" cy="120967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85D184-8936-4233-95A0-8592694F9C9A}"/>
              </a:ext>
            </a:extLst>
          </p:cNvPr>
          <p:cNvSpPr txBox="1"/>
          <p:nvPr/>
        </p:nvSpPr>
        <p:spPr>
          <a:xfrm>
            <a:off x="5105400" y="2433935"/>
            <a:ext cx="393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OODA Continually Evolving</a:t>
            </a:r>
          </a:p>
        </p:txBody>
      </p: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703657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703657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/>
              <a:t>Last Class:  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Terrible Approach:   Look at .txt file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990B9-3FD5-4CD5-FBE8-91A1B8050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t="24540" r="4902" b="12479"/>
          <a:stretch/>
        </p:blipFill>
        <p:spPr>
          <a:xfrm>
            <a:off x="1143000" y="2209800"/>
            <a:ext cx="6934200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BEF016-6318-B00B-DC06-D25391CC71F8}"/>
              </a:ext>
            </a:extLst>
          </p:cNvPr>
          <p:cNvSpPr txBox="1"/>
          <p:nvPr/>
        </p:nvSpPr>
        <p:spPr>
          <a:xfrm>
            <a:off x="381000" y="5791200"/>
            <a:ext cx="860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Hard to Keep More Than 5-10 in Mind at Once</a:t>
            </a:r>
          </a:p>
        </p:txBody>
      </p:sp>
    </p:spTree>
    <p:extLst>
      <p:ext uri="{BB962C8B-B14F-4D97-AF65-F5344CB8AC3E}">
        <p14:creationId xmlns:p14="http://schemas.microsoft.com/office/powerpoint/2010/main" val="285285154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Class: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/>
                  <a:t>General Definition </a:t>
                </a:r>
                <a:r>
                  <a:rPr lang="en-US" dirty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the </a:t>
                </a:r>
                <a:r>
                  <a:rPr lang="en-US" u="sng" dirty="0"/>
                  <a:t>closest</a:t>
                </a:r>
                <a:r>
                  <a:rPr lang="en-US" dirty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Best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Representation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blipFill>
                <a:blip r:embed="rId4"/>
                <a:stretch>
                  <a:fillRect l="-2797" t="-3311" r="-279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419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Last Class:  </a:t>
            </a: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</a:t>
            </a: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9865E6E1-C99F-D209-2446-1095B7227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71CBFB-9ABB-9A98-BCAD-82AC368A9F00}"/>
              </a:ext>
            </a:extLst>
          </p:cNvPr>
          <p:cNvGrpSpPr/>
          <p:nvPr/>
        </p:nvGrpSpPr>
        <p:grpSpPr>
          <a:xfrm>
            <a:off x="4267200" y="2971800"/>
            <a:ext cx="4699132" cy="2554545"/>
            <a:chOff x="4267200" y="2971800"/>
            <a:chExt cx="4699132" cy="25545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67FEFB-3A6E-48C6-03BD-C6DA0EA75A2C}"/>
                </a:ext>
              </a:extLst>
            </p:cNvPr>
            <p:cNvSpPr txBox="1"/>
            <p:nvPr/>
          </p:nvSpPr>
          <p:spPr>
            <a:xfrm>
              <a:off x="7239000" y="2971800"/>
              <a:ext cx="172733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Think: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Front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Top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Views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AC6AF4F-92A6-C76C-E1F0-DB3A0C518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5600" y="3200400"/>
              <a:ext cx="685800" cy="533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768176-271A-5EBB-15B5-6FE7292D4D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7000" y="4191000"/>
              <a:ext cx="914400" cy="762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11614C-2511-3C2E-EB8A-128868C1E5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7200" y="4724400"/>
              <a:ext cx="3124200" cy="457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20C6C7-66F6-429C-559E-48B15AF05E3E}"/>
              </a:ext>
            </a:extLst>
          </p:cNvPr>
          <p:cNvSpPr txBox="1"/>
          <p:nvPr/>
        </p:nvSpPr>
        <p:spPr>
          <a:xfrm>
            <a:off x="609600" y="61076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Keep These Colors in Mind</a:t>
            </a:r>
          </a:p>
        </p:txBody>
      </p:sp>
    </p:spTree>
    <p:extLst>
      <p:ext uri="{BB962C8B-B14F-4D97-AF65-F5344CB8AC3E}">
        <p14:creationId xmlns:p14="http://schemas.microsoft.com/office/powerpoint/2010/main" val="1389996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Last Class:  </a:t>
            </a: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F2F600-E7A9-5822-361F-3E4B666938F4}"/>
              </a:ext>
            </a:extLst>
          </p:cNvPr>
          <p:cNvCxnSpPr>
            <a:cxnSpLocks/>
          </p:cNvCxnSpPr>
          <p:nvPr/>
        </p:nvCxnSpPr>
        <p:spPr>
          <a:xfrm flipH="1">
            <a:off x="3657600" y="44196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BCE520-2955-4CD4-E5BB-B7510D900654}"/>
              </a:ext>
            </a:extLst>
          </p:cNvPr>
          <p:cNvCxnSpPr>
            <a:cxnSpLocks/>
          </p:cNvCxnSpPr>
          <p:nvPr/>
        </p:nvCxnSpPr>
        <p:spPr>
          <a:xfrm flipH="1">
            <a:off x="3657600" y="26670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1B55DB-9920-33A9-34B1-D86CCE91C683}"/>
              </a:ext>
            </a:extLst>
          </p:cNvPr>
          <p:cNvCxnSpPr>
            <a:cxnSpLocks/>
          </p:cNvCxnSpPr>
          <p:nvPr/>
        </p:nvCxnSpPr>
        <p:spPr>
          <a:xfrm flipH="1">
            <a:off x="3657600" y="62484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290F61-E1D0-E351-AC3E-52013186B657}"/>
              </a:ext>
            </a:extLst>
          </p:cNvPr>
          <p:cNvCxnSpPr>
            <a:cxnSpLocks/>
          </p:cNvCxnSpPr>
          <p:nvPr/>
        </p:nvCxnSpPr>
        <p:spPr>
          <a:xfrm>
            <a:off x="6324600" y="3124200"/>
            <a:ext cx="0" cy="12954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828FE0-09F4-3179-46A4-9FF817422D17}"/>
              </a:ext>
            </a:extLst>
          </p:cNvPr>
          <p:cNvCxnSpPr>
            <a:cxnSpLocks/>
          </p:cNvCxnSpPr>
          <p:nvPr/>
        </p:nvCxnSpPr>
        <p:spPr>
          <a:xfrm>
            <a:off x="1143000" y="3124200"/>
            <a:ext cx="0" cy="12954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D431D4-31A3-961A-1181-070A78AEE454}"/>
              </a:ext>
            </a:extLst>
          </p:cNvPr>
          <p:cNvSpPr txBox="1"/>
          <p:nvPr/>
        </p:nvSpPr>
        <p:spPr>
          <a:xfrm>
            <a:off x="3218206" y="956846"/>
            <a:ext cx="28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careful pattern of axes</a:t>
            </a:r>
          </a:p>
        </p:txBody>
      </p:sp>
    </p:spTree>
    <p:extLst>
      <p:ext uri="{BB962C8B-B14F-4D97-AF65-F5344CB8AC3E}">
        <p14:creationId xmlns:p14="http://schemas.microsoft.com/office/powerpoint/2010/main" val="133214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Assignment Details in: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Canvas / Assignments / HW 1</a:t>
            </a:r>
          </a:p>
        </p:txBody>
      </p:sp>
    </p:spTree>
    <p:extLst>
      <p:ext uri="{BB962C8B-B14F-4D97-AF65-F5344CB8AC3E}">
        <p14:creationId xmlns:p14="http://schemas.microsoft.com/office/powerpoint/2010/main" val="259229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Data in File:  AppleBananaPearSetI.xlsx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In:   Canvas / Files / HW Assignments</a:t>
            </a:r>
          </a:p>
        </p:txBody>
      </p:sp>
    </p:spTree>
    <p:extLst>
      <p:ext uri="{BB962C8B-B14F-4D97-AF65-F5344CB8AC3E}">
        <p14:creationId xmlns:p14="http://schemas.microsoft.com/office/powerpoint/2010/main" val="6415416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Goals:  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  Visualize Data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  Explain Data Set Name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  Turn In .pdf Graphic (With Text </a:t>
            </a:r>
            <a:r>
              <a:rPr lang="en-US" dirty="0" err="1">
                <a:solidFill>
                  <a:srgbClr val="FFFF00"/>
                </a:solidFill>
              </a:rPr>
              <a:t>Expl’n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34FC7-9170-0D11-476A-766D28828B98}"/>
              </a:ext>
            </a:extLst>
          </p:cNvPr>
          <p:cNvSpPr txBox="1"/>
          <p:nvPr/>
        </p:nvSpPr>
        <p:spPr>
          <a:xfrm>
            <a:off x="6078848" y="3505200"/>
            <a:ext cx="2219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Aug. 28,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3702226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Forgotten Last Class:    Personal Info</a:t>
            </a:r>
          </a:p>
          <a:p>
            <a:pPr eaLnBrk="1" hangingPunct="1">
              <a:buFontTx/>
              <a:buNone/>
            </a:pPr>
            <a:r>
              <a:rPr lang="en-US" sz="2800" dirty="0"/>
              <a:t>Email:  </a:t>
            </a:r>
            <a:r>
              <a:rPr lang="en-US" sz="2800" dirty="0">
                <a:hlinkClick r:id="rId3"/>
              </a:rPr>
              <a:t>marron@unc.edu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Phones:   </a:t>
            </a:r>
          </a:p>
          <a:p>
            <a:pPr lvl="1" eaLnBrk="1" hangingPunct="1">
              <a:buFontTx/>
              <a:buNone/>
            </a:pPr>
            <a:r>
              <a:rPr lang="en-US" dirty="0"/>
              <a:t>Office:   919-962-2188</a:t>
            </a:r>
          </a:p>
          <a:p>
            <a:pPr lvl="1" eaLnBrk="1" hangingPunct="1">
              <a:buFontTx/>
              <a:buNone/>
            </a:pPr>
            <a:r>
              <a:rPr lang="en-US" dirty="0"/>
              <a:t>Cell:      919-308-7890     </a:t>
            </a:r>
          </a:p>
          <a:p>
            <a:pPr lvl="1" eaLnBrk="1" hangingPunct="1">
              <a:buFontTx/>
              <a:buNone/>
            </a:pPr>
            <a:r>
              <a:rPr lang="en-US" dirty="0"/>
              <a:t>Home:   919-493-2844</a:t>
            </a:r>
          </a:p>
          <a:p>
            <a:pPr eaLnBrk="1" hangingPunct="1">
              <a:buFontTx/>
              <a:buNone/>
            </a:pPr>
            <a:r>
              <a:rPr lang="en-US" sz="2800" dirty="0"/>
              <a:t>Office:    Hanes 352 </a:t>
            </a:r>
          </a:p>
          <a:p>
            <a:pPr algn="ctr" eaLnBrk="1" hangingPunct="1">
              <a:buFontTx/>
              <a:buNone/>
            </a:pPr>
            <a:r>
              <a:rPr lang="en-US" sz="2800" dirty="0"/>
              <a:t>(back hall off central area)</a:t>
            </a:r>
          </a:p>
          <a:p>
            <a:pPr eaLnBrk="1" hangingPunct="1">
              <a:buFontTx/>
              <a:buNone/>
            </a:pPr>
            <a:r>
              <a:rPr lang="en-US" sz="2800" dirty="0"/>
              <a:t>Hours:  By email appointment   (Zoom is Fine)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5272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FF00"/>
                </a:solidFill>
              </a:rPr>
              <a:t>Homework Policy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Fine to collaborate with others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In fact this is encouraged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About “understanding” not “testing”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But everybody please turn in something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71487" y="10668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Important Point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there are many “directions of interest” on which projection is useful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An important set of directions: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Principal Components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1487" y="10668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3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Will take careful look at mathematics later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592CC-58A4-443C-A477-AE6C611FA616}"/>
              </a:ext>
            </a:extLst>
          </p:cNvPr>
          <p:cNvSpPr txBox="1"/>
          <p:nvPr/>
        </p:nvSpPr>
        <p:spPr>
          <a:xfrm>
            <a:off x="5905807" y="2971800"/>
            <a:ext cx="2935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Results in Useful</a:t>
            </a:r>
          </a:p>
          <a:p>
            <a:pPr algn="ctr"/>
            <a:r>
              <a:rPr lang="en-US" sz="2400" dirty="0"/>
              <a:t>“Modes of Variation”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96F9C-E229-50EE-54BE-55F42A9A5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Raw Toy Data Set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  <a:blipFill>
                <a:blip r:embed="rId4"/>
                <a:stretch>
                  <a:fillRect l="-183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697F2-7D61-5728-6EE7-18492EE9B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Raw Toy Data Set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  <a:blipFill>
                <a:blip r:embed="rId4"/>
                <a:stretch>
                  <a:fillRect l="-183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28980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ECA80-95D5-2EDF-1C4F-9B1574E51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Raw Toy Data Set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  <a:blipFill>
                <a:blip r:embed="rId4"/>
                <a:stretch>
                  <a:fillRect l="-183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9599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Raw Toy Data Set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  <a:blipFill>
                <a:blip r:embed="rId3"/>
                <a:stretch>
                  <a:fillRect l="-183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91E213A-E499-A772-6134-84011A227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66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488F4-AB41-849D-0BEA-596F4D0A7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Raw Toy Data Set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  <a:blipFill>
                <a:blip r:embed="rId4"/>
                <a:stretch>
                  <a:fillRect l="-183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700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8A7C9-1E09-40AF-2537-A170480FA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Raw Toy Data Set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04800" y="1066800"/>
                <a:ext cx="8305800" cy="4525963"/>
              </a:xfrm>
              <a:blipFill>
                <a:blip r:embed="rId4"/>
                <a:stretch>
                  <a:fillRect l="-183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1295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C20264-C5D2-3F2F-EE8A-2BFC0BEA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SVD Gives </a:t>
            </a:r>
            <a:r>
              <a:rPr lang="en-US" u="sng" dirty="0"/>
              <a:t>Modes of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96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Typo on Canvas Page:</a:t>
            </a:r>
            <a:endParaRPr lang="en-US" sz="2800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55025-3769-D904-1424-D574116F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46169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DCADFE-503C-9CC5-DE9D-98B1630D30EB}"/>
              </a:ext>
            </a:extLst>
          </p:cNvPr>
          <p:cNvSpPr/>
          <p:nvPr/>
        </p:nvSpPr>
        <p:spPr>
          <a:xfrm>
            <a:off x="4343400" y="48768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6578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9DF9E-926B-8CD3-9AF6-B65E0D1C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SVD Gives </a:t>
            </a:r>
            <a:r>
              <a:rPr lang="en-US" u="sng" dirty="0"/>
              <a:t>Modes of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762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139AA-9A3B-80D4-A944-C1CA67125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SVD Gives </a:t>
            </a:r>
            <a:r>
              <a:rPr lang="en-US" u="sng" dirty="0"/>
              <a:t>Modes of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7725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F37C8-76E9-FC52-0651-E5D3CB030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SVD Gives </a:t>
            </a:r>
            <a:r>
              <a:rPr lang="en-US" u="sng" dirty="0"/>
              <a:t>Modes of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482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8FAC8-6ED3-94E1-4FB6-268901DF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SVD Gives </a:t>
            </a:r>
            <a:r>
              <a:rPr lang="en-US" u="sng" dirty="0"/>
              <a:t>Modes of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526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A4381-A5D7-0BC4-26E0-4FB49973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SVD Gives </a:t>
            </a:r>
            <a:r>
              <a:rPr lang="en-US" u="sng" dirty="0"/>
              <a:t>Modes of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2657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Pearson (1901)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(1933)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Founder of UNC Statistics Dept.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9" b="66667"/>
          <a:stretch/>
        </p:blipFill>
        <p:spPr>
          <a:xfrm>
            <a:off x="6839730" y="4419600"/>
            <a:ext cx="1999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Recall Raw Data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" name="Picture 3" descr="A diagram of a point cloud&#10;&#10;AI-generated content may be incorrect.">
            <a:extLst>
              <a:ext uri="{FF2B5EF4-FFF2-40B4-BE49-F238E27FC236}">
                <a16:creationId xmlns:a16="http://schemas.microsoft.com/office/drawing/2014/main" id="{5D082688-A72B-A2E5-C9C5-F191BD4F6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Recall Trait by Trait Views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9DCFDA00-71F7-ED59-8C51-FB4A777D7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3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18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Projections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6526A1AA-CDED-F7A7-A734-79C8DF5A6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B35F8C-F18B-1362-4A7B-89CC189CAD2F}"/>
              </a:ext>
            </a:extLst>
          </p:cNvPr>
          <p:cNvGrpSpPr/>
          <p:nvPr/>
        </p:nvGrpSpPr>
        <p:grpSpPr>
          <a:xfrm>
            <a:off x="2819400" y="4114800"/>
            <a:ext cx="3581400" cy="2343329"/>
            <a:chOff x="2438400" y="4419600"/>
            <a:chExt cx="3581400" cy="2343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E9508B-2925-CDE0-F3C0-809542A30BB0}"/>
                </a:ext>
              </a:extLst>
            </p:cNvPr>
            <p:cNvSpPr txBox="1"/>
            <p:nvPr/>
          </p:nvSpPr>
          <p:spPr>
            <a:xfrm>
              <a:off x="2438400" y="5562600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Different Axis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Chosen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Maximize Spread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CD204D3-5136-67A3-4439-AAA6DF151608}"/>
                </a:ext>
              </a:extLst>
            </p:cNvPr>
            <p:cNvSpPr/>
            <p:nvPr/>
          </p:nvSpPr>
          <p:spPr>
            <a:xfrm rot="5400000">
              <a:off x="3276600" y="3581400"/>
              <a:ext cx="1905000" cy="35814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437083-1702-7B07-542A-58D3C60B4093}"/>
              </a:ext>
            </a:extLst>
          </p:cNvPr>
          <p:cNvSpPr txBox="1"/>
          <p:nvPr/>
        </p:nvSpPr>
        <p:spPr>
          <a:xfrm>
            <a:off x="5481013" y="5943600"/>
            <a:ext cx="2900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 Lines Through</a:t>
            </a:r>
          </a:p>
          <a:p>
            <a:pPr algn="ctr"/>
            <a:r>
              <a:rPr lang="en-US" sz="2400" dirty="0"/>
              <a:t>The Sample Mean</a:t>
            </a:r>
          </a:p>
        </p:txBody>
      </p:sp>
    </p:spTree>
    <p:extLst>
      <p:ext uri="{BB962C8B-B14F-4D97-AF65-F5344CB8AC3E}">
        <p14:creationId xmlns:p14="http://schemas.microsoft.com/office/powerpoint/2010/main" val="23735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Projections, 1-d View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D43E2E5C-FB73-8E4F-19EF-48A21441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827776-7642-DF52-4028-DDC1BFD05A12}"/>
              </a:ext>
            </a:extLst>
          </p:cNvPr>
          <p:cNvGrpSpPr/>
          <p:nvPr/>
        </p:nvGrpSpPr>
        <p:grpSpPr>
          <a:xfrm>
            <a:off x="2819400" y="3886200"/>
            <a:ext cx="3200400" cy="1817132"/>
            <a:chOff x="2819400" y="3886200"/>
            <a:chExt cx="3200400" cy="18171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9BD57D-BBB4-401B-49A3-1381028E9162}"/>
                </a:ext>
              </a:extLst>
            </p:cNvPr>
            <p:cNvSpPr txBox="1"/>
            <p:nvPr/>
          </p:nvSpPr>
          <p:spPr>
            <a:xfrm>
              <a:off x="2819400" y="5334000"/>
              <a:ext cx="2864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3 Clusters Now Appear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37382A3-3619-98ED-906C-1A81B6D8D492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 flipV="1">
              <a:off x="2971800" y="4191000"/>
              <a:ext cx="1280076" cy="1143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660E840-D53F-392A-157E-BF6170115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1876" y="3886200"/>
              <a:ext cx="91524" cy="14478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26B9366-4DEE-3743-4289-FB3B162FC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4038600"/>
              <a:ext cx="1752600" cy="12954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7FD404-0701-A67D-EBFB-6D919D1D2DA4}"/>
              </a:ext>
            </a:extLst>
          </p:cNvPr>
          <p:cNvSpPr txBox="1"/>
          <p:nvPr/>
        </p:nvSpPr>
        <p:spPr>
          <a:xfrm>
            <a:off x="1676400" y="5802868"/>
            <a:ext cx="550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See Value of Order in Data Set on Vertical Axis</a:t>
            </a:r>
          </a:p>
        </p:txBody>
      </p:sp>
    </p:spTree>
    <p:extLst>
      <p:ext uri="{BB962C8B-B14F-4D97-AF65-F5344CB8AC3E}">
        <p14:creationId xmlns:p14="http://schemas.microsoft.com/office/powerpoint/2010/main" val="2779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Textbook: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i="1" dirty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Marron and Dryden (2021)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1905000" cy="2381250"/>
          </a:xfrm>
          <a:prstGeom prst="rect">
            <a:avLst/>
          </a:prstGeom>
        </p:spPr>
      </p:pic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BFB1EECD-06BF-4DEE-A638-66724F0D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2" y="1609725"/>
            <a:ext cx="331427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32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AF4F588E-61A8-789E-612A-A4788F357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7EB0D2-892F-A787-E89F-3DD38A074013}"/>
              </a:ext>
            </a:extLst>
          </p:cNvPr>
          <p:cNvSpPr txBox="1"/>
          <p:nvPr/>
        </p:nvSpPr>
        <p:spPr>
          <a:xfrm>
            <a:off x="1752600" y="5562600"/>
            <a:ext cx="475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Max’s Projected Variation Orthogonal to PC1</a:t>
            </a:r>
          </a:p>
        </p:txBody>
      </p:sp>
    </p:spTree>
    <p:extLst>
      <p:ext uri="{BB962C8B-B14F-4D97-AF65-F5344CB8AC3E}">
        <p14:creationId xmlns:p14="http://schemas.microsoft.com/office/powerpoint/2010/main" val="28356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Projections, 1-d View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1954065C-13DE-58B1-8FC2-1F81E878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37B9F2-BED0-36F4-E0FC-B8B748E02F92}"/>
              </a:ext>
            </a:extLst>
          </p:cNvPr>
          <p:cNvSpPr txBox="1"/>
          <p:nvPr/>
        </p:nvSpPr>
        <p:spPr>
          <a:xfrm>
            <a:off x="2209800" y="5791200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Separates 1 cluster from others</a:t>
            </a:r>
          </a:p>
        </p:txBody>
      </p:sp>
    </p:spTree>
    <p:extLst>
      <p:ext uri="{BB962C8B-B14F-4D97-AF65-F5344CB8AC3E}">
        <p14:creationId xmlns:p14="http://schemas.microsoft.com/office/powerpoint/2010/main" val="21805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PC3 Projections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80356505-B95D-A588-D78B-9A881C397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10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PC3 Projections, 1-d View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graph of a diagram&#10;&#10;AI-generated content may be incorrect.">
            <a:extLst>
              <a:ext uri="{FF2B5EF4-FFF2-40B4-BE49-F238E27FC236}">
                <a16:creationId xmlns:a16="http://schemas.microsoft.com/office/drawing/2014/main" id="{9D53CA60-872A-1979-F3C3-EC6E96F3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17C92-7C9F-94A5-0ADF-0D08A0787AAF}"/>
              </a:ext>
            </a:extLst>
          </p:cNvPr>
          <p:cNvSpPr txBox="1"/>
          <p:nvPr/>
        </p:nvSpPr>
        <p:spPr>
          <a:xfrm>
            <a:off x="2057400" y="5791200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Don’t See Clusters ???</a:t>
            </a:r>
          </a:p>
        </p:txBody>
      </p:sp>
    </p:spTree>
    <p:extLst>
      <p:ext uri="{BB962C8B-B14F-4D97-AF65-F5344CB8AC3E}">
        <p14:creationId xmlns:p14="http://schemas.microsoft.com/office/powerpoint/2010/main" val="41165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PC1,2 plane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blue hexagon with red text&#10;&#10;AI-generated content may be incorrect.">
            <a:extLst>
              <a:ext uri="{FF2B5EF4-FFF2-40B4-BE49-F238E27FC236}">
                <a16:creationId xmlns:a16="http://schemas.microsoft.com/office/drawing/2014/main" id="{385B2D24-649A-C14F-4486-5E25635F7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6CA41-9927-0AB5-8E0C-F7C2138B010B}"/>
              </a:ext>
            </a:extLst>
          </p:cNvPr>
          <p:cNvGrpSpPr/>
          <p:nvPr/>
        </p:nvGrpSpPr>
        <p:grpSpPr>
          <a:xfrm>
            <a:off x="3581400" y="1371600"/>
            <a:ext cx="3810000" cy="2667000"/>
            <a:chOff x="3581400" y="1371600"/>
            <a:chExt cx="3810000" cy="2667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B92C88-5EE6-7BAF-5EC9-06E3B0B2B5AE}"/>
                </a:ext>
              </a:extLst>
            </p:cNvPr>
            <p:cNvSpPr txBox="1"/>
            <p:nvPr/>
          </p:nvSpPr>
          <p:spPr>
            <a:xfrm>
              <a:off x="6091044" y="1371600"/>
              <a:ext cx="13003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Excellent</a:t>
              </a:r>
            </a:p>
            <a:p>
              <a:r>
                <a:rPr lang="en-US" dirty="0"/>
                <a:t>Separation</a:t>
              </a:r>
            </a:p>
            <a:p>
              <a:r>
                <a:rPr lang="en-US" dirty="0"/>
                <a:t>of Clusters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60BBD6A-07BA-98C1-4DCA-A43D62225C34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3581400" y="1833265"/>
              <a:ext cx="2509644" cy="22053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3B521E7-CAD3-31F4-1B09-B9F41AFC3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3600" y="1828800"/>
              <a:ext cx="147444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A09F46-C33D-9817-4493-3EAB925BC0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7200" y="1828800"/>
              <a:ext cx="1823844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06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&amp; 2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blue screen with red dots&#10;&#10;AI-generated content may be incorrect.">
            <a:extLst>
              <a:ext uri="{FF2B5EF4-FFF2-40B4-BE49-F238E27FC236}">
                <a16:creationId xmlns:a16="http://schemas.microsoft.com/office/drawing/2014/main" id="{5D35FD7B-61AD-D616-71EF-91F204E1C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5002A7-78E2-9A2D-65E0-AB5111D9A5F7}"/>
              </a:ext>
            </a:extLst>
          </p:cNvPr>
          <p:cNvGrpSpPr/>
          <p:nvPr/>
        </p:nvGrpSpPr>
        <p:grpSpPr>
          <a:xfrm>
            <a:off x="2286000" y="1371600"/>
            <a:ext cx="5791200" cy="3505200"/>
            <a:chOff x="1600200" y="1371600"/>
            <a:chExt cx="5791200" cy="3505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9A8134-3F43-06BE-6BF1-A75F23F8368A}"/>
                </a:ext>
              </a:extLst>
            </p:cNvPr>
            <p:cNvSpPr txBox="1"/>
            <p:nvPr/>
          </p:nvSpPr>
          <p:spPr>
            <a:xfrm>
              <a:off x="6091044" y="1371600"/>
              <a:ext cx="130035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Another</a:t>
              </a:r>
            </a:p>
            <a:p>
              <a:pPr algn="ctr"/>
              <a:r>
                <a:rPr lang="en-US" dirty="0"/>
                <a:t>View of</a:t>
              </a:r>
            </a:p>
            <a:p>
              <a:pPr algn="ctr"/>
              <a:r>
                <a:rPr lang="en-US" dirty="0"/>
                <a:t>Separation</a:t>
              </a:r>
            </a:p>
            <a:p>
              <a:pPr algn="ctr"/>
              <a:r>
                <a:rPr lang="en-US" dirty="0"/>
                <a:t>of Clusters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224125F-9546-2AC7-D979-2148753ADEA1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1600200" y="1971765"/>
              <a:ext cx="4490844" cy="2905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7784CE6-B791-E2F3-7468-DFEAD2B2A30B}"/>
                </a:ext>
              </a:extLst>
            </p:cNvPr>
            <p:cNvCxnSpPr>
              <a:cxnSpLocks/>
            </p:cNvCxnSpPr>
            <p:nvPr/>
          </p:nvCxnSpPr>
          <p:spPr>
            <a:xfrm>
              <a:off x="6091044" y="1971765"/>
              <a:ext cx="385956" cy="24478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92961D-5864-10B3-DAFF-6F4CE599B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1971765"/>
              <a:ext cx="2357244" cy="238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EEE6C6-A584-2B91-9380-780CA14ABA5E}"/>
              </a:ext>
            </a:extLst>
          </p:cNvPr>
          <p:cNvSpPr txBox="1"/>
          <p:nvPr/>
        </p:nvSpPr>
        <p:spPr>
          <a:xfrm>
            <a:off x="3964489" y="5373469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Now See “Airspace” Between</a:t>
            </a:r>
          </a:p>
          <a:p>
            <a:pPr algn="ctr"/>
            <a:r>
              <a:rPr lang="en-US" dirty="0"/>
              <a:t>Clusters in This Projection</a:t>
            </a:r>
          </a:p>
        </p:txBody>
      </p:sp>
    </p:spTree>
    <p:extLst>
      <p:ext uri="{BB962C8B-B14F-4D97-AF65-F5344CB8AC3E}">
        <p14:creationId xmlns:p14="http://schemas.microsoft.com/office/powerpoint/2010/main" val="1254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PC1,3 plane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yellow rectangle with red dots and lines&#10;&#10;AI-generated content may be incorrect.">
            <a:extLst>
              <a:ext uri="{FF2B5EF4-FFF2-40B4-BE49-F238E27FC236}">
                <a16:creationId xmlns:a16="http://schemas.microsoft.com/office/drawing/2014/main" id="{6AADC53F-7F67-7E94-69B4-6BC997202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3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&amp; 3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5" name="Picture 4" descr="A yellow screen with red dots&#10;&#10;AI-generated content may be incorrect.">
            <a:extLst>
              <a:ext uri="{FF2B5EF4-FFF2-40B4-BE49-F238E27FC236}">
                <a16:creationId xmlns:a16="http://schemas.microsoft.com/office/drawing/2014/main" id="{624F562C-614F-D71E-4A97-F529011FE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17F77-133A-18E4-5614-951A877FCDF2}"/>
              </a:ext>
            </a:extLst>
          </p:cNvPr>
          <p:cNvSpPr txBox="1"/>
          <p:nvPr/>
        </p:nvSpPr>
        <p:spPr>
          <a:xfrm>
            <a:off x="2895600" y="2209800"/>
            <a:ext cx="191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PC 3 Does Not</a:t>
            </a:r>
          </a:p>
          <a:p>
            <a:pPr algn="ctr"/>
            <a:r>
              <a:rPr lang="en-US" dirty="0"/>
              <a:t>Pull Out Clusters</a:t>
            </a:r>
          </a:p>
        </p:txBody>
      </p:sp>
    </p:spTree>
    <p:extLst>
      <p:ext uri="{BB962C8B-B14F-4D97-AF65-F5344CB8AC3E}">
        <p14:creationId xmlns:p14="http://schemas.microsoft.com/office/powerpoint/2010/main" val="9416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PC2,3 plane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diagram of a hexagon with red dots&#10;&#10;AI-generated content may be incorrect.">
            <a:extLst>
              <a:ext uri="{FF2B5EF4-FFF2-40B4-BE49-F238E27FC236}">
                <a16:creationId xmlns:a16="http://schemas.microsoft.com/office/drawing/2014/main" id="{05884EAE-818F-EA42-178A-B020BD9F0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39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&amp; 3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graph showing a diagram&#10;&#10;AI-generated content may be incorrect.">
            <a:extLst>
              <a:ext uri="{FF2B5EF4-FFF2-40B4-BE49-F238E27FC236}">
                <a16:creationId xmlns:a16="http://schemas.microsoft.com/office/drawing/2014/main" id="{1B40B61F-CE37-D4D1-DE55-CE71B3D55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DC286-3252-77B1-3CA3-B5D8E400A678}"/>
              </a:ext>
            </a:extLst>
          </p:cNvPr>
          <p:cNvSpPr txBox="1"/>
          <p:nvPr/>
        </p:nvSpPr>
        <p:spPr>
          <a:xfrm>
            <a:off x="4071548" y="229766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Even Less Clusters Separation</a:t>
            </a:r>
          </a:p>
        </p:txBody>
      </p:sp>
    </p:spTree>
    <p:extLst>
      <p:ext uri="{BB962C8B-B14F-4D97-AF65-F5344CB8AC3E}">
        <p14:creationId xmlns:p14="http://schemas.microsoft.com/office/powerpoint/2010/main" val="9447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3.1, 3.3, 4.1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3.3, 4.1, 6.4, 13.1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Recall Raw Data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3" name="Picture 2" descr="A diagram of a hexagon with different colored triangles&#10;&#10;AI-generated content may be incorrect.">
            <a:extLst>
              <a:ext uri="{FF2B5EF4-FFF2-40B4-BE49-F238E27FC236}">
                <a16:creationId xmlns:a16="http://schemas.microsoft.com/office/drawing/2014/main" id="{968730DF-1FEA-E827-6D49-959B276C9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1C1BE-D90D-1631-31A8-67BEEC847543}"/>
              </a:ext>
            </a:extLst>
          </p:cNvPr>
          <p:cNvSpPr txBox="1"/>
          <p:nvPr/>
        </p:nvSpPr>
        <p:spPr>
          <a:xfrm>
            <a:off x="457200" y="1371600"/>
            <a:ext cx="1321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Still Think</a:t>
            </a:r>
          </a:p>
          <a:p>
            <a:pPr algn="ctr"/>
            <a:r>
              <a:rPr lang="en-US" dirty="0"/>
              <a:t>Front, Top,</a:t>
            </a:r>
          </a:p>
          <a:p>
            <a:pPr algn="ctr"/>
            <a:r>
              <a:rPr lang="en-US" dirty="0"/>
              <a:t>Side Views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DCC3E-C06D-BF54-D3D3-4DA170414BD1}"/>
              </a:ext>
            </a:extLst>
          </p:cNvPr>
          <p:cNvSpPr txBox="1"/>
          <p:nvPr/>
        </p:nvSpPr>
        <p:spPr>
          <a:xfrm>
            <a:off x="439420" y="2990671"/>
            <a:ext cx="131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But Strong</a:t>
            </a:r>
          </a:p>
          <a:p>
            <a:pPr algn="ctr"/>
            <a:r>
              <a:rPr lang="en-US" dirty="0"/>
              <a:t>Rotation of</a:t>
            </a:r>
          </a:p>
          <a:p>
            <a:pPr algn="ctr"/>
            <a:r>
              <a:rPr lang="en-US" dirty="0"/>
              <a:t>Coordinate</a:t>
            </a:r>
          </a:p>
          <a:p>
            <a:pPr algn="ctr"/>
            <a:r>
              <a:rPr lang="en-US" dirty="0"/>
              <a:t>Axes</a:t>
            </a:r>
          </a:p>
        </p:txBody>
      </p:sp>
    </p:spTree>
    <p:extLst>
      <p:ext uri="{BB962C8B-B14F-4D97-AF65-F5344CB8AC3E}">
        <p14:creationId xmlns:p14="http://schemas.microsoft.com/office/powerpoint/2010/main" val="22391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Matrix with 1-d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ns</a:t>
            </a:r>
            <a:r>
              <a:rPr lang="en-US" altLang="ko-KR" sz="2800" dirty="0">
                <a:ea typeface="Gulim" pitchFamily="34" charset="-127"/>
              </a:rPr>
              <a:t> on diag.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AC3B08DA-60DE-4966-1FBD-62A020D68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9EA90-A979-B75E-395D-BA5CA111A0C6}"/>
              </a:ext>
            </a:extLst>
          </p:cNvPr>
          <p:cNvSpPr txBox="1"/>
          <p:nvPr/>
        </p:nvSpPr>
        <p:spPr>
          <a:xfrm>
            <a:off x="4326349" y="1840468"/>
            <a:ext cx="428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Working on Scatterplot Matrix, as Above</a:t>
            </a:r>
          </a:p>
        </p:txBody>
      </p:sp>
    </p:spTree>
    <p:extLst>
      <p:ext uri="{BB962C8B-B14F-4D97-AF65-F5344CB8AC3E}">
        <p14:creationId xmlns:p14="http://schemas.microsoft.com/office/powerpoint/2010/main" val="12755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PCA: Add off-diagonals to matrix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group of colored squares with dots&#10;&#10;AI-generated content may be incorrect.">
            <a:extLst>
              <a:ext uri="{FF2B5EF4-FFF2-40B4-BE49-F238E27FC236}">
                <a16:creationId xmlns:a16="http://schemas.microsoft.com/office/drawing/2014/main" id="{8AF03A25-0B49-3EA4-3CBB-BB259AFA0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34170-E62B-D0D7-A236-580B4B9F1955}"/>
              </a:ext>
            </a:extLst>
          </p:cNvPr>
          <p:cNvSpPr txBox="1"/>
          <p:nvPr/>
        </p:nvSpPr>
        <p:spPr>
          <a:xfrm>
            <a:off x="695798" y="5193268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Constructing Scatterplot Matrix, as Above</a:t>
            </a:r>
          </a:p>
        </p:txBody>
      </p:sp>
    </p:spTree>
    <p:extLst>
      <p:ext uri="{BB962C8B-B14F-4D97-AF65-F5344CB8AC3E}">
        <p14:creationId xmlns:p14="http://schemas.microsoft.com/office/powerpoint/2010/main" val="172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PCA: Switch Off Spurious Colors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group of graphs with numbers&#10;&#10;AI-generated content may be incorrect.">
            <a:extLst>
              <a:ext uri="{FF2B5EF4-FFF2-40B4-BE49-F238E27FC236}">
                <a16:creationId xmlns:a16="http://schemas.microsoft.com/office/drawing/2014/main" id="{11DB5C8B-0BD6-F716-D079-2F36082C6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68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PCA:  Put Transpose Plots In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8C05DE74-3F84-F3E6-D6B9-BAA835E44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72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ea typeface="Gulim" pitchFamily="34" charset="-127"/>
              </a:rPr>
              <a:t>Illustration of PCA Scatterplot Matrix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2" name="Picture 1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9E86609B-F222-D76C-05B3-140AB9CF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1223B5-FD99-6E90-3A0B-C88934366EC1}"/>
              </a:ext>
            </a:extLst>
          </p:cNvPr>
          <p:cNvSpPr txBox="1"/>
          <p:nvPr/>
        </p:nvSpPr>
        <p:spPr>
          <a:xfrm>
            <a:off x="76200" y="3581400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A700D5"/>
                </a:solidFill>
              </a:rPr>
              <a:t>Recall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“3-d” Interpretation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426D3E-6FF2-F360-01C1-8C926BF75B21}"/>
              </a:ext>
            </a:extLst>
          </p:cNvPr>
          <p:cNvGrpSpPr/>
          <p:nvPr/>
        </p:nvGrpSpPr>
        <p:grpSpPr>
          <a:xfrm>
            <a:off x="559155" y="2057400"/>
            <a:ext cx="4012845" cy="2590800"/>
            <a:chOff x="559155" y="2057400"/>
            <a:chExt cx="4012845" cy="2590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0121E8-0657-0CDC-DF4A-0E387C94D966}"/>
                </a:ext>
              </a:extLst>
            </p:cNvPr>
            <p:cNvSpPr txBox="1"/>
            <p:nvPr/>
          </p:nvSpPr>
          <p:spPr>
            <a:xfrm>
              <a:off x="559155" y="4186535"/>
              <a:ext cx="1650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Front View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7AB77C-095F-B713-19DD-E0C8E2BC9DE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2209800" y="2057400"/>
              <a:ext cx="2362200" cy="2359968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7D7759-189D-8009-88C4-36CD5924FE0F}"/>
              </a:ext>
            </a:extLst>
          </p:cNvPr>
          <p:cNvGrpSpPr/>
          <p:nvPr/>
        </p:nvGrpSpPr>
        <p:grpSpPr>
          <a:xfrm>
            <a:off x="533400" y="2133600"/>
            <a:ext cx="6400800" cy="3128665"/>
            <a:chOff x="533400" y="2133600"/>
            <a:chExt cx="6400800" cy="31286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1FAB90-2408-DECB-ECC0-1C4E297FDF64}"/>
                </a:ext>
              </a:extLst>
            </p:cNvPr>
            <p:cNvSpPr txBox="1"/>
            <p:nvPr/>
          </p:nvSpPr>
          <p:spPr>
            <a:xfrm>
              <a:off x="533400" y="4800600"/>
              <a:ext cx="1549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Side View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247700D-C1B6-3668-985D-32FEF2B02272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083055" y="2133600"/>
              <a:ext cx="4851145" cy="2897833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D37FA-A57D-0000-10C0-9706BEDEB859}"/>
              </a:ext>
            </a:extLst>
          </p:cNvPr>
          <p:cNvGrpSpPr/>
          <p:nvPr/>
        </p:nvGrpSpPr>
        <p:grpSpPr>
          <a:xfrm>
            <a:off x="533400" y="3923184"/>
            <a:ext cx="6400800" cy="1944216"/>
            <a:chOff x="533400" y="3923184"/>
            <a:chExt cx="6400800" cy="19442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E67DA2-2015-9489-20FB-F2180894B365}"/>
                </a:ext>
              </a:extLst>
            </p:cNvPr>
            <p:cNvSpPr txBox="1"/>
            <p:nvPr/>
          </p:nvSpPr>
          <p:spPr>
            <a:xfrm>
              <a:off x="533400" y="5405735"/>
              <a:ext cx="1428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Top View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F28C9FD-69F4-19E5-5F31-7CF14A7BB9D2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1962381" y="3923184"/>
              <a:ext cx="4971819" cy="1713384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>
                <a:ea typeface="Gulim" pitchFamily="34" charset="-127"/>
              </a:rPr>
              <a:t>Illustration of PCA Scatterplot Matrix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2" name="Picture 1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9E86609B-F222-D76C-05B3-140AB9CF5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8D9EA17-7BD9-E4D9-38E5-BB3FD4104FCB}"/>
              </a:ext>
            </a:extLst>
          </p:cNvPr>
          <p:cNvGrpSpPr/>
          <p:nvPr/>
        </p:nvGrpSpPr>
        <p:grpSpPr>
          <a:xfrm>
            <a:off x="559155" y="2057400"/>
            <a:ext cx="4012845" cy="2960132"/>
            <a:chOff x="559155" y="2057400"/>
            <a:chExt cx="4012845" cy="29601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73ABCF-65C6-882B-EAC3-0FC088F117F2}"/>
                </a:ext>
              </a:extLst>
            </p:cNvPr>
            <p:cNvSpPr txBox="1"/>
            <p:nvPr/>
          </p:nvSpPr>
          <p:spPr>
            <a:xfrm>
              <a:off x="559155" y="4186535"/>
              <a:ext cx="1889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00B050"/>
                  </a:solidFill>
                </a:rPr>
                <a:t>Best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View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Clusters???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BC3CE75-97AC-3749-2508-9516A12CBB7E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2448647" y="2057400"/>
              <a:ext cx="2123353" cy="254463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90EB99A-4F95-BC0C-3198-4BCFBB252424}"/>
              </a:ext>
            </a:extLst>
          </p:cNvPr>
          <p:cNvSpPr txBox="1"/>
          <p:nvPr/>
        </p:nvSpPr>
        <p:spPr>
          <a:xfrm>
            <a:off x="609600" y="5029200"/>
            <a:ext cx="535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3 Cluster Centers Generate 2-d Plane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F45A9-9673-7ED9-0F84-68CCDCEAC267}"/>
              </a:ext>
            </a:extLst>
          </p:cNvPr>
          <p:cNvSpPr txBox="1"/>
          <p:nvPr/>
        </p:nvSpPr>
        <p:spPr>
          <a:xfrm>
            <a:off x="838200" y="5562600"/>
            <a:ext cx="624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Essentially Discovered (Highlighted) by PCA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18C7F-9B6B-BD4C-10E0-0F337FCCA0C1}"/>
              </a:ext>
            </a:extLst>
          </p:cNvPr>
          <p:cNvSpPr txBox="1"/>
          <p:nvPr/>
        </p:nvSpPr>
        <p:spPr>
          <a:xfrm>
            <a:off x="1066800" y="6172200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Signal “Compressed” into 2-d</a:t>
            </a:r>
          </a:p>
        </p:txBody>
      </p:sp>
    </p:spTree>
    <p:extLst>
      <p:ext uri="{BB962C8B-B14F-4D97-AF65-F5344CB8AC3E}">
        <p14:creationId xmlns:p14="http://schemas.microsoft.com/office/powerpoint/2010/main" val="11484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</a:t>
            </a:r>
          </a:p>
          <a:p>
            <a:pPr marL="857250" lvl="1" indent="-457200" eaLnBrk="1" hangingPunct="1"/>
            <a:r>
              <a:rPr lang="en-US" altLang="ko-KR" sz="2400" dirty="0">
                <a:ea typeface="Gulim" pitchFamily="34" charset="-127"/>
              </a:rPr>
              <a:t>In Previous 3-d Example</a:t>
            </a:r>
          </a:p>
          <a:p>
            <a:pPr marL="857250" lvl="1" indent="-457200" eaLnBrk="1" hangingPunct="1"/>
            <a:r>
              <a:rPr lang="en-US" altLang="ko-KR" sz="2400" dirty="0">
                <a:ea typeface="Gulim" pitchFamily="34" charset="-127"/>
              </a:rPr>
              <a:t>Using Colors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Trait by Trait View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4" name="Picture 3" descr="A group of graphs with numbers&#10;&#10;AI-generated content may be incorrect.">
            <a:extLst>
              <a:ext uri="{FF2B5EF4-FFF2-40B4-BE49-F238E27FC236}">
                <a16:creationId xmlns:a16="http://schemas.microsoft.com/office/drawing/2014/main" id="{2190C4C4-9729-251F-63C9-D9636E3D4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D78B2-280E-42C3-E159-CDD983AAFF32}"/>
              </a:ext>
            </a:extLst>
          </p:cNvPr>
          <p:cNvSpPr txBox="1"/>
          <p:nvPr/>
        </p:nvSpPr>
        <p:spPr>
          <a:xfrm>
            <a:off x="838200" y="50292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 Colors Enhance</a:t>
            </a:r>
          </a:p>
          <a:p>
            <a:r>
              <a:rPr lang="en-US" sz="2800" dirty="0"/>
              <a:t>Impressions of Clusters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0043B-AB83-75AD-25DA-0A94BF318FB4}"/>
              </a:ext>
            </a:extLst>
          </p:cNvPr>
          <p:cNvSpPr txBox="1"/>
          <p:nvPr/>
        </p:nvSpPr>
        <p:spPr>
          <a:xfrm>
            <a:off x="2031608" y="633626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Cluster “Signal” spread over 3-d</a:t>
            </a:r>
          </a:p>
        </p:txBody>
      </p:sp>
    </p:spTree>
    <p:extLst>
      <p:ext uri="{BB962C8B-B14F-4D97-AF65-F5344CB8AC3E}">
        <p14:creationId xmlns:p14="http://schemas.microsoft.com/office/powerpoint/2010/main" val="30446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(in previous 3-d example)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Trait by Trait View (above scatterplot matrix)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But never very separated</a:t>
            </a:r>
          </a:p>
        </p:txBody>
      </p:sp>
    </p:spTree>
    <p:extLst>
      <p:ext uri="{BB962C8B-B14F-4D97-AF65-F5344CB8AC3E}">
        <p14:creationId xmlns:p14="http://schemas.microsoft.com/office/powerpoint/2010/main" val="34053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PCA View</a:t>
            </a:r>
            <a:endParaRPr lang="en-US" altLang="ko-KR" sz="2800" b="1" dirty="0">
              <a:effectLst>
                <a:outerShdw blurRad="38100" dist="38100" dir="2700000" algn="tl">
                  <a:srgbClr val="FFFFFF"/>
                </a:outerShdw>
              </a:effectLst>
              <a:ea typeface="Gulim" pitchFamily="34" charset="-127"/>
            </a:endParaRPr>
          </a:p>
        </p:txBody>
      </p:sp>
      <p:pic>
        <p:nvPicPr>
          <p:cNvPr id="4" name="Picture 3" descr="A group of graphs with different colored dots&#10;&#10;AI-generated content may be incorrect.">
            <a:extLst>
              <a:ext uri="{FF2B5EF4-FFF2-40B4-BE49-F238E27FC236}">
                <a16:creationId xmlns:a16="http://schemas.microsoft.com/office/drawing/2014/main" id="{E82222E6-BDD3-8F69-E403-08CF910C5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AC787E-E0E8-F3BB-0B24-3D349F9B99F9}"/>
              </a:ext>
            </a:extLst>
          </p:cNvPr>
          <p:cNvGrpSpPr/>
          <p:nvPr/>
        </p:nvGrpSpPr>
        <p:grpSpPr>
          <a:xfrm>
            <a:off x="304800" y="2133600"/>
            <a:ext cx="4267200" cy="4476929"/>
            <a:chOff x="304800" y="2133600"/>
            <a:chExt cx="4267200" cy="44769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3F67EE-EB6B-2318-1846-F2A009C5A93A}"/>
                </a:ext>
              </a:extLst>
            </p:cNvPr>
            <p:cNvSpPr txBox="1"/>
            <p:nvPr/>
          </p:nvSpPr>
          <p:spPr>
            <a:xfrm>
              <a:off x="304800" y="5410200"/>
              <a:ext cx="3890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Clusters are “more distinct”</a:t>
              </a:r>
            </a:p>
            <a:p>
              <a:r>
                <a:rPr lang="en-US" sz="2400" dirty="0"/>
                <a:t>Since more “air space” </a:t>
              </a:r>
            </a:p>
            <a:p>
              <a:r>
                <a:rPr lang="en-US" sz="2400" dirty="0"/>
                <a:t>In between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30B8293-46F9-4D08-4C81-4F1C60D3D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4600" y="2133600"/>
              <a:ext cx="2057400" cy="38767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7720EF-116A-801B-3CB4-A53941DF27FA}"/>
              </a:ext>
            </a:extLst>
          </p:cNvPr>
          <p:cNvGrpSpPr/>
          <p:nvPr/>
        </p:nvGrpSpPr>
        <p:grpSpPr>
          <a:xfrm>
            <a:off x="6324600" y="2133600"/>
            <a:ext cx="2399501" cy="3352800"/>
            <a:chOff x="6324600" y="2133600"/>
            <a:chExt cx="2399501" cy="33528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548CE0-70E4-32AB-089D-7DF43F0622CB}"/>
                </a:ext>
              </a:extLst>
            </p:cNvPr>
            <p:cNvSpPr txBox="1"/>
            <p:nvPr/>
          </p:nvSpPr>
          <p:spPr>
            <a:xfrm>
              <a:off x="6705600" y="2133600"/>
              <a:ext cx="20185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Clusters in 3</a:t>
              </a:r>
              <a:r>
                <a:rPr lang="en-US" baseline="30000" dirty="0"/>
                <a:t>rd</a:t>
              </a:r>
              <a:endParaRPr lang="en-US" dirty="0"/>
            </a:p>
            <a:p>
              <a:r>
                <a:rPr lang="en-US" dirty="0"/>
                <a:t>Direction is Good,</a:t>
              </a:r>
            </a:p>
            <a:p>
              <a:r>
                <a:rPr lang="en-US" dirty="0"/>
                <a:t>Since Important</a:t>
              </a:r>
            </a:p>
            <a:p>
              <a:r>
                <a:rPr lang="en-US" dirty="0"/>
                <a:t>Aspects Appear </a:t>
              </a:r>
            </a:p>
            <a:p>
              <a:r>
                <a:rPr lang="en-US" dirty="0"/>
                <a:t>In Earlier </a:t>
              </a:r>
              <a:r>
                <a:rPr lang="en-US" dirty="0" err="1"/>
                <a:t>Comp’ts</a:t>
              </a:r>
              <a:endParaRPr lang="en-US" dirty="0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E826B3BE-7C2C-6E9F-4DDB-573693B48F14}"/>
                </a:ext>
              </a:extLst>
            </p:cNvPr>
            <p:cNvSpPr/>
            <p:nvPr/>
          </p:nvSpPr>
          <p:spPr>
            <a:xfrm rot="16200000">
              <a:off x="6972300" y="4381500"/>
              <a:ext cx="457200" cy="1752600"/>
            </a:xfrm>
            <a:prstGeom prst="rightBrace">
              <a:avLst>
                <a:gd name="adj1" fmla="val 494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94CC21-0051-820F-2653-EBD659E4D062}"/>
                </a:ext>
              </a:extLst>
            </p:cNvPr>
            <p:cNvCxnSpPr>
              <a:cxnSpLocks/>
              <a:stCxn id="10" idx="2"/>
              <a:endCxn id="11" idx="1"/>
            </p:cNvCxnSpPr>
            <p:nvPr/>
          </p:nvCxnSpPr>
          <p:spPr>
            <a:xfrm flipH="1">
              <a:off x="7200900" y="3610928"/>
              <a:ext cx="513951" cy="1418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DEC6CC-8B5C-0F8E-8150-D85BCCE021C0}"/>
              </a:ext>
            </a:extLst>
          </p:cNvPr>
          <p:cNvSpPr txBox="1"/>
          <p:nvPr/>
        </p:nvSpPr>
        <p:spPr>
          <a:xfrm>
            <a:off x="5087223" y="641246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Cluster “Signal” Compressed into 2-d</a:t>
            </a:r>
          </a:p>
        </p:txBody>
      </p:sp>
    </p:spTree>
    <p:extLst>
      <p:ext uri="{BB962C8B-B14F-4D97-AF65-F5344CB8AC3E}">
        <p14:creationId xmlns:p14="http://schemas.microsoft.com/office/powerpoint/2010/main" val="30407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(in previous 3-d example)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Trait by Trait View (above scatterplot matrix)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1</a:t>
            </a:r>
            <a:r>
              <a:rPr lang="en-US" altLang="ko-KR" baseline="30000" dirty="0">
                <a:ea typeface="Gulim" pitchFamily="34" charset="-127"/>
              </a:rPr>
              <a:t>st</a:t>
            </a:r>
            <a:r>
              <a:rPr lang="en-US" altLang="ko-KR" dirty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Clustering concentrated in 1</a:t>
            </a:r>
            <a:r>
              <a:rPr lang="en-US" altLang="ko-KR" baseline="30000" dirty="0">
                <a:ea typeface="Gulim" pitchFamily="34" charset="-127"/>
              </a:rPr>
              <a:t>st</a:t>
            </a:r>
            <a:r>
              <a:rPr lang="en-US" altLang="ko-KR" dirty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Effect is small, since only 3-d</a:t>
            </a:r>
          </a:p>
        </p:txBody>
      </p:sp>
    </p:spTree>
    <p:extLst>
      <p:ext uri="{BB962C8B-B14F-4D97-AF65-F5344CB8AC3E}">
        <p14:creationId xmlns:p14="http://schemas.microsoft.com/office/powerpoint/2010/main" val="37930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Simulation: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+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𝑁</m:t>
                        </m:r>
                      </m:e>
                      <m:sub>
                        <m:r>
                          <a:rPr lang="en-US" altLang="ko-K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dPr>
                      <m:e>
                        <m:r>
                          <a:rPr lang="en-US" altLang="ko-K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0.1</m:t>
                        </m:r>
                        <m:r>
                          <a:rPr lang="en-US" altLang="ko-K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2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𝟏</m:t>
                            </m:r>
                          </m:e>
                          <m:sub>
                            <m:r>
                              <a:rPr lang="en-US" altLang="ko-KR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𝑑</m:t>
                            </m:r>
                          </m:sub>
                        </m:sSub>
                        <m:r>
                          <a:rPr lang="en-US" altLang="ko-KR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ko-KR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 Random Vectors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−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𝑁</m:t>
                        </m:r>
                      </m:e>
                      <m:sub>
                        <m:r>
                          <a:rPr lang="en-US" altLang="ko-KR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dPr>
                      <m:e>
                        <m:r>
                          <a:rPr lang="en-US" altLang="ko-KR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−0.1</m:t>
                        </m:r>
                        <m:r>
                          <a:rPr lang="en-US" altLang="ko-KR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𝟏</m:t>
                            </m:r>
                          </m:e>
                          <m:sub>
                            <m:r>
                              <a:rPr lang="en-US" altLang="ko-KR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𝑑</m:t>
                            </m:r>
                          </m:sub>
                        </m:sSub>
                        <m:r>
                          <a:rPr lang="en-US" altLang="ko-KR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</m:ctrlPr>
                          </m:sSubPr>
                          <m:e>
                            <m:r>
                              <a:rPr lang="en-US" altLang="ko-KR" sz="28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ko-KR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 Random Vectors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   </a:t>
                </a:r>
                <a:endParaRPr lang="en-US" altLang="ko-KR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ea typeface="Gulim" pitchFamily="34" charset="-127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48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F281BB-352F-A0F8-1427-9808C08C8649}"/>
              </a:ext>
            </a:extLst>
          </p:cNvPr>
          <p:cNvGrpSpPr/>
          <p:nvPr/>
        </p:nvGrpSpPr>
        <p:grpSpPr>
          <a:xfrm>
            <a:off x="838200" y="2706469"/>
            <a:ext cx="2146742" cy="1445062"/>
            <a:chOff x="838200" y="2706469"/>
            <a:chExt cx="2146742" cy="1445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E9EC-1610-9CA4-1E46-63EB0186BFED}"/>
                    </a:ext>
                  </a:extLst>
                </p:cNvPr>
                <p:cNvSpPr txBox="1"/>
                <p:nvPr/>
              </p:nvSpPr>
              <p:spPr>
                <a:xfrm>
                  <a:off x="838200" y="2706469"/>
                  <a:ext cx="21467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dimensional</a:t>
                  </a:r>
                </a:p>
                <a:p>
                  <a:pPr algn="ctr"/>
                  <a:r>
                    <a:rPr lang="en-US" dirty="0"/>
                    <a:t>Normal Distribution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E9EC-1610-9CA4-1E46-63EB0186B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706469"/>
                  <a:ext cx="214674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557" t="-5660" r="-2273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0AAA5D9-97E9-C4F5-6710-64C1A6704E1C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911571" y="3352800"/>
              <a:ext cx="984029" cy="79873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120465-DE95-9D38-EC75-05D0B5563BC3}"/>
              </a:ext>
            </a:extLst>
          </p:cNvPr>
          <p:cNvGrpSpPr/>
          <p:nvPr/>
        </p:nvGrpSpPr>
        <p:grpSpPr>
          <a:xfrm>
            <a:off x="3581400" y="2057400"/>
            <a:ext cx="1697965" cy="1981200"/>
            <a:chOff x="775142" y="1905000"/>
            <a:chExt cx="1697965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619DC9-C026-C576-C70C-0AB08995F89F}"/>
                    </a:ext>
                  </a:extLst>
                </p:cNvPr>
                <p:cNvSpPr txBox="1"/>
                <p:nvPr/>
              </p:nvSpPr>
              <p:spPr>
                <a:xfrm>
                  <a:off x="775142" y="1905000"/>
                  <a:ext cx="169796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dimensional</a:t>
                  </a:r>
                </a:p>
                <a:p>
                  <a:pPr algn="ctr"/>
                  <a:r>
                    <a:rPr lang="en-US" dirty="0"/>
                    <a:t>Vector of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/>
                    <a:t>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F619DC9-C026-C576-C70C-0AB08995F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42" y="1905000"/>
                  <a:ext cx="169796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878" t="-5660" r="-2518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E98E22-0F4C-26A6-A533-EFC3FB11E75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1460942" y="2551331"/>
              <a:ext cx="163183" cy="1334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C9167C-0660-47C5-C08B-7A4CF1C60F8B}"/>
              </a:ext>
            </a:extLst>
          </p:cNvPr>
          <p:cNvGrpSpPr/>
          <p:nvPr/>
        </p:nvGrpSpPr>
        <p:grpSpPr>
          <a:xfrm>
            <a:off x="4849019" y="2667000"/>
            <a:ext cx="2311497" cy="1484531"/>
            <a:chOff x="83126" y="1905000"/>
            <a:chExt cx="2311497" cy="1484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CF8830-3D6A-3724-B770-52AFA5637887}"/>
                    </a:ext>
                  </a:extLst>
                </p:cNvPr>
                <p:cNvSpPr txBox="1"/>
                <p:nvPr/>
              </p:nvSpPr>
              <p:spPr>
                <a:xfrm>
                  <a:off x="853625" y="1905000"/>
                  <a:ext cx="154099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Identity</a:t>
                  </a:r>
                </a:p>
                <a:p>
                  <a:pPr algn="ctr"/>
                  <a:r>
                    <a:rPr lang="en-US" dirty="0"/>
                    <a:t>Matrix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CF8830-3D6A-3724-B770-52AFA5637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625" y="1905000"/>
                  <a:ext cx="1540998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5660" r="-2767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C76BFCE-7D96-997C-E745-DF2F93B52E50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83126" y="2551331"/>
              <a:ext cx="1540998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2AA53F-2B0A-9622-8BB6-4C146D2A57F0}"/>
              </a:ext>
            </a:extLst>
          </p:cNvPr>
          <p:cNvGrpSpPr/>
          <p:nvPr/>
        </p:nvGrpSpPr>
        <p:grpSpPr>
          <a:xfrm>
            <a:off x="1466292" y="4419600"/>
            <a:ext cx="2419908" cy="2057400"/>
            <a:chOff x="1466292" y="4419600"/>
            <a:chExt cx="2419908" cy="20574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576BEC-37F5-9970-84E0-EAC08CEB7E23}"/>
                </a:ext>
              </a:extLst>
            </p:cNvPr>
            <p:cNvGrpSpPr/>
            <p:nvPr/>
          </p:nvGrpSpPr>
          <p:grpSpPr>
            <a:xfrm>
              <a:off x="1466292" y="4419600"/>
              <a:ext cx="2198038" cy="2057400"/>
              <a:chOff x="-1269982" y="722531"/>
              <a:chExt cx="2198038" cy="2057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BF310B3-871E-48B2-0F69-6FB52F14C824}"/>
                      </a:ext>
                    </a:extLst>
                  </p:cNvPr>
                  <p:cNvSpPr txBox="1"/>
                  <p:nvPr/>
                </p:nvSpPr>
                <p:spPr>
                  <a:xfrm>
                    <a:off x="-1269982" y="2133600"/>
                    <a:ext cx="219803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Non-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Means, In</a:t>
                    </a:r>
                  </a:p>
                  <a:p>
                    <a:pPr algn="ctr"/>
                    <a:r>
                      <a:rPr lang="en-US" dirty="0"/>
                      <a:t>Opposite Directions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BF310B3-871E-48B2-0F69-6FB52F14C8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269982" y="2133600"/>
                    <a:ext cx="2198038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00" t="-4673" r="-1944" b="-130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81DCED3-4BD9-57BB-00F1-798E85E59E13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V="1">
                <a:off x="-170963" y="722531"/>
                <a:ext cx="1016089" cy="14110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39514FF-E66E-8172-B95F-8EBDB9E9A2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800" y="4953000"/>
              <a:ext cx="1295400" cy="877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A58605B-B6D1-7D5B-DB4A-D8ACCE2647AD}"/>
              </a:ext>
            </a:extLst>
          </p:cNvPr>
          <p:cNvSpPr txBox="1"/>
          <p:nvPr/>
        </p:nvSpPr>
        <p:spPr>
          <a:xfrm>
            <a:off x="4800600" y="4953000"/>
            <a:ext cx="35445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Question:  How </a:t>
            </a:r>
          </a:p>
          <a:p>
            <a:pPr algn="ctr"/>
            <a:r>
              <a:rPr lang="en-US" sz="3600" dirty="0"/>
              <a:t>Overlapped Are </a:t>
            </a:r>
          </a:p>
          <a:p>
            <a:pPr algn="ctr"/>
            <a:r>
              <a:rPr lang="en-US" sz="3600" dirty="0"/>
              <a:t>These Clusters?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>
                <a:ea typeface="Gulim" pitchFamily="34" charset="-127"/>
              </a:rPr>
              <a:t>Another Comparison: Trait by Trait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DDDCA-8126-44D8-9969-A899F0D334A3}"/>
              </a:ext>
            </a:extLst>
          </p:cNvPr>
          <p:cNvSpPr txBox="1"/>
          <p:nvPr/>
        </p:nvSpPr>
        <p:spPr>
          <a:xfrm>
            <a:off x="1143000" y="5029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three of 4000 directions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FB664-2AFE-23D2-F1BA-095BCC3C1AAA}"/>
              </a:ext>
            </a:extLst>
          </p:cNvPr>
          <p:cNvSpPr txBox="1"/>
          <p:nvPr/>
        </p:nvSpPr>
        <p:spPr>
          <a:xfrm>
            <a:off x="7221996" y="2902803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Made Example</a:t>
            </a:r>
          </a:p>
          <a:p>
            <a:pPr algn="ctr"/>
            <a:r>
              <a:rPr lang="en-US" sz="800" dirty="0"/>
              <a:t>For Bioinformatics,</a:t>
            </a:r>
          </a:p>
          <a:p>
            <a:pPr algn="ctr"/>
            <a:r>
              <a:rPr lang="en-US" sz="800" dirty="0"/>
              <a:t>So Traits Are</a:t>
            </a:r>
          </a:p>
          <a:p>
            <a:pPr algn="ctr"/>
            <a:r>
              <a:rPr lang="en-US" sz="800" dirty="0"/>
              <a:t>Called “Genes”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229A4-045D-1AFF-BF42-F0EE647537B2}"/>
              </a:ext>
            </a:extLst>
          </p:cNvPr>
          <p:cNvSpPr txBox="1"/>
          <p:nvPr/>
        </p:nvSpPr>
        <p:spPr>
          <a:xfrm>
            <a:off x="1752600" y="4154269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Suggest </a:t>
            </a:r>
            <a:r>
              <a:rPr lang="en-US" sz="1200" dirty="0">
                <a:solidFill>
                  <a:srgbClr val="FF0000"/>
                </a:solidFill>
              </a:rPr>
              <a:t>Reds</a:t>
            </a:r>
          </a:p>
          <a:p>
            <a:pPr algn="ctr"/>
            <a:r>
              <a:rPr lang="en-US" sz="1200" dirty="0"/>
              <a:t>Slightly &lt; </a:t>
            </a:r>
            <a:r>
              <a:rPr lang="en-US" sz="1200" dirty="0">
                <a:solidFill>
                  <a:srgbClr val="0000FF"/>
                </a:solidFill>
              </a:rPr>
              <a:t>Blues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7E017C-A591-49BC-03BB-203F45F55A07}"/>
              </a:ext>
            </a:extLst>
          </p:cNvPr>
          <p:cNvGrpSpPr/>
          <p:nvPr/>
        </p:nvGrpSpPr>
        <p:grpSpPr>
          <a:xfrm>
            <a:off x="1776498" y="2667000"/>
            <a:ext cx="1271502" cy="1408331"/>
            <a:chOff x="1776498" y="2667000"/>
            <a:chExt cx="1271502" cy="1408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929093-89A2-E7FA-3AAD-F01F59479462}"/>
                </a:ext>
              </a:extLst>
            </p:cNvPr>
            <p:cNvSpPr txBox="1"/>
            <p:nvPr/>
          </p:nvSpPr>
          <p:spPr>
            <a:xfrm>
              <a:off x="1776498" y="3429000"/>
              <a:ext cx="1271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Sub-Densities =</a:t>
              </a:r>
            </a:p>
            <a:p>
              <a:pPr algn="ctr"/>
              <a:r>
                <a:rPr lang="en-US" sz="1200" dirty="0"/>
                <a:t>Densities of</a:t>
              </a:r>
            </a:p>
            <a:p>
              <a:pPr algn="ctr"/>
              <a:r>
                <a:rPr lang="en-US" sz="1200" dirty="0"/>
                <a:t>Subsets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A42DD4-C08F-F1E4-AA20-542C3E602298}"/>
                </a:ext>
              </a:extLst>
            </p:cNvPr>
            <p:cNvCxnSpPr>
              <a:stCxn id="4" idx="0"/>
            </p:cNvCxnSpPr>
            <p:nvPr/>
          </p:nvCxnSpPr>
          <p:spPr>
            <a:xfrm flipH="1" flipV="1">
              <a:off x="2057400" y="2667000"/>
              <a:ext cx="354849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8AA1A8-DDB8-CDD8-0A1A-0BDDEE254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2249" y="2667000"/>
              <a:ext cx="254751" cy="7620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>
                <a:ea typeface="Gulim" pitchFamily="34" charset="-127"/>
              </a:rPr>
              <a:t>Another Comparison: Trait by Trait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Very Small Differences</a:t>
            </a:r>
          </a:p>
          <a:p>
            <a:r>
              <a:rPr lang="en-US" sz="2400" dirty="0"/>
              <a:t>Between Means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9C1EEF1-E864-363F-E95B-422B32393D79}"/>
              </a:ext>
            </a:extLst>
          </p:cNvPr>
          <p:cNvSpPr txBox="1"/>
          <p:nvPr/>
        </p:nvSpPr>
        <p:spPr>
          <a:xfrm>
            <a:off x="3581400" y="1295400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Clusters Seem Quite Overlapped?</a:t>
            </a:r>
          </a:p>
        </p:txBody>
      </p: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Very slight difference in means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5D6813-BCDD-406A-8FCA-23133163F73F}"/>
              </a:ext>
            </a:extLst>
          </p:cNvPr>
          <p:cNvGrpSpPr/>
          <p:nvPr/>
        </p:nvGrpSpPr>
        <p:grpSpPr>
          <a:xfrm>
            <a:off x="838200" y="3276600"/>
            <a:ext cx="6248400" cy="3505200"/>
            <a:chOff x="838200" y="3276600"/>
            <a:chExt cx="6248400" cy="3505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E13201-01FA-14AA-E965-7B6BBE072DEE}"/>
                </a:ext>
              </a:extLst>
            </p:cNvPr>
            <p:cNvSpPr txBox="1"/>
            <p:nvPr/>
          </p:nvSpPr>
          <p:spPr>
            <a:xfrm>
              <a:off x="838200" y="5722203"/>
              <a:ext cx="30039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Note Directions of</a:t>
              </a:r>
            </a:p>
            <a:p>
              <a:pPr algn="ctr"/>
              <a:r>
                <a:rPr lang="en-US" sz="2400" dirty="0"/>
                <a:t>Much More Variation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F1694571-AB3F-75D8-2D34-4C8C83B9DB43}"/>
                </a:ext>
              </a:extLst>
            </p:cNvPr>
            <p:cNvSpPr/>
            <p:nvPr/>
          </p:nvSpPr>
          <p:spPr>
            <a:xfrm rot="5400000">
              <a:off x="2209800" y="2743200"/>
              <a:ext cx="381000" cy="1447800"/>
            </a:xfrm>
            <a:prstGeom prst="rightBrace">
              <a:avLst>
                <a:gd name="adj1" fmla="val 8333"/>
                <a:gd name="adj2" fmla="val 47321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D6B513D-8C36-E564-AF24-D07F23A04DF0}"/>
                </a:ext>
              </a:extLst>
            </p:cNvPr>
            <p:cNvSpPr/>
            <p:nvPr/>
          </p:nvSpPr>
          <p:spPr>
            <a:xfrm rot="5400000">
              <a:off x="4191000" y="4343400"/>
              <a:ext cx="381000" cy="1447800"/>
            </a:xfrm>
            <a:prstGeom prst="rightBrace">
              <a:avLst>
                <a:gd name="adj1" fmla="val 8333"/>
                <a:gd name="adj2" fmla="val 47321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3A5BD7E4-C5FC-3CE2-8BFA-56333A705811}"/>
                </a:ext>
              </a:extLst>
            </p:cNvPr>
            <p:cNvSpPr/>
            <p:nvPr/>
          </p:nvSpPr>
          <p:spPr>
            <a:xfrm rot="5400000">
              <a:off x="6172200" y="5867400"/>
              <a:ext cx="381000" cy="1447800"/>
            </a:xfrm>
            <a:prstGeom prst="rightBrace">
              <a:avLst>
                <a:gd name="adj1" fmla="val 8333"/>
                <a:gd name="adj2" fmla="val 47321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4623D5F-0856-DF1E-60F3-61DA1D2E9520}"/>
              </a:ext>
            </a:extLst>
          </p:cNvPr>
          <p:cNvSpPr txBox="1"/>
          <p:nvPr/>
        </p:nvSpPr>
        <p:spPr>
          <a:xfrm>
            <a:off x="3124200" y="1295400"/>
            <a:ext cx="542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Clusters Really Far From Overlapped?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5D304-524D-8FDA-6F3A-02EE66851466}"/>
              </a:ext>
            </a:extLst>
          </p:cNvPr>
          <p:cNvSpPr txBox="1"/>
          <p:nvPr/>
        </p:nvSpPr>
        <p:spPr>
          <a:xfrm>
            <a:off x="7162800" y="2011740"/>
            <a:ext cx="1998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High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Dimensional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Space Is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Strange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Very slight difference in means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PCA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solidFill>
                      <a:srgbClr val="FF0000"/>
                    </a:solidFill>
                    <a:ea typeface="Gulim" pitchFamily="34" charset="-127"/>
                  </a:rPr>
                  <a:t>Huge</a:t>
                </a:r>
                <a:r>
                  <a:rPr lang="en-US" altLang="ko-KR" dirty="0">
                    <a:ea typeface="Gulim" pitchFamily="34" charset="-127"/>
                  </a:rPr>
                  <a:t> difference in 1</a:t>
                </a:r>
                <a:r>
                  <a:rPr lang="en-US" altLang="ko-KR" baseline="30000" dirty="0">
                    <a:ea typeface="Gulim" pitchFamily="34" charset="-127"/>
                  </a:rPr>
                  <a:t>st</a:t>
                </a:r>
                <a:r>
                  <a:rPr lang="en-US" altLang="ko-KR" dirty="0">
                    <a:ea typeface="Gulim" pitchFamily="34" charset="-127"/>
                  </a:rPr>
                  <a:t> PC Direction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Magnification of clustering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Lesson:  Alternate views can show </a:t>
                </a:r>
                <a:r>
                  <a:rPr lang="en-US" altLang="ko-KR" dirty="0">
                    <a:solidFill>
                      <a:srgbClr val="FF0000"/>
                    </a:solidFill>
                    <a:ea typeface="Gulim" pitchFamily="34" charset="-127"/>
                  </a:rPr>
                  <a:t>much more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(especially in high dimensions, i.e. for many traits)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Shows PC view can be much more useful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074EB96-401C-47A5-8090-CC1561031CF5}"/>
              </a:ext>
            </a:extLst>
          </p:cNvPr>
          <p:cNvSpPr txBox="1"/>
          <p:nvPr/>
        </p:nvSpPr>
        <p:spPr>
          <a:xfrm>
            <a:off x="2895600" y="6172200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Why so big???</a:t>
            </a:r>
          </a:p>
        </p:txBody>
      </p:sp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8175" y="3505200"/>
                <a:ext cx="2116926" cy="2116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Another Viewpoint:</a:t>
                </a:r>
              </a:p>
              <a:p>
                <a:r>
                  <a:rPr lang="en-US" dirty="0"/>
                  <a:t>Consider </a:t>
                </a:r>
                <a:r>
                  <a:rPr lang="en-US" u="sng" dirty="0"/>
                  <a:t>Vectors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+0.1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75" y="3505200"/>
                <a:ext cx="2116926" cy="2116092"/>
              </a:xfrm>
              <a:prstGeom prst="rect">
                <a:avLst/>
              </a:prstGeom>
              <a:blipFill>
                <a:blip r:embed="rId4"/>
                <a:stretch>
                  <a:fillRect l="-2305" t="-1441" r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0888" y="5730090"/>
                <a:ext cx="4371518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Difference points in </a:t>
                </a:r>
                <a:r>
                  <a:rPr lang="en-US" i="1" dirty="0"/>
                  <a:t>direction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88" y="5730090"/>
                <a:ext cx="4371518" cy="823110"/>
              </a:xfrm>
              <a:prstGeom prst="rect">
                <a:avLst/>
              </a:prstGeom>
              <a:blipFill>
                <a:blip r:embed="rId5"/>
                <a:stretch>
                  <a:fillRect l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Interesting Issue:</a:t>
                </a:r>
              </a:p>
              <a:p>
                <a:pPr marL="0" indent="0">
                  <a:buNone/>
                </a:pPr>
                <a:r>
                  <a:rPr lang="en-US" dirty="0"/>
                  <a:t>How close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coordinate axes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Angle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lang="en-US" dirty="0"/>
                  <a:t>   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89.1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3"/>
                <a:stretch>
                  <a:fillRect l="-1852" t="-1752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302603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 Dimensional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Space Is Slippery!</a:t>
            </a:r>
          </a:p>
        </p:txBody>
      </p:sp>
    </p:spTree>
    <p:extLst>
      <p:ext uri="{BB962C8B-B14F-4D97-AF65-F5344CB8AC3E}">
        <p14:creationId xmlns:p14="http://schemas.microsoft.com/office/powerpoint/2010/main" val="7469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221A-9CA2-4B32-156E-F38E651137B3}"/>
              </a:ext>
            </a:extLst>
          </p:cNvPr>
          <p:cNvSpPr txBox="1"/>
          <p:nvPr/>
        </p:nvSpPr>
        <p:spPr>
          <a:xfrm>
            <a:off x="2286000" y="5715000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Question for Later: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Why so Big???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D175D28-9556-E083-C8FD-118CFFF0CA02}"/>
              </a:ext>
            </a:extLst>
          </p:cNvPr>
          <p:cNvSpPr/>
          <p:nvPr/>
        </p:nvSpPr>
        <p:spPr>
          <a:xfrm rot="5400000">
            <a:off x="4191000" y="4343400"/>
            <a:ext cx="381000" cy="1447800"/>
          </a:xfrm>
          <a:prstGeom prst="rightBrace">
            <a:avLst>
              <a:gd name="adj1" fmla="val 8333"/>
              <a:gd name="adj2" fmla="val 4732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For the Rotated Apple-Banana-Pear Data,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in Canvas/Files/AppleBananaPearSetII.xlsx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Make a trait by trait scatterplot matrix.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Make a PC scores scatterplot matrix.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Explain difference between those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Upload .pdf to Canvas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08236" y="5646003"/>
            <a:ext cx="2219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</a:t>
            </a:r>
            <a:r>
              <a:rPr lang="en-US" sz="2400" dirty="0">
                <a:solidFill>
                  <a:srgbClr val="FFFF00"/>
                </a:solidFill>
              </a:rPr>
              <a:t> Aug. 28, </a:t>
            </a:r>
          </a:p>
          <a:p>
            <a:pPr lvl="0" algn="ctr">
              <a:defRPr/>
            </a:pPr>
            <a:r>
              <a:rPr lang="en-US" sz="2400" dirty="0">
                <a:solidFill>
                  <a:srgbClr val="FFFF00"/>
                </a:solidFill>
              </a:rPr>
              <a:t>11:00AM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612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(of a sample of data objects)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Members of the Object Space That: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Summarize One Component of Variation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Is in Some Sense “One Dimensional”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(e.g. Indexed by a Single Real Parameter)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7E2B7-4490-4D6F-AC44-D761233B0361}"/>
              </a:ext>
            </a:extLst>
          </p:cNvPr>
          <p:cNvSpPr txBox="1"/>
          <p:nvPr/>
        </p:nvSpPr>
        <p:spPr>
          <a:xfrm>
            <a:off x="6781800" y="9144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3.1.4</a:t>
            </a:r>
          </a:p>
        </p:txBody>
      </p:sp>
    </p:spTree>
    <p:extLst>
      <p:ext uri="{BB962C8B-B14F-4D97-AF65-F5344CB8AC3E}">
        <p14:creationId xmlns:p14="http://schemas.microsoft.com/office/powerpoint/2010/main" val="2661418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Example:   Principal Component 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Several (Similar) “Modes of Variation”: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dirty="0"/>
              <a:t>  Projections of data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dirty="0"/>
              <a:t>  Approximating Lines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dirty="0"/>
              <a:t>  </a:t>
            </a:r>
            <a:r>
              <a:rPr lang="en-US" sz="3200" dirty="0" err="1"/>
              <a:t>Discretizations</a:t>
            </a:r>
            <a:r>
              <a:rPr lang="en-US" sz="3200" dirty="0"/>
              <a:t>  (equally spaced points)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7E2B7-4490-4D6F-AC44-D761233B0361}"/>
              </a:ext>
            </a:extLst>
          </p:cNvPr>
          <p:cNvSpPr txBox="1"/>
          <p:nvPr/>
        </p:nvSpPr>
        <p:spPr>
          <a:xfrm>
            <a:off x="6781800" y="9144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3.1.4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096AA-FC3E-E427-D219-3F3EB408A636}"/>
              </a:ext>
            </a:extLst>
          </p:cNvPr>
          <p:cNvSpPr txBox="1"/>
          <p:nvPr/>
        </p:nvSpPr>
        <p:spPr>
          <a:xfrm>
            <a:off x="2557840" y="5791200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Useful for Some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94775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graph with blue crosses&#10;&#10;Description automatically generated">
            <a:extLst>
              <a:ext uri="{FF2B5EF4-FFF2-40B4-BE49-F238E27FC236}">
                <a16:creationId xmlns:a16="http://schemas.microsoft.com/office/drawing/2014/main" id="{F3068482-4BBD-7724-0B3A-AE7023A2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2842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graph of a toy&#10;&#10;Description automatically generated">
            <a:extLst>
              <a:ext uri="{FF2B5EF4-FFF2-40B4-BE49-F238E27FC236}">
                <a16:creationId xmlns:a16="http://schemas.microsoft.com/office/drawing/2014/main" id="{E0252C85-E087-6EBB-EF31-3720B2A41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7A1D61-4335-FB81-EA3E-8EEB7176EA6D}"/>
              </a:ext>
            </a:extLst>
          </p:cNvPr>
          <p:cNvSpPr txBox="1"/>
          <p:nvPr/>
        </p:nvSpPr>
        <p:spPr>
          <a:xfrm>
            <a:off x="5031030" y="4267200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Blue Projections</a:t>
            </a:r>
            <a:r>
              <a:rPr lang="en-US" dirty="0"/>
              <a:t> on</a:t>
            </a:r>
          </a:p>
          <a:p>
            <a:pPr algn="ctr"/>
            <a:r>
              <a:rPr lang="en-US" dirty="0"/>
              <a:t>Line Are a </a:t>
            </a:r>
          </a:p>
          <a:p>
            <a:pPr algn="ctr"/>
            <a:r>
              <a:rPr lang="en-US" dirty="0"/>
              <a:t>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2531483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graph of a toy&#10;&#10;Description automatically generated">
            <a:extLst>
              <a:ext uri="{FF2B5EF4-FFF2-40B4-BE49-F238E27FC236}">
                <a16:creationId xmlns:a16="http://schemas.microsoft.com/office/drawing/2014/main" id="{723BF170-0800-24A3-DDEA-451FCD37F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07549D-EE54-81A9-E097-E8B7DCD62298}"/>
              </a:ext>
            </a:extLst>
          </p:cNvPr>
          <p:cNvSpPr txBox="1"/>
          <p:nvPr/>
        </p:nvSpPr>
        <p:spPr>
          <a:xfrm>
            <a:off x="5029200" y="4334470"/>
            <a:ext cx="2027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Entire Black</a:t>
            </a:r>
          </a:p>
          <a:p>
            <a:pPr algn="ctr"/>
            <a:r>
              <a:rPr lang="en-US" dirty="0"/>
              <a:t>Line is a </a:t>
            </a:r>
          </a:p>
          <a:p>
            <a:pPr algn="ctr"/>
            <a:r>
              <a:rPr lang="en-US" dirty="0"/>
              <a:t>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4023119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graph of a toy&#10;&#10;Description automatically generated">
            <a:extLst>
              <a:ext uri="{FF2B5EF4-FFF2-40B4-BE49-F238E27FC236}">
                <a16:creationId xmlns:a16="http://schemas.microsoft.com/office/drawing/2014/main" id="{99DBA717-06C9-354F-A603-6CAB729D5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BC45E-6CFB-3921-B820-8728E1DD193F}"/>
              </a:ext>
            </a:extLst>
          </p:cNvPr>
          <p:cNvSpPr txBox="1"/>
          <p:nvPr/>
        </p:nvSpPr>
        <p:spPr>
          <a:xfrm>
            <a:off x="5029200" y="4334470"/>
            <a:ext cx="2027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Green Points</a:t>
            </a:r>
          </a:p>
          <a:p>
            <a:pPr algn="ctr"/>
            <a:r>
              <a:rPr lang="en-US" dirty="0"/>
              <a:t>on Line are a </a:t>
            </a:r>
          </a:p>
          <a:p>
            <a:pPr algn="ctr"/>
            <a:r>
              <a:rPr lang="en-US" dirty="0"/>
              <a:t>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4037086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06" t="74243" r="58617" b="1517"/>
          <a:stretch/>
        </p:blipFill>
        <p:spPr>
          <a:xfrm>
            <a:off x="5333999" y="3581401"/>
            <a:ext cx="3810001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905" t="74241" r="57888" b="1518"/>
          <a:stretch/>
        </p:blipFill>
        <p:spPr>
          <a:xfrm>
            <a:off x="0" y="3581400"/>
            <a:ext cx="3886200" cy="3276601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Modes of Variation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Spanish Male Mortality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433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Multiples Of A Single Curve</a:t>
            </a:r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2438400" y="2895600"/>
            <a:ext cx="22098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4648200" y="2895600"/>
            <a:ext cx="17526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432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97" t="79544" r="68823" b="3184"/>
          <a:stretch/>
        </p:blipFill>
        <p:spPr>
          <a:xfrm>
            <a:off x="1447800" y="1905000"/>
            <a:ext cx="2514538" cy="2171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297" t="79544" r="68822" b="3184"/>
          <a:stretch/>
        </p:blipFill>
        <p:spPr>
          <a:xfrm>
            <a:off x="5105365" y="1905000"/>
            <a:ext cx="2514635" cy="2171753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Modes of Variation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Amplitude Phase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55581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Families of Curves</a:t>
            </a: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3124200" y="4038600"/>
            <a:ext cx="1524000" cy="1519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0"/>
          </p:cNvCxnSpPr>
          <p:nvPr/>
        </p:nvCxnSpPr>
        <p:spPr>
          <a:xfrm flipV="1">
            <a:off x="4648200" y="4038600"/>
            <a:ext cx="1676400" cy="1519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E69654-5F8C-7CEA-ED24-608990194853}"/>
              </a:ext>
            </a:extLst>
          </p:cNvPr>
          <p:cNvSpPr txBox="1"/>
          <p:nvPr/>
        </p:nvSpPr>
        <p:spPr>
          <a:xfrm>
            <a:off x="6400800" y="838200"/>
            <a:ext cx="2566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Non-Linear Mode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Variation</a:t>
            </a:r>
          </a:p>
        </p:txBody>
      </p:sp>
    </p:spTree>
    <p:extLst>
      <p:ext uri="{BB962C8B-B14F-4D97-AF65-F5344CB8AC3E}">
        <p14:creationId xmlns:p14="http://schemas.microsoft.com/office/powerpoint/2010/main" val="63576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Modes of Variation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Bladder Prostate Rectum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767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Set of Members of Object Space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2841" t="6715" r="15164" b="14460"/>
          <a:stretch/>
        </p:blipFill>
        <p:spPr>
          <a:xfrm>
            <a:off x="6214994" y="3124200"/>
            <a:ext cx="2548006" cy="362101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22842" t="6715" r="15163" b="14459"/>
          <a:stretch/>
        </p:blipFill>
        <p:spPr>
          <a:xfrm>
            <a:off x="3243193" y="3131483"/>
            <a:ext cx="2548007" cy="3621056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l="22596" t="6716" r="15407" b="14457"/>
          <a:stretch/>
        </p:blipFill>
        <p:spPr>
          <a:xfrm>
            <a:off x="342419" y="3124200"/>
            <a:ext cx="2553181" cy="362833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EA0C3-9EAD-7D3D-A336-7F9F6A9F5395}"/>
              </a:ext>
            </a:extLst>
          </p:cNvPr>
          <p:cNvSpPr txBox="1"/>
          <p:nvPr/>
        </p:nvSpPr>
        <p:spPr>
          <a:xfrm>
            <a:off x="6976651" y="228600"/>
            <a:ext cx="209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Non-Linear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FF3A5-CD6C-5282-D5C6-73114A6FE077}"/>
              </a:ext>
            </a:extLst>
          </p:cNvPr>
          <p:cNvSpPr txBox="1"/>
          <p:nvPr/>
        </p:nvSpPr>
        <p:spPr>
          <a:xfrm>
            <a:off x="1898902" y="1535668"/>
            <a:ext cx="657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 Value of Equally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Spaced Discretization for Visualization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5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graph with blue crosses&#10;&#10;Description automatically generated">
            <a:extLst>
              <a:ext uri="{FF2B5EF4-FFF2-40B4-BE49-F238E27FC236}">
                <a16:creationId xmlns:a16="http://schemas.microsoft.com/office/drawing/2014/main" id="{BB58B7DB-CA25-9D21-0134-382C6F630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D5F2E7-A1D2-21A1-8B07-E3C32E08101B}"/>
              </a:ext>
            </a:extLst>
          </p:cNvPr>
          <p:cNvSpPr txBox="1"/>
          <p:nvPr/>
        </p:nvSpPr>
        <p:spPr>
          <a:xfrm>
            <a:off x="457200" y="2438400"/>
            <a:ext cx="2318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Now Focus on</a:t>
            </a:r>
          </a:p>
          <a:p>
            <a:pPr algn="ctr"/>
            <a:r>
              <a:rPr lang="en-US" dirty="0"/>
              <a:t>Difference Between</a:t>
            </a:r>
          </a:p>
          <a:p>
            <a:pPr algn="ctr"/>
            <a:r>
              <a:rPr lang="en-US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dirty="0"/>
              <a:t> signs and </a:t>
            </a:r>
            <a:r>
              <a:rPr lang="en-US" sz="2400" b="1" dirty="0">
                <a:solidFill>
                  <a:srgbClr val="0000FF"/>
                </a:solidFill>
              </a:rPr>
              <a:t>+</a:t>
            </a:r>
            <a:r>
              <a:rPr lang="en-US" dirty="0"/>
              <a:t> signs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56051-169C-15D5-6D73-E23135EAD7AC}"/>
              </a:ext>
            </a:extLst>
          </p:cNvPr>
          <p:cNvSpPr txBox="1"/>
          <p:nvPr/>
        </p:nvSpPr>
        <p:spPr>
          <a:xfrm>
            <a:off x="5479989" y="2477869"/>
            <a:ext cx="1736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PCA Mode had</a:t>
            </a:r>
          </a:p>
          <a:p>
            <a:pPr algn="ctr"/>
            <a:r>
              <a:rPr lang="en-US" dirty="0"/>
              <a:t>Strong Overlap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BF3D5-2D4D-26C7-EB14-B3B9E789B556}"/>
              </a:ext>
            </a:extLst>
          </p:cNvPr>
          <p:cNvSpPr txBox="1"/>
          <p:nvPr/>
        </p:nvSpPr>
        <p:spPr>
          <a:xfrm>
            <a:off x="4419600" y="4724400"/>
            <a:ext cx="23990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Better Insights From</a:t>
            </a:r>
          </a:p>
          <a:p>
            <a:pPr algn="ctr"/>
            <a:r>
              <a:rPr lang="en-US" dirty="0"/>
              <a:t>Mode That Separates</a:t>
            </a:r>
          </a:p>
          <a:p>
            <a:pPr algn="ctr"/>
            <a:r>
              <a:rPr lang="en-US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x</a:t>
            </a:r>
            <a:r>
              <a:rPr lang="en-US" dirty="0"/>
              <a:t> signs and </a:t>
            </a:r>
            <a:r>
              <a:rPr lang="en-US" sz="2400" b="1" dirty="0">
                <a:solidFill>
                  <a:srgbClr val="0000FF"/>
                </a:solidFill>
              </a:rPr>
              <a:t>+</a:t>
            </a:r>
            <a:r>
              <a:rPr lang="en-US" dirty="0"/>
              <a:t> signs</a:t>
            </a:r>
          </a:p>
        </p:txBody>
      </p:sp>
    </p:spTree>
    <p:extLst>
      <p:ext uri="{BB962C8B-B14F-4D97-AF65-F5344CB8AC3E}">
        <p14:creationId xmlns:p14="http://schemas.microsoft.com/office/powerpoint/2010/main" val="254494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diagram of a toy&#10;&#10;Description automatically generated">
            <a:extLst>
              <a:ext uri="{FF2B5EF4-FFF2-40B4-BE49-F238E27FC236}">
                <a16:creationId xmlns:a16="http://schemas.microsoft.com/office/drawing/2014/main" id="{AD777F80-1BE0-E755-A6C9-01B6324A9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AEE8A7-25D5-9E3A-01EF-6C20C6E0D86C}"/>
              </a:ext>
            </a:extLst>
          </p:cNvPr>
          <p:cNvGrpSpPr/>
          <p:nvPr/>
        </p:nvGrpSpPr>
        <p:grpSpPr>
          <a:xfrm>
            <a:off x="1957122" y="1780401"/>
            <a:ext cx="1471878" cy="581799"/>
            <a:chOff x="1957122" y="1780401"/>
            <a:chExt cx="1471878" cy="5817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CEB0B1-25D4-177A-3687-ED5794E9D8A8}"/>
                </a:ext>
              </a:extLst>
            </p:cNvPr>
            <p:cNvSpPr txBox="1"/>
            <p:nvPr/>
          </p:nvSpPr>
          <p:spPr>
            <a:xfrm>
              <a:off x="1957122" y="1780401"/>
              <a:ext cx="14718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Will Describe Later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801802-F3CB-42ED-E546-16510CE4FF2D}"/>
                </a:ext>
              </a:extLst>
            </p:cNvPr>
            <p:cNvCxnSpPr/>
            <p:nvPr/>
          </p:nvCxnSpPr>
          <p:spPr>
            <a:xfrm>
              <a:off x="2667000" y="2057400"/>
              <a:ext cx="6858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77A3C-E1A6-3219-C80C-EC2D87E176E0}"/>
              </a:ext>
            </a:extLst>
          </p:cNvPr>
          <p:cNvGrpSpPr/>
          <p:nvPr/>
        </p:nvGrpSpPr>
        <p:grpSpPr>
          <a:xfrm>
            <a:off x="1143000" y="3429000"/>
            <a:ext cx="3657600" cy="2255460"/>
            <a:chOff x="1143000" y="3429000"/>
            <a:chExt cx="3657600" cy="2255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EBC034-650F-3A86-0E87-6965BDCEA07B}"/>
                </a:ext>
              </a:extLst>
            </p:cNvPr>
            <p:cNvSpPr txBox="1"/>
            <p:nvPr/>
          </p:nvSpPr>
          <p:spPr>
            <a:xfrm>
              <a:off x="1143000" y="4114800"/>
              <a:ext cx="170912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Good </a:t>
              </a:r>
            </a:p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Separation</a:t>
              </a:r>
            </a:p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Of Type</a:t>
              </a:r>
            </a:p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Projections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0696226-7E1F-2F65-3C40-07527A602488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2852122" y="3429000"/>
              <a:ext cx="1567478" cy="147063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26AEAE-0EF1-3453-4285-E96D5113F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3962400"/>
              <a:ext cx="1905000" cy="93723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30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black line with blue crosses&#10;&#10;Description automatically generated">
            <a:extLst>
              <a:ext uri="{FF2B5EF4-FFF2-40B4-BE49-F238E27FC236}">
                <a16:creationId xmlns:a16="http://schemas.microsoft.com/office/drawing/2014/main" id="{38E82C0F-CAF1-F816-A3CC-32B9C8673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694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Fundamental OODA Concept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Modes of Variation:    2-d 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 descr="A graph of a toy&#10;&#10;Description automatically generated">
            <a:extLst>
              <a:ext uri="{FF2B5EF4-FFF2-40B4-BE49-F238E27FC236}">
                <a16:creationId xmlns:a16="http://schemas.microsoft.com/office/drawing/2014/main" id="{EEC00EA5-CD4E-51EA-F41D-D6A7AA627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20" y="1792555"/>
            <a:ext cx="5333559" cy="39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588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Modes of Variation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Faces as Data Objects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1-d Set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Members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 Also a “Mode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Variation”</a:t>
            </a:r>
          </a:p>
        </p:txBody>
      </p:sp>
      <p:pic>
        <p:nvPicPr>
          <p:cNvPr id="8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2133600"/>
            <a:ext cx="5486400" cy="41148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2514600" y="4038600"/>
            <a:ext cx="1066800" cy="11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2A3D23-FEC6-FA49-6BC7-4C0189DF0FE7}"/>
              </a:ext>
            </a:extLst>
          </p:cNvPr>
          <p:cNvSpPr txBox="1"/>
          <p:nvPr/>
        </p:nvSpPr>
        <p:spPr>
          <a:xfrm>
            <a:off x="151282" y="5486400"/>
            <a:ext cx="3201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“Best Separates”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C24E7-5604-C465-3BF2-1F41D0432562}"/>
              </a:ext>
            </a:extLst>
          </p:cNvPr>
          <p:cNvSpPr txBox="1"/>
          <p:nvPr/>
        </p:nvSpPr>
        <p:spPr>
          <a:xfrm>
            <a:off x="4724400" y="1524000"/>
            <a:ext cx="4091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 Shows Value of Equally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Spaced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Discretization for Visualization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093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04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448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Visualization of Vectors as D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Objects: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4488345"/>
              </a:xfrm>
              <a:prstGeom prst="rect">
                <a:avLst/>
              </a:prstGeom>
              <a:blipFill>
                <a:blip r:embed="rId3"/>
                <a:stretch>
                  <a:fillRect l="-1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15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71C860F-9694-4BA5-ACB4-0F3E8C0E3C6C}"/>
              </a:ext>
            </a:extLst>
          </p:cNvPr>
          <p:cNvGrpSpPr/>
          <p:nvPr/>
        </p:nvGrpSpPr>
        <p:grpSpPr>
          <a:xfrm>
            <a:off x="1676400" y="2743200"/>
            <a:ext cx="2895600" cy="2246309"/>
            <a:chOff x="1676400" y="2743200"/>
            <a:chExt cx="2895600" cy="2246309"/>
          </a:xfrm>
        </p:grpSpPr>
        <p:sp>
          <p:nvSpPr>
            <p:cNvPr id="11" name="Oval 10"/>
            <p:cNvSpPr/>
            <p:nvPr/>
          </p:nvSpPr>
          <p:spPr>
            <a:xfrm>
              <a:off x="4419600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70609FA1-8C74-432B-BE0E-A64E65C4A22F}"/>
                </a:ext>
              </a:extLst>
            </p:cNvPr>
            <p:cNvSpPr/>
            <p:nvPr/>
          </p:nvSpPr>
          <p:spPr>
            <a:xfrm>
              <a:off x="3657600" y="2895603"/>
              <a:ext cx="838198" cy="2093906"/>
            </a:xfrm>
            <a:prstGeom prst="leftBrace">
              <a:avLst>
                <a:gd name="adj1" fmla="val 8333"/>
                <a:gd name="adj2" fmla="val 5112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0C1B01-2A14-4753-9B1D-BF7FD4B49192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1676400" y="2743200"/>
              <a:ext cx="1981200" cy="12229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5770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768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Visualization of Vectors as D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ata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Objects: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Parallel Coordinate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	by Inselberg (1985, 2005)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768695"/>
              </a:xfrm>
              <a:prstGeom prst="rect">
                <a:avLst/>
              </a:prstGeom>
              <a:blipFill>
                <a:blip r:embed="rId3"/>
                <a:stretch>
                  <a:fillRect l="-1945" b="-25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5276850"/>
            <a:ext cx="1428750" cy="14287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69671-CBAA-4765-8453-536186C14E0E}"/>
              </a:ext>
            </a:extLst>
          </p:cNvPr>
          <p:cNvGrpSpPr/>
          <p:nvPr/>
        </p:nvGrpSpPr>
        <p:grpSpPr>
          <a:xfrm>
            <a:off x="4485065" y="1828800"/>
            <a:ext cx="3211135" cy="1143000"/>
            <a:chOff x="4485065" y="1828800"/>
            <a:chExt cx="3211135" cy="1143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6C6FA3-0A41-40E1-922C-C3FCD47896D7}"/>
                </a:ext>
              </a:extLst>
            </p:cNvPr>
            <p:cNvSpPr txBox="1"/>
            <p:nvPr/>
          </p:nvSpPr>
          <p:spPr>
            <a:xfrm>
              <a:off x="4485065" y="1828800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Connect with piece-wise lines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FC6D709-4268-4284-8761-E5ADE2E751B5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4876800" y="2198132"/>
              <a:ext cx="1213833" cy="7736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09A077C-1197-F712-47D2-FA9DA4F58B9E}"/>
              </a:ext>
            </a:extLst>
          </p:cNvPr>
          <p:cNvSpPr txBox="1"/>
          <p:nvPr/>
        </p:nvSpPr>
        <p:spPr>
          <a:xfrm>
            <a:off x="2362200" y="4114800"/>
            <a:ext cx="588795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This Was Used for Spanish Mortality Data</a:t>
            </a:r>
          </a:p>
        </p:txBody>
      </p:sp>
    </p:spTree>
    <p:extLst>
      <p:ext uri="{BB962C8B-B14F-4D97-AF65-F5344CB8AC3E}">
        <p14:creationId xmlns:p14="http://schemas.microsoft.com/office/powerpoint/2010/main" val="82265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12099</TotalTime>
  <Words>3702</Words>
  <Application>Microsoft Office PowerPoint</Application>
  <PresentationFormat>On-screen Show (4:3)</PresentationFormat>
  <Paragraphs>1051</Paragraphs>
  <Slides>135</Slides>
  <Notes>135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135</vt:i4>
      </vt:variant>
    </vt:vector>
  </HeadingPairs>
  <TitlesOfParts>
    <vt:vector size="147" baseType="lpstr">
      <vt:lpstr>Gulim</vt:lpstr>
      <vt:lpstr>Arial</vt:lpstr>
      <vt:lpstr>Arial Unicode MS</vt:lpstr>
      <vt:lpstr>Cambria Math</vt:lpstr>
      <vt:lpstr>Courier New</vt:lpstr>
      <vt:lpstr>Edwardian Script ITC</vt:lpstr>
      <vt:lpstr>Tahoma</vt:lpstr>
      <vt:lpstr>Times New Roman</vt:lpstr>
      <vt:lpstr>Wingdings</vt:lpstr>
      <vt:lpstr>1_Default Design</vt:lpstr>
      <vt:lpstr>2_Default Design</vt:lpstr>
      <vt:lpstr>7_Default Design</vt:lpstr>
      <vt:lpstr>Statistics – O. R. 881 Object Oriented Data Analysis</vt:lpstr>
      <vt:lpstr>Last Class: Administrative Info</vt:lpstr>
      <vt:lpstr>Administrative Info</vt:lpstr>
      <vt:lpstr>Administrative Info</vt:lpstr>
      <vt:lpstr>Object Oriented Data Analysis</vt:lpstr>
      <vt:lpstr>Current Sections in Textbook</vt:lpstr>
      <vt:lpstr>Last Class: Course Context</vt:lpstr>
      <vt:lpstr>Last Class: OODA</vt:lpstr>
      <vt:lpstr>Last Class: OODA</vt:lpstr>
      <vt:lpstr>Last Class: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Taste of OODA</vt:lpstr>
      <vt:lpstr>Last Class: OODA</vt:lpstr>
      <vt:lpstr>Last Class: Basics of OODA</vt:lpstr>
      <vt:lpstr>Last Class: Basics of OODA</vt:lpstr>
      <vt:lpstr>Last Class: Basics of OODA</vt:lpstr>
      <vt:lpstr>Last Class:  Visualization</vt:lpstr>
      <vt:lpstr>Last Class: Projection</vt:lpstr>
      <vt:lpstr>Last Class:  Illust’n of Multivar. View</vt:lpstr>
      <vt:lpstr>Last Class:  Illust’n of Multivar. View</vt:lpstr>
      <vt:lpstr>Homework 1</vt:lpstr>
      <vt:lpstr>Homework 1</vt:lpstr>
      <vt:lpstr>Homework 1</vt:lpstr>
      <vt:lpstr>Homework Policy</vt:lpstr>
      <vt:lpstr>Projection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Trait by Trait Views </vt:lpstr>
      <vt:lpstr>Illust’n of PCA View:    PC1 Projections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Recall Raw Data </vt:lpstr>
      <vt:lpstr>Illust’n of PCA View: Matrix with 1-d proj’ns on diag.</vt:lpstr>
      <vt:lpstr>Illust’n of PCA: Add off-diagonals to matrix</vt:lpstr>
      <vt:lpstr>Illust’n of PCA: Switch Off Spurious Colors</vt:lpstr>
      <vt:lpstr>Illust’n of PCA:  Put Transpose Plots In</vt:lpstr>
      <vt:lpstr>Illustration of PCA Scatterplot Matrix</vt:lpstr>
      <vt:lpstr>Illustration of PCA Scatterplot Matrix</vt:lpstr>
      <vt:lpstr>Comparison of Views</vt:lpstr>
      <vt:lpstr>Illust’n of PCA View: Trait by Trait View</vt:lpstr>
      <vt:lpstr>Comparison of Views</vt:lpstr>
      <vt:lpstr>Illust’n of PCA View: PCA View</vt:lpstr>
      <vt:lpstr>Comparison of Views</vt:lpstr>
      <vt:lpstr>Another Comparison of Views</vt:lpstr>
      <vt:lpstr>Another Comparison: Trait by Trait View</vt:lpstr>
      <vt:lpstr>Another Comparison: Trait by Trait View</vt:lpstr>
      <vt:lpstr>Another Comparison of Views</vt:lpstr>
      <vt:lpstr>Another Comparison: PCA View</vt:lpstr>
      <vt:lpstr>Another Comparison of Views</vt:lpstr>
      <vt:lpstr>Another Comparison: PCA View</vt:lpstr>
      <vt:lpstr>Another Comparison: PCA View</vt:lpstr>
      <vt:lpstr>Another Comparison: PCA View</vt:lpstr>
      <vt:lpstr>Homework 2</vt:lpstr>
      <vt:lpstr>Object Oriented Data Analysis</vt:lpstr>
      <vt:lpstr>Fundamental OODA Concept</vt:lpstr>
      <vt:lpstr>Fundamental OODA Concept</vt:lpstr>
      <vt:lpstr>Fundamental OODA Concept</vt:lpstr>
      <vt:lpstr>Fundamental OODA Concept</vt:lpstr>
      <vt:lpstr>Fundamental OODA Concept</vt:lpstr>
      <vt:lpstr>Fundamental OODA Concept</vt:lpstr>
      <vt:lpstr>Modes of Variation</vt:lpstr>
      <vt:lpstr>Modes of Variation</vt:lpstr>
      <vt:lpstr>Modes of Variation</vt:lpstr>
      <vt:lpstr>Fundamental OODA Concept</vt:lpstr>
      <vt:lpstr>Fundamental OODA Concept</vt:lpstr>
      <vt:lpstr>Fundamental OODA Concept</vt:lpstr>
      <vt:lpstr>Fundamental OODA Concept</vt:lpstr>
      <vt:lpstr>Modes of Variation</vt:lpstr>
      <vt:lpstr>Object Oriented Data Analysis</vt:lpstr>
      <vt:lpstr>Representing Vectors as Curves</vt:lpstr>
      <vt:lpstr>Representing Vectors as Curves</vt:lpstr>
      <vt:lpstr>Parallel Coordinates</vt:lpstr>
      <vt:lpstr>Parallel Coordinates</vt:lpstr>
      <vt:lpstr>Representing Vectors as Curves</vt:lpstr>
      <vt:lpstr>Representing Curves as Vectors</vt:lpstr>
      <vt:lpstr>Object Oriented Data Analysis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Object Oriented Data Analysis</vt:lpstr>
      <vt:lpstr>Basics of OODA</vt:lpstr>
      <vt:lpstr>E.g. Curves As Data</vt:lpstr>
      <vt:lpstr>Functional Data Analysis, Tilted Parabolas Data</vt:lpstr>
      <vt:lpstr>Functional Data Analysis, Tilted Parabolas Data</vt:lpstr>
      <vt:lpstr>Functional Data Analysis, Tilted Parabolas Data</vt:lpstr>
      <vt:lpstr>Functional Data Analysis, Tilted Parabolas Data</vt:lpstr>
      <vt:lpstr>Functional Data Analysis, Tilted Parabolas Data</vt:lpstr>
      <vt:lpstr>Scree Plot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374</cp:revision>
  <dcterms:created xsi:type="dcterms:W3CDTF">2001-06-08T01:38:43Z</dcterms:created>
  <dcterms:modified xsi:type="dcterms:W3CDTF">2025-08-21T17:54:52Z</dcterms:modified>
</cp:coreProperties>
</file>