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63" r:id="rId2"/>
    <p:sldMasterId id="2147483689" r:id="rId3"/>
    <p:sldMasterId id="2147483703" r:id="rId4"/>
  </p:sldMasterIdLst>
  <p:notesMasterIdLst>
    <p:notesMasterId r:id="rId141"/>
  </p:notesMasterIdLst>
  <p:sldIdLst>
    <p:sldId id="262" r:id="rId5"/>
    <p:sldId id="909" r:id="rId6"/>
    <p:sldId id="714" r:id="rId7"/>
    <p:sldId id="742" r:id="rId8"/>
    <p:sldId id="338" r:id="rId9"/>
    <p:sldId id="380" r:id="rId10"/>
    <p:sldId id="674" r:id="rId11"/>
    <p:sldId id="605" r:id="rId12"/>
    <p:sldId id="608" r:id="rId13"/>
    <p:sldId id="610" r:id="rId14"/>
    <p:sldId id="615" r:id="rId15"/>
    <p:sldId id="676" r:id="rId16"/>
    <p:sldId id="678" r:id="rId17"/>
    <p:sldId id="685" r:id="rId18"/>
    <p:sldId id="625" r:id="rId19"/>
    <p:sldId id="3410" r:id="rId20"/>
    <p:sldId id="3398" r:id="rId21"/>
    <p:sldId id="3411" r:id="rId22"/>
    <p:sldId id="3412" r:id="rId23"/>
    <p:sldId id="626" r:id="rId24"/>
    <p:sldId id="627" r:id="rId25"/>
    <p:sldId id="628" r:id="rId26"/>
    <p:sldId id="629" r:id="rId27"/>
    <p:sldId id="630" r:id="rId28"/>
    <p:sldId id="631" r:id="rId29"/>
    <p:sldId id="632" r:id="rId30"/>
    <p:sldId id="633" r:id="rId31"/>
    <p:sldId id="634" r:id="rId32"/>
    <p:sldId id="636" r:id="rId33"/>
    <p:sldId id="691" r:id="rId34"/>
    <p:sldId id="637" r:id="rId35"/>
    <p:sldId id="638" r:id="rId36"/>
    <p:sldId id="639" r:id="rId37"/>
    <p:sldId id="640" r:id="rId38"/>
    <p:sldId id="641" r:id="rId39"/>
    <p:sldId id="642" r:id="rId40"/>
    <p:sldId id="3414" r:id="rId41"/>
    <p:sldId id="3415" r:id="rId42"/>
    <p:sldId id="3416" r:id="rId43"/>
    <p:sldId id="3413" r:id="rId44"/>
    <p:sldId id="643" r:id="rId45"/>
    <p:sldId id="644" r:id="rId46"/>
    <p:sldId id="3393" r:id="rId47"/>
    <p:sldId id="3396" r:id="rId48"/>
    <p:sldId id="1210" r:id="rId49"/>
    <p:sldId id="3388" r:id="rId50"/>
    <p:sldId id="3389" r:id="rId51"/>
    <p:sldId id="3390" r:id="rId52"/>
    <p:sldId id="1211" r:id="rId53"/>
    <p:sldId id="1212" r:id="rId54"/>
    <p:sldId id="1213" r:id="rId55"/>
    <p:sldId id="1214" r:id="rId56"/>
    <p:sldId id="1215" r:id="rId57"/>
    <p:sldId id="1216" r:id="rId58"/>
    <p:sldId id="1011" r:id="rId59"/>
    <p:sldId id="3397" r:id="rId60"/>
    <p:sldId id="3399" r:id="rId61"/>
    <p:sldId id="1002" r:id="rId62"/>
    <p:sldId id="3391" r:id="rId63"/>
    <p:sldId id="3392" r:id="rId64"/>
    <p:sldId id="881" r:id="rId65"/>
    <p:sldId id="882" r:id="rId66"/>
    <p:sldId id="883" r:id="rId67"/>
    <p:sldId id="884" r:id="rId68"/>
    <p:sldId id="885" r:id="rId69"/>
    <p:sldId id="886" r:id="rId70"/>
    <p:sldId id="887" r:id="rId71"/>
    <p:sldId id="888" r:id="rId72"/>
    <p:sldId id="889" r:id="rId73"/>
    <p:sldId id="890" r:id="rId74"/>
    <p:sldId id="891" r:id="rId75"/>
    <p:sldId id="892" r:id="rId76"/>
    <p:sldId id="893" r:id="rId77"/>
    <p:sldId id="894" r:id="rId78"/>
    <p:sldId id="895" r:id="rId79"/>
    <p:sldId id="896" r:id="rId80"/>
    <p:sldId id="897" r:id="rId81"/>
    <p:sldId id="898" r:id="rId82"/>
    <p:sldId id="899" r:id="rId83"/>
    <p:sldId id="900" r:id="rId84"/>
    <p:sldId id="901" r:id="rId85"/>
    <p:sldId id="902" r:id="rId86"/>
    <p:sldId id="903" r:id="rId87"/>
    <p:sldId id="904" r:id="rId88"/>
    <p:sldId id="905" r:id="rId89"/>
    <p:sldId id="703" r:id="rId90"/>
    <p:sldId id="841" r:id="rId91"/>
    <p:sldId id="843" r:id="rId92"/>
    <p:sldId id="844" r:id="rId93"/>
    <p:sldId id="845" r:id="rId94"/>
    <p:sldId id="846" r:id="rId95"/>
    <p:sldId id="847" r:id="rId96"/>
    <p:sldId id="848" r:id="rId97"/>
    <p:sldId id="1177" r:id="rId98"/>
    <p:sldId id="1178" r:id="rId99"/>
    <p:sldId id="1179" r:id="rId100"/>
    <p:sldId id="1180" r:id="rId101"/>
    <p:sldId id="1181" r:id="rId102"/>
    <p:sldId id="1182" r:id="rId103"/>
    <p:sldId id="1183" r:id="rId104"/>
    <p:sldId id="1184" r:id="rId105"/>
    <p:sldId id="1185" r:id="rId106"/>
    <p:sldId id="1186" r:id="rId107"/>
    <p:sldId id="1187" r:id="rId108"/>
    <p:sldId id="1188" r:id="rId109"/>
    <p:sldId id="1189" r:id="rId110"/>
    <p:sldId id="1190" r:id="rId111"/>
    <p:sldId id="1191" r:id="rId112"/>
    <p:sldId id="1192" r:id="rId113"/>
    <p:sldId id="1193" r:id="rId114"/>
    <p:sldId id="1194" r:id="rId115"/>
    <p:sldId id="1195" r:id="rId116"/>
    <p:sldId id="1196" r:id="rId117"/>
    <p:sldId id="1197" r:id="rId118"/>
    <p:sldId id="1198" r:id="rId119"/>
    <p:sldId id="1299" r:id="rId120"/>
    <p:sldId id="1300" r:id="rId121"/>
    <p:sldId id="1301" r:id="rId122"/>
    <p:sldId id="1302" r:id="rId123"/>
    <p:sldId id="1303" r:id="rId124"/>
    <p:sldId id="1290" r:id="rId125"/>
    <p:sldId id="1204" r:id="rId126"/>
    <p:sldId id="1205" r:id="rId127"/>
    <p:sldId id="1293" r:id="rId128"/>
    <p:sldId id="1292" r:id="rId129"/>
    <p:sldId id="1296" r:id="rId130"/>
    <p:sldId id="1295" r:id="rId131"/>
    <p:sldId id="1297" r:id="rId132"/>
    <p:sldId id="3400" r:id="rId133"/>
    <p:sldId id="3401" r:id="rId134"/>
    <p:sldId id="3403" r:id="rId135"/>
    <p:sldId id="3402" r:id="rId136"/>
    <p:sldId id="3404" r:id="rId137"/>
    <p:sldId id="3405" r:id="rId138"/>
    <p:sldId id="1286" r:id="rId139"/>
    <p:sldId id="1287" r:id="rId14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A700D5"/>
    <a:srgbClr val="00FF00"/>
    <a:srgbClr val="0000FF"/>
    <a:srgbClr val="640000"/>
    <a:srgbClr val="00003C"/>
    <a:srgbClr val="000078"/>
    <a:srgbClr val="0000B4"/>
    <a:srgbClr val="0000C8"/>
    <a:srgbClr val="FFE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5" autoAdjust="0"/>
    <p:restoredTop sz="94907" autoAdjust="0"/>
  </p:normalViewPr>
  <p:slideViewPr>
    <p:cSldViewPr>
      <p:cViewPr varScale="1">
        <p:scale>
          <a:sx n="65" d="100"/>
          <a:sy n="65" d="100"/>
        </p:scale>
        <p:origin x="596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4C0FB1F-073C-49F3-B714-73CBCAB95A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987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B8D27CA-2D5D-489C-9D1E-0057729DA34A}" type="slidenum">
              <a:rPr lang="en-US" smtClean="0">
                <a:latin typeface="Times New Roman" pitchFamily="18" charset="0"/>
              </a:rPr>
              <a:pPr eaLnBrk="1" hangingPunct="1"/>
              <a:t>1</a:t>
            </a:fld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542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080E33-BA3C-498D-94BC-516CC200E7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033132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AB048-AD9E-4BB2-9CF9-2BC903589CC4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24634957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AB048-AD9E-4BB2-9CF9-2BC903589CC4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34933716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AB048-AD9E-4BB2-9CF9-2BC903589CC4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8814557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AB048-AD9E-4BB2-9CF9-2BC903589CC4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22773775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AB048-AD9E-4BB2-9CF9-2BC903589CC4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0471383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AB048-AD9E-4BB2-9CF9-2BC903589CC4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96326529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AB048-AD9E-4BB2-9CF9-2BC903589CC4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83460075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AB048-AD9E-4BB2-9CF9-2BC903589CC4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36709021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AB048-AD9E-4BB2-9CF9-2BC903589CC4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74347537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AB048-AD9E-4BB2-9CF9-2BC903589CC4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306794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080E33-BA3C-498D-94BC-516CC200E7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100772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AB048-AD9E-4BB2-9CF9-2BC903589CC4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47651452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AB048-AD9E-4BB2-9CF9-2BC903589CC4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1814786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AB048-AD9E-4BB2-9CF9-2BC903589CC4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1675210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AB048-AD9E-4BB2-9CF9-2BC903589CC4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1054348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AB048-AD9E-4BB2-9CF9-2BC903589CC4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6156775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AB048-AD9E-4BB2-9CF9-2BC903589CC4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1933190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AB048-AD9E-4BB2-9CF9-2BC903589CC4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7371362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AB048-AD9E-4BB2-9CF9-2BC903589CC4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66506955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AB048-AD9E-4BB2-9CF9-2BC903589CC4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4631587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AB048-AD9E-4BB2-9CF9-2BC903589CC4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53963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080E33-BA3C-498D-94BC-516CC200E7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38762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AB048-AD9E-4BB2-9CF9-2BC903589CC4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4287122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AB048-AD9E-4BB2-9CF9-2BC903589CC4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2135961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AB048-AD9E-4BB2-9CF9-2BC903589CC4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2257696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AB048-AD9E-4BB2-9CF9-2BC903589CC4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6755017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AB048-AD9E-4BB2-9CF9-2BC903589CC4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2050633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558936-8F94-4271-9ABD-46D9C538077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dirty="0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35152130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558936-8F94-4271-9ABD-46D9C538077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92259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080E33-BA3C-498D-94BC-516CC200E7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9675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080E33-BA3C-498D-94BC-516CC200E7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8831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82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64654B-EE26-410F-BA03-A6D27CBF55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0875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82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64654B-EE26-410F-BA03-A6D27CBF55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7993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82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64654B-EE26-410F-BA03-A6D27CBF55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7315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82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64654B-EE26-410F-BA03-A6D27CBF55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0834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82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64654B-EE26-410F-BA03-A6D27CBF55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82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ECE9114-65D8-4A28-A4CA-656038CD5D21}" type="slidenum">
              <a:rPr lang="en-US" smtClean="0">
                <a:latin typeface="Times New Roman" pitchFamily="18" charset="0"/>
              </a:rPr>
              <a:pPr eaLnBrk="1" hangingPunct="1"/>
              <a:t>2</a:t>
            </a:fld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8589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3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83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696E64-5102-4D93-B31F-A31043171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1243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FF4CB5-C640-4F52-89B3-BC8AB06B0E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EGCD1Clust2.ps</a:t>
            </a:r>
          </a:p>
        </p:txBody>
      </p:sp>
    </p:spTree>
    <p:extLst>
      <p:ext uri="{BB962C8B-B14F-4D97-AF65-F5344CB8AC3E}">
        <p14:creationId xmlns:p14="http://schemas.microsoft.com/office/powerpoint/2010/main" val="25830330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3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83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696E64-5102-4D93-B31F-A31043171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6015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6CDE84-047E-4D9A-96AD-B4063757CD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4132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7BC42-C68E-4F96-9D07-5E4C2F1EE5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EGCD1Clust4a.ps</a:t>
            </a:r>
          </a:p>
        </p:txBody>
      </p:sp>
    </p:spTree>
    <p:extLst>
      <p:ext uri="{BB962C8B-B14F-4D97-AF65-F5344CB8AC3E}">
        <p14:creationId xmlns:p14="http://schemas.microsoft.com/office/powerpoint/2010/main" val="29627541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D9DACD-E97C-44D1-9BA0-9CDAE6781B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EGCD1Clust4aDP2d.ps</a:t>
            </a:r>
          </a:p>
        </p:txBody>
      </p:sp>
    </p:spTree>
    <p:extLst>
      <p:ext uri="{BB962C8B-B14F-4D97-AF65-F5344CB8AC3E}">
        <p14:creationId xmlns:p14="http://schemas.microsoft.com/office/powerpoint/2010/main" val="27347059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6CDE84-047E-4D9A-96AD-B4063757CD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590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E7C34D-683C-49C7-9F2D-83F7A666923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4308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E7C34D-683C-49C7-9F2D-83F7A666923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0208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E7C34D-683C-49C7-9F2D-83F7A666923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615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5BC217-645B-46AD-B3F6-B3394EE334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9298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E7C34D-683C-49C7-9F2D-83F7A666923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5497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E7C34D-683C-49C7-9F2D-83F7A666923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7413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E7C34D-683C-49C7-9F2D-83F7A666923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0852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E7C34D-683C-49C7-9F2D-83F7A666923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9534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E7C34D-683C-49C7-9F2D-83F7A666923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4470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E7C34D-683C-49C7-9F2D-83F7A666923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37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E7C34D-683C-49C7-9F2D-83F7A666923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6077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E7C34D-683C-49C7-9F2D-83F7A666923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0243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E7C34D-683C-49C7-9F2D-83F7A666923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154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E7C34D-683C-49C7-9F2D-83F7A666923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60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9282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E7C34D-683C-49C7-9F2D-83F7A666923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9620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E7C34D-683C-49C7-9F2D-83F7A666923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2262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E7C34D-683C-49C7-9F2D-83F7A666923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21357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E7C34D-683C-49C7-9F2D-83F7A666923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7851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080E33-BA3C-498D-94BC-516CC200E7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77084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558936-8F94-4271-9ABD-46D9C538077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dirty="0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9570232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558936-8F94-4271-9ABD-46D9C538077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dirty="0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4247680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558936-8F94-4271-9ABD-46D9C538077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dirty="0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9206522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558936-8F94-4271-9ABD-46D9C538077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9599149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558936-8F94-4271-9ABD-46D9C538077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96281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13E70BE-6B90-4E09-B919-07A52FA05821}" type="slidenum">
              <a:rPr lang="en-US" smtClean="0">
                <a:latin typeface="Times New Roman" pitchFamily="18" charset="0"/>
              </a:rPr>
              <a:pPr eaLnBrk="1" hangingPunct="1"/>
              <a:t>5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ko-KR">
                <a:ea typeface="Gulim" pitchFamily="34" charset="-127"/>
              </a:rPr>
              <a:t>EgView1p71GeneViewClustColor.ps</a:t>
            </a:r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4230772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558936-8F94-4271-9ABD-46D9C538077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3941685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A598D6-F604-490D-AA01-E856A7D26ED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91616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A1DE32-C44C-4708-A992-C96059539BC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14929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A6C729-55AA-4084-B29C-0E114D25396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85881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AC9CBA-E599-4EC3-95BE-1B7053CCA9E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39024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AC9CBA-E599-4EC3-95BE-1B7053CCA9E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42510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558936-8F94-4271-9ABD-46D9C538077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7325262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EABF03-309D-4FC3-AADB-113BEEA3F5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34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34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4283357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EABF03-309D-4FC3-AADB-113BEEA3F5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34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34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4772126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45725F-6A1C-4665-974A-F142D0323C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32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32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70471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5D381B9-131F-4157-AF3D-E5B8E7CF786A}" type="slidenum">
              <a:rPr lang="en-US" smtClean="0">
                <a:latin typeface="Times New Roman" pitchFamily="18" charset="0"/>
              </a:rPr>
              <a:pPr eaLnBrk="1" hangingPunct="1"/>
              <a:t>6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ko-KR">
                <a:ea typeface="Gulim" pitchFamily="34" charset="-127"/>
              </a:rPr>
              <a:t>EgView1p72PCAViewClustColor.ps</a:t>
            </a:r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9488051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7C1D1D-591E-4445-B475-B3FEFF6025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36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36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2053807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731B01-D31B-4AE7-AB48-50E37AFA9C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38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38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0193517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56EE46-7A67-4576-BFDC-144BBBD8CA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40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0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7109389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A2D828-9F51-4B9C-8219-9391851372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42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2743504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BD57A6-1520-4809-9910-152C9A62AF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44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47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5499562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71376-885A-46C1-B4CA-CD2186B136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46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67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674723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A08ADC-7998-4F16-8194-B5725E4C19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48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88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725322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6DD920-810C-420F-B02D-E5B7DD478D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50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508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6045738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8D15ED-4B83-41CB-95C1-3CF4DECC47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9194594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5B4B5B-FD43-4027-955A-A6A664B4A0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54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549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25402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5BC217-645B-46AD-B3F6-B3394EE334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30541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731486-75CB-49D4-A4CD-39441116FC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57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57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4133375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731486-75CB-49D4-A4CD-39441116FC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57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57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7592982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1C3557-D25E-47FB-9F02-19F33A2308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61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61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7544329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558936-8F94-4271-9ABD-46D9C538077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6207354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B14015-ACD1-4BB6-829C-2C7668ABEB4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1849176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CA7E05-32A0-48B3-97D9-439A2470CDE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4739067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5BC217-645B-46AD-B3F6-B3394EE334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0347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AB048-AD9E-4BB2-9CF9-2BC903589CC4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96151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AB048-AD9E-4BB2-9CF9-2BC903589CC4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212752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AB048-AD9E-4BB2-9CF9-2BC903589CC4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07961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080E33-BA3C-498D-94BC-516CC200E7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1862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AB048-AD9E-4BB2-9CF9-2BC903589CC4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312381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AB048-AD9E-4BB2-9CF9-2BC903589CC4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893014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AB048-AD9E-4BB2-9CF9-2BC903589CC4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255653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AB048-AD9E-4BB2-9CF9-2BC903589CC4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570563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AB048-AD9E-4BB2-9CF9-2BC903589CC4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769612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AB048-AD9E-4BB2-9CF9-2BC903589CC4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03494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AB048-AD9E-4BB2-9CF9-2BC903589CC4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451764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AB048-AD9E-4BB2-9CF9-2BC903589CC4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863161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AB048-AD9E-4BB2-9CF9-2BC903589CC4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175533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AB048-AD9E-4BB2-9CF9-2BC903589CC4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1722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080E33-BA3C-498D-94BC-516CC200E7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89222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AB048-AD9E-4BB2-9CF9-2BC903589CC4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089670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AB048-AD9E-4BB2-9CF9-2BC903589CC4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1236345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AB048-AD9E-4BB2-9CF9-2BC903589CC4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2447694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AB048-AD9E-4BB2-9CF9-2BC903589CC4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4571959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AB048-AD9E-4BB2-9CF9-2BC903589CC4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5928664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AB048-AD9E-4BB2-9CF9-2BC903589CC4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2950961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AB048-AD9E-4BB2-9CF9-2BC903589CC4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845200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AB048-AD9E-4BB2-9CF9-2BC903589CC4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0871257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AB048-AD9E-4BB2-9CF9-2BC903589CC4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49642299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AB048-AD9E-4BB2-9CF9-2BC903589CC4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23915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C204E-063C-4EE9-8940-A7589E04F2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40905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8B6C2-0BE7-40B0-8C6E-D878A5C0BD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7631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7A010-AE76-4916-A07B-A7AF71F5F7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3967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533EB-74C5-4C7C-A078-E2FDABED3A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04997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C331E-F313-4595-9770-5193DCA43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47958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C204E-063C-4EE9-8940-A7589E04F2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49666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0BAD0-2FA2-4CD5-B3B7-96138F8457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13735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DFD86-2316-4429-979D-65D2B0A678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78178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8DA27-54EA-406E-8F3B-047F3EFFE6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60198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93B65-3342-4BD7-938C-7072CF849C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29393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782B4-4705-4118-A8E7-BBDC464592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59967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0BAD0-2FA2-4CD5-B3B7-96138F8457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41268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FB4EA-E92A-474E-BDBF-C2E2AFD6F9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85075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D0C67-A3F0-4447-9F7B-7055110FD4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86510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B2B04-B64A-4DBA-8E18-8D181EDE59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02927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8B6C2-0BE7-40B0-8C6E-D878A5C0BD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26069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7A010-AE76-4916-A07B-A7AF71F5F7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0545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533EB-74C5-4C7C-A078-E2FDABED3A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08238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C331E-F313-4595-9770-5193DCA43F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968730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186F7-960F-4135-90B5-3F97C2F3433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4764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D2E03-395D-43B7-B781-CF5F8DE1CF4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5070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51814-6E9D-4ED3-B1A9-87061FD155A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974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DFD86-2316-4429-979D-65D2B0A678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7197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91AE4-F641-4CFA-98AB-BE9EA5E1477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0639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82D6C-E386-42C8-9FF2-875C32CDF1E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8368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A4FD3-08B6-4B18-9685-B19F90A7D27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2375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A624A-5666-4AF5-AF31-316774A39A9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7483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7E860-5585-421F-8ED6-C3DBE48BAC8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1506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38342-7A8A-4DB8-8743-E9B75FE0F60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6464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18456-74D4-4D36-B995-1D08E5D0B3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4358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3C58D-F81C-4D04-924D-69930519BEF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6998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42C35-16AD-4D78-86E9-913C292B48C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6283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2E4E8-4C69-404E-8CF9-D632E365F16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823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8DA27-54EA-406E-8F3B-047F3EFFE6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26609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8763F8-1AF8-4A50-94AB-C6DB3565596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2036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FD7DF-3C4B-4AB9-BD86-3CEB0F83254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4977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C6B893-EDFC-48B3-AAC7-D85D94CFFE4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1440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91235A-FA81-44C3-B16A-C18731E2A40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5718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80E01D-495C-441E-9DBE-99433E53377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2237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1B80FE-7FC6-4986-8F8B-52FBBB045E5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1007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6BF5F9-363E-4B49-AA84-EBBFCD0CE29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9639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750FB0-9C15-48DA-BBC2-E55DF1DA6F5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3377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984297-08A1-4B3D-92C1-A437EE787A8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3509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40FEB8-BFDB-456E-AD97-7FF23E54E49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654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93B65-3342-4BD7-938C-7072CF849C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16581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6E7FA3-1C3A-42CC-95E3-8B1E64E95C0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1122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8033AF-A7F3-40D2-A18A-FBAB61AEF58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7905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F5857A-263B-479B-BF83-230F437A48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7061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148513" cy="4921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54563" y="1479550"/>
            <a:ext cx="3971925" cy="23082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54563" y="3940175"/>
            <a:ext cx="3971925" cy="23082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5254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782B4-4705-4118-A8E7-BBDC464592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66346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FB4EA-E92A-474E-BDBF-C2E2AFD6F9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3539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D0C67-A3F0-4447-9F7B-7055110FD4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2650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B2B04-B64A-4DBA-8E18-8D181EDE59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14848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8C8FF"/>
            </a:gs>
            <a:gs pos="50000">
              <a:schemeClr val="bg1"/>
            </a:gs>
            <a:gs pos="100000">
              <a:srgbClr val="C8C8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B3DAB159-1BC5-4B00-8396-DFE35EB83A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8C8FF"/>
            </a:gs>
            <a:gs pos="50000">
              <a:schemeClr val="bg1"/>
            </a:gs>
            <a:gs pos="100000">
              <a:srgbClr val="C8C8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B3DAB159-1BC5-4B00-8396-DFE35EB83A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153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4707A0F7-4FFF-4748-A9B7-E82C91A1925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77013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fld id="{85D47981-B4EA-4968-94AA-A0E452280ED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77591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marron.web.unc.ed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4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4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4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4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4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4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4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4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4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4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4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4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4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4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8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70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72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74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77.pn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4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4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4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4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4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4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4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4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4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4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4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4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4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8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5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7.w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9.wmf"/><Relationship Id="rId4" Type="http://schemas.openxmlformats.org/officeDocument/2006/relationships/oleObject" Target="../embeddings/oleObject2.bin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9.wmf"/><Relationship Id="rId4" Type="http://schemas.openxmlformats.org/officeDocument/2006/relationships/oleObject" Target="../embeddings/oleObject2.bin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2.wmf"/><Relationship Id="rId4" Type="http://schemas.openxmlformats.org/officeDocument/2006/relationships/oleObject" Target="../embeddings/oleObject3.bin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4.wmf"/><Relationship Id="rId4" Type="http://schemas.openxmlformats.org/officeDocument/2006/relationships/oleObject" Target="../embeddings/oleObject4.bin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6.wmf"/><Relationship Id="rId4" Type="http://schemas.openxmlformats.org/officeDocument/2006/relationships/oleObject" Target="../embeddings/oleObject5.bin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8.wmf"/><Relationship Id="rId4" Type="http://schemas.openxmlformats.org/officeDocument/2006/relationships/oleObject" Target="../embeddings/oleObject6.bin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0.wmf"/><Relationship Id="rId4" Type="http://schemas.openxmlformats.org/officeDocument/2006/relationships/oleObject" Target="../embeddings/oleObject7.bin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2.wmf"/><Relationship Id="rId4" Type="http://schemas.openxmlformats.org/officeDocument/2006/relationships/oleObject" Target="../embeddings/oleObject8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0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4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4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4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4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4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4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accent2">
                <a:lumMod val="60000"/>
                <a:lumOff val="4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/>
          <a:lstStyle/>
          <a:p>
            <a:pPr eaLnBrk="1" hangingPunct="1"/>
            <a:r>
              <a:rPr lang="en-US" dirty="0"/>
              <a:t>Statistics – O. R. 881</a:t>
            </a:r>
            <a:br>
              <a:rPr lang="en-US" dirty="0"/>
            </a:br>
            <a:r>
              <a:rPr lang="en-US" dirty="0"/>
              <a:t>Object Oriented Data Analysis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362200"/>
            <a:ext cx="8229600" cy="4114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dirty="0">
                <a:hlinkClick r:id="rId3"/>
              </a:rPr>
              <a:t>Steve Marron</a:t>
            </a:r>
            <a:endParaRPr lang="en-US" dirty="0"/>
          </a:p>
          <a:p>
            <a:pPr algn="ctr" eaLnBrk="1" hangingPunct="1">
              <a:buFontTx/>
              <a:buNone/>
            </a:pPr>
            <a:endParaRPr lang="en-US" dirty="0"/>
          </a:p>
          <a:p>
            <a:pPr algn="ctr" eaLnBrk="1" hangingPunct="1">
              <a:buFontTx/>
              <a:buNone/>
            </a:pPr>
            <a:r>
              <a:rPr lang="en-US" dirty="0"/>
              <a:t>Dept. of Statistics and Operations Research</a:t>
            </a:r>
          </a:p>
          <a:p>
            <a:pPr algn="ctr" eaLnBrk="1" hangingPunct="1">
              <a:buFontTx/>
              <a:buNone/>
            </a:pPr>
            <a:r>
              <a:rPr lang="en-US" dirty="0"/>
              <a:t>University of North Carolina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/>
            <a:r>
              <a:rPr lang="en-US" dirty="0"/>
              <a:t>Last Class: Basics of OODA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54" name="Text Box 4"/>
              <p:cNvSpPr txBox="1">
                <a:spLocks noChangeArrowheads="1"/>
              </p:cNvSpPr>
              <p:nvPr/>
            </p:nvSpPr>
            <p:spPr bwMode="auto">
              <a:xfrm>
                <a:off x="838200" y="1013590"/>
                <a:ext cx="8305800" cy="2062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  <a:sym typeface="Wingdings" pitchFamily="2" charset="2"/>
                  </a:rPr>
                  <a:t>Simple 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Wingdings" pitchFamily="2" charset="2"/>
                      </a:rPr>
                      <m:t>𝑑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Wingdings" pitchFamily="2" charset="2"/>
                      </a:rPr>
                      <m:t>=2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  <a:sym typeface="Wingdings" pitchFamily="2" charset="2"/>
                  </a:rPr>
                  <a:t>  Toy Example: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C00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  <a:sym typeface="Wingdings" pitchFamily="2" charset="2"/>
                  </a:rPr>
                  <a:t>Best Rank 1 Approximation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357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  <a:sym typeface="Wingdings" pitchFamily="2" charset="2"/>
                  </a:rPr>
                  <a:t> 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  <a:sym typeface="Wingdings" pitchFamily="2" charset="2"/>
                  </a:rPr>
                  <a:t>(PC 1)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2054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8200" y="1013590"/>
                <a:ext cx="8305800" cy="2062103"/>
              </a:xfrm>
              <a:prstGeom prst="rect">
                <a:avLst/>
              </a:prstGeom>
              <a:blipFill>
                <a:blip r:embed="rId3"/>
                <a:stretch>
                  <a:fillRect l="-1909" t="-383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5883" t="72727" r="22549"/>
          <a:stretch/>
        </p:blipFill>
        <p:spPr>
          <a:xfrm>
            <a:off x="837301" y="3174884"/>
            <a:ext cx="7468499" cy="368318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90600" y="2514600"/>
            <a:ext cx="2076209" cy="1447800"/>
            <a:chOff x="990600" y="2514600"/>
            <a:chExt cx="2076209" cy="1447800"/>
          </a:xfrm>
        </p:grpSpPr>
        <p:sp>
          <p:nvSpPr>
            <p:cNvPr id="4" name="TextBox 3"/>
            <p:cNvSpPr txBox="1"/>
            <p:nvPr/>
          </p:nvSpPr>
          <p:spPr>
            <a:xfrm>
              <a:off x="990600" y="2514600"/>
              <a:ext cx="20762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000000"/>
                  </a:solidFill>
                  <a:sym typeface="Wingdings" pitchFamily="2" charset="2"/>
                </a:rPr>
                <a:t>As </a:t>
              </a:r>
              <a:r>
                <a:rPr lang="en-US" sz="3200" dirty="0">
                  <a:solidFill>
                    <a:srgbClr val="DC00FF"/>
                  </a:solidFill>
                  <a:sym typeface="Wingdings" pitchFamily="2" charset="2"/>
                </a:rPr>
                <a:t>Curves</a:t>
              </a:r>
              <a:endParaRPr lang="en-US" sz="3200" dirty="0">
                <a:solidFill>
                  <a:srgbClr val="DC00FF"/>
                </a:solidFill>
              </a:endParaRPr>
            </a:p>
          </p:txBody>
        </p:sp>
        <p:cxnSp>
          <p:nvCxnSpPr>
            <p:cNvPr id="7" name="Straight Arrow Connector 6"/>
            <p:cNvCxnSpPr>
              <a:stCxn id="4" idx="2"/>
            </p:cNvCxnSpPr>
            <p:nvPr/>
          </p:nvCxnSpPr>
          <p:spPr>
            <a:xfrm>
              <a:off x="2028705" y="3099375"/>
              <a:ext cx="790695" cy="863025"/>
            </a:xfrm>
            <a:prstGeom prst="straightConnector1">
              <a:avLst/>
            </a:prstGeom>
            <a:ln w="38100">
              <a:solidFill>
                <a:srgbClr val="DC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4190282" y="2514600"/>
            <a:ext cx="2667718" cy="1472625"/>
            <a:chOff x="4190282" y="2514600"/>
            <a:chExt cx="2667718" cy="1472625"/>
          </a:xfrm>
        </p:grpSpPr>
        <p:sp>
          <p:nvSpPr>
            <p:cNvPr id="5" name="TextBox 4"/>
            <p:cNvSpPr txBox="1"/>
            <p:nvPr/>
          </p:nvSpPr>
          <p:spPr>
            <a:xfrm>
              <a:off x="4190282" y="2514600"/>
              <a:ext cx="266771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000000"/>
                  </a:solidFill>
                  <a:sym typeface="Wingdings" pitchFamily="2" charset="2"/>
                </a:rPr>
                <a:t>and as </a:t>
              </a:r>
              <a:r>
                <a:rPr lang="en-US" sz="3200" dirty="0">
                  <a:solidFill>
                    <a:srgbClr val="DC00FF"/>
                  </a:solidFill>
                  <a:sym typeface="Wingdings" pitchFamily="2" charset="2"/>
                </a:rPr>
                <a:t>Points</a:t>
              </a:r>
              <a:endParaRPr lang="en-US" sz="3200" dirty="0">
                <a:solidFill>
                  <a:srgbClr val="DC00FF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5838705" y="3124200"/>
              <a:ext cx="790695" cy="863025"/>
            </a:xfrm>
            <a:prstGeom prst="straightConnector1">
              <a:avLst/>
            </a:prstGeom>
            <a:ln w="38100">
              <a:solidFill>
                <a:srgbClr val="DC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58578900"/>
      </p:ext>
    </p:extLst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" r="51402" b="51186"/>
          <a:stretch/>
        </p:blipFill>
        <p:spPr bwMode="auto">
          <a:xfrm>
            <a:off x="3108960" y="1336908"/>
            <a:ext cx="3119040" cy="2695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28601" y="1371600"/>
            <a:ext cx="849788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–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Toy 2-Class Example</a:t>
            </a:r>
          </a:p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Separated DWD</a:t>
            </a:r>
          </a:p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Projections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Measure </a:t>
            </a:r>
            <a:r>
              <a:rPr kumimoji="0" lang="en-US" sz="32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Separation of Classes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Using:</a:t>
            </a: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Mean Difference = 6.209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2362200" y="2895600"/>
            <a:ext cx="2209800" cy="6858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Rounded Rectangle 8"/>
          <p:cNvSpPr/>
          <p:nvPr/>
        </p:nvSpPr>
        <p:spPr bwMode="auto">
          <a:xfrm>
            <a:off x="3581400" y="1905000"/>
            <a:ext cx="1066800" cy="304800"/>
          </a:xfrm>
          <a:prstGeom prst="roundRect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29453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" r="14080" b="51186"/>
          <a:stretch/>
        </p:blipFill>
        <p:spPr bwMode="auto">
          <a:xfrm>
            <a:off x="3108960" y="1336908"/>
            <a:ext cx="6035040" cy="2695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28601" y="1371600"/>
            <a:ext cx="849788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–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Toy 2-Class Example</a:t>
            </a:r>
          </a:p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Separated DWD</a:t>
            </a:r>
          </a:p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Projections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Measure </a:t>
            </a:r>
            <a:r>
              <a:rPr kumimoji="0" lang="en-US" sz="32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Separation of Classes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Using:</a:t>
            </a: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Mean Difference = 6.209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                              Record as Vertical Line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2362200" y="2895600"/>
            <a:ext cx="2209800" cy="6858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Rounded Rectangle 8"/>
          <p:cNvSpPr/>
          <p:nvPr/>
        </p:nvSpPr>
        <p:spPr bwMode="auto">
          <a:xfrm>
            <a:off x="3581400" y="1905000"/>
            <a:ext cx="1066800" cy="304800"/>
          </a:xfrm>
          <a:prstGeom prst="roundRect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 flipV="1">
            <a:off x="7391400" y="3276600"/>
            <a:ext cx="685800" cy="2133600"/>
          </a:xfrm>
          <a:prstGeom prst="straightConnector1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52464073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" r="51402" b="51186"/>
          <a:stretch/>
        </p:blipFill>
        <p:spPr bwMode="auto">
          <a:xfrm>
            <a:off x="3108960" y="1336908"/>
            <a:ext cx="3119040" cy="2695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28601" y="1371600"/>
            <a:ext cx="849788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–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Toy 2-Class Example</a:t>
            </a:r>
          </a:p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Separated DWD</a:t>
            </a:r>
          </a:p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Projections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Measure </a:t>
            </a:r>
            <a:r>
              <a:rPr kumimoji="0" lang="en-US" sz="32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Separation of Classes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Using:</a:t>
            </a: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Mean Difference = 6.209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Statistically Significant???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2362200" y="2895600"/>
            <a:ext cx="2209800" cy="6858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Rounded Rectangle 8"/>
          <p:cNvSpPr/>
          <p:nvPr/>
        </p:nvSpPr>
        <p:spPr bwMode="auto">
          <a:xfrm>
            <a:off x="3581400" y="1905000"/>
            <a:ext cx="1066800" cy="304800"/>
          </a:xfrm>
          <a:prstGeom prst="roundRect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35638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" r="51402"/>
          <a:stretch/>
        </p:blipFill>
        <p:spPr bwMode="auto">
          <a:xfrm>
            <a:off x="3108960" y="1336908"/>
            <a:ext cx="3119040" cy="552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28601" y="1371600"/>
            <a:ext cx="849788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–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Toy 2-Class Example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Permuted 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Class Labels</a:t>
            </a:r>
          </a:p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3962400" y="2819400"/>
            <a:ext cx="76200" cy="22860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5295900" y="2819400"/>
            <a:ext cx="190500" cy="22860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3962400" y="2819400"/>
            <a:ext cx="1371600" cy="22860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>
            <a:off x="4191000" y="2819400"/>
            <a:ext cx="1104900" cy="22860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58511794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" r="51402"/>
          <a:stretch/>
        </p:blipFill>
        <p:spPr bwMode="auto">
          <a:xfrm>
            <a:off x="3108960" y="1336908"/>
            <a:ext cx="3119040" cy="552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28601" y="1371600"/>
            <a:ext cx="849788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–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Toy 2-Class Example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Permuted 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Class Labels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Recompute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DWD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&amp; Projections</a:t>
            </a:r>
          </a:p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2819400" y="5486400"/>
            <a:ext cx="1981200" cy="5334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39314597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" r="14080"/>
          <a:stretch/>
        </p:blipFill>
        <p:spPr bwMode="auto">
          <a:xfrm>
            <a:off x="3108960" y="1336908"/>
            <a:ext cx="6035040" cy="552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28601" y="1371600"/>
            <a:ext cx="849788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–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Toy 2-Class Example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Measure Class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Separation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Using Mean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Difference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  = 6.26</a:t>
            </a:r>
          </a:p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126480" y="4191000"/>
            <a:ext cx="2941320" cy="2209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3581400" y="4419600"/>
            <a:ext cx="1066800" cy="304800"/>
          </a:xfrm>
          <a:prstGeom prst="round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17115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" r="14080"/>
          <a:stretch/>
        </p:blipFill>
        <p:spPr bwMode="auto">
          <a:xfrm>
            <a:off x="3108960" y="1336908"/>
            <a:ext cx="6035040" cy="552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28601" y="1371600"/>
            <a:ext cx="849788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–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Toy 2-Class Example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Measure Class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Separation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Using Mean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Difference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  = 6.26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Record as Dot</a:t>
            </a:r>
          </a:p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126480" y="4191000"/>
            <a:ext cx="2941320" cy="2209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3581400" y="4419600"/>
            <a:ext cx="1066800" cy="304800"/>
          </a:xfrm>
          <a:prstGeom prst="round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2895600" y="2743200"/>
            <a:ext cx="4572000" cy="33528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14704159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0" r="14079"/>
          <a:stretch/>
        </p:blipFill>
        <p:spPr bwMode="auto">
          <a:xfrm>
            <a:off x="3108960" y="1336908"/>
            <a:ext cx="6035040" cy="552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28601" y="1371600"/>
            <a:ext cx="849788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–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Toy 2-Class Example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Generate 2</a:t>
            </a:r>
            <a:r>
              <a:rPr kumimoji="0" lang="en-US" sz="32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nd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Permutation</a:t>
            </a:r>
          </a:p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4038600" y="2667000"/>
            <a:ext cx="3200400" cy="25146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>
            <a:off x="4038600" y="2667000"/>
            <a:ext cx="4191000" cy="24384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5334000" y="2841000"/>
            <a:ext cx="3124200" cy="22644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5334000" y="2841000"/>
            <a:ext cx="2057400" cy="23406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06382354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0" r="14079"/>
          <a:stretch/>
        </p:blipFill>
        <p:spPr bwMode="auto">
          <a:xfrm>
            <a:off x="3108960" y="1336908"/>
            <a:ext cx="6035040" cy="552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28601" y="1371600"/>
            <a:ext cx="849788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–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Toy 2-Class Example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Measure Class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Separation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Using Mean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Difference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  = 6.15</a:t>
            </a:r>
          </a:p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6749400" y="4419600"/>
            <a:ext cx="1066800" cy="304800"/>
          </a:xfrm>
          <a:prstGeom prst="round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25742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0" r="14079"/>
          <a:stretch/>
        </p:blipFill>
        <p:spPr bwMode="auto">
          <a:xfrm>
            <a:off x="3108960" y="1336908"/>
            <a:ext cx="6035040" cy="552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28601" y="1371600"/>
            <a:ext cx="849788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–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Toy 2-Class Example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Record as 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Second Dot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2438400" y="2743200"/>
            <a:ext cx="4724400" cy="21336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081351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6675" t="73323" r="25030"/>
          <a:stretch/>
        </p:blipFill>
        <p:spPr>
          <a:xfrm>
            <a:off x="914400" y="3174883"/>
            <a:ext cx="7286166" cy="3683117"/>
          </a:xfrm>
          <a:prstGeom prst="rect">
            <a:avLst/>
          </a:prstGeom>
        </p:spPr>
      </p:pic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/>
            <a:r>
              <a:rPr lang="en-US" dirty="0"/>
              <a:t>Last Class: Basics of OODA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54" name="Text Box 4"/>
              <p:cNvSpPr txBox="1">
                <a:spLocks noChangeArrowheads="1"/>
              </p:cNvSpPr>
              <p:nvPr/>
            </p:nvSpPr>
            <p:spPr bwMode="auto">
              <a:xfrm>
                <a:off x="838200" y="1013590"/>
                <a:ext cx="8305800" cy="2062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  <a:sym typeface="Wingdings" pitchFamily="2" charset="2"/>
                  </a:rPr>
                  <a:t>Simple 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Wingdings" pitchFamily="2" charset="2"/>
                      </a:rPr>
                      <m:t>𝑑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Wingdings" pitchFamily="2" charset="2"/>
                      </a:rPr>
                      <m:t>=2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  <a:sym typeface="Wingdings" pitchFamily="2" charset="2"/>
                  </a:rPr>
                  <a:t>  Toy Example: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  <a:sym typeface="Wingdings" pitchFamily="2" charset="2"/>
                  </a:rPr>
                  <a:t>Interpretation: 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  <a:sym typeface="Wingdings" pitchFamily="2" charset="2"/>
                  </a:rPr>
                  <a:t>2</a:t>
                </a:r>
                <a:r>
                  <a:rPr kumimoji="0" lang="en-US" sz="32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  <a:sym typeface="Wingdings" pitchFamily="2" charset="2"/>
                  </a:rPr>
                  <a:t>nd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  <a:sym typeface="Wingdings" pitchFamily="2" charset="2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  <a:sym typeface="Wingdings" pitchFamily="2" charset="2"/>
                  </a:rPr>
                  <a:t>Mode of Variation</a:t>
                </a:r>
              </a:p>
            </p:txBody>
          </p:sp>
        </mc:Choice>
        <mc:Fallback xmlns="">
          <p:sp>
            <p:nvSpPr>
              <p:cNvPr id="2054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8200" y="1013590"/>
                <a:ext cx="8305800" cy="2062103"/>
              </a:xfrm>
              <a:prstGeom prst="rect">
                <a:avLst/>
              </a:prstGeom>
              <a:blipFill>
                <a:blip r:embed="rId4"/>
                <a:stretch>
                  <a:fillRect l="-1909" t="-3835" b="-85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/>
          <p:cNvCxnSpPr/>
          <p:nvPr/>
        </p:nvCxnSpPr>
        <p:spPr>
          <a:xfrm flipH="1">
            <a:off x="2667000" y="2971800"/>
            <a:ext cx="2362200" cy="1295400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3825463"/>
      </p:ext>
    </p:extLst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752600" y="1999191"/>
            <a:ext cx="5778000" cy="280140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Repeat This 1,000 Times</a:t>
            </a:r>
          </a:p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 Generate Null Distribution</a:t>
            </a:r>
          </a:p>
        </p:txBody>
      </p:sp>
    </p:spTree>
    <p:extLst>
      <p:ext uri="{BB962C8B-B14F-4D97-AF65-F5344CB8AC3E}">
        <p14:creationId xmlns:p14="http://schemas.microsoft.com/office/powerpoint/2010/main" val="142797059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0" r="14079"/>
          <a:stretch/>
        </p:blipFill>
        <p:spPr bwMode="auto">
          <a:xfrm>
            <a:off x="3108960" y="1336908"/>
            <a:ext cx="6035040" cy="552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28601" y="1371600"/>
            <a:ext cx="849788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–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Toy 2-Class Example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Generate Null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Distribution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2514601" y="2743200"/>
            <a:ext cx="4495799" cy="5334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86573927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0" r="14079"/>
          <a:stretch/>
        </p:blipFill>
        <p:spPr bwMode="auto">
          <a:xfrm>
            <a:off x="3108960" y="1336908"/>
            <a:ext cx="6035040" cy="552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28601" y="1371600"/>
            <a:ext cx="849788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–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Toy 2-Class Example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Generate Null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Distribution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Compare With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Original Value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2895600" y="2133600"/>
            <a:ext cx="4343400" cy="2209800"/>
          </a:xfrm>
          <a:prstGeom prst="straightConnector1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32709334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0" r="14079"/>
          <a:stretch/>
        </p:blipFill>
        <p:spPr bwMode="auto">
          <a:xfrm>
            <a:off x="3108960" y="1336908"/>
            <a:ext cx="6035040" cy="552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28601" y="1371600"/>
            <a:ext cx="849788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–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Toy 2-Class Example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Generate Null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Distribution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Compare With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Original Value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Take Proportion 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Larger as P-Value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Left Brace 1"/>
          <p:cNvSpPr/>
          <p:nvPr/>
        </p:nvSpPr>
        <p:spPr>
          <a:xfrm rot="16200000">
            <a:off x="7886700" y="2324101"/>
            <a:ext cx="533400" cy="1524000"/>
          </a:xfrm>
          <a:prstGeom prst="leftBrac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98431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0" r="14079"/>
          <a:stretch/>
        </p:blipFill>
        <p:spPr bwMode="auto">
          <a:xfrm>
            <a:off x="3108960" y="1336908"/>
            <a:ext cx="6035040" cy="552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28601" y="1371600"/>
            <a:ext cx="849788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–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Toy 2-Class Example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Generate Null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Distribution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Compare With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Original Value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54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Not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Significant</a:t>
            </a:r>
          </a:p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66382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1" r="12838"/>
          <a:stretch/>
        </p:blipFill>
        <p:spPr bwMode="auto">
          <a:xfrm>
            <a:off x="3200400" y="1563802"/>
            <a:ext cx="5943600" cy="5294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3"/>
              <p:cNvSpPr txBox="1">
                <a:spLocks noChangeArrowheads="1"/>
              </p:cNvSpPr>
              <p:nvPr/>
            </p:nvSpPr>
            <p:spPr bwMode="auto">
              <a:xfrm>
                <a:off x="228601" y="1371600"/>
                <a:ext cx="8497888" cy="518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2075" tIns="46038" rIns="92075" bIns="46038" numCol="1" anchor="t" anchorCtr="0" compatLnSpc="1">
                <a:prstTxWarp prst="textNoShape">
                  <a:avLst/>
                </a:prstTxWarp>
              </a:bodyPr>
              <a:lstStyle>
                <a:lvl1pPr marL="457200" indent="-45720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Char char="•"/>
                  <a:defRPr sz="3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1027113" indent="-455613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5000"/>
                  <a:buFont typeface="Wingdings" pitchFamily="2" charset="2"/>
                  <a:buChar char="–"/>
                  <a:defRPr sz="2800">
                    <a:solidFill>
                      <a:srgbClr val="000000"/>
                    </a:solidFill>
                    <a:latin typeface="+mn-lt"/>
                  </a:defRPr>
                </a:lvl2pPr>
                <a:lvl3pPr marL="1370013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66699"/>
                  </a:buClr>
                  <a:buSzPct val="7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712913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Another Example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5B524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𝑁</m:t>
                        </m:r>
                      </m:e>
                      <m:sub>
                        <m:r>
                          <a:rPr kumimoji="0" lang="en-US" sz="2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1000</m:t>
                        </m:r>
                      </m:sub>
                    </m:sSub>
                    <m:d>
                      <m:dPr>
                        <m:ctrlPr>
                          <a:rPr kumimoji="0" lang="en-US" sz="2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+0.05∗</m:t>
                        </m:r>
                        <m:sSub>
                          <m:sSubPr>
                            <m:ctrlPr>
                              <a:rPr kumimoji="0" lang="en-US" sz="2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e>
                          <m:sub>
                            <m:r>
                              <a:rPr kumimoji="0" lang="en-US" sz="2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𝑑</m:t>
                            </m:r>
                          </m:sub>
                        </m:sSub>
                        <m:r>
                          <a:rPr kumimoji="0" lang="en-US" sz="2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,</m:t>
                        </m:r>
                        <m:sSub>
                          <m:sSubPr>
                            <m:ctrlPr>
                              <a:rPr kumimoji="0" lang="en-US" sz="2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𝑰</m:t>
                            </m:r>
                          </m:e>
                          <m:sub>
                            <m:r>
                              <a:rPr kumimoji="0" lang="en-US" sz="2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𝑑</m:t>
                            </m:r>
                          </m:sub>
                        </m:sSub>
                      </m:e>
                    </m:d>
                  </m:oMath>
                </a14:m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5B524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524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C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C8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𝑁</m:t>
                        </m:r>
                      </m:e>
                      <m:sub>
                        <m:r>
                          <a:rPr kumimoji="0" lang="en-US" sz="2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C8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1000</m:t>
                        </m:r>
                      </m:sub>
                    </m:sSub>
                    <m:d>
                      <m:dPr>
                        <m:ctrlPr>
                          <a:rPr kumimoji="0" lang="en-US" sz="2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C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C8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−0.05∗</m:t>
                        </m:r>
                        <m:sSub>
                          <m:sSubPr>
                            <m:ctrlPr>
                              <a:rPr kumimoji="0" lang="en-US" sz="2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C8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C8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e>
                          <m:sub>
                            <m:r>
                              <a:rPr kumimoji="0" lang="en-US" sz="2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C8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𝑑</m:t>
                            </m:r>
                          </m:sub>
                        </m:sSub>
                        <m:r>
                          <a:rPr kumimoji="0" lang="en-US" sz="2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C8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,</m:t>
                        </m:r>
                        <m:sSub>
                          <m:sSubPr>
                            <m:ctrlPr>
                              <a:rPr kumimoji="0" lang="en-US" sz="2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C8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C8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𝑰</m:t>
                            </m:r>
                          </m:e>
                          <m:sub>
                            <m:r>
                              <a:rPr kumimoji="0" lang="en-US" sz="2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C8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𝑑</m:t>
                            </m:r>
                          </m:sub>
                        </m:sSub>
                      </m:e>
                    </m:d>
                  </m:oMath>
                </a14:m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5B524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5B524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PCA View</a:t>
                </a:r>
              </a:p>
              <a:p>
                <a:pPr marL="457200" marR="0" lvl="0" indent="-457200" algn="l" defTabSz="914400" rtl="0" eaLnBrk="1" fontAlgn="base" latinLnBrk="0" hangingPunct="1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457200" marR="0" lvl="0" indent="-457200" algn="l" defTabSz="914400" rtl="0" eaLnBrk="1" fontAlgn="base" latinLnBrk="0" hangingPunct="1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6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1" y="1371600"/>
                <a:ext cx="8497888" cy="5181600"/>
              </a:xfrm>
              <a:prstGeom prst="rect">
                <a:avLst/>
              </a:prstGeom>
              <a:blipFill>
                <a:blip r:embed="rId4"/>
                <a:stretch>
                  <a:fillRect l="-1865" t="-152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DD19C2E2-2BDC-4FD6-E3EA-F88422F3B12B}"/>
              </a:ext>
            </a:extLst>
          </p:cNvPr>
          <p:cNvGrpSpPr/>
          <p:nvPr/>
        </p:nvGrpSpPr>
        <p:grpSpPr>
          <a:xfrm>
            <a:off x="4572000" y="1519535"/>
            <a:ext cx="3200400" cy="918865"/>
            <a:chOff x="4572000" y="1519535"/>
            <a:chExt cx="3200400" cy="91886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372C703-B7B2-6EA8-EEC6-5AE3F1FA3488}"/>
                </a:ext>
              </a:extLst>
            </p:cNvPr>
            <p:cNvSpPr txBox="1"/>
            <p:nvPr/>
          </p:nvSpPr>
          <p:spPr>
            <a:xfrm>
              <a:off x="5191244" y="1519535"/>
              <a:ext cx="25811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B050"/>
                  </a:solidFill>
                </a:rPr>
                <a:t>Can’t See in PCA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3CF1267-FDA7-642F-04C1-937B37FA4D37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 flipH="1">
              <a:off x="4572000" y="1750368"/>
              <a:ext cx="619244" cy="688032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B4CE312-40EE-498F-AC13-B89B21CD52D7}"/>
              </a:ext>
            </a:extLst>
          </p:cNvPr>
          <p:cNvGrpSpPr/>
          <p:nvPr/>
        </p:nvGrpSpPr>
        <p:grpSpPr>
          <a:xfrm>
            <a:off x="1656730" y="3429000"/>
            <a:ext cx="1042273" cy="2648129"/>
            <a:chOff x="1656730" y="3429000"/>
            <a:chExt cx="1042273" cy="264812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0CA6B2C-2B6F-B9F8-B15D-8095D1397A79}"/>
                </a:ext>
              </a:extLst>
            </p:cNvPr>
            <p:cNvSpPr txBox="1"/>
            <p:nvPr/>
          </p:nvSpPr>
          <p:spPr>
            <a:xfrm>
              <a:off x="1656730" y="4876800"/>
              <a:ext cx="104227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B050"/>
                  </a:solidFill>
                </a:rPr>
                <a:t>Add a</a:t>
              </a:r>
            </a:p>
            <a:p>
              <a:pPr algn="ctr"/>
              <a:r>
                <a:rPr lang="en-US" sz="2400" dirty="0">
                  <a:solidFill>
                    <a:srgbClr val="00B050"/>
                  </a:solidFill>
                </a:rPr>
                <a:t>Small</a:t>
              </a:r>
            </a:p>
            <a:p>
              <a:pPr algn="ctr"/>
              <a:r>
                <a:rPr lang="en-US" sz="2400" dirty="0">
                  <a:solidFill>
                    <a:srgbClr val="00B050"/>
                  </a:solidFill>
                </a:rPr>
                <a:t>Signal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E67B5DD-24FE-9E7A-438C-4D6D32808FEF}"/>
                </a:ext>
              </a:extLst>
            </p:cNvPr>
            <p:cNvCxnSpPr>
              <a:cxnSpLocks/>
              <a:stCxn id="3" idx="0"/>
            </p:cNvCxnSpPr>
            <p:nvPr/>
          </p:nvCxnSpPr>
          <p:spPr>
            <a:xfrm flipV="1">
              <a:off x="2177867" y="3429000"/>
              <a:ext cx="260533" cy="1447800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623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1" r="12838"/>
          <a:stretch/>
        </p:blipFill>
        <p:spPr bwMode="auto">
          <a:xfrm>
            <a:off x="3200400" y="1563802"/>
            <a:ext cx="5943600" cy="5294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3"/>
              <p:cNvSpPr txBox="1">
                <a:spLocks noChangeArrowheads="1"/>
              </p:cNvSpPr>
              <p:nvPr/>
            </p:nvSpPr>
            <p:spPr bwMode="auto">
              <a:xfrm>
                <a:off x="228601" y="1371600"/>
                <a:ext cx="8497888" cy="518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2075" tIns="46038" rIns="92075" bIns="46038" numCol="1" anchor="t" anchorCtr="0" compatLnSpc="1">
                <a:prstTxWarp prst="textNoShape">
                  <a:avLst/>
                </a:prstTxWarp>
              </a:bodyPr>
              <a:lstStyle>
                <a:lvl1pPr marL="457200" indent="-45720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Char char="•"/>
                  <a:defRPr sz="3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1027113" indent="-455613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5000"/>
                  <a:buFont typeface="Wingdings" pitchFamily="2" charset="2"/>
                  <a:buChar char="–"/>
                  <a:defRPr sz="2800">
                    <a:solidFill>
                      <a:srgbClr val="000000"/>
                    </a:solidFill>
                    <a:latin typeface="+mn-lt"/>
                  </a:defRPr>
                </a:lvl2pPr>
                <a:lvl3pPr marL="1370013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66699"/>
                  </a:buClr>
                  <a:buSzPct val="7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712913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Another Example</a:t>
                </a:r>
              </a:p>
              <a:p>
                <a:pPr marL="0" lv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None/>
                  <a:defRPr/>
                </a:pPr>
                <a:endParaRPr lang="en-US" kern="0" dirty="0">
                  <a:solidFill>
                    <a:srgbClr val="5B5249"/>
                  </a:solidFill>
                  <a:latin typeface="Tahoma" pitchFamily="34" charset="0"/>
                </a:endParaRPr>
              </a:p>
              <a:p>
                <a:pPr marL="0" lv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None/>
                  <a:defRPr/>
                </a:pPr>
                <a:r>
                  <a:rPr lang="en-US" sz="2800" kern="0" dirty="0">
                    <a:solidFill>
                      <a:srgbClr val="FF0000"/>
                    </a:solidFill>
                    <a:latin typeface="Tahoma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ker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sz="2800" i="1" kern="0">
                            <a:solidFill>
                              <a:srgbClr val="FF0000"/>
                            </a:solidFill>
                            <a:latin typeface="Cambria Math"/>
                          </a:rPr>
                          <m:t>1000</m:t>
                        </m:r>
                      </m:sub>
                    </m:sSub>
                    <m:d>
                      <m:dPr>
                        <m:ctrlPr>
                          <a:rPr lang="en-US" sz="28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 kern="0">
                            <a:solidFill>
                              <a:srgbClr val="FF0000"/>
                            </a:solidFill>
                            <a:latin typeface="Cambria Math"/>
                          </a:rPr>
                          <m:t>+0.05∗</m:t>
                        </m:r>
                        <m:sSub>
                          <m:sSubPr>
                            <m:ctrlPr>
                              <a:rPr lang="en-US" sz="28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  <m:sub>
                            <m:r>
                              <a:rPr lang="en-US" sz="28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en-US" sz="2800" i="1" kern="0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28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en-US" sz="28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e>
                    </m:d>
                  </m:oMath>
                </a14:m>
                <a:endParaRPr lang="en-US" sz="2800" kern="0" dirty="0">
                  <a:solidFill>
                    <a:srgbClr val="5B5249"/>
                  </a:solidFill>
                  <a:latin typeface="Tahoma" pitchFamily="34" charset="0"/>
                </a:endParaRPr>
              </a:p>
              <a:p>
                <a:pPr marL="0" lv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None/>
                  <a:defRPr/>
                </a:pPr>
                <a:r>
                  <a:rPr lang="en-US" sz="2800" kern="0" dirty="0">
                    <a:solidFill>
                      <a:srgbClr val="5B5249"/>
                    </a:solidFill>
                    <a:latin typeface="Tahoma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kern="0">
                            <a:solidFill>
                              <a:srgbClr val="0000C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kern="0">
                            <a:solidFill>
                              <a:srgbClr val="0000C8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sz="2800" i="1" kern="0">
                            <a:solidFill>
                              <a:srgbClr val="0000C8"/>
                            </a:solidFill>
                            <a:latin typeface="Cambria Math"/>
                          </a:rPr>
                          <m:t>1000</m:t>
                        </m:r>
                      </m:sub>
                    </m:sSub>
                    <m:d>
                      <m:dPr>
                        <m:ctrlPr>
                          <a:rPr lang="en-US" sz="2800" i="1" kern="0">
                            <a:solidFill>
                              <a:srgbClr val="0000C8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 kern="0">
                            <a:solidFill>
                              <a:srgbClr val="0000C8"/>
                            </a:solidFill>
                            <a:latin typeface="Cambria Math"/>
                          </a:rPr>
                          <m:t>−0.05∗</m:t>
                        </m:r>
                        <m:sSub>
                          <m:sSubPr>
                            <m:ctrlPr>
                              <a:rPr lang="en-US" sz="2800" i="1" kern="0">
                                <a:solidFill>
                                  <a:srgbClr val="0000C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kern="0">
                                <a:solidFill>
                                  <a:srgbClr val="0000C8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  <m:sub>
                            <m:r>
                              <a:rPr lang="en-US" sz="2800" i="1" kern="0">
                                <a:solidFill>
                                  <a:srgbClr val="0000C8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en-US" sz="2800" i="1" kern="0">
                            <a:solidFill>
                              <a:srgbClr val="0000C8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2800" i="1" kern="0">
                                <a:solidFill>
                                  <a:srgbClr val="0000C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kern="0">
                                <a:solidFill>
                                  <a:srgbClr val="0000C8"/>
                                </a:solidFill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en-US" sz="2800" i="1" kern="0">
                                <a:solidFill>
                                  <a:srgbClr val="0000C8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e>
                    </m:d>
                  </m:oMath>
                </a14:m>
                <a:endParaRPr lang="en-US" sz="2800" kern="0" dirty="0">
                  <a:solidFill>
                    <a:srgbClr val="5B5249"/>
                  </a:solidFill>
                  <a:latin typeface="Tahoma" pitchFamily="34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5B524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DWD View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(Similar to </a:t>
                </a:r>
              </a:p>
              <a:p>
                <a:pPr marL="0" lv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None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e>
                    </m:d>
                  </m:oMath>
                </a14:m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?)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5B524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6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1" y="1371600"/>
                <a:ext cx="8497888" cy="5181600"/>
              </a:xfrm>
              <a:prstGeom prst="rect">
                <a:avLst/>
              </a:prstGeom>
              <a:blipFill>
                <a:blip r:embed="rId4"/>
                <a:stretch>
                  <a:fillRect l="-1865" t="-152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424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0" r="14079"/>
          <a:stretch/>
        </p:blipFill>
        <p:spPr bwMode="auto">
          <a:xfrm>
            <a:off x="3108960" y="1336908"/>
            <a:ext cx="6035040" cy="552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3"/>
              <p:cNvSpPr txBox="1">
                <a:spLocks noChangeArrowheads="1"/>
              </p:cNvSpPr>
              <p:nvPr/>
            </p:nvSpPr>
            <p:spPr bwMode="auto">
              <a:xfrm>
                <a:off x="228601" y="1371600"/>
                <a:ext cx="8497888" cy="518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2075" tIns="46038" rIns="92075" bIns="46038" numCol="1" anchor="t" anchorCtr="0" compatLnSpc="1">
                <a:prstTxWarp prst="textNoShape">
                  <a:avLst/>
                </a:prstTxWarp>
              </a:bodyPr>
              <a:lstStyle>
                <a:lvl1pPr marL="457200" indent="-45720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Char char="•"/>
                  <a:defRPr sz="3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1027113" indent="-455613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5000"/>
                  <a:buFont typeface="Wingdings" pitchFamily="2" charset="2"/>
                  <a:buChar char="–"/>
                  <a:defRPr sz="2800">
                    <a:solidFill>
                      <a:srgbClr val="000000"/>
                    </a:solidFill>
                    <a:latin typeface="+mn-lt"/>
                  </a:defRPr>
                </a:lvl2pPr>
                <a:lvl3pPr marL="1370013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66699"/>
                  </a:buClr>
                  <a:buSzPct val="7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712913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Another Example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5B524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𝑁</m:t>
                        </m:r>
                      </m:e>
                      <m:sub>
                        <m:r>
                          <a:rPr kumimoji="0" lang="en-US" sz="2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1000</m:t>
                        </m:r>
                      </m:sub>
                    </m:sSub>
                    <m:d>
                      <m:dPr>
                        <m:ctrlPr>
                          <a:rPr kumimoji="0" lang="en-US" sz="2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+0.05∗</m:t>
                        </m:r>
                        <m:sSub>
                          <m:sSubPr>
                            <m:ctrlPr>
                              <a:rPr kumimoji="0" lang="en-US" sz="2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1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e>
                          <m:sub>
                            <m:r>
                              <a:rPr kumimoji="0" lang="en-US" sz="2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𝑑</m:t>
                            </m:r>
                          </m:sub>
                        </m:sSub>
                        <m:r>
                          <a:rPr kumimoji="0" lang="en-US" sz="2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,</m:t>
                        </m:r>
                        <m:sSub>
                          <m:sSubPr>
                            <m:ctrlPr>
                              <a:rPr kumimoji="0" lang="en-US" sz="2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1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𝑰</m:t>
                            </m:r>
                          </m:e>
                          <m:sub>
                            <m:r>
                              <a:rPr kumimoji="0" lang="en-US" sz="2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𝑑</m:t>
                            </m:r>
                          </m:sub>
                        </m:sSub>
                      </m:e>
                    </m:d>
                  </m:oMath>
                </a14:m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5B524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524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C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C8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𝑁</m:t>
                        </m:r>
                      </m:e>
                      <m:sub>
                        <m:r>
                          <a:rPr kumimoji="0" lang="en-US" sz="2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C8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1000</m:t>
                        </m:r>
                      </m:sub>
                    </m:sSub>
                    <m:d>
                      <m:dPr>
                        <m:ctrlPr>
                          <a:rPr kumimoji="0" lang="en-US" sz="2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C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C8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−0.05∗</m:t>
                        </m:r>
                        <m:sSub>
                          <m:sSubPr>
                            <m:ctrlPr>
                              <a:rPr kumimoji="0" lang="en-US" sz="2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C8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1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C8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e>
                          <m:sub>
                            <m:r>
                              <a:rPr kumimoji="0" lang="en-US" sz="2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C8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𝑑</m:t>
                            </m:r>
                          </m:sub>
                        </m:sSub>
                        <m:r>
                          <a:rPr kumimoji="0" lang="en-US" sz="2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C8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,</m:t>
                        </m:r>
                        <m:sSub>
                          <m:sSubPr>
                            <m:ctrlPr>
                              <a:rPr kumimoji="0" lang="en-US" sz="2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C8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1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C8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𝑰</m:t>
                            </m:r>
                          </m:e>
                          <m:sub>
                            <m:r>
                              <a:rPr kumimoji="0" lang="en-US" sz="2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C8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𝑑</m:t>
                            </m:r>
                          </m:sub>
                        </m:sSub>
                      </m:e>
                    </m:d>
                  </m:oMath>
                </a14:m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5B524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DiProPerm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 Now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Quite Significant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5B524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5B524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  <a:p>
                <a:pPr marL="457200" marR="0" lvl="0" indent="-457200" algn="l" defTabSz="914400" rtl="0" eaLnBrk="1" fontAlgn="base" latinLnBrk="0" hangingPunct="1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6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1" y="1371600"/>
                <a:ext cx="8497888" cy="5181600"/>
              </a:xfrm>
              <a:prstGeom prst="rect">
                <a:avLst/>
              </a:prstGeom>
              <a:blipFill>
                <a:blip r:embed="rId4"/>
                <a:stretch>
                  <a:fillRect l="-1865" t="-152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/>
          <p:cNvCxnSpPr>
            <a:cxnSpLocks/>
          </p:cNvCxnSpPr>
          <p:nvPr/>
        </p:nvCxnSpPr>
        <p:spPr bwMode="auto">
          <a:xfrm flipV="1">
            <a:off x="2286000" y="2743200"/>
            <a:ext cx="6248400" cy="12192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E90E421B-0CB8-46B9-9983-83F56F75D2FD}"/>
              </a:ext>
            </a:extLst>
          </p:cNvPr>
          <p:cNvGrpSpPr/>
          <p:nvPr/>
        </p:nvGrpSpPr>
        <p:grpSpPr>
          <a:xfrm>
            <a:off x="3352800" y="914400"/>
            <a:ext cx="5288627" cy="1295400"/>
            <a:chOff x="3352800" y="914400"/>
            <a:chExt cx="5288627" cy="129540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A051A71-A87A-4D6C-AF49-0674EBF4757E}"/>
                </a:ext>
              </a:extLst>
            </p:cNvPr>
            <p:cNvSpPr txBox="1"/>
            <p:nvPr/>
          </p:nvSpPr>
          <p:spPr>
            <a:xfrm>
              <a:off x="3352800" y="914400"/>
              <a:ext cx="5288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Prop’n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&gt; is 0, </a:t>
              </a:r>
              <a:r>
                <a:rPr lang="en-US" dirty="0">
                  <a:solidFill>
                    <a:srgbClr val="000000"/>
                  </a:solidFill>
                </a:rPr>
                <a:t>so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more precise is “p-value &lt; 0.001”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F50E319B-A488-4E46-946F-4DE884DCD270}"/>
                </a:ext>
              </a:extLst>
            </p:cNvPr>
            <p:cNvCxnSpPr>
              <a:cxnSpLocks/>
              <a:stCxn id="2" idx="2"/>
            </p:cNvCxnSpPr>
            <p:nvPr/>
          </p:nvCxnSpPr>
          <p:spPr bwMode="auto">
            <a:xfrm>
              <a:off x="5997114" y="1283732"/>
              <a:ext cx="1241886" cy="926068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54782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1" r="12838"/>
          <a:stretch/>
        </p:blipFill>
        <p:spPr bwMode="auto">
          <a:xfrm>
            <a:off x="3200400" y="1563802"/>
            <a:ext cx="5943600" cy="5294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3"/>
              <p:cNvSpPr txBox="1">
                <a:spLocks noChangeArrowheads="1"/>
              </p:cNvSpPr>
              <p:nvPr/>
            </p:nvSpPr>
            <p:spPr bwMode="auto">
              <a:xfrm>
                <a:off x="228601" y="1371600"/>
                <a:ext cx="8497888" cy="518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2075" tIns="46038" rIns="92075" bIns="46038" numCol="1" anchor="t" anchorCtr="0" compatLnSpc="1">
                <a:prstTxWarp prst="textNoShape">
                  <a:avLst/>
                </a:prstTxWarp>
              </a:bodyPr>
              <a:lstStyle>
                <a:lvl1pPr marL="457200" indent="-45720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Char char="•"/>
                  <a:defRPr sz="3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1027113" indent="-455613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5000"/>
                  <a:buFont typeface="Wingdings" pitchFamily="2" charset="2"/>
                  <a:buChar char="–"/>
                  <a:defRPr sz="2800">
                    <a:solidFill>
                      <a:srgbClr val="000000"/>
                    </a:solidFill>
                    <a:latin typeface="+mn-lt"/>
                  </a:defRPr>
                </a:lvl2pPr>
                <a:lvl3pPr marL="1370013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66699"/>
                  </a:buClr>
                  <a:buSzPct val="7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712913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Stronger Example</a:t>
                </a:r>
              </a:p>
              <a:p>
                <a:pPr marL="0" lv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None/>
                  <a:defRPr/>
                </a:pPr>
                <a:r>
                  <a:rPr lang="en-US" sz="2800" kern="0" dirty="0">
                    <a:solidFill>
                      <a:srgbClr val="FF0000"/>
                    </a:solidFill>
                    <a:latin typeface="Tahoma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ker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sz="2800" i="1" kern="0">
                            <a:solidFill>
                              <a:srgbClr val="FF0000"/>
                            </a:solidFill>
                            <a:latin typeface="Cambria Math"/>
                          </a:rPr>
                          <m:t>1000</m:t>
                        </m:r>
                      </m:sub>
                    </m:sSub>
                    <m:d>
                      <m:dPr>
                        <m:ctrlPr>
                          <a:rPr lang="en-US" sz="28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 kern="0">
                            <a:solidFill>
                              <a:srgbClr val="FF0000"/>
                            </a:solidFill>
                            <a:latin typeface="Cambria Math"/>
                          </a:rPr>
                          <m:t>+0.</m:t>
                        </m:r>
                        <m:r>
                          <a:rPr lang="en-US" sz="28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800" i="1" kern="0">
                            <a:solidFill>
                              <a:srgbClr val="FF0000"/>
                            </a:solidFill>
                            <a:latin typeface="Cambria Math"/>
                          </a:rPr>
                          <m:t>∗</m:t>
                        </m:r>
                        <m:sSub>
                          <m:sSubPr>
                            <m:ctrlPr>
                              <a:rPr lang="en-US" sz="28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  <m:sub>
                            <m:r>
                              <a:rPr lang="en-US" sz="28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en-US" sz="2800" i="1" kern="0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28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en-US" sz="28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e>
                    </m:d>
                  </m:oMath>
                </a14:m>
                <a:endParaRPr lang="en-US" sz="2800" kern="0" dirty="0">
                  <a:solidFill>
                    <a:srgbClr val="5B5249"/>
                  </a:solidFill>
                  <a:latin typeface="Tahoma" pitchFamily="34" charset="0"/>
                </a:endParaRPr>
              </a:p>
              <a:p>
                <a:pPr marL="0" lv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None/>
                  <a:defRPr/>
                </a:pPr>
                <a:r>
                  <a:rPr lang="en-US" sz="2800" kern="0" dirty="0">
                    <a:solidFill>
                      <a:srgbClr val="5B5249"/>
                    </a:solidFill>
                    <a:latin typeface="Tahoma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kern="0">
                            <a:solidFill>
                              <a:srgbClr val="0000C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kern="0">
                            <a:solidFill>
                              <a:srgbClr val="0000C8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sz="2800" i="1" kern="0">
                            <a:solidFill>
                              <a:srgbClr val="0000C8"/>
                            </a:solidFill>
                            <a:latin typeface="Cambria Math"/>
                          </a:rPr>
                          <m:t>1000</m:t>
                        </m:r>
                      </m:sub>
                    </m:sSub>
                    <m:d>
                      <m:dPr>
                        <m:ctrlPr>
                          <a:rPr lang="en-US" sz="2800" i="1" kern="0">
                            <a:solidFill>
                              <a:srgbClr val="0000C8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 kern="0">
                            <a:solidFill>
                              <a:srgbClr val="0000C8"/>
                            </a:solidFill>
                            <a:latin typeface="Cambria Math"/>
                          </a:rPr>
                          <m:t>−0.</m:t>
                        </m:r>
                        <m:r>
                          <a:rPr lang="en-US" sz="2800" b="0" i="1" kern="0" smtClean="0">
                            <a:solidFill>
                              <a:srgbClr val="0000C8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800" i="1" kern="0">
                            <a:solidFill>
                              <a:srgbClr val="0000C8"/>
                            </a:solidFill>
                            <a:latin typeface="Cambria Math"/>
                          </a:rPr>
                          <m:t>∗</m:t>
                        </m:r>
                        <m:sSub>
                          <m:sSubPr>
                            <m:ctrlPr>
                              <a:rPr lang="en-US" sz="2800" i="1" kern="0">
                                <a:solidFill>
                                  <a:srgbClr val="0000C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kern="0">
                                <a:solidFill>
                                  <a:srgbClr val="0000C8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  <m:sub>
                            <m:r>
                              <a:rPr lang="en-US" sz="2800" i="1" kern="0">
                                <a:solidFill>
                                  <a:srgbClr val="0000C8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en-US" sz="2800" i="1" kern="0">
                            <a:solidFill>
                              <a:srgbClr val="0000C8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2800" i="1" kern="0">
                                <a:solidFill>
                                  <a:srgbClr val="0000C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kern="0">
                                <a:solidFill>
                                  <a:srgbClr val="0000C8"/>
                                </a:solidFill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en-US" sz="2800" i="1" kern="0">
                                <a:solidFill>
                                  <a:srgbClr val="0000C8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e>
                    </m:d>
                  </m:oMath>
                </a14:m>
                <a:endParaRPr lang="en-US" sz="2800" kern="0" dirty="0">
                  <a:solidFill>
                    <a:srgbClr val="5B5249"/>
                  </a:solidFill>
                  <a:latin typeface="Tahoma" pitchFamily="34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Even PCA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Shows Class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Difference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5B524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6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1" y="1371600"/>
                <a:ext cx="8497888" cy="5181600"/>
              </a:xfrm>
              <a:prstGeom prst="rect">
                <a:avLst/>
              </a:prstGeom>
              <a:blipFill>
                <a:blip r:embed="rId4"/>
                <a:stretch>
                  <a:fillRect l="-1865" t="-152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859891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0" r="14079"/>
          <a:stretch/>
        </p:blipFill>
        <p:spPr bwMode="auto">
          <a:xfrm>
            <a:off x="3108960" y="1336908"/>
            <a:ext cx="6035040" cy="552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3"/>
              <p:cNvSpPr txBox="1">
                <a:spLocks noChangeArrowheads="1"/>
              </p:cNvSpPr>
              <p:nvPr/>
            </p:nvSpPr>
            <p:spPr bwMode="auto">
              <a:xfrm>
                <a:off x="228601" y="1371600"/>
                <a:ext cx="8497888" cy="518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2075" tIns="46038" rIns="92075" bIns="46038" numCol="1" anchor="t" anchorCtr="0" compatLnSpc="1">
                <a:prstTxWarp prst="textNoShape">
                  <a:avLst/>
                </a:prstTxWarp>
              </a:bodyPr>
              <a:lstStyle>
                <a:lvl1pPr marL="457200" indent="-45720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Char char="•"/>
                  <a:defRPr sz="3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1027113" indent="-455613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5000"/>
                  <a:buFont typeface="Wingdings" pitchFamily="2" charset="2"/>
                  <a:buChar char="–"/>
                  <a:defRPr sz="2800">
                    <a:solidFill>
                      <a:srgbClr val="000000"/>
                    </a:solidFill>
                    <a:latin typeface="+mn-lt"/>
                  </a:defRPr>
                </a:lvl2pPr>
                <a:lvl3pPr marL="1370013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66699"/>
                  </a:buClr>
                  <a:buSzPct val="7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712913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Stronger Example</a:t>
                </a:r>
              </a:p>
              <a:p>
                <a:pPr marL="0" lv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None/>
                  <a:defRPr/>
                </a:pPr>
                <a:r>
                  <a:rPr lang="en-US" sz="2800" kern="0" dirty="0">
                    <a:solidFill>
                      <a:srgbClr val="FF0000"/>
                    </a:solidFill>
                    <a:latin typeface="Tahoma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ker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sz="2800" i="1" kern="0">
                            <a:solidFill>
                              <a:srgbClr val="FF0000"/>
                            </a:solidFill>
                            <a:latin typeface="Cambria Math"/>
                          </a:rPr>
                          <m:t>1000</m:t>
                        </m:r>
                      </m:sub>
                    </m:sSub>
                    <m:d>
                      <m:dPr>
                        <m:ctrlPr>
                          <a:rPr lang="en-US" sz="28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 kern="0">
                            <a:solidFill>
                              <a:srgbClr val="FF0000"/>
                            </a:solidFill>
                            <a:latin typeface="Cambria Math"/>
                          </a:rPr>
                          <m:t>+0.</m:t>
                        </m:r>
                        <m:r>
                          <a:rPr lang="en-US" sz="28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800" i="1" kern="0">
                            <a:solidFill>
                              <a:srgbClr val="FF0000"/>
                            </a:solidFill>
                            <a:latin typeface="Cambria Math"/>
                          </a:rPr>
                          <m:t>∗</m:t>
                        </m:r>
                        <m:sSub>
                          <m:sSubPr>
                            <m:ctrlPr>
                              <a:rPr lang="en-US" sz="28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  <m:sub>
                            <m:r>
                              <a:rPr lang="en-US" sz="28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en-US" sz="2800" i="1" kern="0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28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en-US" sz="28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e>
                    </m:d>
                  </m:oMath>
                </a14:m>
                <a:endParaRPr lang="en-US" sz="2800" kern="0" dirty="0">
                  <a:solidFill>
                    <a:srgbClr val="5B5249"/>
                  </a:solidFill>
                  <a:latin typeface="Tahoma" pitchFamily="34" charset="0"/>
                </a:endParaRPr>
              </a:p>
              <a:p>
                <a:pPr marL="0" lv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None/>
                  <a:defRPr/>
                </a:pPr>
                <a:r>
                  <a:rPr lang="en-US" sz="2800" kern="0" dirty="0">
                    <a:solidFill>
                      <a:srgbClr val="5B5249"/>
                    </a:solidFill>
                    <a:latin typeface="Tahoma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kern="0">
                            <a:solidFill>
                              <a:srgbClr val="0000C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kern="0">
                            <a:solidFill>
                              <a:srgbClr val="0000C8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sz="2800" i="1" kern="0">
                            <a:solidFill>
                              <a:srgbClr val="0000C8"/>
                            </a:solidFill>
                            <a:latin typeface="Cambria Math"/>
                          </a:rPr>
                          <m:t>1000</m:t>
                        </m:r>
                      </m:sub>
                    </m:sSub>
                    <m:d>
                      <m:dPr>
                        <m:ctrlPr>
                          <a:rPr lang="en-US" sz="2800" i="1" kern="0">
                            <a:solidFill>
                              <a:srgbClr val="0000C8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 kern="0">
                            <a:solidFill>
                              <a:srgbClr val="0000C8"/>
                            </a:solidFill>
                            <a:latin typeface="Cambria Math"/>
                          </a:rPr>
                          <m:t>−0.</m:t>
                        </m:r>
                        <m:r>
                          <a:rPr lang="en-US" sz="2800" i="1" kern="0">
                            <a:solidFill>
                              <a:srgbClr val="0000C8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800" i="1" kern="0">
                            <a:solidFill>
                              <a:srgbClr val="0000C8"/>
                            </a:solidFill>
                            <a:latin typeface="Cambria Math"/>
                          </a:rPr>
                          <m:t>∗</m:t>
                        </m:r>
                        <m:sSub>
                          <m:sSubPr>
                            <m:ctrlPr>
                              <a:rPr lang="en-US" sz="2800" i="1" kern="0">
                                <a:solidFill>
                                  <a:srgbClr val="0000C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kern="0">
                                <a:solidFill>
                                  <a:srgbClr val="0000C8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  <m:sub>
                            <m:r>
                              <a:rPr lang="en-US" sz="2800" i="1" kern="0">
                                <a:solidFill>
                                  <a:srgbClr val="0000C8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en-US" sz="2800" i="1" kern="0">
                            <a:solidFill>
                              <a:srgbClr val="0000C8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2800" i="1" kern="0">
                                <a:solidFill>
                                  <a:srgbClr val="0000C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kern="0">
                                <a:solidFill>
                                  <a:srgbClr val="0000C8"/>
                                </a:solidFill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en-US" sz="2800" i="1" kern="0">
                                <a:solidFill>
                                  <a:srgbClr val="0000C8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e>
                    </m:d>
                  </m:oMath>
                </a14:m>
                <a:endParaRPr lang="en-US" sz="2800" kern="0" dirty="0">
                  <a:solidFill>
                    <a:srgbClr val="5B5249"/>
                  </a:solidFill>
                  <a:latin typeface="Tahoma" pitchFamily="34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DiProPerm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 Very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Significant</a:t>
                </a: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5B524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5B524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6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1" y="1371600"/>
                <a:ext cx="8497888" cy="5181600"/>
              </a:xfrm>
              <a:prstGeom prst="rect">
                <a:avLst/>
              </a:prstGeom>
              <a:blipFill>
                <a:blip r:embed="rId4"/>
                <a:stretch>
                  <a:fillRect l="-1865" t="-152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3828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/>
            <a:r>
              <a:rPr lang="en-US" dirty="0"/>
              <a:t>Last Class: Basics of OODA</a:t>
            </a:r>
          </a:p>
        </p:txBody>
      </p:sp>
      <p:sp>
        <p:nvSpPr>
          <p:cNvPr id="2054" name="Text Box 4"/>
          <p:cNvSpPr txBox="1">
            <a:spLocks noChangeArrowheads="1"/>
          </p:cNvSpPr>
          <p:nvPr/>
        </p:nvSpPr>
        <p:spPr bwMode="auto">
          <a:xfrm>
            <a:off x="533400" y="1013590"/>
            <a:ext cx="8305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Decomposition into Modes of Variation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903" t="40152" r="21569" b="3030"/>
          <a:stretch/>
        </p:blipFill>
        <p:spPr>
          <a:xfrm>
            <a:off x="2002355" y="1697554"/>
            <a:ext cx="5160445" cy="51604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2839" y="4034135"/>
            <a:ext cx="7913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Usual Quantification:  Variance of Each, Expressed as %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876800" y="1447800"/>
            <a:ext cx="3896365" cy="2667000"/>
            <a:chOff x="4876800" y="1447800"/>
            <a:chExt cx="3896365" cy="2667000"/>
          </a:xfrm>
        </p:grpSpPr>
        <p:sp>
          <p:nvSpPr>
            <p:cNvPr id="5" name="TextBox 4"/>
            <p:cNvSpPr txBox="1"/>
            <p:nvPr/>
          </p:nvSpPr>
          <p:spPr>
            <a:xfrm>
              <a:off x="6934200" y="1447800"/>
              <a:ext cx="183896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Sum of Squares</a:t>
              </a:r>
            </a:p>
            <a:p>
              <a:r>
                <a:rPr lang="en-US" dirty="0"/>
                <a:t>After Mean</a:t>
              </a:r>
            </a:p>
            <a:p>
              <a:r>
                <a:rPr lang="en-US" dirty="0"/>
                <a:t>Centering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4876800" y="2286000"/>
              <a:ext cx="2133600" cy="18288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6938922" y="2706469"/>
            <a:ext cx="20526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Variance (not </a:t>
            </a:r>
            <a:r>
              <a:rPr lang="en-US" dirty="0" err="1"/>
              <a:t>s.d.</a:t>
            </a:r>
            <a:r>
              <a:rPr lang="en-US" dirty="0"/>
              <a:t>)</a:t>
            </a:r>
          </a:p>
          <a:p>
            <a:r>
              <a:rPr lang="en-US" dirty="0"/>
              <a:t>To Reflect </a:t>
            </a:r>
            <a:r>
              <a:rPr lang="en-US" u="sng" dirty="0"/>
              <a:t>Energy</a:t>
            </a:r>
          </a:p>
          <a:p>
            <a:r>
              <a:rPr lang="en-US" dirty="0"/>
              <a:t>Just as in ANOVA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8704" y="4876800"/>
            <a:ext cx="180209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98.3% of</a:t>
            </a:r>
          </a:p>
          <a:p>
            <a:r>
              <a:rPr lang="en-US" sz="3200" dirty="0"/>
              <a:t>Variation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08504" y="4876800"/>
            <a:ext cx="180209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 1.7% of</a:t>
            </a:r>
          </a:p>
          <a:p>
            <a:r>
              <a:rPr lang="en-US" sz="3200" dirty="0"/>
              <a:t>Variation</a:t>
            </a:r>
          </a:p>
        </p:txBody>
      </p:sp>
    </p:spTree>
    <p:extLst>
      <p:ext uri="{BB962C8B-B14F-4D97-AF65-F5344CB8AC3E}">
        <p14:creationId xmlns:p14="http://schemas.microsoft.com/office/powerpoint/2010/main" val="1445123258"/>
      </p:ext>
    </p:extLst>
  </p:cSld>
  <p:clrMapOvr>
    <a:masterClrMapping/>
  </p:clrMapOvr>
  <p:transition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0" r="14079"/>
          <a:stretch/>
        </p:blipFill>
        <p:spPr bwMode="auto">
          <a:xfrm>
            <a:off x="3108960" y="1336908"/>
            <a:ext cx="6035040" cy="552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3"/>
              <p:cNvSpPr txBox="1">
                <a:spLocks noChangeArrowheads="1"/>
              </p:cNvSpPr>
              <p:nvPr/>
            </p:nvSpPr>
            <p:spPr bwMode="auto">
              <a:xfrm>
                <a:off x="228601" y="1371600"/>
                <a:ext cx="8497888" cy="518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2075" tIns="46038" rIns="92075" bIns="46038" numCol="1" anchor="t" anchorCtr="0" compatLnSpc="1">
                <a:prstTxWarp prst="textNoShape">
                  <a:avLst/>
                </a:prstTxWarp>
              </a:bodyPr>
              <a:lstStyle>
                <a:lvl1pPr marL="457200" indent="-45720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Char char="•"/>
                  <a:defRPr sz="3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1027113" indent="-455613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5000"/>
                  <a:buFont typeface="Wingdings" pitchFamily="2" charset="2"/>
                  <a:buChar char="–"/>
                  <a:defRPr sz="2800">
                    <a:solidFill>
                      <a:srgbClr val="000000"/>
                    </a:solidFill>
                    <a:latin typeface="+mn-lt"/>
                  </a:defRPr>
                </a:lvl2pPr>
                <a:lvl3pPr marL="1370013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66699"/>
                  </a:buClr>
                  <a:buSzPct val="7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712913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Stronger Example</a:t>
                </a:r>
              </a:p>
              <a:p>
                <a:pPr marL="0" lv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None/>
                  <a:defRPr/>
                </a:pPr>
                <a:r>
                  <a:rPr lang="en-US" sz="2800" kern="0" dirty="0">
                    <a:solidFill>
                      <a:srgbClr val="FF0000"/>
                    </a:solidFill>
                    <a:latin typeface="Tahoma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ker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sz="2800" i="1" kern="0">
                            <a:solidFill>
                              <a:srgbClr val="FF0000"/>
                            </a:solidFill>
                            <a:latin typeface="Cambria Math"/>
                          </a:rPr>
                          <m:t>1000</m:t>
                        </m:r>
                      </m:sub>
                    </m:sSub>
                    <m:d>
                      <m:dPr>
                        <m:ctrlPr>
                          <a:rPr lang="en-US" sz="28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 kern="0">
                            <a:solidFill>
                              <a:srgbClr val="FF0000"/>
                            </a:solidFill>
                            <a:latin typeface="Cambria Math"/>
                          </a:rPr>
                          <m:t>+0.</m:t>
                        </m:r>
                        <m:r>
                          <a:rPr lang="en-US" sz="28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800" i="1" kern="0">
                            <a:solidFill>
                              <a:srgbClr val="FF0000"/>
                            </a:solidFill>
                            <a:latin typeface="Cambria Math"/>
                          </a:rPr>
                          <m:t>∗</m:t>
                        </m:r>
                        <m:sSub>
                          <m:sSubPr>
                            <m:ctrlPr>
                              <a:rPr lang="en-US" sz="28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  <m:sub>
                            <m:r>
                              <a:rPr lang="en-US" sz="28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en-US" sz="2800" i="1" kern="0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28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en-US" sz="28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e>
                    </m:d>
                  </m:oMath>
                </a14:m>
                <a:endParaRPr lang="en-US" sz="2800" kern="0" dirty="0">
                  <a:solidFill>
                    <a:srgbClr val="5B5249"/>
                  </a:solidFill>
                  <a:latin typeface="Tahoma" pitchFamily="34" charset="0"/>
                </a:endParaRPr>
              </a:p>
              <a:p>
                <a:pPr marL="0" lvl="0" indent="0" algn="l" eaLnBrk="1" hangingPunct="1">
                  <a:lnSpc>
                    <a:spcPct val="110000"/>
                  </a:lnSpc>
                  <a:spcBef>
                    <a:spcPct val="0"/>
                  </a:spcBef>
                  <a:buClrTx/>
                  <a:buSzTx/>
                  <a:buNone/>
                  <a:defRPr/>
                </a:pPr>
                <a:r>
                  <a:rPr lang="en-US" sz="2800" kern="0" dirty="0">
                    <a:solidFill>
                      <a:srgbClr val="5B5249"/>
                    </a:solidFill>
                    <a:latin typeface="Tahoma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kern="0">
                            <a:solidFill>
                              <a:srgbClr val="0000C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kern="0">
                            <a:solidFill>
                              <a:srgbClr val="0000C8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sz="2800" i="1" kern="0">
                            <a:solidFill>
                              <a:srgbClr val="0000C8"/>
                            </a:solidFill>
                            <a:latin typeface="Cambria Math"/>
                          </a:rPr>
                          <m:t>1000</m:t>
                        </m:r>
                      </m:sub>
                    </m:sSub>
                    <m:d>
                      <m:dPr>
                        <m:ctrlPr>
                          <a:rPr lang="en-US" sz="2800" i="1" kern="0">
                            <a:solidFill>
                              <a:srgbClr val="0000C8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 kern="0">
                            <a:solidFill>
                              <a:srgbClr val="0000C8"/>
                            </a:solidFill>
                            <a:latin typeface="Cambria Math"/>
                          </a:rPr>
                          <m:t>−0.</m:t>
                        </m:r>
                        <m:r>
                          <a:rPr lang="en-US" sz="2800" i="1" kern="0">
                            <a:solidFill>
                              <a:srgbClr val="0000C8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800" i="1" kern="0">
                            <a:solidFill>
                              <a:srgbClr val="0000C8"/>
                            </a:solidFill>
                            <a:latin typeface="Cambria Math"/>
                          </a:rPr>
                          <m:t>∗</m:t>
                        </m:r>
                        <m:sSub>
                          <m:sSubPr>
                            <m:ctrlPr>
                              <a:rPr lang="en-US" sz="2800" i="1" kern="0">
                                <a:solidFill>
                                  <a:srgbClr val="0000C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kern="0">
                                <a:solidFill>
                                  <a:srgbClr val="0000C8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  <m:sub>
                            <m:r>
                              <a:rPr lang="en-US" sz="2800" i="1" kern="0">
                                <a:solidFill>
                                  <a:srgbClr val="0000C8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en-US" sz="2800" i="1" kern="0">
                            <a:solidFill>
                              <a:srgbClr val="0000C8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2800" i="1" kern="0">
                                <a:solidFill>
                                  <a:srgbClr val="0000C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kern="0">
                                <a:solidFill>
                                  <a:srgbClr val="0000C8"/>
                                </a:solidFill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en-US" sz="2800" i="1" kern="0">
                                <a:solidFill>
                                  <a:srgbClr val="0000C8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e>
                    </m:d>
                  </m:oMath>
                </a14:m>
                <a:endParaRPr lang="en-US" sz="2800" kern="0" dirty="0">
                  <a:solidFill>
                    <a:srgbClr val="5B5249"/>
                  </a:solidFill>
                  <a:latin typeface="Tahoma" pitchFamily="34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DiProPerm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 Very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Significant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Z-Score Allows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sz="3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Comparison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5B524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5B524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6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1" y="1371600"/>
                <a:ext cx="8497888" cy="5181600"/>
              </a:xfrm>
              <a:prstGeom prst="rect">
                <a:avLst/>
              </a:prstGeom>
              <a:blipFill>
                <a:blip r:embed="rId4"/>
                <a:stretch>
                  <a:fillRect l="-1865" t="-152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/>
          <p:cNvSpPr/>
          <p:nvPr/>
        </p:nvSpPr>
        <p:spPr bwMode="auto">
          <a:xfrm>
            <a:off x="6934200" y="2286000"/>
            <a:ext cx="1066800" cy="304800"/>
          </a:xfrm>
          <a:prstGeom prst="round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010400" y="2514600"/>
            <a:ext cx="1280287" cy="841177"/>
            <a:chOff x="7010400" y="2514600"/>
            <a:chExt cx="1280287" cy="841177"/>
          </a:xfrm>
        </p:grpSpPr>
        <p:sp>
          <p:nvSpPr>
            <p:cNvPr id="12" name="TextBox 11"/>
            <p:cNvSpPr txBox="1"/>
            <p:nvPr/>
          </p:nvSpPr>
          <p:spPr>
            <a:xfrm>
              <a:off x="7010400" y="3048000"/>
              <a:ext cx="1280287" cy="307777"/>
            </a:xfrm>
            <a:prstGeom prst="rect">
              <a:avLst/>
            </a:prstGeom>
            <a:noFill/>
            <a:ln w="25400"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B524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&gt;&gt; 5.4 above</a:t>
              </a:r>
            </a:p>
          </p:txBody>
        </p:sp>
        <p:cxnSp>
          <p:nvCxnSpPr>
            <p:cNvPr id="13" name="Straight Arrow Connector 12"/>
            <p:cNvCxnSpPr>
              <a:stCxn id="12" idx="1"/>
            </p:cNvCxnSpPr>
            <p:nvPr/>
          </p:nvCxnSpPr>
          <p:spPr bwMode="auto">
            <a:xfrm flipV="1">
              <a:off x="7010400" y="2514600"/>
              <a:ext cx="609600" cy="687289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7BADA7E-A68C-4643-BF92-122F83046D67}"/>
              </a:ext>
            </a:extLst>
          </p:cNvPr>
          <p:cNvGrpSpPr/>
          <p:nvPr/>
        </p:nvGrpSpPr>
        <p:grpSpPr>
          <a:xfrm>
            <a:off x="5410200" y="1368623"/>
            <a:ext cx="1828800" cy="1069777"/>
            <a:chOff x="5410200" y="1368623"/>
            <a:chExt cx="1828800" cy="106977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50E1BC4-D8B6-4F30-BBCE-2079339250B2}"/>
                </a:ext>
              </a:extLst>
            </p:cNvPr>
            <p:cNvSpPr txBox="1"/>
            <p:nvPr/>
          </p:nvSpPr>
          <p:spPr>
            <a:xfrm>
              <a:off x="5410200" y="1368623"/>
              <a:ext cx="1545616" cy="307777"/>
            </a:xfrm>
            <a:prstGeom prst="rect">
              <a:avLst/>
            </a:prstGeom>
            <a:noFill/>
            <a:ln w="25400"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=(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MD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–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Xbar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) / s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DA9F183-7F55-4D38-A09B-DA94D046986B}"/>
                </a:ext>
              </a:extLst>
            </p:cNvPr>
            <p:cNvCxnSpPr>
              <a:cxnSpLocks/>
              <a:stCxn id="9" idx="2"/>
            </p:cNvCxnSpPr>
            <p:nvPr/>
          </p:nvCxnSpPr>
          <p:spPr bwMode="auto">
            <a:xfrm>
              <a:off x="6183008" y="1676400"/>
              <a:ext cx="1055992" cy="76200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83411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610600" cy="50292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altLang="ko-KR" sz="3600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Deeper Look at Important Concept:</a:t>
            </a:r>
          </a:p>
          <a:p>
            <a:pPr algn="ctr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altLang="ko-KR" sz="3600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Statistical Inference is </a:t>
            </a:r>
            <a:r>
              <a:rPr lang="en-US" altLang="ko-KR" sz="3600" i="1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Essential</a:t>
            </a:r>
          </a:p>
          <a:p>
            <a:pPr eaLnBrk="1" hangingPunct="1">
              <a:buFont typeface="Wingdings" pitchFamily="2" charset="2"/>
              <a:buNone/>
            </a:pPr>
            <a:endParaRPr lang="en-US" altLang="ko-KR" sz="3600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ko-KR" sz="3600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Slippery Visualization Comparisons:</a:t>
            </a:r>
          </a:p>
          <a:p>
            <a:pPr marL="742950" indent="-742950" eaLnBrk="1" hangingPunct="1">
              <a:buFont typeface="Wingdings" pitchFamily="2" charset="2"/>
              <a:buAutoNum type="arabicPeriod"/>
            </a:pPr>
            <a:r>
              <a:rPr lang="en-US" altLang="ko-KR" sz="3600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Autism Data Example</a:t>
            </a:r>
          </a:p>
          <a:p>
            <a:pPr marL="742950" indent="-742950" eaLnBrk="1" hangingPunct="1">
              <a:buFont typeface="Wingdings" pitchFamily="2" charset="2"/>
              <a:buAutoNum type="arabicPeriod"/>
            </a:pPr>
            <a:r>
              <a:rPr lang="en-US" altLang="ko-KR" sz="3600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Breast Cancer Data Example</a:t>
            </a:r>
          </a:p>
          <a:p>
            <a:pPr eaLnBrk="1" hangingPunct="1"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E5E68A-6E20-4390-87B7-32B5C5D5EDEA}"/>
              </a:ext>
            </a:extLst>
          </p:cNvPr>
          <p:cNvSpPr txBox="1"/>
          <p:nvPr/>
        </p:nvSpPr>
        <p:spPr>
          <a:xfrm>
            <a:off x="6934200" y="914400"/>
            <a:ext cx="1752600" cy="369332"/>
          </a:xfrm>
          <a:prstGeom prst="rect">
            <a:avLst/>
          </a:prstGeom>
          <a:noFill/>
          <a:ln w="25400">
            <a:solidFill>
              <a:srgbClr val="A700D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700D5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Text, Sec. 13.1</a:t>
            </a:r>
          </a:p>
        </p:txBody>
      </p:sp>
    </p:spTree>
    <p:extLst>
      <p:ext uri="{BB962C8B-B14F-4D97-AF65-F5344CB8AC3E}">
        <p14:creationId xmlns:p14="http://schemas.microsoft.com/office/powerpoint/2010/main" val="411607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8610600" cy="5410200"/>
          </a:xfrm>
        </p:spPr>
        <p:txBody>
          <a:bodyPr/>
          <a:lstStyle/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Real Data Example:    Autism</a:t>
            </a:r>
          </a:p>
          <a:p>
            <a:pPr marL="457200" lvl="0" indent="-457200" algn="ctr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Caudate Shape </a:t>
            </a:r>
          </a:p>
          <a:p>
            <a:pPr marL="457200" lvl="0" indent="-457200" algn="ctr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(sub-cortical brain structure)</a:t>
            </a:r>
          </a:p>
          <a:p>
            <a:pPr marL="457200" lvl="0" indent="-457200" algn="ctr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endParaRPr lang="en-US" sz="2400" dirty="0">
              <a:solidFill>
                <a:srgbClr val="000000"/>
              </a:solidFill>
              <a:latin typeface="Tahoma"/>
            </a:endParaRP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Shape summarized by 3-d locations of 1032 corresponding points</a:t>
            </a:r>
          </a:p>
          <a:p>
            <a:pPr marL="457200" lvl="0" indent="-457200" algn="ctr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endParaRPr lang="en-US" dirty="0">
              <a:solidFill>
                <a:srgbClr val="000000"/>
              </a:solidFill>
              <a:latin typeface="Tahoma"/>
            </a:endParaRP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E.g. 1a:   Autistic vs. Typically Developing</a:t>
            </a: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E.g. 1b:   Development Delayed vs. Typ. Dev.</a:t>
            </a:r>
            <a:endParaRPr lang="en-US" sz="1600" dirty="0">
              <a:solidFill>
                <a:srgbClr val="000000"/>
              </a:solidFill>
              <a:latin typeface="Tahoma"/>
            </a:endParaRPr>
          </a:p>
          <a:p>
            <a:pPr marL="0" lvl="0" indent="0" eaLnBrk="1" hangingPunct="1">
              <a:lnSpc>
                <a:spcPct val="110000"/>
              </a:lnSpc>
              <a:buClr>
                <a:srgbClr val="000000"/>
              </a:buClr>
              <a:buSzPct val="100000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9D3E96-E0AE-43C3-94B2-3D23A2045BD6}"/>
              </a:ext>
            </a:extLst>
          </p:cNvPr>
          <p:cNvSpPr txBox="1"/>
          <p:nvPr/>
        </p:nvSpPr>
        <p:spPr>
          <a:xfrm>
            <a:off x="5562600" y="4114800"/>
            <a:ext cx="2525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(Thanks to Josh Cates)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Cates et al. (2007)</a:t>
            </a:r>
          </a:p>
        </p:txBody>
      </p:sp>
    </p:spTree>
    <p:extLst>
      <p:ext uri="{BB962C8B-B14F-4D97-AF65-F5344CB8AC3E}">
        <p14:creationId xmlns:p14="http://schemas.microsoft.com/office/powerpoint/2010/main" val="7506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8610600" cy="5410200"/>
          </a:xfrm>
        </p:spPr>
        <p:txBody>
          <a:bodyPr/>
          <a:lstStyle/>
          <a:p>
            <a:pPr marL="0" lvl="0" indent="0" eaLnBrk="1" hangingPunct="1">
              <a:lnSpc>
                <a:spcPct val="110000"/>
              </a:lnSpc>
              <a:buClr>
                <a:srgbClr val="000000"/>
              </a:buClr>
              <a:buSzPct val="100000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Example 1:  Autism Data</a:t>
            </a:r>
          </a:p>
          <a:p>
            <a:pPr marL="0" lvl="0" indent="0" eaLnBrk="1" hangingPunct="1">
              <a:spcBef>
                <a:spcPts val="0"/>
              </a:spcBef>
              <a:buClr>
                <a:srgbClr val="000000"/>
              </a:buClr>
              <a:buSzPct val="100000"/>
              <a:buNone/>
            </a:pPr>
            <a:endParaRPr lang="en-US" altLang="ko-KR" sz="2400" dirty="0">
              <a:solidFill>
                <a:srgbClr val="FF0000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marL="0" lvl="0" indent="0" eaLnBrk="1" hangingPunct="1">
              <a:spcBef>
                <a:spcPts val="0"/>
              </a:spcBef>
              <a:buClr>
                <a:srgbClr val="000000"/>
              </a:buClr>
              <a:buSzPct val="100000"/>
              <a:buNone/>
            </a:pPr>
            <a:r>
              <a:rPr lang="en-US" altLang="ko-KR" sz="2400" dirty="0">
                <a:solidFill>
                  <a:srgbClr val="FF0000"/>
                </a:solidFill>
                <a:latin typeface="Arial" charset="0"/>
                <a:ea typeface="Gulim" pitchFamily="34" charset="-127"/>
                <a:cs typeface="Arial" charset="0"/>
              </a:rPr>
              <a:t>Autism</a:t>
            </a:r>
          </a:p>
          <a:p>
            <a:pPr marL="0" lvl="0" indent="0" eaLnBrk="1" hangingPunct="1">
              <a:spcBef>
                <a:spcPts val="0"/>
              </a:spcBef>
              <a:buClr>
                <a:srgbClr val="000000"/>
              </a:buClr>
              <a:buSzPct val="100000"/>
              <a:buNone/>
            </a:pPr>
            <a:r>
              <a:rPr lang="en-US" altLang="ko-KR" sz="2400" dirty="0">
                <a:solidFill>
                  <a:srgbClr val="FF0000"/>
                </a:solidFill>
                <a:latin typeface="Arial" charset="0"/>
                <a:ea typeface="Gulim" pitchFamily="34" charset="-127"/>
                <a:cs typeface="Arial" charset="0"/>
              </a:rPr>
              <a:t>Spectrum</a:t>
            </a:r>
          </a:p>
          <a:p>
            <a:pPr marL="0" lvl="0" indent="0" eaLnBrk="1" hangingPunct="1">
              <a:spcBef>
                <a:spcPts val="0"/>
              </a:spcBef>
              <a:buClr>
                <a:srgbClr val="000000"/>
              </a:buClr>
              <a:buSzPct val="100000"/>
              <a:buNone/>
            </a:pPr>
            <a:r>
              <a:rPr lang="en-US" altLang="ko-KR" sz="2400" dirty="0">
                <a:solidFill>
                  <a:srgbClr val="FF0000"/>
                </a:solidFill>
                <a:latin typeface="Arial" charset="0"/>
                <a:ea typeface="Gulim" pitchFamily="34" charset="-127"/>
                <a:cs typeface="Arial" charset="0"/>
              </a:rPr>
              <a:t>Disorder</a:t>
            </a:r>
          </a:p>
          <a:p>
            <a:pPr marL="0" lvl="0" indent="0" eaLnBrk="1" hangingPunct="1">
              <a:spcBef>
                <a:spcPts val="0"/>
              </a:spcBef>
              <a:buClr>
                <a:srgbClr val="000000"/>
              </a:buClr>
              <a:buSzPct val="100000"/>
              <a:buNone/>
            </a:pPr>
            <a:endParaRPr lang="en-US" altLang="ko-KR" sz="2400" dirty="0">
              <a:solidFill>
                <a:schemeClr val="bg1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marL="0" lvl="0" indent="0" eaLnBrk="1" hangingPunct="1">
              <a:spcBef>
                <a:spcPts val="0"/>
              </a:spcBef>
              <a:buClr>
                <a:srgbClr val="000000"/>
              </a:buClr>
              <a:buSzPct val="100000"/>
              <a:buNone/>
            </a:pPr>
            <a:r>
              <a:rPr lang="en-US" altLang="ko-KR" sz="2400" dirty="0">
                <a:solidFill>
                  <a:schemeClr val="bg1"/>
                </a:solidFill>
                <a:latin typeface="Arial" charset="0"/>
                <a:ea typeface="Gulim" pitchFamily="34" charset="-127"/>
                <a:cs typeface="Arial" charset="0"/>
              </a:rPr>
              <a:t>Typically</a:t>
            </a:r>
          </a:p>
          <a:p>
            <a:pPr marL="0" lvl="0" indent="0" eaLnBrk="1" hangingPunct="1">
              <a:spcBef>
                <a:spcPts val="0"/>
              </a:spcBef>
              <a:buClr>
                <a:srgbClr val="000000"/>
              </a:buClr>
              <a:buSzPct val="100000"/>
              <a:buNone/>
            </a:pPr>
            <a:r>
              <a:rPr lang="en-US" altLang="ko-KR" sz="2400" dirty="0">
                <a:solidFill>
                  <a:schemeClr val="bg1"/>
                </a:solidFill>
                <a:latin typeface="Arial" charset="0"/>
                <a:ea typeface="Gulim" pitchFamily="34" charset="-127"/>
                <a:cs typeface="Arial" charset="0"/>
              </a:rPr>
              <a:t>Developing</a:t>
            </a:r>
          </a:p>
          <a:p>
            <a:pPr marL="0" lvl="0" indent="0" eaLnBrk="1" hangingPunct="1">
              <a:spcBef>
                <a:spcPts val="0"/>
              </a:spcBef>
              <a:buClr>
                <a:srgbClr val="000000"/>
              </a:buClr>
              <a:buSzPct val="100000"/>
              <a:buNone/>
            </a:pPr>
            <a:endParaRPr lang="en-US" altLang="ko-KR" sz="2400" dirty="0">
              <a:solidFill>
                <a:schemeClr val="bg1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marL="0" lvl="0" indent="0" eaLnBrk="1" hangingPunct="1">
              <a:spcBef>
                <a:spcPts val="0"/>
              </a:spcBef>
              <a:buClr>
                <a:srgbClr val="000000"/>
              </a:buClr>
              <a:buSzPct val="100000"/>
              <a:buNone/>
            </a:pPr>
            <a:r>
              <a:rPr lang="en-US" altLang="ko-KR" sz="2400" dirty="0" err="1">
                <a:solidFill>
                  <a:srgbClr val="00B050"/>
                </a:solidFill>
                <a:latin typeface="Arial" charset="0"/>
                <a:ea typeface="Gulim" pitchFamily="34" charset="-127"/>
                <a:cs typeface="Arial" charset="0"/>
              </a:rPr>
              <a:t>Develop’ly</a:t>
            </a:r>
            <a:endParaRPr lang="en-US" altLang="ko-KR" sz="2400" dirty="0">
              <a:solidFill>
                <a:srgbClr val="00B050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marL="0" lvl="0" indent="0" eaLnBrk="1" hangingPunct="1">
              <a:spcBef>
                <a:spcPts val="0"/>
              </a:spcBef>
              <a:buClr>
                <a:srgbClr val="000000"/>
              </a:buClr>
              <a:buSzPct val="100000"/>
              <a:buNone/>
            </a:pPr>
            <a:r>
              <a:rPr lang="en-US" altLang="ko-KR" sz="2400" dirty="0">
                <a:solidFill>
                  <a:srgbClr val="00B050"/>
                </a:solidFill>
                <a:latin typeface="Arial" charset="0"/>
                <a:ea typeface="Gulim" pitchFamily="34" charset="-127"/>
                <a:cs typeface="Arial" charset="0"/>
              </a:rPr>
              <a:t>Delayed</a:t>
            </a:r>
          </a:p>
          <a:p>
            <a:pPr marL="0" lvl="0" indent="0" eaLnBrk="1" hangingPunct="1">
              <a:spcBef>
                <a:spcPts val="0"/>
              </a:spcBef>
              <a:buClr>
                <a:srgbClr val="000000"/>
              </a:buClr>
              <a:buSzPct val="100000"/>
              <a:buNone/>
            </a:pPr>
            <a:endParaRPr lang="en-US" altLang="ko-KR" sz="2400" dirty="0">
              <a:solidFill>
                <a:schemeClr val="bg1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6DC7B52-1F11-4D75-A162-B0D9646428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15"/>
          <a:stretch/>
        </p:blipFill>
        <p:spPr>
          <a:xfrm>
            <a:off x="2560864" y="1920649"/>
            <a:ext cx="3382736" cy="49373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8D4D0F-04C8-4FB2-9CD7-4B1A09D48F40}"/>
              </a:ext>
            </a:extLst>
          </p:cNvPr>
          <p:cNvSpPr txBox="1"/>
          <p:nvPr/>
        </p:nvSpPr>
        <p:spPr>
          <a:xfrm>
            <a:off x="5872855" y="2743200"/>
            <a:ext cx="32807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Some Difference,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But “Not Very Strong”?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3E14D1-C79A-4C42-9C20-CFA1A8205862}"/>
              </a:ext>
            </a:extLst>
          </p:cNvPr>
          <p:cNvSpPr txBox="1"/>
          <p:nvPr/>
        </p:nvSpPr>
        <p:spPr>
          <a:xfrm>
            <a:off x="6096000" y="5253335"/>
            <a:ext cx="2650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Looks “Stronger”?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26245E8-507E-4DD5-AEC2-9B249ABD8D9D}"/>
              </a:ext>
            </a:extLst>
          </p:cNvPr>
          <p:cNvGrpSpPr/>
          <p:nvPr/>
        </p:nvGrpSpPr>
        <p:grpSpPr>
          <a:xfrm>
            <a:off x="2563917" y="1916668"/>
            <a:ext cx="915635" cy="2807732"/>
            <a:chOff x="2563917" y="1916668"/>
            <a:chExt cx="915635" cy="280773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3E905E4-101F-4202-AF01-65C8AA0BA51F}"/>
                </a:ext>
              </a:extLst>
            </p:cNvPr>
            <p:cNvSpPr txBox="1"/>
            <p:nvPr/>
          </p:nvSpPr>
          <p:spPr>
            <a:xfrm>
              <a:off x="2563917" y="1916668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E.g. 1a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6E9C096-8CD6-42FD-AE1A-2CF6B6FEC35D}"/>
                </a:ext>
              </a:extLst>
            </p:cNvPr>
            <p:cNvSpPr txBox="1"/>
            <p:nvPr/>
          </p:nvSpPr>
          <p:spPr>
            <a:xfrm>
              <a:off x="2563917" y="4355068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E.g. 1b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779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8610600" cy="5410200"/>
          </a:xfrm>
        </p:spPr>
        <p:txBody>
          <a:bodyPr/>
          <a:lstStyle/>
          <a:p>
            <a:pPr marL="0" lvl="0" indent="0" eaLnBrk="1" hangingPunct="1">
              <a:lnSpc>
                <a:spcPct val="110000"/>
              </a:lnSpc>
              <a:buClr>
                <a:srgbClr val="000000"/>
              </a:buClr>
              <a:buSzPct val="100000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Example 1:  Autism Data 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6DC7B52-1F11-4D75-A162-B0D9646428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864" y="1920649"/>
            <a:ext cx="6583136" cy="493735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D0EA638-D1FA-49C4-B532-BD3EC0B81D64}"/>
              </a:ext>
            </a:extLst>
          </p:cNvPr>
          <p:cNvGrpSpPr/>
          <p:nvPr/>
        </p:nvGrpSpPr>
        <p:grpSpPr>
          <a:xfrm>
            <a:off x="228600" y="2514600"/>
            <a:ext cx="6400800" cy="830997"/>
            <a:chOff x="228600" y="2514600"/>
            <a:chExt cx="6400800" cy="83099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7BFC817-5924-4C4F-8B48-1B26A80092D8}"/>
                </a:ext>
              </a:extLst>
            </p:cNvPr>
            <p:cNvSpPr txBox="1"/>
            <p:nvPr/>
          </p:nvSpPr>
          <p:spPr>
            <a:xfrm>
              <a:off x="228600" y="2514600"/>
              <a:ext cx="252986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Actually </a:t>
              </a:r>
              <a:r>
                <a:rPr kumimoji="0" lang="en-US" sz="2400" b="0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Strongly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Stat’ly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Significant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49B7D34E-2C6B-484D-83C8-725EBB272515}"/>
                </a:ext>
              </a:extLst>
            </p:cNvPr>
            <p:cNvCxnSpPr>
              <a:stCxn id="5" idx="3"/>
            </p:cNvCxnSpPr>
            <p:nvPr/>
          </p:nvCxnSpPr>
          <p:spPr>
            <a:xfrm flipV="1">
              <a:off x="2758460" y="2743200"/>
              <a:ext cx="3870940" cy="186899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19F8E35-B04E-4382-94F3-CAEB35AF8991}"/>
              </a:ext>
            </a:extLst>
          </p:cNvPr>
          <p:cNvGrpSpPr/>
          <p:nvPr/>
        </p:nvGrpSpPr>
        <p:grpSpPr>
          <a:xfrm>
            <a:off x="228600" y="4572000"/>
            <a:ext cx="6477000" cy="830997"/>
            <a:chOff x="228600" y="4572000"/>
            <a:chExt cx="6477000" cy="83099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E0A70CC-9621-4DF9-900E-7BC6F1519611}"/>
                </a:ext>
              </a:extLst>
            </p:cNvPr>
            <p:cNvSpPr txBox="1"/>
            <p:nvPr/>
          </p:nvSpPr>
          <p:spPr>
            <a:xfrm>
              <a:off x="228600" y="4572000"/>
              <a:ext cx="252986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Not Quite</a:t>
              </a:r>
              <a:endPara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Stat’ly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Significant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29D00A7-DFA8-4A07-B7C1-5FD68B9F0180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 flipV="1">
              <a:off x="2758460" y="4953000"/>
              <a:ext cx="3947140" cy="34499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C3B2DC7-7D56-4251-B9B2-92EABBAB6C8C}"/>
              </a:ext>
            </a:extLst>
          </p:cNvPr>
          <p:cNvSpPr txBox="1"/>
          <p:nvPr/>
        </p:nvSpPr>
        <p:spPr>
          <a:xfrm>
            <a:off x="872561" y="5983069"/>
            <a:ext cx="7280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Visual Impression Can Be Slippery</a:t>
            </a:r>
          </a:p>
        </p:txBody>
      </p:sp>
    </p:spTree>
    <p:extLst>
      <p:ext uri="{BB962C8B-B14F-4D97-AF65-F5344CB8AC3E}">
        <p14:creationId xmlns:p14="http://schemas.microsoft.com/office/powerpoint/2010/main" val="185809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8610600" cy="5410200"/>
          </a:xfrm>
        </p:spPr>
        <p:txBody>
          <a:bodyPr/>
          <a:lstStyle/>
          <a:p>
            <a:pPr marL="0" lvl="0" indent="0" eaLnBrk="1" hangingPunct="1">
              <a:lnSpc>
                <a:spcPct val="110000"/>
              </a:lnSpc>
              <a:buClr>
                <a:srgbClr val="000000"/>
              </a:buClr>
              <a:buSzPct val="100000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Example 2:  Breast Cancer Data</a:t>
            </a:r>
          </a:p>
          <a:p>
            <a:pPr marL="0" lvl="0" indent="0" eaLnBrk="1" hangingPunct="1">
              <a:lnSpc>
                <a:spcPct val="110000"/>
              </a:lnSpc>
              <a:buClr>
                <a:srgbClr val="000000"/>
              </a:buClr>
              <a:buSzPct val="100000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marL="0" lvl="0" indent="0" eaLnBrk="1" hangingPunct="1">
              <a:lnSpc>
                <a:spcPct val="110000"/>
              </a:lnSpc>
              <a:buClr>
                <a:srgbClr val="000000"/>
              </a:buClr>
              <a:buSzPct val="100000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marL="0" lvl="0" indent="0" eaLnBrk="1" hangingPunct="1">
              <a:lnSpc>
                <a:spcPct val="110000"/>
              </a:lnSpc>
              <a:buClr>
                <a:srgbClr val="000000"/>
              </a:buClr>
              <a:buSzPct val="100000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Again 2</a:t>
            </a:r>
          </a:p>
          <a:p>
            <a:pPr marL="0" lvl="0" indent="0" eaLnBrk="1" hangingPunct="1">
              <a:lnSpc>
                <a:spcPct val="110000"/>
              </a:lnSpc>
              <a:buClr>
                <a:srgbClr val="000000"/>
              </a:buClr>
              <a:buSzPct val="100000"/>
              <a:buNone/>
            </a:pPr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Comp’sons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4C4B49A8-A65C-43D2-B0D6-D43396088C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15"/>
          <a:stretch/>
        </p:blipFill>
        <p:spPr>
          <a:xfrm>
            <a:off x="2560864" y="1920649"/>
            <a:ext cx="3382736" cy="49373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CC0210-9FA8-40C1-9744-60AE9A4C7D18}"/>
              </a:ext>
            </a:extLst>
          </p:cNvPr>
          <p:cNvSpPr txBox="1"/>
          <p:nvPr/>
        </p:nvSpPr>
        <p:spPr>
          <a:xfrm>
            <a:off x="6447533" y="2674203"/>
            <a:ext cx="22392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Top Looks Like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“Strong Diff.”?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43EE71-72CC-4E82-9E10-4B44C1014A25}"/>
              </a:ext>
            </a:extLst>
          </p:cNvPr>
          <p:cNvSpPr txBox="1"/>
          <p:nvPr/>
        </p:nvSpPr>
        <p:spPr>
          <a:xfrm>
            <a:off x="6477000" y="4953000"/>
            <a:ext cx="21178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Bottom “More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Overlapped”?</a:t>
            </a:r>
          </a:p>
        </p:txBody>
      </p:sp>
    </p:spTree>
    <p:extLst>
      <p:ext uri="{BB962C8B-B14F-4D97-AF65-F5344CB8AC3E}">
        <p14:creationId xmlns:p14="http://schemas.microsoft.com/office/powerpoint/2010/main" val="125952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8610600" cy="5410200"/>
          </a:xfrm>
        </p:spPr>
        <p:txBody>
          <a:bodyPr/>
          <a:lstStyle/>
          <a:p>
            <a:pPr marL="0" lvl="0" indent="0" eaLnBrk="1" hangingPunct="1">
              <a:lnSpc>
                <a:spcPct val="110000"/>
              </a:lnSpc>
              <a:buClr>
                <a:srgbClr val="000000"/>
              </a:buClr>
              <a:buSzPct val="100000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Example 2:  Breast Cancer Data</a:t>
            </a:r>
          </a:p>
          <a:p>
            <a:pPr marL="0" lvl="0" indent="0" eaLnBrk="1" hangingPunct="1">
              <a:lnSpc>
                <a:spcPct val="110000"/>
              </a:lnSpc>
              <a:buClr>
                <a:srgbClr val="000000"/>
              </a:buClr>
              <a:buSzPct val="100000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marL="0" lvl="0" indent="0" eaLnBrk="1" hangingPunct="1">
              <a:lnSpc>
                <a:spcPct val="110000"/>
              </a:lnSpc>
              <a:buClr>
                <a:srgbClr val="000000"/>
              </a:buClr>
              <a:buSzPct val="100000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4C4B49A8-A65C-43D2-B0D6-D43396088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864" y="1920649"/>
            <a:ext cx="6583136" cy="49373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D93DDA-6B3F-40E9-8247-D8C9D2A0A49E}"/>
              </a:ext>
            </a:extLst>
          </p:cNvPr>
          <p:cNvSpPr txBox="1"/>
          <p:nvPr/>
        </p:nvSpPr>
        <p:spPr>
          <a:xfrm>
            <a:off x="457200" y="3733800"/>
            <a:ext cx="22894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Yet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DiProPerm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Gives Opposite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Result!</a:t>
            </a:r>
          </a:p>
        </p:txBody>
      </p:sp>
    </p:spTree>
    <p:extLst>
      <p:ext uri="{BB962C8B-B14F-4D97-AF65-F5344CB8AC3E}">
        <p14:creationId xmlns:p14="http://schemas.microsoft.com/office/powerpoint/2010/main" val="181220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8610600" cy="5410200"/>
          </a:xfrm>
        </p:spPr>
        <p:txBody>
          <a:bodyPr/>
          <a:lstStyle/>
          <a:p>
            <a:pPr marL="0" lvl="0" indent="0" eaLnBrk="1" hangingPunct="1">
              <a:lnSpc>
                <a:spcPct val="110000"/>
              </a:lnSpc>
              <a:buClr>
                <a:srgbClr val="000000"/>
              </a:buClr>
              <a:buSzPct val="100000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What is going on?  </a:t>
            </a:r>
          </a:p>
          <a:p>
            <a:pPr marL="0" lvl="0" indent="0" eaLnBrk="1" hangingPunct="1">
              <a:lnSpc>
                <a:spcPct val="110000"/>
              </a:lnSpc>
              <a:buClr>
                <a:srgbClr val="000000"/>
              </a:buClr>
              <a:buSzPct val="100000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Is Visualization Useless?</a:t>
            </a:r>
          </a:p>
          <a:p>
            <a:pPr marL="0" lvl="0" indent="0" eaLnBrk="1" hangingPunct="1">
              <a:lnSpc>
                <a:spcPct val="110000"/>
              </a:lnSpc>
              <a:buClr>
                <a:srgbClr val="000000"/>
              </a:buClr>
              <a:buSzPct val="100000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marL="0" lvl="0" indent="0" eaLnBrk="1" hangingPunct="1">
              <a:lnSpc>
                <a:spcPct val="110000"/>
              </a:lnSpc>
              <a:buClr>
                <a:srgbClr val="000000"/>
              </a:buClr>
              <a:buSzPct val="100000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marL="0" lvl="0" indent="0" eaLnBrk="1" hangingPunct="1">
              <a:lnSpc>
                <a:spcPct val="110000"/>
              </a:lnSpc>
              <a:buClr>
                <a:srgbClr val="000000"/>
              </a:buClr>
              <a:buSzPct val="100000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Key Point:</a:t>
            </a:r>
          </a:p>
          <a:p>
            <a:pPr marL="0" lvl="0" indent="0" eaLnBrk="1" hangingPunct="1">
              <a:lnSpc>
                <a:spcPct val="110000"/>
              </a:lnSpc>
              <a:buClr>
                <a:srgbClr val="000000"/>
              </a:buClr>
              <a:buSzPct val="100000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Sample Sizes</a:t>
            </a:r>
          </a:p>
          <a:p>
            <a:pPr marL="0" lvl="0" indent="0" eaLnBrk="1" hangingPunct="1">
              <a:lnSpc>
                <a:spcPct val="110000"/>
              </a:lnSpc>
              <a:buClr>
                <a:srgbClr val="000000"/>
              </a:buClr>
              <a:buSzPct val="100000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marL="0" lvl="0" indent="0" eaLnBrk="1" hangingPunct="1">
              <a:lnSpc>
                <a:spcPct val="110000"/>
              </a:lnSpc>
              <a:buClr>
                <a:srgbClr val="000000"/>
              </a:buClr>
              <a:buSzPct val="100000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Smaller Sample Size  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  <a:sym typeface="Wingdings" panose="05000000000000000000" pitchFamily="2" charset="2"/>
              </a:rPr>
              <a:t>  Weaker Inference</a:t>
            </a: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097DB69C-AF8C-4C9D-A188-77200E5BB6F8}"/>
              </a:ext>
            </a:extLst>
          </p:cNvPr>
          <p:cNvGraphicFramePr>
            <a:graphicFrameLocks noGrp="1"/>
          </p:cNvGraphicFramePr>
          <p:nvPr/>
        </p:nvGraphicFramePr>
        <p:xfrm>
          <a:off x="2743200" y="2514600"/>
          <a:ext cx="6096000" cy="148336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66600057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76120115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2586708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E.g. 1a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 vs. 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Strongly </a:t>
                      </a:r>
                      <a:r>
                        <a:rPr lang="en-US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Stat’ly</a:t>
                      </a:r>
                      <a:r>
                        <a:rPr lang="en-US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Significant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95387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E.g. 1b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vs. 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Stat’ly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Significant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5870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E.g. 2a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vs. 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Stat’ly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Significant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47672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E.g. 2b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 vs. 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Strongly </a:t>
                      </a:r>
                      <a:r>
                        <a:rPr lang="en-US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Stat’ly</a:t>
                      </a:r>
                      <a:r>
                        <a:rPr lang="en-US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Significant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1580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410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8610600" cy="5410200"/>
          </a:xfrm>
        </p:spPr>
        <p:txBody>
          <a:bodyPr/>
          <a:lstStyle/>
          <a:p>
            <a:pPr marL="0" lvl="0" indent="0" eaLnBrk="1" hangingPunct="1">
              <a:lnSpc>
                <a:spcPct val="150000"/>
              </a:lnSpc>
              <a:buClr>
                <a:srgbClr val="000000"/>
              </a:buClr>
              <a:buSzPct val="100000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Main Lessons:  </a:t>
            </a:r>
          </a:p>
          <a:p>
            <a:pPr marL="0" lvl="0" indent="0" algn="ctr" eaLnBrk="1" hangingPunct="1">
              <a:lnSpc>
                <a:spcPct val="150000"/>
              </a:lnSpc>
              <a:buClr>
                <a:srgbClr val="000000"/>
              </a:buClr>
              <a:buSzPct val="100000"/>
              <a:buNone/>
            </a:pPr>
            <a:r>
              <a:rPr lang="en-US" altLang="ko-KR" dirty="0">
                <a:solidFill>
                  <a:srgbClr val="C00000"/>
                </a:solidFill>
                <a:latin typeface="Arial" charset="0"/>
                <a:ea typeface="Gulim" pitchFamily="34" charset="-127"/>
                <a:cs typeface="Arial" charset="0"/>
              </a:rPr>
              <a:t>Important to Do Inference</a:t>
            </a:r>
          </a:p>
          <a:p>
            <a:pPr marL="0" lvl="0" indent="0" algn="ctr" eaLnBrk="1" hangingPunct="1">
              <a:lnSpc>
                <a:spcPct val="150000"/>
              </a:lnSpc>
              <a:buClr>
                <a:srgbClr val="000000"/>
              </a:buClr>
              <a:buSzPct val="100000"/>
              <a:buNone/>
            </a:pPr>
            <a:r>
              <a:rPr lang="en-US" altLang="ko-KR" dirty="0">
                <a:solidFill>
                  <a:srgbClr val="C00000"/>
                </a:solidFill>
                <a:latin typeface="Arial" charset="0"/>
                <a:ea typeface="Gulim" pitchFamily="34" charset="-127"/>
                <a:cs typeface="Arial" charset="0"/>
              </a:rPr>
              <a:t>Intuition Can Be Slippery</a:t>
            </a:r>
          </a:p>
          <a:p>
            <a:pPr marL="0" lvl="0" indent="0" eaLnBrk="1" hangingPunct="1">
              <a:lnSpc>
                <a:spcPct val="150000"/>
              </a:lnSpc>
              <a:buClr>
                <a:srgbClr val="000000"/>
              </a:buClr>
              <a:buSzPct val="100000"/>
              <a:buNone/>
            </a:pPr>
            <a:endParaRPr lang="en-US" altLang="ko-KR" sz="1600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marL="0" lvl="0" indent="0" eaLnBrk="1" hangingPunct="1">
              <a:lnSpc>
                <a:spcPct val="150000"/>
              </a:lnSpc>
              <a:buClr>
                <a:srgbClr val="000000"/>
              </a:buClr>
              <a:buSzPct val="100000"/>
              <a:buNone/>
            </a:pPr>
            <a:endParaRPr lang="en-US" altLang="ko-KR" sz="1600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marL="0" lvl="0" indent="0" eaLnBrk="1" hangingPunct="1">
              <a:lnSpc>
                <a:spcPct val="150000"/>
              </a:lnSpc>
              <a:buClr>
                <a:srgbClr val="000000"/>
              </a:buClr>
              <a:buSzPct val="100000"/>
              <a:buNone/>
            </a:pPr>
            <a:r>
              <a:rPr lang="en-US" altLang="ko-KR" sz="2400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Note:    Cherry Picked These From </a:t>
            </a:r>
          </a:p>
          <a:p>
            <a:pPr marL="0" lvl="0" indent="0" eaLnBrk="1" hangingPunct="1">
              <a:lnSpc>
                <a:spcPct val="150000"/>
              </a:lnSpc>
              <a:buClr>
                <a:srgbClr val="000000"/>
              </a:buClr>
              <a:buSzPct val="100000"/>
              <a:buNone/>
            </a:pPr>
            <a:r>
              <a:rPr lang="en-US" altLang="ko-KR" sz="2400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	Larger Set of Examples</a:t>
            </a:r>
          </a:p>
          <a:p>
            <a:pPr marL="0" lvl="0" indent="0" eaLnBrk="1" hangingPunct="1">
              <a:lnSpc>
                <a:spcPct val="150000"/>
              </a:lnSpc>
              <a:buClr>
                <a:srgbClr val="000000"/>
              </a:buClr>
              <a:buSzPct val="100000"/>
              <a:buNone/>
            </a:pPr>
            <a:r>
              <a:rPr lang="en-US" altLang="ko-KR" sz="2400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	Opposite Results Not That Common</a:t>
            </a:r>
          </a:p>
        </p:txBody>
      </p:sp>
    </p:spTree>
    <p:extLst>
      <p:ext uri="{BB962C8B-B14F-4D97-AF65-F5344CB8AC3E}">
        <p14:creationId xmlns:p14="http://schemas.microsoft.com/office/powerpoint/2010/main" val="281289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8610600" cy="5410200"/>
          </a:xfrm>
        </p:spPr>
        <p:txBody>
          <a:bodyPr/>
          <a:lstStyle/>
          <a:p>
            <a:pPr marL="0" lvl="0" indent="0" eaLnBrk="1" hangingPunct="1">
              <a:lnSpc>
                <a:spcPct val="150000"/>
              </a:lnSpc>
              <a:buClr>
                <a:srgbClr val="000000"/>
              </a:buClr>
              <a:buSzPct val="100000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Recent Discovery:   </a:t>
            </a:r>
          </a:p>
          <a:p>
            <a:pPr marL="0" lvl="0" indent="0" algn="ctr" eaLnBrk="1" hangingPunct="1">
              <a:lnSpc>
                <a:spcPct val="150000"/>
              </a:lnSpc>
              <a:buClr>
                <a:srgbClr val="000000"/>
              </a:buClr>
              <a:buSzPct val="100000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Yang et al. (2023)</a:t>
            </a:r>
          </a:p>
          <a:p>
            <a:pPr marL="0" lvl="0" indent="0" eaLnBrk="1" hangingPunct="1">
              <a:lnSpc>
                <a:spcPct val="150000"/>
              </a:lnSpc>
              <a:buClr>
                <a:srgbClr val="000000"/>
              </a:buClr>
              <a:buSzPct val="100000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5A5B03-AF2F-B8E2-83B7-DD24054051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66" t="22227" r="15000" b="5563"/>
          <a:stretch/>
        </p:blipFill>
        <p:spPr>
          <a:xfrm>
            <a:off x="152400" y="2802367"/>
            <a:ext cx="8839200" cy="40556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F94236-3B53-AA3A-AD41-306D7BDBADE1}"/>
              </a:ext>
            </a:extLst>
          </p:cNvPr>
          <p:cNvSpPr txBox="1"/>
          <p:nvPr/>
        </p:nvSpPr>
        <p:spPr>
          <a:xfrm>
            <a:off x="1524000" y="4953000"/>
            <a:ext cx="2929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For Very Strong Signal,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Test Power Can </a:t>
            </a:r>
            <a:r>
              <a:rPr lang="en-US" u="sng" dirty="0">
                <a:solidFill>
                  <a:srgbClr val="C00000"/>
                </a:solidFill>
              </a:rPr>
              <a:t>Decrease</a:t>
            </a:r>
            <a:r>
              <a:rPr lang="en-US" dirty="0">
                <a:solidFill>
                  <a:srgbClr val="C00000"/>
                </a:solidFill>
              </a:rPr>
              <a:t>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E475A4-7D30-13F9-DE3F-9B360F1E82D8}"/>
              </a:ext>
            </a:extLst>
          </p:cNvPr>
          <p:cNvSpPr txBox="1"/>
          <p:nvPr/>
        </p:nvSpPr>
        <p:spPr>
          <a:xfrm>
            <a:off x="6273196" y="1066800"/>
            <a:ext cx="1270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A700D5"/>
                </a:solidFill>
              </a:rPr>
              <a:t>Not in Text</a:t>
            </a:r>
          </a:p>
        </p:txBody>
      </p:sp>
    </p:spTree>
    <p:extLst>
      <p:ext uri="{BB962C8B-B14F-4D97-AF65-F5344CB8AC3E}">
        <p14:creationId xmlns:p14="http://schemas.microsoft.com/office/powerpoint/2010/main" val="60970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1CC00"/>
            </a:gs>
            <a:gs pos="50000">
              <a:schemeClr val="bg1"/>
            </a:gs>
            <a:gs pos="100000">
              <a:srgbClr val="D1CC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/>
            <a:r>
              <a:rPr lang="en-US" dirty="0"/>
              <a:t>Last Class: Scree Plot</a:t>
            </a:r>
          </a:p>
        </p:txBody>
      </p:sp>
      <p:sp>
        <p:nvSpPr>
          <p:cNvPr id="2054" name="Text Box 4"/>
          <p:cNvSpPr txBox="1">
            <a:spLocks noChangeArrowheads="1"/>
          </p:cNvSpPr>
          <p:nvPr/>
        </p:nvSpPr>
        <p:spPr bwMode="auto">
          <a:xfrm>
            <a:off x="419100" y="990600"/>
            <a:ext cx="8305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Idea:   Visually Summarize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Dist’n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 of Variance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Arial" charset="0"/>
              <a:ea typeface="+mn-ea"/>
              <a:cs typeface="+mn-cs"/>
              <a:sym typeface="Wingdings" pitchFamily="2" charset="2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88704" y="4267200"/>
            <a:ext cx="7821896" cy="2590799"/>
            <a:chOff x="788704" y="4267200"/>
            <a:chExt cx="7821896" cy="259079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4903" t="68444" r="21569" b="3030"/>
            <a:stretch/>
          </p:blipFill>
          <p:spPr>
            <a:xfrm>
              <a:off x="2002355" y="4267200"/>
              <a:ext cx="5160445" cy="259079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88704" y="4876800"/>
              <a:ext cx="1802096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98.3% of</a:t>
              </a:r>
            </a:p>
            <a:p>
              <a:r>
                <a:rPr lang="en-US" sz="3200" dirty="0"/>
                <a:t>Variation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808504" y="4876800"/>
              <a:ext cx="1802096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 1.7% of</a:t>
              </a:r>
            </a:p>
            <a:p>
              <a:r>
                <a:rPr lang="en-US" sz="3200" dirty="0"/>
                <a:t>Variation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219200" y="1704109"/>
            <a:ext cx="6019800" cy="3248891"/>
            <a:chOff x="1219200" y="1704109"/>
            <a:chExt cx="6019800" cy="324889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l="2941" t="56818" r="57285" b="21457"/>
            <a:stretch/>
          </p:blipFill>
          <p:spPr>
            <a:xfrm>
              <a:off x="1219200" y="1704109"/>
              <a:ext cx="3276600" cy="2316113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>
              <a:stCxn id="8" idx="0"/>
            </p:cNvCxnSpPr>
            <p:nvPr/>
          </p:nvCxnSpPr>
          <p:spPr>
            <a:xfrm flipV="1">
              <a:off x="1689752" y="2209800"/>
              <a:ext cx="824848" cy="26670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 flipV="1">
              <a:off x="3728251" y="3429000"/>
              <a:ext cx="3510749" cy="15240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3962400" y="2184975"/>
            <a:ext cx="4876800" cy="1167825"/>
            <a:chOff x="3962400" y="2184975"/>
            <a:chExt cx="4876800" cy="1167825"/>
          </a:xfrm>
        </p:grpSpPr>
        <p:sp>
          <p:nvSpPr>
            <p:cNvPr id="18" name="TextBox 17"/>
            <p:cNvSpPr txBox="1"/>
            <p:nvPr/>
          </p:nvSpPr>
          <p:spPr>
            <a:xfrm>
              <a:off x="5487962" y="2521803"/>
              <a:ext cx="335123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00FF"/>
                  </a:solidFill>
                </a:rPr>
                <a:t>Sometimes Also Useful</a:t>
              </a:r>
            </a:p>
            <a:p>
              <a:r>
                <a:rPr lang="en-US" sz="2400" dirty="0">
                  <a:solidFill>
                    <a:srgbClr val="0000FF"/>
                  </a:solidFill>
                </a:rPr>
                <a:t>To Display Cumulative</a:t>
              </a:r>
            </a:p>
          </p:txBody>
        </p:sp>
        <p:cxnSp>
          <p:nvCxnSpPr>
            <p:cNvPr id="20" name="Straight Arrow Connector 19"/>
            <p:cNvCxnSpPr>
              <a:stCxn id="18" idx="1"/>
            </p:cNvCxnSpPr>
            <p:nvPr/>
          </p:nvCxnSpPr>
          <p:spPr>
            <a:xfrm flipH="1" flipV="1">
              <a:off x="3962400" y="2184975"/>
              <a:ext cx="1525562" cy="752327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8740881"/>
      </p:ext>
    </p:extLst>
  </p:cSld>
  <p:clrMapOvr>
    <a:masterClrMapping/>
  </p:clrMapOvr>
  <p:transition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8610600" cy="5410200"/>
          </a:xfrm>
        </p:spPr>
        <p:txBody>
          <a:bodyPr/>
          <a:lstStyle/>
          <a:p>
            <a:pPr marL="0" lvl="0" indent="0" eaLnBrk="1" hangingPunct="1">
              <a:lnSpc>
                <a:spcPct val="150000"/>
              </a:lnSpc>
              <a:buClr>
                <a:srgbClr val="000000"/>
              </a:buClr>
              <a:buSzPct val="100000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Cause of Power Loss:   </a:t>
            </a:r>
          </a:p>
          <a:p>
            <a:pPr marL="0" lvl="0" indent="0" algn="ctr" eaLnBrk="1" hangingPunct="1">
              <a:lnSpc>
                <a:spcPct val="150000"/>
              </a:lnSpc>
              <a:buClr>
                <a:srgbClr val="000000"/>
              </a:buClr>
              <a:buSzPct val="100000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Use of “All Permutations”</a:t>
            </a:r>
          </a:p>
          <a:p>
            <a:pPr marL="0" lvl="0" indent="0" eaLnBrk="1" hangingPunct="1">
              <a:lnSpc>
                <a:spcPct val="150000"/>
              </a:lnSpc>
              <a:buClr>
                <a:srgbClr val="000000"/>
              </a:buClr>
              <a:buSzPct val="100000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CD53F4-31BB-8228-6F9D-EB2B713644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67" t="18524" r="17500" b="33336"/>
          <a:stretch/>
        </p:blipFill>
        <p:spPr>
          <a:xfrm>
            <a:off x="190500" y="3681714"/>
            <a:ext cx="8724900" cy="28714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3949D9E-CEAF-A57D-375A-3F42A03519D0}"/>
              </a:ext>
            </a:extLst>
          </p:cNvPr>
          <p:cNvSpPr/>
          <p:nvPr/>
        </p:nvSpPr>
        <p:spPr>
          <a:xfrm>
            <a:off x="7696200" y="5257800"/>
            <a:ext cx="914400" cy="457200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93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838200"/>
            <a:ext cx="8610600" cy="5410200"/>
          </a:xfrm>
        </p:spPr>
        <p:txBody>
          <a:bodyPr/>
          <a:lstStyle/>
          <a:p>
            <a:pPr marL="0" lvl="0" indent="0" algn="ctr" eaLnBrk="1" hangingPunct="1">
              <a:lnSpc>
                <a:spcPct val="150000"/>
              </a:lnSpc>
              <a:buClr>
                <a:srgbClr val="000000"/>
              </a:buClr>
              <a:buSzPct val="100000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Use of “All Permutations”</a:t>
            </a:r>
          </a:p>
          <a:p>
            <a:pPr marL="0" lvl="0" indent="0" eaLnBrk="1" hangingPunct="1">
              <a:lnSpc>
                <a:spcPct val="150000"/>
              </a:lnSpc>
              <a:buClr>
                <a:srgbClr val="000000"/>
              </a:buClr>
              <a:buSzPct val="100000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F08875-1929-809F-496B-ACD2D537BB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67" t="12836" r="17500" b="448"/>
          <a:stretch/>
        </p:blipFill>
        <p:spPr>
          <a:xfrm>
            <a:off x="1066800" y="1780571"/>
            <a:ext cx="7162800" cy="507742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356CC39-167E-B606-86CC-631E7DD83C2F}"/>
              </a:ext>
            </a:extLst>
          </p:cNvPr>
          <p:cNvGrpSpPr/>
          <p:nvPr/>
        </p:nvGrpSpPr>
        <p:grpSpPr>
          <a:xfrm>
            <a:off x="4343400" y="2667000"/>
            <a:ext cx="4916731" cy="902732"/>
            <a:chOff x="4343400" y="2667000"/>
            <a:chExt cx="4916731" cy="90273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9DF019E-5264-DCB1-1B3E-BE19DC8C4F11}"/>
                </a:ext>
              </a:extLst>
            </p:cNvPr>
            <p:cNvSpPr txBox="1"/>
            <p:nvPr/>
          </p:nvSpPr>
          <p:spPr>
            <a:xfrm>
              <a:off x="4343400" y="3200400"/>
              <a:ext cx="4916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Big Power Loss from Spread Null Distribution 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8131758-7156-CF6B-2AD5-AE744824F3AE}"/>
                </a:ext>
              </a:extLst>
            </p:cNvPr>
            <p:cNvCxnSpPr/>
            <p:nvPr/>
          </p:nvCxnSpPr>
          <p:spPr>
            <a:xfrm flipV="1">
              <a:off x="7086600" y="2667000"/>
              <a:ext cx="228600" cy="68580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177703F4-0CE5-E658-4D68-DC70C6D7FA4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53200" y="2667000"/>
              <a:ext cx="533400" cy="68580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949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8610600" cy="5410200"/>
          </a:xfrm>
        </p:spPr>
        <p:txBody>
          <a:bodyPr/>
          <a:lstStyle/>
          <a:p>
            <a:pPr marL="0" lvl="0" indent="0" eaLnBrk="1" hangingPunct="1">
              <a:lnSpc>
                <a:spcPct val="150000"/>
              </a:lnSpc>
              <a:buClr>
                <a:srgbClr val="000000"/>
              </a:buClr>
              <a:buSzPct val="100000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Solution:   </a:t>
            </a:r>
          </a:p>
          <a:p>
            <a:pPr marL="0" lvl="0" indent="0" algn="ctr" eaLnBrk="1" hangingPunct="1">
              <a:lnSpc>
                <a:spcPct val="150000"/>
              </a:lnSpc>
              <a:buClr>
                <a:srgbClr val="000000"/>
              </a:buClr>
              <a:buSzPct val="100000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Only Consider </a:t>
            </a:r>
            <a:r>
              <a:rPr lang="en-US" altLang="ko-KR" dirty="0">
                <a:solidFill>
                  <a:srgbClr val="FF0000"/>
                </a:solidFill>
                <a:latin typeface="Arial" charset="0"/>
                <a:ea typeface="Gulim" pitchFamily="34" charset="-127"/>
                <a:cs typeface="Arial" charset="0"/>
              </a:rPr>
              <a:t>“Balanced Permutations”</a:t>
            </a:r>
          </a:p>
          <a:p>
            <a:pPr marL="0" lvl="0" indent="0" eaLnBrk="1" hangingPunct="1">
              <a:lnSpc>
                <a:spcPct val="150000"/>
              </a:lnSpc>
              <a:buClr>
                <a:srgbClr val="000000"/>
              </a:buClr>
              <a:buSzPct val="100000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CD53F4-31BB-8228-6F9D-EB2B713644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67" t="18524" r="17500" b="33336"/>
          <a:stretch/>
        </p:blipFill>
        <p:spPr>
          <a:xfrm>
            <a:off x="190500" y="3681714"/>
            <a:ext cx="8724900" cy="28714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8A1C919-CCF9-1A03-8CF1-CD03B80340D5}"/>
              </a:ext>
            </a:extLst>
          </p:cNvPr>
          <p:cNvSpPr/>
          <p:nvPr/>
        </p:nvSpPr>
        <p:spPr>
          <a:xfrm>
            <a:off x="7696200" y="4495800"/>
            <a:ext cx="1066800" cy="381000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4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838200"/>
            <a:ext cx="8610600" cy="5410200"/>
          </a:xfrm>
        </p:spPr>
        <p:txBody>
          <a:bodyPr/>
          <a:lstStyle/>
          <a:p>
            <a:pPr marL="0" lvl="0" indent="0" algn="ctr" eaLnBrk="1" hangingPunct="1">
              <a:lnSpc>
                <a:spcPct val="150000"/>
              </a:lnSpc>
              <a:buClr>
                <a:srgbClr val="000000"/>
              </a:buClr>
              <a:buSzPct val="100000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Only Consider </a:t>
            </a:r>
            <a:r>
              <a:rPr lang="en-US" altLang="ko-KR" dirty="0">
                <a:solidFill>
                  <a:srgbClr val="FF0000"/>
                </a:solidFill>
                <a:latin typeface="Arial" charset="0"/>
                <a:ea typeface="Gulim" pitchFamily="34" charset="-127"/>
                <a:cs typeface="Arial" charset="0"/>
              </a:rPr>
              <a:t>“Balanced Permutations”</a:t>
            </a:r>
          </a:p>
          <a:p>
            <a:pPr marL="0" lvl="0" indent="0" eaLnBrk="1" hangingPunct="1">
              <a:lnSpc>
                <a:spcPct val="150000"/>
              </a:lnSpc>
              <a:buClr>
                <a:srgbClr val="000000"/>
              </a:buClr>
              <a:buSzPct val="100000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F08875-1929-809F-496B-ACD2D537BB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67" t="12836" r="17500" b="448"/>
          <a:stretch/>
        </p:blipFill>
        <p:spPr>
          <a:xfrm>
            <a:off x="1066800" y="1780571"/>
            <a:ext cx="7162800" cy="507742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356CC39-167E-B606-86CC-631E7DD83C2F}"/>
              </a:ext>
            </a:extLst>
          </p:cNvPr>
          <p:cNvGrpSpPr/>
          <p:nvPr/>
        </p:nvGrpSpPr>
        <p:grpSpPr>
          <a:xfrm>
            <a:off x="5652904" y="2590800"/>
            <a:ext cx="3262496" cy="978932"/>
            <a:chOff x="5652904" y="2590800"/>
            <a:chExt cx="3262496" cy="97893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9DF019E-5264-DCB1-1B3E-BE19DC8C4F11}"/>
                </a:ext>
              </a:extLst>
            </p:cNvPr>
            <p:cNvSpPr txBox="1"/>
            <p:nvPr/>
          </p:nvSpPr>
          <p:spPr>
            <a:xfrm>
              <a:off x="5652904" y="3200400"/>
              <a:ext cx="32624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Much Tighter Null Distribution 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177703F4-0CE5-E658-4D68-DC70C6D7FA4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24600" y="2590800"/>
              <a:ext cx="762000" cy="76200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8124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8610600" cy="5410200"/>
          </a:xfrm>
        </p:spPr>
        <p:txBody>
          <a:bodyPr/>
          <a:lstStyle/>
          <a:p>
            <a:pPr marL="0" lvl="0" indent="0" eaLnBrk="1" hangingPunct="1">
              <a:lnSpc>
                <a:spcPct val="150000"/>
              </a:lnSpc>
              <a:buClr>
                <a:srgbClr val="000000"/>
              </a:buClr>
              <a:buSzPct val="100000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Recommendation:   </a:t>
            </a:r>
          </a:p>
          <a:p>
            <a:pPr marL="0" lvl="0" indent="0" algn="ctr" eaLnBrk="1" hangingPunct="1">
              <a:lnSpc>
                <a:spcPct val="150000"/>
              </a:lnSpc>
              <a:buClr>
                <a:srgbClr val="000000"/>
              </a:buClr>
              <a:buSzPct val="100000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Always Use </a:t>
            </a:r>
            <a:r>
              <a:rPr lang="en-US" altLang="ko-KR" dirty="0">
                <a:solidFill>
                  <a:srgbClr val="FF0000"/>
                </a:solidFill>
                <a:latin typeface="Arial" charset="0"/>
                <a:ea typeface="Gulim" pitchFamily="34" charset="-127"/>
                <a:cs typeface="Arial" charset="0"/>
              </a:rPr>
              <a:t>“Balanced Permutations”</a:t>
            </a:r>
          </a:p>
          <a:p>
            <a:pPr marL="0" lvl="0" indent="0" eaLnBrk="1" hangingPunct="1">
              <a:lnSpc>
                <a:spcPct val="150000"/>
              </a:lnSpc>
              <a:buClr>
                <a:srgbClr val="000000"/>
              </a:buClr>
              <a:buSzPct val="100000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94926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064" t="18216" r="3661" b="12130"/>
          <a:stretch/>
        </p:blipFill>
        <p:spPr>
          <a:xfrm>
            <a:off x="-22196" y="1524000"/>
            <a:ext cx="9166195" cy="5334000"/>
          </a:xfrm>
          <a:prstGeom prst="rect">
            <a:avLst/>
          </a:prstGeom>
        </p:spPr>
      </p:pic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ko-KR" sz="40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sz="4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Software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610600" cy="5410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ko-KR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Recall OODA Software</a:t>
            </a:r>
          </a:p>
        </p:txBody>
      </p:sp>
      <p:sp>
        <p:nvSpPr>
          <p:cNvPr id="2" name="Oval 1"/>
          <p:cNvSpPr/>
          <p:nvPr/>
        </p:nvSpPr>
        <p:spPr>
          <a:xfrm>
            <a:off x="1219200" y="3505200"/>
            <a:ext cx="74676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cxnSp>
        <p:nvCxnSpPr>
          <p:cNvPr id="4" name="Straight Connector 3"/>
          <p:cNvCxnSpPr>
            <a:endCxn id="2" idx="0"/>
          </p:cNvCxnSpPr>
          <p:nvPr/>
        </p:nvCxnSpPr>
        <p:spPr>
          <a:xfrm>
            <a:off x="2895600" y="1295400"/>
            <a:ext cx="2057400" cy="22098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843772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rgbClr val="FFF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ko-KR" sz="40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DiProPerm</a:t>
            </a:r>
            <a:r>
              <a:rPr lang="en-US" altLang="ko-KR" sz="4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in </a:t>
            </a:r>
            <a:r>
              <a:rPr lang="en-US" altLang="ko-KR" sz="40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endParaRPr lang="en-US" altLang="ko-KR" sz="40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610600" cy="5410200"/>
          </a:xfrm>
        </p:spPr>
        <p:txBody>
          <a:bodyPr/>
          <a:lstStyle/>
          <a:p>
            <a:pPr marL="0" indent="0" eaLnBrk="1" hangingPunct="1">
              <a:lnSpc>
                <a:spcPct val="200000"/>
              </a:lnSpc>
              <a:buNone/>
            </a:pPr>
            <a:endParaRPr lang="en-US" altLang="ko-KR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lnSpc>
                <a:spcPct val="200000"/>
              </a:lnSpc>
              <a:buNone/>
            </a:pPr>
            <a:r>
              <a:rPr lang="en-US" altLang="ko-KR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Software:</a:t>
            </a:r>
          </a:p>
          <a:p>
            <a:pPr marL="0" indent="0" algn="ctr" eaLnBrk="1" hangingPunct="1">
              <a:lnSpc>
                <a:spcPct val="200000"/>
              </a:lnSpc>
              <a:buNone/>
            </a:pPr>
            <a:r>
              <a:rPr lang="en-US" altLang="ko-KR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DiProPermXY.m</a:t>
            </a:r>
            <a:endParaRPr lang="en-US" altLang="ko-KR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lnSpc>
                <a:spcPct val="200000"/>
              </a:lnSpc>
              <a:buNone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 </a:t>
            </a:r>
            <a:r>
              <a:rPr lang="en-US" altLang="ko-KR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General</a:t>
            </a: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Directory</a:t>
            </a:r>
          </a:p>
        </p:txBody>
      </p:sp>
    </p:spTree>
    <p:extLst>
      <p:ext uri="{BB962C8B-B14F-4D97-AF65-F5344CB8AC3E}">
        <p14:creationId xmlns:p14="http://schemas.microsoft.com/office/powerpoint/2010/main" val="475814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1CC00"/>
            </a:gs>
            <a:gs pos="50000">
              <a:schemeClr val="bg1"/>
            </a:gs>
            <a:gs pos="100000">
              <a:srgbClr val="D1CC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/>
            <a:r>
              <a:rPr lang="en-US" dirty="0"/>
              <a:t>Last Class: Scree Plot</a:t>
            </a:r>
          </a:p>
        </p:txBody>
      </p:sp>
      <p:sp>
        <p:nvSpPr>
          <p:cNvPr id="2054" name="Text Box 4"/>
          <p:cNvSpPr txBox="1">
            <a:spLocks noChangeArrowheads="1"/>
          </p:cNvSpPr>
          <p:nvPr/>
        </p:nvSpPr>
        <p:spPr bwMode="auto">
          <a:xfrm>
            <a:off x="419100" y="990600"/>
            <a:ext cx="8305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More Examples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Arial" charset="0"/>
              <a:ea typeface="+mn-ea"/>
              <a:cs typeface="+mn-cs"/>
              <a:sym typeface="Wingdings" pitchFamily="2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941" t="56818" r="21569" b="758"/>
          <a:stretch/>
        </p:blipFill>
        <p:spPr>
          <a:xfrm>
            <a:off x="914400" y="1704109"/>
            <a:ext cx="7086600" cy="51538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81600" y="2438400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Spanish Male</a:t>
            </a:r>
          </a:p>
          <a:p>
            <a:r>
              <a:rPr lang="en-US" sz="2400" dirty="0"/>
              <a:t>Mortality Data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3600" y="2586335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2-d Toy Data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52600" y="4876800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10-d Toy Data</a:t>
            </a:r>
          </a:p>
          <a:p>
            <a:pPr algn="ctr"/>
            <a:r>
              <a:rPr lang="en-US" sz="2400" dirty="0"/>
              <a:t>“</a:t>
            </a:r>
            <a:r>
              <a:rPr lang="en-US" sz="2400" dirty="0" err="1"/>
              <a:t>TiltedParabolas</a:t>
            </a:r>
            <a:r>
              <a:rPr lang="en-US" sz="2400" dirty="0"/>
              <a:t>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05400" y="48768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Genetic Data</a:t>
            </a:r>
          </a:p>
        </p:txBody>
      </p:sp>
    </p:spTree>
    <p:extLst>
      <p:ext uri="{BB962C8B-B14F-4D97-AF65-F5344CB8AC3E}">
        <p14:creationId xmlns:p14="http://schemas.microsoft.com/office/powerpoint/2010/main" val="195124917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B279"/>
            </a:gs>
            <a:gs pos="50000">
              <a:schemeClr val="bg1"/>
            </a:gs>
            <a:gs pos="100000">
              <a:srgbClr val="FFB279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Last Class:</a:t>
            </a:r>
            <a:r>
              <a:rPr lang="en-US" sz="4400" dirty="0"/>
              <a:t> Tilted Parabolas</a:t>
            </a:r>
            <a:endParaRPr lang="en-US" dirty="0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140000"/>
              </a:lnSpc>
              <a:buFontTx/>
              <a:buNone/>
            </a:pPr>
            <a:br>
              <a:rPr lang="en-US" sz="2800"/>
            </a:br>
            <a:endParaRPr lang="en-US" sz="2800"/>
          </a:p>
        </p:txBody>
      </p:sp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533400" y="1182688"/>
            <a:ext cx="81534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PCA:  reveals “population structure”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Mean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   Parabolic Structure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  PC1      Vertical Shift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  PC2      Tilt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  higher PCs      Gaussian (spherical)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Decomposition into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modes of variation</a:t>
            </a:r>
          </a:p>
        </p:txBody>
      </p:sp>
    </p:spTree>
    <p:extLst>
      <p:ext uri="{BB962C8B-B14F-4D97-AF65-F5344CB8AC3E}">
        <p14:creationId xmlns:p14="http://schemas.microsoft.com/office/powerpoint/2010/main" val="37880665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B279"/>
            </a:gs>
            <a:gs pos="50000">
              <a:schemeClr val="bg1"/>
            </a:gs>
            <a:gs pos="100000">
              <a:srgbClr val="FFB279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E.g.</a:t>
            </a:r>
            <a:r>
              <a:rPr lang="en-US" sz="4400" dirty="0"/>
              <a:t> Tilted Parabolas Data</a:t>
            </a:r>
            <a:endParaRPr lang="en-US" dirty="0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140000"/>
              </a:lnSpc>
              <a:buFontTx/>
              <a:buNone/>
            </a:pPr>
            <a:br>
              <a:rPr lang="en-US" sz="2800"/>
            </a:br>
            <a:endParaRPr lang="en-US" sz="2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068" name="Text Box 4"/>
              <p:cNvSpPr txBox="1">
                <a:spLocks noChangeArrowheads="1"/>
              </p:cNvSpPr>
              <p:nvPr/>
            </p:nvSpPr>
            <p:spPr bwMode="auto">
              <a:xfrm>
                <a:off x="533400" y="1182688"/>
                <a:ext cx="8382000" cy="4528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Useful Exploration: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Study “Signal vs. Noise” Issues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By Adding Differing Levels of Gaussian Noise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𝑁</m:t>
                      </m:r>
                      <m:d>
                        <m:d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0,</m:t>
                          </m:r>
                          <m:sSup>
                            <m:sSup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𝜎</m:t>
                              </m:r>
                            </m:e>
                            <m:sup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(Independent)</a:t>
                </a:r>
              </a:p>
            </p:txBody>
          </p:sp>
        </mc:Choice>
        <mc:Fallback xmlns="">
          <p:sp>
            <p:nvSpPr>
              <p:cNvPr id="88068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3400" y="1182688"/>
                <a:ext cx="8382000" cy="4528227"/>
              </a:xfrm>
              <a:prstGeom prst="rect">
                <a:avLst/>
              </a:prstGeom>
              <a:blipFill>
                <a:blip r:embed="rId3"/>
                <a:stretch>
                  <a:fillRect l="-1891" r="-1382" b="-336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26780499-F635-E701-23AC-28F0670F157E}"/>
              </a:ext>
            </a:extLst>
          </p:cNvPr>
          <p:cNvGrpSpPr/>
          <p:nvPr/>
        </p:nvGrpSpPr>
        <p:grpSpPr>
          <a:xfrm>
            <a:off x="4876800" y="4267200"/>
            <a:ext cx="2937478" cy="584775"/>
            <a:chOff x="4876800" y="4267200"/>
            <a:chExt cx="2937478" cy="5847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FC48CE9-D733-7CA8-70F5-3BA7900C272E}"/>
                </a:ext>
              </a:extLst>
            </p:cNvPr>
            <p:cNvSpPr/>
            <p:nvPr/>
          </p:nvSpPr>
          <p:spPr>
            <a:xfrm>
              <a:off x="4876800" y="4267200"/>
              <a:ext cx="609600" cy="53340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D6E44C02-61BC-9BB0-CB90-EF0E62B44701}"/>
                    </a:ext>
                  </a:extLst>
                </p:cNvPr>
                <p:cNvSpPr txBox="1"/>
                <p:nvPr/>
              </p:nvSpPr>
              <p:spPr>
                <a:xfrm>
                  <a:off x="6248400" y="4267200"/>
                  <a:ext cx="1565878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dirty="0">
                      <a:solidFill>
                        <a:srgbClr val="00B050"/>
                      </a:solidFill>
                    </a:rPr>
                    <a:t>Vary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 sz="3200" dirty="0"/>
                </a:p>
              </p:txBody>
            </p:sp>
          </mc:Choice>
          <mc:Fallback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D6E44C02-61BC-9BB0-CB90-EF0E62B447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48400" y="4267200"/>
                  <a:ext cx="1565878" cy="584775"/>
                </a:xfrm>
                <a:prstGeom prst="rect">
                  <a:avLst/>
                </a:prstGeom>
                <a:blipFill>
                  <a:blip r:embed="rId4"/>
                  <a:stretch>
                    <a:fillRect l="-9728" t="-13542"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5110501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B279"/>
            </a:gs>
            <a:gs pos="50000">
              <a:schemeClr val="bg1"/>
            </a:gs>
            <a:gs pos="100000">
              <a:srgbClr val="FFB279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400" dirty="0"/>
              <a:t>Original Tilted Parabolas</a:t>
            </a:r>
            <a:endParaRPr lang="en-US" dirty="0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140000"/>
              </a:lnSpc>
              <a:buFontTx/>
              <a:buNone/>
            </a:pPr>
            <a:br>
              <a:rPr lang="en-US" sz="2800"/>
            </a:br>
            <a:endParaRPr lang="en-US" sz="2800"/>
          </a:p>
        </p:txBody>
      </p:sp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533400" y="1182688"/>
            <a:ext cx="8382000" cy="147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 descr="A collection of graphs and diagrams&#10;&#10;Description automatically generated">
            <a:extLst>
              <a:ext uri="{FF2B5EF4-FFF2-40B4-BE49-F238E27FC236}">
                <a16:creationId xmlns:a16="http://schemas.microsoft.com/office/drawing/2014/main" id="{87AEDF62-4BCC-8436-766B-7B05E67EF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21" y="1085565"/>
            <a:ext cx="8448357" cy="57724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1D1F00-8C18-DE87-B294-67BF7766FC65}"/>
              </a:ext>
            </a:extLst>
          </p:cNvPr>
          <p:cNvSpPr txBox="1"/>
          <p:nvPr/>
        </p:nvSpPr>
        <p:spPr>
          <a:xfrm>
            <a:off x="3276600" y="1828800"/>
            <a:ext cx="1156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Shape Comes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From Mean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22CDBA-AF49-53D6-DD7C-3A544F860A01}"/>
              </a:ext>
            </a:extLst>
          </p:cNvPr>
          <p:cNvSpPr txBox="1"/>
          <p:nvPr/>
        </p:nvSpPr>
        <p:spPr>
          <a:xfrm>
            <a:off x="420065" y="2895600"/>
            <a:ext cx="1063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PC1 Mode is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Vertical Shift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E88BBE-4DB5-DF56-78D5-8DEAAC1D2C06}"/>
              </a:ext>
            </a:extLst>
          </p:cNvPr>
          <p:cNvSpPr txBox="1"/>
          <p:nvPr/>
        </p:nvSpPr>
        <p:spPr>
          <a:xfrm>
            <a:off x="405051" y="4267200"/>
            <a:ext cx="1106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PC2 Mode is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Random Tilt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3789CA-EBC2-84E9-B2A4-C51ADB85475B}"/>
              </a:ext>
            </a:extLst>
          </p:cNvPr>
          <p:cNvSpPr txBox="1"/>
          <p:nvPr/>
        </p:nvSpPr>
        <p:spPr>
          <a:xfrm>
            <a:off x="498769" y="5558135"/>
            <a:ext cx="909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PC3 Mode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Is Noise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3AAE65-E43C-D856-B913-EB52E41755E9}"/>
              </a:ext>
            </a:extLst>
          </p:cNvPr>
          <p:cNvGrpSpPr/>
          <p:nvPr/>
        </p:nvGrpSpPr>
        <p:grpSpPr>
          <a:xfrm>
            <a:off x="6934200" y="1371600"/>
            <a:ext cx="1905000" cy="461665"/>
            <a:chOff x="6934200" y="1371600"/>
            <a:chExt cx="1905000" cy="46166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BE49131-154C-8E58-8CB8-0689C2232DE8}"/>
                </a:ext>
              </a:extLst>
            </p:cNvPr>
            <p:cNvSpPr txBox="1"/>
            <p:nvPr/>
          </p:nvSpPr>
          <p:spPr>
            <a:xfrm>
              <a:off x="7851877" y="1371600"/>
              <a:ext cx="9873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Very Strong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PC1 Signal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841FB27-387A-FF3B-9D8E-8AA1E2593851}"/>
                </a:ext>
              </a:extLst>
            </p:cNvPr>
            <p:cNvCxnSpPr>
              <a:stCxn id="8" idx="1"/>
            </p:cNvCxnSpPr>
            <p:nvPr/>
          </p:nvCxnSpPr>
          <p:spPr>
            <a:xfrm flipH="1">
              <a:off x="6934200" y="1602433"/>
              <a:ext cx="917677" cy="73967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104C294-8DC4-84B7-C296-587AFCDF053B}"/>
              </a:ext>
            </a:extLst>
          </p:cNvPr>
          <p:cNvGrpSpPr/>
          <p:nvPr/>
        </p:nvGrpSpPr>
        <p:grpSpPr>
          <a:xfrm>
            <a:off x="7086600" y="1905000"/>
            <a:ext cx="1749323" cy="461665"/>
            <a:chOff x="7086600" y="1905000"/>
            <a:chExt cx="1749323" cy="46166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F6C1DB6-24D3-7ADD-67C5-15825F6D9DF5}"/>
                </a:ext>
              </a:extLst>
            </p:cNvPr>
            <p:cNvSpPr txBox="1"/>
            <p:nvPr/>
          </p:nvSpPr>
          <p:spPr>
            <a:xfrm>
              <a:off x="7848600" y="1905000"/>
              <a:ext cx="9873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Weaker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PC2 Signal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C6D07F0-4C07-25BA-3E90-DF61FE46DCBB}"/>
                </a:ext>
              </a:extLst>
            </p:cNvPr>
            <p:cNvCxnSpPr>
              <a:cxnSpLocks/>
              <a:stCxn id="9" idx="1"/>
            </p:cNvCxnSpPr>
            <p:nvPr/>
          </p:nvCxnSpPr>
          <p:spPr>
            <a:xfrm flipH="1">
              <a:off x="7086600" y="2135833"/>
              <a:ext cx="762000" cy="154632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99C17E1-EA70-39B0-1028-861D6DA792FF}"/>
              </a:ext>
            </a:extLst>
          </p:cNvPr>
          <p:cNvSpPr txBox="1"/>
          <p:nvPr/>
        </p:nvSpPr>
        <p:spPr>
          <a:xfrm>
            <a:off x="474457" y="3429000"/>
            <a:ext cx="9733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“Flat Mode”</a:t>
            </a:r>
          </a:p>
        </p:txBody>
      </p:sp>
    </p:spTree>
    <p:extLst>
      <p:ext uri="{BB962C8B-B14F-4D97-AF65-F5344CB8AC3E}">
        <p14:creationId xmlns:p14="http://schemas.microsoft.com/office/powerpoint/2010/main" val="28934046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B279"/>
            </a:gs>
            <a:gs pos="50000">
              <a:schemeClr val="bg1"/>
            </a:gs>
            <a:gs pos="100000">
              <a:srgbClr val="FFB279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8066" name="Rectangle 2"/>
              <p:cNvSpPr>
                <a:spLocks noGrp="1" noChangeArrowheads="1"/>
              </p:cNvSpPr>
              <p:nvPr>
                <p:ph type="title"/>
              </p:nvPr>
            </p:nvSpPr>
            <p:spPr>
              <a:xfrm>
                <a:off x="457200" y="0"/>
                <a:ext cx="8229600" cy="1143000"/>
              </a:xfrm>
            </p:spPr>
            <p:txBody>
              <a:bodyPr/>
              <a:lstStyle/>
              <a:p>
                <a:pPr eaLnBrk="1" hangingPunct="1"/>
                <a:r>
                  <a:rPr lang="en-US" sz="4400" dirty="0"/>
                  <a:t>Tilted Parabolas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0,</m:t>
                        </m:r>
                        <m:sSup>
                          <m:sSup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e>
                          <m:sup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8066" name="Rectang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0"/>
                <a:ext cx="8229600" cy="1143000"/>
              </a:xfrm>
              <a:blipFill>
                <a:blip r:embed="rId3"/>
                <a:stretch>
                  <a:fillRect b="-74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06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140000"/>
              </a:lnSpc>
              <a:buFontTx/>
              <a:buNone/>
            </a:pPr>
            <a:br>
              <a:rPr lang="en-US" sz="2800"/>
            </a:br>
            <a:endParaRPr lang="en-US" sz="2800"/>
          </a:p>
        </p:txBody>
      </p:sp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533400" y="1182688"/>
            <a:ext cx="8382000" cy="147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Picture 3" descr="A group of graphs showing different types of data&#10;&#10;Description automatically generated">
            <a:extLst>
              <a:ext uri="{FF2B5EF4-FFF2-40B4-BE49-F238E27FC236}">
                <a16:creationId xmlns:a16="http://schemas.microsoft.com/office/drawing/2014/main" id="{93A293EC-E37B-EF74-5178-FC076E8334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21" y="1085565"/>
            <a:ext cx="8448357" cy="57724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453ED2-88D3-13D2-A84C-EF44589DC90E}"/>
              </a:ext>
            </a:extLst>
          </p:cNvPr>
          <p:cNvSpPr txBox="1"/>
          <p:nvPr/>
        </p:nvSpPr>
        <p:spPr>
          <a:xfrm>
            <a:off x="244002" y="4191000"/>
            <a:ext cx="1258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PC2 Mode Now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Drowned Out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0F218B-E706-B59D-F499-444108F49950}"/>
              </a:ext>
            </a:extLst>
          </p:cNvPr>
          <p:cNvSpPr txBox="1"/>
          <p:nvPr/>
        </p:nvSpPr>
        <p:spPr>
          <a:xfrm>
            <a:off x="301628" y="2895600"/>
            <a:ext cx="1069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PC1 Mode is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Mostly There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EE9F78-8C7C-FD6B-859B-A241EF307E79}"/>
              </a:ext>
            </a:extLst>
          </p:cNvPr>
          <p:cNvSpPr txBox="1"/>
          <p:nvPr/>
        </p:nvSpPr>
        <p:spPr>
          <a:xfrm>
            <a:off x="3460143" y="1828800"/>
            <a:ext cx="788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Mean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Remains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B7DA2AF-67B6-C185-2276-152FF6F897B2}"/>
              </a:ext>
            </a:extLst>
          </p:cNvPr>
          <p:cNvGrpSpPr/>
          <p:nvPr/>
        </p:nvGrpSpPr>
        <p:grpSpPr>
          <a:xfrm>
            <a:off x="6934200" y="1371600"/>
            <a:ext cx="1827476" cy="762000"/>
            <a:chOff x="6934200" y="1371600"/>
            <a:chExt cx="1827476" cy="76200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5EA83FC-1C1D-5F9B-9261-A8CE016C05DB}"/>
                </a:ext>
              </a:extLst>
            </p:cNvPr>
            <p:cNvSpPr txBox="1"/>
            <p:nvPr/>
          </p:nvSpPr>
          <p:spPr>
            <a:xfrm>
              <a:off x="7929397" y="1371600"/>
              <a:ext cx="8322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PC1 Now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Weaker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282F876-8927-8F58-E953-CCCE5EA25297}"/>
                </a:ext>
              </a:extLst>
            </p:cNvPr>
            <p:cNvCxnSpPr>
              <a:cxnSpLocks/>
              <a:stCxn id="9" idx="1"/>
            </p:cNvCxnSpPr>
            <p:nvPr/>
          </p:nvCxnSpPr>
          <p:spPr>
            <a:xfrm flipH="1">
              <a:off x="6934200" y="1602433"/>
              <a:ext cx="995197" cy="531167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4CA8056-0B43-880F-15FB-EC2AB2A41B53}"/>
              </a:ext>
            </a:extLst>
          </p:cNvPr>
          <p:cNvSpPr txBox="1"/>
          <p:nvPr/>
        </p:nvSpPr>
        <p:spPr>
          <a:xfrm>
            <a:off x="304800" y="1600200"/>
            <a:ext cx="1096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B050"/>
                </a:solidFill>
              </a:rPr>
              <a:t>Heavy Noise,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B050"/>
                </a:solidFill>
              </a:rPr>
              <a:t>Hard to See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Parabolas</a:t>
            </a:r>
          </a:p>
        </p:txBody>
      </p:sp>
    </p:spTree>
    <p:extLst>
      <p:ext uri="{BB962C8B-B14F-4D97-AF65-F5344CB8AC3E}">
        <p14:creationId xmlns:p14="http://schemas.microsoft.com/office/powerpoint/2010/main" val="3580477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B279"/>
            </a:gs>
            <a:gs pos="50000">
              <a:schemeClr val="bg1"/>
            </a:gs>
            <a:gs pos="100000">
              <a:srgbClr val="FFB279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8066" name="Rectangle 2"/>
              <p:cNvSpPr>
                <a:spLocks noGrp="1" noChangeArrowheads="1"/>
              </p:cNvSpPr>
              <p:nvPr>
                <p:ph type="title"/>
              </p:nvPr>
            </p:nvSpPr>
            <p:spPr>
              <a:xfrm>
                <a:off x="457200" y="0"/>
                <a:ext cx="8229600" cy="1143000"/>
              </a:xfrm>
            </p:spPr>
            <p:txBody>
              <a:bodyPr/>
              <a:lstStyle/>
              <a:p>
                <a:pPr eaLnBrk="1" hangingPunct="1"/>
                <a:r>
                  <a:rPr lang="en-US" sz="4400" dirty="0"/>
                  <a:t>Tilted Parabolas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0,</m:t>
                        </m:r>
                        <m:sSup>
                          <m:sSup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40</m:t>
                            </m:r>
                          </m:e>
                          <m:sup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8066" name="Rectang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0"/>
                <a:ext cx="8229600" cy="1143000"/>
              </a:xfrm>
              <a:blipFill>
                <a:blip r:embed="rId3"/>
                <a:stretch>
                  <a:fillRect b="-74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06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140000"/>
              </a:lnSpc>
              <a:buFontTx/>
              <a:buNone/>
            </a:pPr>
            <a:br>
              <a:rPr lang="en-US" sz="2800"/>
            </a:br>
            <a:endParaRPr lang="en-US" sz="2800"/>
          </a:p>
        </p:txBody>
      </p:sp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533400" y="1182688"/>
            <a:ext cx="8382000" cy="147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 descr="A group of graphs showing different types of data&#10;&#10;Description automatically generated">
            <a:extLst>
              <a:ext uri="{FF2B5EF4-FFF2-40B4-BE49-F238E27FC236}">
                <a16:creationId xmlns:a16="http://schemas.microsoft.com/office/drawing/2014/main" id="{E379708B-4FA5-99E3-DEC3-21C31781C3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21" y="1085565"/>
            <a:ext cx="8448357" cy="57724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9D4946-6619-C29D-BDC3-67D3946B7017}"/>
              </a:ext>
            </a:extLst>
          </p:cNvPr>
          <p:cNvSpPr txBox="1"/>
          <p:nvPr/>
        </p:nvSpPr>
        <p:spPr>
          <a:xfrm>
            <a:off x="265322" y="2971800"/>
            <a:ext cx="1258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PC1 Mode Now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Drowned Out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38CD86-A60E-FF6D-C2A4-FB372D0D2EFF}"/>
              </a:ext>
            </a:extLst>
          </p:cNvPr>
          <p:cNvSpPr txBox="1"/>
          <p:nvPr/>
        </p:nvSpPr>
        <p:spPr>
          <a:xfrm>
            <a:off x="3527151" y="1752600"/>
            <a:ext cx="816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Mean is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Impacted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9CEBD5-1F6B-B890-A557-23838B032769}"/>
              </a:ext>
            </a:extLst>
          </p:cNvPr>
          <p:cNvSpPr txBox="1"/>
          <p:nvPr/>
        </p:nvSpPr>
        <p:spPr>
          <a:xfrm>
            <a:off x="7010400" y="2057400"/>
            <a:ext cx="12923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Now Pure Noise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212773-89B1-43DC-B226-9BD6177A7308}"/>
              </a:ext>
            </a:extLst>
          </p:cNvPr>
          <p:cNvSpPr txBox="1"/>
          <p:nvPr/>
        </p:nvSpPr>
        <p:spPr>
          <a:xfrm>
            <a:off x="360905" y="1600200"/>
            <a:ext cx="98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B050"/>
                </a:solidFill>
              </a:rPr>
              <a:t>Very High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Noise Level</a:t>
            </a:r>
          </a:p>
        </p:txBody>
      </p:sp>
    </p:spTree>
    <p:extLst>
      <p:ext uri="{BB962C8B-B14F-4D97-AF65-F5344CB8AC3E}">
        <p14:creationId xmlns:p14="http://schemas.microsoft.com/office/powerpoint/2010/main" val="36490593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eaLnBrk="1" hangingPunct="1"/>
            <a:r>
              <a:rPr lang="en-US" dirty="0"/>
              <a:t>Last Class: Administrative Info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8229600" cy="56388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dirty="0"/>
              <a:t>Details on Course Web Page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sz="1400" dirty="0"/>
              <a:t>https://marron.web.unc.edu/course-home-page-stor-881-object-oriented-data-analysis-spring-2024/</a:t>
            </a:r>
          </a:p>
          <a:p>
            <a:pPr eaLnBrk="1" hangingPunct="1">
              <a:lnSpc>
                <a:spcPct val="150000"/>
              </a:lnSpc>
            </a:pPr>
            <a:r>
              <a:rPr lang="en-US" dirty="0"/>
              <a:t>Or access from Canvas page</a:t>
            </a:r>
          </a:p>
          <a:p>
            <a:pPr eaLnBrk="1" hangingPunct="1">
              <a:lnSpc>
                <a:spcPct val="150000"/>
              </a:lnSpc>
            </a:pPr>
            <a:r>
              <a:rPr lang="en-US" dirty="0"/>
              <a:t>Or:</a:t>
            </a:r>
          </a:p>
          <a:p>
            <a:pPr lvl="1" eaLnBrk="1" hangingPunct="1">
              <a:lnSpc>
                <a:spcPct val="150000"/>
              </a:lnSpc>
            </a:pPr>
            <a:r>
              <a:rPr lang="en-US" dirty="0"/>
              <a:t>Google:   “Marrons teaching material”</a:t>
            </a:r>
          </a:p>
          <a:p>
            <a:pPr lvl="1" eaLnBrk="1" hangingPunct="1">
              <a:lnSpc>
                <a:spcPct val="150000"/>
              </a:lnSpc>
            </a:pPr>
            <a:r>
              <a:rPr lang="en-US" dirty="0"/>
              <a:t>Choose This Course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B279"/>
            </a:gs>
            <a:gs pos="50000">
              <a:schemeClr val="bg1"/>
            </a:gs>
            <a:gs pos="100000">
              <a:srgbClr val="FFB279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E.g. Curves As Data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140000"/>
              </a:lnSpc>
              <a:buFontTx/>
              <a:buNone/>
            </a:pPr>
            <a:br>
              <a:rPr lang="en-US" sz="2800"/>
            </a:br>
            <a:endParaRPr lang="en-US" sz="2800"/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533400" y="1182688"/>
            <a:ext cx="8305800" cy="130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Two Clusters Example     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10-d curves again</a:t>
            </a:r>
          </a:p>
        </p:txBody>
      </p:sp>
    </p:spTree>
    <p:extLst>
      <p:ext uri="{BB962C8B-B14F-4D97-AF65-F5344CB8AC3E}">
        <p14:creationId xmlns:p14="http://schemas.microsoft.com/office/powerpoint/2010/main" val="3022627964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lumMod val="40000"/>
                <a:lumOff val="60000"/>
              </a:schemeClr>
            </a:gs>
            <a:gs pos="50000">
              <a:schemeClr val="bg1"/>
            </a:gs>
            <a:gs pos="99000">
              <a:schemeClr val="accent2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610600" cy="685800"/>
          </a:xfrm>
        </p:spPr>
        <p:txBody>
          <a:bodyPr/>
          <a:lstStyle/>
          <a:p>
            <a:pPr eaLnBrk="1" hangingPunct="1"/>
            <a:r>
              <a:rPr lang="en-US" sz="3600" dirty="0"/>
              <a:t>Functional Data Analysis, Two Clusters</a:t>
            </a:r>
          </a:p>
        </p:txBody>
      </p:sp>
      <p:pic>
        <p:nvPicPr>
          <p:cNvPr id="9011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1"/>
          <a:stretch>
            <a:fillRect/>
          </a:stretch>
        </p:blipFill>
        <p:spPr bwMode="auto">
          <a:xfrm>
            <a:off x="838200" y="762000"/>
            <a:ext cx="7337425" cy="904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7AA2AC-6BE2-9C96-BD50-8F4E166A2F27}"/>
              </a:ext>
            </a:extLst>
          </p:cNvPr>
          <p:cNvSpPr txBox="1"/>
          <p:nvPr/>
        </p:nvSpPr>
        <p:spPr>
          <a:xfrm>
            <a:off x="6279568" y="3210580"/>
            <a:ext cx="1340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</a:rPr>
              <a:t>Clusters Show</a:t>
            </a:r>
          </a:p>
          <a:p>
            <a:pPr algn="ctr"/>
            <a:r>
              <a:rPr lang="en-US" sz="1400" dirty="0">
                <a:solidFill>
                  <a:srgbClr val="0000FF"/>
                </a:solidFill>
              </a:rPr>
              <a:t>Up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4929F4-3BF7-E175-D7CC-D38CE8986946}"/>
              </a:ext>
            </a:extLst>
          </p:cNvPr>
          <p:cNvSpPr txBox="1"/>
          <p:nvPr/>
        </p:nvSpPr>
        <p:spPr>
          <a:xfrm>
            <a:off x="457200" y="4419600"/>
            <a:ext cx="139814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</a:rPr>
              <a:t>Flat Mode </a:t>
            </a:r>
          </a:p>
          <a:p>
            <a:pPr algn="ctr"/>
            <a:r>
              <a:rPr lang="en-US" sz="1400" dirty="0">
                <a:solidFill>
                  <a:srgbClr val="0000FF"/>
                </a:solidFill>
              </a:rPr>
              <a:t>Clipped Since</a:t>
            </a:r>
          </a:p>
          <a:p>
            <a:pPr algn="ctr"/>
            <a:r>
              <a:rPr lang="en-US" sz="1400" dirty="0">
                <a:solidFill>
                  <a:srgbClr val="0000FF"/>
                </a:solidFill>
              </a:rPr>
              <a:t>Not Orthogonal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3AAC5C-997E-DA0C-6D37-0C2DC777DF99}"/>
              </a:ext>
            </a:extLst>
          </p:cNvPr>
          <p:cNvSpPr txBox="1"/>
          <p:nvPr/>
        </p:nvSpPr>
        <p:spPr>
          <a:xfrm>
            <a:off x="457200" y="6096000"/>
            <a:ext cx="141205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</a:rPr>
              <a:t>Tilt Mode Again</a:t>
            </a:r>
          </a:p>
          <a:p>
            <a:pPr algn="ctr"/>
            <a:r>
              <a:rPr lang="en-US" sz="1400" dirty="0">
                <a:solidFill>
                  <a:srgbClr val="0000FF"/>
                </a:solidFill>
              </a:rPr>
              <a:t>Only Visible</a:t>
            </a:r>
          </a:p>
          <a:p>
            <a:pPr algn="ctr"/>
            <a:r>
              <a:rPr lang="en-US" sz="1400" dirty="0">
                <a:solidFill>
                  <a:srgbClr val="0000FF"/>
                </a:solidFill>
              </a:rPr>
              <a:t>Through PCA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B6DA01-8B98-72DD-6917-9E42EA3AEEC5}"/>
              </a:ext>
            </a:extLst>
          </p:cNvPr>
          <p:cNvSpPr txBox="1"/>
          <p:nvPr/>
        </p:nvSpPr>
        <p:spPr>
          <a:xfrm>
            <a:off x="3380648" y="1600200"/>
            <a:ext cx="1191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</a:rPr>
              <a:t>Mean Is</a:t>
            </a:r>
          </a:p>
          <a:p>
            <a:pPr algn="ctr"/>
            <a:r>
              <a:rPr lang="en-US" sz="1400" dirty="0">
                <a:solidFill>
                  <a:srgbClr val="0000FF"/>
                </a:solidFill>
              </a:rPr>
              <a:t>Essentially 0</a:t>
            </a:r>
          </a:p>
        </p:txBody>
      </p:sp>
    </p:spTree>
    <p:extLst>
      <p:ext uri="{BB962C8B-B14F-4D97-AF65-F5344CB8AC3E}">
        <p14:creationId xmlns:p14="http://schemas.microsoft.com/office/powerpoint/2010/main" val="362782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B279"/>
            </a:gs>
            <a:gs pos="50000">
              <a:schemeClr val="bg1"/>
            </a:gs>
            <a:gs pos="100000">
              <a:srgbClr val="FFB279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E.g. Curves As Data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140000"/>
              </a:lnSpc>
              <a:buFontTx/>
              <a:buNone/>
            </a:pPr>
            <a:br>
              <a:rPr lang="en-US" sz="2800"/>
            </a:br>
            <a:endParaRPr lang="en-US" sz="2800"/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533400" y="1182688"/>
            <a:ext cx="8305800" cy="550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Two Clusters Example     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10-d curves again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Two big clusters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Revealed by 1-d scores plot (right side)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Note: 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Cluster Difference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is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not orthogonal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		to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Vertical Shift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PCA Modes of Variation:  </a:t>
            </a: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Reveal “population structure”</a:t>
            </a:r>
          </a:p>
        </p:txBody>
      </p:sp>
    </p:spTree>
    <p:extLst>
      <p:ext uri="{BB962C8B-B14F-4D97-AF65-F5344CB8AC3E}">
        <p14:creationId xmlns:p14="http://schemas.microsoft.com/office/powerpoint/2010/main" val="21487303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B279"/>
            </a:gs>
            <a:gs pos="50000">
              <a:schemeClr val="bg1"/>
            </a:gs>
            <a:gs pos="100000">
              <a:srgbClr val="FFB279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E.g. Curves As Data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140000"/>
              </a:lnSpc>
              <a:buFontTx/>
              <a:buNone/>
            </a:pPr>
            <a:br>
              <a:rPr lang="en-US" sz="2800"/>
            </a:br>
            <a:endParaRPr lang="en-US" sz="2800"/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533400" y="1182688"/>
            <a:ext cx="8305800" cy="130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“Twin Arches” Example     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50-d curves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6CD6C2-8ADD-4F8F-A218-5DA397A80F35}"/>
              </a:ext>
            </a:extLst>
          </p:cNvPr>
          <p:cNvSpPr txBox="1"/>
          <p:nvPr/>
        </p:nvSpPr>
        <p:spPr>
          <a:xfrm>
            <a:off x="6781800" y="1383268"/>
            <a:ext cx="1905000" cy="369332"/>
          </a:xfrm>
          <a:prstGeom prst="rect">
            <a:avLst/>
          </a:prstGeom>
          <a:noFill/>
          <a:ln w="25400">
            <a:solidFill>
              <a:srgbClr val="A700D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700D5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Text, Sec. 4.1.2</a:t>
            </a:r>
          </a:p>
        </p:txBody>
      </p:sp>
    </p:spTree>
    <p:extLst>
      <p:ext uri="{BB962C8B-B14F-4D97-AF65-F5344CB8AC3E}">
        <p14:creationId xmlns:p14="http://schemas.microsoft.com/office/powerpoint/2010/main" val="2688390564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lumMod val="40000"/>
                <a:lumOff val="60000"/>
              </a:schemeClr>
            </a:gs>
            <a:gs pos="50000">
              <a:schemeClr val="bg1"/>
            </a:gs>
            <a:gs pos="100000">
              <a:schemeClr val="accent2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74638"/>
            <a:ext cx="8686800" cy="1143000"/>
          </a:xfrm>
        </p:spPr>
        <p:txBody>
          <a:bodyPr/>
          <a:lstStyle/>
          <a:p>
            <a:pPr eaLnBrk="1" hangingPunct="1"/>
            <a:r>
              <a:rPr lang="en-US" sz="3600" dirty="0"/>
              <a:t>Functional Data Analysis, Twin Arches</a:t>
            </a:r>
          </a:p>
        </p:txBody>
      </p:sp>
      <p:pic>
        <p:nvPicPr>
          <p:cNvPr id="921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6"/>
          <a:stretch>
            <a:fillRect/>
          </a:stretch>
        </p:blipFill>
        <p:spPr>
          <a:xfrm>
            <a:off x="228600" y="1371600"/>
            <a:ext cx="8675688" cy="10696575"/>
          </a:xfr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32FB78-99F7-D980-F194-6D72D8E9DAAF}"/>
              </a:ext>
            </a:extLst>
          </p:cNvPr>
          <p:cNvSpPr txBox="1"/>
          <p:nvPr/>
        </p:nvSpPr>
        <p:spPr>
          <a:xfrm>
            <a:off x="3380648" y="2372380"/>
            <a:ext cx="1191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A700D5"/>
                </a:solidFill>
              </a:rPr>
              <a:t>Mean Again</a:t>
            </a:r>
          </a:p>
          <a:p>
            <a:pPr algn="ctr"/>
            <a:r>
              <a:rPr lang="en-US" sz="1400" dirty="0">
                <a:solidFill>
                  <a:srgbClr val="A700D5"/>
                </a:solidFill>
              </a:rPr>
              <a:t>Essentially 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2146DA-DF16-43D8-C053-39ADC7154B86}"/>
              </a:ext>
            </a:extLst>
          </p:cNvPr>
          <p:cNvSpPr txBox="1"/>
          <p:nvPr/>
        </p:nvSpPr>
        <p:spPr>
          <a:xfrm>
            <a:off x="374705" y="6106180"/>
            <a:ext cx="10695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A700D5"/>
                </a:solidFill>
              </a:rPr>
              <a:t>Must Be</a:t>
            </a:r>
          </a:p>
          <a:p>
            <a:pPr algn="ctr"/>
            <a:r>
              <a:rPr lang="en-US" sz="1400" dirty="0">
                <a:solidFill>
                  <a:srgbClr val="A700D5"/>
                </a:solidFill>
              </a:rPr>
              <a:t>Orthogonal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104DD77-E2D7-9F4E-420A-A1E791302B9E}"/>
              </a:ext>
            </a:extLst>
          </p:cNvPr>
          <p:cNvGrpSpPr/>
          <p:nvPr/>
        </p:nvGrpSpPr>
        <p:grpSpPr>
          <a:xfrm>
            <a:off x="533400" y="4419600"/>
            <a:ext cx="1371600" cy="1447800"/>
            <a:chOff x="533400" y="4419600"/>
            <a:chExt cx="1371600" cy="144780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33D0FF5-70CF-1C88-E5A6-173534C8A923}"/>
                </a:ext>
              </a:extLst>
            </p:cNvPr>
            <p:cNvSpPr txBox="1"/>
            <p:nvPr/>
          </p:nvSpPr>
          <p:spPr>
            <a:xfrm>
              <a:off x="533400" y="4747736"/>
              <a:ext cx="75212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A700D5"/>
                  </a:solidFill>
                </a:rPr>
                <a:t>Modes</a:t>
              </a:r>
            </a:p>
            <a:p>
              <a:pPr algn="ctr"/>
              <a:r>
                <a:rPr lang="en-US" sz="1400" dirty="0">
                  <a:solidFill>
                    <a:srgbClr val="A700D5"/>
                  </a:solidFill>
                </a:rPr>
                <a:t>Look</a:t>
              </a:r>
            </a:p>
            <a:p>
              <a:pPr algn="ctr"/>
              <a:r>
                <a:rPr lang="en-US" sz="1400" dirty="0">
                  <a:solidFill>
                    <a:srgbClr val="A700D5"/>
                  </a:solidFill>
                </a:rPr>
                <a:t>Same?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B88C60D-A36A-1A3C-A6C4-2947FDCC4BD6}"/>
                </a:ext>
              </a:extLst>
            </p:cNvPr>
            <p:cNvCxnSpPr/>
            <p:nvPr/>
          </p:nvCxnSpPr>
          <p:spPr>
            <a:xfrm flipV="1">
              <a:off x="1285529" y="4419600"/>
              <a:ext cx="619471" cy="685800"/>
            </a:xfrm>
            <a:prstGeom prst="straightConnector1">
              <a:avLst/>
            </a:prstGeom>
            <a:ln w="25400">
              <a:solidFill>
                <a:srgbClr val="A700D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65E7B1C-5C75-E3AA-54A3-95AD6BCCDF50}"/>
                </a:ext>
              </a:extLst>
            </p:cNvPr>
            <p:cNvCxnSpPr>
              <a:cxnSpLocks/>
            </p:cNvCxnSpPr>
            <p:nvPr/>
          </p:nvCxnSpPr>
          <p:spPr>
            <a:xfrm>
              <a:off x="1295400" y="5105400"/>
              <a:ext cx="609600" cy="762000"/>
            </a:xfrm>
            <a:prstGeom prst="straightConnector1">
              <a:avLst/>
            </a:prstGeom>
            <a:ln w="25400">
              <a:solidFill>
                <a:srgbClr val="A700D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269DB05-1761-4E4E-150D-056561C94107}"/>
              </a:ext>
            </a:extLst>
          </p:cNvPr>
          <p:cNvGrpSpPr/>
          <p:nvPr/>
        </p:nvGrpSpPr>
        <p:grpSpPr>
          <a:xfrm>
            <a:off x="4114800" y="4419600"/>
            <a:ext cx="953593" cy="1447800"/>
            <a:chOff x="4114800" y="4419600"/>
            <a:chExt cx="953593" cy="144780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8CC2A87-3F6C-B043-1305-C57772AF7C2E}"/>
                </a:ext>
              </a:extLst>
            </p:cNvPr>
            <p:cNvSpPr txBox="1"/>
            <p:nvPr/>
          </p:nvSpPr>
          <p:spPr>
            <a:xfrm>
              <a:off x="4495800" y="4900136"/>
              <a:ext cx="5725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A700D5"/>
                  </a:solidFill>
                </a:rPr>
                <a:t>Look</a:t>
              </a:r>
            </a:p>
            <a:p>
              <a:pPr algn="ctr"/>
              <a:r>
                <a:rPr lang="en-US" sz="1400" dirty="0">
                  <a:solidFill>
                    <a:srgbClr val="A700D5"/>
                  </a:solidFill>
                </a:rPr>
                <a:t>Here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E12522F-2D3F-E044-54FA-D3673B3E9F75}"/>
                </a:ext>
              </a:extLst>
            </p:cNvPr>
            <p:cNvCxnSpPr>
              <a:cxnSpLocks/>
              <a:stCxn id="10" idx="1"/>
            </p:cNvCxnSpPr>
            <p:nvPr/>
          </p:nvCxnSpPr>
          <p:spPr>
            <a:xfrm flipH="1" flipV="1">
              <a:off x="4114800" y="4419600"/>
              <a:ext cx="381000" cy="742146"/>
            </a:xfrm>
            <a:prstGeom prst="straightConnector1">
              <a:avLst/>
            </a:prstGeom>
            <a:ln w="25400">
              <a:solidFill>
                <a:srgbClr val="A700D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42CA83D-63CA-3665-BCF1-A93E97D9B5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14800" y="5161746"/>
              <a:ext cx="381000" cy="705654"/>
            </a:xfrm>
            <a:prstGeom prst="straightConnector1">
              <a:avLst/>
            </a:prstGeom>
            <a:ln w="25400">
              <a:solidFill>
                <a:srgbClr val="A700D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75FB3F5-F0A4-09C2-18EE-E7D3386E2666}"/>
              </a:ext>
            </a:extLst>
          </p:cNvPr>
          <p:cNvGrpSpPr/>
          <p:nvPr/>
        </p:nvGrpSpPr>
        <p:grpSpPr>
          <a:xfrm>
            <a:off x="7467600" y="4267200"/>
            <a:ext cx="1519192" cy="1676400"/>
            <a:chOff x="7467600" y="4267200"/>
            <a:chExt cx="1519192" cy="167640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7680505-B54F-A4D7-F231-497D0E7D5657}"/>
                </a:ext>
              </a:extLst>
            </p:cNvPr>
            <p:cNvSpPr txBox="1"/>
            <p:nvPr/>
          </p:nvSpPr>
          <p:spPr>
            <a:xfrm>
              <a:off x="8244280" y="4963180"/>
              <a:ext cx="7425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A700D5"/>
                  </a:solidFill>
                </a:rPr>
                <a:t>Note 0</a:t>
              </a:r>
            </a:p>
            <a:p>
              <a:pPr algn="ctr"/>
              <a:r>
                <a:rPr lang="en-US" sz="1400" dirty="0">
                  <a:solidFill>
                    <a:srgbClr val="A700D5"/>
                  </a:solidFill>
                </a:rPr>
                <a:t>Scores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5A7093E-1BF6-C693-CBBA-89E6C83814D7}"/>
                </a:ext>
              </a:extLst>
            </p:cNvPr>
            <p:cNvCxnSpPr>
              <a:cxnSpLocks/>
              <a:stCxn id="5" idx="1"/>
            </p:cNvCxnSpPr>
            <p:nvPr/>
          </p:nvCxnSpPr>
          <p:spPr>
            <a:xfrm flipH="1">
              <a:off x="7543800" y="5224790"/>
              <a:ext cx="700480" cy="718810"/>
            </a:xfrm>
            <a:prstGeom prst="straightConnector1">
              <a:avLst/>
            </a:prstGeom>
            <a:ln w="25400">
              <a:solidFill>
                <a:srgbClr val="A700D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B3E7A33-AB11-1137-C3F1-9F8399B87E3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67600" y="4267200"/>
              <a:ext cx="776680" cy="990600"/>
            </a:xfrm>
            <a:prstGeom prst="straightConnector1">
              <a:avLst/>
            </a:prstGeom>
            <a:ln w="25400">
              <a:solidFill>
                <a:srgbClr val="A700D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7118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lumMod val="40000"/>
                <a:lumOff val="60000"/>
              </a:schemeClr>
            </a:gs>
            <a:gs pos="50000">
              <a:schemeClr val="bg1"/>
            </a:gs>
            <a:gs pos="100000">
              <a:schemeClr val="accent2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534400" cy="1143000"/>
          </a:xfrm>
        </p:spPr>
        <p:txBody>
          <a:bodyPr/>
          <a:lstStyle/>
          <a:p>
            <a:pPr eaLnBrk="1" hangingPunct="1"/>
            <a:r>
              <a:rPr lang="en-US" sz="3600" dirty="0"/>
              <a:t>Functional Data Analysis, Twin Arches</a:t>
            </a:r>
          </a:p>
        </p:txBody>
      </p:sp>
      <p:pic>
        <p:nvPicPr>
          <p:cNvPr id="931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3" t="6316"/>
          <a:stretch>
            <a:fillRect/>
          </a:stretch>
        </p:blipFill>
        <p:spPr>
          <a:xfrm>
            <a:off x="304800" y="1447800"/>
            <a:ext cx="11080750" cy="8128000"/>
          </a:xfr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4079B4-E65B-2839-D8C8-E86DB23267FA}"/>
              </a:ext>
            </a:extLst>
          </p:cNvPr>
          <p:cNvSpPr txBox="1"/>
          <p:nvPr/>
        </p:nvSpPr>
        <p:spPr>
          <a:xfrm>
            <a:off x="3404635" y="2133600"/>
            <a:ext cx="990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B050"/>
                </a:solidFill>
              </a:rPr>
              <a:t>Now See</a:t>
            </a:r>
          </a:p>
          <a:p>
            <a:pPr algn="ctr"/>
            <a:r>
              <a:rPr lang="en-US" sz="1400" dirty="0">
                <a:solidFill>
                  <a:srgbClr val="00B050"/>
                </a:solidFill>
              </a:rPr>
              <a:t>4 Clusters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7BB0DF8-08EC-28FB-75A0-B1C3BC4C65E1}"/>
              </a:ext>
            </a:extLst>
          </p:cNvPr>
          <p:cNvGrpSpPr/>
          <p:nvPr/>
        </p:nvGrpSpPr>
        <p:grpSpPr>
          <a:xfrm>
            <a:off x="838200" y="1749623"/>
            <a:ext cx="2209800" cy="688777"/>
            <a:chOff x="838200" y="1749623"/>
            <a:chExt cx="2209800" cy="68877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E80B4C9-AF5B-202D-AD19-E5D893AF16D7}"/>
                </a:ext>
              </a:extLst>
            </p:cNvPr>
            <p:cNvSpPr txBox="1"/>
            <p:nvPr/>
          </p:nvSpPr>
          <p:spPr>
            <a:xfrm>
              <a:off x="838200" y="1749623"/>
              <a:ext cx="15680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Project Here as 3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47153A6B-4D1B-A0EF-ED1C-14D80A54EF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38400" y="2438400"/>
              <a:ext cx="609600" cy="0"/>
            </a:xfrm>
            <a:prstGeom prst="straightConnector1">
              <a:avLst/>
            </a:prstGeom>
            <a:ln w="635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E789123-4620-1219-599A-83361C6A1A45}"/>
              </a:ext>
            </a:extLst>
          </p:cNvPr>
          <p:cNvGrpSpPr/>
          <p:nvPr/>
        </p:nvGrpSpPr>
        <p:grpSpPr>
          <a:xfrm>
            <a:off x="3276600" y="3124200"/>
            <a:ext cx="1329211" cy="1676400"/>
            <a:chOff x="3276600" y="3124200"/>
            <a:chExt cx="1329211" cy="167640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C6C0CB2-2540-156D-1333-4E5597F17DE4}"/>
                </a:ext>
              </a:extLst>
            </p:cNvPr>
            <p:cNvSpPr txBox="1"/>
            <p:nvPr/>
          </p:nvSpPr>
          <p:spPr>
            <a:xfrm>
              <a:off x="3276600" y="4492823"/>
              <a:ext cx="1329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And Here as 3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6B1350C-6236-7AB2-DEDF-A47DAC73CF54}"/>
                </a:ext>
              </a:extLst>
            </p:cNvPr>
            <p:cNvCxnSpPr>
              <a:cxnSpLocks/>
            </p:cNvCxnSpPr>
            <p:nvPr/>
          </p:nvCxnSpPr>
          <p:spPr>
            <a:xfrm>
              <a:off x="3900123" y="3124200"/>
              <a:ext cx="0" cy="838200"/>
            </a:xfrm>
            <a:prstGeom prst="straightConnector1">
              <a:avLst/>
            </a:prstGeom>
            <a:ln w="635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08B79F9-7A0A-D7AB-A61F-FB24248CCE69}"/>
              </a:ext>
            </a:extLst>
          </p:cNvPr>
          <p:cNvGrpSpPr/>
          <p:nvPr/>
        </p:nvGrpSpPr>
        <p:grpSpPr>
          <a:xfrm>
            <a:off x="4953000" y="2664023"/>
            <a:ext cx="2285997" cy="764977"/>
            <a:chOff x="4953000" y="2664023"/>
            <a:chExt cx="2285997" cy="76497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395CFC4-4BDA-5A7D-3F3D-53A81B72BFA6}"/>
                </a:ext>
              </a:extLst>
            </p:cNvPr>
            <p:cNvSpPr txBox="1"/>
            <p:nvPr/>
          </p:nvSpPr>
          <p:spPr>
            <a:xfrm>
              <a:off x="5334000" y="2664023"/>
              <a:ext cx="17187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Note Smaller Scale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D1F8752-3A90-B4BB-ADF8-974276D3BA65}"/>
                </a:ext>
              </a:extLst>
            </p:cNvPr>
            <p:cNvSpPr/>
            <p:nvPr/>
          </p:nvSpPr>
          <p:spPr>
            <a:xfrm>
              <a:off x="4953000" y="3124200"/>
              <a:ext cx="2285997" cy="3048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896EF66-A2E5-76F4-C6BE-7E8DC939D1F0}"/>
              </a:ext>
            </a:extLst>
          </p:cNvPr>
          <p:cNvSpPr txBox="1"/>
          <p:nvPr/>
        </p:nvSpPr>
        <p:spPr>
          <a:xfrm>
            <a:off x="0" y="3729335"/>
            <a:ext cx="9194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Multi-Variate Analysis: Joint Distribution More Than Just Marginals</a:t>
            </a:r>
          </a:p>
        </p:txBody>
      </p:sp>
    </p:spTree>
    <p:extLst>
      <p:ext uri="{BB962C8B-B14F-4D97-AF65-F5344CB8AC3E}">
        <p14:creationId xmlns:p14="http://schemas.microsoft.com/office/powerpoint/2010/main" val="4474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B279"/>
            </a:gs>
            <a:gs pos="50000">
              <a:schemeClr val="bg1"/>
            </a:gs>
            <a:gs pos="100000">
              <a:srgbClr val="FFB279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E.g. Curves As Data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140000"/>
              </a:lnSpc>
              <a:buFontTx/>
              <a:buNone/>
            </a:pPr>
            <a:br>
              <a:rPr lang="en-US" sz="2800"/>
            </a:br>
            <a:endParaRPr lang="en-US" sz="2800"/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533400" y="1182688"/>
            <a:ext cx="8305800" cy="5213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Twin Arches Example     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50-d curves 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Pop’n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structure hard to see in 1-d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2-d projections make structure clear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Joint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Dist’ns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More than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Marginals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PCA:  reveals “population structure”</a:t>
            </a:r>
          </a:p>
        </p:txBody>
      </p:sp>
    </p:spTree>
    <p:extLst>
      <p:ext uri="{BB962C8B-B14F-4D97-AF65-F5344CB8AC3E}">
        <p14:creationId xmlns:p14="http://schemas.microsoft.com/office/powerpoint/2010/main" val="23061362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Real Data Curve Objects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1" y="1479550"/>
            <a:ext cx="8269288" cy="5226050"/>
          </a:xfrm>
        </p:spPr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Lung Cancer Data Example</a:t>
            </a:r>
          </a:p>
          <a:p>
            <a:pPr algn="l" eaLnBrk="1" hangingPunct="1">
              <a:buClrTx/>
              <a:buSzPct val="100000"/>
              <a:buFont typeface="Arial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Genetics (Cancer Research)</a:t>
            </a:r>
          </a:p>
          <a:p>
            <a:pPr algn="l" eaLnBrk="1" hangingPunct="1">
              <a:buClrTx/>
              <a:buSzPct val="100000"/>
              <a:buFont typeface="Arial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Bulk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RNAseq</a:t>
            </a:r>
            <a:r>
              <a:rPr lang="en-US" dirty="0">
                <a:latin typeface="Arial" pitchFamily="34" charset="0"/>
                <a:cs typeface="Arial" pitchFamily="34" charset="0"/>
              </a:rPr>
              <a:t> (Next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Gener’n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Sequen’g</a:t>
            </a:r>
            <a:r>
              <a:rPr lang="en-US" dirty="0">
                <a:latin typeface="Arial" pitchFamily="34" charset="0"/>
                <a:cs typeface="Arial" pitchFamily="34" charset="0"/>
              </a:rPr>
              <a:t>)</a:t>
            </a:r>
          </a:p>
          <a:p>
            <a:pPr algn="l" eaLnBrk="1" hangingPunct="1">
              <a:buClrTx/>
              <a:buSzPct val="100000"/>
              <a:buFont typeface="Arial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Deep look at “gene components”</a:t>
            </a:r>
          </a:p>
          <a:p>
            <a:pPr marL="0" indent="0" algn="l" eaLnBrk="1" hangingPunct="1">
              <a:buClrTx/>
              <a:buSzPct val="100000"/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marL="0" indent="0" algn="l" eaLnBrk="1" hangingPunct="1">
              <a:buClrTx/>
              <a:buSzPct val="100000"/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marL="0" indent="0" algn="l" eaLnBrk="1" hangingPunct="1">
              <a:buClrTx/>
              <a:buSzPct val="100000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Microarrays:    Single number (per gene)</a:t>
            </a:r>
          </a:p>
          <a:p>
            <a:pPr marL="0" indent="0" algn="l" eaLnBrk="1" hangingPunct="1">
              <a:buClrTx/>
              <a:buSzPct val="100000"/>
              <a:buNone/>
            </a:pPr>
            <a:r>
              <a:rPr lang="en-US" dirty="0" err="1">
                <a:latin typeface="Arial" pitchFamily="34" charset="0"/>
                <a:cs typeface="Arial" pitchFamily="34" charset="0"/>
              </a:rPr>
              <a:t>RNAseq</a:t>
            </a:r>
            <a:r>
              <a:rPr lang="en-US" dirty="0">
                <a:latin typeface="Arial" pitchFamily="34" charset="0"/>
                <a:cs typeface="Arial" pitchFamily="34" charset="0"/>
              </a:rPr>
              <a:t>:      Thousands of measurements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62600" y="4038600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I. Object Definition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0462DA-CBE5-4AB6-B160-CEE9909EE1C4}"/>
              </a:ext>
            </a:extLst>
          </p:cNvPr>
          <p:cNvSpPr txBox="1"/>
          <p:nvPr/>
        </p:nvSpPr>
        <p:spPr>
          <a:xfrm>
            <a:off x="6781800" y="1383268"/>
            <a:ext cx="1905000" cy="369332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Text, Sec. 4.1.3</a:t>
            </a:r>
          </a:p>
        </p:txBody>
      </p:sp>
    </p:spTree>
    <p:extLst>
      <p:ext uri="{BB962C8B-B14F-4D97-AF65-F5344CB8AC3E}">
        <p14:creationId xmlns:p14="http://schemas.microsoft.com/office/powerpoint/2010/main" val="357381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8195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57201" y="1479550"/>
                <a:ext cx="8269288" cy="5226050"/>
              </a:xfrm>
            </p:spPr>
            <p:txBody>
              <a:bodyPr/>
              <a:lstStyle/>
              <a:p>
                <a:pPr algn="l" eaLnBrk="1" hangingPunct="1">
                  <a:buFont typeface="Wingdings" pitchFamily="2" charset="2"/>
                  <a:buNone/>
                </a:pPr>
                <a:r>
                  <a:rPr lang="en-US" dirty="0">
                    <a:latin typeface="Arial" pitchFamily="34" charset="0"/>
                    <a:cs typeface="Arial" pitchFamily="34" charset="0"/>
                  </a:rPr>
                  <a:t>Lung Cancer Data Example</a:t>
                </a:r>
              </a:p>
              <a:p>
                <a:pPr algn="l" eaLnBrk="1" hangingPunct="1">
                  <a:buClrTx/>
                  <a:buSzPct val="100000"/>
                  <a:buFont typeface="Arial" pitchFamily="34" charset="0"/>
                  <a:buChar char="•"/>
                </a:pPr>
                <a:r>
                  <a:rPr lang="en-US" dirty="0">
                    <a:latin typeface="Arial" pitchFamily="34" charset="0"/>
                    <a:cs typeface="Arial" pitchFamily="34" charset="0"/>
                  </a:rPr>
                  <a:t>Genetics (Cancer Research)</a:t>
                </a:r>
              </a:p>
              <a:p>
                <a:pPr algn="l" eaLnBrk="1" hangingPunct="1">
                  <a:buClrTx/>
                  <a:buSzPct val="100000"/>
                  <a:buFont typeface="Arial" pitchFamily="34" charset="0"/>
                  <a:buChar char="•"/>
                </a:pPr>
                <a:r>
                  <a:rPr lang="en-US" dirty="0">
                    <a:latin typeface="Arial" pitchFamily="34" charset="0"/>
                    <a:cs typeface="Arial" pitchFamily="34" charset="0"/>
                  </a:rPr>
                  <a:t>Bulk </a:t>
                </a:r>
                <a:r>
                  <a:rPr lang="en-US" dirty="0" err="1">
                    <a:latin typeface="Arial" pitchFamily="34" charset="0"/>
                    <a:cs typeface="Arial" pitchFamily="34" charset="0"/>
                  </a:rPr>
                  <a:t>RNAseq</a:t>
                </a:r>
                <a:r>
                  <a:rPr lang="en-US" dirty="0">
                    <a:latin typeface="Arial" pitchFamily="34" charset="0"/>
                    <a:cs typeface="Arial" pitchFamily="34" charset="0"/>
                  </a:rPr>
                  <a:t> (Next </a:t>
                </a:r>
                <a:r>
                  <a:rPr lang="en-US" dirty="0" err="1">
                    <a:latin typeface="Arial" pitchFamily="34" charset="0"/>
                    <a:cs typeface="Arial" pitchFamily="34" charset="0"/>
                  </a:rPr>
                  <a:t>Gener’n</a:t>
                </a:r>
                <a:r>
                  <a:rPr lang="en-US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dirty="0" err="1">
                    <a:latin typeface="Arial" pitchFamily="34" charset="0"/>
                    <a:cs typeface="Arial" pitchFamily="34" charset="0"/>
                  </a:rPr>
                  <a:t>Sequen’g</a:t>
                </a:r>
                <a:r>
                  <a:rPr lang="en-US" dirty="0">
                    <a:latin typeface="Arial" pitchFamily="34" charset="0"/>
                    <a:cs typeface="Arial" pitchFamily="34" charset="0"/>
                  </a:rPr>
                  <a:t>)</a:t>
                </a:r>
              </a:p>
              <a:p>
                <a:pPr algn="l" eaLnBrk="1" hangingPunct="1">
                  <a:buClrTx/>
                  <a:buSzPct val="100000"/>
                  <a:buFont typeface="Arial" pitchFamily="34" charset="0"/>
                  <a:buChar char="•"/>
                </a:pPr>
                <a:r>
                  <a:rPr lang="en-US" dirty="0">
                    <a:latin typeface="Arial" pitchFamily="34" charset="0"/>
                    <a:cs typeface="Arial" pitchFamily="34" charset="0"/>
                  </a:rPr>
                  <a:t>Deep look at “gene components”</a:t>
                </a:r>
              </a:p>
              <a:p>
                <a:pPr marL="0" indent="0" algn="l" eaLnBrk="1" hangingPunct="1">
                  <a:buClrTx/>
                  <a:buSzPct val="100000"/>
                  <a:buNone/>
                </a:pPr>
                <a:endParaRPr lang="en-US" dirty="0">
                  <a:latin typeface="Arial" pitchFamily="34" charset="0"/>
                  <a:cs typeface="Arial" pitchFamily="34" charset="0"/>
                </a:endParaRPr>
              </a:p>
              <a:p>
                <a:pPr algn="l" eaLnBrk="1" hangingPunct="1">
                  <a:buClrTx/>
                  <a:buSzPct val="100000"/>
                  <a:buFont typeface="Arial" pitchFamily="34" charset="0"/>
                  <a:buChar char="•"/>
                </a:pPr>
                <a:r>
                  <a:rPr lang="en-US" dirty="0">
                    <a:latin typeface="Arial" pitchFamily="34" charset="0"/>
                    <a:cs typeface="Arial" pitchFamily="34" charset="0"/>
                  </a:rPr>
                  <a:t>Gene studied here:    CDKN2A</a:t>
                </a:r>
              </a:p>
              <a:p>
                <a:pPr algn="l" eaLnBrk="1" hangingPunct="1">
                  <a:buClrTx/>
                  <a:buSzPct val="100000"/>
                  <a:buFont typeface="Arial" pitchFamily="34" charset="0"/>
                  <a:buChar char="•"/>
                </a:pPr>
                <a:r>
                  <a:rPr lang="en-US" dirty="0">
                    <a:latin typeface="Arial" pitchFamily="34" charset="0"/>
                    <a:cs typeface="Arial" pitchFamily="34" charset="0"/>
                  </a:rPr>
                  <a:t>Goal:  </a:t>
                </a:r>
                <a:r>
                  <a:rPr lang="en-US" i="1" dirty="0">
                    <a:latin typeface="Arial" pitchFamily="34" charset="0"/>
                    <a:cs typeface="Arial" pitchFamily="34" charset="0"/>
                  </a:rPr>
                  <a:t>Study Alternate Splicing</a:t>
                </a:r>
              </a:p>
              <a:p>
                <a:pPr algn="l" eaLnBrk="1" hangingPunct="1">
                  <a:buClrTx/>
                  <a:buSzPct val="100000"/>
                  <a:buFont typeface="Arial" pitchFamily="34" charset="0"/>
                  <a:buChar char="•"/>
                </a:pPr>
                <a:r>
                  <a:rPr lang="en-US" dirty="0">
                    <a:latin typeface="Arial" pitchFamily="34" charset="0"/>
                    <a:cs typeface="Arial" pitchFamily="34" charset="0"/>
                  </a:rPr>
                  <a:t>Sample Size, 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Arial" pitchFamily="34" charset="0"/>
                      </a:rPr>
                      <m:t>𝑛</m:t>
                    </m:r>
                    <m:r>
                      <a:rPr lang="en-US" i="1" dirty="0" smtClean="0">
                        <a:latin typeface="Cambria Math" panose="02040503050406030204" pitchFamily="18" charset="0"/>
                        <a:cs typeface="Arial" pitchFamily="34" charset="0"/>
                      </a:rPr>
                      <m:t> = 180</m:t>
                    </m:r>
                  </m:oMath>
                </a14:m>
                <a:endParaRPr lang="en-US" dirty="0">
                  <a:latin typeface="Arial" pitchFamily="34" charset="0"/>
                  <a:cs typeface="Arial" pitchFamily="34" charset="0"/>
                </a:endParaRPr>
              </a:p>
              <a:p>
                <a:pPr algn="l" eaLnBrk="1" hangingPunct="1">
                  <a:buClrTx/>
                  <a:buSzPct val="100000"/>
                  <a:buFont typeface="Arial" pitchFamily="34" charset="0"/>
                  <a:buChar char="•"/>
                </a:pPr>
                <a:r>
                  <a:rPr lang="en-US" dirty="0">
                    <a:latin typeface="Arial" pitchFamily="34" charset="0"/>
                    <a:cs typeface="Arial" pitchFamily="34" charset="0"/>
                  </a:rPr>
                  <a:t>Dimension,  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Arial" pitchFamily="34" charset="0"/>
                      </a:rPr>
                      <m:t>𝑑</m:t>
                    </m:r>
                    <m:r>
                      <a:rPr lang="en-US" i="1" dirty="0" smtClean="0">
                        <a:latin typeface="Cambria Math" panose="02040503050406030204" pitchFamily="18" charset="0"/>
                        <a:cs typeface="Arial" pitchFamily="34" charset="0"/>
                      </a:rPr>
                      <m:t> = 1709</m:t>
                    </m:r>
                  </m:oMath>
                </a14:m>
                <a:endParaRPr lang="en-US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>
          <p:sp>
            <p:nvSpPr>
              <p:cNvPr id="81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1" y="1479550"/>
                <a:ext cx="8269288" cy="5226050"/>
              </a:xfrm>
              <a:blipFill>
                <a:blip r:embed="rId3"/>
                <a:stretch>
                  <a:fillRect l="-1842" t="-1517" b="-45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Real Data Curve Objects</a:t>
            </a:r>
          </a:p>
        </p:txBody>
      </p:sp>
    </p:spTree>
    <p:extLst>
      <p:ext uri="{BB962C8B-B14F-4D97-AF65-F5344CB8AC3E}">
        <p14:creationId xmlns:p14="http://schemas.microsoft.com/office/powerpoint/2010/main" val="7333057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479550"/>
            <a:ext cx="8269288" cy="5226050"/>
          </a:xfrm>
        </p:spPr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Simple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1</a:t>
            </a:r>
            <a:r>
              <a:rPr lang="en-US" baseline="30000" dirty="0">
                <a:latin typeface="Arial" pitchFamily="34" charset="0"/>
                <a:cs typeface="Arial" pitchFamily="34" charset="0"/>
              </a:rPr>
              <a:t>st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algn="l" eaLnBrk="1" hangingPunct="1"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View: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Curve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Overlay</a:t>
            </a:r>
          </a:p>
          <a:p>
            <a:pPr algn="l" eaLnBrk="1" hangingPunct="1">
              <a:buFont typeface="Wingdings" pitchFamily="2" charset="2"/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algn="l" eaLnBrk="1" hangingPunct="1"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(counts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 scale)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Lung Cancer Curve Objects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21922" y="632460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I. Object Representation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8339" t="5888" r="9854" b="7850"/>
          <a:stretch/>
        </p:blipFill>
        <p:spPr>
          <a:xfrm>
            <a:off x="2057400" y="1083732"/>
            <a:ext cx="7086600" cy="577426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876800" y="2286000"/>
            <a:ext cx="3273941" cy="4038600"/>
            <a:chOff x="4876800" y="2286000"/>
            <a:chExt cx="3273941" cy="4038600"/>
          </a:xfrm>
        </p:grpSpPr>
        <p:sp>
          <p:nvSpPr>
            <p:cNvPr id="3" name="TextBox 2"/>
            <p:cNvSpPr txBox="1"/>
            <p:nvPr/>
          </p:nvSpPr>
          <p:spPr>
            <a:xfrm>
              <a:off x="6324600" y="2286000"/>
              <a:ext cx="182614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Note:  Data Set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Structure May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Be Hidden In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Low Areas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>
              <a:off x="6934200" y="3505200"/>
              <a:ext cx="304800" cy="243840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4876800" y="3505200"/>
              <a:ext cx="2362200" cy="281940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6014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A700D5"/>
            </a:gs>
            <a:gs pos="50000">
              <a:schemeClr val="bg1"/>
            </a:gs>
            <a:gs pos="100000">
              <a:srgbClr val="A700D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eaLnBrk="1" hangingPunct="1"/>
            <a:r>
              <a:rPr lang="en-US" dirty="0"/>
              <a:t>Current Sections in Textbook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8229600" cy="56388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dirty="0"/>
              <a:t>Today: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US" dirty="0"/>
              <a:t>Sections 3.3, 4.1, 6.4, 13.118.1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en-US" dirty="0"/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dirty="0"/>
              <a:t>Next Class: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US" dirty="0"/>
              <a:t>Sections 18.1, 18.2, 5.1, 5.2, 5.3</a:t>
            </a:r>
          </a:p>
        </p:txBody>
      </p:sp>
    </p:spTree>
    <p:extLst>
      <p:ext uri="{BB962C8B-B14F-4D97-AF65-F5344CB8AC3E}">
        <p14:creationId xmlns:p14="http://schemas.microsoft.com/office/powerpoint/2010/main" val="1834401303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479550"/>
            <a:ext cx="8269288" cy="5226050"/>
          </a:xfrm>
        </p:spPr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Simple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1</a:t>
            </a:r>
            <a:r>
              <a:rPr lang="en-US" baseline="30000" dirty="0">
                <a:latin typeface="Arial" pitchFamily="34" charset="0"/>
                <a:cs typeface="Arial" pitchFamily="34" charset="0"/>
              </a:rPr>
              <a:t>st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algn="l" eaLnBrk="1" hangingPunct="1"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View: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Curve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Overlay</a:t>
            </a:r>
          </a:p>
          <a:p>
            <a:pPr algn="l" eaLnBrk="1" hangingPunct="1">
              <a:buFont typeface="Wingdings" pitchFamily="2" charset="2"/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algn="l" eaLnBrk="1" hangingPunct="1"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(log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 scale)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8546" t="6052" r="8546" b="6052"/>
          <a:stretch>
            <a:fillRect/>
          </a:stretch>
        </p:blipFill>
        <p:spPr bwMode="auto">
          <a:xfrm>
            <a:off x="2047875" y="1546225"/>
            <a:ext cx="7096125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Lung Cancer Curve Objects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21922" y="632460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I. Object Representation</a:t>
            </a:r>
          </a:p>
        </p:txBody>
      </p:sp>
    </p:spTree>
    <p:extLst>
      <p:ext uri="{BB962C8B-B14F-4D97-AF65-F5344CB8AC3E}">
        <p14:creationId xmlns:p14="http://schemas.microsoft.com/office/powerpoint/2010/main" val="73059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8546" t="6052" r="8546" b="6052"/>
          <a:stretch>
            <a:fillRect/>
          </a:stretch>
        </p:blipFill>
        <p:spPr bwMode="auto">
          <a:xfrm>
            <a:off x="2047875" y="1546225"/>
            <a:ext cx="7096125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479550"/>
            <a:ext cx="8269288" cy="5226050"/>
          </a:xfrm>
        </p:spPr>
        <p:txBody>
          <a:bodyPr/>
          <a:lstStyle/>
          <a:p>
            <a:pPr algn="l" eaLnBrk="1" hangingPunct="1"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PCA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Scores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View</a:t>
            </a:r>
          </a:p>
          <a:p>
            <a:pPr algn="l" eaLnBrk="1" hangingPunct="1">
              <a:buFont typeface="Wingdings" pitchFamily="2" charset="2"/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Lung Cancer Curve Objects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76800" y="1154668"/>
            <a:ext cx="3065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Visualization in Trait Space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710B5B3-793B-6189-28EC-723B0C478508}"/>
              </a:ext>
            </a:extLst>
          </p:cNvPr>
          <p:cNvGrpSpPr/>
          <p:nvPr/>
        </p:nvGrpSpPr>
        <p:grpSpPr>
          <a:xfrm>
            <a:off x="7924800" y="4210413"/>
            <a:ext cx="990600" cy="1095786"/>
            <a:chOff x="7924800" y="4210413"/>
            <a:chExt cx="990600" cy="1095786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9F1D9AE-2F08-8CCA-0264-64526315FB43}"/>
                </a:ext>
              </a:extLst>
            </p:cNvPr>
            <p:cNvSpPr/>
            <p:nvPr/>
          </p:nvSpPr>
          <p:spPr>
            <a:xfrm rot="2561589">
              <a:off x="7924800" y="4210413"/>
              <a:ext cx="609600" cy="8382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C20278D-65D6-81A5-CA1B-627168EE8DB0}"/>
                </a:ext>
              </a:extLst>
            </p:cNvPr>
            <p:cNvSpPr txBox="1"/>
            <p:nvPr/>
          </p:nvSpPr>
          <p:spPr>
            <a:xfrm>
              <a:off x="8116783" y="5029200"/>
              <a:ext cx="7986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C00000"/>
                  </a:solidFill>
                </a:rPr>
                <a:t>Outliers?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5974BAF-58F1-BD42-CB6C-F1F18ECB8EB7}"/>
              </a:ext>
            </a:extLst>
          </p:cNvPr>
          <p:cNvSpPr txBox="1"/>
          <p:nvPr/>
        </p:nvSpPr>
        <p:spPr>
          <a:xfrm>
            <a:off x="7444382" y="5438001"/>
            <a:ext cx="1547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Rare Cancer Types!</a:t>
            </a:r>
          </a:p>
        </p:txBody>
      </p:sp>
    </p:spTree>
    <p:extLst>
      <p:ext uri="{BB962C8B-B14F-4D97-AF65-F5344CB8AC3E}">
        <p14:creationId xmlns:p14="http://schemas.microsoft.com/office/powerpoint/2010/main" val="97758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8546" t="6052" r="8546" b="6052"/>
          <a:stretch>
            <a:fillRect/>
          </a:stretch>
        </p:blipFill>
        <p:spPr bwMode="auto">
          <a:xfrm>
            <a:off x="2047875" y="1546225"/>
            <a:ext cx="7096125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8269288" cy="5226050"/>
          </a:xfrm>
        </p:spPr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Suggestion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Of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Clusters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???</a:t>
            </a:r>
          </a:p>
          <a:p>
            <a:pPr algn="l" eaLnBrk="1" hangingPunct="1">
              <a:buFont typeface="Wingdings" pitchFamily="2" charset="2"/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algn="l" eaLnBrk="1" hangingPunct="1">
              <a:buFont typeface="Wingdings" pitchFamily="2" charset="2"/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algn="l" eaLnBrk="1" hangingPunct="1">
              <a:buFont typeface="Wingdings" pitchFamily="2" charset="2"/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algn="l" eaLnBrk="1" hangingPunct="1">
              <a:buFont typeface="Wingdings" pitchFamily="2" charset="2"/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Suggested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By Smooth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Histograms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Lung Cancer Curve Objects</a:t>
            </a:r>
          </a:p>
        </p:txBody>
      </p:sp>
    </p:spTree>
    <p:extLst>
      <p:ext uri="{BB962C8B-B14F-4D97-AF65-F5344CB8AC3E}">
        <p14:creationId xmlns:p14="http://schemas.microsoft.com/office/powerpoint/2010/main" val="54514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8546" t="6052" r="8546" b="6052"/>
          <a:stretch>
            <a:fillRect/>
          </a:stretch>
        </p:blipFill>
        <p:spPr bwMode="auto">
          <a:xfrm>
            <a:off x="2047875" y="1546225"/>
            <a:ext cx="7096125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8269288" cy="5226050"/>
          </a:xfrm>
        </p:spPr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Suggestion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Of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Clusters</a:t>
            </a:r>
          </a:p>
          <a:p>
            <a:pPr algn="l" eaLnBrk="1" hangingPunct="1">
              <a:buFont typeface="Wingdings" pitchFamily="2" charset="2"/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algn="l" eaLnBrk="1" hangingPunct="1"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Which 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Are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These?</a:t>
            </a:r>
          </a:p>
        </p:txBody>
      </p:sp>
      <p:sp>
        <p:nvSpPr>
          <p:cNvPr id="6" name="Oval 5"/>
          <p:cNvSpPr/>
          <p:nvPr/>
        </p:nvSpPr>
        <p:spPr>
          <a:xfrm>
            <a:off x="4038600" y="2286000"/>
            <a:ext cx="6858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4191000" y="1752600"/>
            <a:ext cx="6858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4648200" y="2133600"/>
            <a:ext cx="6858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Lung Cancer Curve Objects</a:t>
            </a:r>
          </a:p>
        </p:txBody>
      </p:sp>
    </p:spTree>
    <p:extLst>
      <p:ext uri="{BB962C8B-B14F-4D97-AF65-F5344CB8AC3E}">
        <p14:creationId xmlns:p14="http://schemas.microsoft.com/office/powerpoint/2010/main" val="19243643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8546" t="6052" r="8546" b="6052"/>
          <a:stretch>
            <a:fillRect/>
          </a:stretch>
        </p:blipFill>
        <p:spPr bwMode="auto">
          <a:xfrm>
            <a:off x="2047875" y="1546225"/>
            <a:ext cx="7096125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479550"/>
            <a:ext cx="8269288" cy="5226050"/>
          </a:xfrm>
        </p:spPr>
        <p:txBody>
          <a:bodyPr/>
          <a:lstStyle/>
          <a:p>
            <a:pPr algn="l" eaLnBrk="1" hangingPunct="1">
              <a:buFont typeface="Wingdings" pitchFamily="2" charset="2"/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algn="l" eaLnBrk="1" hangingPunct="1">
              <a:buFont typeface="Wingdings" pitchFamily="2" charset="2"/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algn="l" eaLnBrk="1" hangingPunct="1"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Manually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“Brush”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Clusters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Lung Cancer Curve Objects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5029200"/>
            <a:ext cx="1608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II. Exploratory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Analysis</a:t>
            </a:r>
          </a:p>
        </p:txBody>
      </p:sp>
      <p:sp>
        <p:nvSpPr>
          <p:cNvPr id="2" name="Rectangle 1"/>
          <p:cNvSpPr/>
          <p:nvPr/>
        </p:nvSpPr>
        <p:spPr>
          <a:xfrm>
            <a:off x="2758906" y="990600"/>
            <a:ext cx="5810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Visualization in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Trait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Space, Next Look in Object Space</a:t>
            </a:r>
          </a:p>
        </p:txBody>
      </p:sp>
    </p:spTree>
    <p:extLst>
      <p:ext uri="{BB962C8B-B14F-4D97-AF65-F5344CB8AC3E}">
        <p14:creationId xmlns:p14="http://schemas.microsoft.com/office/powerpoint/2010/main" val="406417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8546" t="6052" r="8546"/>
          <a:stretch>
            <a:fillRect/>
          </a:stretch>
        </p:blipFill>
        <p:spPr bwMode="auto">
          <a:xfrm>
            <a:off x="2047875" y="1179513"/>
            <a:ext cx="7096125" cy="567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479550"/>
            <a:ext cx="8269288" cy="5226050"/>
          </a:xfrm>
        </p:spPr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Manually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Brush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Clusters</a:t>
            </a:r>
          </a:p>
          <a:p>
            <a:pPr algn="l" eaLnBrk="1" hangingPunct="1">
              <a:buFont typeface="Wingdings" pitchFamily="2" charset="2"/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algn="l" eaLnBrk="1" hangingPunct="1"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Clear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Alternate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Splicing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Lung Cancer Curve Objects</a:t>
            </a:r>
          </a:p>
        </p:txBody>
      </p:sp>
    </p:spTree>
    <p:extLst>
      <p:ext uri="{BB962C8B-B14F-4D97-AF65-F5344CB8AC3E}">
        <p14:creationId xmlns:p14="http://schemas.microsoft.com/office/powerpoint/2010/main" val="9537022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1" y="1479550"/>
            <a:ext cx="8269288" cy="5226050"/>
          </a:xfrm>
        </p:spPr>
        <p:txBody>
          <a:bodyPr/>
          <a:lstStyle/>
          <a:p>
            <a:pPr algn="l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Modes of Variation?</a:t>
            </a:r>
          </a:p>
          <a:p>
            <a:pPr algn="l" eaLnBrk="1" hangingPunct="1">
              <a:lnSpc>
                <a:spcPct val="150000"/>
              </a:lnSpc>
              <a:buFont typeface="Wingdings" pitchFamily="2" charset="2"/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algn="l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In “Genetics Data”</a:t>
            </a:r>
          </a:p>
          <a:p>
            <a:pPr algn="ctr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(Bulk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RNAseq</a:t>
            </a:r>
            <a:r>
              <a:rPr lang="en-US" dirty="0">
                <a:latin typeface="Arial" pitchFamily="34" charset="0"/>
                <a:cs typeface="Arial" pitchFamily="34" charset="0"/>
              </a:rPr>
              <a:t> Lung Cancer)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Lung Cancer Curve Objects</a:t>
            </a:r>
          </a:p>
        </p:txBody>
      </p:sp>
    </p:spTree>
    <p:extLst>
      <p:ext uri="{BB962C8B-B14F-4D97-AF65-F5344CB8AC3E}">
        <p14:creationId xmlns:p14="http://schemas.microsoft.com/office/powerpoint/2010/main" val="5783817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1" y="1143000"/>
            <a:ext cx="8269288" cy="5226050"/>
          </a:xfrm>
        </p:spPr>
        <p:txBody>
          <a:bodyPr/>
          <a:lstStyle/>
          <a:p>
            <a:pPr algn="l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Object Mean Centering   (Cluster Colors)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Lung Cancer Curve Objects</a:t>
            </a:r>
          </a:p>
        </p:txBody>
      </p:sp>
      <p:pic>
        <p:nvPicPr>
          <p:cNvPr id="2" name="Picture 1" descr="Chart">
            <a:extLst>
              <a:ext uri="{FF2B5EF4-FFF2-40B4-BE49-F238E27FC236}">
                <a16:creationId xmlns:a16="http://schemas.microsoft.com/office/drawing/2014/main" id="{797B2744-4FB9-DB0A-ECFC-0AD1C2EDE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0086"/>
            <a:ext cx="6290552" cy="47179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925A4B-CEB7-76AD-A34F-6314FCE5AC68}"/>
              </a:ext>
            </a:extLst>
          </p:cNvPr>
          <p:cNvSpPr txBox="1"/>
          <p:nvPr/>
        </p:nvSpPr>
        <p:spPr>
          <a:xfrm>
            <a:off x="7010791" y="2667000"/>
            <a:ext cx="137120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Variation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About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Origin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(After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Shifting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Point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Cloud)</a:t>
            </a:r>
          </a:p>
        </p:txBody>
      </p:sp>
    </p:spTree>
    <p:extLst>
      <p:ext uri="{BB962C8B-B14F-4D97-AF65-F5344CB8AC3E}">
        <p14:creationId xmlns:p14="http://schemas.microsoft.com/office/powerpoint/2010/main" val="399107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2D7DF51-9AEE-D934-3B7A-EA3818A217ED}"/>
              </a:ext>
            </a:extLst>
          </p:cNvPr>
          <p:cNvSpPr/>
          <p:nvPr/>
        </p:nvSpPr>
        <p:spPr>
          <a:xfrm>
            <a:off x="228600" y="2133600"/>
            <a:ext cx="8763000" cy="472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1" y="1143000"/>
            <a:ext cx="8269288" cy="5226050"/>
          </a:xfrm>
        </p:spPr>
        <p:txBody>
          <a:bodyPr/>
          <a:lstStyle/>
          <a:p>
            <a:pPr algn="l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1st PC Mode of Variation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Lung Cancer Curve Objects</a:t>
            </a:r>
          </a:p>
        </p:txBody>
      </p:sp>
      <p:pic>
        <p:nvPicPr>
          <p:cNvPr id="4" name="Picture 3" descr="Chart">
            <a:extLst>
              <a:ext uri="{FF2B5EF4-FFF2-40B4-BE49-F238E27FC236}">
                <a16:creationId xmlns:a16="http://schemas.microsoft.com/office/drawing/2014/main" id="{FB1C5A84-7C3E-DBE4-563E-DA63463A8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140086"/>
            <a:ext cx="6290552" cy="471791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733213A-9ECE-6E90-E827-B13DF907BE20}"/>
              </a:ext>
            </a:extLst>
          </p:cNvPr>
          <p:cNvGrpSpPr/>
          <p:nvPr/>
        </p:nvGrpSpPr>
        <p:grpSpPr>
          <a:xfrm>
            <a:off x="393429" y="2228671"/>
            <a:ext cx="1734550" cy="1428929"/>
            <a:chOff x="-124333" y="2000071"/>
            <a:chExt cx="1734550" cy="142892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FF006AB-C736-1BAF-EEE5-8A64C7FF1C23}"/>
                </a:ext>
              </a:extLst>
            </p:cNvPr>
            <p:cNvSpPr txBox="1"/>
            <p:nvPr/>
          </p:nvSpPr>
          <p:spPr>
            <a:xfrm>
              <a:off x="-124333" y="2000071"/>
              <a:ext cx="167077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PC1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Projections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F043CA5-2A90-6F33-4362-2249AEF886A6}"/>
                </a:ext>
              </a:extLst>
            </p:cNvPr>
            <p:cNvCxnSpPr>
              <a:stCxn id="8" idx="2"/>
            </p:cNvCxnSpPr>
            <p:nvPr/>
          </p:nvCxnSpPr>
          <p:spPr bwMode="auto">
            <a:xfrm>
              <a:off x="711056" y="2831068"/>
              <a:ext cx="899161" cy="597932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21D001-3DD0-EA9D-3237-7D6BD743D40B}"/>
              </a:ext>
            </a:extLst>
          </p:cNvPr>
          <p:cNvGrpSpPr/>
          <p:nvPr/>
        </p:nvGrpSpPr>
        <p:grpSpPr>
          <a:xfrm>
            <a:off x="6693934" y="2228671"/>
            <a:ext cx="2145266" cy="1962329"/>
            <a:chOff x="5931934" y="1771471"/>
            <a:chExt cx="2145266" cy="196232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D18AFB5-4A70-CBC3-9EE0-1B0D9739E9FC}"/>
                </a:ext>
              </a:extLst>
            </p:cNvPr>
            <p:cNvSpPr txBox="1"/>
            <p:nvPr/>
          </p:nvSpPr>
          <p:spPr>
            <a:xfrm>
              <a:off x="5931934" y="1771471"/>
              <a:ext cx="214526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Corresponding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Scores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(Coefficients)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4DF62D4-BFCC-A77E-DFB5-CC6E9FD267BE}"/>
                </a:ext>
              </a:extLst>
            </p:cNvPr>
            <p:cNvCxnSpPr>
              <a:stCxn id="12" idx="2"/>
            </p:cNvCxnSpPr>
            <p:nvPr/>
          </p:nvCxnSpPr>
          <p:spPr bwMode="auto">
            <a:xfrm flipH="1">
              <a:off x="6105406" y="2971800"/>
              <a:ext cx="899161" cy="762000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26B49AB-DA9A-0FC4-0A45-A7774F52EF62}"/>
              </a:ext>
            </a:extLst>
          </p:cNvPr>
          <p:cNvGrpSpPr/>
          <p:nvPr/>
        </p:nvGrpSpPr>
        <p:grpSpPr>
          <a:xfrm>
            <a:off x="1905000" y="2179415"/>
            <a:ext cx="7044509" cy="4419600"/>
            <a:chOff x="1905000" y="2179415"/>
            <a:chExt cx="7044509" cy="441960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3AEAC8A-9AE8-8584-5D06-3770E8971011}"/>
                </a:ext>
              </a:extLst>
            </p:cNvPr>
            <p:cNvSpPr/>
            <p:nvPr/>
          </p:nvSpPr>
          <p:spPr bwMode="auto">
            <a:xfrm>
              <a:off x="1905000" y="2179415"/>
              <a:ext cx="2667000" cy="4419600"/>
            </a:xfrm>
            <a:prstGeom prst="roundRect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D97C796-C40A-EAD9-4BDF-FB2130AB1A37}"/>
                </a:ext>
              </a:extLst>
            </p:cNvPr>
            <p:cNvSpPr txBox="1"/>
            <p:nvPr/>
          </p:nvSpPr>
          <p:spPr>
            <a:xfrm>
              <a:off x="6781800" y="4648200"/>
              <a:ext cx="216770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Separates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“Unexpressed”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From Rest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323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1" y="1143000"/>
            <a:ext cx="8269288" cy="5226050"/>
          </a:xfrm>
        </p:spPr>
        <p:txBody>
          <a:bodyPr/>
          <a:lstStyle/>
          <a:p>
            <a:pPr algn="l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2</a:t>
            </a:r>
            <a:r>
              <a:rPr lang="en-US" baseline="30000" dirty="0">
                <a:latin typeface="Arial" pitchFamily="34" charset="0"/>
                <a:cs typeface="Arial" pitchFamily="34" charset="0"/>
              </a:rPr>
              <a:t>nd</a:t>
            </a:r>
            <a:r>
              <a:rPr lang="en-US" dirty="0">
                <a:latin typeface="Arial" pitchFamily="34" charset="0"/>
                <a:cs typeface="Arial" pitchFamily="34" charset="0"/>
              </a:rPr>
              <a:t> PC Mode of Variation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Lung Cancer Curve Objects</a:t>
            </a:r>
          </a:p>
        </p:txBody>
      </p:sp>
      <p:pic>
        <p:nvPicPr>
          <p:cNvPr id="2" name="Picture 1" descr="Chart">
            <a:extLst>
              <a:ext uri="{FF2B5EF4-FFF2-40B4-BE49-F238E27FC236}">
                <a16:creationId xmlns:a16="http://schemas.microsoft.com/office/drawing/2014/main" id="{33B81D08-18F7-E60B-F371-ED9E4EA26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448" y="2140086"/>
            <a:ext cx="6290552" cy="47179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9F32C6E-FDD2-3136-099F-86CEF22B6B10}"/>
              </a:ext>
            </a:extLst>
          </p:cNvPr>
          <p:cNvSpPr/>
          <p:nvPr/>
        </p:nvSpPr>
        <p:spPr>
          <a:xfrm>
            <a:off x="762000" y="2133600"/>
            <a:ext cx="2133600" cy="472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51C699B-2E9C-426B-5BF3-C96011A31B5F}"/>
              </a:ext>
            </a:extLst>
          </p:cNvPr>
          <p:cNvGrpSpPr/>
          <p:nvPr/>
        </p:nvGrpSpPr>
        <p:grpSpPr>
          <a:xfrm>
            <a:off x="993063" y="2209800"/>
            <a:ext cx="4950537" cy="4419600"/>
            <a:chOff x="993063" y="2209800"/>
            <a:chExt cx="4950537" cy="44196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5BDEEB0-8246-DBF9-61E2-098583AB3B1F}"/>
                </a:ext>
              </a:extLst>
            </p:cNvPr>
            <p:cNvSpPr/>
            <p:nvPr/>
          </p:nvSpPr>
          <p:spPr bwMode="auto">
            <a:xfrm>
              <a:off x="3276600" y="2209800"/>
              <a:ext cx="2667000" cy="4419600"/>
            </a:xfrm>
            <a:prstGeom prst="roundRect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A952308-96FC-2A17-7C2B-9783E199ABAF}"/>
                </a:ext>
              </a:extLst>
            </p:cNvPr>
            <p:cNvSpPr txBox="1"/>
            <p:nvPr/>
          </p:nvSpPr>
          <p:spPr>
            <a:xfrm>
              <a:off x="993063" y="3276600"/>
              <a:ext cx="190253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Separates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Other Two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Clusters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Showing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Alternate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Splicing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924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50000">
              <a:schemeClr val="bg1"/>
            </a:gs>
            <a:gs pos="100000">
              <a:srgbClr val="FF00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Participant Presentations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458200" cy="5257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/>
              <a:t>Please Prepare to Sign Up (next class):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dirty="0"/>
              <a:t> Name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err="1"/>
              <a:t>Onyen</a:t>
            </a:r>
            <a:r>
              <a:rPr lang="en-US" dirty="0"/>
              <a:t> (or Email Address)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dirty="0"/>
              <a:t> Tentative Title    (“????” Is OK)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dirty="0"/>
              <a:t> Dept. &amp; Advisor (Lab?)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err="1"/>
              <a:t>ENRolled</a:t>
            </a:r>
            <a:r>
              <a:rPr lang="en-US" dirty="0"/>
              <a:t> or </a:t>
            </a:r>
            <a:r>
              <a:rPr lang="en-US" dirty="0" err="1"/>
              <a:t>AUDitor</a:t>
            </a:r>
            <a:r>
              <a:rPr lang="en-US" dirty="0"/>
              <a:t>?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dirty="0"/>
              <a:t> Level (MS or PHD stud, Postdoc, Faculty?)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dirty="0"/>
              <a:t> When:</a:t>
            </a:r>
          </a:p>
          <a:p>
            <a:pPr marL="457200" lvl="1" indent="0" algn="ctr" eaLnBrk="1" hangingPunct="1">
              <a:buNone/>
            </a:pPr>
            <a:r>
              <a:rPr lang="en-US" dirty="0"/>
              <a:t>Next Week, Early, September, October, Late</a:t>
            </a:r>
          </a:p>
        </p:txBody>
      </p:sp>
    </p:spTree>
    <p:extLst>
      <p:ext uri="{BB962C8B-B14F-4D97-AF65-F5344CB8AC3E}">
        <p14:creationId xmlns:p14="http://schemas.microsoft.com/office/powerpoint/2010/main" val="21277041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8195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57201" y="1479550"/>
                <a:ext cx="8269288" cy="5226050"/>
              </a:xfrm>
            </p:spPr>
            <p:txBody>
              <a:bodyPr/>
              <a:lstStyle/>
              <a:p>
                <a:pPr algn="l" eaLnBrk="1" hangingPunct="1">
                  <a:lnSpc>
                    <a:spcPct val="150000"/>
                  </a:lnSpc>
                  <a:buFont typeface="Wingdings" pitchFamily="2" charset="2"/>
                  <a:buNone/>
                </a:pPr>
                <a:r>
                  <a:rPr lang="en-US" dirty="0">
                    <a:latin typeface="Arial" pitchFamily="34" charset="0"/>
                    <a:cs typeface="Arial" pitchFamily="34" charset="0"/>
                  </a:rPr>
                  <a:t>Important Points</a:t>
                </a:r>
              </a:p>
              <a:p>
                <a:pPr algn="l" eaLnBrk="1" hangingPunct="1">
                  <a:lnSpc>
                    <a:spcPct val="150000"/>
                  </a:lnSpc>
                  <a:buClrTx/>
                  <a:buSzPct val="100000"/>
                  <a:buFont typeface="Wingdings" pitchFamily="2" charset="2"/>
                  <a:buChar char="ü"/>
                </a:pPr>
                <a:r>
                  <a:rPr lang="en-US" dirty="0">
                    <a:latin typeface="Arial" pitchFamily="34" charset="0"/>
                    <a:cs typeface="Arial" pitchFamily="34" charset="0"/>
                  </a:rPr>
                  <a:t>  PCA found </a:t>
                </a:r>
                <a:r>
                  <a:rPr lang="en-US" i="1" dirty="0">
                    <a:latin typeface="Arial" pitchFamily="34" charset="0"/>
                    <a:cs typeface="Arial" pitchFamily="34" charset="0"/>
                  </a:rPr>
                  <a:t>Important Structure</a:t>
                </a:r>
              </a:p>
              <a:p>
                <a:pPr algn="l" eaLnBrk="1" hangingPunct="1">
                  <a:lnSpc>
                    <a:spcPct val="150000"/>
                  </a:lnSpc>
                  <a:buClrTx/>
                  <a:buSzPct val="100000"/>
                  <a:buFont typeface="Wingdings" pitchFamily="2" charset="2"/>
                  <a:buChar char="ü"/>
                </a:pPr>
                <a:r>
                  <a:rPr lang="en-US" dirty="0">
                    <a:latin typeface="Arial" pitchFamily="34" charset="0"/>
                    <a:cs typeface="Arial" pitchFamily="34" charset="0"/>
                  </a:rPr>
                  <a:t>  In </a:t>
                </a:r>
                <a:r>
                  <a:rPr lang="en-US" dirty="0">
                    <a:solidFill>
                      <a:srgbClr val="00B050"/>
                    </a:solidFill>
                    <a:latin typeface="Arial" pitchFamily="34" charset="0"/>
                    <a:cs typeface="Arial" pitchFamily="34" charset="0"/>
                  </a:rPr>
                  <a:t>High Dimensional </a:t>
                </a:r>
                <a:r>
                  <a:rPr lang="en-US" dirty="0">
                    <a:latin typeface="Arial" pitchFamily="34" charset="0"/>
                    <a:cs typeface="Arial" pitchFamily="34" charset="0"/>
                  </a:rPr>
                  <a:t>Data Analysis</a:t>
                </a:r>
              </a:p>
              <a:p>
                <a:pPr marL="0" indent="0" algn="ctr" eaLnBrk="1" hangingPunct="1">
                  <a:lnSpc>
                    <a:spcPct val="150000"/>
                  </a:lnSpc>
                  <a:buClrTx/>
                  <a:buSzPct val="10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cs typeface="Arial" pitchFamily="34" charset="0"/>
                        </a:rPr>
                        <m:t>𝑑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cs typeface="Arial" pitchFamily="34" charset="0"/>
                        </a:rPr>
                        <m:t> = 1709</m:t>
                      </m:r>
                    </m:oMath>
                  </m:oMathPara>
                </a14:m>
                <a:endParaRPr lang="en-US" dirty="0">
                  <a:latin typeface="Arial" pitchFamily="34" charset="0"/>
                  <a:cs typeface="Arial" pitchFamily="34" charset="0"/>
                </a:endParaRPr>
              </a:p>
              <a:p>
                <a:pPr marL="0" indent="0" algn="ctr" eaLnBrk="1" hangingPunct="1">
                  <a:lnSpc>
                    <a:spcPct val="150000"/>
                  </a:lnSpc>
                  <a:buClrTx/>
                  <a:buSzPct val="100000"/>
                  <a:buNone/>
                </a:pPr>
                <a:endParaRPr lang="en-US" dirty="0">
                  <a:latin typeface="Arial" pitchFamily="34" charset="0"/>
                  <a:cs typeface="Arial" pitchFamily="34" charset="0"/>
                </a:endParaRPr>
              </a:p>
              <a:p>
                <a:pPr marL="0" indent="0" algn="ctr" eaLnBrk="1" hangingPunct="1">
                  <a:lnSpc>
                    <a:spcPct val="150000"/>
                  </a:lnSpc>
                  <a:buClrTx/>
                  <a:buSzPct val="100000"/>
                  <a:buNone/>
                </a:pPr>
                <a:r>
                  <a:rPr lang="en-US" dirty="0">
                    <a:latin typeface="Arial" pitchFamily="34" charset="0"/>
                    <a:cs typeface="Arial" pitchFamily="34" charset="0"/>
                  </a:rPr>
                  <a:t>(Will Come Back To This Point)</a:t>
                </a:r>
              </a:p>
            </p:txBody>
          </p:sp>
        </mc:Choice>
        <mc:Fallback>
          <p:sp>
            <p:nvSpPr>
              <p:cNvPr id="81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1" y="1479550"/>
                <a:ext cx="8269288" cy="5226050"/>
              </a:xfrm>
              <a:blipFill>
                <a:blip r:embed="rId3"/>
                <a:stretch>
                  <a:fillRect l="-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Lung Cancer Curve Objects</a:t>
            </a:r>
          </a:p>
        </p:txBody>
      </p:sp>
    </p:spTree>
    <p:extLst>
      <p:ext uri="{BB962C8B-B14F-4D97-AF65-F5344CB8AC3E}">
        <p14:creationId xmlns:p14="http://schemas.microsoft.com/office/powerpoint/2010/main" val="427596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1" y="1479550"/>
            <a:ext cx="8269288" cy="5226050"/>
          </a:xfrm>
        </p:spPr>
        <p:txBody>
          <a:bodyPr/>
          <a:lstStyle/>
          <a:p>
            <a:pPr algn="l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Consequences:</a:t>
            </a:r>
          </a:p>
          <a:p>
            <a:pPr algn="l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Arial" pitchFamily="34" charset="0"/>
                <a:cs typeface="Arial" pitchFamily="34" charset="0"/>
              </a:rPr>
              <a:t>  Led to Development of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SigFuge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algn="l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Arial" pitchFamily="34" charset="0"/>
                <a:cs typeface="Arial" pitchFamily="34" charset="0"/>
              </a:rPr>
              <a:t>  Whole Genome Scan Found Interesting Genes</a:t>
            </a:r>
          </a:p>
          <a:p>
            <a:pPr algn="l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Arial" pitchFamily="34" charset="0"/>
                <a:cs typeface="Arial" pitchFamily="34" charset="0"/>
              </a:rPr>
              <a:t>  Wet Lab Experiment Verified Discoveries</a:t>
            </a:r>
          </a:p>
          <a:p>
            <a:pPr algn="l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Arial" pitchFamily="34" charset="0"/>
                <a:cs typeface="Arial" pitchFamily="34" charset="0"/>
              </a:rPr>
              <a:t>  Published in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Kimes</a:t>
            </a:r>
            <a:r>
              <a:rPr lang="en-US" dirty="0">
                <a:latin typeface="Arial" pitchFamily="34" charset="0"/>
                <a:cs typeface="Arial" pitchFamily="34" charset="0"/>
              </a:rPr>
              <a:t>, et al (2014)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Lung Cancer Curve Objects</a:t>
            </a:r>
          </a:p>
        </p:txBody>
      </p:sp>
    </p:spTree>
    <p:extLst>
      <p:ext uri="{BB962C8B-B14F-4D97-AF65-F5344CB8AC3E}">
        <p14:creationId xmlns:p14="http://schemas.microsoft.com/office/powerpoint/2010/main" val="378278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1" y="1479550"/>
            <a:ext cx="8269288" cy="5226050"/>
          </a:xfrm>
        </p:spPr>
        <p:txBody>
          <a:bodyPr/>
          <a:lstStyle/>
          <a:p>
            <a:pPr algn="l" eaLnBrk="1" hangingPunct="1">
              <a:lnSpc>
                <a:spcPct val="150000"/>
              </a:lnSpc>
              <a:buFont typeface="Wingdings" pitchFamily="2" charset="2"/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algn="l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Interesting Question:</a:t>
            </a:r>
          </a:p>
          <a:p>
            <a:pPr marL="0" indent="0" algn="ctr" eaLnBrk="1" hangingPunct="1">
              <a:lnSpc>
                <a:spcPct val="150000"/>
              </a:lnSpc>
              <a:buClrTx/>
              <a:buSzPct val="100000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When are clusters 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really there</a:t>
            </a:r>
            <a:r>
              <a:rPr lang="en-US" dirty="0">
                <a:latin typeface="Arial" pitchFamily="34" charset="0"/>
                <a:cs typeface="Arial" pitchFamily="34" charset="0"/>
              </a:rPr>
              <a:t>?</a:t>
            </a:r>
          </a:p>
          <a:p>
            <a:pPr marL="0" indent="0" algn="ctr" eaLnBrk="1" hangingPunct="1">
              <a:lnSpc>
                <a:spcPct val="150000"/>
              </a:lnSpc>
              <a:buClrTx/>
              <a:buSzPct val="100000"/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marL="0" indent="0" algn="ctr" eaLnBrk="1" hangingPunct="1">
              <a:lnSpc>
                <a:spcPct val="150000"/>
              </a:lnSpc>
              <a:buClrTx/>
              <a:buSzPct val="100000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(will study later)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Lung Cancer Curve Objects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24200" y="4191000"/>
            <a:ext cx="2800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969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III.  Confirmatory Analysis</a:t>
            </a:r>
          </a:p>
        </p:txBody>
      </p:sp>
    </p:spTree>
    <p:extLst>
      <p:ext uri="{BB962C8B-B14F-4D97-AF65-F5344CB8AC3E}">
        <p14:creationId xmlns:p14="http://schemas.microsoft.com/office/powerpoint/2010/main" val="101173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8546" t="6052" r="8546"/>
          <a:stretch>
            <a:fillRect/>
          </a:stretch>
        </p:blipFill>
        <p:spPr bwMode="auto">
          <a:xfrm>
            <a:off x="2047875" y="1179513"/>
            <a:ext cx="7096125" cy="567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479550"/>
            <a:ext cx="8269288" cy="5226050"/>
          </a:xfrm>
        </p:spPr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Manually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Brush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Clusters</a:t>
            </a:r>
          </a:p>
          <a:p>
            <a:pPr algn="l" eaLnBrk="1" hangingPunct="1">
              <a:buFont typeface="Wingdings" pitchFamily="2" charset="2"/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algn="l" eaLnBrk="1" hangingPunct="1"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Clear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Alternate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Splicing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Lung Cancer Curve Objects</a:t>
            </a:r>
          </a:p>
        </p:txBody>
      </p:sp>
    </p:spTree>
    <p:extLst>
      <p:ext uri="{BB962C8B-B14F-4D97-AF65-F5344CB8AC3E}">
        <p14:creationId xmlns:p14="http://schemas.microsoft.com/office/powerpoint/2010/main" val="20097549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1CC00"/>
            </a:gs>
            <a:gs pos="50000">
              <a:schemeClr val="bg1"/>
            </a:gs>
            <a:gs pos="100000">
              <a:srgbClr val="D1CC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/>
            <a:r>
              <a:rPr lang="en-US" dirty="0"/>
              <a:t>Scree Plot</a:t>
            </a:r>
          </a:p>
        </p:txBody>
      </p:sp>
      <p:sp>
        <p:nvSpPr>
          <p:cNvPr id="2054" name="Text Box 4"/>
          <p:cNvSpPr txBox="1">
            <a:spLocks noChangeArrowheads="1"/>
          </p:cNvSpPr>
          <p:nvPr/>
        </p:nvSpPr>
        <p:spPr bwMode="auto">
          <a:xfrm>
            <a:off x="419100" y="990600"/>
            <a:ext cx="8305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More Examples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Arial" charset="0"/>
              <a:ea typeface="+mn-ea"/>
              <a:cs typeface="+mn-cs"/>
              <a:sym typeface="Wingdings" pitchFamily="2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941" t="56818" r="21569" b="758"/>
          <a:stretch/>
        </p:blipFill>
        <p:spPr>
          <a:xfrm>
            <a:off x="914400" y="1704109"/>
            <a:ext cx="7086600" cy="51538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81600" y="2438400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Spanish Male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Mortality Data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3600" y="2586335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2-d Toy Data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33600" y="48768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10-d Toy Data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05400" y="48768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Genetic Data</a:t>
            </a:r>
          </a:p>
        </p:txBody>
      </p:sp>
      <p:sp>
        <p:nvSpPr>
          <p:cNvPr id="2" name="Rectangle 1"/>
          <p:cNvSpPr/>
          <p:nvPr/>
        </p:nvSpPr>
        <p:spPr>
          <a:xfrm>
            <a:off x="4495800" y="4191000"/>
            <a:ext cx="3276600" cy="2438400"/>
          </a:xfrm>
          <a:prstGeom prst="rect">
            <a:avLst/>
          </a:prstGeom>
          <a:noFill/>
          <a:ln w="1270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306843" y="797647"/>
            <a:ext cx="2710999" cy="5069753"/>
            <a:chOff x="4306843" y="797647"/>
            <a:chExt cx="2710999" cy="5069753"/>
          </a:xfrm>
        </p:grpSpPr>
        <p:sp>
          <p:nvSpPr>
            <p:cNvPr id="4" name="TextBox 3"/>
            <p:cNvSpPr txBox="1"/>
            <p:nvPr/>
          </p:nvSpPr>
          <p:spPr>
            <a:xfrm>
              <a:off x="4306843" y="797647"/>
              <a:ext cx="271099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This was data illustrating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fallacy of “knee-finding”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for finding # of PCs</a:t>
              </a:r>
            </a:p>
          </p:txBody>
        </p:sp>
        <p:cxnSp>
          <p:nvCxnSpPr>
            <p:cNvPr id="10" name="Straight Arrow Connector 9"/>
            <p:cNvCxnSpPr>
              <a:cxnSpLocks/>
              <a:stCxn id="4" idx="2"/>
            </p:cNvCxnSpPr>
            <p:nvPr/>
          </p:nvCxnSpPr>
          <p:spPr>
            <a:xfrm flipH="1">
              <a:off x="5562601" y="1720977"/>
              <a:ext cx="99742" cy="414642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576996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chemeClr val="bg1"/>
            </a:gs>
            <a:gs pos="100000">
              <a:srgbClr val="0000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Prob. </a:t>
            </a:r>
            <a:r>
              <a:rPr lang="en-US" dirty="0" err="1"/>
              <a:t>Dist’ns</a:t>
            </a:r>
            <a:r>
              <a:rPr lang="en-US" dirty="0"/>
              <a:t> as Data Objects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How to Represent?</a:t>
            </a:r>
          </a:p>
          <a:p>
            <a:pPr marL="0" indent="0">
              <a:buNone/>
            </a:pPr>
            <a:r>
              <a:rPr lang="en-US" dirty="0"/>
              <a:t>Several Common Choices: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863" t="77273" r="22550" b="-1"/>
          <a:stretch/>
        </p:blipFill>
        <p:spPr>
          <a:xfrm>
            <a:off x="0" y="3047893"/>
            <a:ext cx="9144000" cy="38101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276600" y="2614828"/>
                <a:ext cx="2673745" cy="8903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𝐹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nary>
                        <m:nary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∞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sup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2614828"/>
                <a:ext cx="2673745" cy="8903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355111" y="2814935"/>
                <a:ext cx="225548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𝑄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𝐹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−1</m:t>
                          </m:r>
                        </m:sup>
                      </m:sSup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5111" y="2814935"/>
                <a:ext cx="2255489" cy="461665"/>
              </a:xfrm>
              <a:prstGeom prst="rect">
                <a:avLst/>
              </a:prstGeom>
              <a:blipFill>
                <a:blip r:embed="rId4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B0909101-08EB-4520-8CE0-932EB8F3026A}"/>
              </a:ext>
            </a:extLst>
          </p:cNvPr>
          <p:cNvSpPr txBox="1"/>
          <p:nvPr/>
        </p:nvSpPr>
        <p:spPr>
          <a:xfrm>
            <a:off x="6934200" y="1078468"/>
            <a:ext cx="1905000" cy="369332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Text, Sec. 3.3.1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FAB7BB-090A-35A4-D067-1B3191E3617E}"/>
              </a:ext>
            </a:extLst>
          </p:cNvPr>
          <p:cNvSpPr txBox="1"/>
          <p:nvPr/>
        </p:nvSpPr>
        <p:spPr>
          <a:xfrm>
            <a:off x="3810000" y="4029670"/>
            <a:ext cx="1813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Most Useful For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Computing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p-Values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694CAF-BC97-631B-B721-C68ED8CF3995}"/>
              </a:ext>
            </a:extLst>
          </p:cNvPr>
          <p:cNvSpPr txBox="1"/>
          <p:nvPr/>
        </p:nvSpPr>
        <p:spPr>
          <a:xfrm>
            <a:off x="6380502" y="4038600"/>
            <a:ext cx="22878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Most Useful For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Computing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Confidence Intervals</a:t>
            </a:r>
          </a:p>
        </p:txBody>
      </p:sp>
    </p:spTree>
    <p:extLst>
      <p:ext uri="{BB962C8B-B14F-4D97-AF65-F5344CB8AC3E}">
        <p14:creationId xmlns:p14="http://schemas.microsoft.com/office/powerpoint/2010/main" val="6669265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chemeClr val="bg1"/>
            </a:gs>
            <a:gs pos="100000">
              <a:srgbClr val="0000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Prob. </a:t>
            </a:r>
            <a:r>
              <a:rPr lang="en-US" dirty="0" err="1"/>
              <a:t>Dist’ns</a:t>
            </a:r>
            <a:r>
              <a:rPr lang="en-US" dirty="0"/>
              <a:t> as Data Objects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Graphical Relationships: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A37D88-8EBD-4DA3-8682-71BD62683A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24" t="13411" r="15974" b="44067"/>
          <a:stretch/>
        </p:blipFill>
        <p:spPr>
          <a:xfrm>
            <a:off x="0" y="2845798"/>
            <a:ext cx="9144000" cy="401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823591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chemeClr val="bg1"/>
            </a:gs>
            <a:gs pos="100000">
              <a:srgbClr val="0000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Prob. </a:t>
            </a:r>
            <a:r>
              <a:rPr lang="en-US" dirty="0" err="1"/>
              <a:t>Dist’ns</a:t>
            </a:r>
            <a:r>
              <a:rPr lang="en-US" dirty="0"/>
              <a:t> as Data Objects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Graphical Relationships: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576AF1-BC15-4704-B1BB-93F4AC34B1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25" t="13411" r="14462" b="44067"/>
          <a:stretch/>
        </p:blipFill>
        <p:spPr>
          <a:xfrm>
            <a:off x="-19245" y="2852167"/>
            <a:ext cx="9315645" cy="400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55543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chemeClr val="bg1"/>
            </a:gs>
            <a:gs pos="100000">
              <a:srgbClr val="0000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Prob. </a:t>
            </a:r>
            <a:r>
              <a:rPr lang="en-US" dirty="0" err="1"/>
              <a:t>Dist’ns</a:t>
            </a:r>
            <a:r>
              <a:rPr lang="en-US" dirty="0"/>
              <a:t> as Data Objects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Graphical Relationships: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DF232A-D91F-4B45-92CA-8E7E45C9DA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24" t="13411" r="15974" b="44067"/>
          <a:stretch/>
        </p:blipFill>
        <p:spPr>
          <a:xfrm>
            <a:off x="0" y="2845798"/>
            <a:ext cx="9144000" cy="401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48221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chemeClr val="bg1"/>
            </a:gs>
            <a:gs pos="100000">
              <a:srgbClr val="0000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Prob. </a:t>
            </a:r>
            <a:r>
              <a:rPr lang="en-US" dirty="0" err="1"/>
              <a:t>Dist’ns</a:t>
            </a:r>
            <a:r>
              <a:rPr lang="en-US" dirty="0"/>
              <a:t> as Data Objects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How to Represent?</a:t>
            </a:r>
          </a:p>
          <a:p>
            <a:pPr marL="0" indent="0">
              <a:buNone/>
            </a:pPr>
            <a:r>
              <a:rPr lang="en-US" dirty="0"/>
              <a:t>Several Common Choices: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 Density:  </a:t>
            </a:r>
          </a:p>
          <a:p>
            <a:pPr marL="0" indent="0" algn="ctr">
              <a:buNone/>
            </a:pPr>
            <a:r>
              <a:rPr lang="en-US" dirty="0"/>
              <a:t>Good Intuition of Prob. Mass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 Cumulative:  </a:t>
            </a:r>
          </a:p>
          <a:p>
            <a:pPr marL="0" indent="0" algn="ctr">
              <a:buNone/>
            </a:pPr>
            <a:r>
              <a:rPr lang="en-US" dirty="0"/>
              <a:t>Can Read Off Probs.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 Quantile:  </a:t>
            </a:r>
          </a:p>
          <a:p>
            <a:pPr marL="0" indent="0" algn="ctr">
              <a:buNone/>
            </a:pPr>
            <a:r>
              <a:rPr lang="en-US" dirty="0"/>
              <a:t>Best </a:t>
            </a:r>
            <a:r>
              <a:rPr lang="en-US" u="sng" dirty="0"/>
              <a:t>Modes of Variation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CA2AA9-431E-F3C9-0921-7D4DDA250B4C}"/>
              </a:ext>
            </a:extLst>
          </p:cNvPr>
          <p:cNvSpPr txBox="1"/>
          <p:nvPr/>
        </p:nvSpPr>
        <p:spPr>
          <a:xfrm>
            <a:off x="4495800" y="3352800"/>
            <a:ext cx="3271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Ideal for Visual Understanding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Of Probability Mass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5C97E8-9B07-CA68-5989-C26980724826}"/>
              </a:ext>
            </a:extLst>
          </p:cNvPr>
          <p:cNvSpPr txBox="1"/>
          <p:nvPr/>
        </p:nvSpPr>
        <p:spPr>
          <a:xfrm>
            <a:off x="3983195" y="4535269"/>
            <a:ext cx="4459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Hence Good for Hypothesis Test p-Values</a:t>
            </a:r>
          </a:p>
        </p:txBody>
      </p:sp>
    </p:spTree>
    <p:extLst>
      <p:ext uri="{BB962C8B-B14F-4D97-AF65-F5344CB8AC3E}">
        <p14:creationId xmlns:p14="http://schemas.microsoft.com/office/powerpoint/2010/main" val="40573724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>
                <a:lumMod val="75000"/>
              </a:schemeClr>
            </a:gs>
            <a:gs pos="50000">
              <a:schemeClr val="bg1"/>
            </a:gs>
            <a:gs pos="100000">
              <a:schemeClr val="accent1">
                <a:lumMod val="75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graphs with numbers&#10;&#10;AI-generated content may be incorrect.">
            <a:extLst>
              <a:ext uri="{FF2B5EF4-FFF2-40B4-BE49-F238E27FC236}">
                <a16:creationId xmlns:a16="http://schemas.microsoft.com/office/drawing/2014/main" id="{470C8C80-ABD2-4B7A-E630-5F8802246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76" y="1143000"/>
            <a:ext cx="7619624" cy="4953000"/>
          </a:xfrm>
          <a:prstGeom prst="rect">
            <a:avLst/>
          </a:prstGeom>
        </p:spPr>
      </p:pic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/>
              <a:t>Last Class:</a:t>
            </a:r>
            <a:r>
              <a:rPr lang="en-US" altLang="ko-KR" sz="3200" dirty="0">
                <a:ea typeface="Gulim" pitchFamily="34" charset="-127"/>
              </a:rPr>
              <a:t> Trait by Trait View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8200" y="5638800"/>
            <a:ext cx="39421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Recall Colors Enhance</a:t>
            </a:r>
          </a:p>
          <a:p>
            <a:r>
              <a:rPr lang="en-US" sz="2800" dirty="0"/>
              <a:t>Impressions of Clusters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chemeClr val="bg1"/>
            </a:gs>
            <a:gs pos="100000">
              <a:srgbClr val="0000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Prob. </a:t>
            </a:r>
            <a:r>
              <a:rPr lang="en-US" dirty="0" err="1"/>
              <a:t>Dist’ns</a:t>
            </a:r>
            <a:r>
              <a:rPr lang="en-US" dirty="0"/>
              <a:t> as Data Objects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43000"/>
                <a:ext cx="8229600" cy="4525963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Toy Example, Density Representation</a:t>
                </a:r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=100</m:t>
                    </m:r>
                  </m:oMath>
                </a14:m>
                <a:r>
                  <a:rPr lang="en-US" dirty="0"/>
                  <a:t> Gaussian Densities</a:t>
                </a:r>
              </a:p>
              <a:p>
                <a:pPr marL="0" indent="0">
                  <a:buNone/>
                </a:pPr>
                <a:r>
                  <a:rPr lang="en-US" dirty="0"/>
                  <a:t>  Va</a:t>
                </a:r>
                <a:r>
                  <a:rPr lang="en-US" dirty="0">
                    <a:solidFill>
                      <a:srgbClr val="00003C"/>
                    </a:solidFill>
                  </a:rPr>
                  <a:t>ry</a:t>
                </a:r>
                <a:r>
                  <a:rPr lang="en-US" dirty="0">
                    <a:solidFill>
                      <a:srgbClr val="000078"/>
                    </a:solidFill>
                  </a:rPr>
                  <a:t>ing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rgbClr val="0000B4"/>
                    </a:solidFill>
                  </a:rPr>
                  <a:t>Me</a:t>
                </a:r>
                <a:r>
                  <a:rPr lang="en-US" dirty="0">
                    <a:solidFill>
                      <a:srgbClr val="0000FF"/>
                    </a:solidFill>
                  </a:rPr>
                  <a:t>an</a:t>
                </a:r>
              </a:p>
              <a:p>
                <a:pPr marL="0" indent="0">
                  <a:buNone/>
                </a:pPr>
                <a:r>
                  <a:rPr lang="en-US" dirty="0"/>
                  <a:t>  Var</a:t>
                </a:r>
                <a:r>
                  <a:rPr lang="en-US" dirty="0">
                    <a:solidFill>
                      <a:srgbClr val="640000"/>
                    </a:solidFill>
                  </a:rPr>
                  <a:t>ying</a:t>
                </a:r>
                <a:r>
                  <a:rPr lang="en-US" dirty="0"/>
                  <a:t> </a:t>
                </a:r>
                <a:r>
                  <a:rPr lang="en-US" dirty="0" err="1">
                    <a:solidFill>
                      <a:srgbClr val="C00000"/>
                    </a:solidFill>
                  </a:rPr>
                  <a:t>s.d.s</a:t>
                </a:r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Interesting</a:t>
                </a:r>
              </a:p>
              <a:p>
                <a:pPr marL="0" indent="0">
                  <a:buNone/>
                </a:pPr>
                <a:r>
                  <a:rPr lang="en-US" dirty="0"/>
                  <a:t>Modes of</a:t>
                </a:r>
              </a:p>
              <a:p>
                <a:pPr marL="0" indent="0">
                  <a:buNone/>
                </a:pPr>
                <a:r>
                  <a:rPr lang="en-US" dirty="0"/>
                  <a:t>Variation???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43000"/>
                <a:ext cx="8229600" cy="4525963"/>
              </a:xfrm>
              <a:blipFill>
                <a:blip r:embed="rId2"/>
                <a:stretch>
                  <a:fillRect l="-1852" t="-1752" b="-7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7136" t="39175" r="59313" b="40732"/>
          <a:stretch/>
        </p:blipFill>
        <p:spPr>
          <a:xfrm>
            <a:off x="3304049" y="2332039"/>
            <a:ext cx="5839951" cy="45259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6A62C9-3AB5-7BC5-EEF4-B8B3C2D6DB86}"/>
              </a:ext>
            </a:extLst>
          </p:cNvPr>
          <p:cNvSpPr txBox="1"/>
          <p:nvPr/>
        </p:nvSpPr>
        <p:spPr>
          <a:xfrm>
            <a:off x="3429000" y="2450068"/>
            <a:ext cx="4647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Indicated with Black to</a:t>
            </a:r>
            <a:r>
              <a:rPr lang="en-US" dirty="0">
                <a:solidFill>
                  <a:srgbClr val="0000FF"/>
                </a:solidFill>
              </a:rPr>
              <a:t> Blue </a:t>
            </a:r>
            <a:r>
              <a:rPr lang="en-US" dirty="0"/>
              <a:t>Color Scheme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9D9F7C-D21E-E096-A4E8-F75E8B8023ED}"/>
              </a:ext>
            </a:extLst>
          </p:cNvPr>
          <p:cNvSpPr txBox="1"/>
          <p:nvPr/>
        </p:nvSpPr>
        <p:spPr>
          <a:xfrm>
            <a:off x="3429000" y="2983468"/>
            <a:ext cx="4493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Indicated with Black to</a:t>
            </a:r>
            <a:r>
              <a:rPr lang="en-US" dirty="0">
                <a:solidFill>
                  <a:srgbClr val="C00000"/>
                </a:solidFill>
              </a:rPr>
              <a:t> Red </a:t>
            </a:r>
            <a:r>
              <a:rPr lang="en-US" dirty="0"/>
              <a:t>Color Scheme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AF87AB-72A4-C38A-0586-89C400556D02}"/>
              </a:ext>
            </a:extLst>
          </p:cNvPr>
          <p:cNvSpPr txBox="1"/>
          <p:nvPr/>
        </p:nvSpPr>
        <p:spPr>
          <a:xfrm>
            <a:off x="7847365" y="3905071"/>
            <a:ext cx="9156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Note:</a:t>
            </a:r>
          </a:p>
          <a:p>
            <a:pPr algn="ctr"/>
            <a:r>
              <a:rPr lang="en-US" dirty="0">
                <a:solidFill>
                  <a:srgbClr val="A700D5"/>
                </a:solidFill>
              </a:rPr>
              <a:t>Purple</a:t>
            </a:r>
            <a:r>
              <a:rPr lang="en-US" dirty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= Red </a:t>
            </a:r>
          </a:p>
          <a:p>
            <a:pPr algn="ctr"/>
            <a:r>
              <a:rPr lang="en-US" dirty="0"/>
              <a:t>+</a:t>
            </a:r>
            <a:r>
              <a:rPr lang="en-US" dirty="0">
                <a:solidFill>
                  <a:srgbClr val="0000FF"/>
                </a:solidFill>
              </a:rPr>
              <a:t> Blue</a:t>
            </a:r>
          </a:p>
        </p:txBody>
      </p:sp>
    </p:spTree>
    <p:extLst>
      <p:ext uri="{BB962C8B-B14F-4D97-AF65-F5344CB8AC3E}">
        <p14:creationId xmlns:p14="http://schemas.microsoft.com/office/powerpoint/2010/main" val="39858493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chemeClr val="bg1"/>
            </a:gs>
            <a:gs pos="100000">
              <a:srgbClr val="0000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Prob. </a:t>
            </a:r>
            <a:r>
              <a:rPr lang="en-US" dirty="0" err="1"/>
              <a:t>Dist’ns</a:t>
            </a:r>
            <a:r>
              <a:rPr lang="en-US" dirty="0"/>
              <a:t> as Data Objects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Toy Example, Density Representation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800" dirty="0"/>
              <a:t>Try</a:t>
            </a:r>
          </a:p>
          <a:p>
            <a:pPr marL="0" indent="0">
              <a:buNone/>
            </a:pPr>
            <a:r>
              <a:rPr lang="en-US" sz="2800" dirty="0"/>
              <a:t>Standard</a:t>
            </a:r>
          </a:p>
          <a:p>
            <a:pPr marL="0" indent="0">
              <a:buNone/>
            </a:pPr>
            <a:r>
              <a:rPr lang="en-US" sz="2800" dirty="0"/>
              <a:t>PCA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903" t="37879" r="21569" b="3788"/>
          <a:stretch/>
        </p:blipFill>
        <p:spPr>
          <a:xfrm>
            <a:off x="2464130" y="0"/>
            <a:ext cx="667987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52400" y="3657600"/>
            <a:ext cx="3505200" cy="1736280"/>
            <a:chOff x="152400" y="3962400"/>
            <a:chExt cx="3505200" cy="1736280"/>
          </a:xfrm>
        </p:grpSpPr>
        <p:sp>
          <p:nvSpPr>
            <p:cNvPr id="5" name="TextBox 4"/>
            <p:cNvSpPr txBox="1"/>
            <p:nvPr/>
          </p:nvSpPr>
          <p:spPr>
            <a:xfrm>
              <a:off x="152400" y="3962400"/>
              <a:ext cx="1864613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Unintuitive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Modes of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Variation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V="1">
              <a:off x="2057400" y="4091335"/>
              <a:ext cx="1371600" cy="58924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2057400" y="4654898"/>
              <a:ext cx="1600200" cy="104378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152400" y="1706563"/>
            <a:ext cx="6248400" cy="4860032"/>
            <a:chOff x="152400" y="487363"/>
            <a:chExt cx="6248400" cy="4860032"/>
          </a:xfrm>
        </p:grpSpPr>
        <p:sp>
          <p:nvSpPr>
            <p:cNvPr id="12" name="TextBox 11"/>
            <p:cNvSpPr txBox="1"/>
            <p:nvPr/>
          </p:nvSpPr>
          <p:spPr>
            <a:xfrm>
              <a:off x="152400" y="3962400"/>
              <a:ext cx="2343911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Which Don’t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Explain Much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Variation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2496311" y="487363"/>
              <a:ext cx="3904489" cy="4179267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7162800" y="914400"/>
            <a:ext cx="17235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Energy Spread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Widely Across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Spectrum</a:t>
            </a:r>
          </a:p>
        </p:txBody>
      </p:sp>
    </p:spTree>
    <p:extLst>
      <p:ext uri="{BB962C8B-B14F-4D97-AF65-F5344CB8AC3E}">
        <p14:creationId xmlns:p14="http://schemas.microsoft.com/office/powerpoint/2010/main" val="33764825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chemeClr val="bg1"/>
            </a:gs>
            <a:gs pos="100000">
              <a:srgbClr val="0000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Toy Example, Quantile Representation</a:t>
            </a:r>
          </a:p>
          <a:p>
            <a:pPr marL="0" lvl="0" indent="0">
              <a:buNone/>
            </a:pPr>
            <a:endParaRPr lang="en-US" sz="1200" dirty="0">
              <a:solidFill>
                <a:srgbClr val="000000"/>
              </a:solidFill>
            </a:endParaRPr>
          </a:p>
          <a:p>
            <a:pPr marL="0" lvl="0" indent="0">
              <a:buNone/>
            </a:pPr>
            <a:r>
              <a:rPr lang="en-US" sz="2800" dirty="0">
                <a:solidFill>
                  <a:srgbClr val="000000"/>
                </a:solidFill>
              </a:rPr>
              <a:t>Try</a:t>
            </a:r>
          </a:p>
          <a:p>
            <a:pPr marL="0" lvl="0" indent="0">
              <a:buNone/>
            </a:pPr>
            <a:r>
              <a:rPr lang="en-US" sz="2800" dirty="0">
                <a:solidFill>
                  <a:srgbClr val="000000"/>
                </a:solidFill>
              </a:rPr>
              <a:t>Standard</a:t>
            </a:r>
          </a:p>
          <a:p>
            <a:pPr marL="0" lvl="0" indent="0">
              <a:buNone/>
            </a:pPr>
            <a:r>
              <a:rPr lang="en-US" sz="2800" dirty="0">
                <a:solidFill>
                  <a:srgbClr val="000000"/>
                </a:solidFill>
              </a:rPr>
              <a:t>PCA</a:t>
            </a:r>
          </a:p>
          <a:p>
            <a:pPr marL="0" lvl="0" indent="0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lvl="0" indent="0">
              <a:buNone/>
            </a:pPr>
            <a:r>
              <a:rPr lang="en-US" sz="2800" dirty="0">
                <a:solidFill>
                  <a:srgbClr val="000000"/>
                </a:solidFill>
              </a:rPr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Prob. </a:t>
            </a:r>
            <a:r>
              <a:rPr lang="en-US" dirty="0" err="1"/>
              <a:t>Dist’ns</a:t>
            </a:r>
            <a:r>
              <a:rPr lang="en-US" dirty="0"/>
              <a:t> as Data Objects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D1FDB57-726F-4684-9606-900028E7C118}"/>
              </a:ext>
            </a:extLst>
          </p:cNvPr>
          <p:cNvGrpSpPr/>
          <p:nvPr/>
        </p:nvGrpSpPr>
        <p:grpSpPr>
          <a:xfrm>
            <a:off x="2362200" y="-16701"/>
            <a:ext cx="6781800" cy="6874701"/>
            <a:chOff x="2362200" y="-16701"/>
            <a:chExt cx="6781800" cy="687470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5883" t="39394" r="22549" b="4546"/>
            <a:stretch/>
          </p:blipFill>
          <p:spPr>
            <a:xfrm>
              <a:off x="2362200" y="-16701"/>
              <a:ext cx="6781800" cy="68747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5EC2CDE-5193-484C-AEAA-EEB8617CDFE1}"/>
                </a:ext>
              </a:extLst>
            </p:cNvPr>
            <p:cNvSpPr txBox="1"/>
            <p:nvPr/>
          </p:nvSpPr>
          <p:spPr>
            <a:xfrm>
              <a:off x="2895600" y="2057400"/>
              <a:ext cx="2819400" cy="323165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0                                            1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4EBD82C-8B4D-409B-ACD2-5F2440556369}"/>
                </a:ext>
              </a:extLst>
            </p:cNvPr>
            <p:cNvSpPr txBox="1"/>
            <p:nvPr/>
          </p:nvSpPr>
          <p:spPr>
            <a:xfrm>
              <a:off x="2895600" y="4248835"/>
              <a:ext cx="2819400" cy="323165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0                                            1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B39D7C0-F956-498D-85C9-F445FCB5A507}"/>
                </a:ext>
              </a:extLst>
            </p:cNvPr>
            <p:cNvSpPr txBox="1"/>
            <p:nvPr/>
          </p:nvSpPr>
          <p:spPr>
            <a:xfrm>
              <a:off x="2895600" y="6400800"/>
              <a:ext cx="2819400" cy="323165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0                                            1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52400" y="3276600"/>
            <a:ext cx="3733800" cy="1335107"/>
            <a:chOff x="152400" y="3581400"/>
            <a:chExt cx="3733800" cy="1335107"/>
          </a:xfrm>
        </p:grpSpPr>
        <p:sp>
          <p:nvSpPr>
            <p:cNvPr id="6" name="TextBox 5"/>
            <p:cNvSpPr txBox="1"/>
            <p:nvPr/>
          </p:nvSpPr>
          <p:spPr>
            <a:xfrm>
              <a:off x="152400" y="3962400"/>
              <a:ext cx="2011576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</a:t>
              </a:r>
              <a:r>
                <a:rPr kumimoji="0" lang="en-US" sz="2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Mode Is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Mean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Var’n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7" name="Straight Arrow Connector 6"/>
            <p:cNvCxnSpPr>
              <a:stCxn id="6" idx="3"/>
            </p:cNvCxnSpPr>
            <p:nvPr/>
          </p:nvCxnSpPr>
          <p:spPr>
            <a:xfrm flipV="1">
              <a:off x="2163976" y="3581400"/>
              <a:ext cx="1722224" cy="85805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152400" y="4989493"/>
            <a:ext cx="3200400" cy="954107"/>
            <a:chOff x="152400" y="3962400"/>
            <a:chExt cx="3200400" cy="954107"/>
          </a:xfrm>
        </p:grpSpPr>
        <p:sp>
          <p:nvSpPr>
            <p:cNvPr id="12" name="TextBox 11"/>
            <p:cNvSpPr txBox="1"/>
            <p:nvPr/>
          </p:nvSpPr>
          <p:spPr>
            <a:xfrm>
              <a:off x="152400" y="3962400"/>
              <a:ext cx="212910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2</a:t>
              </a:r>
              <a:r>
                <a:rPr kumimoji="0" lang="en-US" sz="2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nd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 Mode Is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S.D.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Var’n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13" name="Straight Arrow Connector 12"/>
            <p:cNvCxnSpPr>
              <a:stCxn id="12" idx="3"/>
            </p:cNvCxnSpPr>
            <p:nvPr/>
          </p:nvCxnSpPr>
          <p:spPr>
            <a:xfrm>
              <a:off x="2281509" y="4439454"/>
              <a:ext cx="1071291" cy="2024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5486400" y="914400"/>
            <a:ext cx="17491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Energy Entirely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Expressed In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Just 2 Modes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5800" y="4507468"/>
            <a:ext cx="330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Both Much More Interpretable!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4EF2ED-4D48-C523-F4B7-6E293A1F2FB9}"/>
              </a:ext>
            </a:extLst>
          </p:cNvPr>
          <p:cNvSpPr txBox="1"/>
          <p:nvPr/>
        </p:nvSpPr>
        <p:spPr>
          <a:xfrm>
            <a:off x="3810000" y="4218801"/>
            <a:ext cx="8675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Flat Mode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D3B558-41AE-1A85-A825-8E3966335319}"/>
              </a:ext>
            </a:extLst>
          </p:cNvPr>
          <p:cNvSpPr txBox="1"/>
          <p:nvPr/>
        </p:nvSpPr>
        <p:spPr>
          <a:xfrm>
            <a:off x="3707365" y="5943600"/>
            <a:ext cx="940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~ </a:t>
            </a:r>
            <a:r>
              <a:rPr lang="en-US" sz="1200" dirty="0" err="1"/>
              <a:t>Til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t Mode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B259B6-DA0A-72C4-642E-4A905F6D4F47}"/>
              </a:ext>
            </a:extLst>
          </p:cNvPr>
          <p:cNvSpPr txBox="1"/>
          <p:nvPr/>
        </p:nvSpPr>
        <p:spPr>
          <a:xfrm>
            <a:off x="6414909" y="3837801"/>
            <a:ext cx="21194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0" dirty="0"/>
              <a:t>Black to </a:t>
            </a:r>
            <a:r>
              <a:rPr lang="en-US" sz="1200" noProof="0" dirty="0">
                <a:solidFill>
                  <a:srgbClr val="0000FF"/>
                </a:solidFill>
              </a:rPr>
              <a:t>Blue</a:t>
            </a:r>
            <a:r>
              <a:rPr lang="en-US" sz="1200" noProof="0" dirty="0"/>
              <a:t> Mean Coloring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51AEE6-A0A6-D96D-EFB6-A263AC25FF5F}"/>
              </a:ext>
            </a:extLst>
          </p:cNvPr>
          <p:cNvSpPr txBox="1"/>
          <p:nvPr/>
        </p:nvSpPr>
        <p:spPr>
          <a:xfrm>
            <a:off x="6306956" y="5971401"/>
            <a:ext cx="23036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0" dirty="0"/>
              <a:t>Black to </a:t>
            </a:r>
            <a:r>
              <a:rPr lang="en-US" sz="1200" noProof="0" dirty="0">
                <a:solidFill>
                  <a:srgbClr val="FF0000"/>
                </a:solidFill>
              </a:rPr>
              <a:t>Red</a:t>
            </a:r>
            <a:r>
              <a:rPr lang="en-US" sz="1200" noProof="0" dirty="0"/>
              <a:t> Variance Coloring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8516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0" grpId="0"/>
      <p:bldP spid="17" grpId="0"/>
      <p:bldP spid="19" grpId="0"/>
      <p:bldP spid="2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chemeClr val="bg1"/>
            </a:gs>
            <a:gs pos="100000">
              <a:srgbClr val="0000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Prob. </a:t>
            </a:r>
            <a:r>
              <a:rPr lang="en-US" dirty="0" err="1"/>
              <a:t>Dist’ns</a:t>
            </a:r>
            <a:r>
              <a:rPr lang="en-US" dirty="0"/>
              <a:t> as Data Objects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For More Discussion of the Usefulness of Quantile Representations of </a:t>
            </a:r>
            <a:r>
              <a:rPr lang="en-US" dirty="0" err="1"/>
              <a:t>Dist’ns</a:t>
            </a:r>
            <a:r>
              <a:rPr lang="en-US" dirty="0"/>
              <a:t>, see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err="1"/>
              <a:t>Parzen</a:t>
            </a:r>
            <a:r>
              <a:rPr lang="en-US" dirty="0"/>
              <a:t> (2004)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964298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chemeClr val="bg1"/>
            </a:gs>
            <a:gs pos="100000">
              <a:srgbClr val="0000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Prob. </a:t>
            </a:r>
            <a:r>
              <a:rPr lang="en-US" dirty="0" err="1"/>
              <a:t>Dist’ns</a:t>
            </a:r>
            <a:r>
              <a:rPr lang="en-US" dirty="0"/>
              <a:t> as Data Objects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How to Represent?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Alternative Choices: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/>
              <a:t>  Aitchison  (1982)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/>
              <a:t>  </a:t>
            </a:r>
            <a:r>
              <a:rPr lang="en-US" dirty="0" err="1"/>
              <a:t>Hron</a:t>
            </a:r>
            <a:r>
              <a:rPr lang="en-US" dirty="0"/>
              <a:t> et al. (2016)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/>
              <a:t>  </a:t>
            </a:r>
            <a:r>
              <a:rPr lang="en-US" dirty="0" err="1"/>
              <a:t>Menagfolio</a:t>
            </a:r>
            <a:r>
              <a:rPr lang="en-US" dirty="0"/>
              <a:t> et al. (2018)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857662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064" t="18216" r="3661" b="12130"/>
          <a:stretch/>
        </p:blipFill>
        <p:spPr>
          <a:xfrm>
            <a:off x="-22196" y="1524000"/>
            <a:ext cx="9166195" cy="5334000"/>
          </a:xfrm>
          <a:prstGeom prst="rect">
            <a:avLst/>
          </a:prstGeom>
        </p:spPr>
      </p:pic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ko-KR" sz="40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sz="4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Software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610600" cy="5410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ko-KR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OODA Software</a:t>
            </a:r>
          </a:p>
        </p:txBody>
      </p:sp>
      <p:sp>
        <p:nvSpPr>
          <p:cNvPr id="2" name="Oval 1"/>
          <p:cNvSpPr/>
          <p:nvPr/>
        </p:nvSpPr>
        <p:spPr>
          <a:xfrm>
            <a:off x="1219200" y="3505200"/>
            <a:ext cx="74676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cxnSp>
        <p:nvCxnSpPr>
          <p:cNvPr id="4" name="Straight Connector 3"/>
          <p:cNvCxnSpPr>
            <a:endCxn id="2" idx="0"/>
          </p:cNvCxnSpPr>
          <p:nvPr/>
        </p:nvCxnSpPr>
        <p:spPr>
          <a:xfrm>
            <a:off x="2895600" y="1295400"/>
            <a:ext cx="2057400" cy="22098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63752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C3C0014-9A99-61C3-69C3-A5FD518B2F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624"/>
          <a:stretch/>
        </p:blipFill>
        <p:spPr>
          <a:xfrm>
            <a:off x="0" y="1426746"/>
            <a:ext cx="9144000" cy="5410200"/>
          </a:xfrm>
          <a:prstGeom prst="rect">
            <a:avLst/>
          </a:prstGeom>
        </p:spPr>
      </p:pic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ko-KR" sz="40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sz="4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Software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610600" cy="5410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ko-KR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Download .zip file</a:t>
            </a: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1828800" y="1371600"/>
            <a:ext cx="2667000" cy="3429000"/>
          </a:xfrm>
          <a:prstGeom prst="line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3858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AA4DDD-DF97-24D0-3BB0-39C0EA5143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96" b="5282"/>
          <a:stretch/>
        </p:blipFill>
        <p:spPr>
          <a:xfrm>
            <a:off x="0" y="1676400"/>
            <a:ext cx="9144000" cy="5181600"/>
          </a:xfrm>
          <a:prstGeom prst="rect">
            <a:avLst/>
          </a:prstGeom>
        </p:spPr>
      </p:pic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ko-KR" sz="40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sz="4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Software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610600" cy="5410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ko-KR" dirty="0" err="1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Github</a:t>
            </a:r>
            <a:r>
              <a:rPr lang="en-US" altLang="ko-KR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Site with Individual Files</a:t>
            </a: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1828800" y="1371600"/>
            <a:ext cx="1600200" cy="4495800"/>
          </a:xfrm>
          <a:prstGeom prst="line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31024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rgbClr val="FFF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ko-KR" sz="4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Introductory Slides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610600" cy="5410200"/>
          </a:xfrm>
        </p:spPr>
        <p:txBody>
          <a:bodyPr/>
          <a:lstStyle/>
          <a:p>
            <a:pPr marL="0" indent="0" eaLnBrk="1" hangingPunct="1">
              <a:lnSpc>
                <a:spcPct val="200000"/>
              </a:lnSpc>
              <a:buNone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Slides 64 – 108 of 8-29-2019 Notes </a:t>
            </a:r>
          </a:p>
          <a:p>
            <a:pPr marL="0" indent="0" eaLnBrk="1" hangingPunct="1">
              <a:lnSpc>
                <a:spcPct val="200000"/>
              </a:lnSpc>
              <a:buNone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of Previous OODA Course:</a:t>
            </a:r>
          </a:p>
          <a:p>
            <a:pPr marL="0" indent="0" eaLnBrk="1" hangingPunct="1">
              <a:lnSpc>
                <a:spcPct val="200000"/>
              </a:lnSpc>
              <a:buNone/>
            </a:pPr>
            <a:r>
              <a:rPr lang="en-US" altLang="ko-KR" sz="14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https://marronwebfiles.sites.oasis.unc.edu/Teaching/OODA-STOR881-Fall2019/STOR881-08-29-2019.pptx</a:t>
            </a:r>
          </a:p>
          <a:p>
            <a:pPr marL="0" indent="0" eaLnBrk="1" hangingPunct="1">
              <a:lnSpc>
                <a:spcPct val="200000"/>
              </a:lnSpc>
              <a:buNone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Link also accessible in current HW 1</a:t>
            </a:r>
          </a:p>
          <a:p>
            <a:pPr marL="0" indent="0" eaLnBrk="1" hangingPunct="1">
              <a:lnSpc>
                <a:spcPct val="200000"/>
              </a:lnSpc>
              <a:buNone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Includes Above Example of Lung Cancer Data</a:t>
            </a:r>
          </a:p>
        </p:txBody>
      </p:sp>
    </p:spTree>
    <p:extLst>
      <p:ext uri="{BB962C8B-B14F-4D97-AF65-F5344CB8AC3E}">
        <p14:creationId xmlns:p14="http://schemas.microsoft.com/office/powerpoint/2010/main" val="220153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rgbClr val="FFF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ko-KR" sz="4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Scatterplot Matrix Graphics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610600" cy="5410200"/>
          </a:xfrm>
        </p:spPr>
        <p:txBody>
          <a:bodyPr/>
          <a:lstStyle/>
          <a:p>
            <a:pPr marL="0" indent="0" eaLnBrk="1" hangingPunct="1">
              <a:lnSpc>
                <a:spcPct val="200000"/>
              </a:lnSpc>
              <a:buNone/>
            </a:pPr>
            <a:endParaRPr lang="en-US" altLang="ko-KR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lnSpc>
                <a:spcPct val="200000"/>
              </a:lnSpc>
              <a:buNone/>
            </a:pPr>
            <a:r>
              <a:rPr lang="en-US" altLang="ko-KR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Software:</a:t>
            </a:r>
          </a:p>
          <a:p>
            <a:pPr marL="0" indent="0" algn="ctr" eaLnBrk="1" hangingPunct="1">
              <a:lnSpc>
                <a:spcPct val="200000"/>
              </a:lnSpc>
              <a:buNone/>
            </a:pPr>
            <a:r>
              <a:rPr lang="en-US" altLang="ko-KR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scatplotSM.m</a:t>
            </a:r>
            <a:endParaRPr lang="en-US" altLang="ko-KR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lnSpc>
                <a:spcPct val="200000"/>
              </a:lnSpc>
              <a:buNone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 </a:t>
            </a:r>
            <a:r>
              <a:rPr lang="en-US" altLang="ko-KR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General</a:t>
            </a: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Directory</a:t>
            </a:r>
          </a:p>
        </p:txBody>
      </p:sp>
    </p:spTree>
    <p:extLst>
      <p:ext uri="{BB962C8B-B14F-4D97-AF65-F5344CB8AC3E}">
        <p14:creationId xmlns:p14="http://schemas.microsoft.com/office/powerpoint/2010/main" val="267650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>
                <a:lumMod val="75000"/>
              </a:schemeClr>
            </a:gs>
            <a:gs pos="50000">
              <a:schemeClr val="bg1"/>
            </a:gs>
            <a:gs pos="100000">
              <a:schemeClr val="accent1">
                <a:lumMod val="75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/>
              <a:t>Last Class: </a:t>
            </a:r>
            <a:r>
              <a:rPr lang="en-US" altLang="ko-KR" sz="3200" dirty="0">
                <a:ea typeface="Gulim" pitchFamily="34" charset="-127"/>
              </a:rPr>
              <a:t>PCA View</a:t>
            </a:r>
          </a:p>
        </p:txBody>
      </p:sp>
      <p:pic>
        <p:nvPicPr>
          <p:cNvPr id="696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grpSp>
        <p:nvGrpSpPr>
          <p:cNvPr id="2" name="Group 1"/>
          <p:cNvGrpSpPr/>
          <p:nvPr/>
        </p:nvGrpSpPr>
        <p:grpSpPr>
          <a:xfrm>
            <a:off x="304800" y="2743200"/>
            <a:ext cx="4114800" cy="3867329"/>
            <a:chOff x="304800" y="2743200"/>
            <a:chExt cx="4114800" cy="3867329"/>
          </a:xfrm>
        </p:grpSpPr>
        <p:sp>
          <p:nvSpPr>
            <p:cNvPr id="4" name="TextBox 3"/>
            <p:cNvSpPr txBox="1"/>
            <p:nvPr/>
          </p:nvSpPr>
          <p:spPr>
            <a:xfrm>
              <a:off x="304800" y="5410200"/>
              <a:ext cx="38907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Clusters are “more distinct”</a:t>
              </a:r>
            </a:p>
            <a:p>
              <a:r>
                <a:rPr lang="en-US" sz="2400" dirty="0"/>
                <a:t>Since more “air space” </a:t>
              </a:r>
            </a:p>
            <a:p>
              <a:r>
                <a:rPr lang="en-US" sz="2400" dirty="0"/>
                <a:t>In between</a:t>
              </a:r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V="1">
              <a:off x="2514600" y="2743200"/>
              <a:ext cx="1905000" cy="32671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5638800" y="2133600"/>
            <a:ext cx="3085301" cy="3352800"/>
            <a:chOff x="5638800" y="2133600"/>
            <a:chExt cx="3085301" cy="3352800"/>
          </a:xfrm>
        </p:grpSpPr>
        <p:sp>
          <p:nvSpPr>
            <p:cNvPr id="3" name="TextBox 2"/>
            <p:cNvSpPr txBox="1"/>
            <p:nvPr/>
          </p:nvSpPr>
          <p:spPr>
            <a:xfrm>
              <a:off x="6705600" y="2133600"/>
              <a:ext cx="2018501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 Clusters in 3</a:t>
              </a:r>
              <a:r>
                <a:rPr lang="en-US" baseline="30000" dirty="0"/>
                <a:t>rd</a:t>
              </a:r>
              <a:endParaRPr lang="en-US" dirty="0"/>
            </a:p>
            <a:p>
              <a:r>
                <a:rPr lang="en-US" dirty="0"/>
                <a:t>Direction is Good,</a:t>
              </a:r>
            </a:p>
            <a:p>
              <a:r>
                <a:rPr lang="en-US" dirty="0"/>
                <a:t>Since Important</a:t>
              </a:r>
            </a:p>
            <a:p>
              <a:r>
                <a:rPr lang="en-US" dirty="0"/>
                <a:t>Aspects Appear </a:t>
              </a:r>
            </a:p>
            <a:p>
              <a:r>
                <a:rPr lang="en-US" dirty="0"/>
                <a:t>In Earlier </a:t>
              </a:r>
              <a:r>
                <a:rPr lang="en-US" dirty="0" err="1"/>
                <a:t>Comp’ts</a:t>
              </a:r>
              <a:endParaRPr lang="en-US" dirty="0"/>
            </a:p>
          </p:txBody>
        </p:sp>
        <p:sp>
          <p:nvSpPr>
            <p:cNvPr id="6" name="Right Brace 5"/>
            <p:cNvSpPr/>
            <p:nvPr/>
          </p:nvSpPr>
          <p:spPr>
            <a:xfrm rot="16200000">
              <a:off x="6134100" y="4533900"/>
              <a:ext cx="457200" cy="1447800"/>
            </a:xfrm>
            <a:prstGeom prst="rightBrace">
              <a:avLst>
                <a:gd name="adj1" fmla="val 49462"/>
                <a:gd name="adj2" fmla="val 50000"/>
              </a:avLst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>
              <a:stCxn id="3" idx="2"/>
              <a:endCxn id="6" idx="1"/>
            </p:cNvCxnSpPr>
            <p:nvPr/>
          </p:nvCxnSpPr>
          <p:spPr>
            <a:xfrm flipH="1">
              <a:off x="6362700" y="3610928"/>
              <a:ext cx="1352151" cy="141827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205157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rgbClr val="FFF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ko-KR" sz="4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FDA Modes of Variation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610600" cy="5410200"/>
          </a:xfrm>
        </p:spPr>
        <p:txBody>
          <a:bodyPr/>
          <a:lstStyle/>
          <a:p>
            <a:pPr marL="0" indent="0" eaLnBrk="1" hangingPunct="1">
              <a:lnSpc>
                <a:spcPct val="200000"/>
              </a:lnSpc>
              <a:buNone/>
            </a:pPr>
            <a:endParaRPr lang="en-US" altLang="ko-KR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lnSpc>
                <a:spcPct val="200000"/>
              </a:lnSpc>
              <a:buNone/>
            </a:pPr>
            <a:r>
              <a:rPr lang="en-US" altLang="ko-KR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Software:</a:t>
            </a:r>
          </a:p>
          <a:p>
            <a:pPr marL="0" indent="0" algn="ctr" eaLnBrk="1" hangingPunct="1">
              <a:lnSpc>
                <a:spcPct val="200000"/>
              </a:lnSpc>
              <a:buNone/>
            </a:pPr>
            <a:r>
              <a:rPr lang="en-US" altLang="ko-KR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curvdatSM.m</a:t>
            </a:r>
            <a:endParaRPr lang="en-US" altLang="ko-KR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lnSpc>
                <a:spcPct val="200000"/>
              </a:lnSpc>
              <a:buNone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 </a:t>
            </a:r>
            <a:r>
              <a:rPr lang="en-US" altLang="ko-KR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General</a:t>
            </a: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Directory</a:t>
            </a:r>
          </a:p>
        </p:txBody>
      </p:sp>
    </p:spTree>
    <p:extLst>
      <p:ext uri="{BB962C8B-B14F-4D97-AF65-F5344CB8AC3E}">
        <p14:creationId xmlns:p14="http://schemas.microsoft.com/office/powerpoint/2010/main" val="25374723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357FF"/>
            </a:gs>
            <a:gs pos="50000">
              <a:schemeClr val="tx1"/>
            </a:gs>
            <a:gs pos="100000">
              <a:srgbClr val="D357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Limitation of PCA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4763" cy="4114800"/>
          </a:xfrm>
        </p:spPr>
        <p:txBody>
          <a:bodyPr/>
          <a:lstStyle/>
          <a:p>
            <a:pPr eaLnBrk="1" hangingPunct="1">
              <a:lnSpc>
                <a:spcPct val="140000"/>
              </a:lnSpc>
              <a:buFontTx/>
              <a:buNone/>
            </a:pPr>
            <a:br>
              <a:rPr lang="en-US" sz="2800" dirty="0"/>
            </a:br>
            <a:endParaRPr lang="en-US" sz="2800" dirty="0"/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533400" y="1524000"/>
            <a:ext cx="8305800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PCA can provide useful projection directions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But can’t “see everything”…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Reason: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  PCA finds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dir’ns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 of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maximal variation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  Which may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obscure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 interesting structure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422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357FF"/>
            </a:gs>
            <a:gs pos="50000">
              <a:schemeClr val="tx1"/>
            </a:gs>
            <a:gs pos="100000">
              <a:srgbClr val="D357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Limitation of PCA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533400" y="1524000"/>
            <a:ext cx="8305800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Toy Example: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  Apple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 –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Banana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 –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Pear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  Obscured by “noisy dimensions”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  1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st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 3 PC directions only show noise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  Study some rotations, to find structure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08560E-CF30-86EE-1262-4758C3CAB157}"/>
              </a:ext>
            </a:extLst>
          </p:cNvPr>
          <p:cNvSpPr txBox="1"/>
          <p:nvPr/>
        </p:nvSpPr>
        <p:spPr>
          <a:xfrm>
            <a:off x="6241244" y="1600200"/>
            <a:ext cx="1967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6 </a:t>
            </a:r>
            <a:r>
              <a:rPr lang="en-US" dirty="0" err="1">
                <a:solidFill>
                  <a:schemeClr val="bg2"/>
                </a:solidFill>
              </a:rPr>
              <a:t>Dimenional</a:t>
            </a:r>
            <a:r>
              <a:rPr lang="en-US" dirty="0">
                <a:solidFill>
                  <a:schemeClr val="bg2"/>
                </a:solidFill>
              </a:rPr>
              <a:t>,</a:t>
            </a:r>
          </a:p>
          <a:p>
            <a:pPr algn="ctr"/>
            <a:r>
              <a:rPr lang="en-US" dirty="0">
                <a:solidFill>
                  <a:schemeClr val="bg2"/>
                </a:solidFill>
              </a:rPr>
              <a:t>Not HW1 or HW2</a:t>
            </a:r>
          </a:p>
        </p:txBody>
      </p:sp>
    </p:spTree>
    <p:extLst>
      <p:ext uri="{BB962C8B-B14F-4D97-AF65-F5344CB8AC3E}">
        <p14:creationId xmlns:p14="http://schemas.microsoft.com/office/powerpoint/2010/main" val="34775553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357FF"/>
            </a:gs>
            <a:gs pos="50000">
              <a:schemeClr val="tx1"/>
            </a:gs>
            <a:gs pos="100000">
              <a:srgbClr val="D357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52400"/>
            <a:ext cx="75438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Limitation of PCA, Toy E.g.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140000"/>
              </a:lnSpc>
              <a:buFontTx/>
              <a:buNone/>
            </a:pPr>
            <a:br>
              <a:rPr lang="en-US" sz="2800"/>
            </a:br>
            <a:endParaRPr lang="en-US" sz="2800"/>
          </a:p>
        </p:txBody>
      </p:sp>
      <p:pic>
        <p:nvPicPr>
          <p:cNvPr id="2" name="ToyEGAppleBananaPearV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00" y="952500"/>
            <a:ext cx="640080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6781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357FF"/>
            </a:gs>
            <a:gs pos="50000">
              <a:schemeClr val="tx1"/>
            </a:gs>
            <a:gs pos="100000">
              <a:srgbClr val="D357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Limitation of PCA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4763" cy="4114800"/>
          </a:xfrm>
        </p:spPr>
        <p:txBody>
          <a:bodyPr/>
          <a:lstStyle/>
          <a:p>
            <a:pPr eaLnBrk="1" hangingPunct="1">
              <a:lnSpc>
                <a:spcPct val="140000"/>
              </a:lnSpc>
              <a:buFontTx/>
              <a:buNone/>
            </a:pPr>
            <a:br>
              <a:rPr lang="en-US" sz="2800"/>
            </a:br>
            <a:endParaRPr lang="en-US" sz="2800"/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533400" y="1524000"/>
            <a:ext cx="8305800" cy="497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Toy Example: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  Rotation shows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Apple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 –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Banana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 –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Pear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  <a:sym typeface="Wingdings" pitchFamily="2" charset="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  Example constructed as: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  1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st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 make these in 3-d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  Add 3 dimensions of high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s.d.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 noise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  Carefully watch axis labels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977239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357FF"/>
            </a:gs>
            <a:gs pos="50000">
              <a:schemeClr val="tx1"/>
            </a:gs>
            <a:gs pos="100000">
              <a:srgbClr val="D357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Limitation of PCA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4763" cy="4114800"/>
          </a:xfrm>
        </p:spPr>
        <p:txBody>
          <a:bodyPr/>
          <a:lstStyle/>
          <a:p>
            <a:pPr eaLnBrk="1" hangingPunct="1">
              <a:lnSpc>
                <a:spcPct val="140000"/>
              </a:lnSpc>
              <a:buFontTx/>
              <a:buNone/>
            </a:pPr>
            <a:br>
              <a:rPr lang="en-US" sz="2800"/>
            </a:br>
            <a:endParaRPr lang="en-US" sz="2800"/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533400" y="1524000"/>
            <a:ext cx="8305800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Main Point: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  <a:sym typeface="Wingdings" pitchFamily="2" charset="2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 May be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Important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 Data Structure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 Not Visible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 in 1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st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 Few PCs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238750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75000"/>
              </a:schemeClr>
            </a:gs>
            <a:gs pos="50000">
              <a:schemeClr val="tx1"/>
            </a:gs>
            <a:gs pos="100000">
              <a:schemeClr val="accent5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8001000" cy="990600"/>
          </a:xfrm>
        </p:spPr>
        <p:txBody>
          <a:bodyPr/>
          <a:lstStyle/>
          <a:p>
            <a:pPr eaLnBrk="1" hangingPunct="1"/>
            <a:r>
              <a:rPr lang="en-US" altLang="ko-KR" sz="4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Limitation of PCA,   E.g.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610600" cy="5029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Interesting Data Set:    NCI-60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NCI = National Cancer Institute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60 Cell Lines (cancer treatment targets)</a:t>
            </a:r>
          </a:p>
          <a:p>
            <a:pPr marL="0" indent="0" algn="ctr" eaLnBrk="1" hangingPunct="1">
              <a:buNone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Different Cancer Types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Measured “Gene Expression”</a:t>
            </a:r>
          </a:p>
          <a:p>
            <a:pPr marL="0" indent="0" algn="ctr" eaLnBrk="1" hangingPunct="1">
              <a:buNone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=   “Gene Activity”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Several Thousand Genes (Simultaneously)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Data Objects = Vectors of Gene </a:t>
            </a:r>
            <a:r>
              <a:rPr lang="en-US" altLang="ko-KR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Exp’n</a:t>
            </a:r>
            <a:endParaRPr lang="en-US" altLang="ko-KR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Lots of Preprocessing (study later)</a:t>
            </a:r>
          </a:p>
          <a:p>
            <a:pPr eaLnBrk="1" hangingPunct="1">
              <a:buFont typeface="Wingdings" pitchFamily="2" charset="2"/>
              <a:buChar char="§"/>
            </a:pPr>
            <a:endParaRPr lang="en-US" altLang="ko-KR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62800" y="1219200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Example from: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Liu et al (2009)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10F5D5-8BF7-B4D1-6C17-AB3C2BB64001}"/>
              </a:ext>
            </a:extLst>
          </p:cNvPr>
          <p:cNvSpPr txBox="1"/>
          <p:nvPr/>
        </p:nvSpPr>
        <p:spPr>
          <a:xfrm>
            <a:off x="6934200" y="3733800"/>
            <a:ext cx="1531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</a:rPr>
              <a:t>Microarrays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</a:rPr>
              <a:t>1 # per Gene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76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75000"/>
              </a:schemeClr>
            </a:gs>
            <a:gs pos="50000">
              <a:schemeClr val="tx1"/>
            </a:gs>
            <a:gs pos="100000">
              <a:schemeClr val="accent5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152400"/>
            <a:ext cx="8001000" cy="682625"/>
          </a:xfrm>
        </p:spPr>
        <p:txBody>
          <a:bodyPr/>
          <a:lstStyle/>
          <a:p>
            <a:pPr eaLnBrk="1" hangingPunct="1"/>
            <a:r>
              <a:rPr lang="en-US" altLang="ko-KR" sz="36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 Data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762000"/>
            <a:ext cx="8610600" cy="5715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Important Aspect:     8 Cancer Types</a:t>
            </a:r>
          </a:p>
          <a:p>
            <a:pPr marL="457200" indent="-457200" eaLnBrk="1" hangingPunct="1">
              <a:buFontTx/>
              <a:buNone/>
            </a:pPr>
            <a:r>
              <a:rPr lang="en-US" altLang="ko-KR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Renal Cancer (Kidneys)</a:t>
            </a:r>
          </a:p>
          <a:p>
            <a:pPr marL="457200" indent="-457200" eaLnBrk="1" hangingPunct="1">
              <a:buFontTx/>
              <a:buNone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Non Small Cell Lung Cancer</a:t>
            </a:r>
          </a:p>
          <a:p>
            <a:pPr marL="457200" indent="-457200" eaLnBrk="1" hangingPunct="1">
              <a:buFontTx/>
              <a:buNone/>
            </a:pPr>
            <a:r>
              <a:rPr lang="en-US" altLang="ko-KR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n-US" altLang="ko-KR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Central Nervous System Cancer</a:t>
            </a:r>
          </a:p>
          <a:p>
            <a:pPr marL="457200" indent="-457200" eaLnBrk="1" hangingPunct="1">
              <a:buFontTx/>
              <a:buNone/>
            </a:pPr>
            <a:r>
              <a:rPr lang="en-US" altLang="ko-KR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n-US" altLang="ko-KR" dirty="0">
                <a:solidFill>
                  <a:schemeClr val="tx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Ovarian Cancer</a:t>
            </a:r>
          </a:p>
          <a:p>
            <a:pPr marL="457200" indent="-457200" eaLnBrk="1" hangingPunct="1">
              <a:buFontTx/>
              <a:buNone/>
            </a:pPr>
            <a:r>
              <a:rPr lang="en-US" altLang="ko-KR" dirty="0">
                <a:solidFill>
                  <a:srgbClr val="00E7E7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Leukemia (Blood)</a:t>
            </a:r>
          </a:p>
          <a:p>
            <a:pPr marL="457200" indent="-457200" eaLnBrk="1" hangingPunct="1">
              <a:buFontTx/>
              <a:buNone/>
            </a:pPr>
            <a:r>
              <a:rPr lang="en-US" altLang="ko-KR" dirty="0">
                <a:solidFill>
                  <a:srgbClr val="00E7E7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n-US" altLang="ko-KR" dirty="0">
                <a:solidFill>
                  <a:srgbClr val="7030A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Colon Cancer</a:t>
            </a:r>
          </a:p>
          <a:p>
            <a:pPr marL="457200" indent="-457200" eaLnBrk="1" hangingPunct="1">
              <a:buFontTx/>
              <a:buNone/>
            </a:pPr>
            <a:r>
              <a:rPr lang="en-US" altLang="ko-KR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Breast Cancer</a:t>
            </a:r>
          </a:p>
          <a:p>
            <a:pPr marL="457200" indent="-457200" eaLnBrk="1" hangingPunct="1">
              <a:buFontTx/>
              <a:buNone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n-US" altLang="ko-KR" dirty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Melanoma (Skin)</a:t>
            </a:r>
            <a:endParaRPr lang="en-US" altLang="ko-KR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519442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75000"/>
              </a:schemeClr>
            </a:gs>
            <a:gs pos="50000">
              <a:schemeClr val="tx1"/>
            </a:gs>
            <a:gs pos="100000">
              <a:schemeClr val="accent5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152400"/>
            <a:ext cx="8001000" cy="682625"/>
          </a:xfrm>
        </p:spPr>
        <p:txBody>
          <a:bodyPr/>
          <a:lstStyle/>
          <a:p>
            <a:pPr eaLnBrk="1" hangingPunct="1"/>
            <a:r>
              <a:rPr lang="en-US" altLang="ko-KR" sz="36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Visualization of NCI 60 Data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447800"/>
            <a:ext cx="8610600" cy="5029200"/>
          </a:xfrm>
        </p:spPr>
        <p:txBody>
          <a:bodyPr/>
          <a:lstStyle/>
          <a:p>
            <a:pPr marL="457200" indent="-457200" eaLnBrk="1" hangingPunct="1"/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Can we find classes:</a:t>
            </a:r>
          </a:p>
          <a:p>
            <a:pPr marL="457200" indent="-457200" algn="ctr" eaLnBrk="1" hangingPunct="1">
              <a:buFontTx/>
              <a:buNone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altLang="ko-KR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Renal</a:t>
            </a: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altLang="ko-KR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CNS</a:t>
            </a: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altLang="ko-KR" dirty="0" err="1">
                <a:solidFill>
                  <a:schemeClr val="tx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Ovar</a:t>
            </a: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altLang="ko-KR" dirty="0" err="1">
                <a:solidFill>
                  <a:srgbClr val="00E7E7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Leuk</a:t>
            </a: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altLang="ko-KR" dirty="0">
                <a:solidFill>
                  <a:srgbClr val="7030A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Colon</a:t>
            </a: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altLang="ko-KR" dirty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Melan</a:t>
            </a: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457200" indent="-457200" eaLnBrk="1" hangingPunct="1"/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Using PCA Visualization??</a:t>
            </a:r>
          </a:p>
          <a:p>
            <a:pPr marL="457200" indent="-457200" eaLnBrk="1" hangingPunct="1"/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First try “unsupervised view”</a:t>
            </a:r>
          </a:p>
          <a:p>
            <a:pPr marL="457200" indent="-457200" eaLnBrk="1" hangingPunct="1"/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I.e. switch off class colors</a:t>
            </a:r>
          </a:p>
          <a:p>
            <a:pPr marL="457200" indent="-457200" eaLnBrk="1" hangingPunct="1"/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Then turn on colors, to identify clusters</a:t>
            </a:r>
          </a:p>
          <a:p>
            <a:pPr marL="457200" indent="-457200" eaLnBrk="1" hangingPunct="1"/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I.e. look at “supervised view”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86600" y="3352800"/>
            <a:ext cx="1608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II. Exploratory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Analysis</a:t>
            </a:r>
          </a:p>
        </p:txBody>
      </p:sp>
    </p:spTree>
    <p:extLst>
      <p:ext uri="{BB962C8B-B14F-4D97-AF65-F5344CB8AC3E}">
        <p14:creationId xmlns:p14="http://schemas.microsoft.com/office/powerpoint/2010/main" val="271792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75000"/>
              </a:schemeClr>
            </a:gs>
            <a:gs pos="50000">
              <a:schemeClr val="tx1"/>
            </a:gs>
            <a:gs pos="100000">
              <a:schemeClr val="accent5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152400"/>
            <a:ext cx="7391400" cy="13716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  Can we find classes</a:t>
            </a:r>
            <a:b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Using PCA view?</a:t>
            </a:r>
          </a:p>
        </p:txBody>
      </p:sp>
      <p:pic>
        <p:nvPicPr>
          <p:cNvPr id="231427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1010880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eaLnBrk="1" hangingPunct="1"/>
            <a:r>
              <a:rPr lang="en-US" dirty="0"/>
              <a:t>Last Class: OODA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8229600" cy="5638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/>
              <a:t>Three Major Phases of OODA:</a:t>
            </a:r>
          </a:p>
          <a:p>
            <a:pPr eaLnBrk="1" hangingPunct="1">
              <a:buFontTx/>
              <a:buNone/>
            </a:pPr>
            <a:endParaRPr lang="en-US" sz="2400" dirty="0"/>
          </a:p>
          <a:p>
            <a:pPr eaLnBrk="1" hangingPunct="1">
              <a:buFontTx/>
              <a:buNone/>
            </a:pPr>
            <a:r>
              <a:rPr lang="en-US" dirty="0">
                <a:solidFill>
                  <a:srgbClr val="7030A0"/>
                </a:solidFill>
              </a:rPr>
              <a:t>I.    Object Definition</a:t>
            </a:r>
          </a:p>
          <a:p>
            <a:pPr marL="0" indent="0" algn="ctr" eaLnBrk="1" hangingPunct="1">
              <a:buNone/>
            </a:pPr>
            <a:r>
              <a:rPr lang="en-US" dirty="0">
                <a:solidFill>
                  <a:srgbClr val="7030A0"/>
                </a:solidFill>
              </a:rPr>
              <a:t>“What are the Data Objects?”</a:t>
            </a:r>
          </a:p>
          <a:p>
            <a:pPr marL="0" indent="0" eaLnBrk="1" hangingPunct="1">
              <a:buNone/>
            </a:pPr>
            <a:endParaRPr lang="en-US" sz="2400" dirty="0"/>
          </a:p>
          <a:p>
            <a:pPr marL="571500" indent="-571500" eaLnBrk="1" hangingPunct="1">
              <a:buAutoNum type="romanUcPeriod" startAt="2"/>
            </a:pPr>
            <a:r>
              <a:rPr lang="en-US" dirty="0">
                <a:solidFill>
                  <a:srgbClr val="00B050"/>
                </a:solidFill>
              </a:rPr>
              <a:t>Exploratory Analysis</a:t>
            </a:r>
          </a:p>
          <a:p>
            <a:pPr marL="0" indent="0" algn="ctr" eaLnBrk="1" hangingPunct="1">
              <a:buNone/>
            </a:pPr>
            <a:r>
              <a:rPr lang="en-US" dirty="0">
                <a:solidFill>
                  <a:srgbClr val="00B050"/>
                </a:solidFill>
              </a:rPr>
              <a:t>“What Is Data Structure / Drivers?”</a:t>
            </a:r>
          </a:p>
          <a:p>
            <a:pPr marL="0" indent="0" eaLnBrk="1" hangingPunct="1">
              <a:buNone/>
            </a:pPr>
            <a:endParaRPr lang="en-US" sz="2400" dirty="0"/>
          </a:p>
          <a:p>
            <a:pPr marL="0" indent="0" eaLnBrk="1" hangingPunct="1">
              <a:buNone/>
            </a:pPr>
            <a:r>
              <a:rPr lang="en-US" dirty="0">
                <a:solidFill>
                  <a:srgbClr val="C00000"/>
                </a:solidFill>
              </a:rPr>
              <a:t>III.  Confirmatory Analysis / Validation</a:t>
            </a:r>
          </a:p>
          <a:p>
            <a:pPr marL="0" indent="0" algn="ctr" eaLnBrk="1" hangingPunct="1">
              <a:buNone/>
            </a:pPr>
            <a:r>
              <a:rPr lang="en-US" dirty="0">
                <a:solidFill>
                  <a:srgbClr val="C00000"/>
                </a:solidFill>
              </a:rPr>
              <a:t>Is it Really There (vs. Noise Artifact)?</a:t>
            </a:r>
          </a:p>
        </p:txBody>
      </p:sp>
      <p:sp>
        <p:nvSpPr>
          <p:cNvPr id="2" name="Rectangle 1"/>
          <p:cNvSpPr/>
          <p:nvPr/>
        </p:nvSpPr>
        <p:spPr>
          <a:xfrm>
            <a:off x="304800" y="1828800"/>
            <a:ext cx="7543800" cy="16002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867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75000"/>
              </a:schemeClr>
            </a:gs>
            <a:gs pos="50000">
              <a:schemeClr val="tx1"/>
            </a:gs>
            <a:gs pos="100000">
              <a:schemeClr val="accent5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152400"/>
            <a:ext cx="7391400" cy="13716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  Can we find classes</a:t>
            </a:r>
            <a:b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Using PCA view?</a:t>
            </a:r>
          </a:p>
        </p:txBody>
      </p:sp>
      <p:pic>
        <p:nvPicPr>
          <p:cNvPr id="235523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270590449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75000"/>
              </a:schemeClr>
            </a:gs>
            <a:gs pos="50000">
              <a:schemeClr val="tx1"/>
            </a:gs>
            <a:gs pos="100000">
              <a:schemeClr val="accent5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152400"/>
            <a:ext cx="8001000" cy="682625"/>
          </a:xfrm>
        </p:spPr>
        <p:txBody>
          <a:bodyPr/>
          <a:lstStyle/>
          <a:p>
            <a:pPr eaLnBrk="1" hangingPunct="1"/>
            <a:r>
              <a:rPr lang="en-US" altLang="ko-KR" sz="36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Visualization of NCI 60 Data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447800"/>
            <a:ext cx="8610600" cy="5029200"/>
          </a:xfrm>
        </p:spPr>
        <p:txBody>
          <a:bodyPr/>
          <a:lstStyle/>
          <a:p>
            <a:pPr marL="457200" indent="-457200" eaLnBrk="1" hangingPunct="1">
              <a:buFontTx/>
              <a:buNone/>
            </a:pPr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Maybe need to look at more PCs?</a:t>
            </a:r>
          </a:p>
          <a:p>
            <a:pPr marL="457200" indent="-457200" eaLnBrk="1" hangingPunct="1">
              <a:buFontTx/>
              <a:buNone/>
            </a:pPr>
            <a:endParaRPr lang="en-US" altLang="ko-KR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 eaLnBrk="1" hangingPunct="1">
              <a:buFontTx/>
              <a:buNone/>
            </a:pPr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Study array of such PCA projections:</a:t>
            </a:r>
          </a:p>
        </p:txBody>
      </p:sp>
      <p:graphicFrame>
        <p:nvGraphicFramePr>
          <p:cNvPr id="237572" name="Object 4"/>
          <p:cNvGraphicFramePr>
            <a:graphicFrameLocks noChangeAspect="1"/>
          </p:cNvGraphicFramePr>
          <p:nvPr/>
        </p:nvGraphicFramePr>
        <p:xfrm>
          <a:off x="1066800" y="3657600"/>
          <a:ext cx="7119938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552400" imgH="672840" progId="Equation.3">
                  <p:embed/>
                </p:oleObj>
              </mc:Choice>
              <mc:Fallback>
                <p:oleObj name="Equation" r:id="rId3" imgW="2552400" imgH="672840" progId="Equation.3">
                  <p:embed/>
                  <p:pic>
                    <p:nvPicPr>
                      <p:cNvPr id="23757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3657600"/>
                        <a:ext cx="7119938" cy="190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185343A3-32E8-7054-FF48-ADFFA1BDF1EE}"/>
              </a:ext>
            </a:extLst>
          </p:cNvPr>
          <p:cNvSpPr/>
          <p:nvPr/>
        </p:nvSpPr>
        <p:spPr>
          <a:xfrm>
            <a:off x="3276600" y="4267200"/>
            <a:ext cx="1828800" cy="68580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8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75000"/>
              </a:schemeClr>
            </a:gs>
            <a:gs pos="50000">
              <a:schemeClr val="tx1"/>
            </a:gs>
            <a:gs pos="100000">
              <a:schemeClr val="accent5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152400"/>
            <a:ext cx="7391400" cy="13716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  Can we find classes</a:t>
            </a:r>
            <a:b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Using PCA 5-8?</a:t>
            </a:r>
          </a:p>
        </p:txBody>
      </p:sp>
      <p:pic>
        <p:nvPicPr>
          <p:cNvPr id="239619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graphicFrame>
        <p:nvGraphicFramePr>
          <p:cNvPr id="239620" name="Object 4"/>
          <p:cNvGraphicFramePr>
            <a:graphicFrameLocks noChangeAspect="1"/>
          </p:cNvGraphicFramePr>
          <p:nvPr/>
        </p:nvGraphicFramePr>
        <p:xfrm>
          <a:off x="7648575" y="5410200"/>
          <a:ext cx="1239838" cy="1027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12520" imgH="672840" progId="Equation.3">
                  <p:embed/>
                </p:oleObj>
              </mc:Choice>
              <mc:Fallback>
                <p:oleObj name="Equation" r:id="rId4" imgW="812520" imgH="672840" progId="Equation.3">
                  <p:embed/>
                  <p:pic>
                    <p:nvPicPr>
                      <p:cNvPr id="23962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8575" y="5410200"/>
                        <a:ext cx="1239838" cy="1027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3497971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75000"/>
              </a:schemeClr>
            </a:gs>
            <a:gs pos="50000">
              <a:schemeClr val="tx1"/>
            </a:gs>
            <a:gs pos="100000">
              <a:schemeClr val="accent5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152400"/>
            <a:ext cx="7391400" cy="13716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  Can we find classes</a:t>
            </a:r>
            <a:b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Using PCA 5-8?</a:t>
            </a:r>
          </a:p>
        </p:txBody>
      </p:sp>
      <p:pic>
        <p:nvPicPr>
          <p:cNvPr id="241667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graphicFrame>
        <p:nvGraphicFramePr>
          <p:cNvPr id="241668" name="Object 4"/>
          <p:cNvGraphicFramePr>
            <a:graphicFrameLocks noChangeAspect="1"/>
          </p:cNvGraphicFramePr>
          <p:nvPr/>
        </p:nvGraphicFramePr>
        <p:xfrm>
          <a:off x="7648575" y="5410200"/>
          <a:ext cx="1239838" cy="1027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12520" imgH="672840" progId="Equation.3">
                  <p:embed/>
                </p:oleObj>
              </mc:Choice>
              <mc:Fallback>
                <p:oleObj name="Equation" r:id="rId4" imgW="812520" imgH="672840" progId="Equation.3">
                  <p:embed/>
                  <p:pic>
                    <p:nvPicPr>
                      <p:cNvPr id="24166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8575" y="5410200"/>
                        <a:ext cx="1239838" cy="1027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795586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75000"/>
              </a:schemeClr>
            </a:gs>
            <a:gs pos="50000">
              <a:schemeClr val="tx1"/>
            </a:gs>
            <a:gs pos="100000">
              <a:schemeClr val="accent5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152400"/>
            <a:ext cx="7391400" cy="13716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  Can we find classes</a:t>
            </a:r>
            <a:b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Using PCA 9-12?</a:t>
            </a:r>
          </a:p>
        </p:txBody>
      </p:sp>
      <p:pic>
        <p:nvPicPr>
          <p:cNvPr id="243715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graphicFrame>
        <p:nvGraphicFramePr>
          <p:cNvPr id="243716" name="Object 4"/>
          <p:cNvGraphicFramePr>
            <a:graphicFrameLocks noChangeAspect="1"/>
          </p:cNvGraphicFramePr>
          <p:nvPr/>
        </p:nvGraphicFramePr>
        <p:xfrm>
          <a:off x="7648575" y="5410200"/>
          <a:ext cx="1239838" cy="1027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12520" imgH="672840" progId="Equation.3">
                  <p:embed/>
                </p:oleObj>
              </mc:Choice>
              <mc:Fallback>
                <p:oleObj name="Equation" r:id="rId4" imgW="812520" imgH="672840" progId="Equation.3">
                  <p:embed/>
                  <p:pic>
                    <p:nvPicPr>
                      <p:cNvPr id="24371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8575" y="5410200"/>
                        <a:ext cx="1239838" cy="1027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4671696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75000"/>
              </a:schemeClr>
            </a:gs>
            <a:gs pos="50000">
              <a:schemeClr val="tx1"/>
            </a:gs>
            <a:gs pos="100000">
              <a:schemeClr val="accent5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152400"/>
            <a:ext cx="7391400" cy="13716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  Can we find classes</a:t>
            </a:r>
            <a:b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Using PCA 9-12?</a:t>
            </a:r>
          </a:p>
        </p:txBody>
      </p:sp>
      <p:pic>
        <p:nvPicPr>
          <p:cNvPr id="245763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graphicFrame>
        <p:nvGraphicFramePr>
          <p:cNvPr id="245764" name="Object 4"/>
          <p:cNvGraphicFramePr>
            <a:graphicFrameLocks noChangeAspect="1"/>
          </p:cNvGraphicFramePr>
          <p:nvPr/>
        </p:nvGraphicFramePr>
        <p:xfrm>
          <a:off x="7648575" y="5410200"/>
          <a:ext cx="1239838" cy="1027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12520" imgH="672840" progId="Equation.3">
                  <p:embed/>
                </p:oleObj>
              </mc:Choice>
              <mc:Fallback>
                <p:oleObj name="Equation" r:id="rId4" imgW="812520" imgH="672840" progId="Equation.3">
                  <p:embed/>
                  <p:pic>
                    <p:nvPicPr>
                      <p:cNvPr id="24576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8575" y="5410200"/>
                        <a:ext cx="1239838" cy="1027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5679185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75000"/>
              </a:schemeClr>
            </a:gs>
            <a:gs pos="50000">
              <a:schemeClr val="tx1"/>
            </a:gs>
            <a:gs pos="100000">
              <a:schemeClr val="accent5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152400"/>
            <a:ext cx="7391400" cy="13716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  Can we find classes</a:t>
            </a:r>
            <a:b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Using PCA 1-4 vs. 5-8?</a:t>
            </a:r>
          </a:p>
        </p:txBody>
      </p:sp>
      <p:pic>
        <p:nvPicPr>
          <p:cNvPr id="247811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graphicFrame>
        <p:nvGraphicFramePr>
          <p:cNvPr id="247812" name="Object 4"/>
          <p:cNvGraphicFramePr>
            <a:graphicFrameLocks noChangeAspect="1"/>
          </p:cNvGraphicFramePr>
          <p:nvPr/>
        </p:nvGraphicFramePr>
        <p:xfrm>
          <a:off x="7648575" y="5410200"/>
          <a:ext cx="1239838" cy="1027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12520" imgH="672840" progId="Equation.3">
                  <p:embed/>
                </p:oleObj>
              </mc:Choice>
              <mc:Fallback>
                <p:oleObj name="Equation" r:id="rId4" imgW="812520" imgH="672840" progId="Equation.3">
                  <p:embed/>
                  <p:pic>
                    <p:nvPicPr>
                      <p:cNvPr id="24781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8575" y="5410200"/>
                        <a:ext cx="1239838" cy="1027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486214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75000"/>
              </a:schemeClr>
            </a:gs>
            <a:gs pos="50000">
              <a:schemeClr val="tx1"/>
            </a:gs>
            <a:gs pos="100000">
              <a:schemeClr val="accent5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152400"/>
            <a:ext cx="7391400" cy="13716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  Can we find classes</a:t>
            </a:r>
            <a:b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Using PCA 1-4 vs. 5-8?</a:t>
            </a:r>
          </a:p>
        </p:txBody>
      </p:sp>
      <p:pic>
        <p:nvPicPr>
          <p:cNvPr id="249859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graphicFrame>
        <p:nvGraphicFramePr>
          <p:cNvPr id="249860" name="Object 4"/>
          <p:cNvGraphicFramePr>
            <a:graphicFrameLocks noChangeAspect="1"/>
          </p:cNvGraphicFramePr>
          <p:nvPr/>
        </p:nvGraphicFramePr>
        <p:xfrm>
          <a:off x="7648575" y="5410200"/>
          <a:ext cx="1239838" cy="1027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12520" imgH="672840" progId="Equation.3">
                  <p:embed/>
                </p:oleObj>
              </mc:Choice>
              <mc:Fallback>
                <p:oleObj name="Equation" r:id="rId4" imgW="812520" imgH="672840" progId="Equation.3">
                  <p:embed/>
                  <p:pic>
                    <p:nvPicPr>
                      <p:cNvPr id="24986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8575" y="5410200"/>
                        <a:ext cx="1239838" cy="1027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023838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75000"/>
              </a:schemeClr>
            </a:gs>
            <a:gs pos="50000">
              <a:schemeClr val="tx1"/>
            </a:gs>
            <a:gs pos="100000">
              <a:schemeClr val="accent5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152400"/>
            <a:ext cx="7391400" cy="13716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  Can we find classes</a:t>
            </a:r>
            <a:b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Using PCA 1-4 vs. 9-12?</a:t>
            </a:r>
          </a:p>
        </p:txBody>
      </p:sp>
      <p:pic>
        <p:nvPicPr>
          <p:cNvPr id="251907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graphicFrame>
        <p:nvGraphicFramePr>
          <p:cNvPr id="251908" name="Object 4"/>
          <p:cNvGraphicFramePr>
            <a:graphicFrameLocks noChangeAspect="1"/>
          </p:cNvGraphicFramePr>
          <p:nvPr/>
        </p:nvGraphicFramePr>
        <p:xfrm>
          <a:off x="7648575" y="5410200"/>
          <a:ext cx="1239838" cy="1027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12520" imgH="672840" progId="Equation.3">
                  <p:embed/>
                </p:oleObj>
              </mc:Choice>
              <mc:Fallback>
                <p:oleObj name="Equation" r:id="rId4" imgW="812520" imgH="672840" progId="Equation.3">
                  <p:embed/>
                  <p:pic>
                    <p:nvPicPr>
                      <p:cNvPr id="25190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8575" y="5410200"/>
                        <a:ext cx="1239838" cy="1027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663636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75000"/>
              </a:schemeClr>
            </a:gs>
            <a:gs pos="50000">
              <a:schemeClr val="tx1"/>
            </a:gs>
            <a:gs pos="100000">
              <a:schemeClr val="accent5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152400"/>
            <a:ext cx="7391400" cy="13716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  Can we find classes</a:t>
            </a:r>
            <a:b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Using PCA 5-8 vs. 9-12?</a:t>
            </a:r>
          </a:p>
        </p:txBody>
      </p:sp>
      <p:pic>
        <p:nvPicPr>
          <p:cNvPr id="253955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graphicFrame>
        <p:nvGraphicFramePr>
          <p:cNvPr id="253956" name="Object 4"/>
          <p:cNvGraphicFramePr>
            <a:graphicFrameLocks noChangeAspect="1"/>
          </p:cNvGraphicFramePr>
          <p:nvPr/>
        </p:nvGraphicFramePr>
        <p:xfrm>
          <a:off x="7648575" y="5410200"/>
          <a:ext cx="1239838" cy="1027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12520" imgH="672840" progId="Equation.3">
                  <p:embed/>
                </p:oleObj>
              </mc:Choice>
              <mc:Fallback>
                <p:oleObj name="Equation" r:id="rId4" imgW="812520" imgH="672840" progId="Equation.3">
                  <p:embed/>
                  <p:pic>
                    <p:nvPicPr>
                      <p:cNvPr id="25395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8575" y="5410200"/>
                        <a:ext cx="1239838" cy="1027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1606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/>
            <a:r>
              <a:rPr lang="en-US" dirty="0"/>
              <a:t>Last Class: Basics of OODA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4724400"/>
            <a:ext cx="4038600" cy="4525963"/>
          </a:xfrm>
        </p:spPr>
        <p:txBody>
          <a:bodyPr/>
          <a:lstStyle/>
          <a:p>
            <a:pPr eaLnBrk="1" hangingPunct="1">
              <a:lnSpc>
                <a:spcPct val="140000"/>
              </a:lnSpc>
              <a:buFontTx/>
              <a:buNone/>
            </a:pPr>
            <a:br>
              <a:rPr lang="en-US" sz="2800" dirty="0"/>
            </a:br>
            <a:endParaRPr lang="en-US" sz="2800" dirty="0"/>
          </a:p>
        </p:txBody>
      </p:sp>
      <p:sp>
        <p:nvSpPr>
          <p:cNvPr id="2054" name="Text Box 4"/>
          <p:cNvSpPr txBox="1">
            <a:spLocks noChangeArrowheads="1"/>
          </p:cNvSpPr>
          <p:nvPr/>
        </p:nvSpPr>
        <p:spPr bwMode="auto">
          <a:xfrm>
            <a:off x="838200" y="1013590"/>
            <a:ext cx="83058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Useful Conceptual Framework: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  <a:sym typeface="Wingdings" pitchFamily="2" charset="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Object Space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       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Trait Space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  <a:sym typeface="Wingdings" pitchFamily="2" charset="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  <a:sym typeface="Wingdings" pitchFamily="2" charset="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0" y="3352800"/>
            <a:ext cx="251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(Where data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objects live)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00600" y="3352800"/>
            <a:ext cx="27350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(How they are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represented)</a:t>
            </a:r>
          </a:p>
        </p:txBody>
      </p:sp>
    </p:spTree>
    <p:extLst>
      <p:ext uri="{BB962C8B-B14F-4D97-AF65-F5344CB8AC3E}">
        <p14:creationId xmlns:p14="http://schemas.microsoft.com/office/powerpoint/2010/main" val="3753589865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75000"/>
              </a:schemeClr>
            </a:gs>
            <a:gs pos="50000">
              <a:schemeClr val="tx1"/>
            </a:gs>
            <a:gs pos="100000">
              <a:schemeClr val="accent5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152400"/>
            <a:ext cx="8001000" cy="682625"/>
          </a:xfrm>
        </p:spPr>
        <p:txBody>
          <a:bodyPr/>
          <a:lstStyle/>
          <a:p>
            <a:pPr eaLnBrk="1" hangingPunct="1"/>
            <a:r>
              <a:rPr lang="en-US" altLang="ko-KR" sz="36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Visualization of NCI 60 Data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143000"/>
            <a:ext cx="8610600" cy="5105400"/>
          </a:xfrm>
        </p:spPr>
        <p:txBody>
          <a:bodyPr/>
          <a:lstStyle/>
          <a:p>
            <a:pPr marL="457200" indent="-457200" eaLnBrk="1" hangingPunct="1">
              <a:buFontTx/>
              <a:buNone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Can we find classes using PC directions??</a:t>
            </a:r>
          </a:p>
          <a:p>
            <a:pPr marL="457200" indent="-457200" eaLnBrk="1" hangingPunct="1"/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Found some, but not others</a:t>
            </a:r>
          </a:p>
          <a:p>
            <a:pPr marL="457200" indent="-457200" eaLnBrk="1" hangingPunct="1"/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Nothing after 1</a:t>
            </a:r>
            <a:r>
              <a:rPr lang="en-US" altLang="ko-KR" baseline="30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</a:t>
            </a: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five - six PCs </a:t>
            </a:r>
          </a:p>
          <a:p>
            <a:pPr marL="457200" indent="-457200" eaLnBrk="1" hangingPunct="1"/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Rest seem to have other drivers</a:t>
            </a:r>
          </a:p>
          <a:p>
            <a:pPr marL="457200" indent="-457200" eaLnBrk="1" hangingPunct="1">
              <a:buFontTx/>
              <a:buNone/>
            </a:pPr>
            <a:endParaRPr lang="en-US" altLang="ko-KR" i="1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 eaLnBrk="1" hangingPunct="1">
              <a:buFontTx/>
              <a:buNone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Are There Better Directions?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PCA only “feels” maximal variation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Ignores</a:t>
            </a: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Class Labels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How Can We </a:t>
            </a:r>
            <a:r>
              <a:rPr lang="en-US" altLang="ko-KR" u="sng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Use</a:t>
            </a: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Class Labels?</a:t>
            </a:r>
          </a:p>
        </p:txBody>
      </p:sp>
    </p:spTree>
    <p:extLst>
      <p:ext uri="{BB962C8B-B14F-4D97-AF65-F5344CB8AC3E}">
        <p14:creationId xmlns:p14="http://schemas.microsoft.com/office/powerpoint/2010/main" val="428014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75000"/>
              </a:schemeClr>
            </a:gs>
            <a:gs pos="50000">
              <a:schemeClr val="tx1"/>
            </a:gs>
            <a:gs pos="100000">
              <a:schemeClr val="accent5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152400"/>
            <a:ext cx="8001000" cy="682625"/>
          </a:xfrm>
        </p:spPr>
        <p:txBody>
          <a:bodyPr/>
          <a:lstStyle/>
          <a:p>
            <a:pPr eaLnBrk="1" hangingPunct="1"/>
            <a:r>
              <a:rPr lang="en-US" altLang="ko-KR" sz="36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Visualization of NCI 60 Data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143000"/>
            <a:ext cx="8610600" cy="5105400"/>
          </a:xfrm>
        </p:spPr>
        <p:txBody>
          <a:bodyPr/>
          <a:lstStyle/>
          <a:p>
            <a:pPr marL="457200" indent="-457200" eaLnBrk="1" hangingPunct="1">
              <a:buFontTx/>
              <a:buNone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How Can We </a:t>
            </a:r>
            <a:r>
              <a:rPr lang="en-US" altLang="ko-KR" u="sng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Use</a:t>
            </a: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Class Labels?</a:t>
            </a:r>
          </a:p>
          <a:p>
            <a:pPr marL="457200" indent="-457200" eaLnBrk="1" hangingPunct="1">
              <a:buFontTx/>
              <a:buNone/>
            </a:pPr>
            <a:endParaRPr lang="en-US" altLang="ko-KR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 eaLnBrk="1" hangingPunct="1">
              <a:buFontTx/>
              <a:buNone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Approach:   </a:t>
            </a:r>
          </a:p>
          <a:p>
            <a:pPr eaLnBrk="1" hangingPunct="1">
              <a:buFont typeface="Courier New" pitchFamily="49" charset="0"/>
              <a:buChar char="o"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Find Directions to “Best Separate” Classes</a:t>
            </a:r>
          </a:p>
          <a:p>
            <a:pPr eaLnBrk="1" hangingPunct="1">
              <a:buFont typeface="Courier New" pitchFamily="49" charset="0"/>
              <a:buChar char="o"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In Disjoint Pairs  (thus 4 Directions)</a:t>
            </a:r>
          </a:p>
          <a:p>
            <a:pPr eaLnBrk="1" hangingPunct="1">
              <a:buFont typeface="Courier New" pitchFamily="49" charset="0"/>
              <a:buChar char="o"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Use DWD:</a:t>
            </a:r>
          </a:p>
          <a:p>
            <a:pPr marL="0" indent="0" algn="ctr" eaLnBrk="1" hangingPunct="1">
              <a:buNone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Distance Weighted Discrimination</a:t>
            </a:r>
          </a:p>
          <a:p>
            <a:pPr eaLnBrk="1" hangingPunct="1">
              <a:buFont typeface="Courier New" pitchFamily="49" charset="0"/>
              <a:buChar char="o"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Defined (&amp; Motivated) Later</a:t>
            </a:r>
          </a:p>
          <a:p>
            <a:pPr eaLnBrk="1" hangingPunct="1">
              <a:buFont typeface="Courier New" pitchFamily="49" charset="0"/>
              <a:buChar char="o"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Project All Data on These 4 Directions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B601D8-3143-E454-3583-53D9BE7FAF8E}"/>
              </a:ext>
            </a:extLst>
          </p:cNvPr>
          <p:cNvSpPr txBox="1"/>
          <p:nvPr/>
        </p:nvSpPr>
        <p:spPr>
          <a:xfrm>
            <a:off x="3048000" y="4191000"/>
            <a:ext cx="526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Recall: Very Useful with Male-Female Faces Data</a:t>
            </a:r>
          </a:p>
        </p:txBody>
      </p:sp>
    </p:spTree>
    <p:extLst>
      <p:ext uri="{BB962C8B-B14F-4D97-AF65-F5344CB8AC3E}">
        <p14:creationId xmlns:p14="http://schemas.microsoft.com/office/powerpoint/2010/main" val="108629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75000"/>
              </a:schemeClr>
            </a:gs>
            <a:gs pos="50000">
              <a:schemeClr val="tx1"/>
            </a:gs>
            <a:gs pos="100000">
              <a:schemeClr val="accent5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  Views using DWD </a:t>
            </a:r>
            <a:r>
              <a:rPr lang="en-US" altLang="ko-KR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Dir</a:t>
            </a:r>
            <a:r>
              <a:rPr lang="en-US" altLang="ko-KR" dirty="0" err="1">
                <a:solidFill>
                  <a:schemeClr val="bg2"/>
                </a:solidFill>
                <a:latin typeface="Tahoma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altLang="ko-KR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ns</a:t>
            </a: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(focus on biology)</a:t>
            </a:r>
          </a:p>
        </p:txBody>
      </p:sp>
      <p:pic>
        <p:nvPicPr>
          <p:cNvPr id="260099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0A5980B-4B86-3F5D-8CD5-DB4B9B4019B6}"/>
              </a:ext>
            </a:extLst>
          </p:cNvPr>
          <p:cNvGrpSpPr/>
          <p:nvPr/>
        </p:nvGrpSpPr>
        <p:grpSpPr>
          <a:xfrm>
            <a:off x="627945" y="3505200"/>
            <a:ext cx="1962855" cy="1376065"/>
            <a:chOff x="627945" y="3505200"/>
            <a:chExt cx="1962855" cy="137606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64665BB-5703-70F2-7487-E056E5525FE5}"/>
                </a:ext>
              </a:extLst>
            </p:cNvPr>
            <p:cNvSpPr txBox="1"/>
            <p:nvPr/>
          </p:nvSpPr>
          <p:spPr>
            <a:xfrm>
              <a:off x="627945" y="4419600"/>
              <a:ext cx="13532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2"/>
                  </a:solidFill>
                </a:rPr>
                <a:t>Great Separation</a:t>
              </a:r>
            </a:p>
            <a:p>
              <a:pPr algn="ctr"/>
              <a:r>
                <a:rPr lang="en-US" sz="1200" dirty="0">
                  <a:solidFill>
                    <a:schemeClr val="bg2"/>
                  </a:solidFill>
                </a:rPr>
                <a:t>Of </a:t>
              </a:r>
              <a:r>
                <a:rPr lang="en-US" sz="1200" dirty="0">
                  <a:solidFill>
                    <a:schemeClr val="accent5">
                      <a:lumMod val="50000"/>
                    </a:schemeClr>
                  </a:solidFill>
                </a:rPr>
                <a:t>Renal</a:t>
              </a:r>
              <a:r>
                <a:rPr lang="en-US" sz="1200" dirty="0">
                  <a:solidFill>
                    <a:schemeClr val="bg2"/>
                  </a:solidFill>
                </a:rPr>
                <a:t> &amp; </a:t>
              </a:r>
              <a:r>
                <a:rPr lang="en-US" sz="1200" dirty="0">
                  <a:solidFill>
                    <a:schemeClr val="bg1"/>
                  </a:solidFill>
                </a:rPr>
                <a:t>CNS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48BC95C6-8B97-E427-B200-A8F46FB05E90}"/>
                </a:ext>
              </a:extLst>
            </p:cNvPr>
            <p:cNvCxnSpPr>
              <a:stCxn id="2" idx="0"/>
            </p:cNvCxnSpPr>
            <p:nvPr/>
          </p:nvCxnSpPr>
          <p:spPr>
            <a:xfrm flipV="1">
              <a:off x="1304573" y="3505200"/>
              <a:ext cx="1286227" cy="91440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7588481F-F2BF-87BE-DC30-1F4DA3196B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5400" y="3505200"/>
              <a:ext cx="457200" cy="914400"/>
            </a:xfrm>
            <a:prstGeom prst="straightConnector1">
              <a:avLst/>
            </a:prstGeom>
            <a:ln w="25400"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418EDF0-A0A3-E639-F21C-55CEE8174D6B}"/>
              </a:ext>
            </a:extLst>
          </p:cNvPr>
          <p:cNvGrpSpPr/>
          <p:nvPr/>
        </p:nvGrpSpPr>
        <p:grpSpPr>
          <a:xfrm>
            <a:off x="1954260" y="1475601"/>
            <a:ext cx="1931940" cy="734199"/>
            <a:chOff x="1954260" y="1475601"/>
            <a:chExt cx="1931940" cy="73419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7B3D56-B4AE-1BC7-D84D-8A1D5D20157A}"/>
                </a:ext>
              </a:extLst>
            </p:cNvPr>
            <p:cNvSpPr txBox="1"/>
            <p:nvPr/>
          </p:nvSpPr>
          <p:spPr>
            <a:xfrm>
              <a:off x="1954260" y="1475601"/>
              <a:ext cx="19319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2">
                      <a:lumMod val="75000"/>
                    </a:schemeClr>
                  </a:solidFill>
                </a:rPr>
                <a:t>Ovarian</a:t>
              </a:r>
              <a:r>
                <a:rPr lang="en-US" sz="1200" dirty="0">
                  <a:solidFill>
                    <a:schemeClr val="bg2"/>
                  </a:solidFill>
                </a:rPr>
                <a:t> Nicely Separated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D63009F-4462-DC9F-1508-9CC522B8F6ED}"/>
                </a:ext>
              </a:extLst>
            </p:cNvPr>
            <p:cNvCxnSpPr>
              <a:cxnSpLocks/>
              <a:stCxn id="8" idx="2"/>
            </p:cNvCxnSpPr>
            <p:nvPr/>
          </p:nvCxnSpPr>
          <p:spPr>
            <a:xfrm>
              <a:off x="2920230" y="1752600"/>
              <a:ext cx="280170" cy="457200"/>
            </a:xfrm>
            <a:prstGeom prst="straightConnector1">
              <a:avLst/>
            </a:prstGeom>
            <a:ln w="25400"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3B764BC-19C1-F7FB-348E-AAD43108D92F}"/>
              </a:ext>
            </a:extLst>
          </p:cNvPr>
          <p:cNvSpPr txBox="1"/>
          <p:nvPr/>
        </p:nvSpPr>
        <p:spPr>
          <a:xfrm>
            <a:off x="5612493" y="1475601"/>
            <a:ext cx="1813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</a:rPr>
              <a:t>Since Several Subtypes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A66E3C7-D041-388B-C995-DAD2E5E374BA}"/>
              </a:ext>
            </a:extLst>
          </p:cNvPr>
          <p:cNvGrpSpPr/>
          <p:nvPr/>
        </p:nvGrpSpPr>
        <p:grpSpPr>
          <a:xfrm>
            <a:off x="4038600" y="1475601"/>
            <a:ext cx="1592104" cy="734199"/>
            <a:chOff x="4038600" y="1475601"/>
            <a:chExt cx="1592104" cy="73419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AAC31BD-3498-A1B4-F003-0BF24B7639FC}"/>
                </a:ext>
              </a:extLst>
            </p:cNvPr>
            <p:cNvSpPr txBox="1"/>
            <p:nvPr/>
          </p:nvSpPr>
          <p:spPr>
            <a:xfrm>
              <a:off x="4038600" y="1475601"/>
              <a:ext cx="15921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2"/>
                  </a:solidFill>
                </a:rPr>
                <a:t>But not Lung Cancer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3A78EAC-1156-3527-9290-6EFAF7ABFC13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 flipH="1">
              <a:off x="4114800" y="1752600"/>
              <a:ext cx="719852" cy="457200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A63992C-E257-B9A1-4829-5A99FB18E646}"/>
              </a:ext>
            </a:extLst>
          </p:cNvPr>
          <p:cNvGrpSpPr/>
          <p:nvPr/>
        </p:nvGrpSpPr>
        <p:grpSpPr>
          <a:xfrm>
            <a:off x="4005193" y="5791200"/>
            <a:ext cx="2929007" cy="990600"/>
            <a:chOff x="4005193" y="5791200"/>
            <a:chExt cx="2929007" cy="99060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7125C74-F9DA-A26B-F3AA-55E0F2F3930A}"/>
                </a:ext>
              </a:extLst>
            </p:cNvPr>
            <p:cNvSpPr txBox="1"/>
            <p:nvPr/>
          </p:nvSpPr>
          <p:spPr>
            <a:xfrm>
              <a:off x="4005193" y="6504801"/>
              <a:ext cx="29290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2"/>
                  </a:solidFill>
                </a:rPr>
                <a:t>Similar for </a:t>
              </a:r>
              <a:r>
                <a:rPr lang="en-US" sz="1200" dirty="0" err="1">
                  <a:solidFill>
                    <a:srgbClr val="00FFFF"/>
                  </a:solidFill>
                </a:rPr>
                <a:t>Leukemia</a:t>
              </a:r>
              <a:r>
                <a:rPr lang="en-US" sz="1200" dirty="0" err="1">
                  <a:solidFill>
                    <a:schemeClr val="bg2"/>
                  </a:solidFill>
                </a:rPr>
                <a:t>,</a:t>
              </a:r>
              <a:r>
                <a:rPr lang="en-US" sz="1200" dirty="0" err="1">
                  <a:solidFill>
                    <a:srgbClr val="A700D5"/>
                  </a:solidFill>
                </a:rPr>
                <a:t>Colon</a:t>
              </a:r>
              <a:r>
                <a:rPr lang="en-US" sz="1200" dirty="0">
                  <a:solidFill>
                    <a:schemeClr val="bg2"/>
                  </a:solidFill>
                </a:rPr>
                <a:t> &amp; </a:t>
              </a:r>
              <a:r>
                <a:rPr lang="en-US" sz="1200" dirty="0">
                  <a:solidFill>
                    <a:srgbClr val="00FF00"/>
                  </a:solidFill>
                </a:rPr>
                <a:t>Melanoma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F19EB7B-BD79-1771-051C-DCE744E8AB6A}"/>
                </a:ext>
              </a:extLst>
            </p:cNvPr>
            <p:cNvCxnSpPr>
              <a:cxnSpLocks/>
              <a:stCxn id="20" idx="0"/>
            </p:cNvCxnSpPr>
            <p:nvPr/>
          </p:nvCxnSpPr>
          <p:spPr>
            <a:xfrm flipH="1" flipV="1">
              <a:off x="4724400" y="5791200"/>
              <a:ext cx="745297" cy="713601"/>
            </a:xfrm>
            <a:prstGeom prst="straightConnector1">
              <a:avLst/>
            </a:prstGeom>
            <a:ln w="25400">
              <a:solidFill>
                <a:srgbClr val="00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E4ED9DC5-4C79-5CEC-D903-1433CE8055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69697" y="5791200"/>
              <a:ext cx="0" cy="713601"/>
            </a:xfrm>
            <a:prstGeom prst="straightConnector1">
              <a:avLst/>
            </a:prstGeom>
            <a:ln w="25400">
              <a:solidFill>
                <a:srgbClr val="A700D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63B8C75-A0AB-7709-1294-177B16D034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86400" y="5943600"/>
              <a:ext cx="609600" cy="561201"/>
            </a:xfrm>
            <a:prstGeom prst="straightConnector1">
              <a:avLst/>
            </a:prstGeom>
            <a:ln w="25400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138AD5C-5B9A-A3FA-9B64-DFE859470451}"/>
              </a:ext>
            </a:extLst>
          </p:cNvPr>
          <p:cNvSpPr txBox="1"/>
          <p:nvPr/>
        </p:nvSpPr>
        <p:spPr>
          <a:xfrm>
            <a:off x="7315200" y="5486400"/>
            <a:ext cx="8915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C00000"/>
                </a:solidFill>
              </a:rPr>
              <a:t>Breast</a:t>
            </a:r>
          </a:p>
          <a:p>
            <a:pPr algn="ctr"/>
            <a:r>
              <a:rPr lang="en-US" sz="1200" dirty="0">
                <a:solidFill>
                  <a:srgbClr val="C00000"/>
                </a:solidFill>
              </a:rPr>
              <a:t>Cancer</a:t>
            </a:r>
          </a:p>
          <a:p>
            <a:pPr algn="ctr"/>
            <a:r>
              <a:rPr lang="en-US" sz="1200" dirty="0">
                <a:solidFill>
                  <a:schemeClr val="bg2"/>
                </a:solidFill>
              </a:rPr>
              <a:t>Again Has</a:t>
            </a:r>
          </a:p>
          <a:p>
            <a:pPr algn="ctr"/>
            <a:r>
              <a:rPr lang="en-US" sz="1200" dirty="0">
                <a:solidFill>
                  <a:schemeClr val="bg2"/>
                </a:solidFill>
              </a:rPr>
              <a:t>Subtypes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E37656B-57DC-BF58-FF81-7251FD6683EC}"/>
              </a:ext>
            </a:extLst>
          </p:cNvPr>
          <p:cNvSpPr txBox="1"/>
          <p:nvPr/>
        </p:nvSpPr>
        <p:spPr>
          <a:xfrm>
            <a:off x="526611" y="5352871"/>
            <a:ext cx="9973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</a:rPr>
              <a:t>Big Enough</a:t>
            </a:r>
          </a:p>
          <a:p>
            <a:pPr algn="ctr"/>
            <a:r>
              <a:rPr lang="en-US" sz="1200" dirty="0">
                <a:solidFill>
                  <a:schemeClr val="bg2"/>
                </a:solidFill>
              </a:rPr>
              <a:t>Separation</a:t>
            </a:r>
          </a:p>
          <a:p>
            <a:pPr algn="ctr"/>
            <a:r>
              <a:rPr lang="en-US" sz="1200" dirty="0">
                <a:solidFill>
                  <a:schemeClr val="bg2"/>
                </a:solidFill>
              </a:rPr>
              <a:t>That Others</a:t>
            </a:r>
          </a:p>
          <a:p>
            <a:pPr algn="ctr"/>
            <a:r>
              <a:rPr lang="en-US" sz="1200" dirty="0">
                <a:solidFill>
                  <a:schemeClr val="bg2"/>
                </a:solidFill>
              </a:rPr>
              <a:t>Project In</a:t>
            </a:r>
          </a:p>
          <a:p>
            <a:pPr algn="ctr"/>
            <a:r>
              <a:rPr lang="en-US" sz="1200" dirty="0">
                <a:solidFill>
                  <a:schemeClr val="bg2"/>
                </a:solidFill>
              </a:rPr>
              <a:t>Between</a:t>
            </a:r>
          </a:p>
          <a:p>
            <a:pPr algn="ctr"/>
            <a:r>
              <a:rPr lang="en-US" sz="1200" dirty="0">
                <a:solidFill>
                  <a:schemeClr val="bg2"/>
                </a:solidFill>
              </a:rPr>
              <a:t>With Space</a:t>
            </a:r>
          </a:p>
        </p:txBody>
      </p:sp>
    </p:spTree>
    <p:extLst>
      <p:ext uri="{BB962C8B-B14F-4D97-AF65-F5344CB8AC3E}">
        <p14:creationId xmlns:p14="http://schemas.microsoft.com/office/powerpoint/2010/main" val="413558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8" grpId="0"/>
      <p:bldP spid="30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75000"/>
              </a:schemeClr>
            </a:gs>
            <a:gs pos="50000">
              <a:schemeClr val="tx1"/>
            </a:gs>
            <a:gs pos="100000">
              <a:schemeClr val="accent5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8001000" cy="990600"/>
          </a:xfrm>
        </p:spPr>
        <p:txBody>
          <a:bodyPr/>
          <a:lstStyle/>
          <a:p>
            <a:pPr eaLnBrk="1" hangingPunct="1"/>
            <a:r>
              <a:rPr lang="en-US" altLang="ko-KR" sz="40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DWD Visualization of NCI 60 Data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610600" cy="5029200"/>
          </a:xfrm>
        </p:spPr>
        <p:txBody>
          <a:bodyPr/>
          <a:lstStyle/>
          <a:p>
            <a:pPr marL="457200" indent="-457200" eaLnBrk="1" hangingPunct="1"/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Most cancer types clearly distinct</a:t>
            </a:r>
          </a:p>
          <a:p>
            <a:pPr marL="457200" indent="-457200" algn="ctr" eaLnBrk="1" hangingPunct="1">
              <a:buFontTx/>
              <a:buNone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altLang="ko-KR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Renal</a:t>
            </a: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altLang="ko-KR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CNS</a:t>
            </a: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altLang="ko-KR" dirty="0" err="1">
                <a:solidFill>
                  <a:schemeClr val="tx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Ovar</a:t>
            </a: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altLang="ko-KR" dirty="0" err="1">
                <a:solidFill>
                  <a:srgbClr val="00E7E7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Leuk</a:t>
            </a: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altLang="ko-KR" dirty="0">
                <a:solidFill>
                  <a:srgbClr val="7030A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Colon</a:t>
            </a: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altLang="ko-KR" dirty="0" err="1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Melan</a:t>
            </a: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457200" indent="-457200" eaLnBrk="1" hangingPunct="1"/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Using these </a:t>
            </a:r>
            <a:r>
              <a:rPr lang="en-US" altLang="ko-KR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carefully chosen</a:t>
            </a: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directions</a:t>
            </a:r>
          </a:p>
          <a:p>
            <a:pPr marL="457200" indent="-457200" eaLnBrk="1" hangingPunct="1"/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Others less clear cut</a:t>
            </a:r>
          </a:p>
          <a:p>
            <a:pPr marL="857250" lvl="1" indent="-457200" eaLnBrk="1" hangingPunct="1"/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NSCLC   (at least 3 subtypes)</a:t>
            </a:r>
          </a:p>
          <a:p>
            <a:pPr marL="857250" lvl="1" indent="-457200" eaLnBrk="1" hangingPunct="1"/>
            <a:r>
              <a:rPr lang="en-US" altLang="ko-KR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Breast</a:t>
            </a: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(4 published subtypes)</a:t>
            </a:r>
          </a:p>
        </p:txBody>
      </p:sp>
    </p:spTree>
    <p:extLst>
      <p:ext uri="{BB962C8B-B14F-4D97-AF65-F5344CB8AC3E}">
        <p14:creationId xmlns:p14="http://schemas.microsoft.com/office/powerpoint/2010/main" val="3502549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75000"/>
              </a:schemeClr>
            </a:gs>
            <a:gs pos="50000">
              <a:schemeClr val="tx1"/>
            </a:gs>
            <a:gs pos="100000">
              <a:schemeClr val="accent5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8001000" cy="682625"/>
          </a:xfrm>
        </p:spPr>
        <p:txBody>
          <a:bodyPr/>
          <a:lstStyle/>
          <a:p>
            <a:pPr eaLnBrk="1" hangingPunct="1"/>
            <a:r>
              <a:rPr lang="en-US" altLang="ko-KR" sz="36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DWD Visualization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610600" cy="5029200"/>
          </a:xfrm>
        </p:spPr>
        <p:txBody>
          <a:bodyPr/>
          <a:lstStyle/>
          <a:p>
            <a:pPr marL="457200" indent="-457200" eaLnBrk="1" hangingPunct="1"/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Recall PCA limitations</a:t>
            </a:r>
          </a:p>
          <a:p>
            <a:pPr marL="457200" indent="-457200" eaLnBrk="1" hangingPunct="1"/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DWD uses class info</a:t>
            </a:r>
          </a:p>
          <a:p>
            <a:pPr marL="457200" indent="-457200" eaLnBrk="1" hangingPunct="1"/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Hence can “better separate known classes”</a:t>
            </a:r>
          </a:p>
          <a:p>
            <a:pPr marL="457200" indent="-457200" eaLnBrk="1" hangingPunct="1"/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 this for pairs of classes</a:t>
            </a:r>
          </a:p>
          <a:p>
            <a:pPr marL="457200" indent="-457200" algn="ctr" eaLnBrk="1" hangingPunct="1">
              <a:buFontTx/>
              <a:buNone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(DWD just on those, ignore others)</a:t>
            </a:r>
          </a:p>
          <a:p>
            <a:pPr marL="457200" indent="-457200" eaLnBrk="1" hangingPunct="1"/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Carefully choose pairs in NCI 60 data</a:t>
            </a:r>
          </a:p>
          <a:p>
            <a:pPr marL="457200" indent="-457200" eaLnBrk="1" hangingPunct="1"/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 DWD Directions </a:t>
            </a:r>
            <a:r>
              <a:rPr lang="en-US" altLang="ko-KR" u="sng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 Orthogonal</a:t>
            </a:r>
          </a:p>
          <a:p>
            <a:pPr marL="0" indent="0" algn="ctr" eaLnBrk="1" hangingPunct="1">
              <a:buNone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(PCA </a:t>
            </a:r>
            <a:r>
              <a:rPr lang="en-US" altLang="ko-KR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orthogonality</a:t>
            </a: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may be </a:t>
            </a:r>
          </a:p>
          <a:p>
            <a:pPr marL="0" indent="0" algn="ctr" eaLnBrk="1" hangingPunct="1">
              <a:buNone/>
            </a:pP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too strong a constraint)</a:t>
            </a:r>
          </a:p>
        </p:txBody>
      </p:sp>
    </p:spTree>
    <p:extLst>
      <p:ext uri="{BB962C8B-B14F-4D97-AF65-F5344CB8AC3E}">
        <p14:creationId xmlns:p14="http://schemas.microsoft.com/office/powerpoint/2010/main" val="177943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75000"/>
              </a:schemeClr>
            </a:gs>
            <a:gs pos="50000">
              <a:schemeClr val="tx1"/>
            </a:gs>
            <a:gs pos="100000">
              <a:schemeClr val="accent5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NCI 60:  Views using DWD </a:t>
            </a:r>
            <a:r>
              <a:rPr lang="en-US" altLang="ko-KR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Dir</a:t>
            </a:r>
            <a:r>
              <a:rPr lang="en-US" altLang="ko-KR" dirty="0" err="1">
                <a:solidFill>
                  <a:schemeClr val="bg2"/>
                </a:solidFill>
                <a:latin typeface="Tahoma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altLang="ko-KR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ns</a:t>
            </a:r>
            <a:r>
              <a:rPr lang="en-US" altLang="ko-KR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(focus on biology)</a:t>
            </a:r>
          </a:p>
        </p:txBody>
      </p:sp>
      <p:pic>
        <p:nvPicPr>
          <p:cNvPr id="931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26BE73-C970-4E77-BBFB-081234D4C5D4}"/>
              </a:ext>
            </a:extLst>
          </p:cNvPr>
          <p:cNvSpPr txBox="1"/>
          <p:nvPr/>
        </p:nvSpPr>
        <p:spPr>
          <a:xfrm>
            <a:off x="7086600" y="2743200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Construction of Non-Orthogonal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Views Discussed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 Text, Fig. 6.14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98255EE-DE31-4F92-BA06-734FF8CA2B49}"/>
              </a:ext>
            </a:extLst>
          </p:cNvPr>
          <p:cNvGrpSpPr/>
          <p:nvPr/>
        </p:nvGrpSpPr>
        <p:grpSpPr>
          <a:xfrm>
            <a:off x="0" y="685800"/>
            <a:ext cx="3496697" cy="2590800"/>
            <a:chOff x="0" y="685800"/>
            <a:chExt cx="3496697" cy="259080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F732082-7AEE-428F-A49E-6277CFA420EE}"/>
                </a:ext>
              </a:extLst>
            </p:cNvPr>
            <p:cNvSpPr txBox="1"/>
            <p:nvPr/>
          </p:nvSpPr>
          <p:spPr>
            <a:xfrm>
              <a:off x="0" y="685800"/>
              <a:ext cx="18288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Note:  Off-Diagonal Plots Are No Longer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Transposes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BF108910-EAAB-4587-8AC4-B8E158E4F773}"/>
                </a:ext>
              </a:extLst>
            </p:cNvPr>
            <p:cNvCxnSpPr>
              <a:cxnSpLocks/>
              <a:stCxn id="5" idx="3"/>
            </p:cNvCxnSpPr>
            <p:nvPr/>
          </p:nvCxnSpPr>
          <p:spPr>
            <a:xfrm>
              <a:off x="1828800" y="1285965"/>
              <a:ext cx="1667897" cy="852868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F2250F3-7FAC-472D-A99F-CACD2CF69167}"/>
                </a:ext>
              </a:extLst>
            </p:cNvPr>
            <p:cNvCxnSpPr>
              <a:cxnSpLocks/>
              <a:stCxn id="5" idx="2"/>
            </p:cNvCxnSpPr>
            <p:nvPr/>
          </p:nvCxnSpPr>
          <p:spPr>
            <a:xfrm>
              <a:off x="914400" y="1886129"/>
              <a:ext cx="990600" cy="1390471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5046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eaLnBrk="1" hangingPunct="1"/>
            <a:r>
              <a:rPr lang="en-US"/>
              <a:t>Object Oriented Data Analysis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8229600" cy="5638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/>
              <a:t>Three Major Phases of OODA:</a:t>
            </a:r>
          </a:p>
          <a:p>
            <a:pPr eaLnBrk="1" hangingPunct="1">
              <a:buFontTx/>
              <a:buNone/>
            </a:pPr>
            <a:endParaRPr lang="en-US" sz="2400" dirty="0"/>
          </a:p>
          <a:p>
            <a:pPr eaLnBrk="1" hangingPunct="1">
              <a:buFontTx/>
              <a:buNone/>
            </a:pPr>
            <a:r>
              <a:rPr lang="en-US" dirty="0">
                <a:solidFill>
                  <a:srgbClr val="7030A0"/>
                </a:solidFill>
              </a:rPr>
              <a:t>I.    Object Definition</a:t>
            </a:r>
          </a:p>
          <a:p>
            <a:pPr marL="0" indent="0" algn="ctr" eaLnBrk="1" hangingPunct="1">
              <a:buNone/>
            </a:pPr>
            <a:r>
              <a:rPr lang="en-US" dirty="0">
                <a:solidFill>
                  <a:srgbClr val="7030A0"/>
                </a:solidFill>
              </a:rPr>
              <a:t>“What are the Data Objects?”</a:t>
            </a:r>
          </a:p>
          <a:p>
            <a:pPr marL="0" indent="0" eaLnBrk="1" hangingPunct="1">
              <a:buNone/>
            </a:pPr>
            <a:endParaRPr lang="en-US" sz="2400" dirty="0"/>
          </a:p>
          <a:p>
            <a:pPr marL="571500" indent="-571500" eaLnBrk="1" hangingPunct="1">
              <a:buAutoNum type="romanUcPeriod" startAt="2"/>
            </a:pPr>
            <a:r>
              <a:rPr lang="en-US" dirty="0">
                <a:solidFill>
                  <a:srgbClr val="00B050"/>
                </a:solidFill>
              </a:rPr>
              <a:t>Exploratory Analysis</a:t>
            </a:r>
          </a:p>
          <a:p>
            <a:pPr marL="0" indent="0" algn="ctr" eaLnBrk="1" hangingPunct="1">
              <a:buNone/>
            </a:pPr>
            <a:r>
              <a:rPr lang="en-US" dirty="0">
                <a:solidFill>
                  <a:srgbClr val="00B050"/>
                </a:solidFill>
              </a:rPr>
              <a:t>“What Is Data Structure / Drivers?”</a:t>
            </a:r>
          </a:p>
          <a:p>
            <a:pPr marL="0" indent="0" eaLnBrk="1" hangingPunct="1">
              <a:buNone/>
            </a:pPr>
            <a:endParaRPr lang="en-US" sz="2400" dirty="0"/>
          </a:p>
          <a:p>
            <a:pPr marL="0" indent="0" eaLnBrk="1" hangingPunct="1">
              <a:buNone/>
            </a:pPr>
            <a:r>
              <a:rPr lang="en-US" dirty="0">
                <a:solidFill>
                  <a:srgbClr val="C00000"/>
                </a:solidFill>
              </a:rPr>
              <a:t>III.  Confirmatory Analysis / Validation</a:t>
            </a:r>
          </a:p>
          <a:p>
            <a:pPr marL="0" indent="0" algn="ctr" eaLnBrk="1" hangingPunct="1">
              <a:buNone/>
            </a:pPr>
            <a:r>
              <a:rPr lang="en-US" dirty="0">
                <a:solidFill>
                  <a:srgbClr val="C00000"/>
                </a:solidFill>
              </a:rPr>
              <a:t>Is it Really There (vs. Noise Artifact)?</a:t>
            </a:r>
          </a:p>
        </p:txBody>
      </p:sp>
      <p:sp>
        <p:nvSpPr>
          <p:cNvPr id="2" name="Rectangle 1"/>
          <p:cNvSpPr/>
          <p:nvPr/>
        </p:nvSpPr>
        <p:spPr>
          <a:xfrm>
            <a:off x="381000" y="5029200"/>
            <a:ext cx="7924800" cy="16002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7902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Caution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610600" cy="5029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ko-KR" sz="3600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DWD Separation Can Be Deceptive</a:t>
            </a:r>
          </a:p>
          <a:p>
            <a:pPr eaLnBrk="1" hangingPunct="1">
              <a:buFont typeface="Wingdings" pitchFamily="2" charset="2"/>
              <a:buNone/>
            </a:pPr>
            <a:endParaRPr lang="en-US" altLang="ko-KR" sz="3600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ko-KR" sz="3600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Since DWD is </a:t>
            </a:r>
            <a:r>
              <a:rPr lang="en-US" altLang="ko-KR" sz="3600" u="sng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Really Good</a:t>
            </a:r>
            <a:r>
              <a:rPr lang="en-US" altLang="ko-KR" sz="3600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at Separation</a:t>
            </a:r>
          </a:p>
          <a:p>
            <a:pPr eaLnBrk="1" hangingPunct="1">
              <a:buFont typeface="Wingdings" pitchFamily="2" charset="2"/>
              <a:buNone/>
            </a:pPr>
            <a:endParaRPr lang="en-US" altLang="ko-KR" sz="3600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ko-KR" sz="3600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Important Concept:</a:t>
            </a:r>
          </a:p>
          <a:p>
            <a:pPr eaLnBrk="1" hangingPunct="1">
              <a:buFont typeface="Wingdings" pitchFamily="2" charset="2"/>
              <a:buNone/>
            </a:pPr>
            <a:endParaRPr lang="en-US" altLang="ko-KR" sz="3600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US" altLang="ko-KR" sz="3600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Statistical Inference is Essential</a:t>
            </a:r>
          </a:p>
          <a:p>
            <a:pPr eaLnBrk="1" hangingPunct="1">
              <a:buFont typeface="Wingdings" pitchFamily="2" charset="2"/>
              <a:buNone/>
            </a:pPr>
            <a:endParaRPr lang="en-US" altLang="ko-KR" sz="3600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ko-KR" sz="3600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9F8728-7470-429D-B8FD-5FF9858FFE92}"/>
              </a:ext>
            </a:extLst>
          </p:cNvPr>
          <p:cNvSpPr txBox="1"/>
          <p:nvPr/>
        </p:nvSpPr>
        <p:spPr>
          <a:xfrm>
            <a:off x="6781800" y="457200"/>
            <a:ext cx="1905000" cy="369332"/>
          </a:xfrm>
          <a:prstGeom prst="rect">
            <a:avLst/>
          </a:prstGeom>
          <a:noFill/>
          <a:ln w="25400">
            <a:solidFill>
              <a:srgbClr val="A700D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700D5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Text, Sec. 4.1.2</a:t>
            </a:r>
          </a:p>
        </p:txBody>
      </p:sp>
    </p:spTree>
    <p:extLst>
      <p:ext uri="{BB962C8B-B14F-4D97-AF65-F5344CB8AC3E}">
        <p14:creationId xmlns:p14="http://schemas.microsoft.com/office/powerpoint/2010/main" val="23747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Caution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8839200" cy="5410200"/>
          </a:xfrm>
        </p:spPr>
        <p:txBody>
          <a:bodyPr/>
          <a:lstStyle/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Toy 2-Class</a:t>
            </a: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Example</a:t>
            </a: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endParaRPr lang="en-US" dirty="0">
              <a:solidFill>
                <a:srgbClr val="000000"/>
              </a:solidFill>
              <a:latin typeface="Tahoma"/>
            </a:endParaRP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See</a:t>
            </a: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Structure?</a:t>
            </a: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endParaRPr lang="en-US" dirty="0">
              <a:solidFill>
                <a:srgbClr val="000000"/>
              </a:solidFill>
              <a:latin typeface="Tahoma"/>
            </a:endParaRP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Careful,</a:t>
            </a: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Only PC1-4</a:t>
            </a: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9" t="8608" r="15129" b="4251"/>
          <a:stretch/>
        </p:blipFill>
        <p:spPr bwMode="auto">
          <a:xfrm>
            <a:off x="2468880" y="1371600"/>
            <a:ext cx="667512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517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Caution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8839200" cy="5410200"/>
          </a:xfrm>
        </p:spPr>
        <p:txBody>
          <a:bodyPr/>
          <a:lstStyle/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Toy 2-Class</a:t>
            </a: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Example</a:t>
            </a: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endParaRPr lang="en-US" dirty="0">
              <a:solidFill>
                <a:srgbClr val="000000"/>
              </a:solidFill>
              <a:latin typeface="Tahoma"/>
            </a:endParaRP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DWD &amp;</a:t>
            </a: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Ortho PCA</a:t>
            </a: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Finds Big</a:t>
            </a: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Separation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7156" r="15129" b="4252"/>
          <a:stretch/>
        </p:blipFill>
        <p:spPr bwMode="auto">
          <a:xfrm>
            <a:off x="2468880" y="1280160"/>
            <a:ext cx="6675120" cy="557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 bwMode="auto">
          <a:xfrm flipV="1">
            <a:off x="1143000" y="2133600"/>
            <a:ext cx="1905000" cy="9906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2590800" y="1371600"/>
            <a:ext cx="3048000" cy="76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25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910" t="72724" r="21587"/>
          <a:stretch/>
        </p:blipFill>
        <p:spPr>
          <a:xfrm>
            <a:off x="789099" y="3200400"/>
            <a:ext cx="7516701" cy="3657600"/>
          </a:xfrm>
          <a:prstGeom prst="rect">
            <a:avLst/>
          </a:prstGeom>
        </p:spPr>
      </p:pic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/>
            <a:r>
              <a:rPr lang="en-US" dirty="0"/>
              <a:t>Last Class: Basics of OODA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54" name="Text Box 4"/>
              <p:cNvSpPr txBox="1">
                <a:spLocks noChangeArrowheads="1"/>
              </p:cNvSpPr>
              <p:nvPr/>
            </p:nvSpPr>
            <p:spPr bwMode="auto">
              <a:xfrm>
                <a:off x="838200" y="1013590"/>
                <a:ext cx="8305800" cy="13234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  <a:sym typeface="Wingdings" pitchFamily="2" charset="2"/>
                  </a:rPr>
                  <a:t>Simple 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Wingdings" pitchFamily="2" charset="2"/>
                      </a:rPr>
                      <m:t>𝑑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Wingdings" pitchFamily="2" charset="2"/>
                      </a:rPr>
                      <m:t>=2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  <a:sym typeface="Wingdings" pitchFamily="2" charset="2"/>
                  </a:rPr>
                  <a:t>  Toy Example: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  <a:sym typeface="Wingdings" pitchFamily="2" charset="2"/>
                  </a:rPr>
                  <a:t>Each Curve is a Point</a:t>
                </a:r>
              </a:p>
            </p:txBody>
          </p:sp>
        </mc:Choice>
        <mc:Fallback xmlns="">
          <p:sp>
            <p:nvSpPr>
              <p:cNvPr id="2054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8200" y="1013590"/>
                <a:ext cx="8305800" cy="1323439"/>
              </a:xfrm>
              <a:prstGeom prst="rect">
                <a:avLst/>
              </a:prstGeom>
              <a:blipFill>
                <a:blip r:embed="rId4"/>
                <a:stretch>
                  <a:fillRect l="-1909" t="-5991" b="-1428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/>
          <p:cNvCxnSpPr/>
          <p:nvPr/>
        </p:nvCxnSpPr>
        <p:spPr>
          <a:xfrm>
            <a:off x="2438400" y="2286000"/>
            <a:ext cx="990600" cy="1524000"/>
          </a:xfrm>
          <a:prstGeom prst="straightConnector1">
            <a:avLst/>
          </a:prstGeom>
          <a:ln w="508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419600" y="2286000"/>
            <a:ext cx="2057400" cy="1524000"/>
          </a:xfrm>
          <a:prstGeom prst="straightConnector1">
            <a:avLst/>
          </a:prstGeom>
          <a:ln w="508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880924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7156" r="15129" b="4252"/>
          <a:stretch/>
        </p:blipFill>
        <p:spPr bwMode="auto">
          <a:xfrm>
            <a:off x="2468880" y="1280160"/>
            <a:ext cx="6675120" cy="557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Caution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8839200" cy="5410200"/>
          </a:xfrm>
        </p:spPr>
        <p:txBody>
          <a:bodyPr/>
          <a:lstStyle/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Toy 2-Class</a:t>
            </a: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Example</a:t>
            </a: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endParaRPr lang="en-US" dirty="0">
              <a:solidFill>
                <a:srgbClr val="000000"/>
              </a:solidFill>
              <a:latin typeface="Tahoma"/>
            </a:endParaRP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endParaRPr lang="en-US" dirty="0">
              <a:solidFill>
                <a:srgbClr val="000000"/>
              </a:solidFill>
              <a:latin typeface="Tahoma"/>
            </a:endParaRP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Not in 1</a:t>
            </a:r>
            <a:r>
              <a:rPr lang="en-US" baseline="30000" dirty="0">
                <a:solidFill>
                  <a:srgbClr val="000000"/>
                </a:solidFill>
                <a:latin typeface="Tahoma"/>
              </a:rPr>
              <a:t>ST</a:t>
            </a:r>
            <a:r>
              <a:rPr lang="en-US" dirty="0">
                <a:solidFill>
                  <a:srgbClr val="000000"/>
                </a:solidFill>
                <a:latin typeface="Tahoma"/>
              </a:rPr>
              <a:t> </a:t>
            </a: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3 PCs</a:t>
            </a: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Since</a:t>
            </a: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Smaller Scale</a:t>
            </a: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endParaRPr lang="en-US" dirty="0">
              <a:solidFill>
                <a:srgbClr val="000000"/>
              </a:solidFill>
              <a:latin typeface="Tahoma"/>
            </a:endParaRP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1371600" y="2590800"/>
            <a:ext cx="1524000" cy="23622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2590800" y="1371600"/>
            <a:ext cx="3048000" cy="76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1371600" y="4953000"/>
            <a:ext cx="6477000" cy="15240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0607807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7156" r="15129" b="4252"/>
          <a:stretch/>
        </p:blipFill>
        <p:spPr bwMode="auto">
          <a:xfrm>
            <a:off x="2468880" y="1280160"/>
            <a:ext cx="6675120" cy="557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Caution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565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52400" y="1066800"/>
                <a:ext cx="8839200" cy="5410200"/>
              </a:xfrm>
            </p:spPr>
            <p:txBody>
              <a:bodyPr/>
              <a:lstStyle/>
              <a:p>
                <a:pPr marL="457200" lvl="0" indent="-457200" eaLnBrk="1" hangingPunct="1">
                  <a:lnSpc>
                    <a:spcPct val="110000"/>
                  </a:lnSpc>
                  <a:buClr>
                    <a:srgbClr val="A50021"/>
                  </a:buClr>
                  <a:buSzPct val="75000"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Toy 2-Class</a:t>
                </a:r>
              </a:p>
              <a:p>
                <a:pPr marL="457200" lvl="0" indent="-457200" eaLnBrk="1" hangingPunct="1">
                  <a:lnSpc>
                    <a:spcPct val="110000"/>
                  </a:lnSpc>
                  <a:buClr>
                    <a:srgbClr val="A50021"/>
                  </a:buClr>
                  <a:buSzPct val="75000"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Example</a:t>
                </a:r>
              </a:p>
              <a:p>
                <a:pPr marL="457200" lvl="0" indent="-457200" eaLnBrk="1" hangingPunct="1">
                  <a:lnSpc>
                    <a:spcPct val="110000"/>
                  </a:lnSpc>
                  <a:buClr>
                    <a:srgbClr val="A50021"/>
                  </a:buClr>
                  <a:buSzPct val="75000"/>
                  <a:buNone/>
                </a:pPr>
                <a:endParaRPr lang="en-US" dirty="0">
                  <a:solidFill>
                    <a:srgbClr val="000000"/>
                  </a:solidFill>
                  <a:latin typeface="Tahoma"/>
                </a:endParaRPr>
              </a:p>
              <a:p>
                <a:pPr marL="457200" lvl="0" indent="-457200" eaLnBrk="1" hangingPunct="1">
                  <a:lnSpc>
                    <a:spcPct val="110000"/>
                  </a:lnSpc>
                  <a:buClr>
                    <a:srgbClr val="A50021"/>
                  </a:buClr>
                  <a:buSzPct val="75000"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Actually</a:t>
                </a:r>
              </a:p>
              <a:p>
                <a:pPr marL="457200" lvl="0" indent="-457200" eaLnBrk="1" hangingPunct="1">
                  <a:lnSpc>
                    <a:spcPct val="110000"/>
                  </a:lnSpc>
                  <a:buClr>
                    <a:srgbClr val="A50021"/>
                  </a:buClr>
                  <a:buSzPct val="75000"/>
                  <a:buNone/>
                </a:pPr>
                <a:r>
                  <a:rPr lang="en-US" u="sng" dirty="0">
                    <a:solidFill>
                      <a:srgbClr val="000000"/>
                    </a:solidFill>
                    <a:latin typeface="Tahoma"/>
                  </a:rPr>
                  <a:t>Both</a:t>
                </a: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 </a:t>
                </a:r>
              </a:p>
              <a:p>
                <a:pPr marL="457200" lvl="0" indent="-457200" eaLnBrk="1" hangingPunct="1">
                  <a:lnSpc>
                    <a:spcPct val="110000"/>
                  </a:lnSpc>
                  <a:buClr>
                    <a:srgbClr val="A50021"/>
                  </a:buClr>
                  <a:buSzPct val="75000"/>
                  <a:buNone/>
                </a:pPr>
                <a:r>
                  <a:rPr lang="en-US" u="sng" dirty="0">
                    <a:solidFill>
                      <a:srgbClr val="000000"/>
                    </a:solidFill>
                    <a:latin typeface="Tahoma"/>
                  </a:rPr>
                  <a:t>Classes</a:t>
                </a:r>
              </a:p>
              <a:p>
                <a:pPr marL="457200" lvl="0" indent="-457200" eaLnBrk="1" hangingPunct="1">
                  <a:lnSpc>
                    <a:spcPct val="110000"/>
                  </a:lnSpc>
                  <a:buClr>
                    <a:srgbClr val="A50021"/>
                  </a:buClr>
                  <a:buSzPct val="75000"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e>
                    </m:d>
                  </m:oMath>
                </a14:m>
                <a:endParaRPr lang="en-US" b="0" i="1" dirty="0">
                  <a:solidFill>
                    <a:srgbClr val="000000"/>
                  </a:solidFill>
                  <a:latin typeface="Cambria Math"/>
                </a:endParaRPr>
              </a:p>
              <a:p>
                <a:pPr marL="457200" lvl="0" indent="-457200" eaLnBrk="1" hangingPunct="1">
                  <a:lnSpc>
                    <a:spcPct val="110000"/>
                  </a:lnSpc>
                  <a:buClr>
                    <a:srgbClr val="A50021"/>
                  </a:buClr>
                  <a:buSzPct val="7500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𝑑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=1000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  <a:latin typeface="Tahoma"/>
                </a:endParaRPr>
              </a:p>
            </p:txBody>
          </p:sp>
        </mc:Choice>
        <mc:Fallback>
          <p:sp>
            <p:nvSpPr>
              <p:cNvPr id="15565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52400" y="1066800"/>
                <a:ext cx="8839200" cy="5410200"/>
              </a:xfrm>
              <a:blipFill>
                <a:blip r:embed="rId4"/>
                <a:stretch>
                  <a:fillRect l="-1724" t="-1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le 5"/>
          <p:cNvSpPr/>
          <p:nvPr/>
        </p:nvSpPr>
        <p:spPr bwMode="auto">
          <a:xfrm>
            <a:off x="2590800" y="1280160"/>
            <a:ext cx="3215640" cy="243840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66740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7156" r="15129" b="4252"/>
          <a:stretch/>
        </p:blipFill>
        <p:spPr bwMode="auto">
          <a:xfrm>
            <a:off x="2468880" y="1280160"/>
            <a:ext cx="6675120" cy="557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Caution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8839200" cy="5410200"/>
          </a:xfrm>
        </p:spPr>
        <p:txBody>
          <a:bodyPr/>
          <a:lstStyle/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Toy 2-Class</a:t>
            </a: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Example</a:t>
            </a: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endParaRPr lang="en-US" dirty="0">
              <a:solidFill>
                <a:srgbClr val="000000"/>
              </a:solidFill>
              <a:latin typeface="Tahoma"/>
            </a:endParaRP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endParaRPr lang="en-US" dirty="0">
              <a:solidFill>
                <a:srgbClr val="000000"/>
              </a:solidFill>
              <a:latin typeface="Tahoma"/>
            </a:endParaRP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Separation</a:t>
            </a: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Is </a:t>
            </a:r>
            <a:r>
              <a:rPr lang="en-US" i="1" dirty="0">
                <a:solidFill>
                  <a:srgbClr val="000000"/>
                </a:solidFill>
                <a:latin typeface="Tahoma"/>
              </a:rPr>
              <a:t>Natural</a:t>
            </a: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i="1" dirty="0">
                <a:solidFill>
                  <a:srgbClr val="000000"/>
                </a:solidFill>
                <a:latin typeface="Tahoma"/>
              </a:rPr>
              <a:t>Sampling</a:t>
            </a: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i="1" dirty="0">
                <a:solidFill>
                  <a:srgbClr val="000000"/>
                </a:solidFill>
                <a:latin typeface="Tahoma"/>
              </a:rPr>
              <a:t>Variation</a:t>
            </a: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(Will Study in Detail Later)</a:t>
            </a:r>
          </a:p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1219200" y="2133600"/>
            <a:ext cx="2133600" cy="20574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23181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Caution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610600" cy="50292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altLang="ko-KR" sz="3600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Main Lesson Again: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altLang="ko-KR" sz="3600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DWD Separation Can Be Deceptive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altLang="ko-KR" sz="3600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Since DWD is </a:t>
            </a:r>
            <a:r>
              <a:rPr lang="en-US" altLang="ko-KR" sz="3600" u="sng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Really Good</a:t>
            </a:r>
            <a:r>
              <a:rPr lang="en-US" altLang="ko-KR" sz="3600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at Separation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altLang="ko-KR" sz="3600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Important Concept:</a:t>
            </a:r>
          </a:p>
          <a:p>
            <a:pPr algn="ctr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altLang="ko-KR" sz="3600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Statistical Inference is </a:t>
            </a:r>
            <a:r>
              <a:rPr lang="en-US" altLang="ko-KR" sz="3600" i="1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Essential</a:t>
            </a:r>
          </a:p>
          <a:p>
            <a:pPr eaLnBrk="1" hangingPunct="1">
              <a:buFont typeface="Wingdings" pitchFamily="2" charset="2"/>
              <a:buNone/>
            </a:pPr>
            <a:endParaRPr lang="en-US" altLang="ko-KR" sz="3600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ko-KR" sz="3600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05400" y="5943600"/>
            <a:ext cx="3588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III. Confirmatory Analysis</a:t>
            </a:r>
          </a:p>
        </p:txBody>
      </p:sp>
    </p:spTree>
    <p:extLst>
      <p:ext uri="{BB962C8B-B14F-4D97-AF65-F5344CB8AC3E}">
        <p14:creationId xmlns:p14="http://schemas.microsoft.com/office/powerpoint/2010/main" val="354728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565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1066800"/>
                <a:ext cx="8610600" cy="5410200"/>
              </a:xfrm>
            </p:spPr>
            <p:txBody>
              <a:bodyPr/>
              <a:lstStyle/>
              <a:p>
                <a:pPr marL="457200" lvl="0" indent="-457200" eaLnBrk="1" hangingPunct="1">
                  <a:lnSpc>
                    <a:spcPct val="110000"/>
                  </a:lnSpc>
                  <a:buClr>
                    <a:srgbClr val="A50021"/>
                  </a:buClr>
                  <a:buSzPct val="75000"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Context:    2 – sample means</a:t>
                </a:r>
              </a:p>
              <a:p>
                <a:pPr marL="457200" lvl="0" indent="-457200" eaLnBrk="1" hangingPunct="1">
                  <a:lnSpc>
                    <a:spcPct val="110000"/>
                  </a:lnSpc>
                  <a:buClr>
                    <a:srgbClr val="A50021"/>
                  </a:buClr>
                  <a:buSzPct val="75000"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	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: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  vs.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: </m:t>
                    </m:r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baseline="-25000" dirty="0">
                  <a:solidFill>
                    <a:srgbClr val="000000"/>
                  </a:solidFill>
                  <a:latin typeface="Tahoma"/>
                </a:endParaRPr>
              </a:p>
              <a:p>
                <a:pPr marL="457200" lvl="0" indent="-457200" algn="ctr" eaLnBrk="1" hangingPunct="1">
                  <a:lnSpc>
                    <a:spcPct val="110000"/>
                  </a:lnSpc>
                  <a:buClr>
                    <a:srgbClr val="A50021"/>
                  </a:buClr>
                  <a:buSzPct val="75000"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(in High Dimensions)</a:t>
                </a:r>
              </a:p>
              <a:p>
                <a:pPr marL="457200" lvl="0" indent="-457200" eaLnBrk="1" hangingPunct="1">
                  <a:lnSpc>
                    <a:spcPct val="110000"/>
                  </a:lnSpc>
                  <a:buClr>
                    <a:srgbClr val="A50021"/>
                  </a:buClr>
                  <a:buSzPct val="75000"/>
                  <a:buNone/>
                </a:pPr>
                <a:r>
                  <a:rPr lang="en-US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∃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 A Large Literature.  Some Highlights:</a:t>
                </a:r>
              </a:p>
              <a:p>
                <a:pPr lvl="0" eaLnBrk="1" hangingPunct="1">
                  <a:lnSpc>
                    <a:spcPct val="110000"/>
                  </a:lnSpc>
                  <a:buSzPct val="100000"/>
                  <a:buFont typeface="Courier New" panose="02070309020205020404" pitchFamily="49" charset="0"/>
                  <a:buChar char="o"/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 Bai &amp; </a:t>
                </a:r>
                <a:r>
                  <a:rPr lang="en-US" dirty="0" err="1">
                    <a:solidFill>
                      <a:srgbClr val="000000"/>
                    </a:solidFill>
                    <a:latin typeface="Tahoma"/>
                  </a:rPr>
                  <a:t>Sarandasa</a:t>
                </a: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 (2006)</a:t>
                </a:r>
              </a:p>
              <a:p>
                <a:pPr lvl="0" eaLnBrk="1" hangingPunct="1">
                  <a:lnSpc>
                    <a:spcPct val="110000"/>
                  </a:lnSpc>
                  <a:buSzPct val="100000"/>
                  <a:buFont typeface="Courier New" panose="02070309020205020404" pitchFamily="49" charset="0"/>
                  <a:buChar char="o"/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 Chen &amp; Qin (2010)</a:t>
                </a:r>
              </a:p>
              <a:p>
                <a:pPr lvl="0" eaLnBrk="1" hangingPunct="1">
                  <a:lnSpc>
                    <a:spcPct val="110000"/>
                  </a:lnSpc>
                  <a:buSzPct val="100000"/>
                  <a:buFont typeface="Courier New" panose="02070309020205020404" pitchFamily="49" charset="0"/>
                  <a:buChar char="o"/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 Srivastava et al (2013)</a:t>
                </a:r>
              </a:p>
              <a:p>
                <a:pPr lvl="0" eaLnBrk="1" hangingPunct="1">
                  <a:lnSpc>
                    <a:spcPct val="110000"/>
                  </a:lnSpc>
                  <a:buSzPct val="100000"/>
                  <a:buFont typeface="Courier New" panose="02070309020205020404" pitchFamily="49" charset="0"/>
                  <a:buChar char="o"/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 </a:t>
                </a:r>
                <a:r>
                  <a:rPr lang="en-US" dirty="0" err="1">
                    <a:solidFill>
                      <a:srgbClr val="000000"/>
                    </a:solidFill>
                    <a:latin typeface="Tahoma"/>
                  </a:rPr>
                  <a:t>Cai</a:t>
                </a: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 et al (2014)</a:t>
                </a:r>
              </a:p>
            </p:txBody>
          </p:sp>
        </mc:Choice>
        <mc:Fallback>
          <p:sp>
            <p:nvSpPr>
              <p:cNvPr id="15565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1066800"/>
                <a:ext cx="8610600" cy="5410200"/>
              </a:xfrm>
              <a:blipFill>
                <a:blip r:embed="rId3"/>
                <a:stretch>
                  <a:fillRect l="-1841" t="-1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881B6D12-8A5A-42DF-8EFD-132003EE6739}"/>
              </a:ext>
            </a:extLst>
          </p:cNvPr>
          <p:cNvSpPr txBox="1"/>
          <p:nvPr/>
        </p:nvSpPr>
        <p:spPr>
          <a:xfrm>
            <a:off x="6781800" y="838200"/>
            <a:ext cx="1752600" cy="369332"/>
          </a:xfrm>
          <a:prstGeom prst="rect">
            <a:avLst/>
          </a:prstGeom>
          <a:noFill/>
          <a:ln w="25400">
            <a:solidFill>
              <a:srgbClr val="A700D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700D5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Text, Sec. 13.1</a:t>
            </a:r>
          </a:p>
        </p:txBody>
      </p:sp>
    </p:spTree>
    <p:extLst>
      <p:ext uri="{BB962C8B-B14F-4D97-AF65-F5344CB8AC3E}">
        <p14:creationId xmlns:p14="http://schemas.microsoft.com/office/powerpoint/2010/main" val="342673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565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1066800"/>
                <a:ext cx="8610600" cy="5410200"/>
              </a:xfrm>
            </p:spPr>
            <p:txBody>
              <a:bodyPr/>
              <a:lstStyle/>
              <a:p>
                <a:pPr marL="457200" lvl="0" indent="-457200" eaLnBrk="1" hangingPunct="1">
                  <a:lnSpc>
                    <a:spcPct val="110000"/>
                  </a:lnSpc>
                  <a:buClr>
                    <a:srgbClr val="A50021"/>
                  </a:buClr>
                  <a:buSzPct val="75000"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Context:    2 – sample means</a:t>
                </a:r>
              </a:p>
              <a:p>
                <a:pPr marL="457200" indent="-457200" eaLnBrk="1" hangingPunct="1">
                  <a:lnSpc>
                    <a:spcPct val="110000"/>
                  </a:lnSpc>
                  <a:buClr>
                    <a:srgbClr val="A50021"/>
                  </a:buClr>
                  <a:buSzPct val="75000"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	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: </m:t>
                    </m:r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  vs.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: </m:t>
                    </m:r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baseline="-25000" dirty="0">
                  <a:solidFill>
                    <a:srgbClr val="000000"/>
                  </a:solidFill>
                  <a:latin typeface="Tahoma"/>
                </a:endParaRPr>
              </a:p>
              <a:p>
                <a:pPr marL="457200" lvl="0" indent="-457200" eaLnBrk="1" hangingPunct="1">
                  <a:lnSpc>
                    <a:spcPct val="110000"/>
                  </a:lnSpc>
                  <a:buClr>
                    <a:srgbClr val="A50021"/>
                  </a:buClr>
                  <a:buSzPct val="75000"/>
                  <a:buNone/>
                </a:pPr>
                <a:endParaRPr lang="en-US" dirty="0">
                  <a:solidFill>
                    <a:srgbClr val="000000"/>
                  </a:solidFill>
                  <a:latin typeface="Tahoma"/>
                </a:endParaRPr>
              </a:p>
              <a:p>
                <a:pPr marL="457200" lvl="0" indent="-457200" algn="ctr" eaLnBrk="1" hangingPunct="1">
                  <a:lnSpc>
                    <a:spcPct val="110000"/>
                  </a:lnSpc>
                  <a:buClr>
                    <a:srgbClr val="A50021"/>
                  </a:buClr>
                  <a:buSzPct val="75000"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(in High Dimensions)</a:t>
                </a:r>
              </a:p>
              <a:p>
                <a:pPr marL="457200" lvl="0" indent="-457200" eaLnBrk="1" hangingPunct="1">
                  <a:lnSpc>
                    <a:spcPct val="110000"/>
                  </a:lnSpc>
                  <a:buClr>
                    <a:srgbClr val="A50021"/>
                  </a:buClr>
                  <a:buSzPct val="75000"/>
                  <a:buNone/>
                </a:pPr>
                <a:endParaRPr lang="en-US" dirty="0">
                  <a:solidFill>
                    <a:srgbClr val="000000"/>
                  </a:solidFill>
                  <a:latin typeface="Tahoma"/>
                </a:endParaRPr>
              </a:p>
              <a:p>
                <a:pPr marL="457200" lvl="0" indent="-457200" eaLnBrk="1" hangingPunct="1">
                  <a:lnSpc>
                    <a:spcPct val="110000"/>
                  </a:lnSpc>
                  <a:buClr>
                    <a:srgbClr val="A50021"/>
                  </a:buClr>
                  <a:buSzPct val="75000"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Approach taken here:</a:t>
                </a:r>
              </a:p>
              <a:p>
                <a:pPr marL="457200" lvl="0" indent="-457200" eaLnBrk="1" hangingPunct="1">
                  <a:lnSpc>
                    <a:spcPct val="110000"/>
                  </a:lnSpc>
                  <a:buClr>
                    <a:srgbClr val="A50021"/>
                  </a:buClr>
                  <a:buSzPct val="75000"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	Wei et al (2013)</a:t>
                </a:r>
              </a:p>
              <a:p>
                <a:pPr marL="457200" lvl="0" indent="-457200" eaLnBrk="1" hangingPunct="1">
                  <a:lnSpc>
                    <a:spcPct val="110000"/>
                  </a:lnSpc>
                  <a:buClr>
                    <a:srgbClr val="A50021"/>
                  </a:buClr>
                  <a:buSzPct val="75000"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Focus on </a:t>
                </a:r>
                <a:r>
                  <a:rPr lang="en-US" u="sng" dirty="0">
                    <a:solidFill>
                      <a:srgbClr val="000000"/>
                    </a:solidFill>
                    <a:latin typeface="Tahoma"/>
                  </a:rPr>
                  <a:t>Visualization via Projection</a:t>
                </a:r>
              </a:p>
              <a:p>
                <a:pPr marL="457200" lvl="0" indent="-457200" algn="ctr" eaLnBrk="1" hangingPunct="1">
                  <a:lnSpc>
                    <a:spcPct val="110000"/>
                  </a:lnSpc>
                  <a:buClr>
                    <a:srgbClr val="A50021"/>
                  </a:buClr>
                  <a:buSzPct val="75000"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(Thus </a:t>
                </a:r>
                <a:r>
                  <a:rPr lang="en-US" i="1" dirty="0">
                    <a:solidFill>
                      <a:srgbClr val="000000"/>
                    </a:solidFill>
                    <a:latin typeface="Tahoma"/>
                  </a:rPr>
                  <a:t>Test</a:t>
                </a: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 Related to </a:t>
                </a:r>
                <a:r>
                  <a:rPr lang="en-US" i="1" dirty="0">
                    <a:solidFill>
                      <a:srgbClr val="000000"/>
                    </a:solidFill>
                    <a:latin typeface="Tahoma"/>
                  </a:rPr>
                  <a:t>Exploration</a:t>
                </a: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)</a:t>
                </a:r>
              </a:p>
              <a:p>
                <a:pPr marL="457200" lvl="0" indent="-457200" eaLnBrk="1" hangingPunct="1">
                  <a:lnSpc>
                    <a:spcPct val="110000"/>
                  </a:lnSpc>
                  <a:buClr>
                    <a:srgbClr val="A50021"/>
                  </a:buClr>
                  <a:buSzPct val="75000"/>
                  <a:buNone/>
                </a:pPr>
                <a:endParaRPr lang="en-US" baseline="-25000" dirty="0">
                  <a:solidFill>
                    <a:srgbClr val="000000"/>
                  </a:solidFill>
                  <a:latin typeface="Tahoma"/>
                </a:endParaRPr>
              </a:p>
            </p:txBody>
          </p:sp>
        </mc:Choice>
        <mc:Fallback>
          <p:sp>
            <p:nvSpPr>
              <p:cNvPr id="15565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1066800"/>
                <a:ext cx="8610600" cy="5410200"/>
              </a:xfrm>
              <a:blipFill>
                <a:blip r:embed="rId3"/>
                <a:stretch>
                  <a:fillRect l="-1841" t="-1464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786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565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1066800"/>
                <a:ext cx="8610600" cy="5410200"/>
              </a:xfrm>
            </p:spPr>
            <p:txBody>
              <a:bodyPr/>
              <a:lstStyle/>
              <a:p>
                <a:pPr marL="457200" lvl="0" indent="-457200" eaLnBrk="1" hangingPunct="1">
                  <a:lnSpc>
                    <a:spcPct val="110000"/>
                  </a:lnSpc>
                  <a:buClr>
                    <a:srgbClr val="A50021"/>
                  </a:buClr>
                  <a:buSzPct val="75000"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Context:    2 – sample means</a:t>
                </a:r>
              </a:p>
              <a:p>
                <a:pPr marL="457200" indent="-457200" eaLnBrk="1" hangingPunct="1">
                  <a:lnSpc>
                    <a:spcPct val="110000"/>
                  </a:lnSpc>
                  <a:buClr>
                    <a:srgbClr val="A50021"/>
                  </a:buClr>
                  <a:buSzPct val="75000"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	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: </m:t>
                    </m:r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  vs.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: </m:t>
                    </m:r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baseline="-25000" dirty="0">
                  <a:solidFill>
                    <a:srgbClr val="000000"/>
                  </a:solidFill>
                  <a:latin typeface="Tahoma"/>
                </a:endParaRPr>
              </a:p>
              <a:p>
                <a:pPr marL="457200" lvl="0" indent="-457200" eaLnBrk="1" hangingPunct="1">
                  <a:lnSpc>
                    <a:spcPct val="110000"/>
                  </a:lnSpc>
                  <a:buClr>
                    <a:srgbClr val="A50021"/>
                  </a:buClr>
                  <a:buSzPct val="75000"/>
                  <a:buNone/>
                </a:pPr>
                <a:endParaRPr lang="en-US" sz="1800" dirty="0">
                  <a:solidFill>
                    <a:srgbClr val="000000"/>
                  </a:solidFill>
                  <a:latin typeface="Tahoma"/>
                </a:endParaRPr>
              </a:p>
              <a:p>
                <a:pPr marL="457200" lvl="0" indent="-457200" eaLnBrk="1" hangingPunct="1">
                  <a:lnSpc>
                    <a:spcPct val="110000"/>
                  </a:lnSpc>
                  <a:buClr>
                    <a:srgbClr val="A50021"/>
                  </a:buClr>
                  <a:buSzPct val="75000"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Challenges:  </a:t>
                </a:r>
              </a:p>
              <a:p>
                <a:pPr marL="457200" lvl="0" indent="-457200" eaLnBrk="1" hangingPunct="1">
                  <a:lnSpc>
                    <a:spcPct val="110000"/>
                  </a:lnSpc>
                  <a:buClr>
                    <a:srgbClr val="000000"/>
                  </a:buClr>
                  <a:buSzPct val="100000"/>
                  <a:buFont typeface="Wingdings" pitchFamily="2" charset="2"/>
                  <a:buChar char="§"/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Distributional Assumptions  </a:t>
                </a:r>
              </a:p>
              <a:p>
                <a:pPr marL="457200" lvl="0" indent="-457200" eaLnBrk="1" hangingPunct="1">
                  <a:lnSpc>
                    <a:spcPct val="110000"/>
                  </a:lnSpc>
                  <a:buClr>
                    <a:srgbClr val="000000"/>
                  </a:buClr>
                  <a:buSzPct val="100000"/>
                  <a:buFont typeface="Wingdings" pitchFamily="2" charset="2"/>
                  <a:buChar char="§"/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Parameter Estimation</a:t>
                </a:r>
              </a:p>
              <a:p>
                <a:pPr marL="457200" lvl="0" indent="-457200" eaLnBrk="1" hangingPunct="1">
                  <a:lnSpc>
                    <a:spcPct val="110000"/>
                  </a:lnSpc>
                  <a:buClr>
                    <a:srgbClr val="000000"/>
                  </a:buClr>
                  <a:buSzPct val="100000"/>
                  <a:buFont typeface="Wingdings" pitchFamily="2" charset="2"/>
                  <a:buChar char="§"/>
                </a:pPr>
                <a:r>
                  <a:rPr lang="en-US" sz="5400" dirty="0">
                    <a:solidFill>
                      <a:srgbClr val="00B050"/>
                    </a:solidFill>
                    <a:latin typeface="Tahoma"/>
                  </a:rPr>
                  <a:t>HDLSS</a:t>
                </a:r>
                <a:r>
                  <a:rPr lang="en-US" sz="5400" dirty="0">
                    <a:solidFill>
                      <a:srgbClr val="000000"/>
                    </a:solidFill>
                    <a:latin typeface="Tahoma"/>
                  </a:rPr>
                  <a:t> space is slippery</a:t>
                </a:r>
              </a:p>
              <a:p>
                <a:pPr eaLnBrk="1" hangingPunct="1">
                  <a:buFont typeface="Wingdings" pitchFamily="2" charset="2"/>
                  <a:buNone/>
                </a:pPr>
                <a:endParaRPr lang="en-US" altLang="ko-KR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</p:txBody>
          </p:sp>
        </mc:Choice>
        <mc:Fallback>
          <p:sp>
            <p:nvSpPr>
              <p:cNvPr id="15565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1066800"/>
                <a:ext cx="8610600" cy="5410200"/>
              </a:xfrm>
              <a:blipFill>
                <a:blip r:embed="rId3"/>
                <a:stretch>
                  <a:fillRect l="-3470" t="-1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42CF9AE9-FDB3-FCDD-266E-9943010D3757}"/>
              </a:ext>
            </a:extLst>
          </p:cNvPr>
          <p:cNvSpPr txBox="1"/>
          <p:nvPr/>
        </p:nvSpPr>
        <p:spPr>
          <a:xfrm>
            <a:off x="1295400" y="5791200"/>
            <a:ext cx="63594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High Dimension Low Sample Size</a:t>
            </a:r>
          </a:p>
        </p:txBody>
      </p:sp>
    </p:spTree>
    <p:extLst>
      <p:ext uri="{BB962C8B-B14F-4D97-AF65-F5344CB8AC3E}">
        <p14:creationId xmlns:p14="http://schemas.microsoft.com/office/powerpoint/2010/main" val="380901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565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1066800"/>
                <a:ext cx="8610600" cy="5410200"/>
              </a:xfrm>
            </p:spPr>
            <p:txBody>
              <a:bodyPr/>
              <a:lstStyle/>
              <a:p>
                <a:pPr marL="457200" lvl="0" indent="-457200" eaLnBrk="1" hangingPunct="1">
                  <a:lnSpc>
                    <a:spcPct val="110000"/>
                  </a:lnSpc>
                  <a:buClr>
                    <a:srgbClr val="A50021"/>
                  </a:buClr>
                  <a:buSzPct val="75000"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Context:    2 – sample means</a:t>
                </a:r>
              </a:p>
              <a:p>
                <a:pPr marL="457200" lvl="0" indent="-457200" eaLnBrk="1" hangingPunct="1">
                  <a:lnSpc>
                    <a:spcPct val="110000"/>
                  </a:lnSpc>
                  <a:buClr>
                    <a:srgbClr val="A50021"/>
                  </a:buClr>
                  <a:buSzPct val="75000"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	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: </m:t>
                    </m:r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  vs.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: </m:t>
                    </m:r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baseline="-25000" dirty="0">
                  <a:solidFill>
                    <a:srgbClr val="000000"/>
                  </a:solidFill>
                  <a:latin typeface="Tahoma"/>
                </a:endParaRPr>
              </a:p>
              <a:p>
                <a:pPr marL="457200" lvl="0" indent="-457200" eaLnBrk="1" hangingPunct="1">
                  <a:lnSpc>
                    <a:spcPct val="110000"/>
                  </a:lnSpc>
                  <a:buClr>
                    <a:srgbClr val="A50021"/>
                  </a:buClr>
                  <a:buSzPct val="75000"/>
                  <a:buNone/>
                </a:pPr>
                <a:endParaRPr lang="en-US" sz="1800" dirty="0">
                  <a:solidFill>
                    <a:srgbClr val="000000"/>
                  </a:solidFill>
                  <a:latin typeface="Tahoma"/>
                </a:endParaRPr>
              </a:p>
              <a:p>
                <a:pPr marL="457200" lvl="0" indent="-457200" eaLnBrk="1" hangingPunct="1">
                  <a:lnSpc>
                    <a:spcPct val="110000"/>
                  </a:lnSpc>
                  <a:buClr>
                    <a:srgbClr val="A50021"/>
                  </a:buClr>
                  <a:buSzPct val="75000"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Challenges:  </a:t>
                </a:r>
              </a:p>
              <a:p>
                <a:pPr marL="457200" lvl="0" indent="-457200" eaLnBrk="1" hangingPunct="1">
                  <a:lnSpc>
                    <a:spcPct val="110000"/>
                  </a:lnSpc>
                  <a:buClr>
                    <a:srgbClr val="000000"/>
                  </a:buClr>
                  <a:buSzPct val="100000"/>
                  <a:buFont typeface="Wingdings" pitchFamily="2" charset="2"/>
                  <a:buChar char="§"/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Distributional Assumptions  </a:t>
                </a:r>
              </a:p>
              <a:p>
                <a:pPr marL="457200" lvl="0" indent="-457200" eaLnBrk="1" hangingPunct="1">
                  <a:lnSpc>
                    <a:spcPct val="110000"/>
                  </a:lnSpc>
                  <a:buClr>
                    <a:srgbClr val="000000"/>
                  </a:buClr>
                  <a:buSzPct val="100000"/>
                  <a:buFont typeface="Wingdings" pitchFamily="2" charset="2"/>
                  <a:buChar char="§"/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Parameter Estimation</a:t>
                </a:r>
              </a:p>
              <a:p>
                <a:pPr marL="457200" lvl="0" indent="-457200" eaLnBrk="1" hangingPunct="1">
                  <a:lnSpc>
                    <a:spcPct val="110000"/>
                  </a:lnSpc>
                  <a:buClr>
                    <a:srgbClr val="000000"/>
                  </a:buClr>
                  <a:buSzPct val="100000"/>
                  <a:buNone/>
                </a:pPr>
                <a:endParaRPr lang="en-US" sz="1800" dirty="0">
                  <a:solidFill>
                    <a:srgbClr val="000000"/>
                  </a:solidFill>
                  <a:latin typeface="Tahoma"/>
                </a:endParaRPr>
              </a:p>
              <a:p>
                <a:pPr marL="457200" lvl="0" indent="-457200" eaLnBrk="1" hangingPunct="1">
                  <a:lnSpc>
                    <a:spcPct val="110000"/>
                  </a:lnSpc>
                  <a:buClr>
                    <a:srgbClr val="000000"/>
                  </a:buClr>
                  <a:buSzPct val="100000"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Suggested  Approach:</a:t>
                </a:r>
              </a:p>
              <a:p>
                <a:pPr marL="457200" lvl="0" indent="-457200" algn="ctr" eaLnBrk="1" hangingPunct="1">
                  <a:lnSpc>
                    <a:spcPct val="110000"/>
                  </a:lnSpc>
                  <a:buClr>
                    <a:srgbClr val="000000"/>
                  </a:buClr>
                  <a:buSzPct val="100000"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Permutation test</a:t>
                </a:r>
              </a:p>
              <a:p>
                <a:pPr marL="457200" lvl="0" indent="-457200" algn="ctr" eaLnBrk="1" hangingPunct="1">
                  <a:lnSpc>
                    <a:spcPct val="110000"/>
                  </a:lnSpc>
                  <a:buClr>
                    <a:srgbClr val="000000"/>
                  </a:buClr>
                  <a:buSzPct val="100000"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(A flavor of classical “non-</a:t>
                </a:r>
                <a:r>
                  <a:rPr lang="en-US" dirty="0" err="1">
                    <a:solidFill>
                      <a:srgbClr val="000000"/>
                    </a:solidFill>
                    <a:latin typeface="Tahoma"/>
                  </a:rPr>
                  <a:t>parametrics</a:t>
                </a:r>
                <a:r>
                  <a:rPr lang="en-US" dirty="0">
                    <a:solidFill>
                      <a:srgbClr val="000000"/>
                    </a:solidFill>
                    <a:latin typeface="Tahoma"/>
                  </a:rPr>
                  <a:t>”)</a:t>
                </a:r>
              </a:p>
              <a:p>
                <a:pPr marL="457200" lvl="0" indent="-457200" eaLnBrk="1" hangingPunct="1">
                  <a:lnSpc>
                    <a:spcPct val="110000"/>
                  </a:lnSpc>
                  <a:buClr>
                    <a:srgbClr val="000000"/>
                  </a:buClr>
                  <a:buSzPct val="100000"/>
                  <a:buFont typeface="Wingdings" pitchFamily="2" charset="2"/>
                  <a:buChar char="§"/>
                </a:pPr>
                <a:endParaRPr lang="en-US" altLang="ko-KR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</p:txBody>
          </p:sp>
        </mc:Choice>
        <mc:Fallback>
          <p:sp>
            <p:nvSpPr>
              <p:cNvPr id="15565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1066800"/>
                <a:ext cx="8610600" cy="5410200"/>
              </a:xfrm>
              <a:blipFill>
                <a:blip r:embed="rId3"/>
                <a:stretch>
                  <a:fillRect l="-1841" t="-1464" b="-95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133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8610600" cy="5410200"/>
          </a:xfrm>
        </p:spPr>
        <p:txBody>
          <a:bodyPr/>
          <a:lstStyle/>
          <a:p>
            <a:pPr marL="457200" lvl="0" indent="-457200" eaLnBrk="1" hangingPunct="1">
              <a:lnSpc>
                <a:spcPct val="110000"/>
              </a:lnSpc>
              <a:buClr>
                <a:srgbClr val="A50021"/>
              </a:buClr>
              <a:buSzPct val="75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Suggested Approach:</a:t>
            </a:r>
          </a:p>
          <a:p>
            <a:pPr marL="457200" lvl="0" indent="-457200" eaLnBrk="1" hangingPunct="1">
              <a:lnSpc>
                <a:spcPct val="110000"/>
              </a:lnSpc>
              <a:buClr>
                <a:srgbClr val="000000"/>
              </a:buClr>
              <a:buSzPct val="100000"/>
              <a:buFont typeface="Wingdings" pitchFamily="2" charset="2"/>
              <a:buChar char="ü"/>
            </a:pPr>
            <a:r>
              <a:rPr lang="en-US" dirty="0">
                <a:solidFill>
                  <a:srgbClr val="000000"/>
                </a:solidFill>
                <a:latin typeface="Tahoma"/>
              </a:rPr>
              <a:t>Find a </a:t>
            </a:r>
            <a:r>
              <a:rPr lang="en-US" dirty="0" err="1">
                <a:solidFill>
                  <a:schemeClr val="bg1"/>
                </a:solidFill>
                <a:latin typeface="Tahoma"/>
              </a:rPr>
              <a:t>DI</a:t>
            </a:r>
            <a:r>
              <a:rPr lang="en-US" dirty="0" err="1">
                <a:solidFill>
                  <a:srgbClr val="000000"/>
                </a:solidFill>
                <a:latin typeface="Tahoma"/>
              </a:rPr>
              <a:t>rection</a:t>
            </a:r>
            <a:r>
              <a:rPr lang="en-US" dirty="0">
                <a:solidFill>
                  <a:srgbClr val="000000"/>
                </a:solidFill>
                <a:latin typeface="Tahoma"/>
              </a:rPr>
              <a:t> </a:t>
            </a:r>
          </a:p>
          <a:p>
            <a:pPr marL="457200" lvl="0" indent="-457200" algn="ctr" eaLnBrk="1" hangingPunct="1">
              <a:lnSpc>
                <a:spcPct val="110000"/>
              </a:lnSpc>
              <a:buClr>
                <a:srgbClr val="000000"/>
              </a:buClr>
              <a:buSzPct val="100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(separating classes)</a:t>
            </a:r>
          </a:p>
          <a:p>
            <a:pPr marL="457200" lvl="0" indent="-457200" eaLnBrk="1" hangingPunct="1">
              <a:lnSpc>
                <a:spcPct val="110000"/>
              </a:lnSpc>
              <a:buClr>
                <a:srgbClr val="000000"/>
              </a:buClr>
              <a:buSzPct val="100000"/>
              <a:buFont typeface="Wingdings" pitchFamily="2" charset="2"/>
              <a:buChar char="ü"/>
            </a:pPr>
            <a:r>
              <a:rPr lang="en-US" dirty="0" err="1">
                <a:solidFill>
                  <a:schemeClr val="bg1"/>
                </a:solidFill>
                <a:latin typeface="Tahoma"/>
              </a:rPr>
              <a:t>PRO</a:t>
            </a:r>
            <a:r>
              <a:rPr lang="en-US" dirty="0" err="1">
                <a:solidFill>
                  <a:srgbClr val="000000"/>
                </a:solidFill>
                <a:latin typeface="Tahoma"/>
              </a:rPr>
              <a:t>ject</a:t>
            </a:r>
            <a:r>
              <a:rPr lang="en-US" dirty="0">
                <a:solidFill>
                  <a:srgbClr val="000000"/>
                </a:solidFill>
                <a:latin typeface="Tahoma"/>
              </a:rPr>
              <a:t> the data</a:t>
            </a:r>
          </a:p>
          <a:p>
            <a:pPr marL="457200" lvl="0" indent="-457200" algn="ctr" eaLnBrk="1" hangingPunct="1">
              <a:lnSpc>
                <a:spcPct val="110000"/>
              </a:lnSpc>
              <a:buClr>
                <a:srgbClr val="000000"/>
              </a:buClr>
              <a:buSzPct val="100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(reduces to 1 dim)</a:t>
            </a:r>
          </a:p>
          <a:p>
            <a:pPr marL="457200" lvl="0" indent="-457200" eaLnBrk="1" hangingPunct="1">
              <a:lnSpc>
                <a:spcPct val="110000"/>
              </a:lnSpc>
              <a:buClr>
                <a:srgbClr val="000000"/>
              </a:buClr>
              <a:buSzPct val="100000"/>
              <a:buFont typeface="Wingdings" pitchFamily="2" charset="2"/>
              <a:buChar char="ü"/>
            </a:pPr>
            <a:r>
              <a:rPr lang="en-US" dirty="0" err="1">
                <a:solidFill>
                  <a:schemeClr val="bg1"/>
                </a:solidFill>
                <a:latin typeface="Tahoma"/>
              </a:rPr>
              <a:t>PERM</a:t>
            </a:r>
            <a:r>
              <a:rPr lang="en-US" dirty="0" err="1">
                <a:solidFill>
                  <a:srgbClr val="000000"/>
                </a:solidFill>
                <a:latin typeface="Tahoma"/>
              </a:rPr>
              <a:t>ute</a:t>
            </a:r>
            <a:r>
              <a:rPr lang="en-US" dirty="0">
                <a:solidFill>
                  <a:srgbClr val="000000"/>
                </a:solidFill>
                <a:latin typeface="Tahoma"/>
              </a:rPr>
              <a:t> </a:t>
            </a:r>
          </a:p>
          <a:p>
            <a:pPr marL="457200" lvl="0" indent="-457200" algn="ctr" eaLnBrk="1" hangingPunct="1">
              <a:lnSpc>
                <a:spcPct val="110000"/>
              </a:lnSpc>
              <a:buClr>
                <a:srgbClr val="000000"/>
              </a:buClr>
              <a:buSzPct val="100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(class labels, to assess significance,</a:t>
            </a:r>
          </a:p>
          <a:p>
            <a:pPr marL="457200" lvl="0" indent="-457200" algn="ctr" eaLnBrk="1" hangingPunct="1">
              <a:lnSpc>
                <a:spcPct val="110000"/>
              </a:lnSpc>
              <a:buClr>
                <a:srgbClr val="000000"/>
              </a:buClr>
              <a:buSzPct val="100000"/>
              <a:buNone/>
            </a:pPr>
            <a:r>
              <a:rPr lang="en-US" dirty="0">
                <a:solidFill>
                  <a:srgbClr val="000000"/>
                </a:solidFill>
                <a:latin typeface="Tahoma"/>
              </a:rPr>
              <a:t>with recomputed direction)</a:t>
            </a:r>
          </a:p>
          <a:p>
            <a:pPr marL="0" lvl="0" indent="0" eaLnBrk="1" hangingPunct="1">
              <a:lnSpc>
                <a:spcPct val="110000"/>
              </a:lnSpc>
              <a:buClr>
                <a:srgbClr val="000000"/>
              </a:buClr>
              <a:buSzPct val="100000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18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" r="51402" b="51186"/>
          <a:stretch/>
        </p:blipFill>
        <p:spPr bwMode="auto">
          <a:xfrm>
            <a:off x="3108960" y="1336908"/>
            <a:ext cx="3119040" cy="2695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10600" cy="758825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Hypothesis Test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3"/>
              <p:cNvSpPr txBox="1">
                <a:spLocks noChangeArrowheads="1"/>
              </p:cNvSpPr>
              <p:nvPr/>
            </p:nvSpPr>
            <p:spPr bwMode="auto">
              <a:xfrm>
                <a:off x="228601" y="1371600"/>
                <a:ext cx="8497888" cy="518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2075" tIns="46038" rIns="92075" bIns="46038" numCol="1" anchor="t" anchorCtr="0" compatLnSpc="1">
                <a:prstTxWarp prst="textNoShape">
                  <a:avLst/>
                </a:prstTxWarp>
              </a:bodyPr>
              <a:lstStyle>
                <a:lvl1pPr marL="457200" indent="-45720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Char char="•"/>
                  <a:defRPr sz="3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1027113" indent="-455613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5000"/>
                  <a:buFont typeface="Wingdings" pitchFamily="2" charset="2"/>
                  <a:buChar char="–"/>
                  <a:defRPr sz="2800">
                    <a:solidFill>
                      <a:srgbClr val="000000"/>
                    </a:solidFill>
                    <a:latin typeface="+mn-lt"/>
                  </a:defRPr>
                </a:lvl2pPr>
                <a:lvl3pPr marL="1370013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66699"/>
                  </a:buClr>
                  <a:buSzPct val="7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712913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457200" marR="0" lvl="0" indent="-457200" algn="l" defTabSz="914400" rtl="0" eaLnBrk="1" fontAlgn="base" latinLnBrk="0" hangingPunct="1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Toy 2-Class Example</a:t>
                </a:r>
              </a:p>
              <a:p>
                <a:pPr marL="457200" marR="0" lvl="0" indent="-457200" algn="l" defTabSz="914400" rtl="0" eaLnBrk="1" fontAlgn="base" latinLnBrk="0" hangingPunct="1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457200" marR="0" lvl="0" indent="-457200" algn="l" defTabSz="914400" rtl="0" eaLnBrk="1" fontAlgn="base" latinLnBrk="0" hangingPunct="1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Separated DWD</a:t>
                </a:r>
              </a:p>
              <a:p>
                <a:pPr marL="457200" marR="0" lvl="0" indent="-457200" algn="l" defTabSz="914400" rtl="0" eaLnBrk="1" fontAlgn="base" latinLnBrk="0" hangingPunct="1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Projections</a:t>
                </a:r>
              </a:p>
              <a:p>
                <a:pPr marL="457200" marR="0" lvl="0" indent="-457200" algn="l" defTabSz="914400" rtl="0" eaLnBrk="1" fontAlgn="base" latinLnBrk="0" hangingPunct="1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457200" marR="0" lvl="0" indent="-457200" algn="l" defTabSz="914400" rtl="0" eaLnBrk="1" fontAlgn="base" latinLnBrk="0" hangingPunct="1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lvl="0" eaLnBrk="1" hangingPunct="1">
                  <a:lnSpc>
                    <a:spcPct val="110000"/>
                  </a:lnSpc>
                  <a:buNone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(Again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e>
                    </m:d>
                  </m:oMath>
                </a14:m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,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3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=1000</m:t>
                    </m:r>
                  </m:oMath>
                </a14:m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) </a:t>
                </a:r>
              </a:p>
            </p:txBody>
          </p:sp>
        </mc:Choice>
        <mc:Fallback>
          <p:sp>
            <p:nvSpPr>
              <p:cNvPr id="6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1" y="1371600"/>
                <a:ext cx="8497888" cy="5181600"/>
              </a:xfrm>
              <a:prstGeom prst="rect">
                <a:avLst/>
              </a:prstGeom>
              <a:blipFill>
                <a:blip r:embed="rId4"/>
                <a:stretch>
                  <a:fillRect l="-1865" t="-152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/>
          <p:nvPr/>
        </p:nvCxnSpPr>
        <p:spPr bwMode="auto">
          <a:xfrm flipV="1">
            <a:off x="2362200" y="2895600"/>
            <a:ext cx="2209800" cy="6858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55152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15806</TotalTime>
  <Words>3744</Words>
  <Application>Microsoft Office PowerPoint</Application>
  <PresentationFormat>On-screen Show (4:3)</PresentationFormat>
  <Paragraphs>1237</Paragraphs>
  <Slides>136</Slides>
  <Notes>126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136</vt:i4>
      </vt:variant>
    </vt:vector>
  </HeadingPairs>
  <TitlesOfParts>
    <vt:vector size="150" baseType="lpstr">
      <vt:lpstr>Gulim</vt:lpstr>
      <vt:lpstr>Gulim</vt:lpstr>
      <vt:lpstr>Arial</vt:lpstr>
      <vt:lpstr>Arial Unicode MS</vt:lpstr>
      <vt:lpstr>Cambria Math</vt:lpstr>
      <vt:lpstr>Courier New</vt:lpstr>
      <vt:lpstr>Tahoma</vt:lpstr>
      <vt:lpstr>Times New Roman</vt:lpstr>
      <vt:lpstr>Wingdings</vt:lpstr>
      <vt:lpstr>1_Default Design</vt:lpstr>
      <vt:lpstr>2_Default Design</vt:lpstr>
      <vt:lpstr>Default Design</vt:lpstr>
      <vt:lpstr>12_Default Design</vt:lpstr>
      <vt:lpstr>Equation</vt:lpstr>
      <vt:lpstr>Statistics – O. R. 881 Object Oriented Data Analysis</vt:lpstr>
      <vt:lpstr>Last Class: Administrative Info</vt:lpstr>
      <vt:lpstr>Current Sections in Textbook</vt:lpstr>
      <vt:lpstr>Participant Presentations</vt:lpstr>
      <vt:lpstr>Last Class: Trait by Trait View</vt:lpstr>
      <vt:lpstr>Last Class: PCA View</vt:lpstr>
      <vt:lpstr>Last Class: OODA</vt:lpstr>
      <vt:lpstr>Last Class: Basics of OODA</vt:lpstr>
      <vt:lpstr>Last Class: Basics of OODA</vt:lpstr>
      <vt:lpstr>Last Class: Basics of OODA</vt:lpstr>
      <vt:lpstr>Last Class: Basics of OODA</vt:lpstr>
      <vt:lpstr>Last Class: Basics of OODA</vt:lpstr>
      <vt:lpstr>Last Class: Scree Plot</vt:lpstr>
      <vt:lpstr>Last Class: Scree Plot</vt:lpstr>
      <vt:lpstr>Last Class: Tilted Parabolas</vt:lpstr>
      <vt:lpstr>E.g. Tilted Parabolas Data</vt:lpstr>
      <vt:lpstr>Original Tilted Parabolas</vt:lpstr>
      <vt:lpstr>Tilted Parabolas +N(0,8^2 )</vt:lpstr>
      <vt:lpstr>Tilted Parabolas +N(0,40^2 )</vt:lpstr>
      <vt:lpstr>E.g. Curves As Data</vt:lpstr>
      <vt:lpstr>Functional Data Analysis, Two Clusters</vt:lpstr>
      <vt:lpstr>E.g. Curves As Data</vt:lpstr>
      <vt:lpstr>E.g. Curves As Data</vt:lpstr>
      <vt:lpstr>Functional Data Analysis, Twin Arches</vt:lpstr>
      <vt:lpstr>Functional Data Analysis, Twin Arches</vt:lpstr>
      <vt:lpstr>E.g. Curves As Data</vt:lpstr>
      <vt:lpstr>Real Data Curve Objects</vt:lpstr>
      <vt:lpstr>Real Data Curve Objects</vt:lpstr>
      <vt:lpstr>Lung Cancer Curve Objects</vt:lpstr>
      <vt:lpstr>Lung Cancer Curve Objects</vt:lpstr>
      <vt:lpstr>Lung Cancer Curve Objects</vt:lpstr>
      <vt:lpstr>Lung Cancer Curve Objects</vt:lpstr>
      <vt:lpstr>Lung Cancer Curve Objects</vt:lpstr>
      <vt:lpstr>Lung Cancer Curve Objects</vt:lpstr>
      <vt:lpstr>Lung Cancer Curve Objects</vt:lpstr>
      <vt:lpstr>Lung Cancer Curve Objects</vt:lpstr>
      <vt:lpstr>Lung Cancer Curve Objects</vt:lpstr>
      <vt:lpstr>Lung Cancer Curve Objects</vt:lpstr>
      <vt:lpstr>Lung Cancer Curve Objects</vt:lpstr>
      <vt:lpstr>Lung Cancer Curve Objects</vt:lpstr>
      <vt:lpstr>Lung Cancer Curve Objects</vt:lpstr>
      <vt:lpstr>Lung Cancer Curve Objects</vt:lpstr>
      <vt:lpstr>Lung Cancer Curve Objects</vt:lpstr>
      <vt:lpstr>Scree Plot</vt:lpstr>
      <vt:lpstr>Prob. Dist’ns as Data Objects</vt:lpstr>
      <vt:lpstr>Prob. Dist’ns as Data Objects</vt:lpstr>
      <vt:lpstr>Prob. Dist’ns as Data Objects</vt:lpstr>
      <vt:lpstr>Prob. Dist’ns as Data Objects</vt:lpstr>
      <vt:lpstr>Prob. Dist’ns as Data Objects</vt:lpstr>
      <vt:lpstr>Prob. Dist’ns as Data Objects</vt:lpstr>
      <vt:lpstr>Prob. Dist’ns as Data Objects</vt:lpstr>
      <vt:lpstr>Prob. Dist’ns as Data Objects</vt:lpstr>
      <vt:lpstr>Prob. Dist’ns as Data Objects</vt:lpstr>
      <vt:lpstr>Prob. Dist’ns as Data Objects</vt:lpstr>
      <vt:lpstr>Matlab Software</vt:lpstr>
      <vt:lpstr>Matlab Software</vt:lpstr>
      <vt:lpstr>Matlab Software</vt:lpstr>
      <vt:lpstr>Introductory Slides</vt:lpstr>
      <vt:lpstr>Scatterplot Matrix Graphics</vt:lpstr>
      <vt:lpstr>FDA Modes of Variation</vt:lpstr>
      <vt:lpstr>Limitation of PCA</vt:lpstr>
      <vt:lpstr>Limitation of PCA</vt:lpstr>
      <vt:lpstr>Limitation of PCA, Toy E.g.</vt:lpstr>
      <vt:lpstr>Limitation of PCA</vt:lpstr>
      <vt:lpstr>Limitation of PCA</vt:lpstr>
      <vt:lpstr>Limitation of PCA,   E.g.</vt:lpstr>
      <vt:lpstr>NCI 60 Data</vt:lpstr>
      <vt:lpstr>PCA Visualization of NCI 60 Data</vt:lpstr>
      <vt:lpstr>NCI 60:  Can we find classes Using PCA view?</vt:lpstr>
      <vt:lpstr>NCI 60:  Can we find classes Using PCA view?</vt:lpstr>
      <vt:lpstr>PCA Visualization of NCI 60 Data</vt:lpstr>
      <vt:lpstr>NCI 60:  Can we find classes Using PCA 5-8?</vt:lpstr>
      <vt:lpstr>NCI 60:  Can we find classes Using PCA 5-8?</vt:lpstr>
      <vt:lpstr>NCI 60:  Can we find classes Using PCA 9-12?</vt:lpstr>
      <vt:lpstr>NCI 60:  Can we find classes Using PCA 9-12?</vt:lpstr>
      <vt:lpstr>NCI 60:  Can we find classes Using PCA 1-4 vs. 5-8?</vt:lpstr>
      <vt:lpstr>NCI 60:  Can we find classes Using PCA 1-4 vs. 5-8?</vt:lpstr>
      <vt:lpstr>NCI 60:  Can we find classes Using PCA 1-4 vs. 9-12?</vt:lpstr>
      <vt:lpstr>NCI 60:  Can we find classes Using PCA 5-8 vs. 9-12?</vt:lpstr>
      <vt:lpstr>PCA Visualization of NCI 60 Data</vt:lpstr>
      <vt:lpstr>Visualization of NCI 60 Data</vt:lpstr>
      <vt:lpstr>NCI 60:  Views using DWD Dir’ns (focus on biology)</vt:lpstr>
      <vt:lpstr>DWD Visualization of NCI 60 Data</vt:lpstr>
      <vt:lpstr>DWD Visualization</vt:lpstr>
      <vt:lpstr>NCI 60:  Views using DWD Dir’ns (focus on biology)</vt:lpstr>
      <vt:lpstr>Object Oriented Data Analysis</vt:lpstr>
      <vt:lpstr>Caution</vt:lpstr>
      <vt:lpstr>Caution</vt:lpstr>
      <vt:lpstr>Caution</vt:lpstr>
      <vt:lpstr>Caution</vt:lpstr>
      <vt:lpstr>Caution</vt:lpstr>
      <vt:lpstr>Caution</vt:lpstr>
      <vt:lpstr>Caution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DiProPerm Hypothesis Test</vt:lpstr>
      <vt:lpstr>Matlab Software</vt:lpstr>
      <vt:lpstr>DiProPerm in Matlab</vt:lpstr>
    </vt:vector>
  </TitlesOfParts>
  <Company>Dell Computer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Preferred Customer</dc:creator>
  <cp:lastModifiedBy>Marron, J. S. (Steve)</cp:lastModifiedBy>
  <cp:revision>405</cp:revision>
  <dcterms:created xsi:type="dcterms:W3CDTF">2001-06-08T01:38:43Z</dcterms:created>
  <dcterms:modified xsi:type="dcterms:W3CDTF">2025-08-26T01:22:43Z</dcterms:modified>
</cp:coreProperties>
</file>