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3" r:id="rId2"/>
    <p:sldMasterId id="2147483746" r:id="rId3"/>
    <p:sldMasterId id="2147483760" r:id="rId4"/>
  </p:sldMasterIdLst>
  <p:notesMasterIdLst>
    <p:notesMasterId r:id="rId109"/>
  </p:notesMasterIdLst>
  <p:sldIdLst>
    <p:sldId id="262" r:id="rId5"/>
    <p:sldId id="714" r:id="rId6"/>
    <p:sldId id="742" r:id="rId7"/>
    <p:sldId id="1128" r:id="rId8"/>
    <p:sldId id="1132" r:id="rId9"/>
    <p:sldId id="1133" r:id="rId10"/>
    <p:sldId id="1298" r:id="rId11"/>
    <p:sldId id="1147" r:id="rId12"/>
    <p:sldId id="1148" r:id="rId13"/>
    <p:sldId id="1143" r:id="rId14"/>
    <p:sldId id="1144" r:id="rId15"/>
    <p:sldId id="1149" r:id="rId16"/>
    <p:sldId id="1150" r:id="rId17"/>
    <p:sldId id="1152" r:id="rId18"/>
    <p:sldId id="1164" r:id="rId19"/>
    <p:sldId id="1297" r:id="rId20"/>
    <p:sldId id="1108" r:id="rId21"/>
    <p:sldId id="1109" r:id="rId22"/>
    <p:sldId id="1110" r:id="rId23"/>
    <p:sldId id="1177" r:id="rId24"/>
    <p:sldId id="1178" r:id="rId25"/>
    <p:sldId id="1179" r:id="rId26"/>
    <p:sldId id="1180" r:id="rId27"/>
    <p:sldId id="1181" r:id="rId28"/>
    <p:sldId id="1182" r:id="rId29"/>
    <p:sldId id="1183" r:id="rId30"/>
    <p:sldId id="1184" r:id="rId31"/>
    <p:sldId id="1185" r:id="rId32"/>
    <p:sldId id="1186" r:id="rId33"/>
    <p:sldId id="1187" r:id="rId34"/>
    <p:sldId id="1188" r:id="rId35"/>
    <p:sldId id="1189" r:id="rId36"/>
    <p:sldId id="1190" r:id="rId37"/>
    <p:sldId id="1191" r:id="rId38"/>
    <p:sldId id="1192" r:id="rId39"/>
    <p:sldId id="1193" r:id="rId40"/>
    <p:sldId id="1194" r:id="rId41"/>
    <p:sldId id="1195" r:id="rId42"/>
    <p:sldId id="1196" r:id="rId43"/>
    <p:sldId id="1197" r:id="rId44"/>
    <p:sldId id="1198" r:id="rId45"/>
    <p:sldId id="1299" r:id="rId46"/>
    <p:sldId id="1300" r:id="rId47"/>
    <p:sldId id="1310" r:id="rId48"/>
    <p:sldId id="1311" r:id="rId49"/>
    <p:sldId id="1312" r:id="rId50"/>
    <p:sldId id="1313" r:id="rId51"/>
    <p:sldId id="1204" r:id="rId52"/>
    <p:sldId id="1205" r:id="rId53"/>
    <p:sldId id="1314" r:id="rId54"/>
    <p:sldId id="1315" r:id="rId55"/>
    <p:sldId id="1296" r:id="rId56"/>
    <p:sldId id="1295" r:id="rId57"/>
    <p:sldId id="1316" r:id="rId58"/>
    <p:sldId id="3400" r:id="rId59"/>
    <p:sldId id="3401" r:id="rId60"/>
    <p:sldId id="3403" r:id="rId61"/>
    <p:sldId id="3402" r:id="rId62"/>
    <p:sldId id="3404" r:id="rId63"/>
    <p:sldId id="3405" r:id="rId64"/>
    <p:sldId id="3409" r:id="rId65"/>
    <p:sldId id="3410" r:id="rId66"/>
    <p:sldId id="3408" r:id="rId67"/>
    <p:sldId id="3406" r:id="rId68"/>
    <p:sldId id="3407" r:id="rId69"/>
    <p:sldId id="1209" r:id="rId70"/>
    <p:sldId id="1217" r:id="rId71"/>
    <p:sldId id="1218" r:id="rId72"/>
    <p:sldId id="1219" r:id="rId73"/>
    <p:sldId id="1306" r:id="rId74"/>
    <p:sldId id="1307" r:id="rId75"/>
    <p:sldId id="1199" r:id="rId76"/>
    <p:sldId id="1200" r:id="rId77"/>
    <p:sldId id="1201" r:id="rId78"/>
    <p:sldId id="1202" r:id="rId79"/>
    <p:sldId id="1203" r:id="rId80"/>
    <p:sldId id="1271" r:id="rId81"/>
    <p:sldId id="1272" r:id="rId82"/>
    <p:sldId id="1273" r:id="rId83"/>
    <p:sldId id="1274" r:id="rId84"/>
    <p:sldId id="1275" r:id="rId85"/>
    <p:sldId id="1276" r:id="rId86"/>
    <p:sldId id="1210" r:id="rId87"/>
    <p:sldId id="1309" r:id="rId88"/>
    <p:sldId id="1211" r:id="rId89"/>
    <p:sldId id="1212" r:id="rId90"/>
    <p:sldId id="1213" r:id="rId91"/>
    <p:sldId id="1214" r:id="rId92"/>
    <p:sldId id="1215" r:id="rId93"/>
    <p:sldId id="1216" r:id="rId94"/>
    <p:sldId id="1277" r:id="rId95"/>
    <p:sldId id="1278" r:id="rId96"/>
    <p:sldId id="1279" r:id="rId97"/>
    <p:sldId id="1280" r:id="rId98"/>
    <p:sldId id="1281" r:id="rId99"/>
    <p:sldId id="1282" r:id="rId100"/>
    <p:sldId id="1283" r:id="rId101"/>
    <p:sldId id="1284" r:id="rId102"/>
    <p:sldId id="1285" r:id="rId103"/>
    <p:sldId id="999" r:id="rId104"/>
    <p:sldId id="1000" r:id="rId105"/>
    <p:sldId id="1001" r:id="rId106"/>
    <p:sldId id="926" r:id="rId107"/>
    <p:sldId id="927" r:id="rId10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DC00FF"/>
    <a:srgbClr val="FFEB00"/>
    <a:srgbClr val="A700D5"/>
    <a:srgbClr val="D1CC00"/>
    <a:srgbClr val="2DC8FF"/>
    <a:srgbClr val="D00000"/>
    <a:srgbClr val="B4A700"/>
    <a:srgbClr val="2E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59" d="100"/>
          <a:sy n="59" d="100"/>
        </p:scale>
        <p:origin x="15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heme" Target="theme/theme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tableStyles" Target="tableStyle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ABF03-309D-4FC3-AADB-113BEEA3F5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450410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067341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1298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7C1D1D-591E-4445-B475-B3FEFF602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2529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C3557-D25E-47FB-9F02-19F33A2308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7337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C3557-D25E-47FB-9F02-19F33A2308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4028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720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996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053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696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34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51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631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755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722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896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2363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4476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5719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9286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9509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45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928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8712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96422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3915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6349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49337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8145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27737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47138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63265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346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2933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67090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43475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06794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76514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8147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6752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0543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1567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9331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371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122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5069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6315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3963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42871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1359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2576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67550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0506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3689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747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2518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63348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51521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2259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293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C7728-D893-4B26-B4E0-9E1D7CFAF1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7024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11E81-260B-43F3-A842-B6E8E19636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3858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F49875-CE1A-44FF-B017-9B45BEFE1A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3658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11E81-260B-43F3-A842-B6E8E19636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9262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11E81-260B-43F3-A842-B6E8E19636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49043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82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AA598D6-F604-490D-AA01-E856A7D26ED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6845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98923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55755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772930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142325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9805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035036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178731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687769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272095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7359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AA1DE32-C44C-4708-A992-C96059539B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0372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212585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037405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575242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121301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171200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3658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609527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895033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24882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3128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743710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336715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118114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549306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996925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76721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53754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528569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380265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873906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762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7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3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9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2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478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4409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568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4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5160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7276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3280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7556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0338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7430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097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9882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89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150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63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4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81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65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83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81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44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08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7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93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7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6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97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757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3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602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3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4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5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0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8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400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a.com/software/papers/com.htm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.mcgill.ca/faculty/ramsay/ramsay.html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Event_(probability_theory)" TargetMode="External"/><Relationship Id="rId4" Type="http://schemas.openxmlformats.org/officeDocument/2006/relationships/image" Target="../media/image3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Limitation of PCA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PCA can provide useful projection directions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But can’t “see everything”…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Reason: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 PCA finds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dir’ns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of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maximal variation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 Which may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obscure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interesting structure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93105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Spanish Male Mortality Data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Value of Log Transform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Focus on </a:t>
            </a:r>
            <a:r>
              <a:rPr lang="en-US" altLang="ko-KR" u="sng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Marginals</a:t>
            </a:r>
            <a:endParaRPr lang="en-US" altLang="ko-KR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893" t="74241" r="23535" b="1517"/>
          <a:stretch/>
        </p:blipFill>
        <p:spPr>
          <a:xfrm>
            <a:off x="533400" y="3276600"/>
            <a:ext cx="8058150" cy="35814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2457" y="2743200"/>
            <a:ext cx="2599943" cy="3429000"/>
            <a:chOff x="1362457" y="2743200"/>
            <a:chExt cx="2599943" cy="3429000"/>
          </a:xfrm>
        </p:grpSpPr>
        <p:sp>
          <p:nvSpPr>
            <p:cNvPr id="2" name="TextBox 1"/>
            <p:cNvSpPr txBox="1"/>
            <p:nvPr/>
          </p:nvSpPr>
          <p:spPr>
            <a:xfrm>
              <a:off x="1362457" y="2743200"/>
              <a:ext cx="2599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E. g. Just These Values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276600" y="3733800"/>
              <a:ext cx="110836" cy="24384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95600" y="3112532"/>
              <a:ext cx="381000" cy="62126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773867" y="2743200"/>
            <a:ext cx="1693733" cy="3429000"/>
            <a:chOff x="5773867" y="2743200"/>
            <a:chExt cx="1693733" cy="3429000"/>
          </a:xfrm>
        </p:grpSpPr>
        <p:sp>
          <p:nvSpPr>
            <p:cNvPr id="7" name="TextBox 6"/>
            <p:cNvSpPr txBox="1"/>
            <p:nvPr/>
          </p:nvSpPr>
          <p:spPr>
            <a:xfrm>
              <a:off x="5773867" y="2743200"/>
              <a:ext cx="1693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 Just These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85164" y="3733800"/>
              <a:ext cx="110836" cy="24384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6096000" y="3112532"/>
              <a:ext cx="838200" cy="63293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8AE0B41-3539-486B-A957-1DC01126FBDD}"/>
              </a:ext>
            </a:extLst>
          </p:cNvPr>
          <p:cNvSpPr txBox="1"/>
          <p:nvPr/>
        </p:nvSpPr>
        <p:spPr>
          <a:xfrm>
            <a:off x="6781800" y="1002268"/>
            <a:ext cx="180975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5.1.1</a:t>
            </a:r>
          </a:p>
        </p:txBody>
      </p:sp>
    </p:spTree>
    <p:extLst>
      <p:ext uri="{BB962C8B-B14F-4D97-AF65-F5344CB8AC3E}">
        <p14:creationId xmlns:p14="http://schemas.microsoft.com/office/powerpoint/2010/main" val="21338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922" t="39394" r="22549" b="3788"/>
          <a:stretch/>
        </p:blipFill>
        <p:spPr>
          <a:xfrm>
            <a:off x="3810000" y="1524000"/>
            <a:ext cx="5334000" cy="53340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Spanish Male Mortality Data  (Raw)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Many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Skewed</a:t>
            </a:r>
          </a:p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Poor “Use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Range”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5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Spanish Male Mortality Data   (log</a:t>
            </a:r>
            <a:r>
              <a:rPr lang="en-US" altLang="ko-KR" baseline="-25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scale)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Less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Skewness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Focus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(Important)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Bimodality</a:t>
            </a:r>
          </a:p>
          <a:p>
            <a:pPr marL="0" indent="0" eaLnBrk="1" hangingPunct="1">
              <a:buNone/>
            </a:pPr>
            <a:endParaRPr lang="en-US" sz="1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“Use of Range”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38637" r="23529" b="3789"/>
          <a:stretch/>
        </p:blipFill>
        <p:spPr>
          <a:xfrm>
            <a:off x="4038600" y="1542788"/>
            <a:ext cx="5105400" cy="531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8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Data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262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Chemical Compounds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2489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Chemical “Descriptors”  (Traits)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Discrete Response: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3333FF"/>
                    </a:solidFill>
                    <a:latin typeface="Tahoma"/>
                  </a:rPr>
                  <a:t>0 – blue o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  </a:t>
                </a:r>
                <a:r>
                  <a:rPr lang="en-US" altLang="en-US" dirty="0">
                    <a:solidFill>
                      <a:srgbClr val="FF0000"/>
                    </a:solidFill>
                    <a:latin typeface="Tahoma"/>
                  </a:rPr>
                  <a:t> 1 – red +</a:t>
                </a: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r>
                  <a:rPr lang="en-US" altLang="ko-KR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t="-1466" r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872041" y="5257800"/>
            <a:ext cx="5205159" cy="1524000"/>
            <a:chOff x="2872041" y="5257800"/>
            <a:chExt cx="5205159" cy="1524000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2578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872041" y="6172200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(Thanks to Alex Tropsha Lab)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B738CE7-643C-4BB6-807D-C15914973738}"/>
              </a:ext>
            </a:extLst>
          </p:cNvPr>
          <p:cNvSpPr txBox="1"/>
          <p:nvPr/>
        </p:nvSpPr>
        <p:spPr>
          <a:xfrm>
            <a:off x="4800600" y="926068"/>
            <a:ext cx="180975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5.1.2</a:t>
            </a:r>
          </a:p>
        </p:txBody>
      </p:sp>
    </p:spTree>
    <p:extLst>
      <p:ext uri="{BB962C8B-B14F-4D97-AF65-F5344CB8AC3E}">
        <p14:creationId xmlns:p14="http://schemas.microsoft.com/office/powerpoint/2010/main" val="18927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PCA Scatterplot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Good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8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Limitation of PCA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Toy Example: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 Apple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>
                <a:solidFill>
                  <a:srgbClr val="FFFF00"/>
                </a:solidFill>
                <a:sym typeface="Wingdings" pitchFamily="2" charset="2"/>
              </a:rPr>
              <a:t>Banana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>
                <a:solidFill>
                  <a:srgbClr val="00FF00"/>
                </a:solidFill>
                <a:sym typeface="Wingdings" pitchFamily="2" charset="2"/>
              </a:rPr>
              <a:t>Pear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 Obscured by “noisy dimensions”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 1</a:t>
            </a:r>
            <a:r>
              <a:rPr lang="en-US" sz="3200" baseline="30000" dirty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3 PC directions only show noise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 Study some rotations, to find structure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291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NCI = National Cancer Institute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60 Cell Lines (cancer treatment targets)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Different Cancer Types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Measured “Gene Expression”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 “Gene Activity”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Several Thousand Genes (Simultaneously)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Objects = Vectors of Gene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Exp’n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Lots of Preprocessing (study later)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121920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 from: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Liu et al (2009)</a:t>
            </a:r>
          </a:p>
        </p:txBody>
      </p:sp>
    </p:spTree>
    <p:extLst>
      <p:ext uri="{BB962C8B-B14F-4D97-AF65-F5344CB8AC3E}">
        <p14:creationId xmlns:p14="http://schemas.microsoft.com/office/powerpoint/2010/main" val="328178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6106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Aspect:     8 Cancer Types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Renal Cancer (Kidneys)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Non Small Cell Lung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Nervous System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Ovarian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Leukemia (Blood)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Breast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(Skin)</a:t>
            </a:r>
          </a:p>
        </p:txBody>
      </p:sp>
    </p:spTree>
    <p:extLst>
      <p:ext uri="{BB962C8B-B14F-4D97-AF65-F5344CB8AC3E}">
        <p14:creationId xmlns:p14="http://schemas.microsoft.com/office/powerpoint/2010/main" val="2893246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z="44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sz="4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  <a:b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67695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44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sz="4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  <a:br>
              <a:rPr lang="en-US" altLang="ko-KR" sz="4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Views using DWD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0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26714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44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sz="4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  <a:br>
              <a:rPr lang="en-US" altLang="ko-KR" sz="4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Views using DWD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42E86F-F2B4-45DA-9C8C-0D0207FCDFDE}"/>
              </a:ext>
            </a:extLst>
          </p:cNvPr>
          <p:cNvSpPr txBox="1"/>
          <p:nvPr/>
        </p:nvSpPr>
        <p:spPr>
          <a:xfrm>
            <a:off x="457200" y="1371600"/>
            <a:ext cx="8451481" cy="5171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Lessons: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PCA Finds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Dir’ns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Maximal Variation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Often Shows Interesting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Sturcture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But No Guarantees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Other Directions Also Important &amp; Useful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Distance Weight Discrimination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Targets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Subgroup Differences</a:t>
            </a:r>
          </a:p>
        </p:txBody>
      </p:sp>
    </p:spTree>
    <p:extLst>
      <p:ext uri="{BB962C8B-B14F-4D97-AF65-F5344CB8AC3E}">
        <p14:creationId xmlns:p14="http://schemas.microsoft.com/office/powerpoint/2010/main" val="318455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Toy 2-Class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Example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Actually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Both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Classes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b="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=1000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  <a:blipFill rotWithShape="1">
                <a:blip r:embed="rId3"/>
                <a:stretch>
                  <a:fillRect l="-1724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937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Separation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Natural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Sampling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(Will Study in Detail Later)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19200" y="2133600"/>
            <a:ext cx="2133600" cy="2057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47609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Main Lesson Again: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Inference is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5943600"/>
            <a:ext cx="358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III. Confirmatory Analysis</a:t>
            </a:r>
          </a:p>
        </p:txBody>
      </p:sp>
    </p:spTree>
    <p:extLst>
      <p:ext uri="{BB962C8B-B14F-4D97-AF65-F5344CB8AC3E}">
        <p14:creationId xmlns:p14="http://schemas.microsoft.com/office/powerpoint/2010/main" val="288833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13.1, 18.1, 18.2, 5.1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5.2, 5.3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Context:    2 – sample means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vs.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(in High Dimensions)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A Large Literature.  Some Highlights: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Bai &amp; </a:t>
                </a:r>
                <a:r>
                  <a:rPr lang="en-US" dirty="0" err="1">
                    <a:solidFill>
                      <a:srgbClr val="000000"/>
                    </a:solidFill>
                    <a:latin typeface="Tahoma"/>
                  </a:rPr>
                  <a:t>Sarandasa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(2006)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Chen &amp; Qin (2010)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Srivastava et al (2013)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/>
                  </a:rPr>
                  <a:t>Cai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et al (2014)</a:t>
                </a: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  <a:blipFill>
                <a:blip r:embed="rId3"/>
                <a:stretch>
                  <a:fillRect l="-1841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81B6D12-8A5A-42DF-8EFD-132003EE6739}"/>
              </a:ext>
            </a:extLst>
          </p:cNvPr>
          <p:cNvSpPr txBox="1"/>
          <p:nvPr/>
        </p:nvSpPr>
        <p:spPr>
          <a:xfrm>
            <a:off x="6781800" y="838200"/>
            <a:ext cx="17526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13.1</a:t>
            </a:r>
          </a:p>
        </p:txBody>
      </p:sp>
    </p:spTree>
    <p:extLst>
      <p:ext uri="{BB962C8B-B14F-4D97-AF65-F5344CB8AC3E}">
        <p14:creationId xmlns:p14="http://schemas.microsoft.com/office/powerpoint/2010/main" val="34267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Context:    2 – sample means</a:t>
                </a:r>
              </a:p>
              <a:p>
                <a:pPr marL="45720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vs.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(in High Dimensions)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Approach taken here: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	Wei et al (2013)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Focus on </a:t>
                </a: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Visualization via Projection</a:t>
                </a: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(Thus </a:t>
                </a:r>
                <a:r>
                  <a:rPr lang="en-US" i="1" dirty="0">
                    <a:solidFill>
                      <a:srgbClr val="000000"/>
                    </a:solidFill>
                    <a:latin typeface="Tahoma"/>
                  </a:rPr>
                  <a:t>Test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Related to </a:t>
                </a:r>
                <a:r>
                  <a:rPr lang="en-US" i="1" dirty="0">
                    <a:solidFill>
                      <a:srgbClr val="000000"/>
                    </a:solidFill>
                    <a:latin typeface="Tahoma"/>
                  </a:rPr>
                  <a:t>Exploration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)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baseline="-25000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  <a:blipFill>
                <a:blip r:embed="rId3"/>
                <a:stretch>
                  <a:fillRect l="-1841" t="-1464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8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Context:    2 – sample means</a:t>
                </a:r>
              </a:p>
              <a:p>
                <a:pPr marL="45720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vs.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sz="1800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Challenges:  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Distributional Assumptions  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Parameter Estimation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Font typeface="Wingdings" pitchFamily="2" charset="2"/>
                  <a:buChar char="§"/>
                </a:pPr>
                <a:r>
                  <a:rPr lang="en-US" sz="5400" dirty="0">
                    <a:solidFill>
                      <a:srgbClr val="00B050"/>
                    </a:solidFill>
                    <a:latin typeface="Tahoma"/>
                  </a:rPr>
                  <a:t>HDLSS</a:t>
                </a:r>
                <a:r>
                  <a:rPr lang="en-US" sz="5400" dirty="0">
                    <a:solidFill>
                      <a:srgbClr val="000000"/>
                    </a:solidFill>
                    <a:latin typeface="Tahoma"/>
                  </a:rPr>
                  <a:t> space is slippery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  <a:blipFill>
                <a:blip r:embed="rId3"/>
                <a:stretch>
                  <a:fillRect l="-3470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2CF9AE9-FDB3-FCDD-266E-9943010D3757}"/>
              </a:ext>
            </a:extLst>
          </p:cNvPr>
          <p:cNvSpPr txBox="1"/>
          <p:nvPr/>
        </p:nvSpPr>
        <p:spPr>
          <a:xfrm>
            <a:off x="1295400" y="5791200"/>
            <a:ext cx="6359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 Dimension Low Sample Size</a:t>
            </a:r>
          </a:p>
        </p:txBody>
      </p:sp>
    </p:spTree>
    <p:extLst>
      <p:ext uri="{BB962C8B-B14F-4D97-AF65-F5344CB8AC3E}">
        <p14:creationId xmlns:p14="http://schemas.microsoft.com/office/powerpoint/2010/main" val="380901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Context:    2 – sample means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vs.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sz="1800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Challenges:  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Distributional Assumptions  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Parameter Estimation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None/>
                </a:pPr>
                <a:endParaRPr lang="en-US" sz="1800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Suggested  Approach:</a:t>
                </a: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Permutation test</a:t>
                </a: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(A flavor of classical “non-</a:t>
                </a:r>
                <a:r>
                  <a:rPr lang="en-US" dirty="0" err="1">
                    <a:solidFill>
                      <a:srgbClr val="000000"/>
                    </a:solidFill>
                    <a:latin typeface="Tahoma"/>
                  </a:rPr>
                  <a:t>parametrics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”)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Font typeface="Wingdings" pitchFamily="2" charset="2"/>
                  <a:buChar char="§"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  <a:blipFill>
                <a:blip r:embed="rId3"/>
                <a:stretch>
                  <a:fillRect l="-1841" t="-1464" b="-9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3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Approach: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 a </a:t>
            </a:r>
            <a:r>
              <a:rPr lang="en-US" dirty="0" err="1">
                <a:solidFill>
                  <a:schemeClr val="bg1"/>
                </a:solidFill>
                <a:latin typeface="Tahoma"/>
              </a:rPr>
              <a:t>DI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rection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(separating classes)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PRO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ject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the data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(reduces to 1 dim)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PERM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ute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(class labels, to assess significance,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with recomputed direction)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8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Toy 2-Class Example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Separated DWD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Projections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(Again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=1000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5152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Separated DWD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Projections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 of Classes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Using: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Mean Difference = 6.209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F7C56-9CCB-3A7A-F2AA-F57F00936FED}"/>
              </a:ext>
            </a:extLst>
          </p:cNvPr>
          <p:cNvSpPr txBox="1"/>
          <p:nvPr/>
        </p:nvSpPr>
        <p:spPr>
          <a:xfrm>
            <a:off x="381000" y="5562600"/>
            <a:ext cx="458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C00FF"/>
                </a:solidFill>
              </a:rPr>
              <a:t>Student’s t-test Would be Highly Significant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7712D-A085-C2E2-C4A3-641843E49F62}"/>
              </a:ext>
            </a:extLst>
          </p:cNvPr>
          <p:cNvSpPr txBox="1"/>
          <p:nvPr/>
        </p:nvSpPr>
        <p:spPr>
          <a:xfrm>
            <a:off x="365206" y="6031468"/>
            <a:ext cx="510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C00FF"/>
                </a:solidFill>
              </a:rPr>
              <a:t>Not Appropriate, Since DWD Separates Classes</a:t>
            </a:r>
          </a:p>
        </p:txBody>
      </p:sp>
    </p:spTree>
    <p:extLst>
      <p:ext uri="{BB962C8B-B14F-4D97-AF65-F5344CB8AC3E}">
        <p14:creationId xmlns:p14="http://schemas.microsoft.com/office/powerpoint/2010/main" val="224229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 b="51186"/>
          <a:stretch/>
        </p:blipFill>
        <p:spPr bwMode="auto">
          <a:xfrm>
            <a:off x="3108960" y="1336908"/>
            <a:ext cx="6035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Separated DWD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Projections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 of Classes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Using: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Mean Difference = 6.209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Record as Vertical Line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7391400" y="3276600"/>
            <a:ext cx="685800" cy="21336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24640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Separated DWD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Projections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 of Classes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Using: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Mean Difference = 6.209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Statistically Significant???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356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/>
          <a:stretch/>
        </p:blipFill>
        <p:spPr bwMode="auto">
          <a:xfrm>
            <a:off x="3108960" y="1336908"/>
            <a:ext cx="3119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Permuted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Class Labels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962400" y="2819400"/>
            <a:ext cx="762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95900" y="2819400"/>
            <a:ext cx="1905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962400" y="2819400"/>
            <a:ext cx="13716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191000" y="2819400"/>
            <a:ext cx="11049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63E92D-F152-9CF6-6526-FE283A3C002B}"/>
                  </a:ext>
                </a:extLst>
              </p:cNvPr>
              <p:cNvSpPr txBox="1"/>
              <p:nvPr/>
            </p:nvSpPr>
            <p:spPr>
              <a:xfrm>
                <a:off x="6455499" y="2438400"/>
                <a:ext cx="169790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Order 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And Randomly</a:t>
                </a:r>
              </a:p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Permute</a:t>
                </a:r>
              </a:p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(Reorder) Full</a:t>
                </a:r>
              </a:p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Collection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63E92D-F152-9CF6-6526-FE283A3C0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499" y="2438400"/>
                <a:ext cx="1697901" cy="1754326"/>
              </a:xfrm>
              <a:prstGeom prst="rect">
                <a:avLst/>
              </a:prstGeom>
              <a:blipFill>
                <a:blip r:embed="rId4"/>
                <a:stretch>
                  <a:fillRect l="-2867" t="-1736" r="-322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4E0756-83DA-8ED9-8A9D-A60095811CAC}"/>
                  </a:ext>
                </a:extLst>
              </p:cNvPr>
              <p:cNvSpPr txBox="1"/>
              <p:nvPr/>
            </p:nvSpPr>
            <p:spPr>
              <a:xfrm>
                <a:off x="6711980" y="4563070"/>
                <a:ext cx="144142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Gives Same</a:t>
                </a:r>
              </a:p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Number of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s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4E0756-83DA-8ED9-8A9D-A60095811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980" y="4563070"/>
                <a:ext cx="1441420" cy="923330"/>
              </a:xfrm>
              <a:prstGeom prst="rect">
                <a:avLst/>
              </a:prstGeom>
              <a:blipFill>
                <a:blip r:embed="rId5"/>
                <a:stretch>
                  <a:fillRect l="-3376" t="-3974" r="-295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11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Please Sign Up: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Dept. &amp; Advisor (Lab?)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Onyen</a:t>
            </a:r>
            <a:r>
              <a:rPr lang="en-US" dirty="0"/>
              <a:t> (or Email Address)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ENRolled</a:t>
            </a:r>
            <a:r>
              <a:rPr lang="en-US" dirty="0"/>
              <a:t> or </a:t>
            </a:r>
            <a:r>
              <a:rPr lang="en-US" dirty="0" err="1"/>
              <a:t>AUDitor</a:t>
            </a:r>
            <a:r>
              <a:rPr lang="en-US" dirty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Tentative Title    (“????”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When:</a:t>
            </a:r>
          </a:p>
          <a:p>
            <a:pPr marL="457200" lvl="1" indent="0" algn="ctr" eaLnBrk="1" hangingPunct="1">
              <a:buNone/>
            </a:pPr>
            <a:r>
              <a:rPr lang="en-US" dirty="0"/>
              <a:t>Next Week, Early, September, October, Late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412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/>
          <a:stretch/>
        </p:blipFill>
        <p:spPr bwMode="auto">
          <a:xfrm>
            <a:off x="3108960" y="1336908"/>
            <a:ext cx="3119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Permuted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Class Labels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Recompute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DWD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&amp; Projections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819400" y="5486400"/>
            <a:ext cx="19812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93145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Class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Using Mean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Difference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= 6.26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26480" y="4191000"/>
            <a:ext cx="294132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171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Class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Using Mean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Difference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= 6.26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Record as Dot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26480" y="4191000"/>
            <a:ext cx="294132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895600" y="2743200"/>
            <a:ext cx="4572000" cy="3352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47041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2</a:t>
            </a:r>
            <a:r>
              <a: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Permutation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038600" y="2667000"/>
            <a:ext cx="3200400" cy="251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038600" y="2667000"/>
            <a:ext cx="4191000" cy="2438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34000" y="2841000"/>
            <a:ext cx="3124200" cy="2264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334000" y="2841000"/>
            <a:ext cx="2057400" cy="2340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63823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Class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Using Mean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Difference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= 6.15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49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257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Record as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Second Dot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438400" y="2743200"/>
            <a:ext cx="4724400" cy="2133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1351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52600" y="1999191"/>
            <a:ext cx="5778000" cy="2801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Repeat This 1,000 Times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Generate Null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427970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514601" y="2743200"/>
            <a:ext cx="4495799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65739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895600" y="2133600"/>
            <a:ext cx="4343400" cy="22098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27093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Take Proportion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Larger as P-Value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7886700" y="2324101"/>
            <a:ext cx="533400" cy="15240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98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st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Last Class: Lung Cancer Curve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Obj’s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3246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Object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00042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5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Significant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63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Another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+0.05∗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−0.05∗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PCA View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D19C2E2-2BDC-4FD6-E3EA-F88422F3B12B}"/>
              </a:ext>
            </a:extLst>
          </p:cNvPr>
          <p:cNvGrpSpPr/>
          <p:nvPr/>
        </p:nvGrpSpPr>
        <p:grpSpPr>
          <a:xfrm>
            <a:off x="4572000" y="1519535"/>
            <a:ext cx="3200400" cy="918865"/>
            <a:chOff x="4572000" y="1519535"/>
            <a:chExt cx="3200400" cy="9188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72C703-B7B2-6EA8-EEC6-5AE3F1FA3488}"/>
                </a:ext>
              </a:extLst>
            </p:cNvPr>
            <p:cNvSpPr txBox="1"/>
            <p:nvPr/>
          </p:nvSpPr>
          <p:spPr>
            <a:xfrm>
              <a:off x="5191244" y="1519535"/>
              <a:ext cx="25811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Can’t See in PCA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3CF1267-FDA7-642F-04C1-937B37FA4D37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4572000" y="1750368"/>
              <a:ext cx="619244" cy="68803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4CE312-40EE-498F-AC13-B89B21CD52D7}"/>
              </a:ext>
            </a:extLst>
          </p:cNvPr>
          <p:cNvGrpSpPr/>
          <p:nvPr/>
        </p:nvGrpSpPr>
        <p:grpSpPr>
          <a:xfrm>
            <a:off x="1656730" y="3429000"/>
            <a:ext cx="1042273" cy="2648129"/>
            <a:chOff x="1656730" y="3429000"/>
            <a:chExt cx="1042273" cy="26481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CA6B2C-2B6F-B9F8-B15D-8095D1397A79}"/>
                </a:ext>
              </a:extLst>
            </p:cNvPr>
            <p:cNvSpPr txBox="1"/>
            <p:nvPr/>
          </p:nvSpPr>
          <p:spPr>
            <a:xfrm>
              <a:off x="1656730" y="4876800"/>
              <a:ext cx="104227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Add 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Small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Signal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E67B5DD-24FE-9E7A-438C-4D6D32808FEF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V="1">
              <a:off x="2177867" y="3429000"/>
              <a:ext cx="260533" cy="14478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2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Another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+0.05∗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−0.05∗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DWD View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(Similar to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?)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2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Another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+0.05∗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−0.05∗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DiProPerm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Now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Quite Significant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cxnSpLocks/>
          </p:cNvCxnSpPr>
          <p:nvPr/>
        </p:nvCxnSpPr>
        <p:spPr bwMode="auto">
          <a:xfrm flipV="1">
            <a:off x="2286000" y="2743200"/>
            <a:ext cx="6248400" cy="1219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E90E421B-0CB8-46B9-9983-83F56F75D2FD}"/>
              </a:ext>
            </a:extLst>
          </p:cNvPr>
          <p:cNvGrpSpPr/>
          <p:nvPr/>
        </p:nvGrpSpPr>
        <p:grpSpPr>
          <a:xfrm>
            <a:off x="3352800" y="914400"/>
            <a:ext cx="5288627" cy="1295400"/>
            <a:chOff x="3352800" y="914400"/>
            <a:chExt cx="5288627" cy="12954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A051A71-A87A-4D6C-AF49-0674EBF4757E}"/>
                </a:ext>
              </a:extLst>
            </p:cNvPr>
            <p:cNvSpPr txBox="1"/>
            <p:nvPr/>
          </p:nvSpPr>
          <p:spPr>
            <a:xfrm>
              <a:off x="3352800" y="914400"/>
              <a:ext cx="5288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Prop’n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&gt; is 0, so more precise is “p-value &lt; 0.001”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50E319B-A488-4E46-946F-4DE884DCD270}"/>
                </a:ext>
              </a:extLst>
            </p:cNvPr>
            <p:cNvCxnSpPr>
              <a:cxnSpLocks/>
              <a:stCxn id="2" idx="2"/>
            </p:cNvCxnSpPr>
            <p:nvPr/>
          </p:nvCxnSpPr>
          <p:spPr bwMode="auto">
            <a:xfrm>
              <a:off x="5997114" y="1283732"/>
              <a:ext cx="1241886" cy="926068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478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Stronger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Even PCA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Shows Class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Difference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598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Stronger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DiProPerm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Very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Significant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828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Stronger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C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DiProPerm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Very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Significant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Z-Score Allows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Comparison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6934200" y="2286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10400" y="2514600"/>
            <a:ext cx="1280287" cy="841177"/>
            <a:chOff x="7010400" y="2514600"/>
            <a:chExt cx="1280287" cy="841177"/>
          </a:xfrm>
        </p:grpSpPr>
        <p:sp>
          <p:nvSpPr>
            <p:cNvPr id="12" name="TextBox 11"/>
            <p:cNvSpPr txBox="1"/>
            <p:nvPr/>
          </p:nvSpPr>
          <p:spPr>
            <a:xfrm>
              <a:off x="7010400" y="3048000"/>
              <a:ext cx="1280287" cy="307777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&gt;&gt; 5.4 above</a:t>
              </a: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flipV="1">
              <a:off x="7010400" y="2514600"/>
              <a:ext cx="609600" cy="68728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7BADA7E-A68C-4643-BF92-122F83046D67}"/>
              </a:ext>
            </a:extLst>
          </p:cNvPr>
          <p:cNvGrpSpPr/>
          <p:nvPr/>
        </p:nvGrpSpPr>
        <p:grpSpPr>
          <a:xfrm>
            <a:off x="5410200" y="1368623"/>
            <a:ext cx="1828800" cy="1069777"/>
            <a:chOff x="5410200" y="1368623"/>
            <a:chExt cx="1828800" cy="10697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0E1BC4-D8B6-4F30-BBCE-2079339250B2}"/>
                </a:ext>
              </a:extLst>
            </p:cNvPr>
            <p:cNvSpPr txBox="1"/>
            <p:nvPr/>
          </p:nvSpPr>
          <p:spPr>
            <a:xfrm>
              <a:off x="5410200" y="1368623"/>
              <a:ext cx="1545616" cy="307777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=(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–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Xbar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) / 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DA9F183-7F55-4D38-A09B-DA94D046986B}"/>
                </a:ext>
              </a:extLst>
            </p:cNvPr>
            <p:cNvCxnSpPr>
              <a:cxnSpLocks/>
              <a:stCxn id="9" idx="2"/>
            </p:cNvCxnSpPr>
            <p:nvPr/>
          </p:nvCxnSpPr>
          <p:spPr bwMode="auto">
            <a:xfrm>
              <a:off x="6183008" y="1676400"/>
              <a:ext cx="1055992" cy="7620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239A14B-831A-06C3-4943-BA6776BD30DB}"/>
              </a:ext>
            </a:extLst>
          </p:cNvPr>
          <p:cNvSpPr txBox="1"/>
          <p:nvPr/>
        </p:nvSpPr>
        <p:spPr>
          <a:xfrm>
            <a:off x="1905000" y="838200"/>
            <a:ext cx="706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C00FF"/>
                </a:solidFill>
              </a:rPr>
              <a:t>Called PDC = “Population Difference Criterion” in Yang et al. (2023)</a:t>
            </a:r>
          </a:p>
        </p:txBody>
      </p:sp>
    </p:spTree>
    <p:extLst>
      <p:ext uri="{BB962C8B-B14F-4D97-AF65-F5344CB8AC3E}">
        <p14:creationId xmlns:p14="http://schemas.microsoft.com/office/powerpoint/2010/main" val="28341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Deeper Look at Important Concept: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Inference is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Slippery Visualization Comparisons:</a:t>
            </a:r>
          </a:p>
          <a:p>
            <a:pPr marL="742950" indent="-742950" eaLnBrk="1" hangingPunct="1">
              <a:buFont typeface="Wingdings" pitchFamily="2" charset="2"/>
              <a:buAutoNum type="arabicPeriod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Autism Data Example</a:t>
            </a:r>
          </a:p>
          <a:p>
            <a:pPr marL="742950" indent="-742950" eaLnBrk="1" hangingPunct="1">
              <a:buFont typeface="Wingdings" pitchFamily="2" charset="2"/>
              <a:buAutoNum type="arabicPeriod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Breast Cancer Data Example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5E68A-6E20-4390-87B7-32B5C5D5EDEA}"/>
              </a:ext>
            </a:extLst>
          </p:cNvPr>
          <p:cNvSpPr txBox="1"/>
          <p:nvPr/>
        </p:nvSpPr>
        <p:spPr>
          <a:xfrm>
            <a:off x="6934200" y="914400"/>
            <a:ext cx="17526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13.1</a:t>
            </a:r>
          </a:p>
        </p:txBody>
      </p:sp>
    </p:spTree>
    <p:extLst>
      <p:ext uri="{BB962C8B-B14F-4D97-AF65-F5344CB8AC3E}">
        <p14:creationId xmlns:p14="http://schemas.microsoft.com/office/powerpoint/2010/main" val="41160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Real Data Example:    Autism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Caudate Shape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(sub-cortical brain structure)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24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Shape summarized by 3-d locations of 1032 corresponding points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E.g. 1a:   Autistic vs. Typically Developing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E.g. 1b:   Development Delayed vs. Typ. Dev.</a:t>
            </a: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D3E96-E0AE-43C3-94B2-3D23A2045BD6}"/>
              </a:ext>
            </a:extLst>
          </p:cNvPr>
          <p:cNvSpPr txBox="1"/>
          <p:nvPr/>
        </p:nvSpPr>
        <p:spPr>
          <a:xfrm>
            <a:off x="5562600" y="4114800"/>
            <a:ext cx="2525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(Thanks to Josh Cates)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Cates et al. (2007)</a:t>
            </a:r>
          </a:p>
        </p:txBody>
      </p:sp>
    </p:spTree>
    <p:extLst>
      <p:ext uri="{BB962C8B-B14F-4D97-AF65-F5344CB8AC3E}">
        <p14:creationId xmlns:p14="http://schemas.microsoft.com/office/powerpoint/2010/main" val="750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Example 1:  Autism Data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altLang="ko-KR" sz="2400" dirty="0">
              <a:solidFill>
                <a:srgbClr val="FF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Autism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Spectrum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Disorder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altLang="ko-KR" sz="2400" dirty="0">
              <a:solidFill>
                <a:schemeClr val="bg1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Typically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Developing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altLang="ko-KR" sz="2400" dirty="0">
              <a:solidFill>
                <a:schemeClr val="bg1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 err="1">
                <a:solidFill>
                  <a:srgbClr val="00B050"/>
                </a:solidFill>
                <a:latin typeface="Arial" charset="0"/>
                <a:ea typeface="Gulim" pitchFamily="34" charset="-127"/>
                <a:cs typeface="Arial" charset="0"/>
              </a:rPr>
              <a:t>Develop’ly</a:t>
            </a:r>
            <a:endParaRPr lang="en-US" altLang="ko-KR" sz="2400" dirty="0">
              <a:solidFill>
                <a:srgbClr val="00B05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rgbClr val="00B050"/>
                </a:solidFill>
                <a:latin typeface="Arial" charset="0"/>
                <a:ea typeface="Gulim" pitchFamily="34" charset="-127"/>
                <a:cs typeface="Arial" charset="0"/>
              </a:rPr>
              <a:t>Delayed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altLang="ko-KR" sz="2400" dirty="0">
              <a:solidFill>
                <a:schemeClr val="bg1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6DC7B52-1F11-4D75-A162-B0D964642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15"/>
          <a:stretch/>
        </p:blipFill>
        <p:spPr>
          <a:xfrm>
            <a:off x="2560864" y="1920649"/>
            <a:ext cx="3382736" cy="4937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8D4D0F-04C8-4FB2-9CD7-4B1A09D48F40}"/>
              </a:ext>
            </a:extLst>
          </p:cNvPr>
          <p:cNvSpPr txBox="1"/>
          <p:nvPr/>
        </p:nvSpPr>
        <p:spPr>
          <a:xfrm>
            <a:off x="5872855" y="2743200"/>
            <a:ext cx="3280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Some Difference,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“Not Very Strong”?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E14D1-C79A-4C42-9C20-CFA1A8205862}"/>
              </a:ext>
            </a:extLst>
          </p:cNvPr>
          <p:cNvSpPr txBox="1"/>
          <p:nvPr/>
        </p:nvSpPr>
        <p:spPr>
          <a:xfrm>
            <a:off x="6096000" y="5253335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Looks “Stronger”?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6245E8-507E-4DD5-AEC2-9B249ABD8D9D}"/>
              </a:ext>
            </a:extLst>
          </p:cNvPr>
          <p:cNvGrpSpPr/>
          <p:nvPr/>
        </p:nvGrpSpPr>
        <p:grpSpPr>
          <a:xfrm>
            <a:off x="2563917" y="1916668"/>
            <a:ext cx="915635" cy="2807732"/>
            <a:chOff x="2563917" y="1916668"/>
            <a:chExt cx="915635" cy="28077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E905E4-101F-4202-AF01-65C8AA0BA51F}"/>
                </a:ext>
              </a:extLst>
            </p:cNvPr>
            <p:cNvSpPr txBox="1"/>
            <p:nvPr/>
          </p:nvSpPr>
          <p:spPr>
            <a:xfrm>
              <a:off x="2563917" y="1916668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E.g. 1a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E9C096-8CD6-42FD-AE1A-2CF6B6FEC35D}"/>
                </a:ext>
              </a:extLst>
            </p:cNvPr>
            <p:cNvSpPr txBox="1"/>
            <p:nvPr/>
          </p:nvSpPr>
          <p:spPr>
            <a:xfrm>
              <a:off x="2563917" y="4355068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E.g. 1b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79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Last Class: Lung Cancer Curve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Obj’s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Exploratory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8906" y="990600"/>
            <a:ext cx="615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 in Feature Space, Next Look in Object Space</a:t>
            </a:r>
          </a:p>
        </p:txBody>
      </p:sp>
    </p:spTree>
    <p:extLst>
      <p:ext uri="{BB962C8B-B14F-4D97-AF65-F5344CB8AC3E}">
        <p14:creationId xmlns:p14="http://schemas.microsoft.com/office/powerpoint/2010/main" val="35951187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Example 1:  Autism Data 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6DC7B52-1F11-4D75-A162-B0D964642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64" y="1920649"/>
            <a:ext cx="6583136" cy="49373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0EA638-D1FA-49C4-B532-BD3EC0B81D64}"/>
              </a:ext>
            </a:extLst>
          </p:cNvPr>
          <p:cNvGrpSpPr/>
          <p:nvPr/>
        </p:nvGrpSpPr>
        <p:grpSpPr>
          <a:xfrm>
            <a:off x="228600" y="2514600"/>
            <a:ext cx="6400800" cy="830997"/>
            <a:chOff x="228600" y="2514600"/>
            <a:chExt cx="6400800" cy="8309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BFC817-5924-4C4F-8B48-1B26A80092D8}"/>
                </a:ext>
              </a:extLst>
            </p:cNvPr>
            <p:cNvSpPr txBox="1"/>
            <p:nvPr/>
          </p:nvSpPr>
          <p:spPr>
            <a:xfrm>
              <a:off x="228600" y="2514600"/>
              <a:ext cx="25298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Actually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Strongly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Stat’ly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Significant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9B7D34E-2C6B-484D-83C8-725EBB272515}"/>
                </a:ext>
              </a:extLst>
            </p:cNvPr>
            <p:cNvCxnSpPr>
              <a:stCxn id="5" idx="3"/>
            </p:cNvCxnSpPr>
            <p:nvPr/>
          </p:nvCxnSpPr>
          <p:spPr>
            <a:xfrm flipV="1">
              <a:off x="2758460" y="2743200"/>
              <a:ext cx="3870940" cy="18689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9F8E35-B04E-4382-94F3-CAEB35AF8991}"/>
              </a:ext>
            </a:extLst>
          </p:cNvPr>
          <p:cNvGrpSpPr/>
          <p:nvPr/>
        </p:nvGrpSpPr>
        <p:grpSpPr>
          <a:xfrm>
            <a:off x="228600" y="4572000"/>
            <a:ext cx="6477000" cy="830997"/>
            <a:chOff x="228600" y="4572000"/>
            <a:chExt cx="6477000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0A70CC-9621-4DF9-900E-7BC6F1519611}"/>
                </a:ext>
              </a:extLst>
            </p:cNvPr>
            <p:cNvSpPr txBox="1"/>
            <p:nvPr/>
          </p:nvSpPr>
          <p:spPr>
            <a:xfrm>
              <a:off x="228600" y="4572000"/>
              <a:ext cx="25298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 Quite</a:t>
              </a:r>
              <a:endPara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Stat’ly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Significant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29D00A7-DFA8-4A07-B7C1-5FD68B9F0180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2758460" y="4953000"/>
              <a:ext cx="3947140" cy="3449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C3B2DC7-7D56-4251-B9B2-92EABBAB6C8C}"/>
              </a:ext>
            </a:extLst>
          </p:cNvPr>
          <p:cNvSpPr txBox="1"/>
          <p:nvPr/>
        </p:nvSpPr>
        <p:spPr>
          <a:xfrm>
            <a:off x="872561" y="5983069"/>
            <a:ext cx="728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 Impression Can Be Slippery</a:t>
            </a:r>
          </a:p>
        </p:txBody>
      </p:sp>
    </p:spTree>
    <p:extLst>
      <p:ext uri="{BB962C8B-B14F-4D97-AF65-F5344CB8AC3E}">
        <p14:creationId xmlns:p14="http://schemas.microsoft.com/office/powerpoint/2010/main" val="185809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Example 2:  Breast Cancer Data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Again 2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Comp’sons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4C4B49A8-A65C-43D2-B0D6-D43396088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15"/>
          <a:stretch/>
        </p:blipFill>
        <p:spPr>
          <a:xfrm>
            <a:off x="2560864" y="1920649"/>
            <a:ext cx="3382736" cy="49373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CC0210-9FA8-40C1-9744-60AE9A4C7D18}"/>
              </a:ext>
            </a:extLst>
          </p:cNvPr>
          <p:cNvSpPr txBox="1"/>
          <p:nvPr/>
        </p:nvSpPr>
        <p:spPr>
          <a:xfrm>
            <a:off x="6447533" y="2674203"/>
            <a:ext cx="2239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Top Looks Like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“Strong Diff.”?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3EE71-72CC-4E82-9E10-4B44C1014A25}"/>
              </a:ext>
            </a:extLst>
          </p:cNvPr>
          <p:cNvSpPr txBox="1"/>
          <p:nvPr/>
        </p:nvSpPr>
        <p:spPr>
          <a:xfrm>
            <a:off x="6477000" y="4953000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Bottom “More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Overlapped”?</a:t>
            </a:r>
          </a:p>
        </p:txBody>
      </p:sp>
    </p:spTree>
    <p:extLst>
      <p:ext uri="{BB962C8B-B14F-4D97-AF65-F5344CB8AC3E}">
        <p14:creationId xmlns:p14="http://schemas.microsoft.com/office/powerpoint/2010/main" val="12595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Example 2:  Breast Cancer Data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4C4B49A8-A65C-43D2-B0D6-D43396088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64" y="1920649"/>
            <a:ext cx="6583136" cy="4937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D93DDA-6B3F-40E9-8247-D8C9D2A0A49E}"/>
              </a:ext>
            </a:extLst>
          </p:cNvPr>
          <p:cNvSpPr txBox="1"/>
          <p:nvPr/>
        </p:nvSpPr>
        <p:spPr>
          <a:xfrm>
            <a:off x="457200" y="3733800"/>
            <a:ext cx="2289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DiProPerm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Gives Opposite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Result!</a:t>
            </a:r>
          </a:p>
        </p:txBody>
      </p:sp>
    </p:spTree>
    <p:extLst>
      <p:ext uri="{BB962C8B-B14F-4D97-AF65-F5344CB8AC3E}">
        <p14:creationId xmlns:p14="http://schemas.microsoft.com/office/powerpoint/2010/main" val="18122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is going on?  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Is Visualization Useless?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Key Point: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Sample Sizes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 Sample Size 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anose="05000000000000000000" pitchFamily="2" charset="2"/>
              </a:rPr>
              <a:t>  Weaker Inference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97DB69C-AF8C-4C9D-A188-77200E5BB6F8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2514600"/>
          <a:ext cx="6096000" cy="1483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6660005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6120115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258670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vs. 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Strongly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Stat’ly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538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vs. 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Stat’ly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7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vs. 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Stat’ly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767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vs.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Strongly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Stat’ly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58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1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Main Lessons:  </a:t>
            </a:r>
          </a:p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rgbClr val="C00000"/>
                </a:solidFill>
                <a:latin typeface="Arial" charset="0"/>
                <a:ea typeface="Gulim" pitchFamily="34" charset="-127"/>
                <a:cs typeface="Arial" charset="0"/>
              </a:rPr>
              <a:t>Important to Do Inference</a:t>
            </a:r>
          </a:p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rgbClr val="C00000"/>
                </a:solidFill>
                <a:latin typeface="Arial" charset="0"/>
                <a:ea typeface="Gulim" pitchFamily="34" charset="-127"/>
                <a:cs typeface="Arial" charset="0"/>
              </a:rPr>
              <a:t>Intuition Can Be Slippery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sz="1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sz="1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Note:    Cherry Picked These From 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Larger Set of Examples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Opposite Results Not That Common</a:t>
            </a:r>
          </a:p>
        </p:txBody>
      </p:sp>
    </p:spTree>
    <p:extLst>
      <p:ext uri="{BB962C8B-B14F-4D97-AF65-F5344CB8AC3E}">
        <p14:creationId xmlns:p14="http://schemas.microsoft.com/office/powerpoint/2010/main" val="28128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Recent Discovery:   </a:t>
            </a:r>
          </a:p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Yang et al. (2023)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A5B03-AF2F-B8E2-83B7-DD2405405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6" t="22227" r="15000" b="5563"/>
          <a:stretch/>
        </p:blipFill>
        <p:spPr>
          <a:xfrm>
            <a:off x="152400" y="2802367"/>
            <a:ext cx="8839200" cy="4055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94236-3B53-AA3A-AD41-306D7BDBADE1}"/>
              </a:ext>
            </a:extLst>
          </p:cNvPr>
          <p:cNvSpPr txBox="1"/>
          <p:nvPr/>
        </p:nvSpPr>
        <p:spPr>
          <a:xfrm>
            <a:off x="1524000" y="4953000"/>
            <a:ext cx="292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Very Strong Signal,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Test Power Can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Decrease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475A4-7D30-13F9-DE3F-9B360F1E82D8}"/>
              </a:ext>
            </a:extLst>
          </p:cNvPr>
          <p:cNvSpPr txBox="1"/>
          <p:nvPr/>
        </p:nvSpPr>
        <p:spPr>
          <a:xfrm>
            <a:off x="6273196" y="1066800"/>
            <a:ext cx="12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in Text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5512E7-583B-0EF3-5DD4-E25FCCA480C5}"/>
              </a:ext>
            </a:extLst>
          </p:cNvPr>
          <p:cNvGrpSpPr/>
          <p:nvPr/>
        </p:nvGrpSpPr>
        <p:grpSpPr>
          <a:xfrm>
            <a:off x="76200" y="2819400"/>
            <a:ext cx="1309974" cy="762000"/>
            <a:chOff x="76200" y="2819400"/>
            <a:chExt cx="1309974" cy="762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3F829A3-887C-957B-8E05-B9EAF16C3A04}"/>
                </a:ext>
              </a:extLst>
            </p:cNvPr>
            <p:cNvSpPr txBox="1"/>
            <p:nvPr/>
          </p:nvSpPr>
          <p:spPr>
            <a:xfrm>
              <a:off x="76200" y="2819400"/>
              <a:ext cx="13099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Called “Z-Score”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In Last Slides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4F9CE42-D419-DF6B-B07D-CE9799154F02}"/>
                </a:ext>
              </a:extLst>
            </p:cNvPr>
            <p:cNvCxnSpPr>
              <a:stCxn id="2" idx="2"/>
            </p:cNvCxnSpPr>
            <p:nvPr/>
          </p:nvCxnSpPr>
          <p:spPr>
            <a:xfrm>
              <a:off x="731187" y="3281065"/>
              <a:ext cx="30813" cy="30033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E606593-0DF0-7539-580A-91A0350A52B2}"/>
              </a:ext>
            </a:extLst>
          </p:cNvPr>
          <p:cNvSpPr txBox="1"/>
          <p:nvPr/>
        </p:nvSpPr>
        <p:spPr>
          <a:xfrm>
            <a:off x="1396507" y="6553200"/>
            <a:ext cx="2520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Separation of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6097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Cause of Power Loss:   </a:t>
            </a:r>
          </a:p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Use of “All Permutations”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D53F4-31BB-8228-6F9D-EB2B713644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18524" r="17500" b="33336"/>
          <a:stretch/>
        </p:blipFill>
        <p:spPr>
          <a:xfrm>
            <a:off x="190500" y="3681714"/>
            <a:ext cx="8724900" cy="28714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949D9E-CEAF-A57D-375A-3F42A03519D0}"/>
              </a:ext>
            </a:extLst>
          </p:cNvPr>
          <p:cNvSpPr/>
          <p:nvPr/>
        </p:nvSpPr>
        <p:spPr>
          <a:xfrm>
            <a:off x="7696200" y="5257800"/>
            <a:ext cx="914400" cy="457200"/>
          </a:xfrm>
          <a:prstGeom prst="rect">
            <a:avLst/>
          </a:prstGeom>
          <a:noFill/>
          <a:ln w="508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F6944A-DF72-4302-1749-94AF6F9482AA}"/>
                  </a:ext>
                </a:extLst>
              </p:cNvPr>
              <p:cNvSpPr txBox="1"/>
              <p:nvPr/>
            </p:nvSpPr>
            <p:spPr>
              <a:xfrm>
                <a:off x="1676400" y="2754868"/>
                <a:ext cx="6042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Recall Random Re-ordering (Permutation)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+⋯+</m:t>
                    </m:r>
                  </m:oMath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F6944A-DF72-4302-1749-94AF6F948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754868"/>
                <a:ext cx="6042552" cy="369332"/>
              </a:xfrm>
              <a:prstGeom prst="rect">
                <a:avLst/>
              </a:prstGeom>
              <a:blipFill>
                <a:blip r:embed="rId4"/>
                <a:stretch>
                  <a:fillRect l="-30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9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610600" cy="5410200"/>
          </a:xfrm>
        </p:spPr>
        <p:txBody>
          <a:bodyPr/>
          <a:lstStyle/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Use of “All Permutations”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08875-1929-809F-496B-ACD2D537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12836" r="17500" b="448"/>
          <a:stretch/>
        </p:blipFill>
        <p:spPr>
          <a:xfrm>
            <a:off x="1066800" y="1780571"/>
            <a:ext cx="7162800" cy="507742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56CC39-167E-B606-86CC-631E7DD83C2F}"/>
              </a:ext>
            </a:extLst>
          </p:cNvPr>
          <p:cNvGrpSpPr/>
          <p:nvPr/>
        </p:nvGrpSpPr>
        <p:grpSpPr>
          <a:xfrm>
            <a:off x="4343400" y="2667000"/>
            <a:ext cx="4916731" cy="902732"/>
            <a:chOff x="4343400" y="2667000"/>
            <a:chExt cx="4916731" cy="9027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DF019E-5264-DCB1-1B3E-BE19DC8C4F11}"/>
                </a:ext>
              </a:extLst>
            </p:cNvPr>
            <p:cNvSpPr txBox="1"/>
            <p:nvPr/>
          </p:nvSpPr>
          <p:spPr>
            <a:xfrm>
              <a:off x="4343400" y="3200400"/>
              <a:ext cx="4916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Big Power Loss from Spread Null Distribution 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8131758-7156-CF6B-2AD5-AE744824F3AE}"/>
                </a:ext>
              </a:extLst>
            </p:cNvPr>
            <p:cNvCxnSpPr/>
            <p:nvPr/>
          </p:nvCxnSpPr>
          <p:spPr>
            <a:xfrm flipV="1">
              <a:off x="7086600" y="2667000"/>
              <a:ext cx="228600" cy="6858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77703F4-0CE5-E658-4D68-DC70C6D7FA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3200" y="2667000"/>
              <a:ext cx="533400" cy="6858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4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Solution:   </a:t>
            </a:r>
          </a:p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Only Consider 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“Balanced Permutations”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D53F4-31BB-8228-6F9D-EB2B713644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18524" r="17500" b="33336"/>
          <a:stretch/>
        </p:blipFill>
        <p:spPr>
          <a:xfrm>
            <a:off x="190500" y="3681714"/>
            <a:ext cx="8724900" cy="28714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A1C919-CCF9-1A03-8CF1-CD03B80340D5}"/>
              </a:ext>
            </a:extLst>
          </p:cNvPr>
          <p:cNvSpPr/>
          <p:nvPr/>
        </p:nvSpPr>
        <p:spPr>
          <a:xfrm>
            <a:off x="7696200" y="4495800"/>
            <a:ext cx="1066800" cy="3810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7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610600" cy="5410200"/>
          </a:xfrm>
        </p:spPr>
        <p:txBody>
          <a:bodyPr/>
          <a:lstStyle/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Only Consider 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“Balanced Permutations”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08875-1929-809F-496B-ACD2D537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12836" r="17500" b="448"/>
          <a:stretch/>
        </p:blipFill>
        <p:spPr>
          <a:xfrm>
            <a:off x="1066800" y="1780571"/>
            <a:ext cx="7162800" cy="507742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56CC39-167E-B606-86CC-631E7DD83C2F}"/>
              </a:ext>
            </a:extLst>
          </p:cNvPr>
          <p:cNvGrpSpPr/>
          <p:nvPr/>
        </p:nvGrpSpPr>
        <p:grpSpPr>
          <a:xfrm>
            <a:off x="5652904" y="2590800"/>
            <a:ext cx="3262496" cy="978932"/>
            <a:chOff x="5652904" y="2590800"/>
            <a:chExt cx="3262496" cy="9789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DF019E-5264-DCB1-1B3E-BE19DC8C4F11}"/>
                </a:ext>
              </a:extLst>
            </p:cNvPr>
            <p:cNvSpPr txBox="1"/>
            <p:nvPr/>
          </p:nvSpPr>
          <p:spPr>
            <a:xfrm>
              <a:off x="5652904" y="3200400"/>
              <a:ext cx="3262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Much Tighter Null Distribution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77703F4-0CE5-E658-4D68-DC70C6D7FA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24600" y="2590800"/>
              <a:ext cx="762000" cy="7620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12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Last Class: Lung Cancer Curve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Obj’s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9436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Exploratory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90783" y="838200"/>
            <a:ext cx="3168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 in Object Space</a:t>
            </a:r>
          </a:p>
        </p:txBody>
      </p:sp>
    </p:spTree>
    <p:extLst>
      <p:ext uri="{BB962C8B-B14F-4D97-AF65-F5344CB8AC3E}">
        <p14:creationId xmlns:p14="http://schemas.microsoft.com/office/powerpoint/2010/main" val="34505879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Revisit Above with Balanced Permutations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5E5D1-C039-CD8C-612B-107E1C6F7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99" y="1844156"/>
            <a:ext cx="6453801" cy="4971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B1E1C6-529B-E9B3-9BA4-A94422C5737B}"/>
              </a:ext>
            </a:extLst>
          </p:cNvPr>
          <p:cNvSpPr txBox="1"/>
          <p:nvPr/>
        </p:nvSpPr>
        <p:spPr>
          <a:xfrm>
            <a:off x="3657600" y="6504801"/>
            <a:ext cx="2520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Separation of Normal Distributions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1CCB6-B6E8-F4ED-E97A-DC269CE726DA}"/>
              </a:ext>
            </a:extLst>
          </p:cNvPr>
          <p:cNvSpPr txBox="1"/>
          <p:nvPr/>
        </p:nvSpPr>
        <p:spPr>
          <a:xfrm>
            <a:off x="6019800" y="2706469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Balanced Perms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Grow Linearly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D8E07-6C6B-C77A-607D-7D5B2FF190B9}"/>
              </a:ext>
            </a:extLst>
          </p:cNvPr>
          <p:cNvSpPr txBox="1"/>
          <p:nvPr/>
        </p:nvSpPr>
        <p:spPr>
          <a:xfrm>
            <a:off x="6058275" y="4916269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All Permutations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Level Off</a:t>
            </a:r>
          </a:p>
        </p:txBody>
      </p:sp>
    </p:spTree>
    <p:extLst>
      <p:ext uri="{BB962C8B-B14F-4D97-AF65-F5344CB8AC3E}">
        <p14:creationId xmlns:p14="http://schemas.microsoft.com/office/powerpoint/2010/main" val="31289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Compare All vs. Balanced on Real Data?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F2BD5-83BE-7E88-302C-864C44D02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90291"/>
            <a:ext cx="7782554" cy="50677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79151B-E389-A9D7-2DAC-E8EDD1654A9B}"/>
              </a:ext>
            </a:extLst>
          </p:cNvPr>
          <p:cNvSpPr txBox="1"/>
          <p:nvPr/>
        </p:nvSpPr>
        <p:spPr>
          <a:xfrm>
            <a:off x="1600200" y="3773269"/>
            <a:ext cx="3762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The Cancer Genome Atlas (TCGA)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Pan-Cancer Data, Liu et al. (2018)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DA246-CABE-6D58-5459-7487F88B8DC7}"/>
              </a:ext>
            </a:extLst>
          </p:cNvPr>
          <p:cNvSpPr txBox="1"/>
          <p:nvPr/>
        </p:nvSpPr>
        <p:spPr>
          <a:xfrm>
            <a:off x="1634062" y="5334000"/>
            <a:ext cx="3852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Colors Are Cancer Types: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COAD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READ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BLCA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>
                <a:solidFill>
                  <a:srgbClr val="00FFFF"/>
                </a:solidFill>
              </a:rPr>
              <a:t>BRCA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>
                <a:solidFill>
                  <a:srgbClr val="DC00FF"/>
                </a:solidFill>
              </a:rPr>
              <a:t>LAML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FB04CE-A639-C02D-7AE3-2CF382D61480}"/>
              </a:ext>
            </a:extLst>
          </p:cNvPr>
          <p:cNvGrpSpPr/>
          <p:nvPr/>
        </p:nvGrpSpPr>
        <p:grpSpPr>
          <a:xfrm>
            <a:off x="4724400" y="5867400"/>
            <a:ext cx="1863011" cy="886599"/>
            <a:chOff x="4724400" y="5867400"/>
            <a:chExt cx="1863011" cy="8865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559C30-5FF5-F801-F805-1547D739E448}"/>
                </a:ext>
              </a:extLst>
            </p:cNvPr>
            <p:cNvSpPr txBox="1"/>
            <p:nvPr/>
          </p:nvSpPr>
          <p:spPr>
            <a:xfrm>
              <a:off x="4724400" y="6477000"/>
              <a:ext cx="18630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</a:rPr>
                <a:t>Leukemia, Very Different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D9FE117-585D-4014-2E14-0EC45151791D}"/>
                </a:ext>
              </a:extLst>
            </p:cNvPr>
            <p:cNvCxnSpPr>
              <a:stCxn id="7" idx="0"/>
            </p:cNvCxnSpPr>
            <p:nvPr/>
          </p:nvCxnSpPr>
          <p:spPr>
            <a:xfrm flipH="1" flipV="1">
              <a:off x="5181600" y="5867400"/>
              <a:ext cx="474306" cy="6096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33E854-9BEA-69DB-AEDD-5097B1B6A92C}"/>
              </a:ext>
            </a:extLst>
          </p:cNvPr>
          <p:cNvGrpSpPr/>
          <p:nvPr/>
        </p:nvGrpSpPr>
        <p:grpSpPr>
          <a:xfrm>
            <a:off x="1219200" y="5867400"/>
            <a:ext cx="2156360" cy="734199"/>
            <a:chOff x="1219200" y="5867400"/>
            <a:chExt cx="2156360" cy="7341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DB2ED8-FA24-1B0F-39FD-AFBE6944AB17}"/>
                </a:ext>
              </a:extLst>
            </p:cNvPr>
            <p:cNvSpPr txBox="1"/>
            <p:nvPr/>
          </p:nvSpPr>
          <p:spPr>
            <a:xfrm>
              <a:off x="1219200" y="6324600"/>
              <a:ext cx="21563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</a:rPr>
                <a:t>Digestive System, So Similar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D30AAF0-20A4-C968-1B6F-1FDC058480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3600" y="5867400"/>
              <a:ext cx="152400" cy="4572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99EB58C-764E-376A-30DE-35C15307EC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6000" y="5867400"/>
              <a:ext cx="457200" cy="4572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620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Compare All vs. Balanced on Real Data?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E471D-DDD4-D299-4EE9-66D50D055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30022"/>
            <a:ext cx="8763000" cy="5127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99EF78-A6B3-FCFA-D37B-2C5F59C659CE}"/>
              </a:ext>
            </a:extLst>
          </p:cNvPr>
          <p:cNvSpPr txBox="1"/>
          <p:nvPr/>
        </p:nvSpPr>
        <p:spPr>
          <a:xfrm>
            <a:off x="2590800" y="2819400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Rather Overlapped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2D4C9-6255-D702-7F8A-4C848EC67832}"/>
              </a:ext>
            </a:extLst>
          </p:cNvPr>
          <p:cNvSpPr txBox="1"/>
          <p:nvPr/>
        </p:nvSpPr>
        <p:spPr>
          <a:xfrm>
            <a:off x="7315200" y="2057400"/>
            <a:ext cx="1631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Significant Difference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45007-1073-2798-EC3E-71D6065A3F99}"/>
              </a:ext>
            </a:extLst>
          </p:cNvPr>
          <p:cNvSpPr txBox="1"/>
          <p:nvPr/>
        </p:nvSpPr>
        <p:spPr>
          <a:xfrm>
            <a:off x="7469056" y="2390001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Similar Z-scores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A466E-404B-24CD-C79F-E596704899FF}"/>
              </a:ext>
            </a:extLst>
          </p:cNvPr>
          <p:cNvSpPr txBox="1"/>
          <p:nvPr/>
        </p:nvSpPr>
        <p:spPr>
          <a:xfrm>
            <a:off x="2583496" y="4343400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Better Separation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574EFE-DB4C-F287-F344-D716BD74334B}"/>
              </a:ext>
            </a:extLst>
          </p:cNvPr>
          <p:cNvSpPr txBox="1"/>
          <p:nvPr/>
        </p:nvSpPr>
        <p:spPr>
          <a:xfrm>
            <a:off x="7543800" y="3810000"/>
            <a:ext cx="1414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Stronger Z-scores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19312-C53C-B8BF-F12E-55D0F6B2C780}"/>
              </a:ext>
            </a:extLst>
          </p:cNvPr>
          <p:cNvSpPr txBox="1"/>
          <p:nvPr/>
        </p:nvSpPr>
        <p:spPr>
          <a:xfrm>
            <a:off x="7010400" y="4267200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Balanced Somewhat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More Powerful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22018-2E7A-40EE-FA64-5D215FD7DB77}"/>
              </a:ext>
            </a:extLst>
          </p:cNvPr>
          <p:cNvSpPr txBox="1"/>
          <p:nvPr/>
        </p:nvSpPr>
        <p:spPr>
          <a:xfrm>
            <a:off x="1676400" y="6019800"/>
            <a:ext cx="1726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Much More Separation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A6E0CD-4819-939E-12CC-F9A560EA101E}"/>
              </a:ext>
            </a:extLst>
          </p:cNvPr>
          <p:cNvSpPr txBox="1"/>
          <p:nvPr/>
        </p:nvSpPr>
        <p:spPr>
          <a:xfrm>
            <a:off x="7337527" y="5558135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Balanced Much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More Powerful</a:t>
            </a:r>
          </a:p>
        </p:txBody>
      </p:sp>
    </p:spTree>
    <p:extLst>
      <p:ext uri="{BB962C8B-B14F-4D97-AF65-F5344CB8AC3E}">
        <p14:creationId xmlns:p14="http://schemas.microsoft.com/office/powerpoint/2010/main" val="300101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Recommendation:   </a:t>
            </a:r>
          </a:p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Always Use 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“Balanced Permutations”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513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64" t="18216" r="3661" b="12130"/>
          <a:stretch/>
        </p:blipFill>
        <p:spPr>
          <a:xfrm>
            <a:off x="-22196" y="1524000"/>
            <a:ext cx="9166195" cy="53340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OODA Software</a:t>
            </a:r>
          </a:p>
        </p:txBody>
      </p:sp>
      <p:sp>
        <p:nvSpPr>
          <p:cNvPr id="2" name="Oval 1"/>
          <p:cNvSpPr/>
          <p:nvPr/>
        </p:nvSpPr>
        <p:spPr>
          <a:xfrm>
            <a:off x="1219200" y="3505200"/>
            <a:ext cx="7467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>
            <a:off x="2895600" y="1295400"/>
            <a:ext cx="2057400" cy="2209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377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altLang="ko-KR" sz="40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endParaRPr lang="en-US" altLang="ko-KR" sz="40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DiProPermXY.m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</a:p>
        </p:txBody>
      </p:sp>
    </p:spTree>
    <p:extLst>
      <p:ext uri="{BB962C8B-B14F-4D97-AF65-F5344CB8AC3E}">
        <p14:creationId xmlns:p14="http://schemas.microsoft.com/office/powerpoint/2010/main" val="4758141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8288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994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dirty="0"/>
              <a:t>Nomenclature Clash?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dirty="0"/>
              <a:t>Computer Science View: 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3600" dirty="0"/>
              <a:t>Object Oriented Programming: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dirty="0"/>
              <a:t>Programming that supports encapsulation, inheritance, and polymorphism </a:t>
            </a:r>
            <a:endParaRPr lang="en-US" sz="3600" dirty="0"/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sz="2400" dirty="0"/>
              <a:t>(from Google: </a:t>
            </a:r>
            <a:r>
              <a:rPr lang="en-US" sz="2400" i="1" dirty="0"/>
              <a:t>define object oriented programming</a:t>
            </a:r>
            <a:r>
              <a:rPr lang="en-US" sz="2400" dirty="0"/>
              <a:t>,</a:t>
            </a:r>
          </a:p>
          <a:p>
            <a:pPr eaLnBrk="1" hangingPunct="1">
              <a:buFontTx/>
              <a:buNone/>
            </a:pPr>
            <a:r>
              <a:rPr lang="en-US" sz="2400" dirty="0"/>
              <a:t>my favorite:  </a:t>
            </a:r>
            <a:r>
              <a:rPr lang="en-US" sz="2400" dirty="0">
                <a:hlinkClick r:id="rId3"/>
              </a:rPr>
              <a:t>www.innovatia.com/software/papers/com.htm</a:t>
            </a:r>
            <a:r>
              <a:rPr lang="en-US" sz="2400" dirty="0"/>
              <a:t>)</a:t>
            </a:r>
            <a:r>
              <a:rPr lang="en-US" sz="2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60EA3-53D2-417B-9D73-F9ADB7262158}"/>
              </a:ext>
            </a:extLst>
          </p:cNvPr>
          <p:cNvSpPr txBox="1"/>
          <p:nvPr/>
        </p:nvSpPr>
        <p:spPr>
          <a:xfrm>
            <a:off x="6781800" y="1307068"/>
            <a:ext cx="17526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18.1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FA5BC-210B-0C3C-0E8B-CCAB3ADE922A}"/>
              </a:ext>
            </a:extLst>
          </p:cNvPr>
          <p:cNvSpPr txBox="1"/>
          <p:nvPr/>
        </p:nvSpPr>
        <p:spPr>
          <a:xfrm>
            <a:off x="2362200" y="6172200"/>
            <a:ext cx="4953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18.2 Discusses Deeper Connections</a:t>
            </a:r>
          </a:p>
        </p:txBody>
      </p:sp>
    </p:spTree>
    <p:extLst>
      <p:ext uri="{BB962C8B-B14F-4D97-AF65-F5344CB8AC3E}">
        <p14:creationId xmlns:p14="http://schemas.microsoft.com/office/powerpoint/2010/main" val="331113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Some statistical history: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/>
              <a:t>John Chambers Idea (1960s - ):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2400" dirty="0"/>
              <a:t>Object Oriented approach to statistical computation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/>
              <a:t>Developed as software package  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dirty="0"/>
              <a:t>Basis of S-plus (</a:t>
            </a:r>
            <a:r>
              <a:rPr lang="en-US" sz="2000" dirty="0" err="1"/>
              <a:t>commerical</a:t>
            </a:r>
            <a:r>
              <a:rPr lang="en-US" sz="2000" dirty="0"/>
              <a:t> product)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dirty="0"/>
              <a:t>And of R  (free-ware, current favorite of Chambers)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/>
              <a:t>Reference for more on this:</a:t>
            </a:r>
          </a:p>
          <a:p>
            <a:pPr algn="ctr">
              <a:buFontTx/>
              <a:buNone/>
            </a:pPr>
            <a:r>
              <a:rPr lang="en-US" sz="2400" dirty="0" err="1"/>
              <a:t>Venables</a:t>
            </a:r>
            <a:r>
              <a:rPr lang="en-US" sz="2400" dirty="0"/>
              <a:t> &amp;  Ripley (2013)</a:t>
            </a:r>
          </a:p>
        </p:txBody>
      </p:sp>
    </p:spTree>
    <p:extLst>
      <p:ext uri="{BB962C8B-B14F-4D97-AF65-F5344CB8AC3E}">
        <p14:creationId xmlns:p14="http://schemas.microsoft.com/office/powerpoint/2010/main" val="1251417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3600" dirty="0"/>
              <a:t>Another take:   J. O. Ramsay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sz="2400" dirty="0">
                <a:hlinkClick r:id="rId3"/>
              </a:rPr>
              <a:t>http://www.psych.mcgill.ca/faculty/ramsay/ramsay.html</a:t>
            </a:r>
            <a:endParaRPr lang="en-US" sz="2400" dirty="0"/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“Functional Data Objects”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(closer to C. S. meaning)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Personal Objection: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“Functional” in mathematics is: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“Function that operates on functions”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8572" r="25714" b="27143"/>
          <a:stretch/>
        </p:blipFill>
        <p:spPr bwMode="auto">
          <a:xfrm>
            <a:off x="7391400" y="2438400"/>
            <a:ext cx="160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140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Prob. </a:t>
            </a:r>
            <a:r>
              <a:rPr lang="en-US" dirty="0" err="1"/>
              <a:t>Dist’ns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to Represent?</a:t>
            </a:r>
          </a:p>
          <a:p>
            <a:pPr marL="0" indent="0">
              <a:buNone/>
            </a:pPr>
            <a:r>
              <a:rPr lang="en-US" dirty="0"/>
              <a:t>Several Common Choices: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63" t="77273" r="22550" b="-1"/>
          <a:stretch/>
        </p:blipFill>
        <p:spPr>
          <a:xfrm>
            <a:off x="0" y="3047893"/>
            <a:ext cx="9144000" cy="3810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2614828"/>
                <a:ext cx="2673745" cy="890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614828"/>
                <a:ext cx="2673745" cy="890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5111" y="2814935"/>
                <a:ext cx="22554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𝑄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111" y="2814935"/>
                <a:ext cx="2255489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300790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More Terminology: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SAMSI Program (2010-2011):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OODA  </a:t>
            </a:r>
            <a:r>
              <a:rPr lang="en-US" dirty="0">
                <a:sym typeface="Wingdings" panose="05000000000000000000" pitchFamily="2" charset="2"/>
              </a:rPr>
              <a:t>  Analysis of Object Oriented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ym typeface="Wingdings" panose="05000000000000000000" pitchFamily="2" charset="2"/>
              </a:rPr>
              <a:t>               Analysis of Object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sz="2400" dirty="0"/>
          </a:p>
        </p:txBody>
      </p:sp>
      <p:pic>
        <p:nvPicPr>
          <p:cNvPr id="4" name="Picture 3" descr="samsilogo.jpg">
            <a:extLst>
              <a:ext uri="{FF2B5EF4-FFF2-40B4-BE49-F238E27FC236}">
                <a16:creationId xmlns:a16="http://schemas.microsoft.com/office/drawing/2014/main" id="{AEFF59C9-6C40-45B9-A622-B83D390DBB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3213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ECF539D-8C84-4E36-9A74-D1C9E45FC16E}"/>
              </a:ext>
            </a:extLst>
          </p:cNvPr>
          <p:cNvGrpSpPr/>
          <p:nvPr/>
        </p:nvGrpSpPr>
        <p:grpSpPr>
          <a:xfrm>
            <a:off x="6781800" y="3962400"/>
            <a:ext cx="1928733" cy="2502932"/>
            <a:chOff x="6781800" y="3962400"/>
            <a:chExt cx="1928733" cy="2502932"/>
          </a:xfrm>
        </p:grpSpPr>
        <p:pic>
          <p:nvPicPr>
            <p:cNvPr id="1026" name="Picture 2" descr="Leland Wilkinson: Home Page">
              <a:extLst>
                <a:ext uri="{FF2B5EF4-FFF2-40B4-BE49-F238E27FC236}">
                  <a16:creationId xmlns:a16="http://schemas.microsoft.com/office/drawing/2014/main" id="{0A9636DC-C877-483E-BD52-230D17C1A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962400"/>
              <a:ext cx="1447800" cy="192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A988450-420C-4B6D-9EDD-B0DCFE70BECC}"/>
                </a:ext>
              </a:extLst>
            </p:cNvPr>
            <p:cNvSpPr txBox="1"/>
            <p:nvPr/>
          </p:nvSpPr>
          <p:spPr>
            <a:xfrm>
              <a:off x="6781800" y="6096000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Leland Wilkinson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416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More Terminology: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SAMSI Program (2010-2011):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OODA  </a:t>
            </a:r>
            <a:r>
              <a:rPr lang="en-US" dirty="0">
                <a:sym typeface="Wingdings" panose="05000000000000000000" pitchFamily="2" charset="2"/>
              </a:rPr>
              <a:t>  Analysis of Object Oriented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ym typeface="Wingdings" panose="05000000000000000000" pitchFamily="2" charset="2"/>
              </a:rPr>
              <a:t>               Analysis of Object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2400" dirty="0">
                <a:sym typeface="Wingdings" panose="05000000000000000000" pitchFamily="2" charset="2"/>
              </a:rPr>
              <a:t>“Object Data Analysis” Terminology Used in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1800" dirty="0" err="1">
                <a:sym typeface="Wingdings" panose="05000000000000000000" pitchFamily="2" charset="2"/>
              </a:rPr>
              <a:t>Patrangenaru</a:t>
            </a:r>
            <a:r>
              <a:rPr lang="en-US" sz="1800" dirty="0">
                <a:sym typeface="Wingdings" panose="05000000000000000000" pitchFamily="2" charset="2"/>
              </a:rPr>
              <a:t> and Ellingson (2019)</a:t>
            </a:r>
            <a:endParaRPr lang="en-US" sz="1800" dirty="0"/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sz="2400" dirty="0"/>
          </a:p>
        </p:txBody>
      </p:sp>
      <p:pic>
        <p:nvPicPr>
          <p:cNvPr id="4" name="Picture 3" descr="samsilogo.jpg">
            <a:extLst>
              <a:ext uri="{FF2B5EF4-FFF2-40B4-BE49-F238E27FC236}">
                <a16:creationId xmlns:a16="http://schemas.microsoft.com/office/drawing/2014/main" id="{AEFF59C9-6C40-45B9-A622-B83D390DBB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3213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921501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4290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987883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9052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With </a:t>
                </a:r>
                <a:r>
                  <a:rPr lang="en-US" altLang="ko-KR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Columns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Data Objects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(recall not everybody does this,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rows are data objects in R &amp; SAS)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124200" y="1600200"/>
            <a:ext cx="609600" cy="144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292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(Not Widely Understood)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(Most Analysts Don’t Look Enough at Data) 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1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24200" y="1600200"/>
            <a:ext cx="609600" cy="144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12936" r="7447" b="40702"/>
          <a:stretch/>
        </p:blipFill>
        <p:spPr bwMode="auto">
          <a:xfrm>
            <a:off x="2047875" y="1162050"/>
            <a:ext cx="70961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6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Relationships Between Objects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(e.g. scatterplot matrices)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 b="-3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2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Relationships Between Objects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Marginal Distributions   (1-d each “trait”)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b="-3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81000" y="1600200"/>
            <a:ext cx="8458200" cy="4572000"/>
            <a:chOff x="381000" y="1600200"/>
            <a:chExt cx="8458200" cy="4572000"/>
          </a:xfrm>
        </p:grpSpPr>
        <p:sp>
          <p:nvSpPr>
            <p:cNvPr id="4" name="Rounded Rectangle 3"/>
            <p:cNvSpPr/>
            <p:nvPr/>
          </p:nvSpPr>
          <p:spPr>
            <a:xfrm>
              <a:off x="3124200" y="1600200"/>
              <a:ext cx="2438400" cy="457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81000" y="6172200"/>
              <a:ext cx="8458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976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Ideas: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For Each Trait (i.e. Variable)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Study 1-d Distributions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Simultaneous Views: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Jitter Plots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Smooth Histograms (Kernel Density Est’s)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546" t="6052" r="50000" b="47505"/>
          <a:stretch/>
        </p:blipFill>
        <p:spPr bwMode="auto">
          <a:xfrm>
            <a:off x="3378790" y="0"/>
            <a:ext cx="5765210" cy="456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276600" y="1066800"/>
            <a:ext cx="3733800" cy="3494224"/>
            <a:chOff x="3276600" y="1066800"/>
            <a:chExt cx="3733800" cy="3494224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3276600" y="1066800"/>
              <a:ext cx="2209800" cy="34942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76600" y="3276600"/>
              <a:ext cx="3733800" cy="12844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267200" y="1600200"/>
            <a:ext cx="3429000" cy="3494224"/>
            <a:chOff x="2971800" y="1066800"/>
            <a:chExt cx="3429000" cy="3494224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971800" y="1066800"/>
              <a:ext cx="304800" cy="34942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276600" y="3276600"/>
              <a:ext cx="3124200" cy="12844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70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Prob. </a:t>
            </a:r>
            <a:r>
              <a:rPr lang="en-US" dirty="0" err="1"/>
              <a:t>Dist’ns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Toy Example, Density Representation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Try</a:t>
            </a:r>
          </a:p>
          <a:p>
            <a:pPr marL="0" indent="0">
              <a:buNone/>
            </a:pPr>
            <a:r>
              <a:rPr lang="en-US" sz="2800" dirty="0"/>
              <a:t>Standard</a:t>
            </a:r>
          </a:p>
          <a:p>
            <a:pPr marL="0" indent="0">
              <a:buNone/>
            </a:pPr>
            <a:r>
              <a:rPr lang="en-US" sz="2800" dirty="0"/>
              <a:t>PCA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03" t="37879" r="21569" b="3788"/>
          <a:stretch/>
        </p:blipFill>
        <p:spPr>
          <a:xfrm>
            <a:off x="2464130" y="0"/>
            <a:ext cx="667987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2400" y="3657600"/>
            <a:ext cx="3505200" cy="1736280"/>
            <a:chOff x="152400" y="3962400"/>
            <a:chExt cx="3505200" cy="1736280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3962400"/>
              <a:ext cx="18646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Unintuitive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Modes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Variation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057400" y="4091335"/>
              <a:ext cx="1371600" cy="5892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057400" y="4654898"/>
              <a:ext cx="1600200" cy="10437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2400" y="1706563"/>
            <a:ext cx="6248400" cy="4860032"/>
            <a:chOff x="152400" y="487363"/>
            <a:chExt cx="6248400" cy="4860032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3962400"/>
              <a:ext cx="234391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Which Don’t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Explain Much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Variation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496311" y="487363"/>
              <a:ext cx="3904489" cy="417926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162800" y="914400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Energy Spread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Widely Across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Spectrum</a:t>
            </a:r>
          </a:p>
        </p:txBody>
      </p:sp>
    </p:spTree>
    <p:extLst>
      <p:ext uri="{BB962C8B-B14F-4D97-AF65-F5344CB8AC3E}">
        <p14:creationId xmlns:p14="http://schemas.microsoft.com/office/powerpoint/2010/main" val="3324728971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View: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4 x 4 Grid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Since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Comfortable Number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Lose Detail for More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&gt;16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Choose </a:t>
                </a:r>
                <a:r>
                  <a:rPr lang="en-US" altLang="ko-KR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Representative Subset</a:t>
                </a:r>
              </a:p>
              <a:p>
                <a:pPr marL="457200" lvl="1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(Since often too many to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look at all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F99AE72-023D-441E-84BF-6C94DEFEB628}"/>
              </a:ext>
            </a:extLst>
          </p:cNvPr>
          <p:cNvSpPr txBox="1"/>
          <p:nvPr/>
        </p:nvSpPr>
        <p:spPr>
          <a:xfrm>
            <a:off x="6781800" y="1002268"/>
            <a:ext cx="1752600" cy="369332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FF"/>
                </a:solidFill>
              </a:rPr>
              <a:t>Text, Sec. 5.1</a:t>
            </a:r>
          </a:p>
        </p:txBody>
      </p:sp>
    </p:spTree>
    <p:extLst>
      <p:ext uri="{BB962C8B-B14F-4D97-AF65-F5344CB8AC3E}">
        <p14:creationId xmlns:p14="http://schemas.microsoft.com/office/powerpoint/2010/main" val="205021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Representative Subset of Traits: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Sort Traits on a Data Summary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Mean, S.D., Skewness, Median, …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Usually Take Nearly Equally Spaced Grid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Sometimes Specify Traits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E.g. All Largest (or Smallest) Summaries</a:t>
            </a:r>
          </a:p>
        </p:txBody>
      </p:sp>
    </p:spTree>
    <p:extLst>
      <p:ext uri="{BB962C8B-B14F-4D97-AF65-F5344CB8AC3E}">
        <p14:creationId xmlns:p14="http://schemas.microsoft.com/office/powerpoint/2010/main" val="6361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Often Useful for:</a:t>
            </a:r>
          </a:p>
          <a:p>
            <a:pPr marL="571500" indent="-571500" eaLnBrk="1" hangingPunct="1">
              <a:lnSpc>
                <a:spcPct val="150000"/>
              </a:lnSpc>
              <a:buAutoNum type="romanUcPeriod"/>
            </a:pPr>
            <a:r>
              <a:rPr lang="en-US" altLang="ko-KR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Determination / Representation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Which Traits to Include?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How to Scale Traits?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Need to Transform (e.g. log) Traits?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51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43A1A94-4C62-491C-B2EC-B7DDEDED9B2D}"/>
              </a:ext>
            </a:extLst>
          </p:cNvPr>
          <p:cNvGrpSpPr/>
          <p:nvPr/>
        </p:nvGrpSpPr>
        <p:grpSpPr>
          <a:xfrm>
            <a:off x="381000" y="1828800"/>
            <a:ext cx="2362200" cy="1211997"/>
            <a:chOff x="381000" y="1828800"/>
            <a:chExt cx="2362200" cy="12119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2EE6D13-DBFC-4603-A5EF-AC4C288D23CA}"/>
                </a:ext>
              </a:extLst>
            </p:cNvPr>
            <p:cNvSpPr txBox="1"/>
            <p:nvPr/>
          </p:nvSpPr>
          <p:spPr>
            <a:xfrm>
              <a:off x="828012" y="2209800"/>
              <a:ext cx="1656864" cy="830997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</a:rPr>
                <a:t>Each Row,</a:t>
              </a:r>
            </a:p>
            <a:p>
              <a:pPr algn="ctr"/>
              <a:r>
                <a:rPr lang="en-US" sz="2400" dirty="0">
                  <a:solidFill>
                    <a:schemeClr val="bg2"/>
                  </a:solidFill>
                </a:rPr>
                <a:t>i.e. Trait</a:t>
              </a:r>
            </a:p>
          </p:txBody>
        </p:sp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3ABA263D-933C-4665-A896-CF9697BDAA10}"/>
                </a:ext>
              </a:extLst>
            </p:cNvPr>
            <p:cNvSpPr/>
            <p:nvPr/>
          </p:nvSpPr>
          <p:spPr>
            <a:xfrm rot="16200000">
              <a:off x="1371600" y="838200"/>
              <a:ext cx="381000" cy="2362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29A853-5BC4-C9CB-047B-0A04D561FAB7}"/>
              </a:ext>
            </a:extLst>
          </p:cNvPr>
          <p:cNvGrpSpPr/>
          <p:nvPr/>
        </p:nvGrpSpPr>
        <p:grpSpPr>
          <a:xfrm>
            <a:off x="2654264" y="2057400"/>
            <a:ext cx="5880136" cy="2032575"/>
            <a:chOff x="2654264" y="2057400"/>
            <a:chExt cx="5880136" cy="20325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9606A9-5F42-6A9B-4C6A-320FBEA277DD}"/>
                </a:ext>
              </a:extLst>
            </p:cNvPr>
            <p:cNvSpPr txBox="1"/>
            <p:nvPr/>
          </p:nvSpPr>
          <p:spPr>
            <a:xfrm>
              <a:off x="2654264" y="3505200"/>
              <a:ext cx="58801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Logarithmically Equally Spaced</a:t>
              </a:r>
              <a:endParaRPr lang="en-US" sz="320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4ACABAE-1ECC-81D5-33BD-C579C99B518D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5594332" y="2057400"/>
              <a:ext cx="1339868" cy="1447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63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graph of a function&#10;&#10;AI-generated content may be incorrect.">
            <a:extLst>
              <a:ext uri="{FF2B5EF4-FFF2-40B4-BE49-F238E27FC236}">
                <a16:creationId xmlns:a16="http://schemas.microsoft.com/office/drawing/2014/main" id="{03C3B607-AE9A-9E0B-55E5-267C94975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09800"/>
            <a:ext cx="4648200" cy="36004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061693B-0904-B87A-E11B-2B912B36091E}"/>
              </a:ext>
            </a:extLst>
          </p:cNvPr>
          <p:cNvGrpSpPr/>
          <p:nvPr/>
        </p:nvGrpSpPr>
        <p:grpSpPr>
          <a:xfrm>
            <a:off x="914400" y="1905000"/>
            <a:ext cx="2390398" cy="2133600"/>
            <a:chOff x="914400" y="1905000"/>
            <a:chExt cx="2390398" cy="21336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0907C7-7975-4154-8E29-78C60699B9F0}"/>
                </a:ext>
              </a:extLst>
            </p:cNvPr>
            <p:cNvSpPr txBox="1"/>
            <p:nvPr/>
          </p:nvSpPr>
          <p:spPr>
            <a:xfrm>
              <a:off x="914400" y="2838271"/>
              <a:ext cx="23903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Probability of a given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number of </a:t>
              </a:r>
              <a:r>
                <a:rPr lang="en-US" dirty="0">
                  <a:solidFill>
                    <a:schemeClr val="bg1"/>
                  </a:solidFill>
                  <a:hlinkClick r:id="rId5" tooltip="Event (probability theory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events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occurring in a fixed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interval of time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E80E809-65DC-E48E-EB07-0608E378A22A}"/>
                </a:ext>
              </a:extLst>
            </p:cNvPr>
            <p:cNvCxnSpPr/>
            <p:nvPr/>
          </p:nvCxnSpPr>
          <p:spPr>
            <a:xfrm flipH="1" flipV="1">
              <a:off x="1905000" y="1905000"/>
              <a:ext cx="228600" cy="9144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8EE688-67DC-EEB6-3563-7E08E13DDAA9}"/>
              </a:ext>
            </a:extLst>
          </p:cNvPr>
          <p:cNvGrpSpPr/>
          <p:nvPr/>
        </p:nvGrpSpPr>
        <p:grpSpPr>
          <a:xfrm>
            <a:off x="6116122" y="1905000"/>
            <a:ext cx="2646878" cy="1969532"/>
            <a:chOff x="6116122" y="1905000"/>
            <a:chExt cx="2646878" cy="19695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11D8F2-E4A5-C84B-09A8-9D411CB8A021}"/>
                </a:ext>
              </a:extLst>
            </p:cNvPr>
            <p:cNvSpPr txBox="1"/>
            <p:nvPr/>
          </p:nvSpPr>
          <p:spPr>
            <a:xfrm>
              <a:off x="6116122" y="3505200"/>
              <a:ext cx="2646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Broad Range of Shapes</a:t>
              </a:r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85B60EC6-4BCC-9E83-F298-ACD6FA8A170E}"/>
                </a:ext>
              </a:extLst>
            </p:cNvPr>
            <p:cNvSpPr/>
            <p:nvPr/>
          </p:nvSpPr>
          <p:spPr>
            <a:xfrm rot="16200000">
              <a:off x="7581900" y="1333500"/>
              <a:ext cx="533399" cy="1676400"/>
            </a:xfrm>
            <a:prstGeom prst="leftBrac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5373776-A399-8419-D6AA-E3ED27FB72F8}"/>
                </a:ext>
              </a:extLst>
            </p:cNvPr>
            <p:cNvCxnSpPr>
              <a:stCxn id="14" idx="0"/>
              <a:endCxn id="15" idx="1"/>
            </p:cNvCxnSpPr>
            <p:nvPr/>
          </p:nvCxnSpPr>
          <p:spPr>
            <a:xfrm flipV="1">
              <a:off x="7439561" y="2438400"/>
              <a:ext cx="409039" cy="10668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95E8BF2-4A5F-751D-1C59-BBCA634F53B3}"/>
              </a:ext>
            </a:extLst>
          </p:cNvPr>
          <p:cNvSpPr txBox="1"/>
          <p:nvPr/>
        </p:nvSpPr>
        <p:spPr>
          <a:xfrm>
            <a:off x="7276580" y="6154579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</a:rPr>
              <a:t>Thanks to Wikipedia</a:t>
            </a:r>
          </a:p>
        </p:txBody>
      </p:sp>
    </p:spTree>
    <p:extLst>
      <p:ext uri="{BB962C8B-B14F-4D97-AF65-F5344CB8AC3E}">
        <p14:creationId xmlns:p14="http://schemas.microsoft.com/office/powerpoint/2010/main" val="34878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Traits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000" y="2819400"/>
            <a:ext cx="3200400" cy="3642682"/>
            <a:chOff x="381000" y="2819400"/>
            <a:chExt cx="3200400" cy="3642682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4399979"/>
              <a:ext cx="2052165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Summary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Plot with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Equal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Spacing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433165" y="2819400"/>
              <a:ext cx="1148235" cy="236740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9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Traits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2400" y="2895600"/>
            <a:ext cx="3124200" cy="3609439"/>
            <a:chOff x="-53403" y="2362200"/>
            <a:chExt cx="3124200" cy="3609439"/>
          </a:xfrm>
        </p:grpSpPr>
        <p:sp>
          <p:nvSpPr>
            <p:cNvPr id="2" name="TextBox 1"/>
            <p:cNvSpPr txBox="1"/>
            <p:nvPr/>
          </p:nvSpPr>
          <p:spPr>
            <a:xfrm>
              <a:off x="-53403" y="4401979"/>
              <a:ext cx="280397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Dashed Lines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Correspond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1-d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Distn’s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433165" y="2362200"/>
              <a:ext cx="637632" cy="282461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V="1">
            <a:off x="2638968" y="3048000"/>
            <a:ext cx="1399632" cy="267221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76600" y="2895600"/>
            <a:ext cx="4038600" cy="2824610"/>
            <a:chOff x="3276600" y="2895600"/>
            <a:chExt cx="4038600" cy="282461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038600" y="3048000"/>
              <a:ext cx="1905000" cy="2672210"/>
            </a:xfrm>
            <a:prstGeom prst="straightConnector1">
              <a:avLst/>
            </a:prstGeom>
            <a:ln w="38100">
              <a:solidFill>
                <a:schemeClr val="bg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276600" y="2895600"/>
              <a:ext cx="4038600" cy="0"/>
            </a:xfrm>
            <a:prstGeom prst="straightConnector1">
              <a:avLst/>
            </a:prstGeom>
            <a:ln w="38100">
              <a:solidFill>
                <a:schemeClr val="bg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6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Traits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000" y="2971800"/>
            <a:ext cx="4343400" cy="2505397"/>
            <a:chOff x="381000" y="2971800"/>
            <a:chExt cx="4343400" cy="2505397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399979"/>
              <a:ext cx="244009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Wide Range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Poissons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821092" y="2971800"/>
              <a:ext cx="1903308" cy="19667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2821092" y="4938588"/>
            <a:ext cx="4417908" cy="852612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0649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1945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Deviation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Less 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45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Prob. </a:t>
            </a:r>
            <a:r>
              <a:rPr lang="en-US" dirty="0" err="1"/>
              <a:t>Dist’ns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Toy Example, Quantile Representation</a:t>
            </a:r>
          </a:p>
          <a:p>
            <a:pPr marL="0" lv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Try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Standard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PCA</a:t>
            </a: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83" t="39394" r="22549" b="4546"/>
          <a:stretch/>
        </p:blipFill>
        <p:spPr>
          <a:xfrm>
            <a:off x="2362200" y="-16701"/>
            <a:ext cx="6781800" cy="68747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3276600"/>
            <a:ext cx="3733800" cy="1335107"/>
            <a:chOff x="152400" y="3581400"/>
            <a:chExt cx="3733800" cy="1335107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3962400"/>
              <a:ext cx="20115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Mode 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Var’n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2163976" y="3581400"/>
              <a:ext cx="1722224" cy="8580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2400" y="4989493"/>
            <a:ext cx="3200400" cy="954107"/>
            <a:chOff x="152400" y="3962400"/>
            <a:chExt cx="3200400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3962400"/>
              <a:ext cx="212910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nd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Mode 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S.D.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Var’n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>
              <a:off x="2281509" y="4439454"/>
              <a:ext cx="1071291" cy="202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486400" y="914400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Energy Entirely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Expressed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Just 2 Modes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50746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Much More Interpretable!</a:t>
            </a:r>
          </a:p>
        </p:txBody>
      </p:sp>
    </p:spTree>
    <p:extLst>
      <p:ext uri="{BB962C8B-B14F-4D97-AF65-F5344CB8AC3E}">
        <p14:creationId xmlns:p14="http://schemas.microsoft.com/office/powerpoint/2010/main" val="1665690012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Skewness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 Asymmetry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Left Skewed                Right Skewed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(Thanks to Wikipedia)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Negative and positive skew diagrams (English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3" y="3276600"/>
            <a:ext cx="7481017" cy="2667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75584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Skewness</a:t>
                </a:r>
              </a:p>
              <a:p>
                <a:pPr marL="0" indent="0" algn="ctr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Quantification:      Based on “Moments”</a:t>
                </a:r>
              </a:p>
              <a:p>
                <a:pPr marL="0" lv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“Central 3</a:t>
                </a:r>
                <a:r>
                  <a:rPr lang="en-US" baseline="3000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rd</a:t>
                </a: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Moment”     (Also Rescaled)</a:t>
                </a:r>
              </a:p>
              <a:p>
                <a:pPr marL="0" lv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  0 at Gaussian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 b="-4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7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Skewness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1225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Kurtosis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4-th Moment Summary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−3=</m:t>
                      </m:r>
                      <m:box>
                        <m:box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Centered (and Scaled) 4</a:t>
                </a:r>
                <a:r>
                  <a:rPr lang="en-US" baseline="300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Moment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64139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spcBef>
                    <a:spcPts val="0"/>
                  </a:spcBef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Kurtosis</a:t>
                </a:r>
              </a:p>
              <a:p>
                <a:pPr marL="0" indent="0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4-th Moment Summary</a:t>
                </a: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−3=</m:t>
                      </m:r>
                      <m:box>
                        <m:box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0 at Gaussian</a:t>
                </a: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Think of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Departures From Gaussian</a:t>
                </a: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(not always done)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t="-1466" b="-10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4343400" y="3276600"/>
            <a:ext cx="2514600" cy="1371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4114800" y="3276600"/>
            <a:ext cx="228600" cy="1371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8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Nice Graphic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(from mvpprograms.com)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234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Positive</a:t>
            </a:r>
            <a:b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at Peak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Tails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(with controlled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variance)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67000" y="3657600"/>
            <a:ext cx="36576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86000" y="4267200"/>
            <a:ext cx="59436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0" y="4267200"/>
            <a:ext cx="23622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844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Negative</a:t>
            </a:r>
            <a:b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in Flanks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19400" y="4267200"/>
            <a:ext cx="4343400" cy="990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19400" y="4267200"/>
            <a:ext cx="2895600" cy="990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9674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Kurtosis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Less 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9599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 Useful Summaries: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Mean, SD,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Skewness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Kurtosis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# Unique,    # Most Frequent,    # 0s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Measures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L-statistics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Entropy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Continuity Measure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⋮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6151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12865</TotalTime>
  <Words>3202</Words>
  <Application>Microsoft Office PowerPoint</Application>
  <PresentationFormat>On-screen Show (4:3)</PresentationFormat>
  <Paragraphs>1028</Paragraphs>
  <Slides>104</Slides>
  <Notes>101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104</vt:i4>
      </vt:variant>
    </vt:vector>
  </HeadingPairs>
  <TitlesOfParts>
    <vt:vector size="117" baseType="lpstr">
      <vt:lpstr>Gulim</vt:lpstr>
      <vt:lpstr>Gulim</vt:lpstr>
      <vt:lpstr>Arial</vt:lpstr>
      <vt:lpstr>Arial Unicode MS</vt:lpstr>
      <vt:lpstr>Cambria Math</vt:lpstr>
      <vt:lpstr>Courier New</vt:lpstr>
      <vt:lpstr>Tahoma</vt:lpstr>
      <vt:lpstr>Times New Roman</vt:lpstr>
      <vt:lpstr>Wingdings</vt:lpstr>
      <vt:lpstr>Default Design</vt:lpstr>
      <vt:lpstr>2_Default Design</vt:lpstr>
      <vt:lpstr>3_Default Design</vt:lpstr>
      <vt:lpstr>12_Default Design</vt:lpstr>
      <vt:lpstr>Statistics – O. R. 881 Object Oriented Data Analysis</vt:lpstr>
      <vt:lpstr>Current Sections in Textbook</vt:lpstr>
      <vt:lpstr>Participant Presentations</vt:lpstr>
      <vt:lpstr>Last Class: Lung Cancer Curve Obj’s</vt:lpstr>
      <vt:lpstr>Last Class: Lung Cancer Curve Obj’s</vt:lpstr>
      <vt:lpstr>Last Class: Lung Cancer Curve Obj’s</vt:lpstr>
      <vt:lpstr>Last Class: Prob. Dist’ns</vt:lpstr>
      <vt:lpstr>Last Class: Prob. Dist’ns</vt:lpstr>
      <vt:lpstr>Last Class: Prob. Dist’ns</vt:lpstr>
      <vt:lpstr>Last Class: Limitation of PCA</vt:lpstr>
      <vt:lpstr>Last Class: Limitation of PCA</vt:lpstr>
      <vt:lpstr>Last Class: Limitation of PCA</vt:lpstr>
      <vt:lpstr>Last Class: NCI 60 Data</vt:lpstr>
      <vt:lpstr>Last Class: NCI 60 Data Using PCA view?</vt:lpstr>
      <vt:lpstr>Last Class: NCI 60 Data Views using DWD Dir’ns</vt:lpstr>
      <vt:lpstr>Last Class: NCI 60 Data Views using DWD Dir’ns</vt:lpstr>
      <vt:lpstr>Last Class: Caution</vt:lpstr>
      <vt:lpstr>Last Class: Caution</vt:lpstr>
      <vt:lpstr>Last Class: Caution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Matlab Software</vt:lpstr>
      <vt:lpstr>DiProPerm in Matlab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Big Picture Data Visualization</vt:lpstr>
      <vt:lpstr>Big Picture Data Visualization</vt:lpstr>
      <vt:lpstr>Big Picture Data Visualization</vt:lpstr>
      <vt:lpstr>Big Picture Data Visualization</vt:lpstr>
      <vt:lpstr>Big Picture Data Visualization</vt:lpstr>
      <vt:lpstr>Big Picture Data Visualization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Marg. Dist. Plot Data Example</vt:lpstr>
      <vt:lpstr>Marg. Dist. Plot Data Example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400</cp:revision>
  <dcterms:created xsi:type="dcterms:W3CDTF">2001-06-08T01:38:43Z</dcterms:created>
  <dcterms:modified xsi:type="dcterms:W3CDTF">2025-08-28T17:28:54Z</dcterms:modified>
</cp:coreProperties>
</file>