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17" r:id="rId3"/>
  </p:sldMasterIdLst>
  <p:notesMasterIdLst>
    <p:notesMasterId r:id="rId124"/>
  </p:notesMasterIdLst>
  <p:sldIdLst>
    <p:sldId id="262" r:id="rId4"/>
    <p:sldId id="714" r:id="rId5"/>
    <p:sldId id="1091" r:id="rId6"/>
    <p:sldId id="1308" r:id="rId7"/>
    <p:sldId id="1129" r:id="rId8"/>
    <p:sldId id="1130" r:id="rId9"/>
    <p:sldId id="1131" r:id="rId10"/>
    <p:sldId id="1296" r:id="rId11"/>
    <p:sldId id="1207" r:id="rId12"/>
    <p:sldId id="1273" r:id="rId13"/>
    <p:sldId id="1274" r:id="rId14"/>
    <p:sldId id="1275" r:id="rId15"/>
    <p:sldId id="1211" r:id="rId16"/>
    <p:sldId id="1231" r:id="rId17"/>
    <p:sldId id="1234" r:id="rId18"/>
    <p:sldId id="928" r:id="rId19"/>
    <p:sldId id="929" r:id="rId20"/>
    <p:sldId id="930" r:id="rId21"/>
    <p:sldId id="931" r:id="rId22"/>
    <p:sldId id="932" r:id="rId23"/>
    <p:sldId id="933" r:id="rId24"/>
    <p:sldId id="934" r:id="rId25"/>
    <p:sldId id="940" r:id="rId26"/>
    <p:sldId id="941" r:id="rId27"/>
    <p:sldId id="942" r:id="rId28"/>
    <p:sldId id="943" r:id="rId29"/>
    <p:sldId id="944" r:id="rId30"/>
    <p:sldId id="945" r:id="rId31"/>
    <p:sldId id="946" r:id="rId32"/>
    <p:sldId id="947" r:id="rId33"/>
    <p:sldId id="948" r:id="rId34"/>
    <p:sldId id="949" r:id="rId35"/>
    <p:sldId id="950" r:id="rId36"/>
    <p:sldId id="951" r:id="rId37"/>
    <p:sldId id="952" r:id="rId38"/>
    <p:sldId id="953" r:id="rId39"/>
    <p:sldId id="954" r:id="rId40"/>
    <p:sldId id="955" r:id="rId41"/>
    <p:sldId id="956" r:id="rId42"/>
    <p:sldId id="957" r:id="rId43"/>
    <p:sldId id="958" r:id="rId44"/>
    <p:sldId id="959" r:id="rId45"/>
    <p:sldId id="960" r:id="rId46"/>
    <p:sldId id="961" r:id="rId47"/>
    <p:sldId id="962" r:id="rId48"/>
    <p:sldId id="963" r:id="rId49"/>
    <p:sldId id="964" r:id="rId50"/>
    <p:sldId id="965" r:id="rId51"/>
    <p:sldId id="966" r:id="rId52"/>
    <p:sldId id="967" r:id="rId53"/>
    <p:sldId id="968" r:id="rId54"/>
    <p:sldId id="969" r:id="rId55"/>
    <p:sldId id="970" r:id="rId56"/>
    <p:sldId id="971" r:id="rId57"/>
    <p:sldId id="1003" r:id="rId58"/>
    <p:sldId id="1004" r:id="rId59"/>
    <p:sldId id="1005" r:id="rId60"/>
    <p:sldId id="1006" r:id="rId61"/>
    <p:sldId id="1007" r:id="rId62"/>
    <p:sldId id="1008" r:id="rId63"/>
    <p:sldId id="1009" r:id="rId64"/>
    <p:sldId id="1010" r:id="rId65"/>
    <p:sldId id="1301" r:id="rId66"/>
    <p:sldId id="1011" r:id="rId67"/>
    <p:sldId id="1002" r:id="rId68"/>
    <p:sldId id="1309" r:id="rId69"/>
    <p:sldId id="1310" r:id="rId70"/>
    <p:sldId id="1304" r:id="rId71"/>
    <p:sldId id="840" r:id="rId72"/>
    <p:sldId id="1157" r:id="rId73"/>
    <p:sldId id="1311" r:id="rId74"/>
    <p:sldId id="1286" r:id="rId75"/>
    <p:sldId id="1287" r:id="rId76"/>
    <p:sldId id="1288" r:id="rId77"/>
    <p:sldId id="1289" r:id="rId78"/>
    <p:sldId id="1290" r:id="rId79"/>
    <p:sldId id="1291" r:id="rId80"/>
    <p:sldId id="1292" r:id="rId81"/>
    <p:sldId id="1293" r:id="rId82"/>
    <p:sldId id="1151" r:id="rId83"/>
    <p:sldId id="1294" r:id="rId84"/>
    <p:sldId id="1154" r:id="rId85"/>
    <p:sldId id="1155" r:id="rId86"/>
    <p:sldId id="1312" r:id="rId87"/>
    <p:sldId id="1158" r:id="rId88"/>
    <p:sldId id="1159" r:id="rId89"/>
    <p:sldId id="1160" r:id="rId90"/>
    <p:sldId id="1299" r:id="rId91"/>
    <p:sldId id="1161" r:id="rId92"/>
    <p:sldId id="1305" r:id="rId93"/>
    <p:sldId id="1162" r:id="rId94"/>
    <p:sldId id="1163" r:id="rId95"/>
    <p:sldId id="1295" r:id="rId96"/>
    <p:sldId id="1165" r:id="rId97"/>
    <p:sldId id="1166" r:id="rId98"/>
    <p:sldId id="1167" r:id="rId99"/>
    <p:sldId id="1168" r:id="rId100"/>
    <p:sldId id="1169" r:id="rId101"/>
    <p:sldId id="1170" r:id="rId102"/>
    <p:sldId id="1171" r:id="rId103"/>
    <p:sldId id="1172" r:id="rId104"/>
    <p:sldId id="1173" r:id="rId105"/>
    <p:sldId id="1174" r:id="rId106"/>
    <p:sldId id="1175" r:id="rId107"/>
    <p:sldId id="1176" r:id="rId108"/>
    <p:sldId id="1177" r:id="rId109"/>
    <p:sldId id="1178" r:id="rId110"/>
    <p:sldId id="1179" r:id="rId111"/>
    <p:sldId id="1180" r:id="rId112"/>
    <p:sldId id="1181" r:id="rId113"/>
    <p:sldId id="1182" r:id="rId114"/>
    <p:sldId id="1183" r:id="rId115"/>
    <p:sldId id="1184" r:id="rId116"/>
    <p:sldId id="1185" r:id="rId117"/>
    <p:sldId id="1040" r:id="rId118"/>
    <p:sldId id="1041" r:id="rId119"/>
    <p:sldId id="1042" r:id="rId120"/>
    <p:sldId id="1044" r:id="rId121"/>
    <p:sldId id="1058" r:id="rId122"/>
    <p:sldId id="1046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C00FF"/>
    <a:srgbClr val="00FFFF"/>
    <a:srgbClr val="0000FF"/>
    <a:srgbClr val="FFEB00"/>
    <a:srgbClr val="A700D5"/>
    <a:srgbClr val="D1CC00"/>
    <a:srgbClr val="2DC8FF"/>
    <a:srgbClr val="D00000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3792" autoAdjust="0"/>
  </p:normalViewPr>
  <p:slideViewPr>
    <p:cSldViewPr>
      <p:cViewPr varScale="1">
        <p:scale>
          <a:sx n="59" d="100"/>
          <a:sy n="59" d="100"/>
        </p:scale>
        <p:origin x="14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8731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057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1077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9503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6162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2804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2759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4652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71694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4833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80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87769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00957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5390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1559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41868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a high dimensional</a:t>
            </a:r>
            <a:r>
              <a:rPr lang="en-US" altLang="zh-CN" baseline="0" dirty="0"/>
              <a:t> data set, automation is important!</a:t>
            </a:r>
          </a:p>
          <a:p>
            <a:r>
              <a:rPr lang="en-US" altLang="zh-CN" baseline="0" dirty="0"/>
              <a:t>The parameterizations of the shift parameter strongly depend on knowledge of the data e.g. data range, data distribution, so user intervention is usually required. However, modern high-output data sets usually have a very large number of variables, i.e. features, so there is a strong need to automate the selection of shift parameter</a:t>
            </a:r>
          </a:p>
          <a:p>
            <a:r>
              <a:rPr lang="en-US" altLang="zh-CN" baseline="0" dirty="0"/>
              <a:t>What is the challenge here?</a:t>
            </a:r>
          </a:p>
          <a:p>
            <a:pPr marL="228600" indent="-228600">
              <a:buAutoNum type="arabicPeriod"/>
            </a:pPr>
            <a:r>
              <a:rPr lang="en-US" altLang="zh-CN" baseline="0" dirty="0"/>
              <a:t>First challenge comes from tuning the shift parameter value </a:t>
            </a:r>
          </a:p>
          <a:p>
            <a:pPr marL="0" indent="0">
              <a:buNone/>
            </a:pPr>
            <a:r>
              <a:rPr lang="en-US" altLang="zh-CN" baseline="0" dirty="0"/>
              <a:t>   variables may range from different magnitude </a:t>
            </a:r>
          </a:p>
          <a:p>
            <a:pPr marL="0" indent="0">
              <a:buNone/>
            </a:pPr>
            <a:r>
              <a:rPr lang="en-US" altLang="zh-CN" baseline="0" dirty="0"/>
              <a:t>   It depends on the data magnitude (to make valid log function)</a:t>
            </a:r>
          </a:p>
          <a:p>
            <a:pPr marL="0" indent="0">
              <a:buNone/>
            </a:pPr>
            <a:r>
              <a:rPr lang="en-US" altLang="zh-CN" baseline="0" dirty="0"/>
              <a:t>   You have different optimal shift parameter value for different variables given a target</a:t>
            </a:r>
          </a:p>
          <a:p>
            <a:pPr marL="0" indent="0">
              <a:buNone/>
            </a:pPr>
            <a:r>
              <a:rPr lang="en-US" altLang="zh-CN" baseline="0" dirty="0"/>
              <a:t>   How to handle positive and negative skewness at same time </a:t>
            </a:r>
          </a:p>
          <a:p>
            <a:pPr marL="0" indent="0">
              <a:buNone/>
            </a:pPr>
            <a:r>
              <a:rPr lang="en-US" altLang="zh-CN" baseline="0" dirty="0"/>
              <a:t>2. Address outliers which are also quite different from variable to variable  </a:t>
            </a:r>
          </a:p>
          <a:p>
            <a:pPr marL="0" indent="0">
              <a:buNone/>
            </a:pPr>
            <a:r>
              <a:rPr lang="en-US" altLang="zh-CN" baseline="0" dirty="0"/>
              <a:t>  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81959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a high dimensional</a:t>
            </a:r>
            <a:r>
              <a:rPr lang="en-US" altLang="zh-CN" baseline="0" dirty="0"/>
              <a:t> data set, automation is important!</a:t>
            </a:r>
          </a:p>
          <a:p>
            <a:r>
              <a:rPr lang="en-US" altLang="zh-CN" baseline="0" dirty="0"/>
              <a:t>The parameterizations of the shift parameter strongly depend on knowledge of the data e.g. data range, data distribution, so user intervention is usually required. However, modern high-output data sets usually have a very large number of variables, i.e. features, so there is a strong need to automate the selection of shift parameter</a:t>
            </a:r>
          </a:p>
          <a:p>
            <a:r>
              <a:rPr lang="en-US" altLang="zh-CN" baseline="0" dirty="0"/>
              <a:t>What is the challenge here?</a:t>
            </a:r>
          </a:p>
          <a:p>
            <a:pPr marL="228600" indent="-228600">
              <a:buAutoNum type="arabicPeriod"/>
            </a:pPr>
            <a:r>
              <a:rPr lang="en-US" altLang="zh-CN" baseline="0" dirty="0"/>
              <a:t>First challenge comes from tuning the shift parameter value </a:t>
            </a:r>
          </a:p>
          <a:p>
            <a:pPr marL="0" indent="0">
              <a:buNone/>
            </a:pPr>
            <a:r>
              <a:rPr lang="en-US" altLang="zh-CN" baseline="0" dirty="0"/>
              <a:t>   variables may range from different magnitude </a:t>
            </a:r>
          </a:p>
          <a:p>
            <a:pPr marL="0" indent="0">
              <a:buNone/>
            </a:pPr>
            <a:r>
              <a:rPr lang="en-US" altLang="zh-CN" baseline="0" dirty="0"/>
              <a:t>   It depends on the data magnitude (to make valid log function)</a:t>
            </a:r>
          </a:p>
          <a:p>
            <a:pPr marL="0" indent="0">
              <a:buNone/>
            </a:pPr>
            <a:r>
              <a:rPr lang="en-US" altLang="zh-CN" baseline="0" dirty="0"/>
              <a:t>   You have different optimal shift parameter value for different variables given a target</a:t>
            </a:r>
          </a:p>
          <a:p>
            <a:pPr marL="0" indent="0">
              <a:buNone/>
            </a:pPr>
            <a:r>
              <a:rPr lang="en-US" altLang="zh-CN" baseline="0" dirty="0"/>
              <a:t>   How to handle positive and negative skewness at same time </a:t>
            </a:r>
          </a:p>
          <a:p>
            <a:pPr marL="0" indent="0">
              <a:buNone/>
            </a:pPr>
            <a:r>
              <a:rPr lang="en-US" altLang="zh-CN" baseline="0" dirty="0"/>
              <a:t>2. Address outliers which are also quite different from variable to variable  </a:t>
            </a:r>
          </a:p>
          <a:p>
            <a:pPr marL="0" indent="0">
              <a:buNone/>
            </a:pPr>
            <a:r>
              <a:rPr lang="en-US" altLang="zh-CN" baseline="0" dirty="0"/>
              <a:t>  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83528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Based on the</a:t>
            </a:r>
            <a:r>
              <a:rPr lang="en-US" altLang="zh-CN" baseline="0" dirty="0"/>
              <a:t>se challenges we propose an automatic transformation scheme</a:t>
            </a:r>
          </a:p>
          <a:p>
            <a:r>
              <a:rPr lang="en-US" altLang="zh-CN" baseline="0" dirty="0"/>
              <a:t>The new scheme consists of three parts </a:t>
            </a:r>
          </a:p>
          <a:p>
            <a:r>
              <a:rPr lang="en-US" altLang="zh-CN" baseline="0" dirty="0"/>
              <a:t>1. A new parametrized family of transformation functions </a:t>
            </a:r>
          </a:p>
          <a:p>
            <a:r>
              <a:rPr lang="en-US" altLang="zh-CN" baseline="0" dirty="0"/>
              <a:t>This re-parametrization facilitate the automation by making  the selection of shift tuning parameter independent of data magnitude.</a:t>
            </a:r>
          </a:p>
          <a:p>
            <a:r>
              <a:rPr lang="en-US" altLang="zh-CN" baseline="0" dirty="0"/>
              <a:t>Beside, it put transformation function for handling both positive and negative skewness in the same family</a:t>
            </a:r>
          </a:p>
          <a:p>
            <a:r>
              <a:rPr lang="en-US" altLang="zh-CN" baseline="0" dirty="0"/>
              <a:t>2. A robust way for standardization and also an option for </a:t>
            </a:r>
            <a:r>
              <a:rPr lang="en-US" altLang="zh-CN" baseline="0" dirty="0" err="1"/>
              <a:t>winsorizing</a:t>
            </a:r>
            <a:r>
              <a:rPr lang="en-US" altLang="zh-CN" baseline="0" dirty="0"/>
              <a:t> the influential points (</a:t>
            </a:r>
            <a:r>
              <a:rPr lang="en-US" altLang="zh-CN" baseline="0" dirty="0" err="1"/>
              <a:t>winsorization</a:t>
            </a:r>
            <a:r>
              <a:rPr lang="en-US" altLang="zh-CN" baseline="0" dirty="0"/>
              <a:t> means that given a vector of data values and a threshold, when the absolute data values are larger than the threshold, you will pull these values back to the threshold) </a:t>
            </a:r>
          </a:p>
          <a:p>
            <a:r>
              <a:rPr lang="en-US" altLang="zh-CN" baseline="0" dirty="0"/>
              <a:t>3. The parameter value selection </a:t>
            </a:r>
          </a:p>
          <a:p>
            <a:r>
              <a:rPr lang="en-US" altLang="zh-CN" baseline="0" dirty="0"/>
              <a:t>How to use an algorithm for optimal value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5010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start with the new re-parametrized</a:t>
            </a:r>
            <a:r>
              <a:rPr lang="en-US" altLang="zh-CN" baseline="0" dirty="0"/>
              <a:t> function and we will start from the very basic </a:t>
            </a:r>
            <a:endParaRPr lang="en-US" altLang="zh-CN" dirty="0"/>
          </a:p>
          <a:p>
            <a:r>
              <a:rPr lang="en-US" altLang="zh-CN" dirty="0"/>
              <a:t>Deal both</a:t>
            </a:r>
            <a:r>
              <a:rPr lang="en-US" altLang="zh-CN" baseline="0" dirty="0"/>
              <a:t> positive and negative skewness + maintain the order of data values</a:t>
            </a:r>
          </a:p>
          <a:p>
            <a:r>
              <a:rPr lang="en-US" altLang="zh-CN" baseline="0" dirty="0"/>
              <a:t>Given a feature vector in the data set, we need to first calculate its skewness  </a:t>
            </a:r>
          </a:p>
          <a:p>
            <a:r>
              <a:rPr lang="en-US" altLang="zh-CN" baseline="0" dirty="0"/>
              <a:t>Based on the sign of the skewness we will have different log transformation (applying convex transformation function will increase the skewness and concave will decrease)</a:t>
            </a:r>
          </a:p>
          <a:p>
            <a:r>
              <a:rPr lang="en-US" altLang="zh-CN" baseline="0" dirty="0"/>
              <a:t>For negative one, we add negative sign to keep the same order of the data values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681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big</a:t>
            </a:r>
            <a:r>
              <a:rPr lang="en-US" altLang="zh-CN" baseline="0" dirty="0"/>
              <a:t> concern is that logarithm functions require positive inputs </a:t>
            </a:r>
          </a:p>
          <a:p>
            <a:r>
              <a:rPr lang="en-US" altLang="zh-CN" dirty="0"/>
              <a:t>Therefore</a:t>
            </a:r>
            <a:r>
              <a:rPr lang="en-US" altLang="zh-CN" baseline="0" dirty="0"/>
              <a:t> </a:t>
            </a:r>
            <a:r>
              <a:rPr lang="en-US" altLang="zh-CN" dirty="0"/>
              <a:t>it is important to modify the functions for both</a:t>
            </a:r>
            <a:r>
              <a:rPr lang="en-US" altLang="zh-CN" baseline="0" dirty="0"/>
              <a:t> positive and negative cases</a:t>
            </a:r>
            <a:r>
              <a:rPr lang="en-US" altLang="zh-CN" dirty="0"/>
              <a:t> to be valid for any element value.</a:t>
            </a:r>
          </a:p>
          <a:p>
            <a:pPr marL="228600" indent="-228600">
              <a:buAutoNum type="arabicPeriod"/>
            </a:pPr>
            <a:r>
              <a:rPr lang="en-US" altLang="zh-CN" dirty="0" err="1"/>
              <a:t>Substract</a:t>
            </a:r>
            <a:r>
              <a:rPr lang="en-US" altLang="zh-CN" baseline="0" dirty="0"/>
              <a:t> the minimal value and add a positive shift parameter </a:t>
            </a:r>
          </a:p>
          <a:p>
            <a:pPr marL="228600" indent="-228600">
              <a:buAutoNum type="arabicPeriod"/>
            </a:pPr>
            <a:r>
              <a:rPr lang="en-US" altLang="zh-CN" baseline="0" dirty="0"/>
              <a:t>use max value to minus each data value and add with a positive shift parameter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81325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big</a:t>
            </a:r>
            <a:r>
              <a:rPr lang="en-US" altLang="zh-CN" baseline="0" dirty="0"/>
              <a:t> concern is that logarithm functions require positive inputs </a:t>
            </a:r>
          </a:p>
          <a:p>
            <a:r>
              <a:rPr lang="en-US" altLang="zh-CN" dirty="0"/>
              <a:t>Therefore</a:t>
            </a:r>
            <a:r>
              <a:rPr lang="en-US" altLang="zh-CN" baseline="0" dirty="0"/>
              <a:t> </a:t>
            </a:r>
            <a:r>
              <a:rPr lang="en-US" altLang="zh-CN" dirty="0"/>
              <a:t>it is important to modify the functions for both</a:t>
            </a:r>
            <a:r>
              <a:rPr lang="en-US" altLang="zh-CN" baseline="0" dirty="0"/>
              <a:t> positive and negative cases</a:t>
            </a:r>
            <a:r>
              <a:rPr lang="en-US" altLang="zh-CN" dirty="0"/>
              <a:t> to be valid for any element value.</a:t>
            </a:r>
          </a:p>
          <a:p>
            <a:pPr marL="228600" indent="-228600">
              <a:buAutoNum type="arabicPeriod"/>
            </a:pPr>
            <a:r>
              <a:rPr lang="en-US" altLang="zh-CN" dirty="0" err="1"/>
              <a:t>Substract</a:t>
            </a:r>
            <a:r>
              <a:rPr lang="en-US" altLang="zh-CN" baseline="0" dirty="0"/>
              <a:t> the minimal value and add a positive shift parameter </a:t>
            </a:r>
          </a:p>
          <a:p>
            <a:pPr marL="228600" indent="-228600">
              <a:buAutoNum type="arabicPeriod"/>
            </a:pPr>
            <a:r>
              <a:rPr lang="en-US" altLang="zh-CN" baseline="0" dirty="0"/>
              <a:t>use max value to minus each data value and add with a positive shift parameter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91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72095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Thus,</a:t>
            </a:r>
            <a:r>
              <a:rPr lang="en-US" altLang="zh-CN" baseline="0" dirty="0"/>
              <a:t> we further parametrize the parameter eta in terms of the multiples of the range</a:t>
            </a:r>
          </a:p>
          <a:p>
            <a:r>
              <a:rPr lang="en-US" altLang="zh-CN" baseline="0" dirty="0"/>
              <a:t>of the feature vectors </a:t>
            </a:r>
          </a:p>
          <a:p>
            <a:r>
              <a:rPr lang="en-US" altLang="zh-CN" baseline="0" dirty="0"/>
              <a:t>This makes the selection of parameter values beta independent of the data magnitude </a:t>
            </a:r>
          </a:p>
          <a:p>
            <a:r>
              <a:rPr lang="en-US" altLang="zh-CN" baseline="0" dirty="0"/>
              <a:t>The beta ranges from negative </a:t>
            </a:r>
            <a:r>
              <a:rPr lang="en-US" altLang="zh-CN" baseline="0" dirty="0" err="1"/>
              <a:t>inf</a:t>
            </a:r>
            <a:r>
              <a:rPr lang="en-US" altLang="zh-CN" baseline="0" dirty="0"/>
              <a:t> to positive </a:t>
            </a:r>
            <a:r>
              <a:rPr lang="en-US" altLang="zh-CN" baseline="0" dirty="0" err="1"/>
              <a:t>inf</a:t>
            </a:r>
            <a:r>
              <a:rPr lang="en-US" altLang="zh-CN" baseline="0" dirty="0"/>
              <a:t> </a:t>
            </a:r>
          </a:p>
          <a:p>
            <a:r>
              <a:rPr lang="en-US" altLang="zh-CN" baseline="0" dirty="0"/>
              <a:t>Now we note that the functions for </a:t>
            </a:r>
            <a:r>
              <a:rPr lang="en-US" altLang="zh-CN" baseline="0" dirty="0" err="1"/>
              <a:t>pos</a:t>
            </a:r>
            <a:r>
              <a:rPr lang="en-US" altLang="zh-CN" baseline="0" dirty="0"/>
              <a:t> and negative are both symmetric around zero </a:t>
            </a:r>
          </a:p>
          <a:p>
            <a:r>
              <a:rPr lang="en-US" altLang="zh-CN" baseline="0" dirty="0"/>
              <a:t>Thus we can take advantage of it and combine them into one family of functions.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63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75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4886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835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5267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700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87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06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430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3095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322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2794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968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37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5792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84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240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70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24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7865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0008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088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901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602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90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689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7630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928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70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9449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066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4916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521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8888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1993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3426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04263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674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1486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663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0355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9123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25261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37254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4690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0822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9632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3337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055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0004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74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41704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87665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971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54467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241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288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6774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6682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879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31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D1124-D916-4F6B-AF45-662D40CE42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0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5813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9279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4091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483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015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869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5515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0962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3138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6184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7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1567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2966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156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009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505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7949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2190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542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8914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37691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63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506941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7919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680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0538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5220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4339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4525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6949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8609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4947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2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6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0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1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9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37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0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9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51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71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5.png"/><Relationship Id="rId4" Type="http://schemas.openxmlformats.org/officeDocument/2006/relationships/image" Target="../media/image6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5.png"/><Relationship Id="rId4" Type="http://schemas.openxmlformats.org/officeDocument/2006/relationships/image" Target="../media/image63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7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Marg. Dist.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Variable  (i.e. Trait)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Simultaneous Views: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Smooth Histograms (Kernel Density Est’s)</a:t>
            </a:r>
          </a:p>
        </p:txBody>
      </p:sp>
    </p:spTree>
    <p:extLst>
      <p:ext uri="{BB962C8B-B14F-4D97-AF65-F5344CB8AC3E}">
        <p14:creationId xmlns:p14="http://schemas.microsoft.com/office/powerpoint/2010/main" val="37470300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Masked Region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7423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Features from Cell Nuclei</a:t>
              </a:r>
            </a:p>
          </p:txBody>
        </p:sp>
        <p:sp>
          <p:nvSpPr>
            <p:cNvPr id="174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 Extraction</a:t>
              </a:r>
            </a:p>
          </p:txBody>
        </p:sp>
        <p:sp>
          <p:nvSpPr>
            <p:cNvPr id="17425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426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427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428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429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430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Conventional Nevus</a:t>
            </a:r>
          </a:p>
        </p:txBody>
      </p:sp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Superficial Spreading Melanoma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Conventional Nevus</a:t>
            </a:r>
          </a:p>
        </p:txBody>
      </p:sp>
      <p:sp>
        <p:nvSpPr>
          <p:cNvPr id="17417" name="TextBox 20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Superficial Spreading Melanoma</a:t>
            </a: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09600" y="3048000"/>
            <a:ext cx="3968750" cy="2193925"/>
          </a:xfrm>
          <a:prstGeom prst="rect">
            <a:avLst/>
          </a:prstGeom>
          <a:blipFill dpi="0" rotWithShape="1">
            <a:blip r:embed="rId5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5450" y="2667000"/>
            <a:ext cx="2952750" cy="2952750"/>
          </a:xfrm>
          <a:prstGeom prst="rect">
            <a:avLst/>
          </a:prstGeom>
          <a:blipFill dpi="0" rotWithShape="1">
            <a:blip r:embed="rId5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228600" y="6096000"/>
            <a:ext cx="4648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Masks generated by pathologist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16087" y="609600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 Focus on “Region of Interest”</a:t>
            </a:r>
          </a:p>
        </p:txBody>
      </p:sp>
    </p:spTree>
    <p:extLst>
      <p:ext uri="{BB962C8B-B14F-4D97-AF65-F5344CB8AC3E}">
        <p14:creationId xmlns:p14="http://schemas.microsoft.com/office/powerpoint/2010/main" val="301020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Segmented Nuclei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8442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Features from Cell Nuclei</a:t>
              </a:r>
            </a:p>
          </p:txBody>
        </p:sp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 Extraction</a:t>
              </a:r>
            </a:p>
          </p:txBody>
        </p:sp>
        <p:sp>
          <p:nvSpPr>
            <p:cNvPr id="18444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446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447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449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8436" name="TextBox 2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Conventional Nevus</a:t>
            </a:r>
          </a:p>
        </p:txBody>
      </p:sp>
      <p:sp>
        <p:nvSpPr>
          <p:cNvPr id="18437" name="TextBox 2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Superficial Spreading Melanoma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717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16087" y="609600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 Nuclei “Segmentation”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Find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“Boundaries”</a:t>
            </a:r>
          </a:p>
        </p:txBody>
      </p:sp>
    </p:spTree>
    <p:extLst>
      <p:ext uri="{BB962C8B-B14F-4D97-AF65-F5344CB8AC3E}">
        <p14:creationId xmlns:p14="http://schemas.microsoft.com/office/powerpoint/2010/main" val="3940978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Labeled Nuclei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9468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Features from Cell Nuclei</a:t>
              </a:r>
            </a:p>
          </p:txBody>
        </p:sp>
        <p:sp>
          <p:nvSpPr>
            <p:cNvPr id="1946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 Extraction</a:t>
              </a:r>
            </a:p>
          </p:txBody>
        </p:sp>
        <p:sp>
          <p:nvSpPr>
            <p:cNvPr id="19470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471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472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473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474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475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9460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Conventional Nevus</a:t>
            </a:r>
          </a:p>
        </p:txBody>
      </p:sp>
      <p:sp>
        <p:nvSpPr>
          <p:cNvPr id="19461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Superficial Spreading Melanoma</a:t>
            </a:r>
          </a:p>
        </p:txBody>
      </p:sp>
      <p:grpSp>
        <p:nvGrpSpPr>
          <p:cNvPr id="19462" name="Group 25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194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9463" name="Group 34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1946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16087" y="609600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  Highlight Nuclei</a:t>
            </a:r>
          </a:p>
        </p:txBody>
      </p:sp>
    </p:spTree>
    <p:extLst>
      <p:ext uri="{BB962C8B-B14F-4D97-AF65-F5344CB8AC3E}">
        <p14:creationId xmlns:p14="http://schemas.microsoft.com/office/powerpoint/2010/main" val="792987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Nuclear Regions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0493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Features from Cell Nuclei</a:t>
              </a:r>
            </a:p>
          </p:txBody>
        </p:sp>
        <p:sp>
          <p:nvSpPr>
            <p:cNvPr id="204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 Extraction</a:t>
              </a:r>
            </a:p>
          </p:txBody>
        </p:sp>
        <p:sp>
          <p:nvSpPr>
            <p:cNvPr id="20495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496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497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498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499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500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0484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Conventional Nevus</a:t>
            </a:r>
          </a:p>
        </p:txBody>
      </p:sp>
      <p:sp>
        <p:nvSpPr>
          <p:cNvPr id="20485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Superficial Spreading Melanoma</a:t>
            </a:r>
          </a:p>
        </p:txBody>
      </p:sp>
      <p:grpSp>
        <p:nvGrpSpPr>
          <p:cNvPr id="20486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04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0487" name="Group 22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0488" name="TextBox 27"/>
          <p:cNvSpPr txBox="1">
            <a:spLocks noChangeArrowheads="1"/>
          </p:cNvSpPr>
          <p:nvPr/>
        </p:nvSpPr>
        <p:spPr bwMode="auto">
          <a:xfrm>
            <a:off x="2286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Generated by growing nuclei out from boundary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Used for various color and density features:  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Region Stain 2, Region Area Ratio, etc.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6087" y="609600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5.  Expand to Generate Cell Regions</a:t>
            </a:r>
          </a:p>
        </p:txBody>
      </p:sp>
    </p:spTree>
    <p:extLst>
      <p:ext uri="{BB962C8B-B14F-4D97-AF65-F5344CB8AC3E}">
        <p14:creationId xmlns:p14="http://schemas.microsoft.com/office/powerpoint/2010/main" val="1308141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Delaunay Triangulation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Features from Cell Nuclei</a:t>
              </a:r>
            </a:p>
          </p:txBody>
        </p:sp>
        <p:sp>
          <p:nvSpPr>
            <p:cNvPr id="215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 Extraction</a:t>
              </a:r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521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523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1508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Conventional Nevus</a:t>
            </a:r>
          </a:p>
        </p:txBody>
      </p:sp>
      <p:sp>
        <p:nvSpPr>
          <p:cNvPr id="21509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Superficial Spreading Melanoma</a:t>
            </a:r>
          </a:p>
        </p:txBody>
      </p:sp>
      <p:grpSp>
        <p:nvGrpSpPr>
          <p:cNvPr id="21510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15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1511" name="Group 28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15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6858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Triangulation of nuclear centers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Used for various density features:  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Mean Delaunay, Max. Delaunay, etc.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6087" y="609600"/>
            <a:ext cx="660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6.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Delauney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Triangulation Quantifies Relations</a:t>
            </a:r>
          </a:p>
        </p:txBody>
      </p:sp>
    </p:spTree>
    <p:extLst>
      <p:ext uri="{BB962C8B-B14F-4D97-AF65-F5344CB8AC3E}">
        <p14:creationId xmlns:p14="http://schemas.microsoft.com/office/powerpoint/2010/main" val="4242320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Challenge: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Some Features Spread Over Several Orders of Magnitude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Big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844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Large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76600" y="1371600"/>
            <a:ext cx="4191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6600" y="1371600"/>
            <a:ext cx="30480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561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Scale Gives All More Appropriate Weight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most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Interpretable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53622" y="2982914"/>
            <a:ext cx="4899578" cy="326548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53622" y="2982913"/>
            <a:ext cx="2003978" cy="32654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465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5344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 That Order Matters:   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 Transform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First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∙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Second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Since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and Standard Deviation,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Hard to Interpret for Skewed Data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Most Sensible for ~ Gaussian Data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534400" cy="5867400"/>
              </a:xfrm>
              <a:blipFill>
                <a:blip r:embed="rId3"/>
                <a:stretch>
                  <a:fillRect l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8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Feature with Large Values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This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 Values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 log)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629400" y="1143000"/>
            <a:ext cx="9906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2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Marg. Dist.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View: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4 x 4 Grid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Since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Comfortable Number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Lose Detail for More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&gt;16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Choose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Representative Subset</a:t>
                </a:r>
              </a:p>
              <a:p>
                <a:pPr marL="457200" lvl="1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(Since often too many to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at 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99AE72-023D-441E-84BF-6C94DEFEB628}"/>
              </a:ext>
            </a:extLst>
          </p:cNvPr>
          <p:cNvSpPr txBox="1"/>
          <p:nvPr/>
        </p:nvSpPr>
        <p:spPr>
          <a:xfrm>
            <a:off x="6781800" y="1002268"/>
            <a:ext cx="1752600" cy="369332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5.1</a:t>
            </a:r>
          </a:p>
        </p:txBody>
      </p:sp>
    </p:spTree>
    <p:extLst>
      <p:ext uri="{BB962C8B-B14F-4D97-AF65-F5344CB8AC3E}">
        <p14:creationId xmlns:p14="http://schemas.microsoft.com/office/powerpoint/2010/main" val="20502142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Feature with Large Values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∙+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 to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Tune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 rotWithShape="1">
                <a:blip r:embed="rId4"/>
                <a:stretch>
                  <a:fillRect l="-172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4800600"/>
            <a:ext cx="3048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032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452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Direction (Negative)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365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Log Difference Transformation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427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Challenge: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Visually Choose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 of Many Variables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Motivates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Transformation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Feng et al (2016)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8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  Shifted log transform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Challenges Addressed: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Tune the shift parameter for each variable 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∙+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Independent of data magnitude 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Handle both positive and negative skewness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Address influential data points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61532-FC1F-4BE0-98D5-62BED4482B8C}"/>
              </a:ext>
            </a:extLst>
          </p:cNvPr>
          <p:cNvSpPr txBox="1"/>
          <p:nvPr/>
        </p:nvSpPr>
        <p:spPr>
          <a:xfrm>
            <a:off x="6324600" y="1671935"/>
            <a:ext cx="2046907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5.3</a:t>
            </a:r>
          </a:p>
        </p:txBody>
      </p:sp>
    </p:spTree>
    <p:extLst>
      <p:ext uri="{BB962C8B-B14F-4D97-AF65-F5344CB8AC3E}">
        <p14:creationId xmlns:p14="http://schemas.microsoft.com/office/powerpoint/2010/main" val="2611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838200"/>
                <a:ext cx="88392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Outline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new parameterized transformation function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Appropriate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reparametrization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∙+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Standardization and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Winsorization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Selection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𝛿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838200"/>
                <a:ext cx="8839200" cy="5867400"/>
              </a:xfrm>
              <a:prstGeom prst="rect">
                <a:avLst/>
              </a:prstGeom>
              <a:blipFill>
                <a:blip r:embed="rId3"/>
                <a:stretch>
                  <a:fillRect l="-17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4945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Form of T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ransformation Function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1-d data set: 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  </m:t>
                    </m:r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 </m:t>
                    </m:r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positive skewness want: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zh-CN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negative skewness want: 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func>
                      <m:func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zh-CN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CN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  <p:pic>
        <p:nvPicPr>
          <p:cNvPr id="1026" name="Picture 2" descr="Negative and positive skew diagrams (English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6" y="4572000"/>
            <a:ext cx="6219717" cy="22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19479" y="3048000"/>
            <a:ext cx="3967112" cy="2325707"/>
            <a:chOff x="6400800" y="2961620"/>
            <a:chExt cx="3967112" cy="23257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400800" y="4333220"/>
                  <a:ext cx="396711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But Need Valid Inputs!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i.e.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kumimoji="0" lang="en-US" altLang="zh-C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needs </a:t>
                  </a:r>
                  <a14:m>
                    <m:oMath xmlns:m="http://schemas.openxmlformats.org/officeDocument/2006/math">
                      <m:r>
                        <a:rPr kumimoji="0" lang="en-US" altLang="zh-C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altLang="zh-C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&gt;0</m:t>
                      </m:r>
                    </m:oMath>
                  </a14:m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4333220"/>
                  <a:ext cx="3967112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3231" t="-6369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7634522" y="2961620"/>
              <a:ext cx="749834" cy="1371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8384356" y="3685520"/>
              <a:ext cx="80106" cy="6477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6400" y="5562600"/>
                <a:ext cx="3179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Handle with Shift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𝜂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562600"/>
                <a:ext cx="3179973" cy="523220"/>
              </a:xfrm>
              <a:prstGeom prst="rect">
                <a:avLst/>
              </a:prstGeom>
              <a:blipFill>
                <a:blip r:embed="rId6"/>
                <a:stretch>
                  <a:fillRect l="-3831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209800" y="3581400"/>
            <a:ext cx="3962400" cy="762000"/>
            <a:chOff x="2209800" y="3581400"/>
            <a:chExt cx="39624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2209800" y="3881735"/>
              <a:ext cx="3520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Preserves Order of Data</a:t>
              </a:r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 flipV="1">
              <a:off x="5730316" y="3581400"/>
              <a:ext cx="441884" cy="5311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8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ransformation Function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Modified log transforms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Positive skewness</a:t>
                </a:r>
              </a:p>
              <a:p>
                <a:pPr marL="45720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log</m:t>
                    </m:r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⁡(</m:t>
                    </m:r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min</m:t>
                    </m:r>
                    <m:d>
                      <m:d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  </m:t>
                        </m:r>
                        <m: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⋯,</m:t>
                        </m:r>
                        <m:sSub>
                          <m:sSubPr>
                            <m:ctrlP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kumimoji="0" lang="zh-CN" alt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𝜂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Negative skewness</a:t>
                </a:r>
              </a:p>
              <a:p>
                <a:pPr marL="45720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altLang="zh-CN" sz="2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log</m:t>
                    </m:r>
                    <m:r>
                      <a:rPr kumimoji="0" lang="en-US" altLang="zh-CN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⁡(</m:t>
                    </m:r>
                    <m:func>
                      <m:func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zh-CN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  </m:t>
                            </m:r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 </m:t>
                    </m:r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kumimoji="0" lang="en-US" altLang="zh-CN" sz="2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kumimoji="0" lang="zh-CN" alt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𝜂</m:t>
                    </m:r>
                  </m:oMath>
                </a14:m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8807" y="3657600"/>
            <a:ext cx="6700193" cy="2918132"/>
            <a:chOff x="538807" y="3657600"/>
            <a:chExt cx="6700193" cy="291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38807" y="6052512"/>
                  <a:ext cx="6623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So Shift </a:t>
                  </a:r>
                  <a14:m>
                    <m:oMath xmlns:m="http://schemas.openxmlformats.org/officeDocument/2006/math"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C00FF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𝜂</m:t>
                      </m:r>
                      <m:r>
                        <a:rPr kumimoji="0" lang="en-US" altLang="zh-CN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C00FF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&gt;0</m:t>
                      </m:r>
                    </m:oMath>
                  </a14:m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:r>
                    <a:rPr kumimoji="0" lang="en-US" altLang="zh-C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Controls Distortion by log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07" y="6052512"/>
                  <a:ext cx="6623993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1840" t="-12791" r="-8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4495800" y="3657600"/>
              <a:ext cx="2590800" cy="2394912"/>
            </a:xfrm>
            <a:prstGeom prst="straightConnector1">
              <a:avLst/>
            </a:prstGeom>
            <a:ln w="25400">
              <a:solidFill>
                <a:srgbClr val="DC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495800" y="5105400"/>
              <a:ext cx="2743200" cy="947112"/>
            </a:xfrm>
            <a:prstGeom prst="straightConnector1">
              <a:avLst/>
            </a:prstGeom>
            <a:ln w="25400">
              <a:solidFill>
                <a:srgbClr val="DC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81400" y="3653135"/>
            <a:ext cx="3361646" cy="1147465"/>
            <a:chOff x="3581400" y="3653135"/>
            <a:chExt cx="3361646" cy="1147465"/>
          </a:xfrm>
        </p:grpSpPr>
        <p:grpSp>
          <p:nvGrpSpPr>
            <p:cNvPr id="9" name="Group 8"/>
            <p:cNvGrpSpPr/>
            <p:nvPr/>
          </p:nvGrpSpPr>
          <p:grpSpPr>
            <a:xfrm>
              <a:off x="3581400" y="3653135"/>
              <a:ext cx="3361646" cy="770930"/>
              <a:chOff x="3581400" y="3653135"/>
              <a:chExt cx="3361646" cy="7709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4800600" y="3962400"/>
                    <a:ext cx="214244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These are </a:t>
                    </a:r>
                    <a14:m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≥0</m:t>
                        </m:r>
                      </m:oMath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0600" y="3962400"/>
                    <a:ext cx="2142446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558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" name="Left Brace 3"/>
              <p:cNvSpPr/>
              <p:nvPr/>
            </p:nvSpPr>
            <p:spPr>
              <a:xfrm rot="16200000">
                <a:off x="4953000" y="2281535"/>
                <a:ext cx="381000" cy="3124200"/>
              </a:xfrm>
              <a:prstGeom prst="leftBrace">
                <a:avLst>
                  <a:gd name="adj1" fmla="val 8333"/>
                  <a:gd name="adj2" fmla="val 50472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10" name="Left Brace 9"/>
            <p:cNvSpPr/>
            <p:nvPr/>
          </p:nvSpPr>
          <p:spPr>
            <a:xfrm rot="5400000">
              <a:off x="5067300" y="3009900"/>
              <a:ext cx="381000" cy="3200400"/>
            </a:xfrm>
            <a:prstGeom prst="leftBrace">
              <a:avLst>
                <a:gd name="adj1" fmla="val 8333"/>
                <a:gd name="adj2" fmla="val 50472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2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ransformation Function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Modified log transforms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Positive skewness</a:t>
                </a:r>
              </a:p>
              <a:p>
                <a:pPr marL="45720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log</m:t>
                    </m:r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⁡(</m:t>
                    </m:r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min</m:t>
                    </m:r>
                    <m:d>
                      <m:d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  </m:t>
                        </m:r>
                        <m:r>
                          <a:rPr kumimoji="0" lang="en-US" altLang="zh-C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⋯,</m:t>
                        </m:r>
                        <m:sSub>
                          <m:sSubPr>
                            <m:ctrlP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kumimoji="0" lang="zh-CN" alt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𝜂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Negative skewness</a:t>
                </a:r>
              </a:p>
              <a:p>
                <a:pPr marL="45720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altLang="zh-CN" sz="2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log</m:t>
                    </m:r>
                    <m:r>
                      <a:rPr kumimoji="0" lang="en-US" altLang="zh-CN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⁡(</m:t>
                    </m:r>
                    <m:func>
                      <m:func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zh-CN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  </m:t>
                            </m:r>
                            <m:r>
                              <a:rPr kumimoji="0" lang="en-US" altLang="zh-CN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 </m:t>
                    </m:r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kumimoji="0" lang="en-US" altLang="zh-CN" sz="2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kumimoji="0" lang="zh-CN" alt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𝜂</m:t>
                    </m:r>
                  </m:oMath>
                </a14:m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0732" y="5334000"/>
                <a:ext cx="7345088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Note:  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fun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for Large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32" y="5334000"/>
                <a:ext cx="7345088" cy="615810"/>
              </a:xfrm>
              <a:prstGeom prst="rect">
                <a:avLst/>
              </a:prstGeom>
              <a:blipFill>
                <a:blip r:embed="rId4"/>
                <a:stretch>
                  <a:fillRect l="-124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70783" y="3657600"/>
            <a:ext cx="6468217" cy="2819400"/>
            <a:chOff x="770783" y="3657600"/>
            <a:chExt cx="6468217" cy="2819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70783" y="6015335"/>
                  <a:ext cx="57824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So Transformation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Linear for Large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𝜂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783" y="6015335"/>
                  <a:ext cx="578241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81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V="1">
              <a:off x="6400800" y="3657600"/>
              <a:ext cx="685800" cy="24384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400800" y="5105400"/>
              <a:ext cx="838200" cy="9906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3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Marg. Dist.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Representative Subset of Variables: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Sort Variables on a Data Summary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 S.D., Skewness, Median, …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Usually Take Nearly Equally Spaced Grid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Sometimes Specify Variables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E.g. All Largest (or Smallest) Summaries</a:t>
            </a:r>
          </a:p>
        </p:txBody>
      </p:sp>
    </p:spTree>
    <p:extLst>
      <p:ext uri="{BB962C8B-B14F-4D97-AF65-F5344CB8AC3E}">
        <p14:creationId xmlns:p14="http://schemas.microsoft.com/office/powerpoint/2010/main" val="63615669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838200"/>
                <a:ext cx="8915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Reparametrization  (Nicer Format):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Range of Data,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𝑅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unc>
                      <m:func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func>
                      <m:func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Positive Skewness: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β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𝑅</m:t>
                        </m:r>
                      </m:num>
                      <m:den>
                        <m:r>
                          <a:rPr kumimoji="0" lang="zh-CN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𝜂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Negative Skewness: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β</m:t>
                    </m:r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𝑅</m:t>
                        </m:r>
                      </m:num>
                      <m:den>
                        <m:r>
                          <a:rPr kumimoji="0" lang="zh-CN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𝜂</m:t>
                        </m:r>
                      </m:den>
                    </m:f>
                  </m:oMath>
                </a14:m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This Gives       </a:t>
                </a:r>
                <a14:m>
                  <m:oMath xmlns:m="http://schemas.openxmlformats.org/officeDocument/2006/math">
                    <m:r>
                      <a:rPr kumimoji="0" lang="zh-CN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𝛽</m:t>
                    </m:r>
                    <m:r>
                      <a:rPr kumimoji="0" lang="zh-CN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d>
                      <m:dPr>
                        <m:ctrlPr>
                          <a:rPr kumimoji="0" lang="en-US" altLang="zh-C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kumimoji="0" lang="en-US" altLang="zh-C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kumimoji="0" lang="en-US" altLang="zh-C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∞,+∞</m:t>
                        </m:r>
                      </m:e>
                    </m:d>
                  </m:oMath>
                </a14:m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Sign Determines Skewness Type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8200"/>
                <a:ext cx="8915400" cy="5867400"/>
              </a:xfrm>
              <a:prstGeom prst="rect">
                <a:avLst/>
              </a:prstGeom>
              <a:blipFill>
                <a:blip r:embed="rId3"/>
                <a:stretch>
                  <a:fillRect l="-1778" b="-18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4791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Marg. Dist.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819400"/>
            <a:ext cx="3200400" cy="3642682"/>
            <a:chOff x="381000" y="2819400"/>
            <a:chExt cx="3200400" cy="3642682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399979"/>
              <a:ext cx="205216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Summary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Plot with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Spacing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819400"/>
              <a:ext cx="1148235" cy="236740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99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Data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Chemical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Discrete 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o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72041" y="5257800"/>
            <a:ext cx="5205159" cy="1524000"/>
            <a:chOff x="2872041" y="5257800"/>
            <a:chExt cx="5205159" cy="152400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2578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72041" y="6172200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(Thanks to Alex Tropsha Lab)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71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3505200"/>
            <a:ext cx="2819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387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Few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Crazy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They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2590800"/>
            <a:ext cx="28956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39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3505200"/>
            <a:ext cx="2819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0434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Suspicious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524000" y="2667000"/>
            <a:ext cx="3429000" cy="173297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023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Sub-Densities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Differences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87003" y="3124201"/>
            <a:ext cx="3832797" cy="289559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745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5.1, 5.2, 5.3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5.3, 6.1, 6.5, 6.3, 17.1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Variable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Trait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Feature)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352800"/>
            <a:ext cx="5562600" cy="2438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3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Deviation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Large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(No Useful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Info…)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38400" y="2362200"/>
            <a:ext cx="1066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279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Note:    Sometimes Such Values Are Used To Code Missing 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(And Nobody Remembers to Say So)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(Not Too Bad Until Big Values Added In)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 at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Mean Values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(All 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Left)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000" y="2895600"/>
            <a:ext cx="2362200" cy="2819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6104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505200"/>
            <a:ext cx="3581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1267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Other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90800" y="4953000"/>
            <a:ext cx="18288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90800" y="5791200"/>
            <a:ext cx="4419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116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 -999 Values, Using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Minimum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Not Too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Such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2895600"/>
            <a:ext cx="11430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6172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More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 15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(Again All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Left)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05000" y="2895600"/>
            <a:ext cx="1219200" cy="2895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2597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Traits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1315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0 Variance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16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some –999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 </a:t>
                </a:r>
                <a:r>
                  <a:rPr lang="en-US" altLang="en-US" u="sng" dirty="0">
                    <a:solidFill>
                      <a:srgbClr val="000000"/>
                    </a:solidFill>
                    <a:latin typeface="Tahoma"/>
                  </a:rPr>
                  <a:t>Deleted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All Of The Above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Remaining Data Set Had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1164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Full Data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PCA from Above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(Include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To Show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Contrast)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53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Email  (</a:t>
            </a:r>
            <a:r>
              <a:rPr lang="en-US" dirty="0" err="1"/>
              <a:t>Onyen</a:t>
            </a:r>
            <a:r>
              <a:rPr lang="en-US" dirty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Are You </a:t>
            </a:r>
            <a:r>
              <a:rPr lang="en-US" dirty="0" err="1"/>
              <a:t>ENRolled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71265441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PCA After Trait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Looks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Similar!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72200" y="22860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After Trait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Makes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Sense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For 0-Var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7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After Trait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-999s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Impact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Since Others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Much Bigger!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81200" y="5105400"/>
            <a:ext cx="2057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4379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After Trait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Massive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971800"/>
            <a:ext cx="2590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57400" y="3810000"/>
            <a:ext cx="2819400" cy="1447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057400" y="5029200"/>
            <a:ext cx="5181600" cy="228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5487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After Trait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Means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Few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That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Big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895600"/>
            <a:ext cx="20574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1200" y="5715000"/>
            <a:ext cx="5181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657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SD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Spaced To Study 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Wide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May Be Useful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676400" y="2667000"/>
            <a:ext cx="2895600" cy="762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76400" y="3429000"/>
            <a:ext cx="54864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8477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Spaced To Study 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Now See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How Many?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667000"/>
            <a:ext cx="2514600" cy="1981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7095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Several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Skewed???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Skewness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Wide 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(Consider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Transform-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ation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0-1s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Prominent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5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 -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Sort On </a:t>
                </a:r>
                <a:r>
                  <a:rPr lang="en-US" altLang="en-US" u="sng" dirty="0">
                    <a:solidFill>
                      <a:srgbClr val="000000"/>
                    </a:solidFill>
                    <a:latin typeface="Tahoma"/>
                  </a:rPr>
                  <a:t>Kurtosis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Very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Wide Range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0-1s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Are Major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Players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			So Focus on 0-1 Traits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578" b="-1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3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85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Number Unique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1752600" y="3505201"/>
            <a:ext cx="1562100" cy="6095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eft Brace 7"/>
          <p:cNvSpPr/>
          <p:nvPr/>
        </p:nvSpPr>
        <p:spPr bwMode="auto">
          <a:xfrm rot="16200000">
            <a:off x="3162300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59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Number Unique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Few Truly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Continuous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5257800"/>
            <a:ext cx="4876800" cy="457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6937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Number of Most Frequent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Have a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Common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(Often 0)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981200" y="3505201"/>
            <a:ext cx="1943101" cy="16763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771901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64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364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Binary Traits  (0 – 1s Mostly)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Consider 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Do PCA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Try Trait Screening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PCA on Binary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2895600"/>
            <a:ext cx="21336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589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10000" cy="990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9658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4403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Can See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ahoma"/>
              </a:rPr>
              <a:t>Maggiora</a:t>
            </a:r>
            <a:r>
              <a:rPr lang="en-US" altLang="en-US" sz="2400" dirty="0">
                <a:solidFill>
                  <a:srgbClr val="000000"/>
                </a:solidFill>
                <a:latin typeface="Tahoma"/>
              </a:rPr>
              <a:t> (2006)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2971800"/>
            <a:ext cx="38100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0888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Binary Traits, Mean Sort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Mostly 0s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1143000" y="3505200"/>
            <a:ext cx="2324100" cy="9906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314700" y="3009900"/>
            <a:ext cx="304799" cy="6858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43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Common Practice:</a:t>
            </a: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Delete “Mostly 0” Traits (little information)</a:t>
            </a: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More Careful Look, </a:t>
            </a:r>
            <a:r>
              <a:rPr lang="en-US" altLang="ko-KR" dirty="0" err="1">
                <a:solidFill>
                  <a:srgbClr val="000000"/>
                </a:solidFill>
                <a:latin typeface="Tahoma"/>
              </a:rPr>
              <a:t>Borysov</a:t>
            </a:r>
            <a:r>
              <a:rPr lang="en-US" altLang="ko-KR" dirty="0">
                <a:solidFill>
                  <a:srgbClr val="000000"/>
                </a:solidFill>
                <a:latin typeface="Tahoma"/>
              </a:rPr>
              <a:t> et al (2016)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 These </a:t>
            </a:r>
            <a:r>
              <a:rPr lang="en-US" altLang="ko-KR" u="sng" dirty="0">
                <a:solidFill>
                  <a:srgbClr val="000000"/>
                </a:solidFill>
                <a:latin typeface="Tahoma"/>
              </a:rPr>
              <a:t>Can</a:t>
            </a:r>
            <a:r>
              <a:rPr lang="en-US" altLang="ko-KR" dirty="0">
                <a:solidFill>
                  <a:srgbClr val="000000"/>
                </a:solidFill>
                <a:latin typeface="Tahoma"/>
              </a:rPr>
              <a:t> Contain Useful Info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(Especially When So Many)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362200"/>
            <a:ext cx="4648200" cy="766465"/>
            <a:chOff x="3048000" y="2362200"/>
            <a:chExt cx="4648200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3650669" y="2667000"/>
              <a:ext cx="4045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Clear What This Means!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3048000" y="2362200"/>
              <a:ext cx="685800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4800" y="4800600"/>
            <a:ext cx="3354316" cy="1600200"/>
            <a:chOff x="3650669" y="1528465"/>
            <a:chExt cx="335431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50669" y="2667000"/>
                  <a:ext cx="3354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Defined as “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≥95% 0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s”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669" y="2667000"/>
                  <a:ext cx="3354316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727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5181600" y="1528465"/>
              <a:ext cx="602669" cy="113853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4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6681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800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Non-Binary Traits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Now Focus on 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i="1" dirty="0">
                    <a:solidFill>
                      <a:srgbClr val="000000"/>
                    </a:solidFill>
                    <a:latin typeface="Tahoma"/>
                  </a:rPr>
                  <a:t>Standardize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Traits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(Subtract Mean, Divide By SD) 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19400" y="4114800"/>
            <a:ext cx="5973735" cy="1905000"/>
            <a:chOff x="2819400" y="4114800"/>
            <a:chExt cx="5973735" cy="1905000"/>
          </a:xfrm>
        </p:grpSpPr>
        <p:sp>
          <p:nvSpPr>
            <p:cNvPr id="2" name="TextBox 1"/>
            <p:cNvSpPr txBox="1"/>
            <p:nvPr/>
          </p:nvSpPr>
          <p:spPr>
            <a:xfrm>
              <a:off x="5510826" y="5188803"/>
              <a:ext cx="32823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 Approach to Wildly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Different Trait Scaling</a:t>
              </a:r>
            </a:p>
          </p:txBody>
        </p:sp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 flipV="1">
              <a:off x="2819400" y="4114800"/>
              <a:ext cx="2691426" cy="14895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PCA on non-Binary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2667000"/>
            <a:ext cx="23622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7445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862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5269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Only?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4114800"/>
            <a:ext cx="3505200" cy="241820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5881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Again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Suggestion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Of 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   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Maggiora</a:t>
            </a:r>
            <a:r>
              <a:rPr lang="en-US" altLang="ko-KR" sz="2400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(2006)</a:t>
            </a:r>
            <a:endParaRPr lang="en-US" altLang="ko-KR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24363" y="2971800"/>
            <a:ext cx="2185737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2371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&amp; Ortho PCs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6410" y="1371600"/>
            <a:ext cx="542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B050"/>
                </a:solidFill>
              </a:rPr>
              <a:t>Will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Confimatory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Analysis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39CA14D-7D1A-BF9C-383B-A4645CE282D2}"/>
              </a:ext>
            </a:extLst>
          </p:cNvPr>
          <p:cNvCxnSpPr/>
          <p:nvPr/>
        </p:nvCxnSpPr>
        <p:spPr bwMode="auto">
          <a:xfrm>
            <a:off x="3048000" y="1371600"/>
            <a:ext cx="6858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1F4AC-F59D-A5B9-F2D5-FB2E2E11C2E5}"/>
              </a:ext>
            </a:extLst>
          </p:cNvPr>
          <p:cNvCxnSpPr/>
          <p:nvPr/>
        </p:nvCxnSpPr>
        <p:spPr bwMode="auto">
          <a:xfrm flipH="1">
            <a:off x="5029200" y="1371600"/>
            <a:ext cx="533400" cy="2743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79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DWD &amp; Ortho PCs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6762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u="sng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Standard’d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DWD &amp; OPCA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177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Raw Data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10.4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Reasonable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5486400"/>
            <a:ext cx="6324600" cy="830997"/>
            <a:chOff x="228600" y="5486400"/>
            <a:chExt cx="6324600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5486400"/>
              <a:ext cx="1999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Strange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Permutations</a:t>
              </a: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>
            <a:xfrm flipV="1">
              <a:off x="2227865" y="5486400"/>
              <a:ext cx="1277335" cy="41549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3"/>
            </p:cNvCxnSpPr>
            <p:nvPr/>
          </p:nvCxnSpPr>
          <p:spPr>
            <a:xfrm flipV="1">
              <a:off x="2227865" y="5486400"/>
              <a:ext cx="4325335" cy="41549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0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Delete var = 0  &amp;  -999 Traits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11.6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Visual Diff.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Yet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Finds Some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2971800"/>
            <a:ext cx="4255739" cy="1440597"/>
            <a:chOff x="1981200" y="2971800"/>
            <a:chExt cx="4255739" cy="1440597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3581400"/>
              <a:ext cx="34175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 Is Difference Within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Simulation Variation???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1981200" y="2971800"/>
              <a:ext cx="914400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9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288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Traits Only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14.6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More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Than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2293203"/>
            <a:ext cx="6553200" cy="2812197"/>
            <a:chOff x="228600" y="5874603"/>
            <a:chExt cx="6553200" cy="2812197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5874603"/>
              <a:ext cx="1999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Much Nicer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Permutations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27865" y="6248400"/>
              <a:ext cx="1429735" cy="2438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27865" y="6248400"/>
              <a:ext cx="4553935" cy="2438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Non-Binary – Standardized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17.3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Reflects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More Info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Data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0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Non-Binary –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Shifted Log Transforms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0" y="457200"/>
            <a:ext cx="1640193" cy="1143000"/>
            <a:chOff x="228600" y="5874603"/>
            <a:chExt cx="1640193" cy="11430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5874603"/>
              <a:ext cx="16401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Introduced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Soon</a:t>
              </a: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228600" y="6705600"/>
              <a:ext cx="820097" cy="3120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0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Z-scores after each Processing Step: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96E4E2-402E-3BE8-ACA3-E789B1F1C65A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133600"/>
          <a:ext cx="7924800" cy="4394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63817947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733067511"/>
                    </a:ext>
                  </a:extLst>
                </a:gridCol>
              </a:tblGrid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58048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09984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360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Missings</a:t>
                      </a:r>
                      <a:endParaRPr lang="en-US" sz="36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22873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6686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87544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Auto-log </a:t>
                      </a:r>
                      <a:r>
                        <a:rPr lang="en-US" sz="360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Trans’d</a:t>
                      </a:r>
                      <a:endParaRPr lang="en-US" sz="36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6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54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MargDistPlotSM.m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15636339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3352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45176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Strongly Feels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Scaling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Each Trait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May want to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each trait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(i.e. subtract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divide by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called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Whitening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Equivalent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 PCA on Correlation Matrix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Correlation PCA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35E23-9257-40A4-864D-5A41132C8ED4}"/>
              </a:ext>
            </a:extLst>
          </p:cNvPr>
          <p:cNvGrpSpPr/>
          <p:nvPr/>
        </p:nvGrpSpPr>
        <p:grpSpPr>
          <a:xfrm>
            <a:off x="4723682" y="4350603"/>
            <a:ext cx="2667718" cy="1288197"/>
            <a:chOff x="4723682" y="4350603"/>
            <a:chExt cx="2667718" cy="12881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B319B7-E0F0-48C9-A7CD-C0DA49941CEC}"/>
                </a:ext>
              </a:extLst>
            </p:cNvPr>
            <p:cNvSpPr txBox="1"/>
            <p:nvPr/>
          </p:nvSpPr>
          <p:spPr>
            <a:xfrm>
              <a:off x="4723682" y="4350603"/>
              <a:ext cx="26677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Instead of Usual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Covariance Matrix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A2C0A77-BCDA-4648-9750-31149A7C93A2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5486400" y="5181600"/>
              <a:ext cx="571141" cy="457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01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use correlation matrix?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traits (variables, features)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Height, Weight, Age, $, …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in point cloud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meaningful or useful?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unimportant directions dominate?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4645E-2D89-48ED-B451-213F50A27AFD}"/>
              </a:ext>
            </a:extLst>
          </p:cNvPr>
          <p:cNvSpPr txBox="1"/>
          <p:nvPr/>
        </p:nvSpPr>
        <p:spPr>
          <a:xfrm>
            <a:off x="6096000" y="1371600"/>
            <a:ext cx="2373920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Section 5.2</a:t>
            </a:r>
          </a:p>
        </p:txBody>
      </p:sp>
    </p:spTree>
    <p:extLst>
      <p:ext uri="{BB962C8B-B14F-4D97-AF65-F5344CB8AC3E}">
        <p14:creationId xmlns:p14="http://schemas.microsoft.com/office/powerpoint/2010/main" val="28212087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known?)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    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24000" imgH="1803240" progId="Equation.3">
                  <p:embed/>
                </p:oleObj>
              </mc:Choice>
              <mc:Fallback>
                <p:oleObj name="Equation" r:id="rId3" imgW="3924000" imgH="1803240" progId="Equation.3">
                  <p:embed/>
                  <p:pic>
                    <p:nvPicPr>
                      <p:cNvPr id="921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500" imgH="889000" progId="Equation.3">
                  <p:embed/>
                </p:oleObj>
              </mc:Choice>
              <mc:Fallback>
                <p:oleObj name="Equation" r:id="rId5" imgW="2984500" imgH="889000" progId="Equation.3">
                  <p:embed/>
                  <p:pic>
                    <p:nvPicPr>
                      <p:cNvPr id="921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53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474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choice: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Decide whether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whitening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 personal use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is rare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people use it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the time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Illustrate with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8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70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933699" y="1409702"/>
            <a:ext cx="533402" cy="1066799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1143000" y="1676401"/>
            <a:ext cx="2057400" cy="13715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065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529618" y="2634018"/>
            <a:ext cx="533402" cy="4104566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990600" y="4953002"/>
            <a:ext cx="4805719" cy="6857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522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6E398-96E7-415F-BAEC-0F837F84CC50}"/>
              </a:ext>
            </a:extLst>
          </p:cNvPr>
          <p:cNvSpPr txBox="1"/>
          <p:nvPr/>
        </p:nvSpPr>
        <p:spPr>
          <a:xfrm>
            <a:off x="5181600" y="1524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 at PCA Modes of Variation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22778" y="1981200"/>
            <a:ext cx="2382622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3581400"/>
            <a:ext cx="2667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6200" y="2438400"/>
            <a:ext cx="5029200" cy="3779460"/>
            <a:chOff x="76200" y="2438400"/>
            <a:chExt cx="5029200" cy="3779460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4648200"/>
              <a:ext cx="24086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Another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Case Where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 View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Informative</a:t>
              </a:r>
            </a:p>
          </p:txBody>
        </p:sp>
        <p:cxnSp>
          <p:nvCxnSpPr>
            <p:cNvPr id="36" name="Straight Arrow Connector 35"/>
            <p:cNvCxnSpPr>
              <a:stCxn id="2" idx="3"/>
            </p:cNvCxnSpPr>
            <p:nvPr/>
          </p:nvCxnSpPr>
          <p:spPr>
            <a:xfrm flipV="1">
              <a:off x="2484873" y="2438400"/>
              <a:ext cx="2620527" cy="299463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" idx="3"/>
            </p:cNvCxnSpPr>
            <p:nvPr/>
          </p:nvCxnSpPr>
          <p:spPr>
            <a:xfrm flipV="1">
              <a:off x="2484873" y="3810000"/>
              <a:ext cx="2620527" cy="162303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39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Very Small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22778" y="4953000"/>
            <a:ext cx="1087222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22778" y="4953000"/>
            <a:ext cx="1239622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22778" y="1295400"/>
            <a:ext cx="5506822" cy="365760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125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Look Very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Since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B3A585-7C34-50BB-7E5F-9A9137A05D41}"/>
              </a:ext>
            </a:extLst>
          </p:cNvPr>
          <p:cNvGrpSpPr/>
          <p:nvPr/>
        </p:nvGrpSpPr>
        <p:grpSpPr>
          <a:xfrm>
            <a:off x="3048000" y="1905000"/>
            <a:ext cx="3276600" cy="4343400"/>
            <a:chOff x="3048000" y="1905000"/>
            <a:chExt cx="3276600" cy="4343400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EBF4BD5C-6C1D-DF8B-34BE-AB379D890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1905000"/>
              <a:ext cx="3276600" cy="4343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DFDCD42-1C99-42B3-98CF-DCAA28452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303588"/>
              <a:ext cx="3200400" cy="294481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4E8EC2A-6627-5D62-0BB3-C1A30708F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4800600"/>
              <a:ext cx="3200400" cy="142081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33E9DB-40C5-C17B-C147-BE85B5AA5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6096000"/>
              <a:ext cx="3200400" cy="12541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6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Can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Mean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V="1">
            <a:off x="2209800" y="1066800"/>
            <a:ext cx="3048000" cy="457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EA638-D1FA-49C4-B532-BD3EC0B81D64}"/>
              </a:ext>
            </a:extLst>
          </p:cNvPr>
          <p:cNvGrpSpPr/>
          <p:nvPr/>
        </p:nvGrpSpPr>
        <p:grpSpPr>
          <a:xfrm>
            <a:off x="228600" y="2514600"/>
            <a:ext cx="6400800" cy="830997"/>
            <a:chOff x="228600" y="2514600"/>
            <a:chExt cx="6400800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BFC817-5924-4C4F-8B48-1B26A80092D8}"/>
                </a:ext>
              </a:extLst>
            </p:cNvPr>
            <p:cNvSpPr txBox="1"/>
            <p:nvPr/>
          </p:nvSpPr>
          <p:spPr>
            <a:xfrm>
              <a:off x="228600" y="25146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Actually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B7D34E-2C6B-484D-83C8-725EBB272515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2758460" y="2743200"/>
              <a:ext cx="3870940" cy="1868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F8E35-B04E-4382-94F3-CAEB35AF8991}"/>
              </a:ext>
            </a:extLst>
          </p:cNvPr>
          <p:cNvGrpSpPr/>
          <p:nvPr/>
        </p:nvGrpSpPr>
        <p:grpSpPr>
          <a:xfrm>
            <a:off x="228600" y="4572000"/>
            <a:ext cx="6477000" cy="830997"/>
            <a:chOff x="228600" y="4572000"/>
            <a:chExt cx="6477000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0A70CC-9621-4DF9-900E-7BC6F1519611}"/>
                </a:ext>
              </a:extLst>
            </p:cNvPr>
            <p:cNvSpPr txBox="1"/>
            <p:nvPr/>
          </p:nvSpPr>
          <p:spPr>
            <a:xfrm>
              <a:off x="228600" y="45720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Quite</a:t>
              </a:r>
              <a:endPara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9D00A7-DFA8-4A07-B7C1-5FD68B9F018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2758460" y="4953000"/>
              <a:ext cx="3947140" cy="344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3B2DC7-7D56-4251-B9B2-92EABBAB6C8C}"/>
              </a:ext>
            </a:extLst>
          </p:cNvPr>
          <p:cNvSpPr txBox="1"/>
          <p:nvPr/>
        </p:nvSpPr>
        <p:spPr>
          <a:xfrm>
            <a:off x="872561" y="5983069"/>
            <a:ext cx="728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 Impression Can Be Slippery</a:t>
            </a:r>
          </a:p>
        </p:txBody>
      </p:sp>
    </p:spTree>
    <p:extLst>
      <p:ext uri="{BB962C8B-B14F-4D97-AF65-F5344CB8AC3E}">
        <p14:creationId xmlns:p14="http://schemas.microsoft.com/office/powerpoint/2010/main" val="18580901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 &amp; cos)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39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696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Its S.D.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595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512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“Right”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975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Idea:  Put Data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More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1584148"/>
            <a:ext cx="2085827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Log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RNAseq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C8D58-A387-43A6-A815-51E2100A7541}"/>
              </a:ext>
            </a:extLst>
          </p:cNvPr>
          <p:cNvSpPr txBox="1"/>
          <p:nvPr/>
        </p:nvSpPr>
        <p:spPr>
          <a:xfrm>
            <a:off x="6858000" y="300335"/>
            <a:ext cx="2057400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5.3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F67688-4456-40B7-5A00-1E25B02F4778}"/>
              </a:ext>
            </a:extLst>
          </p:cNvPr>
          <p:cNvGrpSpPr/>
          <p:nvPr/>
        </p:nvGrpSpPr>
        <p:grpSpPr>
          <a:xfrm>
            <a:off x="2286000" y="5574268"/>
            <a:ext cx="5067672" cy="597932"/>
            <a:chOff x="2286000" y="5574268"/>
            <a:chExt cx="5067672" cy="5979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4F901-3605-D239-0B97-0FC506DF53C1}"/>
                </a:ext>
              </a:extLst>
            </p:cNvPr>
            <p:cNvSpPr txBox="1"/>
            <p:nvPr/>
          </p:nvSpPr>
          <p:spPr>
            <a:xfrm>
              <a:off x="2501062" y="5574268"/>
              <a:ext cx="4852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Most Interpretable?  Others are Just Multiples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52210D9-CB75-58D3-A206-F3857C22CA69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2286000" y="5758934"/>
              <a:ext cx="215062" cy="41326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0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Famous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&amp; Cox (1964)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8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this strange form?   Instead of just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Reason:    Nicer Behavior 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Homework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Verify that, 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Turn in .pdf Answer on Canvas,   Either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Word Processed     or     Write &amp; Photo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484829-2627-4752-8576-B2FC0AD1CADE}"/>
              </a:ext>
            </a:extLst>
          </p:cNvPr>
          <p:cNvSpPr txBox="1"/>
          <p:nvPr/>
        </p:nvSpPr>
        <p:spPr>
          <a:xfrm>
            <a:off x="6368671" y="5105400"/>
            <a:ext cx="229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</a:t>
            </a:r>
            <a:r>
              <a:rPr lang="en-US" sz="2400" dirty="0">
                <a:solidFill>
                  <a:srgbClr val="FFFF00"/>
                </a:solidFill>
              </a:rPr>
              <a:t>Sept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lang="en-US" sz="2400" dirty="0">
                <a:solidFill>
                  <a:srgbClr val="FFFF00"/>
                </a:solidFill>
              </a:rPr>
              <a:t>11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12313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3"/>
          <a:stretch/>
        </p:blipFill>
        <p:spPr>
          <a:xfrm>
            <a:off x="457200" y="1689101"/>
            <a:ext cx="8229600" cy="2108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(vs.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4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8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“variable”)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r="-148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1600200"/>
            <a:ext cx="8458200" cy="4572000"/>
            <a:chOff x="381000" y="1600200"/>
            <a:chExt cx="84582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3124200" y="1600200"/>
              <a:ext cx="24384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81000" y="6172200"/>
              <a:ext cx="845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38047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1800"/>
            <a:ext cx="8229600" cy="43942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(vs.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(vs.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ln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4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491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   (vs.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551274"/>
            <a:ext cx="5575300" cy="4906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28126-64A2-41BF-400D-C79334729A84}"/>
              </a:ext>
            </a:extLst>
          </p:cNvPr>
          <p:cNvSpPr txBox="1"/>
          <p:nvPr/>
        </p:nvSpPr>
        <p:spPr>
          <a:xfrm>
            <a:off x="4543402" y="4495800"/>
            <a:ext cx="2924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Lots of Flexibility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Address Either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Positive or Negative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Skewness</a:t>
            </a:r>
          </a:p>
        </p:txBody>
      </p:sp>
    </p:spTree>
    <p:extLst>
      <p:ext uri="{BB962C8B-B14F-4D97-AF65-F5344CB8AC3E}">
        <p14:creationId xmlns:p14="http://schemas.microsoft.com/office/powerpoint/2010/main" val="21837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useful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 Log Transformations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δ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(Will use more below)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446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Example:    Melanoma Data Analysis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Miedema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(2012)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8992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Clinical diagnosis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Background</a:t>
              </a: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Introduction</a:t>
              </a:r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78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81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72" name="Group 3"/>
          <p:cNvGrpSpPr>
            <a:grpSpLocks noChangeAspect="1"/>
          </p:cNvGrpSpPr>
          <p:nvPr/>
        </p:nvGrpSpPr>
        <p:grpSpPr bwMode="auto">
          <a:xfrm>
            <a:off x="762000" y="2133600"/>
            <a:ext cx="7570788" cy="2514600"/>
            <a:chOff x="2268538" y="2362200"/>
            <a:chExt cx="4556125" cy="1374775"/>
          </a:xfrm>
        </p:grpSpPr>
        <p:pic>
          <p:nvPicPr>
            <p:cNvPr id="7173" name="Picture 2" descr="Dx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013" y="2819400"/>
              <a:ext cx="1898650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3" descr="Dx_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2362200"/>
              <a:ext cx="261937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9241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Image Analysis of Histology Slides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-1588" y="0"/>
            <a:ext cx="9142413" cy="317500"/>
            <a:chOff x="-1" y="0"/>
            <a:chExt cx="5759" cy="200"/>
          </a:xfrm>
        </p:grpSpPr>
        <p:sp>
          <p:nvSpPr>
            <p:cNvPr id="8207" name="Rectangle 3"/>
            <p:cNvSpPr>
              <a:spLocks noChangeArrowheads="1"/>
            </p:cNvSpPr>
            <p:nvPr/>
          </p:nvSpPr>
          <p:spPr bwMode="auto">
            <a:xfrm>
              <a:off x="2879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Goal</a:t>
              </a:r>
            </a:p>
          </p:txBody>
        </p:sp>
        <p:sp>
          <p:nvSpPr>
            <p:cNvPr id="8208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Background</a:t>
              </a:r>
            </a:p>
          </p:txBody>
        </p:sp>
        <p:sp>
          <p:nvSpPr>
            <p:cNvPr id="8209" name="Line 5"/>
            <p:cNvSpPr>
              <a:spLocks noChangeShapeType="1"/>
            </p:cNvSpPr>
            <p:nvPr/>
          </p:nvSpPr>
          <p:spPr bwMode="auto">
            <a:xfrm>
              <a:off x="-1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>
              <a:off x="-1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>
              <a:off x="-1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212" name="Line 8"/>
            <p:cNvSpPr>
              <a:spLocks noChangeShapeType="1"/>
            </p:cNvSpPr>
            <p:nvPr/>
          </p:nvSpPr>
          <p:spPr bwMode="auto">
            <a:xfrm>
              <a:off x="5758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213" name="Line 9"/>
            <p:cNvSpPr>
              <a:spLocks noChangeShapeType="1"/>
            </p:cNvSpPr>
            <p:nvPr/>
          </p:nvSpPr>
          <p:spPr bwMode="auto">
            <a:xfrm>
              <a:off x="2879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2879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04913"/>
            <a:ext cx="26050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04913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114800" y="3810000"/>
            <a:ext cx="1828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Melanoma</a:t>
            </a: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667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781800" y="3349625"/>
            <a:ext cx="1677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524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Image: www.melanoma.ca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143000" y="3810000"/>
            <a:ext cx="1143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Benign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228600" y="4232275"/>
            <a:ext cx="8686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1 in 75 North Americans will develop a 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malignant melanoma in their lifetime.</a:t>
            </a: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1390650" y="5449888"/>
            <a:ext cx="18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</a:rPr>
              <a:t>Initial goal: 	Automatically segment nuclei.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</a:rPr>
              <a:t>Challenge: 	Dense packing of nuclei.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</a:rPr>
              <a:t>Ultimately:	Cancer grading and patient survival.</a:t>
            </a:r>
          </a:p>
        </p:txBody>
      </p:sp>
      <p:pic>
        <p:nvPicPr>
          <p:cNvPr id="820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57600"/>
            <a:ext cx="20986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6705600" y="5407025"/>
            <a:ext cx="2051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Image: melanoma.blogsome.com</a:t>
            </a:r>
          </a:p>
        </p:txBody>
      </p:sp>
    </p:spTree>
    <p:extLst>
      <p:ext uri="{BB962C8B-B14F-4D97-AF65-F5344CB8AC3E}">
        <p14:creationId xmlns:p14="http://schemas.microsoft.com/office/powerpoint/2010/main" val="1855300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Cutting Cell Clusters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Cell Nuclei from Histology</a:t>
              </a:r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Segmentation</a:t>
              </a:r>
            </a:p>
          </p:txBody>
        </p:sp>
        <p:sp>
          <p:nvSpPr>
            <p:cNvPr id="13326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327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328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329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330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331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3505200" y="5029200"/>
            <a:ext cx="237966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With subdivision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92075" y="5029200"/>
            <a:ext cx="280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Without subdivision</a:t>
            </a:r>
          </a:p>
        </p:txBody>
      </p:sp>
      <p:cxnSp>
        <p:nvCxnSpPr>
          <p:cNvPr id="13318" name="AutoShape 15"/>
          <p:cNvCxnSpPr>
            <a:cxnSpLocks noChangeShapeType="1"/>
          </p:cNvCxnSpPr>
          <p:nvPr/>
        </p:nvCxnSpPr>
        <p:spPr bwMode="auto">
          <a:xfrm>
            <a:off x="2895600" y="5256213"/>
            <a:ext cx="609600" cy="1587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155575" y="6019800"/>
            <a:ext cx="8993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</a:rPr>
              <a:t>Not perfect, but improved over standard algorithm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</a:rPr>
              <a:t>rq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</a:rPr>
              <a:t>. validation).</a:t>
            </a:r>
          </a:p>
        </p:txBody>
      </p:sp>
      <p:pic>
        <p:nvPicPr>
          <p:cNvPr id="13320" name="Picture 17" descr="segmentation2_without_cut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8325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8" descr="segmentation2_with_cutt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segmentation2_with_cutting_aperio_overlai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28800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6307138" y="5029200"/>
            <a:ext cx="237966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</a:rPr>
              <a:t>Our segmentation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Commercial seg.</a:t>
            </a:r>
          </a:p>
        </p:txBody>
      </p:sp>
    </p:spTree>
    <p:extLst>
      <p:ext uri="{BB962C8B-B14F-4D97-AF65-F5344CB8AC3E}">
        <p14:creationId xmlns:p14="http://schemas.microsoft.com/office/powerpoint/2010/main" val="3018007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Feature Extraction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Features from Cell Nuclei</a:t>
              </a:r>
            </a:p>
          </p:txBody>
        </p:sp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 Extraction</a:t>
              </a:r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381000" y="1371600"/>
            <a:ext cx="7620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Extract various features based on color and morphology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Example “high-level” concepts: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Stain intensity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Nuclear area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Density of nuclei</a:t>
            </a: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Regularity of nuclear shape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3283" y="4876800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“Hand Crafted Features”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652" y="5410200"/>
            <a:ext cx="812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Currently Obsolete:  Replaced by Deep Learning Features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1514" y="6015335"/>
            <a:ext cx="634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Transformation Point (of this) Still Applies</a:t>
            </a:r>
          </a:p>
        </p:txBody>
      </p:sp>
    </p:spTree>
    <p:extLst>
      <p:ext uri="{BB962C8B-B14F-4D97-AF65-F5344CB8AC3E}">
        <p14:creationId xmlns:p14="http://schemas.microsoft.com/office/powerpoint/2010/main" val="29099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Original Image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5368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Features from Cell Nuclei</a:t>
              </a:r>
            </a:p>
          </p:txBody>
        </p:sp>
        <p:sp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 Extraction</a:t>
              </a:r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371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372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373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374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375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Conventional Nevus</a:t>
            </a: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Superficial Spreading Melanoma</a:t>
            </a:r>
          </a:p>
        </p:txBody>
      </p:sp>
    </p:spTree>
    <p:extLst>
      <p:ext uri="{BB962C8B-B14F-4D97-AF65-F5344CB8AC3E}">
        <p14:creationId xmlns:p14="http://schemas.microsoft.com/office/powerpoint/2010/main" val="836376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Restained Image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Features from Cell Nuclei</a:t>
              </a:r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Feature Extraction</a:t>
              </a:r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6388" name="TextBox 1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Conventional Nevus</a:t>
            </a: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Superficial Spreading Melanoma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6087" y="609600"/>
            <a:ext cx="5722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 Color Normalization,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Addresses Different Staining &amp; Fading</a:t>
            </a:r>
          </a:p>
        </p:txBody>
      </p:sp>
    </p:spTree>
    <p:extLst>
      <p:ext uri="{BB962C8B-B14F-4D97-AF65-F5344CB8AC3E}">
        <p14:creationId xmlns:p14="http://schemas.microsoft.com/office/powerpoint/2010/main" val="245954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11951</TotalTime>
  <Words>4203</Words>
  <Application>Microsoft Office PowerPoint</Application>
  <PresentationFormat>On-screen Show (4:3)</PresentationFormat>
  <Paragraphs>1240</Paragraphs>
  <Slides>120</Slides>
  <Notes>120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2" baseType="lpstr">
      <vt:lpstr>Gulim</vt:lpstr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Default Design</vt:lpstr>
      <vt:lpstr>2_Default Design</vt:lpstr>
      <vt:lpstr>12_Default Design</vt:lpstr>
      <vt:lpstr>Equation</vt:lpstr>
      <vt:lpstr>Statistics – O. R. 881 Object Oriented Data Analysis</vt:lpstr>
      <vt:lpstr>Current Sections in Textbook</vt:lpstr>
      <vt:lpstr>Participant Presentations</vt:lpstr>
      <vt:lpstr>Last Class: DiProPerm</vt:lpstr>
      <vt:lpstr>Last Class: DiProPerm</vt:lpstr>
      <vt:lpstr>Last Class: DiProPerm</vt:lpstr>
      <vt:lpstr>Last Class: DiProPerm</vt:lpstr>
      <vt:lpstr>Last Class: DiProPerm</vt:lpstr>
      <vt:lpstr>Last Class: Data Visualization</vt:lpstr>
      <vt:lpstr>Last Class: Marg. Dist. Plots</vt:lpstr>
      <vt:lpstr>Last Class: Marg. Dist. Plots</vt:lpstr>
      <vt:lpstr>Last Class: Marg. Dist. Plots</vt:lpstr>
      <vt:lpstr>Last Class: Marg. Dist. Plots</vt:lpstr>
      <vt:lpstr>Last Class: Marg. Dist. Plot</vt:lpstr>
      <vt:lpstr>Last Class: Marg. Dist. Plot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Matlab Software</vt:lpstr>
      <vt:lpstr>Marginal Distribution Plots</vt:lpstr>
      <vt:lpstr>Object Oriented Data Analysis</vt:lpstr>
      <vt:lpstr>Limitation of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Transformations</vt:lpstr>
      <vt:lpstr>Transformations</vt:lpstr>
      <vt:lpstr>Transformations</vt:lpstr>
      <vt:lpstr>Homework 3</vt:lpstr>
      <vt:lpstr>Transformations</vt:lpstr>
      <vt:lpstr>Transformations</vt:lpstr>
      <vt:lpstr>Transformations</vt:lpstr>
      <vt:lpstr>Transformations</vt:lpstr>
      <vt:lpstr>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414</cp:revision>
  <dcterms:created xsi:type="dcterms:W3CDTF">2001-06-08T01:38:43Z</dcterms:created>
  <dcterms:modified xsi:type="dcterms:W3CDTF">2025-09-02T17:09:21Z</dcterms:modified>
</cp:coreProperties>
</file>