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3" r:id="rId2"/>
    <p:sldMasterId id="2147483747" r:id="rId3"/>
  </p:sldMasterIdLst>
  <p:notesMasterIdLst>
    <p:notesMasterId r:id="rId108"/>
  </p:notesMasterIdLst>
  <p:sldIdLst>
    <p:sldId id="262" r:id="rId4"/>
    <p:sldId id="714" r:id="rId5"/>
    <p:sldId id="1186" r:id="rId6"/>
    <p:sldId id="3646" r:id="rId7"/>
    <p:sldId id="1231" r:id="rId8"/>
    <p:sldId id="1234" r:id="rId9"/>
    <p:sldId id="1258" r:id="rId10"/>
    <p:sldId id="1268" r:id="rId11"/>
    <p:sldId id="1280" r:id="rId12"/>
    <p:sldId id="1281" r:id="rId13"/>
    <p:sldId id="1282" r:id="rId14"/>
    <p:sldId id="841" r:id="rId15"/>
    <p:sldId id="843" r:id="rId16"/>
    <p:sldId id="844" r:id="rId17"/>
    <p:sldId id="845" r:id="rId18"/>
    <p:sldId id="848" r:id="rId19"/>
    <p:sldId id="1156" r:id="rId20"/>
    <p:sldId id="842" r:id="rId21"/>
    <p:sldId id="1158" r:id="rId22"/>
    <p:sldId id="1160" r:id="rId23"/>
    <p:sldId id="1305" r:id="rId24"/>
    <p:sldId id="1177" r:id="rId25"/>
    <p:sldId id="1178" r:id="rId26"/>
    <p:sldId id="1058" r:id="rId27"/>
    <p:sldId id="1046" r:id="rId28"/>
    <p:sldId id="1060" r:id="rId29"/>
    <p:sldId id="1059" r:id="rId30"/>
    <p:sldId id="3643" r:id="rId31"/>
    <p:sldId id="3644" r:id="rId32"/>
    <p:sldId id="1050" r:id="rId33"/>
    <p:sldId id="1051" r:id="rId34"/>
    <p:sldId id="1302" r:id="rId35"/>
    <p:sldId id="1052" r:id="rId36"/>
    <p:sldId id="3645" r:id="rId37"/>
    <p:sldId id="1054" r:id="rId38"/>
    <p:sldId id="1055" r:id="rId39"/>
    <p:sldId id="1056" r:id="rId40"/>
    <p:sldId id="1061" r:id="rId41"/>
    <p:sldId id="1064" r:id="rId42"/>
    <p:sldId id="1065" r:id="rId43"/>
    <p:sldId id="1066" r:id="rId44"/>
    <p:sldId id="1067" r:id="rId45"/>
    <p:sldId id="1062" r:id="rId46"/>
    <p:sldId id="1068" r:id="rId47"/>
    <p:sldId id="1069" r:id="rId48"/>
    <p:sldId id="1070" r:id="rId49"/>
    <p:sldId id="1071" r:id="rId50"/>
    <p:sldId id="1072" r:id="rId51"/>
    <p:sldId id="1073" r:id="rId52"/>
    <p:sldId id="1074" r:id="rId53"/>
    <p:sldId id="1075" r:id="rId54"/>
    <p:sldId id="1076" r:id="rId55"/>
    <p:sldId id="1077" r:id="rId56"/>
    <p:sldId id="1078" r:id="rId57"/>
    <p:sldId id="1079" r:id="rId58"/>
    <p:sldId id="1303" r:id="rId59"/>
    <p:sldId id="1080" r:id="rId60"/>
    <p:sldId id="1081" r:id="rId61"/>
    <p:sldId id="1082" r:id="rId62"/>
    <p:sldId id="1083" r:id="rId63"/>
    <p:sldId id="1084" r:id="rId64"/>
    <p:sldId id="1085" r:id="rId65"/>
    <p:sldId id="1086" r:id="rId66"/>
    <p:sldId id="1087" r:id="rId67"/>
    <p:sldId id="1088" r:id="rId68"/>
    <p:sldId id="1089" r:id="rId69"/>
    <p:sldId id="1090" r:id="rId70"/>
    <p:sldId id="1283" r:id="rId71"/>
    <p:sldId id="1092" r:id="rId72"/>
    <p:sldId id="1094" r:id="rId73"/>
    <p:sldId id="1096" r:id="rId74"/>
    <p:sldId id="1098" r:id="rId75"/>
    <p:sldId id="1097" r:id="rId76"/>
    <p:sldId id="1099" r:id="rId77"/>
    <p:sldId id="1100" r:id="rId78"/>
    <p:sldId id="1101" r:id="rId79"/>
    <p:sldId id="1112" r:id="rId80"/>
    <p:sldId id="1113" r:id="rId81"/>
    <p:sldId id="1115" r:id="rId82"/>
    <p:sldId id="1114" r:id="rId83"/>
    <p:sldId id="634" r:id="rId84"/>
    <p:sldId id="636" r:id="rId85"/>
    <p:sldId id="691" r:id="rId86"/>
    <p:sldId id="570" r:id="rId87"/>
    <p:sldId id="571" r:id="rId88"/>
    <p:sldId id="572" r:id="rId89"/>
    <p:sldId id="1095" r:id="rId90"/>
    <p:sldId id="1102" r:id="rId91"/>
    <p:sldId id="1103" r:id="rId92"/>
    <p:sldId id="1120" r:id="rId93"/>
    <p:sldId id="1121" r:id="rId94"/>
    <p:sldId id="1104" r:id="rId95"/>
    <p:sldId id="1116" r:id="rId96"/>
    <p:sldId id="1119" r:id="rId97"/>
    <p:sldId id="1117" r:id="rId98"/>
    <p:sldId id="1118" r:id="rId99"/>
    <p:sldId id="1125" r:id="rId100"/>
    <p:sldId id="1123" r:id="rId101"/>
    <p:sldId id="1124" r:id="rId102"/>
    <p:sldId id="3614" r:id="rId103"/>
    <p:sldId id="3620" r:id="rId104"/>
    <p:sldId id="3619" r:id="rId105"/>
    <p:sldId id="3621" r:id="rId106"/>
    <p:sldId id="3642"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C00FF"/>
    <a:srgbClr val="FCC8C8"/>
    <a:srgbClr val="00FFFF"/>
    <a:srgbClr val="A700D5"/>
    <a:srgbClr val="00FF00"/>
    <a:srgbClr val="B4A700"/>
    <a:srgbClr val="D1CC00"/>
    <a:srgbClr val="2DC8FF"/>
    <a:srgbClr val="FFE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026" autoAdjust="0"/>
  </p:normalViewPr>
  <p:slideViewPr>
    <p:cSldViewPr>
      <p:cViewPr varScale="1">
        <p:scale>
          <a:sx n="59" d="100"/>
          <a:sy n="59" d="100"/>
        </p:scale>
        <p:origin x="1448" y="52"/>
      </p:cViewPr>
      <p:guideLst>
        <p:guide orient="horz" pos="2160"/>
        <p:guide pos="2880"/>
      </p:guideLst>
    </p:cSldViewPr>
  </p:slideViewPr>
  <p:outlineViewPr>
    <p:cViewPr>
      <p:scale>
        <a:sx n="33" d="100"/>
        <a:sy n="33" d="100"/>
      </p:scale>
      <p:origin x="0" y="-324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4C0FB1F-073C-49F3-B714-73CBCAB95ADE}" type="slidenum">
              <a:rPr lang="en-US"/>
              <a:pPr>
                <a:defRPr/>
              </a:pPr>
              <a:t>‹#›</a:t>
            </a:fld>
            <a:endParaRPr lang="en-US"/>
          </a:p>
        </p:txBody>
      </p:sp>
    </p:spTree>
    <p:extLst>
      <p:ext uri="{BB962C8B-B14F-4D97-AF65-F5344CB8AC3E}">
        <p14:creationId xmlns:p14="http://schemas.microsoft.com/office/powerpoint/2010/main" val="4013098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8D27CA-2D5D-489C-9D1E-0057729DA34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3542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54909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7E3675-66D7-4A49-AA1A-9798B471292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958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7E3675-66D7-4A49-AA1A-9798B471292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0975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453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3533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3862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2409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079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107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19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57162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5BC217-645B-46AD-B3F6-B3394EE3343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77929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20</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134489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74605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742046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348891DD-CD20-4941-8E48-0913D483AE11}" type="slidenum">
              <a:rPr lang="en-US" sz="1200">
                <a:solidFill>
                  <a:prstClr val="black"/>
                </a:solidFill>
                <a:latin typeface="Times New Roman" pitchFamily="18" charset="0"/>
              </a:rPr>
              <a:pPr eaLnBrk="1" hangingPunct="1">
                <a:defRPr/>
              </a:pPr>
              <a:t>23</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408716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One big</a:t>
            </a:r>
            <a:r>
              <a:rPr lang="en-US" altLang="zh-CN" baseline="0" dirty="0"/>
              <a:t> concern is that logarithm functions require positive inputs </a:t>
            </a:r>
          </a:p>
          <a:p>
            <a:r>
              <a:rPr lang="en-US" altLang="zh-CN" dirty="0"/>
              <a:t>Therefore</a:t>
            </a:r>
            <a:r>
              <a:rPr lang="en-US" altLang="zh-CN" baseline="0" dirty="0"/>
              <a:t> </a:t>
            </a:r>
            <a:r>
              <a:rPr lang="en-US" altLang="zh-CN" dirty="0"/>
              <a:t>it is important to modify the functions for both</a:t>
            </a:r>
            <a:r>
              <a:rPr lang="en-US" altLang="zh-CN" baseline="0" dirty="0"/>
              <a:t> positive and negative cases</a:t>
            </a:r>
            <a:r>
              <a:rPr lang="en-US" altLang="zh-CN" dirty="0"/>
              <a:t> to be valid for any element value.</a:t>
            </a:r>
          </a:p>
          <a:p>
            <a:pPr marL="228600" indent="-228600">
              <a:buAutoNum type="arabicPeriod"/>
            </a:pPr>
            <a:r>
              <a:rPr lang="en-US" altLang="zh-CN" dirty="0" err="1"/>
              <a:t>Substract</a:t>
            </a:r>
            <a:r>
              <a:rPr lang="en-US" altLang="zh-CN" baseline="0" dirty="0"/>
              <a:t> the minimal value and add a positive shift parameter </a:t>
            </a:r>
          </a:p>
          <a:p>
            <a:pPr marL="228600" indent="-228600">
              <a:buAutoNum type="arabicPeriod"/>
            </a:pPr>
            <a:r>
              <a:rPr lang="en-US" altLang="zh-CN" baseline="0" dirty="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738916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715631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57331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837339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Finally</a:t>
            </a:r>
            <a:r>
              <a:rPr lang="en-US" altLang="zh-CN" baseline="0" dirty="0"/>
              <a:t> incorporating all the elements we have discussed the new parameterized family of transformation functions </a:t>
            </a:r>
          </a:p>
          <a:p>
            <a:r>
              <a:rPr lang="en-US" altLang="zh-CN" dirty="0"/>
              <a:t>For beta is positive, transformation for positive skewness</a:t>
            </a:r>
          </a:p>
          <a:p>
            <a:r>
              <a:rPr lang="en-US" altLang="zh-CN" dirty="0"/>
              <a:t>For</a:t>
            </a:r>
            <a:r>
              <a:rPr lang="en-US" altLang="zh-CN" baseline="0" dirty="0"/>
              <a:t> beta is negative, transformation for negative skewness</a:t>
            </a:r>
            <a:endParaRPr lang="zh-CN" altLang="en-US" dirty="0"/>
          </a:p>
          <a:p>
            <a:r>
              <a:rPr lang="en-US" altLang="zh-CN" dirty="0"/>
              <a:t>And the parameter value selection is independent of data</a:t>
            </a:r>
            <a:r>
              <a:rPr lang="en-US" altLang="zh-CN" baseline="0" dirty="0"/>
              <a:t> magnitude</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553510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After</a:t>
            </a:r>
            <a:r>
              <a:rPr lang="en-US" altLang="zh-CN" baseline="0" dirty="0"/>
              <a:t> the shift log transformation, we need to deal with potential influential values by </a:t>
            </a:r>
            <a:r>
              <a:rPr lang="en-US" altLang="zh-CN" baseline="0" dirty="0" err="1"/>
              <a:t>winsorization</a:t>
            </a:r>
            <a:r>
              <a:rPr lang="en-US" altLang="zh-CN" baseline="0" dirty="0"/>
              <a:t>, </a:t>
            </a:r>
          </a:p>
          <a:p>
            <a:r>
              <a:rPr lang="en-US" altLang="zh-CN" baseline="0" dirty="0"/>
              <a:t>Before that we need a robust standardization ( and I will talk about it later)</a:t>
            </a:r>
          </a:p>
          <a:p>
            <a:endParaRPr lang="en-US" altLang="zh-CN" baseline="0" dirty="0"/>
          </a:p>
          <a:p>
            <a:r>
              <a:rPr lang="en-US" altLang="zh-CN" baseline="0" dirty="0"/>
              <a:t>To make standardization robust, we will use some robust statistics that is subtracting the median and divide based on the mean absolute deviation from median (not MAD which might be 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42047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8D27CA-2D5D-489C-9D1E-0057729DA34A}" type="slidenum">
              <a:rPr lang="en-US" smtClean="0">
                <a:solidFill>
                  <a:prstClr val="black"/>
                </a:solidFill>
                <a:latin typeface="Times New Roman" pitchFamily="18" charset="0"/>
              </a:rPr>
              <a:pPr eaLnBrk="1" hangingPunct="1">
                <a:defRPr/>
              </a:pPr>
              <a:t>3</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2349597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we a process for transformation which is</a:t>
            </a:r>
            <a:r>
              <a:rPr lang="en-US" altLang="zh-CN" baseline="0" dirty="0"/>
              <a:t> controlled by the parameter beta</a:t>
            </a:r>
          </a:p>
          <a:p>
            <a:r>
              <a:rPr lang="en-US" altLang="zh-CN" dirty="0"/>
              <a:t>The last step is to</a:t>
            </a:r>
            <a:r>
              <a:rPr lang="en-US" altLang="zh-CN" baseline="0" dirty="0"/>
              <a:t> deicide the optimal value of beta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To do that, we first need a criteria </a:t>
            </a:r>
            <a:endParaRPr lang="zh-CN" altLang="en-US" dirty="0"/>
          </a:p>
          <a:p>
            <a:r>
              <a:rPr lang="en-US" altLang="zh-CN" baseline="0" dirty="0"/>
              <a:t>A-D test stat is used which measures the distance between the empirical distribution function (EDF) of the transformed data and the cumulative distribution function (CDF) of the standard normal. </a:t>
            </a:r>
          </a:p>
          <a:p>
            <a:r>
              <a:rPr lang="en-US" altLang="zh-CN" dirty="0"/>
              <a:t>It</a:t>
            </a:r>
            <a:r>
              <a:rPr lang="en-US" altLang="zh-CN" baseline="0" dirty="0"/>
              <a:t> </a:t>
            </a:r>
            <a:r>
              <a:rPr lang="en-US" altLang="zh-CN" dirty="0"/>
              <a:t>give appropriate weight to the tails using a</a:t>
            </a:r>
            <a:r>
              <a:rPr lang="en-US" altLang="zh-CN" baseline="0" dirty="0"/>
              <a:t> </a:t>
            </a:r>
            <a:r>
              <a:rPr lang="en-US" altLang="zh-CN" dirty="0"/>
              <a:t>weighted L2 metric. It is more powerfu</a:t>
            </a:r>
            <a:r>
              <a:rPr lang="en-US" altLang="zh-CN" baseline="0" dirty="0"/>
              <a:t>l for detecting </a:t>
            </a:r>
          </a:p>
          <a:p>
            <a:endParaRPr lang="en-US" altLang="zh-CN" baseline="0" dirty="0"/>
          </a:p>
          <a:p>
            <a:r>
              <a:rPr lang="en-US" altLang="zh-CN" baseline="0" dirty="0"/>
              <a:t>Given the evaluation, we adopt the grid search algorithm for minimizing the A-D test stat. </a:t>
            </a:r>
          </a:p>
          <a:p>
            <a:r>
              <a:rPr lang="en-US" altLang="zh-CN" dirty="0"/>
              <a:t>One major</a:t>
            </a:r>
            <a:r>
              <a:rPr lang="en-US" altLang="zh-CN" baseline="0" dirty="0"/>
              <a:t> reason for using it is due to the simplicity of computing the stat and complexity of optimizing it. Besides, grid search is useful if the number of parameter to optimize is not large. Another advantage is that the computation of A-D test stat is independent with each other and thus is easy to be computed in parallel.</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206658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a:t>
            </a:r>
            <a:r>
              <a:rPr lang="en-US" baseline="0" dirty="0"/>
              <a:t> ap</a:t>
            </a:r>
            <a:r>
              <a:rPr lang="en-US" dirty="0"/>
              <a:t>plied our</a:t>
            </a:r>
            <a:r>
              <a:rPr lang="en-US" baseline="0" dirty="0"/>
              <a:t> automatic transformation on the same melanoma data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5360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a:t>
            </a:r>
            <a:r>
              <a:rPr lang="en-US" baseline="0" dirty="0"/>
              <a:t> ap</a:t>
            </a:r>
            <a:r>
              <a:rPr lang="en-US" dirty="0"/>
              <a:t>plied our</a:t>
            </a:r>
            <a:r>
              <a:rPr lang="en-US" baseline="0" dirty="0"/>
              <a:t> automatic transformation on the same melanoma data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7431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Use QQ</a:t>
            </a:r>
            <a:r>
              <a:rPr lang="zh-CN" altLang="en-US" baseline="0" dirty="0"/>
              <a:t> </a:t>
            </a:r>
            <a:r>
              <a:rPr lang="en-US" altLang="zh-CN" baseline="0" dirty="0"/>
              <a:t>Plot to compare normality</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0272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Besides, although</a:t>
            </a:r>
            <a:r>
              <a:rPr lang="en-US" baseline="0" dirty="0"/>
              <a:t> the transformation targets at marginal </a:t>
            </a:r>
            <a:r>
              <a:rPr lang="en-US" baseline="0" dirty="0" err="1"/>
              <a:t>dist</a:t>
            </a:r>
            <a:r>
              <a:rPr lang="en-US" baseline="0" dirty="0"/>
              <a:t> </a:t>
            </a:r>
          </a:p>
          <a:p>
            <a:pPr eaLnBrk="1" hangingPunct="1"/>
            <a:r>
              <a:rPr lang="en-US" baseline="0" dirty="0"/>
              <a:t>We see improvement of bivariate normality in many real data sets for example here.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4534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 benefit for binary variables. </a:t>
            </a:r>
          </a:p>
          <a:p>
            <a:pPr eaLnBrk="1" hangingPunct="1"/>
            <a:r>
              <a:rPr lang="en-US" dirty="0"/>
              <a:t>not useful in modifying a</a:t>
            </a:r>
            <a:r>
              <a:rPr lang="en-US" baseline="0" dirty="0"/>
              <a:t> </a:t>
            </a:r>
            <a:r>
              <a:rPr lang="en-US" dirty="0"/>
              <a:t>symmetric, but highly </a:t>
            </a:r>
            <a:r>
              <a:rPr lang="en-US" dirty="0" err="1"/>
              <a:t>kurtotic</a:t>
            </a:r>
            <a:r>
              <a:rPr lang="en-US" dirty="0"/>
              <a:t> distribution.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7744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17284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040275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973919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87413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EF16B-A18F-77B9-3C8F-57EE057281E3}"/>
            </a:ext>
          </a:extLst>
        </p:cNvPr>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2F09F98D-51AA-20A3-86E7-A696A5062BDE}"/>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4BD52505-F2E6-E9F7-B1AD-732D7577BC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6260" name="Slide Number Placeholder 3">
            <a:extLst>
              <a:ext uri="{FF2B5EF4-FFF2-40B4-BE49-F238E27FC236}">
                <a16:creationId xmlns:a16="http://schemas.microsoft.com/office/drawing/2014/main" id="{CCC0D129-2936-9160-7F88-5FE1F7ACBF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8D27CA-2D5D-489C-9D1E-0057729DA34A}" type="slidenum">
              <a:rPr lang="en-US" smtClean="0">
                <a:solidFill>
                  <a:prstClr val="black"/>
                </a:solidFill>
                <a:latin typeface="Times New Roman" pitchFamily="18" charset="0"/>
              </a:rPr>
              <a:pPr eaLnBrk="1" hangingPunct="1">
                <a:defRPr/>
              </a:pPr>
              <a:t>4</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1684546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25107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059949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89634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089407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ea typeface="Gulim" pitchFamily="34" charset="-127"/>
            </a:endParaRPr>
          </a:p>
        </p:txBody>
      </p:sp>
    </p:spTree>
    <p:extLst>
      <p:ext uri="{BB962C8B-B14F-4D97-AF65-F5344CB8AC3E}">
        <p14:creationId xmlns:p14="http://schemas.microsoft.com/office/powerpoint/2010/main" val="781087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958020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15396152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1995549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2198316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37713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74886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538371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D5937A-3C90-45CE-9F86-3AB5D716F9F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41741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D5937A-3C90-45CE-9F86-3AB5D716F9F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839397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D5937A-3C90-45CE-9F86-3AB5D716F9F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4542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D5937A-3C90-45CE-9F86-3AB5D716F9F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610403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D5937A-3C90-45CE-9F86-3AB5D716F9F3}"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7075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7083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33163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45393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55190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F186F7-960F-4135-90B5-3F97C2F343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3447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218456-74D4-4D36-B995-1D08E5D0B31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743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3C58D-F81C-4D04-924D-69930519BE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569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42C35-16AD-4D78-86E9-913C292B48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3762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2E4E8-4C69-404E-8CF9-D632E365F1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5582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C204E-063C-4EE9-8940-A7589E04F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3796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60BAD0-2FA2-4CD5-B3B7-96138F8457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8886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DFD86-2316-4429-979D-65D2B0A6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5243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DA27-54EA-406E-8F3B-047F3EFFE6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96630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393B65-3342-4BD7-938C-7072CF849C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8663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0782B4-4705-4118-A8E7-BBDC46459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4594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D2E03-395D-43B7-B781-CF5F8DE1CF4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7507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BFB4EA-E92A-474E-BDBF-C2E2AFD6F9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2720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D0C67-A3F0-4447-9F7B-7055110FD4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7367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B2B04-B64A-4DBA-8E18-8D181EDE59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10731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8B6C2-0BE7-40B0-8C6E-D878A5C0BD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8392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7A010-AE76-4916-A07B-A7AF71F5F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2141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533EB-74C5-4C7C-A078-E2FDABED3A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81603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1C331E-F313-4595-9770-5193DCA43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0505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C8763F8-1AF8-4A50-94AB-C6DB356559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800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7FD7DF-3C4B-4AB9-BD86-3CEB0F8325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48039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8C6B893-EDFC-48B3-AAC7-D85D94CFFE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485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51814-6E9D-4ED3-B1A9-87061FD15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797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491235A-FA81-44C3-B16A-C18731E2A4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64135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2A80E01D-495C-441E-9DBE-99433E5337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7863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601B80FE-7FC6-4986-8F8B-52FBBB045E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6692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56BF5F9-363E-4B49-AA84-EBBFCD0CE29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0477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3750FB0-9C15-48DA-BBC2-E55DF1DA6F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736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B984297-08A1-4B3D-92C1-A437EE787A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83676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440FEB8-BFDB-456E-AD97-7FF23E54E4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1727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6E7FA3-1C3A-42CC-95E3-8B1E64E95C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4283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88033AF-A7F3-40D2-A18A-FBAB61AEF5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443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DF5857A-263B-479B-BF83-230F437A48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4923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91AE4-F641-4CFA-98AB-BE9EA5E14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3063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48513" cy="492125"/>
          </a:xfrm>
        </p:spPr>
        <p:txBody>
          <a:bodyPr/>
          <a:lstStyle/>
          <a:p>
            <a:r>
              <a:rPr lang="en-US"/>
              <a:t>Click to edit Master title style</a:t>
            </a:r>
          </a:p>
        </p:txBody>
      </p:sp>
      <p:sp>
        <p:nvSpPr>
          <p:cNvPr id="3" name="Text Placeholder 2"/>
          <p:cNvSpPr>
            <a:spLocks noGrp="1"/>
          </p:cNvSpPr>
          <p:nvPr>
            <p:ph type="body" sz="half" idx="1"/>
          </p:nvPr>
        </p:nvSpPr>
        <p:spPr>
          <a:xfrm>
            <a:off x="631825" y="1479550"/>
            <a:ext cx="3970338"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479550"/>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940175"/>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570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482D6C-E386-42C8-9FF2-875C32CDF1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2183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8A4FD3-08B6-4B18-9685-B19F90A7D2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123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5A624A-5666-4AF5-AF31-316774A39A9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8774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D7E860-5585-421F-8ED6-C3DBE48BAC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5415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38342-7A8A-4DB8-8743-E9B75FE0F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264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707A0F7-4FFF-4748-A9B7-E82C91A1925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09770130"/>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8C8FF"/>
            </a:gs>
            <a:gs pos="50000">
              <a:schemeClr val="bg1"/>
            </a:gs>
            <a:gs pos="100000">
              <a:srgbClr val="C8C8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3DAB159-1BC5-4B00-8396-DFE35EB83A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9058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85D47981-B4EA-4968-94AA-A0E452280ED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9596357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rron.web.unc.edu/"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5.xml"/><Relationship Id="rId5" Type="http://schemas.openxmlformats.org/officeDocument/2006/relationships/image" Target="../media/image180.png"/><Relationship Id="rId4" Type="http://schemas.openxmlformats.org/officeDocument/2006/relationships/image" Target="../media/image171.png"/></Relationships>
</file>

<file path=ppt/slides/_rels/slide10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54.xml"/><Relationship Id="rId1" Type="http://schemas.openxmlformats.org/officeDocument/2006/relationships/slideLayout" Target="../slideLayouts/slideLayout25.xml"/><Relationship Id="rId4" Type="http://schemas.openxmlformats.org/officeDocument/2006/relationships/image" Target="../media/image230.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0.png"/></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00.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91.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2.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1.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1.png"/><Relationship Id="rId1" Type="http://schemas.openxmlformats.org/officeDocument/2006/relationships/slideLayout" Target="../slideLayouts/slideLayout15.xml"/><Relationship Id="rId4" Type="http://schemas.openxmlformats.org/officeDocument/2006/relationships/image" Target="../media/image370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0.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706562"/>
          </a:xfrm>
        </p:spPr>
        <p:txBody>
          <a:bodyPr/>
          <a:lstStyle/>
          <a:p>
            <a:pPr eaLnBrk="1" hangingPunct="1"/>
            <a:r>
              <a:rPr lang="en-US" dirty="0"/>
              <a:t>Statistics – O. R. 881</a:t>
            </a:r>
            <a:br>
              <a:rPr lang="en-US" dirty="0"/>
            </a:br>
            <a:r>
              <a:rPr lang="en-US" dirty="0"/>
              <a:t>Object Oriented Data Analysis</a:t>
            </a:r>
          </a:p>
        </p:txBody>
      </p:sp>
      <p:sp>
        <p:nvSpPr>
          <p:cNvPr id="7171" name="Rectangle 3"/>
          <p:cNvSpPr>
            <a:spLocks noGrp="1" noChangeArrowheads="1"/>
          </p:cNvSpPr>
          <p:nvPr>
            <p:ph type="body" idx="1"/>
          </p:nvPr>
        </p:nvSpPr>
        <p:spPr>
          <a:xfrm>
            <a:off x="381000" y="2362200"/>
            <a:ext cx="8229600" cy="4114800"/>
          </a:xfrm>
        </p:spPr>
        <p:txBody>
          <a:bodyPr/>
          <a:lstStyle/>
          <a:p>
            <a:pPr algn="ctr" eaLnBrk="1" hangingPunct="1">
              <a:buFontTx/>
              <a:buNone/>
            </a:pPr>
            <a:r>
              <a:rPr lang="en-US" dirty="0">
                <a:hlinkClick r:id="rId3"/>
              </a:rPr>
              <a:t>Steve Marron</a:t>
            </a:r>
            <a:endParaRPr lang="en-US" dirty="0"/>
          </a:p>
          <a:p>
            <a:pPr algn="ctr" eaLnBrk="1" hangingPunct="1">
              <a:buFontTx/>
              <a:buNone/>
            </a:pPr>
            <a:endParaRPr lang="en-US" dirty="0"/>
          </a:p>
          <a:p>
            <a:pPr algn="ctr" eaLnBrk="1" hangingPunct="1">
              <a:buFontTx/>
              <a:buNone/>
            </a:pPr>
            <a:r>
              <a:rPr lang="en-US" dirty="0"/>
              <a:t>Dept. of Statistics and Operations Research</a:t>
            </a:r>
          </a:p>
          <a:p>
            <a:pPr algn="ctr" eaLnBrk="1" hangingPunct="1">
              <a:buFontTx/>
              <a:buNone/>
            </a:pPr>
            <a:r>
              <a:rPr lang="en-US" dirty="0"/>
              <a:t>University of North Carolina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Drug Discovery Data</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a:solidFill>
                  <a:schemeClr val="bg2"/>
                </a:solidFill>
                <a:latin typeface="Arial Unicode MS" pitchFamily="34" charset="-128"/>
                <a:ea typeface="Arial Unicode MS" pitchFamily="34" charset="-128"/>
                <a:cs typeface="Arial Unicode MS" pitchFamily="34" charset="-128"/>
              </a:rPr>
              <a:t>DiProPerm</a:t>
            </a:r>
            <a:r>
              <a:rPr lang="en-US" altLang="ko-KR" dirty="0">
                <a:solidFill>
                  <a:schemeClr val="bg2"/>
                </a:solidFill>
                <a:latin typeface="Arial Unicode MS" pitchFamily="34" charset="-128"/>
                <a:ea typeface="Arial Unicode MS" pitchFamily="34" charset="-128"/>
                <a:cs typeface="Arial Unicode MS" pitchFamily="34" charset="-128"/>
              </a:rPr>
              <a:t> test of </a:t>
            </a: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vs.</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p>
          <a:p>
            <a:pPr marL="457200" lvl="0" indent="-457200" eaLnBrk="1" hangingPunct="1">
              <a:buClr>
                <a:srgbClr val="A50021"/>
              </a:buClr>
              <a:buSzPct val="75000"/>
              <a:buNone/>
            </a:pPr>
            <a:r>
              <a:rPr lang="en-US" altLang="en-US" dirty="0">
                <a:solidFill>
                  <a:srgbClr val="000000"/>
                </a:solidFill>
                <a:latin typeface="Tahoma"/>
              </a:rPr>
              <a:t>Non-Binary – Shifted Log Transforms</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17.9</a:t>
            </a:r>
          </a:p>
          <a:p>
            <a:pPr marL="457200" lvl="0" indent="-457200" eaLnBrk="1" hangingPunct="1">
              <a:buClr>
                <a:srgbClr val="A50021"/>
              </a:buClr>
              <a:buSzPct val="75000"/>
              <a:buNone/>
            </a:pPr>
            <a:r>
              <a:rPr lang="en-US" altLang="en-US" dirty="0">
                <a:solidFill>
                  <a:srgbClr val="000000"/>
                </a:solidFill>
                <a:latin typeface="Tahoma"/>
              </a:rPr>
              <a:t>Slightly</a:t>
            </a:r>
          </a:p>
          <a:p>
            <a:pPr marL="457200" lvl="0" indent="-457200" eaLnBrk="1" hangingPunct="1">
              <a:buClr>
                <a:srgbClr val="A50021"/>
              </a:buClr>
              <a:buSzPct val="75000"/>
              <a:buNone/>
            </a:pPr>
            <a:r>
              <a:rPr lang="en-US" altLang="en-US" dirty="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858000" y="457200"/>
            <a:ext cx="1640193" cy="1143000"/>
            <a:chOff x="228600" y="5874603"/>
            <a:chExt cx="1640193" cy="1143000"/>
          </a:xfrm>
        </p:grpSpPr>
        <p:sp>
          <p:nvSpPr>
            <p:cNvPr id="6" name="TextBox 5"/>
            <p:cNvSpPr txBox="1"/>
            <p:nvPr/>
          </p:nvSpPr>
          <p:spPr>
            <a:xfrm>
              <a:off x="228600" y="5874603"/>
              <a:ext cx="164019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Introduced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Very Soon</a:t>
              </a:r>
            </a:p>
          </p:txBody>
        </p:sp>
        <p:cxnSp>
          <p:nvCxnSpPr>
            <p:cNvPr id="8" name="Straight Arrow Connector 7"/>
            <p:cNvCxnSpPr>
              <a:stCxn id="6" idx="2"/>
            </p:cNvCxnSpPr>
            <p:nvPr/>
          </p:nvCxnSpPr>
          <p:spPr>
            <a:xfrm flipH="1">
              <a:off x="228600" y="6705600"/>
              <a:ext cx="820097" cy="31200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88319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bg1"/>
            </a:gs>
            <a:gs pos="100000">
              <a:srgbClr val="00B050"/>
            </a:gs>
          </a:gsLst>
          <a:lin ang="5400000" scaled="0"/>
        </a:gradFill>
        <a:effectLst/>
      </p:bgPr>
    </p:bg>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228600" y="152400"/>
            <a:ext cx="8610600" cy="838200"/>
          </a:xfrm>
        </p:spPr>
        <p:txBody>
          <a:bodyPr/>
          <a:lstStyle/>
          <a:p>
            <a:pPr eaLnBrk="1" hangingPunct="1"/>
            <a:r>
              <a:rPr lang="en-US" dirty="0">
                <a:solidFill>
                  <a:schemeClr val="tx1"/>
                </a:solidFill>
                <a:latin typeface="Arial Unicode MS" pitchFamily="34" charset="-128"/>
                <a:ea typeface="Arial Unicode MS" pitchFamily="34" charset="-128"/>
                <a:cs typeface="Arial Unicode MS" pitchFamily="34" charset="-128"/>
              </a:rPr>
              <a:t>Centering</a:t>
            </a:r>
          </a:p>
        </p:txBody>
      </p:sp>
      <p:sp>
        <p:nvSpPr>
          <p:cNvPr id="21511"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br>
              <a:rPr lang="en-US" sz="2800"/>
            </a:br>
            <a:endParaRPr lang="en-US" sz="2800"/>
          </a:p>
        </p:txBody>
      </p:sp>
      <mc:AlternateContent xmlns:mc="http://schemas.openxmlformats.org/markup-compatibility/2006" xmlns:a14="http://schemas.microsoft.com/office/drawing/2010/main">
        <mc:Choice Requires="a14">
          <p:sp>
            <p:nvSpPr>
              <p:cNvPr id="21512" name="Text Box 4"/>
              <p:cNvSpPr txBox="1">
                <a:spLocks noChangeArrowheads="1"/>
              </p:cNvSpPr>
              <p:nvPr/>
            </p:nvSpPr>
            <p:spPr bwMode="auto">
              <a:xfrm>
                <a:off x="378542" y="990600"/>
                <a:ext cx="8686800" cy="540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Recall (from 8-21-25) Notation: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000000"/>
                  </a:solidFill>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Data Matrix</a:t>
                </a:r>
                <a:r>
                  <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rPr>
                  <a:t>:</a:t>
                </a:r>
              </a:p>
              <a:p>
                <a:pPr lvl="0" algn="ctr" eaLnBrk="1" hangingPunct="1">
                  <a:defRPr/>
                </a:pPr>
                <a14:m>
                  <m:oMath xmlns:m="http://schemas.openxmlformats.org/officeDocument/2006/math">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accPr>
                      <m:e>
                        <m: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𝑿</m:t>
                        </m:r>
                      </m:e>
                    </m:acc>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d>
                      <m:dPr>
                        <m:begChr m:val="["/>
                        <m:end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dPr>
                      <m:e>
                        <m:m>
                          <m:mPr>
                            <m:mcs>
                              <m:mc>
                                <m:mcPr>
                                  <m:count m:val="3"/>
                                  <m:mcJc m:val="center"/>
                                </m:mcPr>
                              </m:mc>
                            </m:mcs>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mPr>
                          <m:mr>
                            <m:e>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sSubPr>
                                <m:e>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acc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𝑥</m:t>
                                      </m:r>
                                    </m:e>
                                  </m:acc>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1,1</m:t>
                                  </m:r>
                                </m:sub>
                              </m:sSub>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mr>
                          <m:mr>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sub>
                              </m:sSub>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ea typeface="Cambria Math" panose="02040503050406030204" pitchFamily="18" charset="0"/>
                                      <a:sym typeface="Wingdings" pitchFamily="2" charset="2"/>
                                    </a:rPr>
                                    <m:t>,</m:t>
                                  </m:r>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
                      </m:e>
                    </m:d>
                  </m:oMath>
                </a14:m>
                <a: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itchFamily="2" charset="2"/>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marL="0" marR="0" lvl="0" indent="0" algn="l" defTabSz="914400" rtl="0" eaLnBrk="1" fontAlgn="base" latinLnBrk="0" hangingPunct="1">
                  <a:lnSpc>
                    <a:spcPct val="100000"/>
                  </a:lnSpc>
                  <a:spcBef>
                    <a:spcPct val="0"/>
                  </a:spcBef>
                  <a:spcAft>
                    <a:spcPct val="0"/>
                  </a:spcAft>
                  <a:buClrTx/>
                  <a:buSzTx/>
                  <a:tabLst/>
                  <a:defRPr/>
                </a:pPr>
                <a:r>
                  <a:rPr lang="en-US" sz="3200" dirty="0">
                    <a:solidFill>
                      <a:srgbClr val="000000"/>
                    </a:solidFill>
                    <a:sym typeface="Wingdings" pitchFamily="2" charset="2"/>
                  </a:rPr>
                  <a:t>Tilde (</a:t>
                </a:r>
                <a14:m>
                  <m:oMath xmlns:m="http://schemas.openxmlformats.org/officeDocument/2006/math">
                    <m:r>
                      <a:rPr lang="en-US" sz="3200" i="1" smtClean="0">
                        <a:solidFill>
                          <a:srgbClr val="000000"/>
                        </a:solidFill>
                        <a:latin typeface="Cambria Math" panose="02040503050406030204" pitchFamily="18" charset="0"/>
                        <a:ea typeface="Cambria Math" panose="02040503050406030204" pitchFamily="18" charset="0"/>
                        <a:sym typeface="Wingdings" pitchFamily="2" charset="2"/>
                      </a:rPr>
                      <m:t>~</m:t>
                    </m:r>
                  </m:oMath>
                </a14:m>
                <a:r>
                  <a:rPr lang="en-US" sz="3200" dirty="0">
                    <a:solidFill>
                      <a:srgbClr val="000000"/>
                    </a:solidFill>
                    <a:sym typeface="Wingdings" pitchFamily="2" charset="2"/>
                  </a:rPr>
                  <a:t>) Denotes Random Quantities</a:t>
                </a:r>
              </a:p>
              <a:p>
                <a:pPr marL="0" marR="0" lvl="0" indent="0" algn="l" defTabSz="914400" rtl="0" eaLnBrk="1" fontAlgn="base" latinLnBrk="0" hangingPunct="1">
                  <a:lnSpc>
                    <a:spcPct val="100000"/>
                  </a:lnSpc>
                  <a:spcBef>
                    <a:spcPct val="0"/>
                  </a:spcBef>
                  <a:spcAft>
                    <a:spcPct val="0"/>
                  </a:spcAft>
                  <a:buClrTx/>
                  <a:buSzTx/>
                  <a:tabLst/>
                  <a:defRPr/>
                </a:pPr>
                <a:endParaRPr lang="en-US" sz="3200" dirty="0">
                  <a:solidFill>
                    <a:srgbClr val="000000"/>
                  </a:solidFill>
                  <a:sym typeface="Wingdings" pitchFamily="2" charset="2"/>
                </a:endParaRPr>
              </a:p>
              <a:p>
                <a:pPr marL="0" marR="0" lvl="0" indent="0" algn="l" defTabSz="914400" rtl="0" eaLnBrk="1" fontAlgn="base" latinLnBrk="0" hangingPunct="1">
                  <a:lnSpc>
                    <a:spcPct val="100000"/>
                  </a:lnSpc>
                  <a:spcBef>
                    <a:spcPct val="0"/>
                  </a:spcBef>
                  <a:spcAft>
                    <a:spcPct val="0"/>
                  </a:spcAft>
                  <a:buClrTx/>
                  <a:buSzTx/>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rPr>
                  <a:t>Matrices</a:t>
                </a:r>
                <a:r>
                  <a:rPr kumimoji="0" lang="en-US" sz="3200" b="0" i="0" u="none" strike="noStrike" kern="1200" cap="none" spc="0" normalizeH="0" noProof="0" dirty="0">
                    <a:ln>
                      <a:noFill/>
                    </a:ln>
                    <a:solidFill>
                      <a:srgbClr val="000000"/>
                    </a:solidFill>
                    <a:effectLst/>
                    <a:uLnTx/>
                    <a:uFillTx/>
                    <a:latin typeface="Arial" charset="0"/>
                    <a:ea typeface="+mn-ea"/>
                    <a:cs typeface="+mn-cs"/>
                    <a:sym typeface="Wingdings" pitchFamily="2" charset="2"/>
                  </a:rPr>
                  <a:t> as </a:t>
                </a:r>
                <a:r>
                  <a:rPr kumimoji="0" lang="en-US" sz="3200" b="1" i="0" u="none" strike="noStrike" kern="1200" cap="none" spc="0" normalizeH="0" noProof="0" dirty="0">
                    <a:ln>
                      <a:noFill/>
                    </a:ln>
                    <a:solidFill>
                      <a:srgbClr val="000000"/>
                    </a:solidFill>
                    <a:effectLst/>
                    <a:uLnTx/>
                    <a:uFillTx/>
                    <a:latin typeface="Arial" charset="0"/>
                    <a:ea typeface="+mn-ea"/>
                    <a:cs typeface="+mn-cs"/>
                    <a:sym typeface="Wingdings" pitchFamily="2" charset="2"/>
                  </a:rPr>
                  <a:t>Bold Capitals</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mc:Choice>
        <mc:Fallback xmlns="">
          <p:sp>
            <p:nvSpPr>
              <p:cNvPr id="21512" name="Text Box 4"/>
              <p:cNvSpPr txBox="1">
                <a:spLocks noRot="1" noChangeAspect="1" noMove="1" noResize="1" noEditPoints="1" noAdjustHandles="1" noChangeArrowheads="1" noChangeShapeType="1" noTextEdit="1"/>
              </p:cNvSpPr>
              <p:nvPr/>
            </p:nvSpPr>
            <p:spPr bwMode="auto">
              <a:xfrm>
                <a:off x="378542" y="990600"/>
                <a:ext cx="8686800" cy="5401350"/>
              </a:xfrm>
              <a:prstGeom prst="rect">
                <a:avLst/>
              </a:prstGeom>
              <a:blipFill>
                <a:blip r:embed="rId3"/>
                <a:stretch>
                  <a:fillRect l="-1754" t="-14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51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4" name="Rectangle 6"/>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5" name="Rectangle 7"/>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6" name="Rectangle 8"/>
          <p:cNvSpPr>
            <a:spLocks noChangeArrowheads="1"/>
          </p:cNvSpPr>
          <p:nvPr/>
        </p:nvSpPr>
        <p:spPr bwMode="auto">
          <a:xfrm>
            <a:off x="0"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7" name="Rectangle 9"/>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8" name="Rectangle 1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9" name="Rectangle 11"/>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0" name="Rectangle 12"/>
          <p:cNvSpPr>
            <a:spLocks noChangeArrowheads="1"/>
          </p:cNvSpPr>
          <p:nvPr/>
        </p:nvSpPr>
        <p:spPr bwMode="auto">
          <a:xfrm>
            <a:off x="0"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1" name="Rectangle 13"/>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2" name="Rectangle 15"/>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3" name="Rectangle 17"/>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4" name="Rectangle 19"/>
          <p:cNvSpPr>
            <a:spLocks noChangeArrowheads="1"/>
          </p:cNvSpPr>
          <p:nvPr/>
        </p:nvSpPr>
        <p:spPr bwMode="auto">
          <a:xfrm>
            <a:off x="0" y="3059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5598F71-128C-4E9F-8944-AE07F0A74A91}"/>
                  </a:ext>
                </a:extLst>
              </p:cNvPr>
              <p:cNvSpPr txBox="1"/>
              <p:nvPr/>
            </p:nvSpPr>
            <p:spPr>
              <a:xfrm>
                <a:off x="4076010" y="1715869"/>
                <a:ext cx="2172390" cy="646331"/>
              </a:xfrm>
              <a:prstGeom prst="rect">
                <a:avLst/>
              </a:prstGeom>
              <a:noFill/>
            </p:spPr>
            <p:txBody>
              <a:bodyPr wrap="none" rtlCol="0">
                <a:spAutoFit/>
              </a:bodyPr>
              <a:lstStyle/>
              <a:p>
                <a:r>
                  <a:rPr lang="en-US" dirty="0">
                    <a:solidFill>
                      <a:schemeClr val="tx1"/>
                    </a:solidFill>
                  </a:rPr>
                  <a:t>Recall Data Object </a:t>
                </a:r>
              </a:p>
              <a:p>
                <a:r>
                  <a:rPr lang="en-US" dirty="0">
                    <a:solidFill>
                      <a:schemeClr val="tx1"/>
                    </a:solidFill>
                  </a:rPr>
                  <a:t>Vectors, </a:t>
                </a:r>
                <a14:m>
                  <m:oMath xmlns:m="http://schemas.openxmlformats.org/officeDocument/2006/math">
                    <m:r>
                      <a:rPr lang="en-US" b="0" i="1" smtClean="0">
                        <a:solidFill>
                          <a:schemeClr val="tx1"/>
                        </a:solidFill>
                        <a:latin typeface="Cambria Math" panose="02040503050406030204" pitchFamily="18" charset="0"/>
                      </a:rPr>
                      <m:t>𝑗</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𝑛</m:t>
                    </m:r>
                  </m:oMath>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65598F71-128C-4E9F-8944-AE07F0A74A91}"/>
                  </a:ext>
                </a:extLst>
              </p:cNvPr>
              <p:cNvSpPr txBox="1">
                <a:spLocks noRot="1" noChangeAspect="1" noMove="1" noResize="1" noEditPoints="1" noAdjustHandles="1" noChangeArrowheads="1" noChangeShapeType="1" noTextEdit="1"/>
              </p:cNvSpPr>
              <p:nvPr/>
            </p:nvSpPr>
            <p:spPr>
              <a:xfrm>
                <a:off x="4076010" y="1715869"/>
                <a:ext cx="2172390" cy="646331"/>
              </a:xfrm>
              <a:prstGeom prst="rect">
                <a:avLst/>
              </a:prstGeom>
              <a:blipFill>
                <a:blip r:embed="rId4"/>
                <a:stretch>
                  <a:fillRect l="-2528" t="-4673" r="-1404"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698AEFE-B674-46D9-AFF2-20BE3CAE2371}"/>
                  </a:ext>
                </a:extLst>
              </p:cNvPr>
              <p:cNvSpPr txBox="1"/>
              <p:nvPr/>
            </p:nvSpPr>
            <p:spPr>
              <a:xfrm>
                <a:off x="6927756" y="3011269"/>
                <a:ext cx="1454244" cy="646331"/>
              </a:xfrm>
              <a:prstGeom prst="rect">
                <a:avLst/>
              </a:prstGeom>
              <a:noFill/>
            </p:spPr>
            <p:txBody>
              <a:bodyPr wrap="none" rtlCol="0">
                <a:spAutoFit/>
              </a:bodyPr>
              <a:lstStyle/>
              <a:p>
                <a:r>
                  <a:rPr lang="en-US" dirty="0">
                    <a:solidFill>
                      <a:schemeClr val="tx1"/>
                    </a:solidFill>
                  </a:rPr>
                  <a:t>Recall traits,</a:t>
                </a:r>
              </a:p>
              <a:p>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𝑖</m:t>
                    </m:r>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𝑑</m:t>
                    </m:r>
                  </m:oMath>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4698AEFE-B674-46D9-AFF2-20BE3CAE2371}"/>
                  </a:ext>
                </a:extLst>
              </p:cNvPr>
              <p:cNvSpPr txBox="1">
                <a:spLocks noRot="1" noChangeAspect="1" noMove="1" noResize="1" noEditPoints="1" noAdjustHandles="1" noChangeArrowheads="1" noChangeShapeType="1" noTextEdit="1"/>
              </p:cNvSpPr>
              <p:nvPr/>
            </p:nvSpPr>
            <p:spPr>
              <a:xfrm>
                <a:off x="6927756" y="3011269"/>
                <a:ext cx="1454244" cy="646331"/>
              </a:xfrm>
              <a:prstGeom prst="rect">
                <a:avLst/>
              </a:prstGeom>
              <a:blipFill>
                <a:blip r:embed="rId5"/>
                <a:stretch>
                  <a:fillRect l="-3347" t="-5660" r="-3766"/>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73FC485B-739C-491C-8473-F48679F02D05}"/>
              </a:ext>
            </a:extLst>
          </p:cNvPr>
          <p:cNvSpPr txBox="1"/>
          <p:nvPr/>
        </p:nvSpPr>
        <p:spPr>
          <a:xfrm>
            <a:off x="6324600" y="457200"/>
            <a:ext cx="2416111" cy="369332"/>
          </a:xfrm>
          <a:prstGeom prst="rect">
            <a:avLst/>
          </a:prstGeom>
          <a:noFill/>
          <a:ln w="25400">
            <a:solidFill>
              <a:srgbClr val="0000FF"/>
            </a:solidFill>
          </a:ln>
        </p:spPr>
        <p:txBody>
          <a:bodyPr wrap="none" rtlCol="0">
            <a:spAutoFit/>
          </a:bodyPr>
          <a:lstStyle/>
          <a:p>
            <a:r>
              <a:rPr lang="en-US" dirty="0">
                <a:solidFill>
                  <a:srgbClr val="0000FF"/>
                </a:solidFill>
              </a:rPr>
              <a:t>Text:  Sec. 6.3, 17.1.1</a:t>
            </a:r>
          </a:p>
        </p:txBody>
      </p:sp>
      <p:sp>
        <p:nvSpPr>
          <p:cNvPr id="3" name="TextBox 2">
            <a:extLst>
              <a:ext uri="{FF2B5EF4-FFF2-40B4-BE49-F238E27FC236}">
                <a16:creationId xmlns:a16="http://schemas.microsoft.com/office/drawing/2014/main" id="{71536334-A8D9-BA64-1940-14D0ED37B965}"/>
              </a:ext>
            </a:extLst>
          </p:cNvPr>
          <p:cNvSpPr txBox="1"/>
          <p:nvPr/>
        </p:nvSpPr>
        <p:spPr>
          <a:xfrm>
            <a:off x="1033964" y="457200"/>
            <a:ext cx="1556836" cy="369332"/>
          </a:xfrm>
          <a:prstGeom prst="rect">
            <a:avLst/>
          </a:prstGeom>
          <a:noFill/>
          <a:ln w="25400">
            <a:solidFill>
              <a:srgbClr val="C00000"/>
            </a:solidFill>
          </a:ln>
        </p:spPr>
        <p:txBody>
          <a:bodyPr wrap="none" rtlCol="0">
            <a:spAutoFit/>
          </a:bodyPr>
          <a:lstStyle/>
          <a:p>
            <a:r>
              <a:rPr lang="en-US" dirty="0">
                <a:solidFill>
                  <a:srgbClr val="C00000"/>
                </a:solidFill>
              </a:rPr>
              <a:t>Formal Study</a:t>
            </a:r>
          </a:p>
        </p:txBody>
      </p:sp>
    </p:spTree>
    <p:extLst>
      <p:ext uri="{BB962C8B-B14F-4D97-AF65-F5344CB8AC3E}">
        <p14:creationId xmlns:p14="http://schemas.microsoft.com/office/powerpoint/2010/main" val="2473828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bg1"/>
            </a:gs>
            <a:gs pos="100000">
              <a:srgbClr val="00B050"/>
            </a:gs>
          </a:gsLst>
          <a:lin ang="5400000" scaled="0"/>
        </a:gradFill>
        <a:effectLst/>
      </p:bgPr>
    </p:bg>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228600" y="152400"/>
            <a:ext cx="8610600" cy="838200"/>
          </a:xfrm>
        </p:spPr>
        <p:txBody>
          <a:bodyPr/>
          <a:lstStyle/>
          <a:p>
            <a:pPr eaLnBrk="1" hangingPunct="1"/>
            <a:r>
              <a:rPr lang="en-US" dirty="0">
                <a:solidFill>
                  <a:schemeClr val="tx1"/>
                </a:solidFill>
                <a:latin typeface="Arial Unicode MS" pitchFamily="34" charset="-128"/>
                <a:ea typeface="Arial Unicode MS" pitchFamily="34" charset="-128"/>
                <a:cs typeface="Arial Unicode MS" pitchFamily="34" charset="-128"/>
              </a:rPr>
              <a:t>Centering</a:t>
            </a:r>
          </a:p>
        </p:txBody>
      </p:sp>
      <p:sp>
        <p:nvSpPr>
          <p:cNvPr id="21511"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br>
              <a:rPr lang="en-US" sz="2800"/>
            </a:br>
            <a:endParaRPr lang="en-US" sz="2800"/>
          </a:p>
        </p:txBody>
      </p:sp>
      <mc:AlternateContent xmlns:mc="http://schemas.openxmlformats.org/markup-compatibility/2006" xmlns:a14="http://schemas.microsoft.com/office/drawing/2010/main">
        <mc:Choice Requires="a14">
          <p:sp>
            <p:nvSpPr>
              <p:cNvPr id="21512" name="Text Box 4"/>
              <p:cNvSpPr txBox="1">
                <a:spLocks noChangeArrowheads="1"/>
              </p:cNvSpPr>
              <p:nvPr/>
            </p:nvSpPr>
            <p:spPr bwMode="auto">
              <a:xfrm>
                <a:off x="378542" y="990600"/>
                <a:ext cx="8686800" cy="60018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Notation: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000000"/>
                  </a:solidFill>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Data Object Vectors</a:t>
                </a:r>
                <a:r>
                  <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rPr>
                  <a:t>:</a:t>
                </a:r>
              </a:p>
              <a:p>
                <a:pPr lvl="0" algn="ctr" eaLnBrk="1" hangingPunct="1">
                  <a:defRPr/>
                </a:pPr>
                <a14:m>
                  <m:oMath xmlns:m="http://schemas.openxmlformats.org/officeDocument/2006/math">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accPr>
                      <m:e>
                        <m: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𝑿</m:t>
                        </m:r>
                      </m:e>
                    </m:acc>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d>
                      <m:dPr>
                        <m:begChr m:val="["/>
                        <m:end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dPr>
                      <m:e>
                        <m:m>
                          <m:mPr>
                            <m:mcs>
                              <m:mc>
                                <m:mcPr>
                                  <m:count m:val="3"/>
                                  <m:mcJc m:val="center"/>
                                </m:mcPr>
                              </m:mc>
                            </m:mcs>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mPr>
                          <m:mr>
                            <m:e>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sSubPr>
                                <m:e>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acc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𝑥</m:t>
                                      </m:r>
                                    </m:e>
                                  </m:acc>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1,1</m:t>
                                  </m:r>
                                </m:sub>
                              </m:sSub>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mr>
                          <m:mr>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sub>
                              </m:sSub>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ea typeface="Cambria Math" panose="02040503050406030204" pitchFamily="18" charset="0"/>
                                      <a:sym typeface="Wingdings" pitchFamily="2" charset="2"/>
                                    </a:rPr>
                                    <m:t>,</m:t>
                                  </m:r>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
                      </m:e>
                    </m:d>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m:t>
                    </m:r>
                    <m:d>
                      <m:dPr>
                        <m:begChr m:val="["/>
                        <m:endChr m:val="]"/>
                        <m:ctrlP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ctrlPr>
                      </m:dPr>
                      <m:e>
                        <m:m>
                          <m:mPr>
                            <m:mcs>
                              <m:mc>
                                <m:mcPr>
                                  <m:count m:val="3"/>
                                  <m:mcJc m:val="center"/>
                                </m:mcPr>
                              </m:mc>
                            </m:mcs>
                            <m:ctrlP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ctrlPr>
                          </m:mPr>
                          <m:mr>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1" i="1">
                                          <a:solidFill>
                                            <a:srgbClr val="000000"/>
                                          </a:solidFill>
                                          <a:latin typeface="Cambria Math" panose="02040503050406030204" pitchFamily="18" charset="0"/>
                                          <a:ea typeface="Cambria Math" panose="02040503050406030204" pitchFamily="18" charset="0"/>
                                          <a:sym typeface="Wingdings" pitchFamily="2" charset="2"/>
                                        </a:rPr>
                                        <m:t>𝒙</m:t>
                                      </m:r>
                                    </m:e>
                                  </m:acc>
                                </m:e>
                                <m:sub>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sub>
                              </m:sSub>
                            </m:e>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1" i="1">
                                          <a:solidFill>
                                            <a:srgbClr val="000000"/>
                                          </a:solidFill>
                                          <a:latin typeface="Cambria Math" panose="02040503050406030204" pitchFamily="18" charset="0"/>
                                          <a:ea typeface="Cambria Math" panose="02040503050406030204" pitchFamily="18" charset="0"/>
                                          <a:sym typeface="Wingdings" pitchFamily="2" charset="2"/>
                                        </a:rPr>
                                        <m:t>𝒙</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
                      </m:e>
                    </m:d>
                  </m:oMath>
                </a14:m>
                <a: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itchFamily="2" charset="2"/>
                  </a:rPr>
                  <a:t> </a:t>
                </a:r>
                <a:endParaRPr lang="en-US" sz="3200" dirty="0">
                  <a:solidFill>
                    <a:srgbClr val="000000"/>
                  </a:solidFill>
                  <a:sym typeface="Wingdings" pitchFamily="2" charset="2"/>
                </a:endParaRPr>
              </a:p>
              <a:p>
                <a:pPr marL="0" lvl="0" indent="0" eaLnBrk="1" hangingPunct="1">
                  <a:defRPr/>
                </a:pPr>
                <a:r>
                  <a:rPr kumimoji="0" lang="en-US" sz="3200" b="0" i="0" u="none" strike="noStrike" kern="1200" cap="none" spc="0" normalizeH="0" baseline="0" noProof="0" dirty="0" err="1">
                    <a:ln>
                      <a:noFill/>
                    </a:ln>
                    <a:solidFill>
                      <a:srgbClr val="000000"/>
                    </a:solidFill>
                    <a:effectLst/>
                    <a:uLnTx/>
                    <a:uFillTx/>
                    <a:latin typeface="Arial" charset="0"/>
                    <a:ea typeface="+mn-ea"/>
                    <a:cs typeface="+mn-cs"/>
                    <a:sym typeface="Wingdings" pitchFamily="2" charset="2"/>
                  </a:rPr>
                  <a:t>Ve</a:t>
                </a:r>
                <a:r>
                  <a:rPr lang="en-US" sz="3200" dirty="0" err="1">
                    <a:solidFill>
                      <a:srgbClr val="000000"/>
                    </a:solidFill>
                    <a:sym typeface="Wingdings" pitchFamily="2" charset="2"/>
                  </a:rPr>
                  <a:t>ctors</a:t>
                </a:r>
                <a:r>
                  <a:rPr lang="en-US" sz="3200" dirty="0">
                    <a:solidFill>
                      <a:srgbClr val="000000"/>
                    </a:solidFill>
                    <a:sym typeface="Wingdings" pitchFamily="2" charset="2"/>
                  </a:rPr>
                  <a:t>, </a:t>
                </a:r>
                <a:r>
                  <a:rPr kumimoji="0" lang="en-US" sz="3200" b="1" i="0" u="none" strike="noStrike" kern="1200" cap="none" spc="0" normalizeH="0" baseline="0" noProof="0" dirty="0">
                    <a:ln>
                      <a:noFill/>
                    </a:ln>
                    <a:solidFill>
                      <a:srgbClr val="000000"/>
                    </a:solidFill>
                    <a:effectLst/>
                    <a:uLnTx/>
                    <a:uFillTx/>
                    <a:sym typeface="Wingdings" pitchFamily="2" charset="2"/>
                  </a:rPr>
                  <a:t>Bold </a:t>
                </a:r>
                <a:r>
                  <a:rPr lang="en-US" sz="3200" b="1" dirty="0">
                    <a:solidFill>
                      <a:srgbClr val="000000"/>
                    </a:solidFill>
                    <a:sym typeface="Wingdings" pitchFamily="2" charset="2"/>
                  </a:rPr>
                  <a:t>Lowercase</a:t>
                </a:r>
                <a:r>
                  <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rPr>
                  <a:t>:  </a:t>
                </a:r>
                <a14:m>
                  <m:oMath xmlns:m="http://schemas.openxmlformats.org/officeDocument/2006/math">
                    <m:sSub>
                      <m:sSubPr>
                        <m:ctrlPr>
                          <a:rPr lang="en-US" sz="32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32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3200" b="1" i="1">
                                <a:solidFill>
                                  <a:srgbClr val="000000"/>
                                </a:solidFill>
                                <a:latin typeface="Cambria Math" panose="02040503050406030204" pitchFamily="18" charset="0"/>
                                <a:ea typeface="Cambria Math" panose="02040503050406030204" pitchFamily="18" charset="0"/>
                                <a:sym typeface="Wingdings" pitchFamily="2" charset="2"/>
                              </a:rPr>
                              <m:t>𝒙</m:t>
                            </m:r>
                          </m:e>
                        </m:acc>
                      </m:e>
                      <m:sub>
                        <m:r>
                          <a:rPr lang="en-US" sz="3200" b="0" i="1" smtClean="0">
                            <a:solidFill>
                              <a:srgbClr val="000000"/>
                            </a:solidFill>
                            <a:latin typeface="Cambria Math" panose="02040503050406030204" pitchFamily="18" charset="0"/>
                            <a:ea typeface="Cambria Math" panose="02040503050406030204" pitchFamily="18" charset="0"/>
                            <a:sym typeface="Wingdings" pitchFamily="2" charset="2"/>
                          </a:rPr>
                          <m:t>𝑗</m:t>
                        </m:r>
                      </m:sub>
                    </m:sSub>
                    <m:r>
                      <a:rPr lang="en-US" sz="3200" b="0" i="1" smtClean="0">
                        <a:solidFill>
                          <a:srgbClr val="000000"/>
                        </a:solidFill>
                        <a:latin typeface="Cambria Math" panose="02040503050406030204" pitchFamily="18" charset="0"/>
                        <a:ea typeface="Cambria Math" panose="02040503050406030204" pitchFamily="18" charset="0"/>
                        <a:sym typeface="Wingdings" pitchFamily="2" charset="2"/>
                      </a:rPr>
                      <m:t>=</m:t>
                    </m:r>
                    <m:d>
                      <m:dPr>
                        <m:ctrlPr>
                          <a:rPr lang="en-US" sz="3200" b="0" i="1" smtClean="0">
                            <a:solidFill>
                              <a:srgbClr val="000000"/>
                            </a:solidFill>
                            <a:latin typeface="Cambria Math" panose="02040503050406030204" pitchFamily="18" charset="0"/>
                            <a:ea typeface="Cambria Math" panose="02040503050406030204" pitchFamily="18" charset="0"/>
                            <a:sym typeface="Wingdings" pitchFamily="2" charset="2"/>
                          </a:rPr>
                        </m:ctrlPr>
                      </m:dPr>
                      <m:e>
                        <m:m>
                          <m:mPr>
                            <m:mcs>
                              <m:mc>
                                <m:mcPr>
                                  <m:count m:val="1"/>
                                  <m:mcJc m:val="center"/>
                                </m:mcPr>
                              </m:mc>
                            </m:mcs>
                            <m:ctrlPr>
                              <a:rPr lang="en-US" sz="3200" i="1">
                                <a:solidFill>
                                  <a:srgbClr val="000000"/>
                                </a:solidFill>
                                <a:latin typeface="Cambria Math" panose="02040503050406030204" pitchFamily="18" charset="0"/>
                                <a:ea typeface="Cambria Math" panose="02040503050406030204" pitchFamily="18" charset="0"/>
                                <a:sym typeface="Wingdings" pitchFamily="2" charset="2"/>
                              </a:rPr>
                            </m:ctrlPr>
                          </m:mPr>
                          <m:mr>
                            <m:e>
                              <m:sSub>
                                <m:sSubPr>
                                  <m:ctrlPr>
                                    <a:rPr lang="en-US" sz="32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32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3200" i="1">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3200" i="1">
                                      <a:solidFill>
                                        <a:srgbClr val="000000"/>
                                      </a:solidFill>
                                      <a:latin typeface="Cambria Math" panose="02040503050406030204" pitchFamily="18" charset="0"/>
                                      <a:ea typeface="Cambria Math" panose="02040503050406030204" pitchFamily="18" charset="0"/>
                                      <a:sym typeface="Wingdings" pitchFamily="2" charset="2"/>
                                    </a:rPr>
                                    <m:t>1,</m:t>
                                  </m:r>
                                  <m:r>
                                    <a:rPr lang="en-US" sz="3200" i="1">
                                      <a:solidFill>
                                        <a:srgbClr val="000000"/>
                                      </a:solidFill>
                                      <a:latin typeface="Cambria Math" panose="02040503050406030204" pitchFamily="18" charset="0"/>
                                      <a:ea typeface="Cambria Math" panose="02040503050406030204" pitchFamily="18" charset="0"/>
                                      <a:sym typeface="Wingdings" pitchFamily="2" charset="2"/>
                                    </a:rPr>
                                    <m:t>𝑗</m:t>
                                  </m:r>
                                </m:sub>
                              </m:sSub>
                            </m:e>
                          </m:mr>
                          <m:mr>
                            <m:e>
                              <m:r>
                                <a:rPr lang="en-US" sz="3200" i="1">
                                  <a:solidFill>
                                    <a:srgbClr val="000000"/>
                                  </a:solidFill>
                                  <a:latin typeface="Cambria Math" panose="02040503050406030204" pitchFamily="18" charset="0"/>
                                  <a:ea typeface="Cambria Math" panose="02040503050406030204" pitchFamily="18" charset="0"/>
                                  <a:sym typeface="Wingdings" pitchFamily="2" charset="2"/>
                                </a:rPr>
                                <m:t>⋮</m:t>
                              </m:r>
                            </m:e>
                          </m:mr>
                          <m:mr>
                            <m:e>
                              <m:sSub>
                                <m:sSubPr>
                                  <m:ctrlPr>
                                    <a:rPr lang="en-US" sz="32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32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3200" i="1">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3200" i="1">
                                      <a:solidFill>
                                        <a:srgbClr val="000000"/>
                                      </a:solidFill>
                                      <a:latin typeface="Cambria Math" panose="02040503050406030204" pitchFamily="18" charset="0"/>
                                      <a:ea typeface="Cambria Math" panose="02040503050406030204" pitchFamily="18" charset="0"/>
                                      <a:sym typeface="Wingdings" pitchFamily="2" charset="2"/>
                                    </a:rPr>
                                    <m:t>𝑑</m:t>
                                  </m:r>
                                  <m:r>
                                    <a:rPr lang="en-US" sz="3200" i="1">
                                      <a:solidFill>
                                        <a:srgbClr val="000000"/>
                                      </a:solidFill>
                                      <a:latin typeface="Cambria Math" panose="02040503050406030204" pitchFamily="18" charset="0"/>
                                      <a:ea typeface="Cambria Math" panose="02040503050406030204" pitchFamily="18" charset="0"/>
                                      <a:sym typeface="Wingdings" pitchFamily="2" charset="2"/>
                                    </a:rPr>
                                    <m:t>,</m:t>
                                  </m:r>
                                  <m:r>
                                    <a:rPr lang="en-US" sz="3200" i="1">
                                      <a:solidFill>
                                        <a:srgbClr val="000000"/>
                                      </a:solidFill>
                                      <a:latin typeface="Cambria Math" panose="02040503050406030204" pitchFamily="18" charset="0"/>
                                      <a:ea typeface="Cambria Math" panose="02040503050406030204" pitchFamily="18" charset="0"/>
                                      <a:sym typeface="Wingdings" pitchFamily="2" charset="2"/>
                                    </a:rPr>
                                    <m:t>𝑗</m:t>
                                  </m:r>
                                </m:sub>
                              </m:sSub>
                            </m:e>
                          </m:mr>
                        </m:m>
                      </m:e>
                    </m:d>
                    <m:r>
                      <a:rPr lang="en-US" sz="3200" b="0" i="1" smtClean="0">
                        <a:solidFill>
                          <a:srgbClr val="000000"/>
                        </a:solidFill>
                        <a:latin typeface="Cambria Math" panose="02040503050406030204" pitchFamily="18" charset="0"/>
                        <a:ea typeface="Cambria Math" panose="02040503050406030204" pitchFamily="18" charset="0"/>
                        <a:sym typeface="Wingdings" pitchFamily="2" charset="2"/>
                      </a:rPr>
                      <m:t>∈</m:t>
                    </m:r>
                    <m:sSup>
                      <m:sSupPr>
                        <m:ctrlPr>
                          <a:rPr lang="en-US" sz="3200" b="0" i="1" smtClean="0">
                            <a:solidFill>
                              <a:srgbClr val="000000"/>
                            </a:solidFill>
                            <a:latin typeface="Cambria Math" panose="02040503050406030204" pitchFamily="18" charset="0"/>
                            <a:ea typeface="Cambria Math" panose="02040503050406030204" pitchFamily="18" charset="0"/>
                            <a:sym typeface="Wingdings" pitchFamily="2" charset="2"/>
                          </a:rPr>
                        </m:ctrlPr>
                      </m:sSupPr>
                      <m:e>
                        <m:r>
                          <a:rPr lang="en-US" sz="3200" b="0" i="1" smtClean="0">
                            <a:solidFill>
                              <a:srgbClr val="000000"/>
                            </a:solidFill>
                            <a:latin typeface="Cambria Math" panose="02040503050406030204" pitchFamily="18" charset="0"/>
                            <a:ea typeface="Cambria Math" panose="02040503050406030204" pitchFamily="18" charset="0"/>
                            <a:sym typeface="Wingdings" pitchFamily="2" charset="2"/>
                          </a:rPr>
                          <m:t>ℝ</m:t>
                        </m:r>
                      </m:e>
                      <m:sup>
                        <m:r>
                          <a:rPr lang="en-US" sz="3200" b="0" i="1" smtClean="0">
                            <a:solidFill>
                              <a:srgbClr val="000000"/>
                            </a:solidFill>
                            <a:latin typeface="Cambria Math" panose="02040503050406030204" pitchFamily="18" charset="0"/>
                            <a:ea typeface="Cambria Math" panose="02040503050406030204" pitchFamily="18" charset="0"/>
                            <a:sym typeface="Wingdings" pitchFamily="2" charset="2"/>
                          </a:rPr>
                          <m:t>𝑑</m:t>
                        </m:r>
                      </m:sup>
                    </m:sSup>
                  </m:oMath>
                </a14:m>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eaLnBrk="1" hangingPunct="1">
                  <a:defRPr/>
                </a:pPr>
                <a:endParaRPr lang="en-US" sz="3200" dirty="0">
                  <a:solidFill>
                    <a:srgbClr val="000000"/>
                  </a:solidFill>
                  <a:sym typeface="Wingdings" pitchFamily="2" charset="2"/>
                </a:endParaRPr>
              </a:p>
              <a:p>
                <a:pPr eaLnBrk="1" hangingPunct="1">
                  <a:defRPr/>
                </a:pPr>
                <a:r>
                  <a:rPr lang="en-US" sz="3200" dirty="0">
                    <a:solidFill>
                      <a:srgbClr val="000000"/>
                    </a:solidFill>
                    <a:sym typeface="Wingdings" pitchFamily="2" charset="2"/>
                  </a:rPr>
                  <a:t>Again Tilde Denotes Random Quantities</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mc:Choice>
        <mc:Fallback xmlns="">
          <p:sp>
            <p:nvSpPr>
              <p:cNvPr id="21512" name="Text Box 4"/>
              <p:cNvSpPr txBox="1">
                <a:spLocks noRot="1" noChangeAspect="1" noMove="1" noResize="1" noEditPoints="1" noAdjustHandles="1" noChangeArrowheads="1" noChangeShapeType="1" noTextEdit="1"/>
              </p:cNvSpPr>
              <p:nvPr/>
            </p:nvSpPr>
            <p:spPr bwMode="auto">
              <a:xfrm>
                <a:off x="378542" y="990600"/>
                <a:ext cx="8686800" cy="6001899"/>
              </a:xfrm>
              <a:prstGeom prst="rect">
                <a:avLst/>
              </a:prstGeom>
              <a:blipFill>
                <a:blip r:embed="rId3"/>
                <a:stretch>
                  <a:fillRect l="-1754" t="-13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51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4" name="Rectangle 6"/>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5" name="Rectangle 7"/>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6" name="Rectangle 8"/>
          <p:cNvSpPr>
            <a:spLocks noChangeArrowheads="1"/>
          </p:cNvSpPr>
          <p:nvPr/>
        </p:nvSpPr>
        <p:spPr bwMode="auto">
          <a:xfrm>
            <a:off x="0"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7" name="Rectangle 9"/>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8" name="Rectangle 1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9" name="Rectangle 11"/>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0" name="Rectangle 12"/>
          <p:cNvSpPr>
            <a:spLocks noChangeArrowheads="1"/>
          </p:cNvSpPr>
          <p:nvPr/>
        </p:nvSpPr>
        <p:spPr bwMode="auto">
          <a:xfrm>
            <a:off x="0"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1" name="Rectangle 13"/>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2" name="Rectangle 15"/>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3" name="Rectangle 17"/>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4" name="Rectangle 19"/>
          <p:cNvSpPr>
            <a:spLocks noChangeArrowheads="1"/>
          </p:cNvSpPr>
          <p:nvPr/>
        </p:nvSpPr>
        <p:spPr bwMode="auto">
          <a:xfrm>
            <a:off x="0" y="3059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301948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bg1"/>
            </a:gs>
            <a:gs pos="100000">
              <a:srgbClr val="00B050"/>
            </a:gs>
          </a:gsLst>
          <a:lin ang="5400000" scaled="0"/>
        </a:gradFill>
        <a:effectLst/>
      </p:bgPr>
    </p:bg>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228600" y="152400"/>
            <a:ext cx="8610600" cy="838200"/>
          </a:xfrm>
        </p:spPr>
        <p:txBody>
          <a:bodyPr/>
          <a:lstStyle/>
          <a:p>
            <a:pPr eaLnBrk="1" hangingPunct="1"/>
            <a:r>
              <a:rPr lang="en-US" dirty="0">
                <a:solidFill>
                  <a:schemeClr val="tx1"/>
                </a:solidFill>
                <a:latin typeface="Arial Unicode MS" pitchFamily="34" charset="-128"/>
                <a:ea typeface="Arial Unicode MS" pitchFamily="34" charset="-128"/>
                <a:cs typeface="Arial Unicode MS" pitchFamily="34" charset="-128"/>
              </a:rPr>
              <a:t>Centering</a:t>
            </a:r>
          </a:p>
        </p:txBody>
      </p:sp>
      <p:sp>
        <p:nvSpPr>
          <p:cNvPr id="21511"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br>
              <a:rPr lang="en-US" sz="2800"/>
            </a:br>
            <a:endParaRPr lang="en-US" sz="2800"/>
          </a:p>
        </p:txBody>
      </p:sp>
      <mc:AlternateContent xmlns:mc="http://schemas.openxmlformats.org/markup-compatibility/2006" xmlns:a14="http://schemas.microsoft.com/office/drawing/2010/main">
        <mc:Choice Requires="a14">
          <p:sp>
            <p:nvSpPr>
              <p:cNvPr id="21512" name="Text Box 4"/>
              <p:cNvSpPr txBox="1">
                <a:spLocks noChangeArrowheads="1"/>
              </p:cNvSpPr>
              <p:nvPr/>
            </p:nvSpPr>
            <p:spPr bwMode="auto">
              <a:xfrm>
                <a:off x="378542" y="990600"/>
                <a:ext cx="8686800" cy="60871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Data Matrix</a:t>
                </a:r>
                <a:r>
                  <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rPr>
                  <a:t>:</a:t>
                </a:r>
              </a:p>
              <a:p>
                <a:pPr lvl="0" algn="ctr" eaLnBrk="1" hangingPunct="1">
                  <a:defRPr/>
                </a:pPr>
                <a14:m>
                  <m:oMath xmlns:m="http://schemas.openxmlformats.org/officeDocument/2006/math">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accPr>
                      <m:e>
                        <m: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𝑿</m:t>
                        </m:r>
                      </m:e>
                    </m:acc>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d>
                      <m:dPr>
                        <m:begChr m:val="["/>
                        <m:end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dPr>
                      <m:e>
                        <m:m>
                          <m:mPr>
                            <m:mcs>
                              <m:mc>
                                <m:mcPr>
                                  <m:count m:val="3"/>
                                  <m:mcJc m:val="center"/>
                                </m:mcPr>
                              </m:mc>
                            </m:mcs>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mPr>
                          <m:mr>
                            <m:e>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sSubPr>
                                <m:e>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acc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𝑥</m:t>
                                      </m:r>
                                    </m:e>
                                  </m:acc>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1,1</m:t>
                                  </m:r>
                                </m:sub>
                              </m:sSub>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mr>
                          <m:mr>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sub>
                              </m:sSub>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ea typeface="Cambria Math" panose="02040503050406030204" pitchFamily="18" charset="0"/>
                                      <a:sym typeface="Wingdings" pitchFamily="2" charset="2"/>
                                    </a:rPr>
                                    <m:t>,</m:t>
                                  </m:r>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
                      </m:e>
                    </m:d>
                  </m:oMath>
                </a14:m>
                <a: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itchFamily="2" charset="2"/>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u="sng" dirty="0">
                    <a:solidFill>
                      <a:srgbClr val="000000"/>
                    </a:solidFill>
                    <a:sym typeface="Wingdings" pitchFamily="2" charset="2"/>
                  </a:rPr>
                  <a:t>Column Object Mean</a:t>
                </a:r>
                <a:r>
                  <a:rPr lang="en-US" sz="3200" dirty="0">
                    <a:solidFill>
                      <a:srgbClr val="000000"/>
                    </a:solidFill>
                    <a:sym typeface="Wingdings" pitchFamily="2" charset="2"/>
                  </a:rPr>
                  <a:t>:</a:t>
                </a:r>
              </a:p>
              <a:p>
                <a:pPr lvl="0" algn="ctr" eaLnBrk="1" hangingPunct="1">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ctrlPr>
                        </m:sSubPr>
                        <m:e>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ctrlPr>
                            </m:accPr>
                            <m:e>
                              <m: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t>𝒙</m:t>
                              </m:r>
                            </m:e>
                          </m:acc>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t>𝑐𝑜</m:t>
                          </m:r>
                        </m:sub>
                      </m:s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t>=</m:t>
                      </m:r>
                      <m:d>
                        <m:d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ctrlPr>
                        </m:dPr>
                        <m:e>
                          <m:m>
                            <m:mPr>
                              <m:mcs>
                                <m:mc>
                                  <m:mcPr>
                                    <m:count m:val="1"/>
                                    <m:mcJc m:val="center"/>
                                  </m:mcPr>
                                </m:mc>
                              </m:mcs>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ctrlPr>
                            </m:mPr>
                            <m:mr>
                              <m:e>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ctrlPr>
                                  </m:sSubPr>
                                  <m:e>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ctrlPr>
                                      </m:acc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t>𝑥</m:t>
                                        </m:r>
                                      </m:e>
                                    </m:acc>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t>1,</m:t>
                                    </m:r>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t>𝐴</m:t>
                                    </m:r>
                                  </m:sub>
                                </m:sSub>
                              </m:e>
                            </m:mr>
                            <m:m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mr>
                            <m:mr>
                              <m:e>
                                <m:sSub>
                                  <m:sSubPr>
                                    <m:ctrlPr>
                                      <a:rPr lang="en-US" sz="2800" i="1">
                                        <a:solidFill>
                                          <a:srgbClr val="000000"/>
                                        </a:solidFill>
                                        <a:latin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sym typeface="Wingdings" pitchFamily="2" charset="2"/>
                                          </a:rPr>
                                        </m:ctrlPr>
                                      </m:accPr>
                                      <m:e>
                                        <m:r>
                                          <a:rPr lang="en-US" sz="2800" i="1">
                                            <a:solidFill>
                                              <a:srgbClr val="000000"/>
                                            </a:solidFill>
                                            <a:latin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sym typeface="Wingdings" pitchFamily="2" charset="2"/>
                                      </a:rPr>
                                      <m:t>,</m:t>
                                    </m:r>
                                    <m:r>
                                      <a:rPr lang="en-US" sz="2800" i="1">
                                        <a:solidFill>
                                          <a:srgbClr val="000000"/>
                                        </a:solidFill>
                                        <a:latin typeface="Cambria Math" panose="02040503050406030204" pitchFamily="18" charset="0"/>
                                        <a:sym typeface="Wingdings" pitchFamily="2" charset="2"/>
                                      </a:rPr>
                                      <m:t>𝐴</m:t>
                                    </m:r>
                                  </m:sub>
                                </m:sSub>
                              </m:e>
                            </m:mr>
                          </m:m>
                        </m:e>
                      </m:d>
                    </m:oMath>
                  </m:oMathPara>
                </a14:m>
                <a:endParaRPr kumimoji="0" lang="en-US" sz="2800" b="0" i="0" u="none" strike="noStrike" kern="1200" cap="none" spc="0" normalizeH="0" baseline="0" noProof="0" dirty="0">
                  <a:ln>
                    <a:noFill/>
                  </a:ln>
                  <a:solidFill>
                    <a:srgbClr val="000000"/>
                  </a:solidFill>
                  <a:effectLst/>
                  <a:uLnTx/>
                  <a:uFillTx/>
                  <a:sym typeface="Wingdings" pitchFamily="2" charset="2"/>
                </a:endParaRPr>
              </a:p>
              <a:p>
                <a:pPr lvl="0" algn="ctr" eaLnBrk="1" hangingPunct="1">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lvl="0" eaLnBrk="1" hangingPunct="1">
                  <a:defRPr/>
                </a:pPr>
                <a:r>
                  <a:rPr lang="en-US" sz="3200" dirty="0">
                    <a:solidFill>
                      <a:srgbClr val="000000"/>
                    </a:solidFill>
                    <a:sym typeface="Wingdings" pitchFamily="2" charset="2"/>
                  </a:rPr>
                  <a:t>where     </a:t>
                </a:r>
                <a14:m>
                  <m:oMath xmlns:m="http://schemas.openxmlformats.org/officeDocument/2006/math">
                    <m:sSub>
                      <m:sSubPr>
                        <m:ctrlPr>
                          <a:rPr lang="en-US" sz="3200" i="1">
                            <a:solidFill>
                              <a:srgbClr val="000000"/>
                            </a:solidFill>
                            <a:latin typeface="Cambria Math" panose="02040503050406030204" pitchFamily="18" charset="0"/>
                            <a:sym typeface="Wingdings" pitchFamily="2" charset="2"/>
                          </a:rPr>
                        </m:ctrlPr>
                      </m:sSubPr>
                      <m:e>
                        <m:acc>
                          <m:accPr>
                            <m:chr m:val="̅"/>
                            <m:ctrlPr>
                              <a:rPr lang="en-US" sz="3200" i="1">
                                <a:solidFill>
                                  <a:srgbClr val="000000"/>
                                </a:solidFill>
                                <a:latin typeface="Cambria Math" panose="02040503050406030204" pitchFamily="18" charset="0"/>
                                <a:sym typeface="Wingdings" pitchFamily="2" charset="2"/>
                              </a:rPr>
                            </m:ctrlPr>
                          </m:accPr>
                          <m:e>
                            <m:r>
                              <a:rPr lang="en-US" sz="3200" i="1">
                                <a:solidFill>
                                  <a:srgbClr val="000000"/>
                                </a:solidFill>
                                <a:latin typeface="Cambria Math" panose="02040503050406030204" pitchFamily="18" charset="0"/>
                                <a:sym typeface="Wingdings" pitchFamily="2" charset="2"/>
                              </a:rPr>
                              <m:t>𝑥</m:t>
                            </m:r>
                          </m:e>
                        </m:acc>
                      </m:e>
                      <m:sub>
                        <m:r>
                          <a:rPr lang="en-US" sz="3200" b="0" i="1" smtClean="0">
                            <a:solidFill>
                              <a:srgbClr val="000000"/>
                            </a:solidFill>
                            <a:latin typeface="Cambria Math" panose="02040503050406030204" pitchFamily="18" charset="0"/>
                            <a:sym typeface="Wingdings" pitchFamily="2" charset="2"/>
                          </a:rPr>
                          <m:t>𝑖</m:t>
                        </m:r>
                        <m:r>
                          <a:rPr lang="en-US" sz="3200" i="1">
                            <a:solidFill>
                              <a:srgbClr val="000000"/>
                            </a:solidFill>
                            <a:latin typeface="Cambria Math" panose="02040503050406030204" pitchFamily="18" charset="0"/>
                            <a:sym typeface="Wingdings" pitchFamily="2" charset="2"/>
                          </a:rPr>
                          <m:t>,</m:t>
                        </m:r>
                        <m:r>
                          <a:rPr lang="en-US" sz="3200" i="1">
                            <a:solidFill>
                              <a:srgbClr val="000000"/>
                            </a:solidFill>
                            <a:latin typeface="Cambria Math" panose="02040503050406030204" pitchFamily="18" charset="0"/>
                            <a:sym typeface="Wingdings" pitchFamily="2" charset="2"/>
                          </a:rPr>
                          <m:t>𝐴</m:t>
                        </m:r>
                      </m:sub>
                    </m:sSub>
                    <m:r>
                      <a:rPr lang="en-US" sz="3200" b="0" i="1" smtClean="0">
                        <a:solidFill>
                          <a:srgbClr val="000000"/>
                        </a:solidFill>
                        <a:latin typeface="Cambria Math" panose="02040503050406030204" pitchFamily="18" charset="0"/>
                        <a:sym typeface="Wingdings" pitchFamily="2" charset="2"/>
                      </a:rPr>
                      <m:t>=</m:t>
                    </m:r>
                    <m:box>
                      <m:boxPr>
                        <m:ctrlPr>
                          <a:rPr lang="en-US" sz="3200" b="0" i="1" smtClean="0">
                            <a:solidFill>
                              <a:srgbClr val="000000"/>
                            </a:solidFill>
                            <a:latin typeface="Cambria Math" panose="02040503050406030204" pitchFamily="18" charset="0"/>
                            <a:sym typeface="Wingdings" pitchFamily="2" charset="2"/>
                          </a:rPr>
                        </m:ctrlPr>
                      </m:boxPr>
                      <m:e>
                        <m:argPr>
                          <m:argSz m:val="-1"/>
                        </m:argPr>
                        <m:f>
                          <m:fPr>
                            <m:ctrlPr>
                              <a:rPr lang="en-US" sz="3200" b="0" i="1" smtClean="0">
                                <a:solidFill>
                                  <a:srgbClr val="000000"/>
                                </a:solidFill>
                                <a:latin typeface="Cambria Math" panose="02040503050406030204" pitchFamily="18" charset="0"/>
                                <a:sym typeface="Wingdings" pitchFamily="2" charset="2"/>
                              </a:rPr>
                            </m:ctrlPr>
                          </m:fPr>
                          <m:num>
                            <m:r>
                              <a:rPr lang="en-US" sz="3200" b="0" i="1" smtClean="0">
                                <a:solidFill>
                                  <a:srgbClr val="000000"/>
                                </a:solidFill>
                                <a:latin typeface="Cambria Math" panose="02040503050406030204" pitchFamily="18" charset="0"/>
                                <a:sym typeface="Wingdings" pitchFamily="2" charset="2"/>
                              </a:rPr>
                              <m:t>1</m:t>
                            </m:r>
                          </m:num>
                          <m:den>
                            <m:r>
                              <a:rPr lang="en-US" sz="3200" b="0" i="1" smtClean="0">
                                <a:solidFill>
                                  <a:srgbClr val="000000"/>
                                </a:solidFill>
                                <a:latin typeface="Cambria Math" panose="02040503050406030204" pitchFamily="18" charset="0"/>
                                <a:sym typeface="Wingdings" pitchFamily="2" charset="2"/>
                              </a:rPr>
                              <m:t>𝑛</m:t>
                            </m:r>
                          </m:den>
                        </m:f>
                        <m:nary>
                          <m:naryPr>
                            <m:chr m:val="∑"/>
                            <m:ctrlPr>
                              <a:rPr lang="en-US" sz="3200" b="0" i="1" smtClean="0">
                                <a:solidFill>
                                  <a:srgbClr val="000000"/>
                                </a:solidFill>
                                <a:latin typeface="Cambria Math" panose="02040503050406030204" pitchFamily="18" charset="0"/>
                                <a:sym typeface="Wingdings" pitchFamily="2" charset="2"/>
                              </a:rPr>
                            </m:ctrlPr>
                          </m:naryPr>
                          <m:sub>
                            <m:r>
                              <m:rPr>
                                <m:brk m:alnAt="23"/>
                              </m:rPr>
                              <a:rPr lang="en-US" sz="3200" b="0" i="1" smtClean="0">
                                <a:solidFill>
                                  <a:srgbClr val="000000"/>
                                </a:solidFill>
                                <a:latin typeface="Cambria Math" panose="02040503050406030204" pitchFamily="18" charset="0"/>
                                <a:sym typeface="Wingdings" pitchFamily="2" charset="2"/>
                              </a:rPr>
                              <m:t>𝑗</m:t>
                            </m:r>
                            <m:r>
                              <a:rPr lang="en-US" sz="3200" b="0" i="1" smtClean="0">
                                <a:solidFill>
                                  <a:srgbClr val="000000"/>
                                </a:solidFill>
                                <a:latin typeface="Cambria Math" panose="02040503050406030204" pitchFamily="18" charset="0"/>
                                <a:sym typeface="Wingdings" pitchFamily="2" charset="2"/>
                              </a:rPr>
                              <m:t>=1</m:t>
                            </m:r>
                          </m:sub>
                          <m:sup>
                            <m:r>
                              <a:rPr lang="en-US" sz="3200" b="0" i="1" smtClean="0">
                                <a:solidFill>
                                  <a:srgbClr val="000000"/>
                                </a:solidFill>
                                <a:latin typeface="Cambria Math" panose="02040503050406030204" pitchFamily="18" charset="0"/>
                                <a:sym typeface="Wingdings" pitchFamily="2" charset="2"/>
                              </a:rPr>
                              <m:t>𝑛</m:t>
                            </m:r>
                          </m:sup>
                          <m:e>
                            <m:sSub>
                              <m:sSubPr>
                                <m:ctrlPr>
                                  <a:rPr lang="en-US" sz="3200" b="0" i="1" smtClean="0">
                                    <a:solidFill>
                                      <a:srgbClr val="000000"/>
                                    </a:solidFill>
                                    <a:latin typeface="Cambria Math" panose="02040503050406030204" pitchFamily="18" charset="0"/>
                                    <a:sym typeface="Wingdings" pitchFamily="2" charset="2"/>
                                  </a:rPr>
                                </m:ctrlPr>
                              </m:sSubPr>
                              <m:e>
                                <m:acc>
                                  <m:accPr>
                                    <m:chr m:val="̃"/>
                                    <m:ctrlPr>
                                      <a:rPr lang="en-US" sz="3200" b="0" i="1" smtClean="0">
                                        <a:solidFill>
                                          <a:srgbClr val="000000"/>
                                        </a:solidFill>
                                        <a:latin typeface="Cambria Math" panose="02040503050406030204" pitchFamily="18" charset="0"/>
                                        <a:sym typeface="Wingdings" pitchFamily="2" charset="2"/>
                                      </a:rPr>
                                    </m:ctrlPr>
                                  </m:accPr>
                                  <m:e>
                                    <m:r>
                                      <a:rPr lang="en-US" sz="3200" b="0" i="1" smtClean="0">
                                        <a:solidFill>
                                          <a:srgbClr val="000000"/>
                                        </a:solidFill>
                                        <a:latin typeface="Cambria Math" panose="02040503050406030204" pitchFamily="18" charset="0"/>
                                        <a:sym typeface="Wingdings" pitchFamily="2" charset="2"/>
                                      </a:rPr>
                                      <m:t>𝑋</m:t>
                                    </m:r>
                                  </m:e>
                                </m:acc>
                              </m:e>
                              <m:sub>
                                <m:r>
                                  <a:rPr lang="en-US" sz="3200" b="0" i="1" smtClean="0">
                                    <a:solidFill>
                                      <a:srgbClr val="000000"/>
                                    </a:solidFill>
                                    <a:latin typeface="Cambria Math" panose="02040503050406030204" pitchFamily="18" charset="0"/>
                                    <a:sym typeface="Wingdings" pitchFamily="2" charset="2"/>
                                  </a:rPr>
                                  <m:t>𝑖</m:t>
                                </m:r>
                                <m:r>
                                  <a:rPr lang="en-US" sz="3200" b="0" i="1" smtClean="0">
                                    <a:solidFill>
                                      <a:srgbClr val="000000"/>
                                    </a:solidFill>
                                    <a:latin typeface="Cambria Math" panose="02040503050406030204" pitchFamily="18" charset="0"/>
                                    <a:sym typeface="Wingdings" pitchFamily="2" charset="2"/>
                                  </a:rPr>
                                  <m:t>,</m:t>
                                </m:r>
                                <m:r>
                                  <a:rPr lang="en-US" sz="3200" b="0" i="1" smtClean="0">
                                    <a:solidFill>
                                      <a:srgbClr val="000000"/>
                                    </a:solidFill>
                                    <a:latin typeface="Cambria Math" panose="02040503050406030204" pitchFamily="18" charset="0"/>
                                    <a:sym typeface="Wingdings" pitchFamily="2" charset="2"/>
                                  </a:rPr>
                                  <m:t>𝑗</m:t>
                                </m:r>
                              </m:sub>
                            </m:sSub>
                          </m:e>
                        </m:nary>
                      </m:e>
                    </m:box>
                  </m:oMath>
                </a14:m>
                <a:endParaRPr lang="en-US" sz="3200" dirty="0">
                  <a:solidFill>
                    <a:srgbClr val="000000"/>
                  </a:solidFill>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mc:Choice>
        <mc:Fallback xmlns="">
          <p:sp>
            <p:nvSpPr>
              <p:cNvPr id="21512" name="Text Box 4"/>
              <p:cNvSpPr txBox="1">
                <a:spLocks noRot="1" noChangeAspect="1" noMove="1" noResize="1" noEditPoints="1" noAdjustHandles="1" noChangeArrowheads="1" noChangeShapeType="1" noTextEdit="1"/>
              </p:cNvSpPr>
              <p:nvPr/>
            </p:nvSpPr>
            <p:spPr bwMode="auto">
              <a:xfrm>
                <a:off x="378542" y="990600"/>
                <a:ext cx="8686800" cy="6087179"/>
              </a:xfrm>
              <a:prstGeom prst="rect">
                <a:avLst/>
              </a:prstGeom>
              <a:blipFill>
                <a:blip r:embed="rId3"/>
                <a:stretch>
                  <a:fillRect l="-1754" t="-130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51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4" name="Rectangle 6"/>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5" name="Rectangle 7"/>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6" name="Rectangle 8"/>
          <p:cNvSpPr>
            <a:spLocks noChangeArrowheads="1"/>
          </p:cNvSpPr>
          <p:nvPr/>
        </p:nvSpPr>
        <p:spPr bwMode="auto">
          <a:xfrm>
            <a:off x="0"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7" name="Rectangle 9"/>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8" name="Rectangle 1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9" name="Rectangle 11"/>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0" name="Rectangle 12"/>
          <p:cNvSpPr>
            <a:spLocks noChangeArrowheads="1"/>
          </p:cNvSpPr>
          <p:nvPr/>
        </p:nvSpPr>
        <p:spPr bwMode="auto">
          <a:xfrm>
            <a:off x="0"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1" name="Rectangle 13"/>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2" name="Rectangle 15"/>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3" name="Rectangle 17"/>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4" name="Rectangle 19"/>
          <p:cNvSpPr>
            <a:spLocks noChangeArrowheads="1"/>
          </p:cNvSpPr>
          <p:nvPr/>
        </p:nvSpPr>
        <p:spPr bwMode="auto">
          <a:xfrm>
            <a:off x="0" y="3059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9" name="Group 8">
            <a:extLst>
              <a:ext uri="{FF2B5EF4-FFF2-40B4-BE49-F238E27FC236}">
                <a16:creationId xmlns:a16="http://schemas.microsoft.com/office/drawing/2014/main" id="{6E72DB3D-B6B6-4CC8-AA38-A840D3A7A356}"/>
              </a:ext>
            </a:extLst>
          </p:cNvPr>
          <p:cNvGrpSpPr/>
          <p:nvPr/>
        </p:nvGrpSpPr>
        <p:grpSpPr>
          <a:xfrm>
            <a:off x="4876800" y="5257800"/>
            <a:ext cx="3033261" cy="874931"/>
            <a:chOff x="4876800" y="5257800"/>
            <a:chExt cx="3033261" cy="874931"/>
          </a:xfrm>
        </p:grpSpPr>
        <p:sp>
          <p:nvSpPr>
            <p:cNvPr id="2" name="TextBox 1">
              <a:extLst>
                <a:ext uri="{FF2B5EF4-FFF2-40B4-BE49-F238E27FC236}">
                  <a16:creationId xmlns:a16="http://schemas.microsoft.com/office/drawing/2014/main" id="{7FCEDA67-42AD-42EE-A9E6-9D9412A27128}"/>
                </a:ext>
              </a:extLst>
            </p:cNvPr>
            <p:cNvSpPr txBox="1"/>
            <p:nvPr/>
          </p:nvSpPr>
          <p:spPr>
            <a:xfrm>
              <a:off x="6019800" y="5486400"/>
              <a:ext cx="1890261" cy="646331"/>
            </a:xfrm>
            <a:prstGeom prst="rect">
              <a:avLst/>
            </a:prstGeom>
            <a:noFill/>
            <a:ln w="25400">
              <a:solidFill>
                <a:schemeClr val="tx1"/>
              </a:solidFill>
            </a:ln>
          </p:spPr>
          <p:txBody>
            <a:bodyPr wrap="none" rtlCol="0">
              <a:spAutoFit/>
            </a:bodyPr>
            <a:lstStyle/>
            <a:p>
              <a:pPr algn="ctr"/>
              <a:r>
                <a:rPr lang="en-US" dirty="0"/>
                <a:t>Could Call This</a:t>
              </a:r>
            </a:p>
            <a:p>
              <a:pPr algn="ctr"/>
              <a:r>
                <a:rPr lang="en-US" dirty="0"/>
                <a:t> the “Row Mean”</a:t>
              </a:r>
            </a:p>
          </p:txBody>
        </p:sp>
        <p:cxnSp>
          <p:nvCxnSpPr>
            <p:cNvPr id="5" name="Straight Arrow Connector 4">
              <a:extLst>
                <a:ext uri="{FF2B5EF4-FFF2-40B4-BE49-F238E27FC236}">
                  <a16:creationId xmlns:a16="http://schemas.microsoft.com/office/drawing/2014/main" id="{CBA4384D-E172-49F3-82E1-55243A2562BE}"/>
                </a:ext>
              </a:extLst>
            </p:cNvPr>
            <p:cNvCxnSpPr>
              <a:cxnSpLocks/>
              <a:stCxn id="2" idx="1"/>
            </p:cNvCxnSpPr>
            <p:nvPr/>
          </p:nvCxnSpPr>
          <p:spPr>
            <a:xfrm flipH="1">
              <a:off x="4876800" y="5809566"/>
              <a:ext cx="1143000" cy="1340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883CD7-0F4D-4961-9E21-A28B022FF56B}"/>
                </a:ext>
              </a:extLst>
            </p:cNvPr>
            <p:cNvCxnSpPr>
              <a:cxnSpLocks/>
              <a:stCxn id="2" idx="1"/>
            </p:cNvCxnSpPr>
            <p:nvPr/>
          </p:nvCxnSpPr>
          <p:spPr>
            <a:xfrm flipH="1" flipV="1">
              <a:off x="5334000" y="5257800"/>
              <a:ext cx="685800" cy="5517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32DFC041-4A9A-4890-AD60-5BCE38C0E01F}"/>
              </a:ext>
            </a:extLst>
          </p:cNvPr>
          <p:cNvSpPr txBox="1"/>
          <p:nvPr/>
        </p:nvSpPr>
        <p:spPr>
          <a:xfrm>
            <a:off x="430883" y="3962400"/>
            <a:ext cx="2817631" cy="1569660"/>
          </a:xfrm>
          <a:prstGeom prst="rect">
            <a:avLst/>
          </a:prstGeom>
          <a:noFill/>
          <a:ln w="25400">
            <a:solidFill>
              <a:srgbClr val="0000FF"/>
            </a:solidFill>
          </a:ln>
        </p:spPr>
        <p:txBody>
          <a:bodyPr wrap="none" rtlCol="0">
            <a:spAutoFit/>
          </a:bodyPr>
          <a:lstStyle/>
          <a:p>
            <a:pPr algn="ctr"/>
            <a:r>
              <a:rPr lang="en-US" sz="2400" dirty="0">
                <a:solidFill>
                  <a:srgbClr val="0000FF"/>
                </a:solidFill>
              </a:rPr>
              <a:t>Avoid Row-Column</a:t>
            </a:r>
          </a:p>
          <a:p>
            <a:pPr algn="ctr"/>
            <a:r>
              <a:rPr lang="en-US" sz="2400" dirty="0">
                <a:solidFill>
                  <a:srgbClr val="0000FF"/>
                </a:solidFill>
              </a:rPr>
              <a:t>Ambiguity Using</a:t>
            </a:r>
          </a:p>
          <a:p>
            <a:pPr algn="ctr"/>
            <a:r>
              <a:rPr lang="en-US" sz="2400" dirty="0">
                <a:solidFill>
                  <a:srgbClr val="0000FF"/>
                </a:solidFill>
              </a:rPr>
              <a:t>Object Oriented</a:t>
            </a:r>
          </a:p>
          <a:p>
            <a:pPr algn="ctr"/>
            <a:r>
              <a:rPr lang="en-US" sz="2400" dirty="0">
                <a:solidFill>
                  <a:srgbClr val="0000FF"/>
                </a:solidFill>
              </a:rPr>
              <a:t>Nomenclature</a:t>
            </a:r>
          </a:p>
        </p:txBody>
      </p:sp>
      <p:sp>
        <p:nvSpPr>
          <p:cNvPr id="3" name="TextBox 2">
            <a:extLst>
              <a:ext uri="{FF2B5EF4-FFF2-40B4-BE49-F238E27FC236}">
                <a16:creationId xmlns:a16="http://schemas.microsoft.com/office/drawing/2014/main" id="{5DA272FD-BDF9-E607-8137-1A27B878480D}"/>
              </a:ext>
            </a:extLst>
          </p:cNvPr>
          <p:cNvSpPr txBox="1"/>
          <p:nvPr/>
        </p:nvSpPr>
        <p:spPr>
          <a:xfrm>
            <a:off x="5819157" y="2971800"/>
            <a:ext cx="2486643"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srgbClr val="0000FF"/>
                </a:solidFill>
              </a:rPr>
              <a:t>Objects are Vectors</a:t>
            </a:r>
          </a:p>
        </p:txBody>
      </p:sp>
      <p:sp>
        <p:nvSpPr>
          <p:cNvPr id="4" name="TextBox 3">
            <a:extLst>
              <a:ext uri="{FF2B5EF4-FFF2-40B4-BE49-F238E27FC236}">
                <a16:creationId xmlns:a16="http://schemas.microsoft.com/office/drawing/2014/main" id="{1E068870-0B62-5FE4-588F-0E88CCC7084F}"/>
              </a:ext>
            </a:extLst>
          </p:cNvPr>
          <p:cNvSpPr txBox="1"/>
          <p:nvPr/>
        </p:nvSpPr>
        <p:spPr>
          <a:xfrm>
            <a:off x="5819157" y="3364468"/>
            <a:ext cx="2961132"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srgbClr val="0000FF"/>
                </a:solidFill>
              </a:rPr>
              <a:t>So Mean Vector Objects</a:t>
            </a:r>
          </a:p>
        </p:txBody>
      </p:sp>
      <p:sp>
        <p:nvSpPr>
          <p:cNvPr id="6" name="TextBox 5">
            <a:extLst>
              <a:ext uri="{FF2B5EF4-FFF2-40B4-BE49-F238E27FC236}">
                <a16:creationId xmlns:a16="http://schemas.microsoft.com/office/drawing/2014/main" id="{34588819-2562-D536-9F7F-E5CE3EBF4845}"/>
              </a:ext>
            </a:extLst>
          </p:cNvPr>
          <p:cNvSpPr txBox="1"/>
          <p:nvPr/>
        </p:nvSpPr>
        <p:spPr>
          <a:xfrm>
            <a:off x="5801868" y="3745468"/>
            <a:ext cx="2670924"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srgbClr val="0000FF"/>
                </a:solidFill>
              </a:rPr>
              <a:t>Hence “Object Mean”</a:t>
            </a:r>
          </a:p>
        </p:txBody>
      </p:sp>
      <p:sp>
        <p:nvSpPr>
          <p:cNvPr id="7" name="TextBox 6">
            <a:extLst>
              <a:ext uri="{FF2B5EF4-FFF2-40B4-BE49-F238E27FC236}">
                <a16:creationId xmlns:a16="http://schemas.microsoft.com/office/drawing/2014/main" id="{2DA7AF1B-7608-2C49-C165-6CDDBDE56CD9}"/>
              </a:ext>
            </a:extLst>
          </p:cNvPr>
          <p:cNvSpPr txBox="1"/>
          <p:nvPr/>
        </p:nvSpPr>
        <p:spPr>
          <a:xfrm>
            <a:off x="5791200" y="4114800"/>
            <a:ext cx="2876108" cy="369332"/>
          </a:xfrm>
          <a:prstGeom prst="rect">
            <a:avLst/>
          </a:prstGeom>
          <a:noFill/>
        </p:spPr>
        <p:txBody>
          <a:bodyPr wrap="none" rtlCol="0">
            <a:spAutoFit/>
          </a:bodyPr>
          <a:lstStyle/>
          <a:p>
            <a:pPr marL="285750" indent="-285750">
              <a:buFont typeface="Wingdings" panose="05000000000000000000" pitchFamily="2" charset="2"/>
              <a:buChar char="Ø"/>
            </a:pPr>
            <a:r>
              <a:rPr lang="en-US" dirty="0">
                <a:solidFill>
                  <a:srgbClr val="0000FF"/>
                </a:solidFill>
              </a:rPr>
              <a:t>Finally Stress “Column”</a:t>
            </a:r>
          </a:p>
        </p:txBody>
      </p:sp>
    </p:spTree>
    <p:extLst>
      <p:ext uri="{BB962C8B-B14F-4D97-AF65-F5344CB8AC3E}">
        <p14:creationId xmlns:p14="http://schemas.microsoft.com/office/powerpoint/2010/main" val="2853607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4" grpId="0"/>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bg1"/>
            </a:gs>
            <a:gs pos="100000">
              <a:srgbClr val="00B050"/>
            </a:gs>
          </a:gsLst>
          <a:lin ang="5400000" scaled="0"/>
        </a:gradFill>
        <a:effectLst/>
      </p:bgPr>
    </p:bg>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228600" y="152400"/>
            <a:ext cx="8610600" cy="838200"/>
          </a:xfrm>
        </p:spPr>
        <p:txBody>
          <a:bodyPr/>
          <a:lstStyle/>
          <a:p>
            <a:pPr eaLnBrk="1" hangingPunct="1"/>
            <a:r>
              <a:rPr lang="en-US" dirty="0">
                <a:solidFill>
                  <a:schemeClr val="tx1"/>
                </a:solidFill>
                <a:latin typeface="Arial Unicode MS" pitchFamily="34" charset="-128"/>
                <a:ea typeface="Arial Unicode MS" pitchFamily="34" charset="-128"/>
                <a:cs typeface="Arial Unicode MS" pitchFamily="34" charset="-128"/>
              </a:rPr>
              <a:t>Centering</a:t>
            </a:r>
          </a:p>
        </p:txBody>
      </p:sp>
      <p:sp>
        <p:nvSpPr>
          <p:cNvPr id="21511"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br>
              <a:rPr lang="en-US" sz="2800"/>
            </a:br>
            <a:endParaRPr lang="en-US" sz="2800"/>
          </a:p>
        </p:txBody>
      </p:sp>
      <mc:AlternateContent xmlns:mc="http://schemas.openxmlformats.org/markup-compatibility/2006" xmlns:a14="http://schemas.microsoft.com/office/drawing/2010/main">
        <mc:Choice Requires="a14">
          <p:sp>
            <p:nvSpPr>
              <p:cNvPr id="21512" name="Text Box 4"/>
              <p:cNvSpPr txBox="1">
                <a:spLocks noChangeArrowheads="1"/>
              </p:cNvSpPr>
              <p:nvPr/>
            </p:nvSpPr>
            <p:spPr bwMode="auto">
              <a:xfrm>
                <a:off x="378542" y="990600"/>
                <a:ext cx="8686800" cy="5393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Data Matrix</a:t>
                </a:r>
                <a:r>
                  <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rPr>
                  <a:t>:</a:t>
                </a:r>
              </a:p>
              <a:p>
                <a:pPr lvl="0" algn="ctr" eaLnBrk="1" hangingPunct="1">
                  <a:defRPr/>
                </a:pPr>
                <a14:m>
                  <m:oMath xmlns:m="http://schemas.openxmlformats.org/officeDocument/2006/math">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accPr>
                      <m:e>
                        <m: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𝑿</m:t>
                        </m:r>
                      </m:e>
                    </m:acc>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d>
                      <m:dPr>
                        <m:begChr m:val="["/>
                        <m:end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dPr>
                      <m:e>
                        <m:m>
                          <m:mPr>
                            <m:mcs>
                              <m:mc>
                                <m:mcPr>
                                  <m:count m:val="3"/>
                                  <m:mcJc m:val="center"/>
                                </m:mcPr>
                              </m:mc>
                            </m:mcs>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mPr>
                          <m:mr>
                            <m:e>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sSubPr>
                                <m:e>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ctrlPr>
                                    </m:acc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𝑥</m:t>
                                      </m:r>
                                    </m:e>
                                  </m:acc>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1,1</m:t>
                                  </m:r>
                                </m:sub>
                              </m:sSub>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mr>
                          <m:mr>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ea typeface="Cambria Math" panose="02040503050406030204" pitchFamily="18" charset="0"/>
                                      <a:sym typeface="Wingdings" pitchFamily="2" charset="2"/>
                                    </a:rPr>
                                    <m:t>,1</m:t>
                                  </m:r>
                                </m:sub>
                              </m:sSub>
                            </m:e>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accPr>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𝑥</m:t>
                                      </m:r>
                                    </m:e>
                                  </m:acc>
                                </m:e>
                                <m:sub>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𝑑</m:t>
                                  </m:r>
                                  <m:r>
                                    <a:rPr lang="en-US" sz="2800" i="1">
                                      <a:solidFill>
                                        <a:srgbClr val="000000"/>
                                      </a:solidFill>
                                      <a:latin typeface="Cambria Math" panose="02040503050406030204" pitchFamily="18" charset="0"/>
                                      <a:ea typeface="Cambria Math" panose="02040503050406030204" pitchFamily="18" charset="0"/>
                                      <a:sym typeface="Wingdings" pitchFamily="2" charset="2"/>
                                    </a:rPr>
                                    <m:t>,</m:t>
                                  </m:r>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b>
                              </m:sSub>
                            </m:e>
                          </m:mr>
                        </m:m>
                      </m:e>
                    </m:d>
                  </m:oMath>
                </a14:m>
                <a:r>
                  <a:rPr kumimoji="0" lang="en-US" sz="18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sym typeface="Wingdings" pitchFamily="2" charset="2"/>
                  </a:rPr>
                  <a:t>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Additional Notion: </a:t>
                </a:r>
                <a:r>
                  <a:rPr lang="en-US" sz="3200" u="sng" dirty="0">
                    <a:solidFill>
                      <a:srgbClr val="000000"/>
                    </a:solidFill>
                    <a:sym typeface="Wingdings" pitchFamily="2" charset="2"/>
                  </a:rPr>
                  <a:t>Row Trait Mean</a:t>
                </a:r>
                <a:endParaRPr lang="en-US" sz="3200" dirty="0">
                  <a:solidFill>
                    <a:srgbClr val="000000"/>
                  </a:solidFill>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000000"/>
                  </a:solidFill>
                  <a:sym typeface="Wingdings" pitchFamily="2" charset="2"/>
                </a:endParaRPr>
              </a:p>
              <a:p>
                <a:pPr lvl="0" algn="ctr" eaLnBrk="1" hangingPunct="1">
                  <a:defRPr/>
                </a:pPr>
                <a14:m>
                  <m:oMath xmlns:m="http://schemas.openxmlformats.org/officeDocument/2006/math">
                    <m:sSubSup>
                      <m:sSubSupPr>
                        <m:ctrlPr>
                          <a:rPr lang="en-US" sz="2800" i="1" smtClean="0">
                            <a:solidFill>
                              <a:srgbClr val="000000"/>
                            </a:solidFill>
                            <a:latin typeface="Cambria Math" panose="02040503050406030204" pitchFamily="18" charset="0"/>
                            <a:sym typeface="Wingdings" pitchFamily="2" charset="2"/>
                          </a:rPr>
                        </m:ctrlPr>
                      </m:sSubSupPr>
                      <m:e>
                        <m:acc>
                          <m:accPr>
                            <m:chr m:val="̅"/>
                            <m:ctrlPr>
                              <a:rPr lang="en-US" sz="2800" i="1">
                                <a:solidFill>
                                  <a:srgbClr val="000000"/>
                                </a:solidFill>
                                <a:latin typeface="Cambria Math" panose="02040503050406030204" pitchFamily="18" charset="0"/>
                                <a:sym typeface="Wingdings" pitchFamily="2" charset="2"/>
                              </a:rPr>
                            </m:ctrlPr>
                          </m:accPr>
                          <m:e>
                            <m:r>
                              <a:rPr lang="en-US" sz="2800" b="1" i="1">
                                <a:solidFill>
                                  <a:srgbClr val="000000"/>
                                </a:solidFill>
                                <a:latin typeface="Cambria Math" panose="02040503050406030204" pitchFamily="18" charset="0"/>
                                <a:sym typeface="Wingdings" pitchFamily="2" charset="2"/>
                              </a:rPr>
                              <m:t>𝒙</m:t>
                            </m:r>
                          </m:e>
                        </m:acc>
                      </m:e>
                      <m:sub>
                        <m:r>
                          <a:rPr lang="en-US" sz="2800" b="0" i="1" smtClean="0">
                            <a:solidFill>
                              <a:srgbClr val="000000"/>
                            </a:solidFill>
                            <a:latin typeface="Cambria Math" panose="02040503050406030204" pitchFamily="18" charset="0"/>
                            <a:sym typeface="Wingdings" pitchFamily="2" charset="2"/>
                          </a:rPr>
                          <m:t>𝑅𝑇</m:t>
                        </m:r>
                      </m:sub>
                      <m:sup>
                        <m:r>
                          <a:rPr lang="en-US" sz="2800" b="0" i="1" smtClean="0">
                            <a:solidFill>
                              <a:srgbClr val="000000"/>
                            </a:solidFill>
                            <a:latin typeface="Cambria Math" panose="02040503050406030204" pitchFamily="18" charset="0"/>
                            <a:sym typeface="Wingdings" pitchFamily="2" charset="2"/>
                          </a:rPr>
                          <m:t>𝑡</m:t>
                        </m:r>
                      </m:sup>
                    </m:sSubSup>
                    <m:r>
                      <a:rPr lang="en-US" sz="2800" b="0" i="1" smtClean="0">
                        <a:solidFill>
                          <a:srgbClr val="000000"/>
                        </a:solidFill>
                        <a:latin typeface="Cambria Math" panose="02040503050406030204" pitchFamily="18" charset="0"/>
                        <a:sym typeface="Wingdings" pitchFamily="2" charset="2"/>
                      </a:rPr>
                      <m:t>=</m:t>
                    </m:r>
                    <m:d>
                      <m:dPr>
                        <m:ctrlPr>
                          <a:rPr lang="en-US" sz="2800" b="0" i="1" smtClean="0">
                            <a:solidFill>
                              <a:srgbClr val="000000"/>
                            </a:solidFill>
                            <a:latin typeface="Cambria Math" panose="02040503050406030204" pitchFamily="18" charset="0"/>
                            <a:sym typeface="Wingdings" pitchFamily="2" charset="2"/>
                          </a:rPr>
                        </m:ctrlPr>
                      </m:dPr>
                      <m:e>
                        <m:m>
                          <m:mPr>
                            <m:mcs>
                              <m:mc>
                                <m:mcPr>
                                  <m:count m:val="3"/>
                                  <m:mcJc m:val="center"/>
                                </m:mcPr>
                              </m:mc>
                            </m:mcs>
                            <m:ctrlPr>
                              <a:rPr lang="en-US" sz="2800" b="0" i="1" smtClean="0">
                                <a:solidFill>
                                  <a:srgbClr val="000000"/>
                                </a:solidFill>
                                <a:latin typeface="Cambria Math" panose="02040503050406030204" pitchFamily="18" charset="0"/>
                                <a:sym typeface="Wingdings" pitchFamily="2" charset="2"/>
                              </a:rPr>
                            </m:ctrlPr>
                          </m:mPr>
                          <m:mr>
                            <m:e>
                              <m:sSub>
                                <m:sSubPr>
                                  <m:ctrlPr>
                                    <a:rPr lang="en-US" sz="2800" i="1">
                                      <a:solidFill>
                                        <a:srgbClr val="000000"/>
                                      </a:solidFill>
                                      <a:latin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sym typeface="Wingdings" pitchFamily="2" charset="2"/>
                                        </a:rPr>
                                      </m:ctrlPr>
                                    </m:accPr>
                                    <m:e>
                                      <m:r>
                                        <a:rPr lang="en-US" sz="2800" i="1">
                                          <a:solidFill>
                                            <a:srgbClr val="000000"/>
                                          </a:solidFill>
                                          <a:latin typeface="Cambria Math" panose="02040503050406030204" pitchFamily="18" charset="0"/>
                                          <a:sym typeface="Wingdings" pitchFamily="2" charset="2"/>
                                        </a:rPr>
                                        <m:t>𝑥</m:t>
                                      </m:r>
                                    </m:e>
                                  </m:acc>
                                </m:e>
                                <m:sub>
                                  <m:r>
                                    <a:rPr lang="en-US" sz="2800" i="1">
                                      <a:solidFill>
                                        <a:srgbClr val="000000"/>
                                      </a:solidFill>
                                      <a:latin typeface="Cambria Math" panose="02040503050406030204" pitchFamily="18" charset="0"/>
                                      <a:sym typeface="Wingdings" pitchFamily="2" charset="2"/>
                                    </a:rPr>
                                    <m:t>𝐴</m:t>
                                  </m:r>
                                  <m:r>
                                    <a:rPr lang="en-US" sz="2800" b="0" i="1" smtClean="0">
                                      <a:solidFill>
                                        <a:srgbClr val="000000"/>
                                      </a:solidFill>
                                      <a:latin typeface="Cambria Math" panose="02040503050406030204" pitchFamily="18" charset="0"/>
                                      <a:sym typeface="Wingdings" pitchFamily="2" charset="2"/>
                                    </a:rPr>
                                    <m:t>,1</m:t>
                                  </m:r>
                                </m:sub>
                              </m:sSub>
                            </m:e>
                            <m:e>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m:t>
                              </m:r>
                            </m:e>
                            <m:e>
                              <m:sSub>
                                <m:sSubPr>
                                  <m:ctrlPr>
                                    <a:rPr lang="en-US" sz="2800" i="1">
                                      <a:solidFill>
                                        <a:srgbClr val="000000"/>
                                      </a:solidFill>
                                      <a:latin typeface="Cambria Math" panose="02040503050406030204" pitchFamily="18" charset="0"/>
                                      <a:sym typeface="Wingdings" pitchFamily="2" charset="2"/>
                                    </a:rPr>
                                  </m:ctrlPr>
                                </m:sSubPr>
                                <m:e>
                                  <m:acc>
                                    <m:accPr>
                                      <m:chr m:val="̅"/>
                                      <m:ctrlPr>
                                        <a:rPr lang="en-US" sz="2800" i="1">
                                          <a:solidFill>
                                            <a:srgbClr val="000000"/>
                                          </a:solidFill>
                                          <a:latin typeface="Cambria Math" panose="02040503050406030204" pitchFamily="18" charset="0"/>
                                          <a:sym typeface="Wingdings" pitchFamily="2" charset="2"/>
                                        </a:rPr>
                                      </m:ctrlPr>
                                    </m:accPr>
                                    <m:e>
                                      <m:r>
                                        <a:rPr lang="en-US" sz="2800" i="1">
                                          <a:solidFill>
                                            <a:srgbClr val="000000"/>
                                          </a:solidFill>
                                          <a:latin typeface="Cambria Math" panose="02040503050406030204" pitchFamily="18" charset="0"/>
                                          <a:sym typeface="Wingdings" pitchFamily="2" charset="2"/>
                                        </a:rPr>
                                        <m:t>𝑥</m:t>
                                      </m:r>
                                    </m:e>
                                  </m:acc>
                                </m:e>
                                <m:sub>
                                  <m:r>
                                    <a:rPr lang="en-US" sz="2800" i="1">
                                      <a:solidFill>
                                        <a:srgbClr val="000000"/>
                                      </a:solidFill>
                                      <a:latin typeface="Cambria Math" panose="02040503050406030204" pitchFamily="18" charset="0"/>
                                      <a:sym typeface="Wingdings" pitchFamily="2" charset="2"/>
                                    </a:rPr>
                                    <m:t>𝐴</m:t>
                                  </m:r>
                                  <m:r>
                                    <a:rPr lang="en-US" sz="2800" i="1">
                                      <a:solidFill>
                                        <a:srgbClr val="000000"/>
                                      </a:solidFill>
                                      <a:latin typeface="Cambria Math" panose="02040503050406030204" pitchFamily="18" charset="0"/>
                                      <a:sym typeface="Wingdings" pitchFamily="2" charset="2"/>
                                    </a:rPr>
                                    <m:t>,</m:t>
                                  </m:r>
                                  <m:r>
                                    <a:rPr lang="en-US" sz="2800" b="0" i="1" smtClean="0">
                                      <a:solidFill>
                                        <a:srgbClr val="000000"/>
                                      </a:solidFill>
                                      <a:latin typeface="Cambria Math" panose="02040503050406030204" pitchFamily="18" charset="0"/>
                                      <a:sym typeface="Wingdings" pitchFamily="2" charset="2"/>
                                    </a:rPr>
                                    <m:t>𝑛</m:t>
                                  </m:r>
                                </m:sub>
                              </m:sSub>
                            </m:e>
                          </m:mr>
                        </m:m>
                      </m:e>
                    </m:d>
                  </m:oMath>
                </a14:m>
                <a:r>
                  <a:rPr kumimoji="0" lang="en-US" sz="2800" b="0" i="0" u="none" strike="noStrike" kern="1200" cap="none" spc="0" normalizeH="0" baseline="0" noProof="0" dirty="0">
                    <a:ln>
                      <a:noFill/>
                    </a:ln>
                    <a:solidFill>
                      <a:srgbClr val="000000"/>
                    </a:solidFill>
                    <a:effectLst/>
                    <a:uLnTx/>
                    <a:uFillTx/>
                    <a:sym typeface="Wingdings" pitchFamily="2" charset="2"/>
                  </a:rPr>
                  <a:t>  for  </a:t>
                </a:r>
                <a14:m>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ctrlPr>
                      </m:sSubPr>
                      <m:e>
                        <m:acc>
                          <m:accPr>
                            <m:chr m:val="̅"/>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ctrlPr>
                          </m:accPr>
                          <m:e>
                            <m:r>
                              <a:rPr kumimoji="0" lang="en-US" sz="2800" b="1"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t>𝒙</m:t>
                            </m:r>
                          </m:e>
                        </m:acc>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sym typeface="Wingdings" pitchFamily="2" charset="2"/>
                          </a:rPr>
                          <m:t>𝑅𝑇</m:t>
                        </m:r>
                      </m:sub>
                    </m:s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Wingdings" pitchFamily="2" charset="2"/>
                      </a:rPr>
                      <m:t>∈</m:t>
                    </m:r>
                    <m:sSup>
                      <m:sSupPr>
                        <m:ctrlPr>
                          <a:rPr lang="en-US" sz="2800" i="1">
                            <a:solidFill>
                              <a:srgbClr val="000000"/>
                            </a:solidFill>
                            <a:latin typeface="Cambria Math" panose="02040503050406030204" pitchFamily="18" charset="0"/>
                            <a:ea typeface="Cambria Math" panose="02040503050406030204" pitchFamily="18" charset="0"/>
                            <a:sym typeface="Wingdings" pitchFamily="2" charset="2"/>
                          </a:rPr>
                        </m:ctrlPr>
                      </m:sSupPr>
                      <m:e>
                        <m:r>
                          <a:rPr lang="en-US" sz="2800" i="1">
                            <a:solidFill>
                              <a:srgbClr val="000000"/>
                            </a:solidFill>
                            <a:latin typeface="Cambria Math" panose="02040503050406030204" pitchFamily="18" charset="0"/>
                            <a:ea typeface="Cambria Math" panose="02040503050406030204" pitchFamily="18" charset="0"/>
                            <a:sym typeface="Wingdings" pitchFamily="2" charset="2"/>
                          </a:rPr>
                          <m:t>ℝ</m:t>
                        </m:r>
                      </m:e>
                      <m:sup>
                        <m:r>
                          <a:rPr lang="en-US" sz="2800" b="0" i="1" smtClean="0">
                            <a:solidFill>
                              <a:srgbClr val="000000"/>
                            </a:solidFill>
                            <a:latin typeface="Cambria Math" panose="02040503050406030204" pitchFamily="18" charset="0"/>
                            <a:ea typeface="Cambria Math" panose="02040503050406030204" pitchFamily="18" charset="0"/>
                            <a:sym typeface="Wingdings" pitchFamily="2" charset="2"/>
                          </a:rPr>
                          <m:t>𝑛</m:t>
                        </m:r>
                      </m:sup>
                    </m:sSup>
                  </m:oMath>
                </a14:m>
                <a:endParaRPr kumimoji="0" lang="en-US" sz="2800" b="0" i="0" u="none" strike="noStrike" kern="1200" cap="none" spc="0" normalizeH="0" baseline="0" noProof="0" dirty="0">
                  <a:ln>
                    <a:noFill/>
                  </a:ln>
                  <a:solidFill>
                    <a:srgbClr val="000000"/>
                  </a:solidFill>
                  <a:effectLst/>
                  <a:uLnTx/>
                  <a:uFillTx/>
                  <a:sym typeface="Wingdings" pitchFamily="2" charset="2"/>
                </a:endParaRPr>
              </a:p>
              <a:p>
                <a:pPr lvl="0" algn="ctr" eaLnBrk="1" hangingPunct="1">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a:p>
                <a:pPr lvl="0" eaLnBrk="1" hangingPunct="1">
                  <a:defRPr/>
                </a:pPr>
                <a:r>
                  <a:rPr lang="en-US" sz="3200" dirty="0">
                    <a:solidFill>
                      <a:srgbClr val="000000"/>
                    </a:solidFill>
                    <a:sym typeface="Wingdings" pitchFamily="2" charset="2"/>
                  </a:rPr>
                  <a:t>where     </a:t>
                </a:r>
                <a14:m>
                  <m:oMath xmlns:m="http://schemas.openxmlformats.org/officeDocument/2006/math">
                    <m:sSub>
                      <m:sSubPr>
                        <m:ctrlPr>
                          <a:rPr lang="en-US" sz="3200" i="1">
                            <a:solidFill>
                              <a:srgbClr val="000000"/>
                            </a:solidFill>
                            <a:latin typeface="Cambria Math" panose="02040503050406030204" pitchFamily="18" charset="0"/>
                            <a:sym typeface="Wingdings" pitchFamily="2" charset="2"/>
                          </a:rPr>
                        </m:ctrlPr>
                      </m:sSubPr>
                      <m:e>
                        <m:acc>
                          <m:accPr>
                            <m:chr m:val="̅"/>
                            <m:ctrlPr>
                              <a:rPr lang="en-US" sz="3200" i="1">
                                <a:solidFill>
                                  <a:srgbClr val="000000"/>
                                </a:solidFill>
                                <a:latin typeface="Cambria Math" panose="02040503050406030204" pitchFamily="18" charset="0"/>
                                <a:sym typeface="Wingdings" pitchFamily="2" charset="2"/>
                              </a:rPr>
                            </m:ctrlPr>
                          </m:accPr>
                          <m:e>
                            <m:r>
                              <a:rPr lang="en-US" sz="3200" i="1">
                                <a:solidFill>
                                  <a:srgbClr val="000000"/>
                                </a:solidFill>
                                <a:latin typeface="Cambria Math" panose="02040503050406030204" pitchFamily="18" charset="0"/>
                                <a:sym typeface="Wingdings" pitchFamily="2" charset="2"/>
                              </a:rPr>
                              <m:t>𝑥</m:t>
                            </m:r>
                          </m:e>
                        </m:acc>
                      </m:e>
                      <m:sub>
                        <m:r>
                          <a:rPr lang="en-US" sz="3200" b="0" i="1" smtClean="0">
                            <a:solidFill>
                              <a:srgbClr val="000000"/>
                            </a:solidFill>
                            <a:latin typeface="Cambria Math" panose="02040503050406030204" pitchFamily="18" charset="0"/>
                            <a:sym typeface="Wingdings" pitchFamily="2" charset="2"/>
                          </a:rPr>
                          <m:t>𝐴</m:t>
                        </m:r>
                        <m:r>
                          <a:rPr lang="en-US" sz="3200" b="0" i="1" smtClean="0">
                            <a:solidFill>
                              <a:srgbClr val="000000"/>
                            </a:solidFill>
                            <a:latin typeface="Cambria Math" panose="02040503050406030204" pitchFamily="18" charset="0"/>
                            <a:sym typeface="Wingdings" pitchFamily="2" charset="2"/>
                          </a:rPr>
                          <m:t>,</m:t>
                        </m:r>
                        <m:r>
                          <a:rPr lang="en-US" sz="3200" b="0" i="1" smtClean="0">
                            <a:solidFill>
                              <a:srgbClr val="000000"/>
                            </a:solidFill>
                            <a:latin typeface="Cambria Math" panose="02040503050406030204" pitchFamily="18" charset="0"/>
                            <a:sym typeface="Wingdings" pitchFamily="2" charset="2"/>
                          </a:rPr>
                          <m:t>𝑗</m:t>
                        </m:r>
                      </m:sub>
                    </m:sSub>
                    <m:r>
                      <a:rPr lang="en-US" sz="3200" b="0" i="1" smtClean="0">
                        <a:solidFill>
                          <a:srgbClr val="000000"/>
                        </a:solidFill>
                        <a:latin typeface="Cambria Math" panose="02040503050406030204" pitchFamily="18" charset="0"/>
                        <a:sym typeface="Wingdings" pitchFamily="2" charset="2"/>
                      </a:rPr>
                      <m:t>=</m:t>
                    </m:r>
                    <m:box>
                      <m:boxPr>
                        <m:ctrlPr>
                          <a:rPr lang="en-US" sz="3200" b="0" i="1" smtClean="0">
                            <a:solidFill>
                              <a:srgbClr val="000000"/>
                            </a:solidFill>
                            <a:latin typeface="Cambria Math" panose="02040503050406030204" pitchFamily="18" charset="0"/>
                            <a:sym typeface="Wingdings" pitchFamily="2" charset="2"/>
                          </a:rPr>
                        </m:ctrlPr>
                      </m:boxPr>
                      <m:e>
                        <m:argPr>
                          <m:argSz m:val="-1"/>
                        </m:argPr>
                        <m:f>
                          <m:fPr>
                            <m:ctrlPr>
                              <a:rPr lang="en-US" sz="3200" b="0" i="1" smtClean="0">
                                <a:solidFill>
                                  <a:srgbClr val="000000"/>
                                </a:solidFill>
                                <a:latin typeface="Cambria Math" panose="02040503050406030204" pitchFamily="18" charset="0"/>
                                <a:sym typeface="Wingdings" pitchFamily="2" charset="2"/>
                              </a:rPr>
                            </m:ctrlPr>
                          </m:fPr>
                          <m:num>
                            <m:r>
                              <a:rPr lang="en-US" sz="3200" b="0" i="1" smtClean="0">
                                <a:solidFill>
                                  <a:srgbClr val="000000"/>
                                </a:solidFill>
                                <a:latin typeface="Cambria Math" panose="02040503050406030204" pitchFamily="18" charset="0"/>
                                <a:sym typeface="Wingdings" pitchFamily="2" charset="2"/>
                              </a:rPr>
                              <m:t>1</m:t>
                            </m:r>
                          </m:num>
                          <m:den>
                            <m:r>
                              <a:rPr lang="en-US" sz="3200" b="0" i="1" smtClean="0">
                                <a:solidFill>
                                  <a:srgbClr val="000000"/>
                                </a:solidFill>
                                <a:latin typeface="Cambria Math" panose="02040503050406030204" pitchFamily="18" charset="0"/>
                                <a:sym typeface="Wingdings" pitchFamily="2" charset="2"/>
                              </a:rPr>
                              <m:t>𝑑</m:t>
                            </m:r>
                          </m:den>
                        </m:f>
                        <m:nary>
                          <m:naryPr>
                            <m:chr m:val="∑"/>
                            <m:ctrlPr>
                              <a:rPr lang="en-US" sz="3200" b="0" i="1" smtClean="0">
                                <a:solidFill>
                                  <a:srgbClr val="000000"/>
                                </a:solidFill>
                                <a:latin typeface="Cambria Math" panose="02040503050406030204" pitchFamily="18" charset="0"/>
                                <a:sym typeface="Wingdings" pitchFamily="2" charset="2"/>
                              </a:rPr>
                            </m:ctrlPr>
                          </m:naryPr>
                          <m:sub>
                            <m:r>
                              <m:rPr>
                                <m:brk m:alnAt="23"/>
                              </m:rPr>
                              <a:rPr lang="en-US" sz="3200" b="0" i="1" smtClean="0">
                                <a:solidFill>
                                  <a:srgbClr val="000000"/>
                                </a:solidFill>
                                <a:latin typeface="Cambria Math" panose="02040503050406030204" pitchFamily="18" charset="0"/>
                                <a:sym typeface="Wingdings" pitchFamily="2" charset="2"/>
                              </a:rPr>
                              <m:t>𝑖</m:t>
                            </m:r>
                            <m:r>
                              <a:rPr lang="en-US" sz="3200" b="0" i="1" smtClean="0">
                                <a:solidFill>
                                  <a:srgbClr val="000000"/>
                                </a:solidFill>
                                <a:latin typeface="Cambria Math" panose="02040503050406030204" pitchFamily="18" charset="0"/>
                                <a:sym typeface="Wingdings" pitchFamily="2" charset="2"/>
                              </a:rPr>
                              <m:t>=</m:t>
                            </m:r>
                            <m:r>
                              <m:rPr>
                                <m:brk m:alnAt="23"/>
                              </m:rPr>
                              <a:rPr lang="en-US" sz="3200" b="0" i="1" smtClean="0">
                                <a:solidFill>
                                  <a:srgbClr val="000000"/>
                                </a:solidFill>
                                <a:latin typeface="Cambria Math" panose="02040503050406030204" pitchFamily="18" charset="0"/>
                                <a:sym typeface="Wingdings" pitchFamily="2" charset="2"/>
                              </a:rPr>
                              <m:t>1</m:t>
                            </m:r>
                          </m:sub>
                          <m:sup>
                            <m:r>
                              <a:rPr lang="en-US" sz="3200" b="0" i="1" smtClean="0">
                                <a:solidFill>
                                  <a:srgbClr val="000000"/>
                                </a:solidFill>
                                <a:latin typeface="Cambria Math" panose="02040503050406030204" pitchFamily="18" charset="0"/>
                                <a:sym typeface="Wingdings" pitchFamily="2" charset="2"/>
                              </a:rPr>
                              <m:t>𝑑</m:t>
                            </m:r>
                          </m:sup>
                          <m:e>
                            <m:sSub>
                              <m:sSubPr>
                                <m:ctrlPr>
                                  <a:rPr lang="en-US" sz="3200" b="0" i="1" smtClean="0">
                                    <a:solidFill>
                                      <a:srgbClr val="000000"/>
                                    </a:solidFill>
                                    <a:latin typeface="Cambria Math" panose="02040503050406030204" pitchFamily="18" charset="0"/>
                                    <a:sym typeface="Wingdings" pitchFamily="2" charset="2"/>
                                  </a:rPr>
                                </m:ctrlPr>
                              </m:sSubPr>
                              <m:e>
                                <m:acc>
                                  <m:accPr>
                                    <m:chr m:val="̃"/>
                                    <m:ctrlPr>
                                      <a:rPr lang="en-US" sz="3200" b="0" i="1" smtClean="0">
                                        <a:solidFill>
                                          <a:srgbClr val="000000"/>
                                        </a:solidFill>
                                        <a:latin typeface="Cambria Math" panose="02040503050406030204" pitchFamily="18" charset="0"/>
                                        <a:sym typeface="Wingdings" pitchFamily="2" charset="2"/>
                                      </a:rPr>
                                    </m:ctrlPr>
                                  </m:accPr>
                                  <m:e>
                                    <m:r>
                                      <a:rPr lang="en-US" sz="3200" b="0" i="1" smtClean="0">
                                        <a:solidFill>
                                          <a:srgbClr val="000000"/>
                                        </a:solidFill>
                                        <a:latin typeface="Cambria Math" panose="02040503050406030204" pitchFamily="18" charset="0"/>
                                        <a:sym typeface="Wingdings" pitchFamily="2" charset="2"/>
                                      </a:rPr>
                                      <m:t>𝑋</m:t>
                                    </m:r>
                                  </m:e>
                                </m:acc>
                              </m:e>
                              <m:sub>
                                <m:r>
                                  <a:rPr lang="en-US" sz="3200" b="0" i="1" smtClean="0">
                                    <a:solidFill>
                                      <a:srgbClr val="000000"/>
                                    </a:solidFill>
                                    <a:latin typeface="Cambria Math" panose="02040503050406030204" pitchFamily="18" charset="0"/>
                                    <a:sym typeface="Wingdings" pitchFamily="2" charset="2"/>
                                  </a:rPr>
                                  <m:t>𝑖</m:t>
                                </m:r>
                                <m:r>
                                  <a:rPr lang="en-US" sz="3200" b="0" i="1" smtClean="0">
                                    <a:solidFill>
                                      <a:srgbClr val="000000"/>
                                    </a:solidFill>
                                    <a:latin typeface="Cambria Math" panose="02040503050406030204" pitchFamily="18" charset="0"/>
                                    <a:sym typeface="Wingdings" pitchFamily="2" charset="2"/>
                                  </a:rPr>
                                  <m:t>,</m:t>
                                </m:r>
                                <m:r>
                                  <a:rPr lang="en-US" sz="3200" b="0" i="1" smtClean="0">
                                    <a:solidFill>
                                      <a:srgbClr val="000000"/>
                                    </a:solidFill>
                                    <a:latin typeface="Cambria Math" panose="02040503050406030204" pitchFamily="18" charset="0"/>
                                    <a:sym typeface="Wingdings" pitchFamily="2" charset="2"/>
                                  </a:rPr>
                                  <m:t>𝑗</m:t>
                                </m:r>
                              </m:sub>
                            </m:sSub>
                          </m:e>
                        </m:nary>
                      </m:e>
                    </m:box>
                  </m:oMath>
                </a14:m>
                <a:endParaRPr lang="en-US" sz="3200" dirty="0">
                  <a:solidFill>
                    <a:srgbClr val="000000"/>
                  </a:solidFill>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mc:Choice>
        <mc:Fallback xmlns="">
          <p:sp>
            <p:nvSpPr>
              <p:cNvPr id="21512" name="Text Box 4"/>
              <p:cNvSpPr txBox="1">
                <a:spLocks noRot="1" noChangeAspect="1" noMove="1" noResize="1" noEditPoints="1" noAdjustHandles="1" noChangeArrowheads="1" noChangeShapeType="1" noTextEdit="1"/>
              </p:cNvSpPr>
              <p:nvPr/>
            </p:nvSpPr>
            <p:spPr bwMode="auto">
              <a:xfrm>
                <a:off x="378542" y="990600"/>
                <a:ext cx="8686800" cy="5393464"/>
              </a:xfrm>
              <a:prstGeom prst="rect">
                <a:avLst/>
              </a:prstGeom>
              <a:blipFill>
                <a:blip r:embed="rId3"/>
                <a:stretch>
                  <a:fillRect l="-1754" t="-14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151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4" name="Rectangle 6"/>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5" name="Rectangle 7"/>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6" name="Rectangle 8"/>
          <p:cNvSpPr>
            <a:spLocks noChangeArrowheads="1"/>
          </p:cNvSpPr>
          <p:nvPr/>
        </p:nvSpPr>
        <p:spPr bwMode="auto">
          <a:xfrm>
            <a:off x="0"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7" name="Rectangle 9"/>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8" name="Rectangle 1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9" name="Rectangle 11"/>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0" name="Rectangle 12"/>
          <p:cNvSpPr>
            <a:spLocks noChangeArrowheads="1"/>
          </p:cNvSpPr>
          <p:nvPr/>
        </p:nvSpPr>
        <p:spPr bwMode="auto">
          <a:xfrm>
            <a:off x="0"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1" name="Rectangle 13"/>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2" name="Rectangle 15"/>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3" name="Rectangle 17"/>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4" name="Rectangle 19"/>
          <p:cNvSpPr>
            <a:spLocks noChangeArrowheads="1"/>
          </p:cNvSpPr>
          <p:nvPr/>
        </p:nvSpPr>
        <p:spPr bwMode="auto">
          <a:xfrm>
            <a:off x="0" y="3059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7" name="Group 6">
            <a:extLst>
              <a:ext uri="{FF2B5EF4-FFF2-40B4-BE49-F238E27FC236}">
                <a16:creationId xmlns:a16="http://schemas.microsoft.com/office/drawing/2014/main" id="{78B02E0E-65FE-4BE4-96B5-98774980D4A9}"/>
              </a:ext>
            </a:extLst>
          </p:cNvPr>
          <p:cNvGrpSpPr/>
          <p:nvPr/>
        </p:nvGrpSpPr>
        <p:grpSpPr>
          <a:xfrm>
            <a:off x="935836" y="2667000"/>
            <a:ext cx="1197764" cy="1676400"/>
            <a:chOff x="935836" y="2667000"/>
            <a:chExt cx="1197764" cy="1676400"/>
          </a:xfrm>
        </p:grpSpPr>
        <p:sp>
          <p:nvSpPr>
            <p:cNvPr id="3" name="TextBox 2">
              <a:extLst>
                <a:ext uri="{FF2B5EF4-FFF2-40B4-BE49-F238E27FC236}">
                  <a16:creationId xmlns:a16="http://schemas.microsoft.com/office/drawing/2014/main" id="{DC2F0F27-2B27-4017-BD56-F17E87C736CE}"/>
                </a:ext>
              </a:extLst>
            </p:cNvPr>
            <p:cNvSpPr txBox="1"/>
            <p:nvPr/>
          </p:nvSpPr>
          <p:spPr>
            <a:xfrm>
              <a:off x="935836" y="2667000"/>
              <a:ext cx="1197764" cy="369332"/>
            </a:xfrm>
            <a:prstGeom prst="rect">
              <a:avLst/>
            </a:prstGeom>
            <a:noFill/>
          </p:spPr>
          <p:txBody>
            <a:bodyPr wrap="none" rtlCol="0">
              <a:spAutoFit/>
            </a:bodyPr>
            <a:lstStyle/>
            <a:p>
              <a:r>
                <a:rPr lang="en-US" dirty="0"/>
                <a:t>transpose</a:t>
              </a:r>
            </a:p>
          </p:txBody>
        </p:sp>
        <p:cxnSp>
          <p:nvCxnSpPr>
            <p:cNvPr id="6" name="Straight Arrow Connector 5">
              <a:extLst>
                <a:ext uri="{FF2B5EF4-FFF2-40B4-BE49-F238E27FC236}">
                  <a16:creationId xmlns:a16="http://schemas.microsoft.com/office/drawing/2014/main" id="{6FE49490-32BC-49B3-A6B7-7BD13CE6FABB}"/>
                </a:ext>
              </a:extLst>
            </p:cNvPr>
            <p:cNvCxnSpPr>
              <a:stCxn id="3" idx="2"/>
            </p:cNvCxnSpPr>
            <p:nvPr/>
          </p:nvCxnSpPr>
          <p:spPr>
            <a:xfrm>
              <a:off x="1534718" y="3036332"/>
              <a:ext cx="522682" cy="13070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B8A0C16-C12E-4F91-82A2-E75A524886C4}"/>
              </a:ext>
            </a:extLst>
          </p:cNvPr>
          <p:cNvGrpSpPr/>
          <p:nvPr/>
        </p:nvGrpSpPr>
        <p:grpSpPr>
          <a:xfrm>
            <a:off x="6721018" y="4724400"/>
            <a:ext cx="1813382" cy="1600200"/>
            <a:chOff x="6721018" y="4724400"/>
            <a:chExt cx="1813382" cy="160020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588168-5D8E-4A47-8559-E75180FCFC97}"/>
                    </a:ext>
                  </a:extLst>
                </p:cNvPr>
                <p:cNvSpPr txBox="1"/>
                <p:nvPr/>
              </p:nvSpPr>
              <p:spPr>
                <a:xfrm>
                  <a:off x="6721018" y="5401270"/>
                  <a:ext cx="1813382" cy="923330"/>
                </a:xfrm>
                <a:prstGeom prst="rect">
                  <a:avLst/>
                </a:prstGeom>
                <a:noFill/>
              </p:spPr>
              <p:txBody>
                <a:bodyPr wrap="none" rtlCol="0">
                  <a:spAutoFit/>
                </a:bodyPr>
                <a:lstStyle/>
                <a:p>
                  <a:pPr algn="ctr"/>
                  <a:r>
                    <a:rPr lang="en-US" dirty="0"/>
                    <a:t>Space of </a:t>
                  </a:r>
                </a:p>
                <a:p>
                  <a:pPr algn="ctr"/>
                  <a:r>
                    <a:rPr lang="en-US" dirty="0"/>
                    <a:t> </a:t>
                  </a:r>
                  <a14:m>
                    <m:oMath xmlns:m="http://schemas.openxmlformats.org/officeDocument/2006/math">
                      <m:r>
                        <a:rPr lang="en-US" b="0" i="1" smtClean="0">
                          <a:latin typeface="Cambria Math" panose="02040503050406030204" pitchFamily="18" charset="0"/>
                        </a:rPr>
                        <m:t>𝑛</m:t>
                      </m:r>
                    </m:oMath>
                  </a14:m>
                  <a:r>
                    <a:rPr lang="en-US" dirty="0"/>
                    <a:t>-dimensional</a:t>
                  </a:r>
                </a:p>
                <a:p>
                  <a:pPr algn="ctr"/>
                  <a:r>
                    <a:rPr lang="en-US" dirty="0"/>
                    <a:t>Column Vectors</a:t>
                  </a:r>
                </a:p>
              </p:txBody>
            </p:sp>
          </mc:Choice>
          <mc:Fallback xmlns="">
            <p:sp>
              <p:nvSpPr>
                <p:cNvPr id="8" name="TextBox 7">
                  <a:extLst>
                    <a:ext uri="{FF2B5EF4-FFF2-40B4-BE49-F238E27FC236}">
                      <a16:creationId xmlns:a16="http://schemas.microsoft.com/office/drawing/2014/main" id="{BF588168-5D8E-4A47-8559-E75180FCFC97}"/>
                    </a:ext>
                  </a:extLst>
                </p:cNvPr>
                <p:cNvSpPr txBox="1">
                  <a:spLocks noRot="1" noChangeAspect="1" noMove="1" noResize="1" noEditPoints="1" noAdjustHandles="1" noChangeArrowheads="1" noChangeShapeType="1" noTextEdit="1"/>
                </p:cNvSpPr>
                <p:nvPr/>
              </p:nvSpPr>
              <p:spPr>
                <a:xfrm>
                  <a:off x="6721018" y="5401270"/>
                  <a:ext cx="1813382" cy="923330"/>
                </a:xfrm>
                <a:prstGeom prst="rect">
                  <a:avLst/>
                </a:prstGeom>
                <a:blipFill>
                  <a:blip r:embed="rId4"/>
                  <a:stretch>
                    <a:fillRect l="-3030" t="-3289" r="-2357" b="-9211"/>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7208F60A-9485-468D-A8AC-0E52F63F25D3}"/>
                </a:ext>
              </a:extLst>
            </p:cNvPr>
            <p:cNvCxnSpPr>
              <a:stCxn id="8" idx="0"/>
            </p:cNvCxnSpPr>
            <p:nvPr/>
          </p:nvCxnSpPr>
          <p:spPr>
            <a:xfrm flipH="1" flipV="1">
              <a:off x="7391400" y="4724400"/>
              <a:ext cx="236309" cy="6768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6D7912D-B073-4685-9C6C-5613B3A230DF}"/>
              </a:ext>
            </a:extLst>
          </p:cNvPr>
          <p:cNvSpPr txBox="1"/>
          <p:nvPr/>
        </p:nvSpPr>
        <p:spPr>
          <a:xfrm>
            <a:off x="7038707" y="3200400"/>
            <a:ext cx="1800493" cy="923330"/>
          </a:xfrm>
          <a:prstGeom prst="rect">
            <a:avLst/>
          </a:prstGeom>
          <a:noFill/>
          <a:ln w="25400">
            <a:solidFill>
              <a:schemeClr val="tx1"/>
            </a:solidFill>
          </a:ln>
        </p:spPr>
        <p:txBody>
          <a:bodyPr wrap="none" rtlCol="0">
            <a:spAutoFit/>
          </a:bodyPr>
          <a:lstStyle/>
          <a:p>
            <a:r>
              <a:rPr lang="en-US" dirty="0"/>
              <a:t>Disambiguates</a:t>
            </a:r>
          </a:p>
          <a:p>
            <a:r>
              <a:rPr lang="en-US" dirty="0"/>
              <a:t>“Row Mean” vs.</a:t>
            </a:r>
          </a:p>
          <a:p>
            <a:r>
              <a:rPr lang="en-US" dirty="0"/>
              <a:t>“Column Mean”</a:t>
            </a:r>
          </a:p>
        </p:txBody>
      </p:sp>
    </p:spTree>
    <p:extLst>
      <p:ext uri="{BB962C8B-B14F-4D97-AF65-F5344CB8AC3E}">
        <p14:creationId xmlns:p14="http://schemas.microsoft.com/office/powerpoint/2010/main" val="4165534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bg1"/>
            </a:gs>
            <a:gs pos="100000">
              <a:srgbClr val="00B050"/>
            </a:gs>
          </a:gsLst>
          <a:lin ang="5400000" scaled="0"/>
        </a:gradFill>
        <a:effectLst/>
      </p:bgPr>
    </p:bg>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228600" y="152400"/>
            <a:ext cx="8610600" cy="838200"/>
          </a:xfrm>
        </p:spPr>
        <p:txBody>
          <a:bodyPr/>
          <a:lstStyle/>
          <a:p>
            <a:pPr eaLnBrk="1" hangingPunct="1"/>
            <a:r>
              <a:rPr lang="en-US" dirty="0">
                <a:solidFill>
                  <a:schemeClr val="tx1"/>
                </a:solidFill>
                <a:latin typeface="Arial Unicode MS" pitchFamily="34" charset="-128"/>
                <a:ea typeface="Arial Unicode MS" pitchFamily="34" charset="-128"/>
                <a:cs typeface="Arial Unicode MS" pitchFamily="34" charset="-128"/>
              </a:rPr>
              <a:t>Centering</a:t>
            </a:r>
          </a:p>
        </p:txBody>
      </p:sp>
      <p:sp>
        <p:nvSpPr>
          <p:cNvPr id="21511" name="Rectangle 3"/>
          <p:cNvSpPr>
            <a:spLocks noGrp="1" noChangeArrowheads="1"/>
          </p:cNvSpPr>
          <p:nvPr>
            <p:ph type="body" sz="half" idx="1"/>
          </p:nvPr>
        </p:nvSpPr>
        <p:spPr>
          <a:xfrm>
            <a:off x="685800" y="1981200"/>
            <a:ext cx="3814763" cy="4114800"/>
          </a:xfrm>
        </p:spPr>
        <p:txBody>
          <a:bodyPr/>
          <a:lstStyle/>
          <a:p>
            <a:pPr eaLnBrk="1" hangingPunct="1">
              <a:lnSpc>
                <a:spcPct val="140000"/>
              </a:lnSpc>
              <a:buFontTx/>
              <a:buNone/>
            </a:pPr>
            <a:br>
              <a:rPr lang="en-US" sz="2800"/>
            </a:br>
            <a:endParaRPr lang="en-US" sz="2800"/>
          </a:p>
        </p:txBody>
      </p:sp>
      <p:sp>
        <p:nvSpPr>
          <p:cNvPr id="21512" name="Text Box 4"/>
          <p:cNvSpPr txBox="1">
            <a:spLocks noChangeArrowheads="1"/>
          </p:cNvSpPr>
          <p:nvPr/>
        </p:nvSpPr>
        <p:spPr bwMode="auto">
          <a:xfrm>
            <a:off x="378542" y="990600"/>
            <a:ext cx="8686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Much Deeper Discussion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000000"/>
              </a:solidFill>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Of Column Object Mean vs. Row Trait Mean</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000000"/>
              </a:solidFill>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And Respective Centering:</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000000"/>
              </a:solidFill>
              <a:sym typeface="Wingdings" pitchFamily="2" charset="2"/>
            </a:endParaRPr>
          </a:p>
          <a:p>
            <a:pPr marL="457200" marR="0" lvl="0" indent="-457200" algn="ctr" defTabSz="914400" rtl="0" eaLnBrk="1" fontAlgn="base" latinLnBrk="0" hangingPunct="1">
              <a:lnSpc>
                <a:spcPct val="100000"/>
              </a:lnSpc>
              <a:spcBef>
                <a:spcPct val="0"/>
              </a:spcBef>
              <a:spcAft>
                <a:spcPct val="0"/>
              </a:spcAft>
              <a:buClrTx/>
              <a:buSzTx/>
              <a:buFontTx/>
              <a:buNone/>
              <a:tabLst/>
              <a:defRPr/>
            </a:pPr>
            <a:r>
              <a:rPr lang="en-US" sz="3200" dirty="0">
                <a:solidFill>
                  <a:srgbClr val="000000"/>
                </a:solidFill>
                <a:sym typeface="Wingdings" pitchFamily="2" charset="2"/>
              </a:rPr>
              <a:t>Prothero, et al. (2023)</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lang="en-US" sz="3200" dirty="0">
              <a:solidFill>
                <a:srgbClr val="000000"/>
              </a:solidFill>
              <a:sym typeface="Wingdings" pitchFamily="2" charset="2"/>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2151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4" name="Rectangle 6"/>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5" name="Rectangle 7"/>
          <p:cNvSpPr>
            <a:spLocks noChangeArrowheads="1"/>
          </p:cNvSpPr>
          <p:nvPr/>
        </p:nvSpPr>
        <p:spPr bwMode="auto">
          <a:xfrm>
            <a:off x="0" y="3325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6" name="Rectangle 8"/>
          <p:cNvSpPr>
            <a:spLocks noChangeArrowheads="1"/>
          </p:cNvSpPr>
          <p:nvPr/>
        </p:nvSpPr>
        <p:spPr bwMode="auto">
          <a:xfrm>
            <a:off x="0" y="3116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7" name="Rectangle 9"/>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8" name="Rectangle 1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19" name="Rectangle 11"/>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0" name="Rectangle 12"/>
          <p:cNvSpPr>
            <a:spLocks noChangeArrowheads="1"/>
          </p:cNvSpPr>
          <p:nvPr/>
        </p:nvSpPr>
        <p:spPr bwMode="auto">
          <a:xfrm>
            <a:off x="0"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1" name="Rectangle 13"/>
          <p:cNvSpPr>
            <a:spLocks noChangeArrowheads="1"/>
          </p:cNvSpPr>
          <p:nvPr/>
        </p:nvSpPr>
        <p:spPr bwMode="auto">
          <a:xfrm>
            <a:off x="0" y="2770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2" name="Rectangle 15"/>
          <p:cNvSpPr>
            <a:spLocks noChangeArrowheads="1"/>
          </p:cNvSpPr>
          <p:nvPr/>
        </p:nvSpPr>
        <p:spPr bwMode="auto">
          <a:xfrm>
            <a:off x="0" y="270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3" name="Rectangle 17"/>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1524" name="Rectangle 19"/>
          <p:cNvSpPr>
            <a:spLocks noChangeArrowheads="1"/>
          </p:cNvSpPr>
          <p:nvPr/>
        </p:nvSpPr>
        <p:spPr bwMode="auto">
          <a:xfrm>
            <a:off x="0" y="3059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6943065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Limitation of PCA</a:t>
            </a:r>
          </a:p>
        </p:txBody>
      </p:sp>
      <mc:AlternateContent xmlns:mc="http://schemas.openxmlformats.org/markup-compatibility/2006" xmlns:a14="http://schemas.microsoft.com/office/drawing/2010/main">
        <mc:Choice Requires="a14">
          <p:sp>
            <p:nvSpPr>
              <p:cNvPr id="37891" name="Rectangle 3"/>
              <p:cNvSpPr>
                <a:spLocks noGrp="1" noChangeArrowheads="1"/>
              </p:cNvSpPr>
              <p:nvPr>
                <p:ph type="body" idx="1"/>
              </p:nvPr>
            </p:nvSpPr>
            <p:spPr>
              <a:xfrm>
                <a:off x="457200" y="838200"/>
                <a:ext cx="8305800" cy="5867400"/>
              </a:xfrm>
            </p:spPr>
            <p:txBody>
              <a:bodyPr/>
              <a:lstStyle/>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Strongly Feels </a:t>
                </a:r>
                <a:r>
                  <a:rPr lang="en-US" u="sng" dirty="0">
                    <a:solidFill>
                      <a:schemeClr val="bg2"/>
                    </a:solidFill>
                    <a:latin typeface="Arial Unicode MS" pitchFamily="34" charset="-128"/>
                    <a:ea typeface="Arial Unicode MS" pitchFamily="34" charset="-128"/>
                    <a:cs typeface="Arial Unicode MS" pitchFamily="34" charset="-128"/>
                  </a:rPr>
                  <a:t>Scaling</a:t>
                </a:r>
                <a:r>
                  <a:rPr lang="en-US" dirty="0">
                    <a:solidFill>
                      <a:schemeClr val="bg2"/>
                    </a:solidFill>
                    <a:latin typeface="Arial Unicode MS" pitchFamily="34" charset="-128"/>
                    <a:ea typeface="Arial Unicode MS" pitchFamily="34" charset="-128"/>
                    <a:cs typeface="Arial Unicode MS" pitchFamily="34" charset="-128"/>
                  </a:rPr>
                  <a:t> of Each Variable</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Consequence:</a:t>
                </a: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May want to </a:t>
                </a:r>
                <a:r>
                  <a:rPr lang="en-US" i="1" dirty="0">
                    <a:solidFill>
                      <a:schemeClr val="bg2"/>
                    </a:solidFill>
                    <a:latin typeface="Arial Unicode MS" pitchFamily="34" charset="-128"/>
                    <a:ea typeface="Arial Unicode MS" pitchFamily="34" charset="-128"/>
                    <a:cs typeface="Arial Unicode MS" pitchFamily="34" charset="-128"/>
                  </a:rPr>
                  <a:t>standardize</a:t>
                </a:r>
                <a:r>
                  <a:rPr lang="en-US" dirty="0">
                    <a:solidFill>
                      <a:schemeClr val="bg2"/>
                    </a:solidFill>
                    <a:latin typeface="Arial Unicode MS" pitchFamily="34" charset="-128"/>
                    <a:ea typeface="Arial Unicode MS" pitchFamily="34" charset="-128"/>
                    <a:cs typeface="Arial Unicode MS" pitchFamily="34" charset="-128"/>
                  </a:rPr>
                  <a:t> each variable</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(i.e. subtract  </a:t>
                </a:r>
                <a14:m>
                  <m:oMath xmlns:m="http://schemas.openxmlformats.org/officeDocument/2006/math">
                    <m:acc>
                      <m:accPr>
                        <m:chr m:val="̅"/>
                        <m:ctrlPr>
                          <a:rPr lang="en-US" i="1" smtClean="0">
                            <a:solidFill>
                              <a:schemeClr val="bg2"/>
                            </a:solidFill>
                            <a:latin typeface="Cambria Math" panose="02040503050406030204" pitchFamily="18" charset="0"/>
                            <a:ea typeface="Arial Unicode MS" pitchFamily="34" charset="-128"/>
                            <a:cs typeface="Arial Unicode MS" pitchFamily="34" charset="-128"/>
                          </a:rPr>
                        </m:ctrlPr>
                      </m:accPr>
                      <m:e>
                        <m:r>
                          <a:rPr lang="en-US" b="0" i="1" smtClean="0">
                            <a:solidFill>
                              <a:schemeClr val="bg2"/>
                            </a:solidFill>
                            <a:latin typeface="Cambria Math" panose="02040503050406030204" pitchFamily="18" charset="0"/>
                            <a:ea typeface="Arial Unicode MS" pitchFamily="34" charset="-128"/>
                            <a:cs typeface="Arial Unicode MS" pitchFamily="34" charset="-128"/>
                          </a:rPr>
                          <m:t>𝑋</m:t>
                        </m:r>
                      </m:e>
                    </m:acc>
                  </m:oMath>
                </a14:m>
                <a:r>
                  <a:rPr lang="en-US" dirty="0">
                    <a:solidFill>
                      <a:schemeClr val="bg2"/>
                    </a:solidFill>
                    <a:latin typeface="Arial Unicode MS" pitchFamily="34" charset="-128"/>
                    <a:ea typeface="Arial Unicode MS" pitchFamily="34" charset="-128"/>
                    <a:cs typeface="Arial Unicode MS" pitchFamily="34" charset="-128"/>
                  </a:rPr>
                  <a:t>,  divide by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a:solidFill>
                      <a:schemeClr val="bg2"/>
                    </a:solidFill>
                    <a:latin typeface="Arial Unicode MS" pitchFamily="34" charset="-128"/>
                    <a:ea typeface="Arial Unicode MS" pitchFamily="34" charset="-128"/>
                    <a:cs typeface="Arial Unicode MS" pitchFamily="34" charset="-128"/>
                  </a:rPr>
                  <a:t>)</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Also called </a:t>
                </a:r>
                <a:r>
                  <a:rPr lang="en-US" i="1" dirty="0">
                    <a:solidFill>
                      <a:schemeClr val="bg2"/>
                    </a:solidFill>
                    <a:latin typeface="Arial Unicode MS" pitchFamily="34" charset="-128"/>
                    <a:ea typeface="Arial Unicode MS" pitchFamily="34" charset="-128"/>
                    <a:cs typeface="Arial Unicode MS" pitchFamily="34" charset="-128"/>
                  </a:rPr>
                  <a:t>Whitening</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Equivalent Approach:</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Base PCA on Correlation Matrix</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Called </a:t>
                </a:r>
                <a:r>
                  <a:rPr lang="en-US" i="1" dirty="0">
                    <a:solidFill>
                      <a:schemeClr val="bg2"/>
                    </a:solidFill>
                    <a:latin typeface="Arial Unicode MS" pitchFamily="34" charset="-128"/>
                    <a:ea typeface="Arial Unicode MS" pitchFamily="34" charset="-128"/>
                    <a:cs typeface="Arial Unicode MS" pitchFamily="34" charset="-128"/>
                  </a:rPr>
                  <a:t>Correlation PCA</a:t>
                </a:r>
              </a:p>
            </p:txBody>
          </p:sp>
        </mc:Choice>
        <mc:Fallback xmlns="">
          <p:sp>
            <p:nvSpPr>
              <p:cNvPr id="37891"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t="-1351" b="-3015"/>
                </a:stretch>
              </a:blipFill>
            </p:spPr>
            <p:txBody>
              <a:bodyPr/>
              <a:lstStyle/>
              <a:p>
                <a:r>
                  <a:rPr lang="en-US">
                    <a:noFill/>
                  </a:rPr>
                  <a:t> </a:t>
                </a:r>
              </a:p>
            </p:txBody>
          </p:sp>
        </mc:Fallback>
      </mc:AlternateContent>
      <p:sp>
        <p:nvSpPr>
          <p:cNvPr id="37892"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3"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4"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5"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6"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7"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8"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9"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0"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1"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2"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3"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4"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5"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6"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7"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8"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9"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0"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1"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2"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3"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4"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5"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6"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7"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8"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9"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20" name="Rectangle 33"/>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 name="Group 4">
            <a:extLst>
              <a:ext uri="{FF2B5EF4-FFF2-40B4-BE49-F238E27FC236}">
                <a16:creationId xmlns:a16="http://schemas.microsoft.com/office/drawing/2014/main" id="{D3535E23-9257-40A4-864D-5A41132C8ED4}"/>
              </a:ext>
            </a:extLst>
          </p:cNvPr>
          <p:cNvGrpSpPr/>
          <p:nvPr/>
        </p:nvGrpSpPr>
        <p:grpSpPr>
          <a:xfrm>
            <a:off x="4723682" y="4350603"/>
            <a:ext cx="2667718" cy="1288197"/>
            <a:chOff x="4723682" y="4350603"/>
            <a:chExt cx="2667718" cy="1288197"/>
          </a:xfrm>
        </p:grpSpPr>
        <p:sp>
          <p:nvSpPr>
            <p:cNvPr id="2" name="TextBox 1">
              <a:extLst>
                <a:ext uri="{FF2B5EF4-FFF2-40B4-BE49-F238E27FC236}">
                  <a16:creationId xmlns:a16="http://schemas.microsoft.com/office/drawing/2014/main" id="{A7B319B7-E0F0-48C9-A7CD-C0DA49941CEC}"/>
                </a:ext>
              </a:extLst>
            </p:cNvPr>
            <p:cNvSpPr txBox="1"/>
            <p:nvPr/>
          </p:nvSpPr>
          <p:spPr>
            <a:xfrm>
              <a:off x="4723682" y="4350603"/>
              <a:ext cx="2667718"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Instead of Usual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Covariance Matrix</a:t>
              </a:r>
            </a:p>
          </p:txBody>
        </p:sp>
        <p:cxnSp>
          <p:nvCxnSpPr>
            <p:cNvPr id="4" name="Straight Arrow Connector 3">
              <a:extLst>
                <a:ext uri="{FF2B5EF4-FFF2-40B4-BE49-F238E27FC236}">
                  <a16:creationId xmlns:a16="http://schemas.microsoft.com/office/drawing/2014/main" id="{7A2C0A77-BCDA-4648-9750-31149A7C93A2}"/>
                </a:ext>
              </a:extLst>
            </p:cNvPr>
            <p:cNvCxnSpPr>
              <a:stCxn id="2" idx="2"/>
            </p:cNvCxnSpPr>
            <p:nvPr/>
          </p:nvCxnSpPr>
          <p:spPr>
            <a:xfrm flipH="1">
              <a:off x="5486400" y="5181600"/>
              <a:ext cx="571141" cy="4572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82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37891" name="Rectangle 3"/>
          <p:cNvSpPr>
            <a:spLocks noGrp="1" noChangeArrowheads="1"/>
          </p:cNvSpPr>
          <p:nvPr>
            <p:ph type="body" idx="1"/>
          </p:nvPr>
        </p:nvSpPr>
        <p:spPr>
          <a:xfrm>
            <a:off x="457200" y="838200"/>
            <a:ext cx="8305800" cy="5867400"/>
          </a:xfrm>
        </p:spPr>
        <p:txBody>
          <a:bodyPr/>
          <a:lstStyle/>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Why use correlation matrix?</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Makes features </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unit free</a:t>
            </a:r>
            <a:r>
              <a:rPr lang="en-US" dirty="0">
                <a:solidFill>
                  <a:schemeClr val="bg2"/>
                </a:solidFill>
                <a:latin typeface="Arial" charset="0"/>
                <a:ea typeface="Arial Unicode MS" pitchFamily="34" charset="-128"/>
                <a:cs typeface="Arial Unicode MS" pitchFamily="34" charset="-128"/>
              </a:rPr>
              <a:t>”</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e.g.  Height, Weight, Age, $, …</a:t>
            </a: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Are </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directions in point cloud</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 meaningful or useful?</a:t>
            </a: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Will unimportant directions dominate? </a:t>
            </a:r>
          </a:p>
        </p:txBody>
      </p:sp>
      <p:sp>
        <p:nvSpPr>
          <p:cNvPr id="37892"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3"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4"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5"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6"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7"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8"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9"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0"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1"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2"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3"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4"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5"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6"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7"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8"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9"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0"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1"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2"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3"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4"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5"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6"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7"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8"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9"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20" name="Rectangle 33"/>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8893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2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Big </a:t>
            </a: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Left Brace 1"/>
          <p:cNvSpPr/>
          <p:nvPr/>
        </p:nvSpPr>
        <p:spPr>
          <a:xfrm rot="5400000">
            <a:off x="2933699" y="1409702"/>
            <a:ext cx="533402" cy="1066799"/>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1"/>
          </p:cNvCxnSpPr>
          <p:nvPr/>
        </p:nvCxnSpPr>
        <p:spPr>
          <a:xfrm flipV="1">
            <a:off x="1143000" y="1676401"/>
            <a:ext cx="2057400" cy="137159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02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Big </a:t>
            </a: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Small</a:t>
            </a:r>
          </a:p>
          <a:p>
            <a:pPr marL="711200" indent="-711200" eaLnBrk="1" hangingPunct="1">
              <a:lnSpc>
                <a:spcPct val="110000"/>
              </a:lnSpc>
              <a:buFontTx/>
              <a:buNone/>
            </a:pP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Left Brace 1"/>
          <p:cNvSpPr/>
          <p:nvPr/>
        </p:nvSpPr>
        <p:spPr>
          <a:xfrm rot="16200000">
            <a:off x="5529618" y="2634018"/>
            <a:ext cx="533402" cy="4104566"/>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1"/>
          </p:cNvCxnSpPr>
          <p:nvPr/>
        </p:nvCxnSpPr>
        <p:spPr>
          <a:xfrm flipV="1">
            <a:off x="990600" y="4953002"/>
            <a:ext cx="4805719" cy="68579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60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49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066" b="1251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1</a:t>
            </a:r>
            <a:r>
              <a:rPr lang="en-US" baseline="30000" dirty="0">
                <a:solidFill>
                  <a:schemeClr val="bg2"/>
                </a:solidFill>
                <a:latin typeface="Arial Unicode MS" pitchFamily="34" charset="-128"/>
                <a:ea typeface="Arial Unicode MS" pitchFamily="34" charset="-128"/>
                <a:cs typeface="Arial Unicode MS" pitchFamily="34" charset="-128"/>
              </a:rPr>
              <a:t>st</a:t>
            </a:r>
            <a:r>
              <a:rPr lang="en-US" dirty="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Nearly Flat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2</a:t>
            </a:r>
            <a:r>
              <a:rPr lang="en-US" baseline="30000" dirty="0">
                <a:solidFill>
                  <a:schemeClr val="bg2"/>
                </a:solidFill>
                <a:latin typeface="Arial Unicode MS" pitchFamily="34" charset="-128"/>
                <a:ea typeface="Arial Unicode MS" pitchFamily="34" charset="-128"/>
                <a:cs typeface="Arial Unicode MS" pitchFamily="34" charset="-128"/>
              </a:rPr>
              <a:t>nd</a:t>
            </a:r>
            <a:r>
              <a:rPr lang="en-US" dirty="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Contrast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3</a:t>
            </a:r>
            <a:r>
              <a:rPr lang="en-US" baseline="30000" dirty="0">
                <a:solidFill>
                  <a:schemeClr val="bg2"/>
                </a:solidFill>
                <a:latin typeface="Arial Unicode MS" pitchFamily="34" charset="-128"/>
                <a:ea typeface="Arial Unicode MS" pitchFamily="34" charset="-128"/>
                <a:cs typeface="Arial Unicode MS" pitchFamily="34" charset="-128"/>
              </a:rPr>
              <a:t>rd</a:t>
            </a:r>
            <a:r>
              <a:rPr lang="en-US" dirty="0">
                <a:solidFill>
                  <a:schemeClr val="bg2"/>
                </a:solidFill>
                <a:latin typeface="Arial Unicode MS" pitchFamily="34" charset="-128"/>
                <a:ea typeface="Arial Unicode MS" pitchFamily="34" charset="-128"/>
                <a:cs typeface="Arial Unicode MS" pitchFamily="34" charset="-128"/>
              </a:rPr>
              <a:t> &amp; 4</a:t>
            </a:r>
            <a:r>
              <a:rPr lang="en-US" baseline="30000" dirty="0">
                <a:solidFill>
                  <a:schemeClr val="bg2"/>
                </a:solidFill>
                <a:latin typeface="Arial Unicode MS" pitchFamily="34" charset="-128"/>
                <a:ea typeface="Arial Unicode MS" pitchFamily="34" charset="-128"/>
                <a:cs typeface="Arial Unicode MS" pitchFamily="34" charset="-128"/>
              </a:rPr>
              <a:t>th</a:t>
            </a:r>
            <a:r>
              <a:rPr lang="en-US" dirty="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Very Small</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8224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5" b="1175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Correlation</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“Whitened”</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Version</a:t>
            </a:r>
          </a:p>
          <a:p>
            <a:pPr marL="711200" indent="-711200" eaLnBrk="1" hangingPunct="1">
              <a:lnSpc>
                <a:spcPct val="110000"/>
              </a:lnSpc>
              <a:buFontTx/>
              <a:buNone/>
            </a:pPr>
            <a:endParaRPr lang="en-US" dirty="0">
              <a:solidFill>
                <a:srgbClr val="FF0000"/>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All Much </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Different</a:t>
            </a:r>
          </a:p>
          <a:p>
            <a:pPr marL="711200" indent="-711200" eaLnBrk="1" hangingPunct="1">
              <a:lnSpc>
                <a:spcPct val="110000"/>
              </a:lnSpc>
              <a:buFontTx/>
              <a:buNone/>
            </a:pPr>
            <a:r>
              <a:rPr lang="en-US" b="1" dirty="0">
                <a:solidFill>
                  <a:srgbClr val="FF0000"/>
                </a:solidFill>
                <a:latin typeface="Arial Unicode MS" pitchFamily="34" charset="-128"/>
                <a:ea typeface="Arial Unicode MS" pitchFamily="34" charset="-128"/>
                <a:cs typeface="Arial Unicode MS" pitchFamily="34" charset="-128"/>
              </a:rPr>
              <a:t>Which Is</a:t>
            </a:r>
          </a:p>
          <a:p>
            <a:pPr marL="711200" indent="-711200" eaLnBrk="1" hangingPunct="1">
              <a:lnSpc>
                <a:spcPct val="110000"/>
              </a:lnSpc>
              <a:buFontTx/>
              <a:buNone/>
            </a:pPr>
            <a:r>
              <a:rPr lang="en-US" b="1" dirty="0">
                <a:solidFill>
                  <a:srgbClr val="FF0000"/>
                </a:solidFill>
                <a:latin typeface="Arial Unicode MS" pitchFamily="34" charset="-128"/>
                <a:ea typeface="Arial Unicode MS" pitchFamily="34" charset="-128"/>
                <a:cs typeface="Arial Unicode MS" pitchFamily="34" charset="-128"/>
              </a:rPr>
              <a:t>“Right” ???</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55841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Correlation PCA</a:t>
            </a:r>
          </a:p>
        </p:txBody>
      </p:sp>
      <p:sp>
        <p:nvSpPr>
          <p:cNvPr id="41987" name="Rectangle 3"/>
          <p:cNvSpPr>
            <a:spLocks noGrp="1" noChangeArrowheads="1"/>
          </p:cNvSpPr>
          <p:nvPr>
            <p:ph type="body" idx="1"/>
          </p:nvPr>
        </p:nvSpPr>
        <p:spPr>
          <a:xfrm>
            <a:off x="457200" y="838200"/>
            <a:ext cx="83058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Personal Thoughts on Correlation PCA:</a:t>
            </a:r>
          </a:p>
          <a:p>
            <a:pPr marL="711200" indent="-711200" eaLnBrk="1" hangingPunct="1">
              <a:lnSpc>
                <a:spcPct val="110000"/>
              </a:lnSpc>
            </a:pPr>
            <a:r>
              <a:rPr lang="en-US" dirty="0">
                <a:solidFill>
                  <a:schemeClr val="bg2"/>
                </a:solidFill>
                <a:latin typeface="Arial Unicode MS" pitchFamily="34" charset="-128"/>
                <a:ea typeface="Arial Unicode MS" pitchFamily="34" charset="-128"/>
                <a:cs typeface="Arial Unicode MS" pitchFamily="34" charset="-128"/>
              </a:rPr>
              <a:t>Can be very useful </a:t>
            </a:r>
          </a:p>
          <a:p>
            <a:pPr marL="711200" indent="-711200" algn="ctr"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(especially with </a:t>
            </a:r>
            <a:r>
              <a:rPr lang="en-US" i="1" dirty="0" err="1">
                <a:solidFill>
                  <a:schemeClr val="bg2"/>
                </a:solidFill>
                <a:latin typeface="Arial Unicode MS" pitchFamily="34" charset="-128"/>
                <a:ea typeface="Arial Unicode MS" pitchFamily="34" charset="-128"/>
                <a:cs typeface="Arial Unicode MS" pitchFamily="34" charset="-128"/>
              </a:rPr>
              <a:t>noncommensurate</a:t>
            </a:r>
            <a:r>
              <a:rPr lang="en-US" i="1" dirty="0">
                <a:solidFill>
                  <a:schemeClr val="bg2"/>
                </a:solidFill>
                <a:latin typeface="Arial Unicode MS" pitchFamily="34" charset="-128"/>
                <a:ea typeface="Arial Unicode MS" pitchFamily="34" charset="-128"/>
                <a:cs typeface="Arial Unicode MS" pitchFamily="34" charset="-128"/>
              </a:rPr>
              <a:t> units</a:t>
            </a:r>
            <a:r>
              <a:rPr lang="en-US" dirty="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pPr>
            <a:r>
              <a:rPr lang="en-US" dirty="0">
                <a:solidFill>
                  <a:schemeClr val="bg2"/>
                </a:solidFill>
                <a:latin typeface="Arial Unicode MS" pitchFamily="34" charset="-128"/>
                <a:ea typeface="Arial Unicode MS" pitchFamily="34" charset="-128"/>
                <a:cs typeface="Arial Unicode MS" pitchFamily="34" charset="-128"/>
              </a:rPr>
              <a:t>Not always, </a:t>
            </a:r>
            <a:r>
              <a:rPr lang="en-US" u="sng" dirty="0">
                <a:solidFill>
                  <a:schemeClr val="bg2"/>
                </a:solidFill>
                <a:latin typeface="Arial Unicode MS" pitchFamily="34" charset="-128"/>
                <a:ea typeface="Arial Unicode MS" pitchFamily="34" charset="-128"/>
                <a:cs typeface="Arial Unicode MS" pitchFamily="34" charset="-128"/>
              </a:rPr>
              <a:t>can hide important structure</a:t>
            </a:r>
          </a:p>
          <a:p>
            <a:pPr marL="0" indent="0" eaLnBrk="1" hangingPunct="1">
              <a:lnSpc>
                <a:spcPct val="110000"/>
              </a:lnSpc>
              <a:buNone/>
            </a:pP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1562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Transformations</a:t>
            </a:r>
          </a:p>
        </p:txBody>
      </p:sp>
      <p:sp>
        <p:nvSpPr>
          <p:cNvPr id="41987" name="Rectangle 3"/>
          <p:cNvSpPr>
            <a:spLocks noGrp="1" noChangeArrowheads="1"/>
          </p:cNvSpPr>
          <p:nvPr>
            <p:ph type="body" idx="1"/>
          </p:nvPr>
        </p:nvSpPr>
        <p:spPr>
          <a:xfrm>
            <a:off x="457200" y="838200"/>
            <a:ext cx="8305800" cy="5867400"/>
          </a:xfrm>
        </p:spPr>
        <p:txBody>
          <a:bodyPr/>
          <a:lstStyle/>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Useful Method for Data Analysis</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Apply to Marginal Distributions</a:t>
            </a:r>
          </a:p>
          <a:p>
            <a:pPr marL="0" indent="0" algn="ctr"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(i.e. to </a:t>
            </a:r>
            <a:r>
              <a:rPr lang="en-US" i="1" dirty="0">
                <a:solidFill>
                  <a:schemeClr val="bg2"/>
                </a:solidFill>
                <a:latin typeface="Arial Unicode MS" pitchFamily="34" charset="-128"/>
                <a:ea typeface="Arial Unicode MS" pitchFamily="34" charset="-128"/>
                <a:cs typeface="Arial Unicode MS" pitchFamily="34" charset="-128"/>
              </a:rPr>
              <a:t>Individual Variables</a:t>
            </a:r>
            <a:r>
              <a:rPr lang="en-US" dirty="0">
                <a:solidFill>
                  <a:schemeClr val="bg2"/>
                </a:solidFill>
                <a:latin typeface="Arial Unicode MS" pitchFamily="34" charset="-128"/>
                <a:ea typeface="Arial Unicode MS" pitchFamily="34" charset="-128"/>
                <a:cs typeface="Arial Unicode MS" pitchFamily="34" charset="-128"/>
              </a:rPr>
              <a:t>)</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Idea:  Put Data on </a:t>
            </a:r>
            <a:r>
              <a:rPr lang="en-US" u="sng" dirty="0">
                <a:solidFill>
                  <a:schemeClr val="bg2"/>
                </a:solidFill>
                <a:latin typeface="Arial Unicode MS" pitchFamily="34" charset="-128"/>
                <a:ea typeface="Arial Unicode MS" pitchFamily="34" charset="-128"/>
                <a:cs typeface="Arial Unicode MS" pitchFamily="34" charset="-128"/>
              </a:rPr>
              <a:t>Right Scale</a:t>
            </a:r>
          </a:p>
          <a:p>
            <a:pPr eaLnBrk="1" hangingPunct="1">
              <a:lnSpc>
                <a:spcPct val="150000"/>
              </a:lnSpc>
              <a:buFont typeface="Wingdings" pitchFamily="2" charset="2"/>
              <a:buChar char="v"/>
            </a:pPr>
            <a:r>
              <a:rPr lang="en-US" i="1" dirty="0">
                <a:solidFill>
                  <a:schemeClr val="bg2"/>
                </a:solidFill>
                <a:latin typeface="Arial Unicode MS" pitchFamily="34" charset="-128"/>
                <a:ea typeface="Arial Unicode MS" pitchFamily="34" charset="-128"/>
                <a:cs typeface="Arial Unicode MS" pitchFamily="34" charset="-128"/>
              </a:rPr>
              <a:t>  </a:t>
            </a:r>
            <a:r>
              <a:rPr lang="en-US" dirty="0">
                <a:solidFill>
                  <a:schemeClr val="bg2"/>
                </a:solidFill>
                <a:latin typeface="Arial Unicode MS" pitchFamily="34" charset="-128"/>
                <a:ea typeface="Arial Unicode MS" pitchFamily="34" charset="-128"/>
                <a:cs typeface="Arial Unicode MS" pitchFamily="34" charset="-128"/>
              </a:rPr>
              <a:t>Common Example:</a:t>
            </a:r>
          </a:p>
          <a:p>
            <a:pPr marL="857250" lvl="1" indent="-457200" eaLnBrk="1" hangingPunct="1">
              <a:lnSpc>
                <a:spcPct val="150000"/>
              </a:lnSpc>
              <a:buFont typeface="Courier New" pitchFamily="49" charset="0"/>
              <a:buChar char="o"/>
            </a:pPr>
            <a:r>
              <a:rPr lang="en-US" dirty="0">
                <a:solidFill>
                  <a:schemeClr val="bg2"/>
                </a:solidFill>
                <a:latin typeface="Arial Unicode MS" pitchFamily="34" charset="-128"/>
                <a:ea typeface="Arial Unicode MS" pitchFamily="34" charset="-128"/>
                <a:cs typeface="Arial Unicode MS" pitchFamily="34" charset="-128"/>
              </a:rPr>
              <a:t>Data Orders of Magnitude Different</a:t>
            </a:r>
          </a:p>
          <a:p>
            <a:pPr marL="857250" lvl="1" indent="-457200" eaLnBrk="1" hangingPunct="1">
              <a:lnSpc>
                <a:spcPct val="150000"/>
              </a:lnSpc>
              <a:buFont typeface="Courier New" pitchFamily="49" charset="0"/>
              <a:buChar char="o"/>
            </a:pPr>
            <a:r>
              <a:rPr lang="en-US" dirty="0">
                <a:solidFill>
                  <a:schemeClr val="bg2"/>
                </a:solidFill>
                <a:latin typeface="Arial Unicode MS" pitchFamily="34" charset="-128"/>
                <a:ea typeface="Arial Unicode MS" pitchFamily="34" charset="-128"/>
                <a:cs typeface="Arial Unicode MS" pitchFamily="34" charset="-128"/>
              </a:rPr>
              <a:t>Log</a:t>
            </a:r>
            <a:r>
              <a:rPr lang="en-US" baseline="-25000" dirty="0">
                <a:solidFill>
                  <a:schemeClr val="bg2"/>
                </a:solidFill>
                <a:latin typeface="Arial Unicode MS" pitchFamily="34" charset="-128"/>
                <a:ea typeface="Arial Unicode MS" pitchFamily="34" charset="-128"/>
                <a:cs typeface="Arial Unicode MS" pitchFamily="34" charset="-128"/>
              </a:rPr>
              <a:t>10</a:t>
            </a:r>
            <a:r>
              <a:rPr lang="en-US" dirty="0">
                <a:solidFill>
                  <a:schemeClr val="bg2"/>
                </a:solidFill>
                <a:latin typeface="Arial Unicode MS" pitchFamily="34" charset="-128"/>
                <a:ea typeface="Arial Unicode MS" pitchFamily="34" charset="-128"/>
                <a:cs typeface="Arial Unicode MS" pitchFamily="34" charset="-128"/>
              </a:rPr>
              <a:t>   Puts Data on More Analyzable Scale</a:t>
            </a:r>
          </a:p>
          <a:p>
            <a:pPr marL="0" indent="0" eaLnBrk="1" hangingPunct="1">
              <a:lnSpc>
                <a:spcPct val="150000"/>
              </a:lnSpc>
              <a:buNone/>
            </a:pPr>
            <a:endParaRPr lang="en-US" i="1"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2" name="TextBox 1"/>
          <p:cNvSpPr txBox="1"/>
          <p:nvPr/>
        </p:nvSpPr>
        <p:spPr>
          <a:xfrm>
            <a:off x="6981973" y="704671"/>
            <a:ext cx="2085827" cy="1200329"/>
          </a:xfrm>
          <a:prstGeom prst="rect">
            <a:avLst/>
          </a:prstGeom>
          <a:noFill/>
          <a:ln w="25400">
            <a:solidFill>
              <a:srgbClr val="C00000"/>
            </a:solidFill>
          </a:ln>
        </p:spPr>
        <p:txBody>
          <a:bodyPr wrap="none" rtlCol="0">
            <a:spAutoFit/>
          </a:bodyPr>
          <a:lstStyle/>
          <a:p>
            <a:r>
              <a:rPr lang="en-US" sz="2400" dirty="0">
                <a:solidFill>
                  <a:srgbClr val="C00000"/>
                </a:solidFill>
              </a:rPr>
              <a:t>Recall Log for</a:t>
            </a:r>
          </a:p>
          <a:p>
            <a:r>
              <a:rPr lang="en-US" sz="2400" dirty="0">
                <a:solidFill>
                  <a:srgbClr val="C00000"/>
                </a:solidFill>
              </a:rPr>
              <a:t>Mortality and</a:t>
            </a:r>
          </a:p>
          <a:p>
            <a:r>
              <a:rPr lang="en-US" sz="2400" dirty="0" err="1">
                <a:solidFill>
                  <a:srgbClr val="C00000"/>
                </a:solidFill>
              </a:rPr>
              <a:t>RNAseq</a:t>
            </a:r>
            <a:r>
              <a:rPr lang="en-US" sz="2400" dirty="0">
                <a:solidFill>
                  <a:srgbClr val="C00000"/>
                </a:solidFill>
              </a:rPr>
              <a:t> Data</a:t>
            </a:r>
          </a:p>
        </p:txBody>
      </p:sp>
    </p:spTree>
    <p:extLst>
      <p:ext uri="{BB962C8B-B14F-4D97-AF65-F5344CB8AC3E}">
        <p14:creationId xmlns:p14="http://schemas.microsoft.com/office/powerpoint/2010/main" val="385508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700D5"/>
            </a:gs>
            <a:gs pos="50000">
              <a:schemeClr val="bg1"/>
            </a:gs>
            <a:gs pos="100000">
              <a:srgbClr val="A700D5"/>
            </a:gs>
          </a:gsLst>
          <a:lin ang="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914400"/>
          </a:xfrm>
        </p:spPr>
        <p:txBody>
          <a:bodyPr/>
          <a:lstStyle/>
          <a:p>
            <a:pPr eaLnBrk="1" hangingPunct="1"/>
            <a:r>
              <a:rPr lang="en-US" dirty="0"/>
              <a:t>Current Sections in Textbook</a:t>
            </a:r>
          </a:p>
        </p:txBody>
      </p:sp>
      <p:sp>
        <p:nvSpPr>
          <p:cNvPr id="11267" name="Rectangle 3"/>
          <p:cNvSpPr>
            <a:spLocks noGrp="1" noChangeArrowheads="1"/>
          </p:cNvSpPr>
          <p:nvPr>
            <p:ph type="body" idx="1"/>
          </p:nvPr>
        </p:nvSpPr>
        <p:spPr>
          <a:xfrm>
            <a:off x="533400" y="990600"/>
            <a:ext cx="8229600" cy="5638800"/>
          </a:xfrm>
        </p:spPr>
        <p:txBody>
          <a:bodyPr/>
          <a:lstStyle/>
          <a:p>
            <a:pPr eaLnBrk="1" hangingPunct="1">
              <a:lnSpc>
                <a:spcPct val="150000"/>
              </a:lnSpc>
              <a:buFontTx/>
              <a:buNone/>
            </a:pPr>
            <a:r>
              <a:rPr lang="en-US" dirty="0"/>
              <a:t>Today:</a:t>
            </a:r>
          </a:p>
          <a:p>
            <a:pPr algn="ctr" eaLnBrk="1" hangingPunct="1">
              <a:lnSpc>
                <a:spcPct val="150000"/>
              </a:lnSpc>
              <a:buFontTx/>
              <a:buNone/>
            </a:pPr>
            <a:r>
              <a:rPr lang="en-US" dirty="0"/>
              <a:t>Section 5.3, 6.1, 6.5, 6.3, 17.1  </a:t>
            </a:r>
          </a:p>
          <a:p>
            <a:pPr eaLnBrk="1" hangingPunct="1">
              <a:lnSpc>
                <a:spcPct val="150000"/>
              </a:lnSpc>
              <a:buFontTx/>
              <a:buNone/>
            </a:pPr>
            <a:endParaRPr lang="en-US" dirty="0"/>
          </a:p>
          <a:p>
            <a:pPr eaLnBrk="1" hangingPunct="1">
              <a:lnSpc>
                <a:spcPct val="150000"/>
              </a:lnSpc>
              <a:buFontTx/>
              <a:buNone/>
            </a:pPr>
            <a:r>
              <a:rPr lang="en-US" dirty="0"/>
              <a:t>Next Class:</a:t>
            </a:r>
          </a:p>
          <a:p>
            <a:pPr algn="ctr" eaLnBrk="1" hangingPunct="1">
              <a:lnSpc>
                <a:spcPct val="150000"/>
              </a:lnSpc>
              <a:buFontTx/>
              <a:buNone/>
            </a:pPr>
            <a:r>
              <a:rPr lang="en-US" dirty="0"/>
              <a:t>Sections  17.1, 3.1.3, 6.5</a:t>
            </a:r>
          </a:p>
        </p:txBody>
      </p:sp>
    </p:spTree>
    <p:extLst>
      <p:ext uri="{BB962C8B-B14F-4D97-AF65-F5344CB8AC3E}">
        <p14:creationId xmlns:p14="http://schemas.microsoft.com/office/powerpoint/2010/main" val="18344013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Why the strange form?   Instead of just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 ↦</m:t>
                      </m:r>
                      <m:sSup>
                        <m:sSup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oMath>
                  </m:oMathPara>
                </a14:m>
                <a:endParaRPr lang="en-US" b="0" dirty="0">
                  <a:solidFill>
                    <a:schemeClr val="bg2"/>
                  </a:solidFill>
                  <a:latin typeface="Arial Unicode MS" pitchFamily="34" charset="-128"/>
                  <a:ea typeface="Cambria Math" panose="02040503050406030204" pitchFamily="18" charset="0"/>
                  <a:cs typeface="Arial Unicode MS" pitchFamily="34" charset="-128"/>
                </a:endParaRPr>
              </a:p>
              <a:p>
                <a:pPr marL="0" indent="0" algn="ctr" eaLnBrk="1" hangingPunct="1">
                  <a:lnSpc>
                    <a:spcPct val="150000"/>
                  </a:lnSpc>
                  <a:buNone/>
                </a:pPr>
                <a:endParaRPr lang="en-US" b="0" dirty="0">
                  <a:solidFill>
                    <a:schemeClr val="bg2"/>
                  </a:solidFill>
                  <a:latin typeface="Arial Unicode MS" pitchFamily="34" charset="-128"/>
                  <a:ea typeface="Cambria Math" panose="02040503050406030204" pitchFamily="18" charset="0"/>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Reason:    Nicer Behavior as  </a:t>
                </a:r>
                <a14:m>
                  <m:oMath xmlns:m="http://schemas.openxmlformats.org/officeDocument/2006/math">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0</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func>
                        <m:funcPr>
                          <m:ctrlPr>
                            <a:rPr lang="en-US" i="1" smtClean="0">
                              <a:solidFill>
                                <a:schemeClr val="bg2"/>
                              </a:solidFill>
                              <a:latin typeface="Cambria Math" panose="02040503050406030204" pitchFamily="18" charset="0"/>
                              <a:ea typeface="Arial Unicode MS" pitchFamily="34" charset="-128"/>
                              <a:cs typeface="Arial Unicode MS" pitchFamily="34" charset="-128"/>
                            </a:rPr>
                          </m:ctrlPr>
                        </m:funcPr>
                        <m:fName>
                          <m:limLow>
                            <m:limLowPr>
                              <m:ctrlPr>
                                <a:rPr lang="en-US" i="1" smtClean="0">
                                  <a:solidFill>
                                    <a:schemeClr val="bg2"/>
                                  </a:solidFill>
                                  <a:latin typeface="Cambria Math" panose="02040503050406030204" pitchFamily="18" charset="0"/>
                                  <a:ea typeface="Arial Unicode MS" pitchFamily="34" charset="-128"/>
                                  <a:cs typeface="Arial Unicode MS" pitchFamily="34" charset="-128"/>
                                </a:rPr>
                              </m:ctrlPr>
                            </m:limLowPr>
                            <m:e>
                              <m:r>
                                <m:rPr>
                                  <m:sty m:val="p"/>
                                </m:rPr>
                                <a:rPr lang="en-US" i="0" smtClean="0">
                                  <a:solidFill>
                                    <a:schemeClr val="bg2"/>
                                  </a:solidFill>
                                  <a:latin typeface="Cambria Math" panose="02040503050406030204" pitchFamily="18" charset="0"/>
                                  <a:ea typeface="Arial Unicode MS" pitchFamily="34" charset="-128"/>
                                  <a:cs typeface="Arial Unicode MS" pitchFamily="34" charset="-128"/>
                                </a:rPr>
                                <m:t>lim</m:t>
                              </m:r>
                            </m:e>
                            <m:lim>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→0</m:t>
                              </m:r>
                            </m:lim>
                          </m:limLow>
                        </m:fName>
                        <m:e>
                          <m:f>
                            <m:f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fPr>
                            <m:num>
                              <m:sSup>
                                <m:sSupPr>
                                  <m:ctrlPr>
                                    <a:rPr lang="en-US" i="1">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i="1">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r>
                                <a:rPr lang="en-US" i="1">
                                  <a:solidFill>
                                    <a:schemeClr val="bg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den>
                          </m:f>
                        </m:e>
                      </m:func>
                      <m:r>
                        <a:rPr lang="en-US" b="0" i="1" smtClean="0">
                          <a:solidFill>
                            <a:schemeClr val="bg2"/>
                          </a:solidFill>
                          <a:latin typeface="Cambria Math" panose="02040503050406030204" pitchFamily="18" charset="0"/>
                          <a:ea typeface="Arial Unicode MS" pitchFamily="34" charset="-128"/>
                          <a:cs typeface="Arial Unicode MS" pitchFamily="34" charset="-128"/>
                        </a:rPr>
                        <m:t>=</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ln</m:t>
                          </m:r>
                        </m:fName>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e>
                      </m:func>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2" name="TextBox 1"/>
          <p:cNvSpPr txBox="1"/>
          <p:nvPr/>
        </p:nvSpPr>
        <p:spPr>
          <a:xfrm>
            <a:off x="6553200" y="5493603"/>
            <a:ext cx="1537409" cy="830997"/>
          </a:xfrm>
          <a:prstGeom prst="rect">
            <a:avLst/>
          </a:prstGeom>
          <a:noFill/>
        </p:spPr>
        <p:txBody>
          <a:bodyPr wrap="none" rtlCol="0">
            <a:spAutoFit/>
          </a:bodyPr>
          <a:lstStyle/>
          <a:p>
            <a:pPr algn="ctr"/>
            <a:r>
              <a:rPr lang="en-US" sz="2400" dirty="0">
                <a:solidFill>
                  <a:srgbClr val="000000"/>
                </a:solidFill>
              </a:rPr>
              <a:t>Try It Out </a:t>
            </a:r>
          </a:p>
          <a:p>
            <a:pPr algn="ctr"/>
            <a:r>
              <a:rPr lang="en-US" sz="2400" dirty="0">
                <a:solidFill>
                  <a:srgbClr val="000000"/>
                </a:solidFill>
              </a:rPr>
              <a:t>in HW 3</a:t>
            </a:r>
          </a:p>
        </p:txBody>
      </p:sp>
    </p:spTree>
    <p:extLst>
      <p:ext uri="{BB962C8B-B14F-4D97-AF65-F5344CB8AC3E}">
        <p14:creationId xmlns:p14="http://schemas.microsoft.com/office/powerpoint/2010/main" val="344400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Another useful family:   </a:t>
                </a:r>
              </a:p>
              <a:p>
                <a:pPr marL="0" indent="0" algn="ctr"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Shifted Log Transformations</a:t>
                </a:r>
              </a:p>
              <a:p>
                <a:pPr marL="0" indent="0" algn="ctr"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m:rPr>
                        <m:sty m:val="p"/>
                      </m:rPr>
                      <a:rPr lang="el-GR" i="1" smtClean="0">
                        <a:solidFill>
                          <a:schemeClr val="bg2"/>
                        </a:solidFill>
                        <a:latin typeface="Cambria Math" panose="02040503050406030204" pitchFamily="18" charset="0"/>
                        <a:ea typeface="Cambria Math" panose="02040503050406030204" pitchFamily="18" charset="0"/>
                        <a:cs typeface="Arial Unicode MS" pitchFamily="34" charset="-128"/>
                      </a:rPr>
                      <m:t>δ</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i="1">
                          <a:solidFill>
                            <a:schemeClr val="bg2"/>
                          </a:solidFill>
                          <a:latin typeface="Cambria Math" panose="02040503050406030204" pitchFamily="18" charset="0"/>
                          <a:ea typeface="Arial Unicode MS" pitchFamily="34" charset="-128"/>
                          <a:cs typeface="Arial Unicode MS" pitchFamily="34" charset="-128"/>
                        </a:rPr>
                        <m:t>𝑥</m:t>
                      </m:r>
                      <m:r>
                        <a:rPr lang="en-US" i="1">
                          <a:solidFill>
                            <a:schemeClr val="bg2"/>
                          </a:solidFill>
                          <a:latin typeface="Cambria Math" panose="02040503050406030204" pitchFamily="18" charset="0"/>
                          <a:ea typeface="Arial Unicode MS" pitchFamily="34" charset="-128"/>
                          <a:cs typeface="Arial Unicode MS" pitchFamily="34" charset="-128"/>
                        </a:rPr>
                        <m:t> ↦  </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log</m:t>
                          </m:r>
                        </m:fName>
                        <m:e>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𝛿</m:t>
                              </m:r>
                            </m:e>
                          </m:d>
                        </m:e>
                      </m:func>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(Will use more below)</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38241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Few Large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276600" y="1371600"/>
            <a:ext cx="4191000" cy="1524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0" y="1371600"/>
            <a:ext cx="3048000" cy="2667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256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Last Class: 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Log Scale Gives All More Appropriate Weight</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Note: </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Orders</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Of</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Magnitude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Log</a:t>
            </a:r>
            <a:r>
              <a:rPr lang="en-US" baseline="-25000" dirty="0">
                <a:solidFill>
                  <a:schemeClr val="bg2"/>
                </a:solidFill>
                <a:latin typeface="Arial Unicode MS" pitchFamily="34" charset="-128"/>
                <a:ea typeface="Arial Unicode MS" pitchFamily="34" charset="-128"/>
                <a:cs typeface="Arial Unicode MS" pitchFamily="34" charset="-128"/>
              </a:rPr>
              <a:t>10</a:t>
            </a:r>
            <a:r>
              <a:rPr lang="en-US" dirty="0">
                <a:solidFill>
                  <a:schemeClr val="bg2"/>
                </a:solidFill>
                <a:latin typeface="Arial Unicode MS" pitchFamily="34" charset="-128"/>
                <a:ea typeface="Arial Unicode MS" pitchFamily="34" charset="-128"/>
                <a:cs typeface="Arial Unicode MS" pitchFamily="34" charset="-128"/>
              </a:rPr>
              <a:t>  most</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Interpretable</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sz="2400">
              <a:solidFill>
                <a:srgbClr val="FFFFFF"/>
              </a:solidFill>
            </a:endParaRPr>
          </a:p>
        </p:txBody>
      </p:sp>
      <p:cxnSp>
        <p:nvCxnSpPr>
          <p:cNvPr id="3" name="Straight Arrow Connector 2"/>
          <p:cNvCxnSpPr/>
          <p:nvPr/>
        </p:nvCxnSpPr>
        <p:spPr>
          <a:xfrm>
            <a:off x="1653622" y="2982914"/>
            <a:ext cx="4899578" cy="3265486"/>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53622" y="2982913"/>
            <a:ext cx="2003978" cy="3265487"/>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4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Modified log transforms</a:t>
                </a:r>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𝜂</m:t>
                    </m:r>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Last Class: Automatic Trans’s</a:t>
            </a:r>
          </a:p>
        </p:txBody>
      </p:sp>
      <mc:AlternateContent xmlns:mc="http://schemas.openxmlformats.org/markup-compatibility/2006" xmlns:a14="http://schemas.microsoft.com/office/drawing/2010/main">
        <mc:Choice Requires="a14">
          <p:sp>
            <p:nvSpPr>
              <p:cNvPr id="12" name="TextBox 11"/>
              <p:cNvSpPr txBox="1"/>
              <p:nvPr/>
            </p:nvSpPr>
            <p:spPr>
              <a:xfrm>
                <a:off x="220732" y="5334000"/>
                <a:ext cx="7345088" cy="6158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Note:  For </a:t>
                </a:r>
                <a14:m>
                  <m:oMath xmlns:m="http://schemas.openxmlformats.org/officeDocument/2006/math">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𝑔</m:t>
                    </m:r>
                    <m:d>
                      <m:d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e>
                    </m:d>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m:t>
                    </m:r>
                    <m:func>
                      <m:func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funcPr>
                      <m:fName>
                        <m:r>
                          <m:rPr>
                            <m:sty m:val="p"/>
                          </m:rPr>
                          <a:rPr kumimoji="0" lang="en-US" sz="2400" b="0" i="0"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log</m:t>
                        </m:r>
                      </m:fName>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e>
                    </m:func>
                  </m:oMath>
                </a14:m>
                <a:r>
                  <a:rPr kumimoji="0" lang="en-US" sz="2400" b="0" i="0" u="none" strike="noStrike" kern="1200" cap="none" spc="0" normalizeH="0" baseline="0" noProof="0" dirty="0">
                    <a:ln>
                      <a:noFill/>
                    </a:ln>
                    <a:solidFill>
                      <a:srgbClr val="0000FF"/>
                    </a:solidFill>
                    <a:effectLst/>
                    <a:uLnTx/>
                    <a:uFillTx/>
                    <a:latin typeface="Arial" charset="0"/>
                    <a:ea typeface="+mn-ea"/>
                    <a:cs typeface="+mn-cs"/>
                  </a:rPr>
                  <a:t>,  </a:t>
                </a:r>
                <a14:m>
                  <m:oMath xmlns:m="http://schemas.openxmlformats.org/officeDocument/2006/math">
                    <m:sSup>
                      <m:sSup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𝑔</m:t>
                        </m:r>
                      </m:e>
                      <m:sup>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m:t>
                        </m:r>
                      </m:sup>
                    </m:sSup>
                    <m:d>
                      <m:d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dPr>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e>
                    </m:d>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srgbClr val="0000FF"/>
                            </a:solidFill>
                            <a:effectLst/>
                            <a:uLnTx/>
                            <a:uFillTx/>
                            <a:latin typeface="Cambria Math" panose="02040503050406030204" pitchFamily="18" charset="0"/>
                            <a:ea typeface="+mn-ea"/>
                            <a:cs typeface="+mn-cs"/>
                          </a:rPr>
                          <m:t>−1</m:t>
                        </m:r>
                      </m:num>
                      <m:den>
                        <m:sSup>
                          <m:sSupPr>
                            <m:ctrlP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e>
                          <m:sup>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2</m:t>
                            </m:r>
                          </m:sup>
                        </m:sSup>
                      </m:den>
                    </m:f>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≈0</m:t>
                    </m:r>
                  </m:oMath>
                </a14:m>
                <a:r>
                  <a:rPr kumimoji="0" lang="en-US" sz="2400" b="0" i="0" u="none" strike="noStrike" kern="1200" cap="none" spc="0" normalizeH="0" baseline="0" noProof="0" dirty="0">
                    <a:ln>
                      <a:noFill/>
                    </a:ln>
                    <a:solidFill>
                      <a:srgbClr val="0000FF"/>
                    </a:solidFill>
                    <a:effectLst/>
                    <a:uLnTx/>
                    <a:uFillTx/>
                    <a:latin typeface="Arial" charset="0"/>
                    <a:ea typeface="+mn-ea"/>
                    <a:cs typeface="+mn-cs"/>
                  </a:rPr>
                  <a:t>  for Large </a:t>
                </a:r>
                <a14:m>
                  <m:oMath xmlns:m="http://schemas.openxmlformats.org/officeDocument/2006/math">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mn-ea"/>
                        <a:cs typeface="+mn-cs"/>
                      </a:rPr>
                      <m:t>𝑡</m:t>
                    </m:r>
                  </m:oMath>
                </a14:m>
                <a:endParaRPr kumimoji="0" lang="en-US" sz="2400" b="0" i="0" u="none" strike="noStrike" kern="1200" cap="none" spc="0" normalizeH="0" baseline="0" noProof="0" dirty="0">
                  <a:ln>
                    <a:noFill/>
                  </a:ln>
                  <a:solidFill>
                    <a:srgbClr val="0000FF"/>
                  </a:solidFill>
                  <a:effectLst/>
                  <a:uLnTx/>
                  <a:uFillTx/>
                  <a:latin typeface="Arial" charset="0"/>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0732" y="5334000"/>
                <a:ext cx="7345088" cy="615810"/>
              </a:xfrm>
              <a:prstGeom prst="rect">
                <a:avLst/>
              </a:prstGeom>
              <a:blipFill>
                <a:blip r:embed="rId4"/>
                <a:stretch>
                  <a:fillRect l="-1245" b="-8911"/>
                </a:stretch>
              </a:blipFill>
            </p:spPr>
            <p:txBody>
              <a:bodyPr/>
              <a:lstStyle/>
              <a:p>
                <a:r>
                  <a:rPr lang="en-US">
                    <a:noFill/>
                  </a:rPr>
                  <a:t> </a:t>
                </a:r>
              </a:p>
            </p:txBody>
          </p:sp>
        </mc:Fallback>
      </mc:AlternateContent>
      <p:grpSp>
        <p:nvGrpSpPr>
          <p:cNvPr id="20" name="Group 19"/>
          <p:cNvGrpSpPr/>
          <p:nvPr/>
        </p:nvGrpSpPr>
        <p:grpSpPr>
          <a:xfrm>
            <a:off x="770783" y="3657600"/>
            <a:ext cx="6468217" cy="2819400"/>
            <a:chOff x="770783" y="3657600"/>
            <a:chExt cx="6468217" cy="2819400"/>
          </a:xfrm>
        </p:grpSpPr>
        <mc:AlternateContent xmlns:mc="http://schemas.openxmlformats.org/markup-compatibility/2006" xmlns:a14="http://schemas.microsoft.com/office/drawing/2010/main">
          <mc:Choice Requires="a14">
            <p:sp>
              <p:nvSpPr>
                <p:cNvPr id="14" name="TextBox 13"/>
                <p:cNvSpPr txBox="1"/>
                <p:nvPr/>
              </p:nvSpPr>
              <p:spPr>
                <a:xfrm>
                  <a:off x="770783" y="6015335"/>
                  <a:ext cx="578241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So Transformation  </a:t>
                  </a:r>
                  <a14:m>
                    <m:oMath xmlns:m="http://schemas.openxmlformats.org/officeDocument/2006/math">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m:t>
                      </m:r>
                    </m:oMath>
                  </a14:m>
                  <a:r>
                    <a:rPr kumimoji="0" lang="en-US" sz="2400" b="0" i="0" u="none" strike="noStrike" kern="1200" cap="none" spc="0" normalizeH="0" baseline="0" noProof="0" dirty="0">
                      <a:ln>
                        <a:noFill/>
                      </a:ln>
                      <a:solidFill>
                        <a:srgbClr val="0000FF"/>
                      </a:solidFill>
                      <a:effectLst/>
                      <a:uLnTx/>
                      <a:uFillTx/>
                      <a:latin typeface="Arial" charset="0"/>
                      <a:ea typeface="+mn-ea"/>
                      <a:cs typeface="+mn-cs"/>
                    </a:rPr>
                    <a:t>  Linear for Large  </a:t>
                  </a:r>
                  <a14:m>
                    <m:oMath xmlns:m="http://schemas.openxmlformats.org/officeDocument/2006/math">
                      <m:r>
                        <a:rPr kumimoji="0" lang="en-US" sz="2400" b="0"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𝜂</m:t>
                      </m:r>
                    </m:oMath>
                  </a14:m>
                  <a:endParaRPr kumimoji="0" lang="en-US" sz="2400" b="0" i="0" u="none" strike="noStrike" kern="1200" cap="none" spc="0" normalizeH="0" baseline="0" noProof="0" dirty="0">
                    <a:ln>
                      <a:noFill/>
                    </a:ln>
                    <a:solidFill>
                      <a:srgbClr val="0000FF"/>
                    </a:solidFill>
                    <a:effectLst/>
                    <a:uLnTx/>
                    <a:uFillTx/>
                    <a:latin typeface="Arial" charset="0"/>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70783" y="6015335"/>
                  <a:ext cx="5782417" cy="461665"/>
                </a:xfrm>
                <a:prstGeom prst="rect">
                  <a:avLst/>
                </a:prstGeom>
                <a:blipFill>
                  <a:blip r:embed="rId5"/>
                  <a:stretch>
                    <a:fillRect l="-1581" t="-9211" b="-30263"/>
                  </a:stretch>
                </a:blipFill>
              </p:spPr>
              <p:txBody>
                <a:bodyPr/>
                <a:lstStyle/>
                <a:p>
                  <a:r>
                    <a:rPr lang="en-US">
                      <a:noFill/>
                    </a:rPr>
                    <a:t> </a:t>
                  </a:r>
                </a:p>
              </p:txBody>
            </p:sp>
          </mc:Fallback>
        </mc:AlternateContent>
        <p:cxnSp>
          <p:nvCxnSpPr>
            <p:cNvPr id="15" name="Straight Arrow Connector 14"/>
            <p:cNvCxnSpPr/>
            <p:nvPr/>
          </p:nvCxnSpPr>
          <p:spPr>
            <a:xfrm flipV="1">
              <a:off x="6400800" y="3657600"/>
              <a:ext cx="685800" cy="24384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00800" y="5105400"/>
              <a:ext cx="838200" cy="9906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53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Reparametrization  (Nicer Format):</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Based on Range of Data,  </a:t>
                </a:r>
                <a14:m>
                  <m:oMath xmlns:m="http://schemas.openxmlformats.org/officeDocument/2006/math">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unc>
                      <m:func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limLow>
                          <m:limLow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limLowPr>
                          <m:e>
                            <m:r>
                              <m:rPr>
                                <m:sty m:val="p"/>
                              </m:rP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max</m:t>
                            </m:r>
                          </m:e>
                          <m:li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lim>
                        </m:limLow>
                      </m:fName>
                      <m:e>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𝑥</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sub>
                        </m:sSub>
                      </m:e>
                    </m:func>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unc>
                      <m:func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limLow>
                          <m:limLow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limLowPr>
                          <m:e>
                            <m:r>
                              <m:rPr>
                                <m:sty m:val="p"/>
                              </m:rP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min</m:t>
                            </m:r>
                          </m:e>
                          <m:li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lim>
                        </m:limLow>
                      </m:fName>
                      <m:e>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𝑥</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sub>
                        </m:sSub>
                      </m:e>
                    </m:func>
                  </m:oMath>
                </a14:m>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 Positive Skewness:     </a:t>
                </a:r>
                <a14:m>
                  <m:oMath xmlns:m="http://schemas.openxmlformats.org/officeDocument/2006/math">
                    <m:r>
                      <m:rPr>
                        <m:sty m:val="p"/>
                      </m:rPr>
                      <a:rPr kumimoji="0" lang="el-GR"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β</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
                      <m:f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num>
                      <m:den>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den>
                    </m:f>
                  </m:oMath>
                </a14:m>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 Negative Skewness:     </a:t>
                </a:r>
                <a14:m>
                  <m:oMath xmlns:m="http://schemas.openxmlformats.org/officeDocument/2006/math">
                    <m:r>
                      <m:rPr>
                        <m:sty m:val="p"/>
                      </m:rPr>
                      <a:rPr kumimoji="0" lang="el-GR" altLang="zh-CN" sz="32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β</m:t>
                    </m:r>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
                      <m:f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num>
                      <m:den>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den>
                    </m:f>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This Gives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ctrlP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e>
                    </m:d>
                  </m:oMath>
                </a14:m>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Where Sign Determines Skewness Type</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b="-1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lvl="0" eaLnBrk="1" hangingPunct="1">
              <a:defRPr/>
            </a:pPr>
            <a:r>
              <a:rPr lang="en-US" kern="0" dirty="0">
                <a:solidFill>
                  <a:srgbClr val="000000"/>
                </a:solidFill>
                <a:latin typeface="Arial Unicode MS" pitchFamily="34" charset="-128"/>
                <a:ea typeface="Arial Unicode MS" pitchFamily="34" charset="-128"/>
                <a:cs typeface="Arial Unicode MS" pitchFamily="34" charset="-128"/>
              </a:rPr>
              <a:t>Last Class: Automatic Trans’s</a:t>
            </a:r>
          </a:p>
        </p:txBody>
      </p:sp>
    </p:spTree>
    <p:extLst>
      <p:ext uri="{BB962C8B-B14F-4D97-AF65-F5344CB8AC3E}">
        <p14:creationId xmlns:p14="http://schemas.microsoft.com/office/powerpoint/2010/main" val="347912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Reparametrization  (Nicer Format):</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Use Shifted Log With:     </a:t>
                </a:r>
                <a14:m>
                  <m:oMath xmlns:m="http://schemas.openxmlformats.org/officeDocument/2006/math">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begChr m:val="|"/>
                        <m:endChr m:val="|"/>
                        <m:ctrlPr>
                          <a:rPr kumimoji="0" lang="en-US" altLang="zh-CN"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e>
                    </m:d>
                    <m:r>
                      <a:rPr kumimoji="0" lang="zh-CN" altLang="en-US" sz="32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oMath>
                </a14:m>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Note: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ctrlP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e>
                    </m:d>
                  </m:oMath>
                </a14:m>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Gives Transformation:</a:t>
                </a:r>
              </a:p>
              <a:p>
                <a:pPr marL="342900" marR="0" lvl="0" indent="-342900" algn="l" defTabSz="914400" rtl="0" eaLnBrk="1" fontAlgn="base" latinLnBrk="0" hangingPunct="1">
                  <a:lnSpc>
                    <a:spcPct val="150000"/>
                  </a:lnSpc>
                  <a:spcBef>
                    <a:spcPct val="20000"/>
                  </a:spcBef>
                  <a:spcAft>
                    <a:spcPct val="0"/>
                  </a:spcAft>
                  <a:buClrTx/>
                  <a:buSzTx/>
                  <a:buFont typeface="Courier New" panose="02070309020205020404" pitchFamily="49" charset="0"/>
                  <a:buChar char="o"/>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Nearly Linear for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≈0</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Courier New" panose="02070309020205020404" pitchFamily="49" charset="0"/>
                  <a:buChar char="o"/>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r>
                  <a:rPr kumimoji="0" lang="en-US" altLang="zh-CN" sz="3200" b="0" i="1"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Strongly Un-Right Skews</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for Large  </a:t>
                </a:r>
                <a14:m>
                  <m:oMath xmlns:m="http://schemas.openxmlformats.org/officeDocument/2006/math">
                    <m:r>
                      <a:rPr kumimoji="0" lang="zh-CN" alt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&gt;0</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Courier New" panose="02070309020205020404" pitchFamily="49" charset="0"/>
                  <a:buChar char="o"/>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r>
                  <a:rPr kumimoji="0" lang="en-US" altLang="zh-CN" sz="3200" b="0" i="1"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Strongly Un-Left Skews</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for   </a:t>
                </a:r>
                <a14:m>
                  <m:oMath xmlns:m="http://schemas.openxmlformats.org/officeDocument/2006/math">
                    <m:r>
                      <a:rPr kumimoji="0" lang="zh-CN" altLang="en-US"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32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0</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05430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Reparametrized 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den>
                        </m:f>
                      </m:e>
                    </m:d>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𝑅</m:t>
                    </m:r>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den>
                        </m:f>
                      </m:e>
                    </m:d>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195255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0" y="838200"/>
                <a:ext cx="91440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Family of transformation functions</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Comments</a:t>
                </a:r>
              </a:p>
              <a:p>
                <a:pPr marL="742950" marR="0" lvl="1"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Single family </a:t>
                </a:r>
                <a:r>
                  <a:rPr lang="en-US" altLang="zh-CN" sz="2400" kern="0" dirty="0">
                    <a:solidFill>
                      <a:srgbClr val="000000"/>
                    </a:solidFill>
                    <a:latin typeface="Arial Unicode MS" pitchFamily="34" charset="-128"/>
                    <a:ea typeface="Arial Unicode MS" pitchFamily="34" charset="-128"/>
                    <a:cs typeface="Arial Unicode MS" pitchFamily="34" charset="-128"/>
                  </a:rPr>
                  <a:t>including</a:t>
                </a: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both positive and negative skewness</a:t>
                </a:r>
              </a:p>
              <a:p>
                <a:pPr marL="742950" marR="0" lvl="1" indent="-342900" algn="l" defTabSz="914400" rtl="0" eaLnBrk="1" fontAlgn="base" latinLnBrk="0" hangingPunct="1">
                  <a:lnSpc>
                    <a:spcPct val="150000"/>
                  </a:lnSpc>
                  <a:spcBef>
                    <a:spcPct val="20000"/>
                  </a:spcBef>
                  <a:spcAft>
                    <a:spcPct val="0"/>
                  </a:spcAft>
                  <a:buClrTx/>
                  <a:buSzPct val="60000"/>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Parameter value selection is independent of data magnitude</a:t>
                </a:r>
              </a:p>
              <a:p>
                <a:pPr marL="742950" marR="0" lvl="1" indent="-342900" algn="l" defTabSz="914400" rtl="0" eaLnBrk="1" fontAlgn="base" latinLnBrk="0" hangingPunct="1">
                  <a:lnSpc>
                    <a:spcPct val="150000"/>
                  </a:lnSpc>
                  <a:spcBef>
                    <a:spcPct val="20000"/>
                  </a:spcBef>
                  <a:spcAft>
                    <a:spcPct val="0"/>
                  </a:spcAft>
                  <a:buClrTx/>
                  <a:buSzPct val="60000"/>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As </a:t>
                </a:r>
                <a14:m>
                  <m:oMath xmlns:m="http://schemas.openxmlformats.org/officeDocument/2006/math">
                    <m:r>
                      <a:rPr kumimoji="0" lang="zh-CN" altLang="en-US" sz="24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zh-CN" altLang="en-US"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0</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transformation + standardization  </a:t>
                </a:r>
                <a14:m>
                  <m:oMath xmlns:m="http://schemas.openxmlformats.org/officeDocument/2006/math">
                    <m:r>
                      <a:rPr kumimoji="0" lang="en-US" altLang="zh-CN" sz="2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  </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endParaRPr kumimoji="0" lang="en-US" altLang="zh-CN" sz="24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endParaRPr>
              </a:p>
              <a:p>
                <a:pPr marL="400050" marR="0" lvl="1" indent="0" algn="l" defTabSz="914400" rtl="0" eaLnBrk="1" fontAlgn="base" latinLnBrk="0" hangingPunct="1">
                  <a:lnSpc>
                    <a:spcPct val="150000"/>
                  </a:lnSpc>
                  <a:spcBef>
                    <a:spcPct val="20000"/>
                  </a:spcBef>
                  <a:spcAft>
                    <a:spcPct val="0"/>
                  </a:spcAft>
                  <a:buClrTx/>
                  <a:buSzPct val="60000"/>
                  <a:buFontTx/>
                  <a:buNone/>
                  <a:tabLst/>
                  <a:defRPr/>
                </a:pPr>
                <a14:m>
                  <m:oMath xmlns:m="http://schemas.openxmlformats.org/officeDocument/2006/math">
                    <m:r>
                      <a:rPr kumimoji="0" lang="en-US" altLang="zh-CN" sz="24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                                            →</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standardization only </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0" y="838200"/>
                <a:ext cx="9144000" cy="5867400"/>
              </a:xfrm>
              <a:prstGeom prst="rect">
                <a:avLst/>
              </a:prstGeom>
              <a:blipFill>
                <a:blip r:embed="rId3"/>
                <a:stretch>
                  <a:fillRect l="-1667" b="-1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0" y="762000"/>
                <a:ext cx="9144000" cy="2797625"/>
              </a:xfrm>
              <a:prstGeom prst="rect">
                <a:avLst/>
              </a:prstGeom>
            </p:spPr>
            <p:txBody>
              <a:bodyPr wrap="square">
                <a:spAutoFit/>
              </a:bodyPr>
              <a:lstStyle/>
              <a:p>
                <a:pPr marL="457200" marR="0" lvl="1" indent="0" algn="l" defTabSz="914400" rtl="0" eaLnBrk="1" fontAlgn="base" latinLnBrk="0" hangingPunct="1">
                  <a:lnSpc>
                    <a:spcPct val="150000"/>
                  </a:lnSpc>
                  <a:spcBef>
                    <a:spcPct val="0"/>
                  </a:spcBef>
                  <a:spcAft>
                    <a:spcPct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zh-CN" altLang="en-US"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𝜙</m:t>
                          </m:r>
                        </m:e>
                        <m:sub>
                          <m:r>
                            <a:rPr kumimoji="0" lang="zh-CN" altLang="en-US"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sub>
                      </m:sSub>
                      <m:d>
                        <m:d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eqArr>
                            <m:eqArr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eqArrPr>
                            <m:e>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
                                <m:f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r>
                                <m:rPr>
                                  <m:nor/>
                                </m:rPr>
                                <a:rPr kumimoji="0" lang="en-US" altLang="zh-CN" sz="2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m:t>)</m:t>
                              </m:r>
                              <m:r>
                                <a:rPr kumimoji="0" lang="en-US" altLang="zh-CN" sz="2600" b="0" i="1" u="none" strike="noStrike" kern="0" cap="none" spc="0" normalizeH="0" baseline="0" noProof="0" dirty="0" smtClean="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dirty="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 </m:t>
                              </m:r>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&gt;0</m:t>
                              </m:r>
                            </m:e>
                            <m:e>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f>
                                <m:f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r>
                                <m:rPr>
                                  <m:nor/>
                                </m:rPr>
                                <a:rPr kumimoji="0" lang="en-US" altLang="zh-CN" sz="2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m:t>)</m:t>
                              </m:r>
                              <m:r>
                                <m:rPr>
                                  <m:nor/>
                                </m:rPr>
                                <a:rPr kumimoji="0" lang="en-US" altLang="zh-CN" sz="26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m:t>,   </m:t>
                              </m:r>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&lt;</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0</m:t>
                              </m:r>
                            </m:e>
                          </m:eqArr>
                        </m:e>
                      </m:d>
                    </m:oMath>
                  </m:oMathPara>
                </a14:m>
                <a:endParaRPr kumimoji="0" lang="en-US" altLang="zh-CN" sz="2600" b="0" i="0"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mc:Choice>
        <mc:Fallback xmlns="">
          <p:sp>
            <p:nvSpPr>
              <p:cNvPr id="2" name="Rectangle 1"/>
              <p:cNvSpPr>
                <a:spLocks noRot="1" noChangeAspect="1" noMove="1" noResize="1" noEditPoints="1" noAdjustHandles="1" noChangeArrowheads="1" noChangeShapeType="1" noTextEdit="1"/>
              </p:cNvSpPr>
              <p:nvPr/>
            </p:nvSpPr>
            <p:spPr>
              <a:xfrm>
                <a:off x="0" y="762000"/>
                <a:ext cx="9144000" cy="2797625"/>
              </a:xfrm>
              <a:prstGeom prst="rect">
                <a:avLst/>
              </a:prstGeom>
              <a:blipFill>
                <a:blip r:embed="rId4"/>
                <a:stretch>
                  <a:fillRect/>
                </a:stretch>
              </a:blipFill>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grpSp>
        <p:nvGrpSpPr>
          <p:cNvPr id="8" name="Group 7">
            <a:extLst>
              <a:ext uri="{FF2B5EF4-FFF2-40B4-BE49-F238E27FC236}">
                <a16:creationId xmlns:a16="http://schemas.microsoft.com/office/drawing/2014/main" id="{8D814341-F5B8-0CC1-7E3C-6D03C110180E}"/>
              </a:ext>
            </a:extLst>
          </p:cNvPr>
          <p:cNvGrpSpPr/>
          <p:nvPr/>
        </p:nvGrpSpPr>
        <p:grpSpPr>
          <a:xfrm>
            <a:off x="4230990" y="3657600"/>
            <a:ext cx="4442242" cy="1295400"/>
            <a:chOff x="4230990" y="3657600"/>
            <a:chExt cx="4442242" cy="1295400"/>
          </a:xfrm>
        </p:grpSpPr>
        <p:sp>
          <p:nvSpPr>
            <p:cNvPr id="3" name="TextBox 2">
              <a:extLst>
                <a:ext uri="{FF2B5EF4-FFF2-40B4-BE49-F238E27FC236}">
                  <a16:creationId xmlns:a16="http://schemas.microsoft.com/office/drawing/2014/main" id="{C060FA09-7D6A-E737-4831-413CB6021F0E}"/>
                </a:ext>
              </a:extLst>
            </p:cNvPr>
            <p:cNvSpPr txBox="1"/>
            <p:nvPr/>
          </p:nvSpPr>
          <p:spPr>
            <a:xfrm>
              <a:off x="4230990" y="3657600"/>
              <a:ext cx="4442242" cy="369332"/>
            </a:xfrm>
            <a:prstGeom prst="rect">
              <a:avLst/>
            </a:prstGeom>
            <a:noFill/>
          </p:spPr>
          <p:txBody>
            <a:bodyPr wrap="none" rtlCol="0">
              <a:spAutoFit/>
            </a:bodyPr>
            <a:lstStyle/>
            <a:p>
              <a:r>
                <a:rPr lang="en-US" dirty="0">
                  <a:solidFill>
                    <a:schemeClr val="bg1"/>
                  </a:solidFill>
                </a:rPr>
                <a:t>Focus On Distributional </a:t>
              </a:r>
              <a:r>
                <a:rPr lang="en-US" u="sng" dirty="0">
                  <a:solidFill>
                    <a:schemeClr val="bg1"/>
                  </a:solidFill>
                </a:rPr>
                <a:t>Shape</a:t>
              </a:r>
              <a:r>
                <a:rPr lang="en-US" dirty="0">
                  <a:solidFill>
                    <a:schemeClr val="bg1"/>
                  </a:solidFill>
                </a:rPr>
                <a:t>, Not Scale</a:t>
              </a:r>
            </a:p>
          </p:txBody>
        </p:sp>
        <p:cxnSp>
          <p:nvCxnSpPr>
            <p:cNvPr id="6" name="Straight Arrow Connector 5">
              <a:extLst>
                <a:ext uri="{FF2B5EF4-FFF2-40B4-BE49-F238E27FC236}">
                  <a16:creationId xmlns:a16="http://schemas.microsoft.com/office/drawing/2014/main" id="{CBF23668-C6EA-5276-7899-A3851BE4FFD4}"/>
                </a:ext>
              </a:extLst>
            </p:cNvPr>
            <p:cNvCxnSpPr>
              <a:stCxn id="3" idx="2"/>
            </p:cNvCxnSpPr>
            <p:nvPr/>
          </p:nvCxnSpPr>
          <p:spPr>
            <a:xfrm flipH="1">
              <a:off x="5638800" y="4026932"/>
              <a:ext cx="813311" cy="926068"/>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37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Standardization </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Subtract median  (robust center)</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Divide by </a:t>
                </a:r>
                <a14:m>
                  <m:oMath xmlns:m="http://schemas.openxmlformats.org/officeDocument/2006/math">
                    <m:rad>
                      <m:radPr>
                        <m:degHide m:val="on"/>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radPr>
                      <m:deg/>
                      <m:e>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𝜋</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/2</m:t>
                        </m:r>
                      </m:e>
                    </m:rad>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of the MAD (robust scale)</a:t>
                </a:r>
              </a:p>
              <a:p>
                <a:pPr marL="40005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(Mean Absolute Deviation from the median)</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err="1">
                    <a:ln>
                      <a:noFill/>
                    </a:ln>
                    <a:solidFill>
                      <a:srgbClr val="000000"/>
                    </a:solidFill>
                    <a:effectLst/>
                    <a:uLnTx/>
                    <a:uFillTx/>
                    <a:latin typeface="Arial Unicode MS" pitchFamily="34" charset="-128"/>
                    <a:ea typeface="Arial Unicode MS" pitchFamily="34" charset="-128"/>
                    <a:cs typeface="Arial Unicode MS" pitchFamily="34" charset="-128"/>
                  </a:rPr>
                  <a:t>Winsorization</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Threshold based on extreme value theory </a:t>
                </a:r>
              </a:p>
              <a:p>
                <a:pPr marL="40005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(see Feng et al (2016) for details)</a:t>
                </a: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grpSp>
        <p:nvGrpSpPr>
          <p:cNvPr id="9" name="Group 8">
            <a:extLst>
              <a:ext uri="{FF2B5EF4-FFF2-40B4-BE49-F238E27FC236}">
                <a16:creationId xmlns:a16="http://schemas.microsoft.com/office/drawing/2014/main" id="{D6337B1F-D4EE-68CC-BF12-D3A48563657E}"/>
              </a:ext>
            </a:extLst>
          </p:cNvPr>
          <p:cNvGrpSpPr/>
          <p:nvPr/>
        </p:nvGrpSpPr>
        <p:grpSpPr>
          <a:xfrm>
            <a:off x="5486400" y="990600"/>
            <a:ext cx="3124200" cy="1600200"/>
            <a:chOff x="5486400" y="990600"/>
            <a:chExt cx="3124200" cy="1600200"/>
          </a:xfrm>
        </p:grpSpPr>
        <p:sp>
          <p:nvSpPr>
            <p:cNvPr id="2" name="TextBox 1">
              <a:extLst>
                <a:ext uri="{FF2B5EF4-FFF2-40B4-BE49-F238E27FC236}">
                  <a16:creationId xmlns:a16="http://schemas.microsoft.com/office/drawing/2014/main" id="{15C0713C-50B4-5AD3-0BE0-47BBD4D7AFE6}"/>
                </a:ext>
              </a:extLst>
            </p:cNvPr>
            <p:cNvSpPr txBox="1"/>
            <p:nvPr/>
          </p:nvSpPr>
          <p:spPr>
            <a:xfrm>
              <a:off x="7310244" y="990600"/>
              <a:ext cx="1300356"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Will Study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More Later</a:t>
              </a:r>
            </a:p>
          </p:txBody>
        </p:sp>
        <p:cxnSp>
          <p:nvCxnSpPr>
            <p:cNvPr id="4" name="Straight Arrow Connector 3">
              <a:extLst>
                <a:ext uri="{FF2B5EF4-FFF2-40B4-BE49-F238E27FC236}">
                  <a16:creationId xmlns:a16="http://schemas.microsoft.com/office/drawing/2014/main" id="{CD82FF20-DBB6-C5DE-2FED-60B03528E675}"/>
                </a:ext>
              </a:extLst>
            </p:cNvPr>
            <p:cNvCxnSpPr>
              <a:stCxn id="2" idx="1"/>
            </p:cNvCxnSpPr>
            <p:nvPr/>
          </p:nvCxnSpPr>
          <p:spPr>
            <a:xfrm flipH="1">
              <a:off x="5486400" y="1313766"/>
              <a:ext cx="1823844" cy="515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5979823-0513-C4C0-D8D4-E57723A062FE}"/>
                </a:ext>
              </a:extLst>
            </p:cNvPr>
            <p:cNvCxnSpPr>
              <a:cxnSpLocks/>
            </p:cNvCxnSpPr>
            <p:nvPr/>
          </p:nvCxnSpPr>
          <p:spPr>
            <a:xfrm flipH="1">
              <a:off x="6553200" y="1295400"/>
              <a:ext cx="757044" cy="129540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0D1B8CC6-F328-095E-BCE5-704E5BA3FC6A}"/>
              </a:ext>
            </a:extLst>
          </p:cNvPr>
          <p:cNvGrpSpPr/>
          <p:nvPr/>
        </p:nvGrpSpPr>
        <p:grpSpPr>
          <a:xfrm>
            <a:off x="3581400" y="3124200"/>
            <a:ext cx="4419600" cy="1131332"/>
            <a:chOff x="3429000" y="-304800"/>
            <a:chExt cx="4419600" cy="1131332"/>
          </a:xfrm>
        </p:grpSpPr>
        <p:sp>
          <p:nvSpPr>
            <p:cNvPr id="11" name="TextBox 10">
              <a:extLst>
                <a:ext uri="{FF2B5EF4-FFF2-40B4-BE49-F238E27FC236}">
                  <a16:creationId xmlns:a16="http://schemas.microsoft.com/office/drawing/2014/main" id="{51C793F9-EFB3-AAEA-434F-6FC7632D4B9B}"/>
                </a:ext>
              </a:extLst>
            </p:cNvPr>
            <p:cNvSpPr txBox="1"/>
            <p:nvPr/>
          </p:nvSpPr>
          <p:spPr>
            <a:xfrm>
              <a:off x="3957790" y="457200"/>
              <a:ext cx="3890810"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Puts on Scale of Standard Deviation</a:t>
              </a:r>
            </a:p>
          </p:txBody>
        </p:sp>
        <p:cxnSp>
          <p:nvCxnSpPr>
            <p:cNvPr id="12" name="Straight Arrow Connector 11">
              <a:extLst>
                <a:ext uri="{FF2B5EF4-FFF2-40B4-BE49-F238E27FC236}">
                  <a16:creationId xmlns:a16="http://schemas.microsoft.com/office/drawing/2014/main" id="{12B8858B-4D5C-378A-7A17-83F9B733EB57}"/>
                </a:ext>
              </a:extLst>
            </p:cNvPr>
            <p:cNvCxnSpPr>
              <a:cxnSpLocks/>
              <a:stCxn id="11" idx="1"/>
            </p:cNvCxnSpPr>
            <p:nvPr/>
          </p:nvCxnSpPr>
          <p:spPr>
            <a:xfrm flipH="1" flipV="1">
              <a:off x="3429000" y="-304800"/>
              <a:ext cx="528790" cy="946666"/>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5FDB0D7-B54E-7E4A-6115-4622D3947776}"/>
              </a:ext>
            </a:extLst>
          </p:cNvPr>
          <p:cNvGrpSpPr/>
          <p:nvPr/>
        </p:nvGrpSpPr>
        <p:grpSpPr>
          <a:xfrm>
            <a:off x="2895600" y="4431268"/>
            <a:ext cx="5334752" cy="369332"/>
            <a:chOff x="2590800" y="457200"/>
            <a:chExt cx="5334752" cy="369332"/>
          </a:xfrm>
        </p:grpSpPr>
        <p:sp>
          <p:nvSpPr>
            <p:cNvPr id="17" name="TextBox 16">
              <a:extLst>
                <a:ext uri="{FF2B5EF4-FFF2-40B4-BE49-F238E27FC236}">
                  <a16:creationId xmlns:a16="http://schemas.microsoft.com/office/drawing/2014/main" id="{53EB0EB8-4904-7372-5E29-2DC744B9A767}"/>
                </a:ext>
              </a:extLst>
            </p:cNvPr>
            <p:cNvSpPr txBox="1"/>
            <p:nvPr/>
          </p:nvSpPr>
          <p:spPr>
            <a:xfrm>
              <a:off x="3880855" y="457200"/>
              <a:ext cx="404469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rial" charset="0"/>
                  <a:ea typeface="+mn-ea"/>
                  <a:cs typeface="+mn-cs"/>
                </a:rPr>
                <a:t>Move Biggest &amp; Smallest to Quantiles</a:t>
              </a:r>
            </a:p>
          </p:txBody>
        </p:sp>
        <p:cxnSp>
          <p:nvCxnSpPr>
            <p:cNvPr id="18" name="Straight Arrow Connector 17">
              <a:extLst>
                <a:ext uri="{FF2B5EF4-FFF2-40B4-BE49-F238E27FC236}">
                  <a16:creationId xmlns:a16="http://schemas.microsoft.com/office/drawing/2014/main" id="{5708FFF2-24C4-1A18-7D2B-6BA46F15FEB2}"/>
                </a:ext>
              </a:extLst>
            </p:cNvPr>
            <p:cNvCxnSpPr>
              <a:cxnSpLocks/>
              <a:stCxn id="17" idx="1"/>
            </p:cNvCxnSpPr>
            <p:nvPr/>
          </p:nvCxnSpPr>
          <p:spPr>
            <a:xfrm flipH="1" flipV="1">
              <a:off x="2590800" y="521732"/>
              <a:ext cx="1290055" cy="120134"/>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4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chemeClr val="bg1"/>
            </a:gs>
            <a:gs pos="100000">
              <a:srgbClr val="FF0000"/>
            </a:gs>
          </a:gsLst>
          <a:lin ang="0" scaled="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eaLnBrk="1" hangingPunct="1"/>
            <a:r>
              <a:rPr lang="en-US" dirty="0"/>
              <a:t>Participant Presentations</a:t>
            </a:r>
          </a:p>
        </p:txBody>
      </p:sp>
      <p:sp>
        <p:nvSpPr>
          <p:cNvPr id="7171" name="Rectangle 3"/>
          <p:cNvSpPr>
            <a:spLocks noGrp="1" noChangeArrowheads="1"/>
          </p:cNvSpPr>
          <p:nvPr>
            <p:ph type="body" idx="1"/>
          </p:nvPr>
        </p:nvSpPr>
        <p:spPr>
          <a:xfrm>
            <a:off x="381000" y="1219200"/>
            <a:ext cx="8229600" cy="5257800"/>
          </a:xfrm>
        </p:spPr>
        <p:txBody>
          <a:bodyPr/>
          <a:lstStyle/>
          <a:p>
            <a:pPr eaLnBrk="1" hangingPunct="1">
              <a:buFontTx/>
              <a:buNone/>
            </a:pPr>
            <a:r>
              <a:rPr lang="en-US" dirty="0"/>
              <a:t>Starting Next Thursday:</a:t>
            </a:r>
          </a:p>
          <a:p>
            <a:pPr algn="ctr" eaLnBrk="1" hangingPunct="1">
              <a:buFontTx/>
              <a:buNone/>
            </a:pPr>
            <a:r>
              <a:rPr lang="en-US" dirty="0"/>
              <a:t>12:05    Coleman Ferrell</a:t>
            </a:r>
          </a:p>
          <a:p>
            <a:pPr algn="ctr" eaLnBrk="1" hangingPunct="1">
              <a:buFontTx/>
              <a:buNone/>
            </a:pPr>
            <a:r>
              <a:rPr lang="en-US" dirty="0"/>
              <a:t>Relationship Between </a:t>
            </a:r>
          </a:p>
          <a:p>
            <a:pPr algn="ctr" eaLnBrk="1" hangingPunct="1">
              <a:buFontTx/>
              <a:buNone/>
            </a:pPr>
            <a:r>
              <a:rPr lang="en-US" dirty="0"/>
              <a:t>Concussions and Symptoms</a:t>
            </a:r>
          </a:p>
          <a:p>
            <a:pPr eaLnBrk="1" hangingPunct="1">
              <a:buFontTx/>
              <a:buNone/>
            </a:pPr>
            <a:endParaRPr lang="en-US" dirty="0"/>
          </a:p>
          <a:p>
            <a:pPr eaLnBrk="1" hangingPunct="1">
              <a:buFontTx/>
              <a:buNone/>
            </a:pPr>
            <a:r>
              <a:rPr lang="en-US" dirty="0"/>
              <a:t>Notes:</a:t>
            </a:r>
          </a:p>
          <a:p>
            <a:pPr eaLnBrk="1" hangingPunct="1">
              <a:buFont typeface="Wingdings" panose="05000000000000000000" pitchFamily="2" charset="2"/>
              <a:buChar char="Ø"/>
            </a:pPr>
            <a:r>
              <a:rPr lang="en-US" dirty="0"/>
              <a:t>  Have Title Page With:</a:t>
            </a:r>
          </a:p>
          <a:p>
            <a:pPr lvl="1" eaLnBrk="1" hangingPunct="1">
              <a:buFont typeface="Wingdings" panose="05000000000000000000" pitchFamily="2" charset="2"/>
              <a:buChar char="Ø"/>
            </a:pPr>
            <a:r>
              <a:rPr lang="en-US" dirty="0"/>
              <a:t>  Your Name</a:t>
            </a:r>
          </a:p>
          <a:p>
            <a:pPr lvl="1" eaLnBrk="1" hangingPunct="1">
              <a:buFont typeface="Wingdings" panose="05000000000000000000" pitchFamily="2" charset="2"/>
              <a:buChar char="Ø"/>
            </a:pPr>
            <a:r>
              <a:rPr lang="en-US" dirty="0"/>
              <a:t>   Your Affiliation</a:t>
            </a:r>
          </a:p>
          <a:p>
            <a:pPr eaLnBrk="1" hangingPunct="1">
              <a:buFontTx/>
              <a:buNone/>
            </a:pPr>
            <a:endParaRPr lang="en-US" dirty="0"/>
          </a:p>
        </p:txBody>
      </p:sp>
      <p:grpSp>
        <p:nvGrpSpPr>
          <p:cNvPr id="6" name="Group 5">
            <a:extLst>
              <a:ext uri="{FF2B5EF4-FFF2-40B4-BE49-F238E27FC236}">
                <a16:creationId xmlns:a16="http://schemas.microsoft.com/office/drawing/2014/main" id="{6C41F39C-4E5A-A1D1-34B3-98098287FF5C}"/>
              </a:ext>
            </a:extLst>
          </p:cNvPr>
          <p:cNvGrpSpPr/>
          <p:nvPr/>
        </p:nvGrpSpPr>
        <p:grpSpPr>
          <a:xfrm>
            <a:off x="3352800" y="2209800"/>
            <a:ext cx="4648200" cy="2246531"/>
            <a:chOff x="3352800" y="2209800"/>
            <a:chExt cx="4648200" cy="2246531"/>
          </a:xfrm>
        </p:grpSpPr>
        <p:sp>
          <p:nvSpPr>
            <p:cNvPr id="3" name="TextBox 2">
              <a:extLst>
                <a:ext uri="{FF2B5EF4-FFF2-40B4-BE49-F238E27FC236}">
                  <a16:creationId xmlns:a16="http://schemas.microsoft.com/office/drawing/2014/main" id="{BD3F5624-3811-5C9D-EAD9-5955B29A82A9}"/>
                </a:ext>
              </a:extLst>
            </p:cNvPr>
            <p:cNvSpPr txBox="1"/>
            <p:nvPr/>
          </p:nvSpPr>
          <p:spPr>
            <a:xfrm>
              <a:off x="5520834" y="3810000"/>
              <a:ext cx="2480166" cy="646331"/>
            </a:xfrm>
            <a:prstGeom prst="rect">
              <a:avLst/>
            </a:prstGeom>
            <a:noFill/>
          </p:spPr>
          <p:txBody>
            <a:bodyPr wrap="none" rtlCol="0">
              <a:spAutoFit/>
            </a:bodyPr>
            <a:lstStyle/>
            <a:p>
              <a:pPr algn="ctr"/>
              <a:r>
                <a:rPr lang="en-US" dirty="0">
                  <a:solidFill>
                    <a:srgbClr val="0000FF"/>
                  </a:solidFill>
                </a:rPr>
                <a:t>Any Objections to 10</a:t>
              </a:r>
            </a:p>
            <a:p>
              <a:pPr algn="ctr"/>
              <a:r>
                <a:rPr lang="en-US" dirty="0">
                  <a:solidFill>
                    <a:srgbClr val="0000FF"/>
                  </a:solidFill>
                </a:rPr>
                <a:t>Minute Presentations?</a:t>
              </a:r>
            </a:p>
          </p:txBody>
        </p:sp>
        <p:cxnSp>
          <p:nvCxnSpPr>
            <p:cNvPr id="5" name="Straight Arrow Connector 4">
              <a:extLst>
                <a:ext uri="{FF2B5EF4-FFF2-40B4-BE49-F238E27FC236}">
                  <a16:creationId xmlns:a16="http://schemas.microsoft.com/office/drawing/2014/main" id="{41289943-5867-DFA2-E2F0-4FB193668D7A}"/>
                </a:ext>
              </a:extLst>
            </p:cNvPr>
            <p:cNvCxnSpPr>
              <a:stCxn id="3" idx="1"/>
            </p:cNvCxnSpPr>
            <p:nvPr/>
          </p:nvCxnSpPr>
          <p:spPr>
            <a:xfrm flipH="1" flipV="1">
              <a:off x="3352800" y="2209800"/>
              <a:ext cx="2168034" cy="192336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0158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Select parameter value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Evaluation: Anderson – Darling test statistics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Often Useful Weighting of Tails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Powerful for Important Departures from Normality</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Anderson – Darling (1952),      Discussion / Comparison:   Stephens (1974)</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Algorithm: grid search </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Search a value  </a:t>
                </a:r>
                <a14:m>
                  <m:oMath xmlns:m="http://schemas.openxmlformats.org/officeDocument/2006/math">
                    <m:r>
                      <a:rPr kumimoji="0" lang="zh-CN" altLang="en-US"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minimizing AD test statistics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Can be computed in parallel</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r="-10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42111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2" name="Group 1"/>
          <p:cNvGrpSpPr/>
          <p:nvPr/>
        </p:nvGrpSpPr>
        <p:grpSpPr>
          <a:xfrm>
            <a:off x="1206062" y="762000"/>
            <a:ext cx="7785538" cy="2503488"/>
            <a:chOff x="2349062" y="3219449"/>
            <a:chExt cx="8213835" cy="1666492"/>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b="28044"/>
            <a:stretch/>
          </p:blipFill>
          <p:spPr bwMode="auto">
            <a:xfrm>
              <a:off x="2349062" y="3219449"/>
              <a:ext cx="4162097" cy="166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b="28044"/>
            <a:stretch/>
          </p:blipFill>
          <p:spPr bwMode="auto">
            <a:xfrm>
              <a:off x="6400800" y="3219449"/>
              <a:ext cx="4162097" cy="166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65571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2" name="Group 1"/>
          <p:cNvGrpSpPr/>
          <p:nvPr/>
        </p:nvGrpSpPr>
        <p:grpSpPr>
          <a:xfrm>
            <a:off x="1206062" y="762000"/>
            <a:ext cx="7785538" cy="5299076"/>
            <a:chOff x="2349062" y="3219449"/>
            <a:chExt cx="8213835" cy="352742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a:stretch/>
          </p:blipFill>
          <p:spPr bwMode="auto">
            <a:xfrm>
              <a:off x="2349062" y="3219449"/>
              <a:ext cx="4162097"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a:stretch/>
          </p:blipFill>
          <p:spPr bwMode="auto">
            <a:xfrm>
              <a:off x="6400800" y="3219449"/>
              <a:ext cx="4162097" cy="352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a:extLst>
              <a:ext uri="{FF2B5EF4-FFF2-40B4-BE49-F238E27FC236}">
                <a16:creationId xmlns:a16="http://schemas.microsoft.com/office/drawing/2014/main" id="{7D4C8B36-528A-8461-2054-EF0E27F9661B}"/>
              </a:ext>
            </a:extLst>
          </p:cNvPr>
          <p:cNvGrpSpPr/>
          <p:nvPr/>
        </p:nvGrpSpPr>
        <p:grpSpPr>
          <a:xfrm>
            <a:off x="2362200" y="3175135"/>
            <a:ext cx="2916183" cy="1092065"/>
            <a:chOff x="2362200" y="3175135"/>
            <a:chExt cx="2916183" cy="1092065"/>
          </a:xfrm>
        </p:grpSpPr>
        <p:sp>
          <p:nvSpPr>
            <p:cNvPr id="3" name="TextBox 2">
              <a:extLst>
                <a:ext uri="{FF2B5EF4-FFF2-40B4-BE49-F238E27FC236}">
                  <a16:creationId xmlns:a16="http://schemas.microsoft.com/office/drawing/2014/main" id="{1FE6055B-C5EC-3BBE-84F9-9A769D7BF9E8}"/>
                </a:ext>
              </a:extLst>
            </p:cNvPr>
            <p:cNvSpPr txBox="1"/>
            <p:nvPr/>
          </p:nvSpPr>
          <p:spPr>
            <a:xfrm>
              <a:off x="2362200" y="3175135"/>
              <a:ext cx="2916183" cy="369332"/>
            </a:xfrm>
            <a:prstGeom prst="rect">
              <a:avLst/>
            </a:prstGeom>
            <a:noFill/>
          </p:spPr>
          <p:txBody>
            <a:bodyPr wrap="none" rtlCol="0">
              <a:spAutoFit/>
            </a:bodyPr>
            <a:lstStyle/>
            <a:p>
              <a:r>
                <a:rPr lang="en-US" dirty="0">
                  <a:solidFill>
                    <a:srgbClr val="DC00FF"/>
                  </a:solidFill>
                </a:rPr>
                <a:t>Easily Handles Both Right </a:t>
              </a:r>
            </a:p>
          </p:txBody>
        </p:sp>
        <p:cxnSp>
          <p:nvCxnSpPr>
            <p:cNvPr id="6" name="Straight Arrow Connector 5">
              <a:extLst>
                <a:ext uri="{FF2B5EF4-FFF2-40B4-BE49-F238E27FC236}">
                  <a16:creationId xmlns:a16="http://schemas.microsoft.com/office/drawing/2014/main" id="{5F110B1C-98DE-CDA5-0695-419EA8FCB7E6}"/>
                </a:ext>
              </a:extLst>
            </p:cNvPr>
            <p:cNvCxnSpPr/>
            <p:nvPr/>
          </p:nvCxnSpPr>
          <p:spPr>
            <a:xfrm flipH="1">
              <a:off x="3962400" y="3544467"/>
              <a:ext cx="838200" cy="722733"/>
            </a:xfrm>
            <a:prstGeom prst="straightConnector1">
              <a:avLst/>
            </a:prstGeom>
            <a:ln w="25400">
              <a:solidFill>
                <a:srgbClr val="DC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35BF135-FC54-036A-5031-EBE0F7F4F1AE}"/>
              </a:ext>
            </a:extLst>
          </p:cNvPr>
          <p:cNvGrpSpPr/>
          <p:nvPr/>
        </p:nvGrpSpPr>
        <p:grpSpPr>
          <a:xfrm>
            <a:off x="5029200" y="3175135"/>
            <a:ext cx="1967205" cy="1015865"/>
            <a:chOff x="5029200" y="3175135"/>
            <a:chExt cx="1967205" cy="1015865"/>
          </a:xfrm>
        </p:grpSpPr>
        <p:sp>
          <p:nvSpPr>
            <p:cNvPr id="4" name="TextBox 3">
              <a:extLst>
                <a:ext uri="{FF2B5EF4-FFF2-40B4-BE49-F238E27FC236}">
                  <a16:creationId xmlns:a16="http://schemas.microsoft.com/office/drawing/2014/main" id="{26ECF003-AB8F-EAE6-123F-7283538F5E1B}"/>
                </a:ext>
              </a:extLst>
            </p:cNvPr>
            <p:cNvSpPr txBox="1"/>
            <p:nvPr/>
          </p:nvSpPr>
          <p:spPr>
            <a:xfrm>
              <a:off x="5029200" y="3175135"/>
              <a:ext cx="1967205" cy="369332"/>
            </a:xfrm>
            <a:prstGeom prst="rect">
              <a:avLst/>
            </a:prstGeom>
            <a:noFill/>
          </p:spPr>
          <p:txBody>
            <a:bodyPr wrap="none" rtlCol="0">
              <a:spAutoFit/>
            </a:bodyPr>
            <a:lstStyle/>
            <a:p>
              <a:r>
                <a:rPr lang="en-US" dirty="0">
                  <a:solidFill>
                    <a:srgbClr val="DC00FF"/>
                  </a:solidFill>
                </a:rPr>
                <a:t> &amp; Left Skewness</a:t>
              </a:r>
            </a:p>
          </p:txBody>
        </p:sp>
        <p:cxnSp>
          <p:nvCxnSpPr>
            <p:cNvPr id="7" name="Straight Arrow Connector 6">
              <a:extLst>
                <a:ext uri="{FF2B5EF4-FFF2-40B4-BE49-F238E27FC236}">
                  <a16:creationId xmlns:a16="http://schemas.microsoft.com/office/drawing/2014/main" id="{08B38EFD-B62E-CFC0-4451-3631428EFE17}"/>
                </a:ext>
              </a:extLst>
            </p:cNvPr>
            <p:cNvCxnSpPr>
              <a:cxnSpLocks/>
            </p:cNvCxnSpPr>
            <p:nvPr/>
          </p:nvCxnSpPr>
          <p:spPr>
            <a:xfrm>
              <a:off x="5638800" y="3581400"/>
              <a:ext cx="762000" cy="609600"/>
            </a:xfrm>
            <a:prstGeom prst="straightConnector1">
              <a:avLst/>
            </a:prstGeom>
            <a:ln w="25400">
              <a:solidFill>
                <a:srgbClr val="DC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307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Q-Q plot Views     (will study in detail later)   </a:t>
                </a:r>
              </a:p>
              <a:p>
                <a:pPr marL="0" indent="0" algn="ctr" eaLnBrk="1" hangingPunct="1">
                  <a:buNone/>
                </a:pPr>
                <a:r>
                  <a:rPr lang="en-US" dirty="0">
                    <a:solidFill>
                      <a:schemeClr val="bg2"/>
                    </a:solidFill>
                    <a:latin typeface="Arial Unicode MS" pitchFamily="34" charset="-128"/>
                    <a:ea typeface="Arial Unicode MS" pitchFamily="34" charset="-128"/>
                    <a:cs typeface="Arial Unicode MS" pitchFamily="34" charset="-128"/>
                  </a:rPr>
                  <a:t>(</a:t>
                </a:r>
                <a:r>
                  <a:rPr lang="en-US" dirty="0">
                    <a:solidFill>
                      <a:schemeClr val="bg1"/>
                    </a:solidFill>
                    <a:latin typeface="Arial Unicode MS" pitchFamily="34" charset="-128"/>
                    <a:ea typeface="Arial Unicode MS" pitchFamily="34" charset="-128"/>
                    <a:cs typeface="Arial Unicode MS" pitchFamily="34" charset="-128"/>
                  </a:rPr>
                  <a:t>before</a:t>
                </a:r>
                <a:r>
                  <a:rPr lang="en-US" dirty="0">
                    <a:solidFill>
                      <a:schemeClr val="bg2"/>
                    </a:solidFill>
                    <a:latin typeface="Arial Unicode MS" pitchFamily="34" charset="-128"/>
                    <a:ea typeface="Arial Unicode MS" pitchFamily="34" charset="-128"/>
                    <a:cs typeface="Arial Unicode MS" pitchFamily="34" charset="-128"/>
                  </a:rPr>
                  <a:t>, </a:t>
                </a:r>
                <a:r>
                  <a:rPr lang="en-US" dirty="0">
                    <a:solidFill>
                      <a:srgbClr val="00B050"/>
                    </a:solidFill>
                    <a:latin typeface="Arial Unicode MS" pitchFamily="34" charset="-128"/>
                    <a:ea typeface="Arial Unicode MS" pitchFamily="34" charset="-128"/>
                    <a:cs typeface="Arial Unicode MS" pitchFamily="34" charset="-128"/>
                  </a:rPr>
                  <a:t>after</a:t>
                </a:r>
                <a:r>
                  <a:rPr lang="en-US" dirty="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sSup>
                      <m:sSupPr>
                        <m:ctrlPr>
                          <a:rPr lang="en-US" i="1" smtClean="0">
                            <a:solidFill>
                              <a:srgbClr val="FF0000"/>
                            </a:solidFill>
                            <a:latin typeface="Cambria Math" panose="02040503050406030204" pitchFamily="18" charset="0"/>
                            <a:ea typeface="Arial Unicode MS" pitchFamily="34" charset="-128"/>
                            <a:cs typeface="Arial Unicode MS" pitchFamily="34" charset="-128"/>
                          </a:rPr>
                        </m:ctrlPr>
                      </m:sSupPr>
                      <m:e>
                        <m:r>
                          <a:rPr lang="en-US" b="0" i="1" smtClean="0">
                            <a:solidFill>
                              <a:srgbClr val="FF0000"/>
                            </a:solidFill>
                            <a:latin typeface="Cambria Math" panose="02040503050406030204" pitchFamily="18" charset="0"/>
                            <a:ea typeface="Arial Unicode MS" pitchFamily="34" charset="-128"/>
                            <a:cs typeface="Arial Unicode MS" pitchFamily="34" charset="-128"/>
                          </a:rPr>
                          <m:t>45</m:t>
                        </m:r>
                      </m:e>
                      <m:sup>
                        <m:r>
                          <a:rPr lang="en-US" i="1" smtClean="0">
                            <a:solidFill>
                              <a:srgbClr val="FF0000"/>
                            </a:solidFill>
                            <a:latin typeface="Cambria Math" panose="02040503050406030204" pitchFamily="18" charset="0"/>
                            <a:ea typeface="Cambria Math" panose="02040503050406030204" pitchFamily="18" charset="0"/>
                            <a:cs typeface="Arial Unicode MS" pitchFamily="34" charset="-128"/>
                          </a:rPr>
                          <m:t>°</m:t>
                        </m:r>
                      </m:sup>
                    </m:sSup>
                  </m:oMath>
                </a14:m>
                <a:r>
                  <a:rPr lang="en-US" dirty="0">
                    <a:solidFill>
                      <a:srgbClr val="FF0000"/>
                    </a:solidFill>
                    <a:latin typeface="Arial Unicode MS" pitchFamily="34" charset="-128"/>
                    <a:ea typeface="Arial Unicode MS" pitchFamily="34" charset="-128"/>
                    <a:cs typeface="Arial Unicode MS" pitchFamily="34" charset="-128"/>
                  </a:rPr>
                  <a:t> line</a:t>
                </a:r>
                <a:r>
                  <a:rPr lang="en-US" dirty="0">
                    <a:solidFill>
                      <a:schemeClr val="bg2"/>
                    </a:solidFill>
                    <a:latin typeface="Arial Unicode MS" pitchFamily="34" charset="-128"/>
                    <a:ea typeface="Arial Unicode MS" pitchFamily="34" charset="-128"/>
                    <a:cs typeface="Arial Unicode MS" pitchFamily="34" charset="-128"/>
                  </a:rPr>
                  <a:t>)</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534400" cy="5867400"/>
              </a:xfrm>
              <a:blipFill>
                <a:blip r:embed="rId3"/>
                <a:stretch>
                  <a:fillRect l="-1786" t="-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 name="Group 2"/>
          <p:cNvGrpSpPr/>
          <p:nvPr/>
        </p:nvGrpSpPr>
        <p:grpSpPr>
          <a:xfrm>
            <a:off x="685800" y="2076672"/>
            <a:ext cx="8305800" cy="4552728"/>
            <a:chOff x="0" y="1718734"/>
            <a:chExt cx="8305800" cy="3420532"/>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11" t="24227" r="9747" b="24227"/>
            <a:stretch/>
          </p:blipFill>
          <p:spPr bwMode="auto">
            <a:xfrm>
              <a:off x="4096406" y="1718734"/>
              <a:ext cx="4209394"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211" t="24227" r="9747" b="24227"/>
            <a:stretch/>
          </p:blipFill>
          <p:spPr bwMode="auto">
            <a:xfrm>
              <a:off x="0" y="1718734"/>
              <a:ext cx="4209395"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54853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227" b="24227"/>
          <a:stretch/>
        </p:blipFill>
        <p:spPr bwMode="auto">
          <a:xfrm>
            <a:off x="1516252" y="1087999"/>
            <a:ext cx="7512002" cy="500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84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Limitations</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20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dirty="0">
                <a:solidFill>
                  <a:schemeClr val="bg2"/>
                </a:solidFill>
                <a:latin typeface="Arial Unicode MS" pitchFamily="34" charset="-128"/>
                <a:ea typeface="Arial Unicode MS" pitchFamily="34" charset="-128"/>
                <a:cs typeface="Arial Unicode MS" pitchFamily="34" charset="-128"/>
              </a:rPr>
              <a:t>Shifted Log Transform Not Useful for:</a:t>
            </a:r>
          </a:p>
          <a:p>
            <a:pPr marL="857250" lvl="1" indent="-457200" eaLnBrk="1" hangingPunct="1">
              <a:lnSpc>
                <a:spcPct val="200000"/>
              </a:lnSpc>
            </a:pPr>
            <a:r>
              <a:rPr lang="en-US" dirty="0">
                <a:solidFill>
                  <a:schemeClr val="bg2"/>
                </a:solidFill>
                <a:latin typeface="Arial Unicode MS" pitchFamily="34" charset="-128"/>
                <a:ea typeface="Arial Unicode MS" pitchFamily="34" charset="-128"/>
                <a:cs typeface="Arial Unicode MS" pitchFamily="34" charset="-128"/>
              </a:rPr>
              <a:t>Binary Variables</a:t>
            </a:r>
          </a:p>
          <a:p>
            <a:pPr marL="857250" lvl="1" indent="-457200" eaLnBrk="1" hangingPunct="1">
              <a:lnSpc>
                <a:spcPct val="200000"/>
              </a:lnSpc>
            </a:pPr>
            <a:r>
              <a:rPr lang="en-US" dirty="0">
                <a:solidFill>
                  <a:schemeClr val="bg2"/>
                </a:solidFill>
                <a:latin typeface="Arial Unicode MS" pitchFamily="34" charset="-128"/>
                <a:ea typeface="Arial Unicode MS" pitchFamily="34" charset="-128"/>
                <a:cs typeface="Arial Unicode MS" pitchFamily="34" charset="-128"/>
              </a:rPr>
              <a:t>Symmetric but highly </a:t>
            </a:r>
            <a:r>
              <a:rPr lang="en-US" dirty="0" err="1">
                <a:solidFill>
                  <a:schemeClr val="bg2"/>
                </a:solidFill>
                <a:latin typeface="Arial Unicode MS" pitchFamily="34" charset="-128"/>
                <a:ea typeface="Arial Unicode MS" pitchFamily="34" charset="-128"/>
                <a:cs typeface="Arial Unicode MS" pitchFamily="34" charset="-128"/>
              </a:rPr>
              <a:t>kurtotic</a:t>
            </a:r>
            <a:r>
              <a:rPr lang="en-US" dirty="0">
                <a:solidFill>
                  <a:schemeClr val="bg2"/>
                </a:solidFill>
                <a:latin typeface="Arial Unicode MS" pitchFamily="34" charset="-128"/>
                <a:ea typeface="Arial Unicode MS" pitchFamily="34" charset="-128"/>
                <a:cs typeface="Arial Unicode MS" pitchFamily="34" charset="-128"/>
              </a:rPr>
              <a:t> distribution</a:t>
            </a: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628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7708" b="12500"/>
          <a:stretch/>
        </p:blipFill>
        <p:spPr>
          <a:xfrm>
            <a:off x="962025" y="1752600"/>
            <a:ext cx="8181975" cy="5105400"/>
          </a:xfrm>
          <a:prstGeom prst="rect">
            <a:avLst/>
          </a:prstGeom>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a:t>
            </a:r>
            <a:r>
              <a:rPr lang="en-US" altLang="ko-KR" sz="4000" dirty="0" err="1">
                <a:solidFill>
                  <a:schemeClr val="bg2"/>
                </a:solidFill>
                <a:latin typeface="Arial Unicode MS" pitchFamily="34" charset="-128"/>
                <a:ea typeface="Arial Unicode MS" pitchFamily="34" charset="-128"/>
                <a:cs typeface="Arial Unicode MS" pitchFamily="34" charset="-128"/>
              </a:rPr>
              <a:t>Matlab</a:t>
            </a:r>
            <a:r>
              <a:rPr lang="en-US" altLang="ko-KR" sz="4000" dirty="0">
                <a:solidFill>
                  <a:schemeClr val="bg2"/>
                </a:solidFill>
                <a:latin typeface="Arial Unicode MS" pitchFamily="34" charset="-128"/>
                <a:ea typeface="Arial Unicode MS" pitchFamily="34" charset="-128"/>
                <a:cs typeface="Arial Unicode MS" pitchFamily="34" charset="-128"/>
              </a:rPr>
              <a:t> Software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rgbClr val="FF0000"/>
                </a:solidFill>
                <a:latin typeface="Arial Unicode MS" pitchFamily="34" charset="-128"/>
                <a:ea typeface="Arial Unicode MS" pitchFamily="34" charset="-128"/>
                <a:cs typeface="Arial Unicode MS" pitchFamily="34" charset="-128"/>
              </a:rPr>
              <a:t>Again Recall Posted Software for OODA</a:t>
            </a:r>
          </a:p>
        </p:txBody>
      </p:sp>
      <p:sp>
        <p:nvSpPr>
          <p:cNvPr id="2" name="Oval 1"/>
          <p:cNvSpPr/>
          <p:nvPr/>
        </p:nvSpPr>
        <p:spPr>
          <a:xfrm>
            <a:off x="962024" y="5486400"/>
            <a:ext cx="8181975"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0"/>
          </p:cNvCxnSpPr>
          <p:nvPr/>
        </p:nvCxnSpPr>
        <p:spPr>
          <a:xfrm>
            <a:off x="3124200" y="1371600"/>
            <a:ext cx="1928812" cy="411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5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Automatic Shifted Log Trans.</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err="1">
                <a:solidFill>
                  <a:schemeClr val="bg2"/>
                </a:solidFill>
                <a:latin typeface="Arial Unicode MS" pitchFamily="34" charset="-128"/>
                <a:ea typeface="Arial Unicode MS" pitchFamily="34" charset="-128"/>
                <a:cs typeface="Arial Unicode MS" pitchFamily="34" charset="-128"/>
              </a:rPr>
              <a:t>Matlab</a:t>
            </a:r>
            <a:r>
              <a:rPr lang="en-US" altLang="ko-KR" dirty="0">
                <a:solidFill>
                  <a:schemeClr val="bg2"/>
                </a:solidFill>
                <a:latin typeface="Arial Unicode MS" pitchFamily="34" charset="-128"/>
                <a:ea typeface="Arial Unicode MS" pitchFamily="34" charset="-128"/>
                <a:cs typeface="Arial Unicode MS" pitchFamily="34" charset="-128"/>
              </a:rPr>
              <a:t> Software:</a:t>
            </a:r>
          </a:p>
          <a:p>
            <a:pPr marL="0" indent="0" algn="ctr" eaLnBrk="1" hangingPunct="1">
              <a:lnSpc>
                <a:spcPct val="200000"/>
              </a:lnSpc>
              <a:buNone/>
            </a:pPr>
            <a:r>
              <a:rPr lang="en-US" altLang="ko-KR" dirty="0" err="1">
                <a:solidFill>
                  <a:schemeClr val="bg2"/>
                </a:solidFill>
                <a:latin typeface="Arial Unicode MS" pitchFamily="34" charset="-128"/>
                <a:ea typeface="Arial Unicode MS" pitchFamily="34" charset="-128"/>
                <a:cs typeface="Arial Unicode MS" pitchFamily="34" charset="-128"/>
              </a:rPr>
              <a:t>AutoTransQF.m</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In </a:t>
            </a:r>
            <a:r>
              <a:rPr lang="en-US" altLang="ko-KR" i="1" dirty="0">
                <a:solidFill>
                  <a:schemeClr val="bg2"/>
                </a:solidFill>
                <a:latin typeface="Arial Unicode MS" pitchFamily="34" charset="-128"/>
                <a:ea typeface="Arial Unicode MS" pitchFamily="34" charset="-128"/>
                <a:cs typeface="Arial Unicode MS" pitchFamily="34" charset="-128"/>
              </a:rPr>
              <a:t>General</a:t>
            </a:r>
            <a:r>
              <a:rPr lang="en-US" altLang="ko-KR" dirty="0">
                <a:solidFill>
                  <a:schemeClr val="bg2"/>
                </a:solidFill>
                <a:latin typeface="Arial Unicode MS" pitchFamily="34" charset="-128"/>
                <a:ea typeface="Arial Unicode MS" pitchFamily="34" charset="-128"/>
                <a:cs typeface="Arial Unicode MS" pitchFamily="34" charset="-128"/>
              </a:rPr>
              <a:t> Directory</a:t>
            </a:r>
          </a:p>
        </p:txBody>
      </p:sp>
      <p:sp>
        <p:nvSpPr>
          <p:cNvPr id="3" name="TextBox 2">
            <a:extLst>
              <a:ext uri="{FF2B5EF4-FFF2-40B4-BE49-F238E27FC236}">
                <a16:creationId xmlns:a16="http://schemas.microsoft.com/office/drawing/2014/main" id="{0598CB0E-6BEA-92D3-E16E-2B7DF74083F2}"/>
              </a:ext>
            </a:extLst>
          </p:cNvPr>
          <p:cNvSpPr txBox="1"/>
          <p:nvPr/>
        </p:nvSpPr>
        <p:spPr>
          <a:xfrm>
            <a:off x="5369113" y="5029200"/>
            <a:ext cx="2403287" cy="646331"/>
          </a:xfrm>
          <a:prstGeom prst="rect">
            <a:avLst/>
          </a:prstGeom>
          <a:noFill/>
        </p:spPr>
        <p:txBody>
          <a:bodyPr wrap="none" rtlCol="0">
            <a:spAutoFit/>
          </a:bodyPr>
          <a:lstStyle/>
          <a:p>
            <a:pPr algn="ctr"/>
            <a:r>
              <a:rPr lang="en-US" dirty="0">
                <a:solidFill>
                  <a:srgbClr val="C00000"/>
                </a:solidFill>
              </a:rPr>
              <a:t>There is an R Version</a:t>
            </a:r>
          </a:p>
          <a:p>
            <a:pPr algn="ctr"/>
            <a:r>
              <a:rPr lang="en-US" dirty="0">
                <a:solidFill>
                  <a:srgbClr val="C00000"/>
                </a:solidFill>
              </a:rPr>
              <a:t>Under Development</a:t>
            </a:r>
          </a:p>
        </p:txBody>
      </p:sp>
    </p:spTree>
    <p:extLst>
      <p:ext uri="{BB962C8B-B14F-4D97-AF65-F5344CB8AC3E}">
        <p14:creationId xmlns:p14="http://schemas.microsoft.com/office/powerpoint/2010/main" val="128121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More Cancer</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Data</a:t>
            </a:r>
          </a:p>
          <a:p>
            <a:pPr marL="0" indent="0" eaLnBrk="1" hangingPunct="1">
              <a:lnSpc>
                <a:spcPct val="200000"/>
              </a:lnSpc>
              <a:buNone/>
            </a:pPr>
            <a:endParaRPr lang="en-US" altLang="ko-KR" sz="12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Focus On:</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&amp; </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Uterine Types </a:t>
            </a:r>
          </a:p>
        </p:txBody>
      </p:sp>
      <p:pic>
        <p:nvPicPr>
          <p:cNvPr id="4" name="Picture 3"/>
          <p:cNvPicPr>
            <a:picLocks noChangeAspect="1"/>
          </p:cNvPicPr>
          <p:nvPr/>
        </p:nvPicPr>
        <p:blipFill rotWithShape="1">
          <a:blip r:embed="rId3"/>
          <a:srcRect l="6864" t="40908" r="24510" b="4547"/>
          <a:stretch/>
        </p:blipFill>
        <p:spPr>
          <a:xfrm>
            <a:off x="3276600" y="822960"/>
            <a:ext cx="5867400" cy="6035040"/>
          </a:xfrm>
          <a:prstGeom prst="rect">
            <a:avLst/>
          </a:prstGeom>
        </p:spPr>
      </p:pic>
    </p:spTree>
    <p:extLst>
      <p:ext uri="{BB962C8B-B14F-4D97-AF65-F5344CB8AC3E}">
        <p14:creationId xmlns:p14="http://schemas.microsoft.com/office/powerpoint/2010/main" val="33452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5" t="40909" r="48039" b="22727"/>
          <a:stretch/>
        </p:blipFill>
        <p:spPr>
          <a:xfrm>
            <a:off x="4324350" y="1600200"/>
            <a:ext cx="4819650" cy="5257800"/>
          </a:xfrm>
          <a:prstGeom prst="rect">
            <a:avLst/>
          </a:prstGeom>
        </p:spPr>
      </p:pic>
      <p:grpSp>
        <p:nvGrpSpPr>
          <p:cNvPr id="19" name="Group 18"/>
          <p:cNvGrpSpPr/>
          <p:nvPr/>
        </p:nvGrpSpPr>
        <p:grpSpPr>
          <a:xfrm>
            <a:off x="256966" y="1981200"/>
            <a:ext cx="5458034" cy="584775"/>
            <a:chOff x="256966" y="1981200"/>
            <a:chExt cx="5458034" cy="584775"/>
          </a:xfrm>
        </p:grpSpPr>
        <p:sp>
          <p:nvSpPr>
            <p:cNvPr id="3" name="TextBox 2"/>
            <p:cNvSpPr txBox="1"/>
            <p:nvPr/>
          </p:nvSpPr>
          <p:spPr>
            <a:xfrm>
              <a:off x="256966" y="1981200"/>
              <a:ext cx="2943434"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Raw Data PCA</a:t>
              </a:r>
            </a:p>
          </p:txBody>
        </p:sp>
        <p:cxnSp>
          <p:nvCxnSpPr>
            <p:cNvPr id="5" name="Straight Arrow Connector 4"/>
            <p:cNvCxnSpPr>
              <a:stCxn id="3" idx="3"/>
            </p:cNvCxnSpPr>
            <p:nvPr/>
          </p:nvCxnSpPr>
          <p:spPr>
            <a:xfrm>
              <a:off x="3200400" y="2273588"/>
              <a:ext cx="2514600" cy="292387"/>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4520" y="4256782"/>
            <a:ext cx="5649080" cy="1077218"/>
            <a:chOff x="294520" y="4256782"/>
            <a:chExt cx="5649080" cy="1077218"/>
          </a:xfrm>
        </p:grpSpPr>
        <p:sp>
          <p:nvSpPr>
            <p:cNvPr id="7" name="TextBox 6"/>
            <p:cNvSpPr txBox="1"/>
            <p:nvPr/>
          </p:nvSpPr>
          <p:spPr>
            <a:xfrm>
              <a:off x="294520" y="4256782"/>
              <a:ext cx="3145413"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Proj’ns</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on Mean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Difference </a:t>
              </a: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Dir’n</a:t>
              </a:r>
              <a:endParaRPr kumimoji="0" lang="en-US" sz="32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6" name="Straight Arrow Connector 15"/>
            <p:cNvCxnSpPr>
              <a:stCxn id="7" idx="3"/>
            </p:cNvCxnSpPr>
            <p:nvPr/>
          </p:nvCxnSpPr>
          <p:spPr>
            <a:xfrm>
              <a:off x="3439933" y="4795391"/>
              <a:ext cx="2503667" cy="46240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20B19398-28D8-4E82-F68E-3074D1922362}"/>
              </a:ext>
            </a:extLst>
          </p:cNvPr>
          <p:cNvGrpSpPr/>
          <p:nvPr/>
        </p:nvGrpSpPr>
        <p:grpSpPr>
          <a:xfrm>
            <a:off x="1066800" y="2691825"/>
            <a:ext cx="6629400" cy="951368"/>
            <a:chOff x="1066800" y="2691825"/>
            <a:chExt cx="6629400" cy="951368"/>
          </a:xfrm>
        </p:grpSpPr>
        <p:grpSp>
          <p:nvGrpSpPr>
            <p:cNvPr id="20" name="Group 19"/>
            <p:cNvGrpSpPr/>
            <p:nvPr/>
          </p:nvGrpSpPr>
          <p:grpSpPr>
            <a:xfrm>
              <a:off x="1066800" y="2691825"/>
              <a:ext cx="6629400" cy="584775"/>
              <a:chOff x="1066800" y="2691825"/>
              <a:chExt cx="6629400" cy="584775"/>
            </a:xfrm>
          </p:grpSpPr>
          <p:sp>
            <p:nvSpPr>
              <p:cNvPr id="6" name="TextBox 5"/>
              <p:cNvSpPr txBox="1"/>
              <p:nvPr/>
            </p:nvSpPr>
            <p:spPr>
              <a:xfrm>
                <a:off x="1066800" y="2691825"/>
                <a:ext cx="168668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Zoom In</a:t>
                </a:r>
              </a:p>
            </p:txBody>
          </p:sp>
          <p:cxnSp>
            <p:nvCxnSpPr>
              <p:cNvPr id="11" name="Straight Arrow Connector 10"/>
              <p:cNvCxnSpPr>
                <a:stCxn id="6" idx="3"/>
              </p:cNvCxnSpPr>
              <p:nvPr/>
            </p:nvCxnSpPr>
            <p:spPr>
              <a:xfrm flipV="1">
                <a:off x="2753480" y="2945250"/>
                <a:ext cx="4942720" cy="3896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42CF0DC1-50EA-DE28-6B56-4D8E63685E7E}"/>
                </a:ext>
              </a:extLst>
            </p:cNvPr>
            <p:cNvSpPr/>
            <p:nvPr/>
          </p:nvSpPr>
          <p:spPr>
            <a:xfrm>
              <a:off x="4953000" y="3124200"/>
              <a:ext cx="228600" cy="51899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CF1AF25-989D-76B3-B9E6-2CEBAF6AE171}"/>
              </a:ext>
            </a:extLst>
          </p:cNvPr>
          <p:cNvGrpSpPr/>
          <p:nvPr/>
        </p:nvGrpSpPr>
        <p:grpSpPr>
          <a:xfrm>
            <a:off x="1132720" y="4953000"/>
            <a:ext cx="6381750" cy="1194375"/>
            <a:chOff x="1132720" y="4953000"/>
            <a:chExt cx="6381750" cy="1194375"/>
          </a:xfrm>
        </p:grpSpPr>
        <p:grpSp>
          <p:nvGrpSpPr>
            <p:cNvPr id="22" name="Group 21"/>
            <p:cNvGrpSpPr/>
            <p:nvPr/>
          </p:nvGrpSpPr>
          <p:grpSpPr>
            <a:xfrm>
              <a:off x="1132720" y="5334000"/>
              <a:ext cx="6381750" cy="813375"/>
              <a:chOff x="1132720" y="5334000"/>
              <a:chExt cx="6381750" cy="813375"/>
            </a:xfrm>
          </p:grpSpPr>
          <p:sp>
            <p:nvSpPr>
              <p:cNvPr id="8" name="TextBox 7"/>
              <p:cNvSpPr txBox="1"/>
              <p:nvPr/>
            </p:nvSpPr>
            <p:spPr>
              <a:xfrm>
                <a:off x="1132720" y="5562600"/>
                <a:ext cx="1686680"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Zoom In</a:t>
                </a:r>
              </a:p>
            </p:txBody>
          </p:sp>
          <p:cxnSp>
            <p:nvCxnSpPr>
              <p:cNvPr id="15" name="Straight Arrow Connector 14"/>
              <p:cNvCxnSpPr>
                <a:stCxn id="8" idx="3"/>
              </p:cNvCxnSpPr>
              <p:nvPr/>
            </p:nvCxnSpPr>
            <p:spPr>
              <a:xfrm flipV="1">
                <a:off x="2819400" y="5334000"/>
                <a:ext cx="4695070" cy="52098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06160B93-622E-1E4D-F3AA-203F5570298A}"/>
                </a:ext>
              </a:extLst>
            </p:cNvPr>
            <p:cNvSpPr/>
            <p:nvPr/>
          </p:nvSpPr>
          <p:spPr>
            <a:xfrm>
              <a:off x="6172200" y="4953000"/>
              <a:ext cx="381000" cy="684074"/>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87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chemeClr val="bg1"/>
            </a:gs>
            <a:gs pos="100000">
              <a:srgbClr val="FF0000"/>
            </a:gs>
          </a:gsLst>
          <a:lin ang="0" scaled="0"/>
        </a:gradFill>
        <a:effectLst/>
      </p:bgPr>
    </p:bg>
    <p:spTree>
      <p:nvGrpSpPr>
        <p:cNvPr id="1" name="">
          <a:extLst>
            <a:ext uri="{FF2B5EF4-FFF2-40B4-BE49-F238E27FC236}">
              <a16:creationId xmlns:a16="http://schemas.microsoft.com/office/drawing/2014/main" id="{F61FE6AA-DA8F-B976-7568-9701E5BF5A63}"/>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28577EF-ED7E-862D-D3FC-174D306EBDE5}"/>
              </a:ext>
            </a:extLst>
          </p:cNvPr>
          <p:cNvSpPr>
            <a:spLocks noGrp="1" noChangeArrowheads="1"/>
          </p:cNvSpPr>
          <p:nvPr>
            <p:ph type="title"/>
          </p:nvPr>
        </p:nvSpPr>
        <p:spPr>
          <a:xfrm>
            <a:off x="457200" y="274638"/>
            <a:ext cx="8229600" cy="944562"/>
          </a:xfrm>
        </p:spPr>
        <p:txBody>
          <a:bodyPr/>
          <a:lstStyle/>
          <a:p>
            <a:pPr eaLnBrk="1" hangingPunct="1"/>
            <a:r>
              <a:rPr lang="en-US" dirty="0"/>
              <a:t>Participant Presentations</a:t>
            </a:r>
          </a:p>
        </p:txBody>
      </p:sp>
      <p:sp>
        <p:nvSpPr>
          <p:cNvPr id="7171" name="Rectangle 3">
            <a:extLst>
              <a:ext uri="{FF2B5EF4-FFF2-40B4-BE49-F238E27FC236}">
                <a16:creationId xmlns:a16="http://schemas.microsoft.com/office/drawing/2014/main" id="{41E03A71-87FE-E487-7C6B-497AF2ECA66E}"/>
              </a:ext>
            </a:extLst>
          </p:cNvPr>
          <p:cNvSpPr>
            <a:spLocks noGrp="1" noChangeArrowheads="1"/>
          </p:cNvSpPr>
          <p:nvPr>
            <p:ph type="body" idx="1"/>
          </p:nvPr>
        </p:nvSpPr>
        <p:spPr>
          <a:xfrm>
            <a:off x="381000" y="1219200"/>
            <a:ext cx="8229600" cy="5257800"/>
          </a:xfrm>
        </p:spPr>
        <p:txBody>
          <a:bodyPr/>
          <a:lstStyle/>
          <a:p>
            <a:pPr eaLnBrk="1" hangingPunct="1">
              <a:buFontTx/>
              <a:buNone/>
            </a:pPr>
            <a:endParaRPr lang="en-US" dirty="0"/>
          </a:p>
          <a:p>
            <a:pPr eaLnBrk="1" hangingPunct="1">
              <a:buFontTx/>
              <a:buNone/>
            </a:pPr>
            <a:r>
              <a:rPr lang="en-US" dirty="0"/>
              <a:t>Presentation Options:</a:t>
            </a:r>
          </a:p>
          <a:p>
            <a:pPr eaLnBrk="1" hangingPunct="1">
              <a:buFont typeface="Wingdings" panose="05000000000000000000" pitchFamily="2" charset="2"/>
              <a:buChar char="Ø"/>
            </a:pPr>
            <a:r>
              <a:rPr lang="en-US" dirty="0"/>
              <a:t>  Can Use USB Device</a:t>
            </a:r>
          </a:p>
          <a:p>
            <a:pPr eaLnBrk="1" hangingPunct="1">
              <a:buFont typeface="Wingdings" panose="05000000000000000000" pitchFamily="2" charset="2"/>
              <a:buChar char="Ø"/>
            </a:pPr>
            <a:r>
              <a:rPr lang="en-US" dirty="0"/>
              <a:t>  Or Your Computer  (with HDMI)</a:t>
            </a:r>
          </a:p>
          <a:p>
            <a:pPr eaLnBrk="1" hangingPunct="1">
              <a:buFont typeface="Wingdings" panose="05000000000000000000" pitchFamily="2" charset="2"/>
              <a:buChar char="Ø"/>
            </a:pPr>
            <a:r>
              <a:rPr lang="en-US" dirty="0"/>
              <a:t>  Or Class Zoom Link, </a:t>
            </a:r>
            <a:r>
              <a:rPr lang="en-US" u="sng" dirty="0"/>
              <a:t>Notify Me Early</a:t>
            </a:r>
          </a:p>
          <a:p>
            <a:pPr eaLnBrk="1" hangingPunct="1">
              <a:buFont typeface="Wingdings" panose="05000000000000000000" pitchFamily="2" charset="2"/>
              <a:buChar char="Ø"/>
            </a:pPr>
            <a:r>
              <a:rPr lang="en-US" dirty="0"/>
              <a:t>  Or One Drive, </a:t>
            </a:r>
            <a:r>
              <a:rPr lang="en-US" u="sng" dirty="0"/>
              <a:t>Set Up Before Class</a:t>
            </a:r>
            <a:endParaRPr lang="en-US" dirty="0"/>
          </a:p>
          <a:p>
            <a:pPr eaLnBrk="1" hangingPunct="1">
              <a:buFont typeface="Wingdings" panose="05000000000000000000" pitchFamily="2" charset="2"/>
              <a:buChar char="Ø"/>
            </a:pPr>
            <a:r>
              <a:rPr lang="en-US" dirty="0"/>
              <a:t>  Or Remote Log-In, </a:t>
            </a:r>
            <a:r>
              <a:rPr lang="en-US" u="sng" dirty="0"/>
              <a:t>Set Up Before Class</a:t>
            </a:r>
            <a:endParaRPr lang="en-US" dirty="0"/>
          </a:p>
        </p:txBody>
      </p:sp>
      <p:sp>
        <p:nvSpPr>
          <p:cNvPr id="2" name="TextBox 1">
            <a:extLst>
              <a:ext uri="{FF2B5EF4-FFF2-40B4-BE49-F238E27FC236}">
                <a16:creationId xmlns:a16="http://schemas.microsoft.com/office/drawing/2014/main" id="{62CBE1B0-CBF7-65C5-6ECD-7FA90BE0999B}"/>
              </a:ext>
            </a:extLst>
          </p:cNvPr>
          <p:cNvSpPr txBox="1"/>
          <p:nvPr/>
        </p:nvSpPr>
        <p:spPr>
          <a:xfrm>
            <a:off x="5334000" y="1255693"/>
            <a:ext cx="2595519" cy="954107"/>
          </a:xfrm>
          <a:prstGeom prst="rect">
            <a:avLst/>
          </a:prstGeom>
          <a:noFill/>
        </p:spPr>
        <p:txBody>
          <a:bodyPr wrap="none" rtlCol="0">
            <a:spAutoFit/>
          </a:bodyPr>
          <a:lstStyle/>
          <a:p>
            <a:r>
              <a:rPr lang="en-US" sz="2800" dirty="0">
                <a:solidFill>
                  <a:srgbClr val="00B050"/>
                </a:solidFill>
              </a:rPr>
              <a:t>Check Website</a:t>
            </a:r>
          </a:p>
          <a:p>
            <a:r>
              <a:rPr lang="en-US" sz="2800" dirty="0">
                <a:solidFill>
                  <a:srgbClr val="00B050"/>
                </a:solidFill>
              </a:rPr>
              <a:t>For Schedule</a:t>
            </a:r>
          </a:p>
        </p:txBody>
      </p:sp>
    </p:spTree>
    <p:extLst>
      <p:ext uri="{BB962C8B-B14F-4D97-AF65-F5344CB8AC3E}">
        <p14:creationId xmlns:p14="http://schemas.microsoft.com/office/powerpoint/2010/main" val="787467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Slide</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Over</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To Look</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At Log</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Trans.</a:t>
            </a:r>
          </a:p>
        </p:txBody>
      </p:sp>
      <p:pic>
        <p:nvPicPr>
          <p:cNvPr id="2" name="Picture 1"/>
          <p:cNvPicPr>
            <a:picLocks noChangeAspect="1"/>
          </p:cNvPicPr>
          <p:nvPr/>
        </p:nvPicPr>
        <p:blipFill rotWithShape="1">
          <a:blip r:embed="rId3"/>
          <a:srcRect l="8825" t="40909" r="48209" b="22727"/>
          <a:stretch/>
        </p:blipFill>
        <p:spPr>
          <a:xfrm>
            <a:off x="1828800" y="1600200"/>
            <a:ext cx="4800600" cy="5257800"/>
          </a:xfrm>
          <a:prstGeom prst="rect">
            <a:avLst/>
          </a:prstGeom>
        </p:spPr>
      </p:pic>
      <p:sp>
        <p:nvSpPr>
          <p:cNvPr id="3" name="TextBox 2">
            <a:extLst>
              <a:ext uri="{FF2B5EF4-FFF2-40B4-BE49-F238E27FC236}">
                <a16:creationId xmlns:a16="http://schemas.microsoft.com/office/drawing/2014/main" id="{7BFD669B-F511-D502-0134-E4B289336CB2}"/>
              </a:ext>
            </a:extLst>
          </p:cNvPr>
          <p:cNvSpPr txBox="1"/>
          <p:nvPr/>
        </p:nvSpPr>
        <p:spPr>
          <a:xfrm>
            <a:off x="7293635" y="609600"/>
            <a:ext cx="1697965" cy="369332"/>
          </a:xfrm>
          <a:prstGeom prst="rect">
            <a:avLst/>
          </a:prstGeom>
          <a:noFill/>
          <a:ln w="25400">
            <a:solidFill>
              <a:srgbClr val="00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Text:  Fig. 5.16</a:t>
            </a:r>
          </a:p>
        </p:txBody>
      </p:sp>
    </p:spTree>
    <p:extLst>
      <p:ext uri="{BB962C8B-B14F-4D97-AF65-F5344CB8AC3E}">
        <p14:creationId xmlns:p14="http://schemas.microsoft.com/office/powerpoint/2010/main" val="979766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6" t="40909" r="25703" b="22727"/>
          <a:stretch/>
        </p:blipFill>
        <p:spPr>
          <a:xfrm>
            <a:off x="1828800" y="1600200"/>
            <a:ext cx="7315200" cy="5257800"/>
          </a:xfrm>
          <a:prstGeom prst="rect">
            <a:avLst/>
          </a:prstGeom>
        </p:spPr>
      </p:pic>
      <p:sp>
        <p:nvSpPr>
          <p:cNvPr id="8" name="TextBox 7"/>
          <p:cNvSpPr txBox="1"/>
          <p:nvPr/>
        </p:nvSpPr>
        <p:spPr>
          <a:xfrm>
            <a:off x="279089" y="5557391"/>
            <a:ext cx="2165978"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Note Much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Better</a:t>
            </a:r>
          </a:p>
        </p:txBody>
      </p:sp>
      <p:grpSp>
        <p:nvGrpSpPr>
          <p:cNvPr id="14" name="Group 13"/>
          <p:cNvGrpSpPr/>
          <p:nvPr/>
        </p:nvGrpSpPr>
        <p:grpSpPr>
          <a:xfrm>
            <a:off x="256966" y="1981200"/>
            <a:ext cx="7591634" cy="1077218"/>
            <a:chOff x="256966" y="1981200"/>
            <a:chExt cx="7591634" cy="1077218"/>
          </a:xfrm>
        </p:grpSpPr>
        <p:sp>
          <p:nvSpPr>
            <p:cNvPr id="3" name="TextBox 2"/>
            <p:cNvSpPr txBox="1"/>
            <p:nvPr/>
          </p:nvSpPr>
          <p:spPr>
            <a:xfrm>
              <a:off x="256966" y="1981200"/>
              <a:ext cx="4238404"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Add In Automatic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Log Transformed PCA</a:t>
              </a:r>
            </a:p>
          </p:txBody>
        </p:sp>
        <p:cxnSp>
          <p:nvCxnSpPr>
            <p:cNvPr id="13" name="Straight Arrow Connector 12"/>
            <p:cNvCxnSpPr>
              <a:stCxn id="3" idx="3"/>
            </p:cNvCxnSpPr>
            <p:nvPr/>
          </p:nvCxnSpPr>
          <p:spPr>
            <a:xfrm>
              <a:off x="4495370" y="2519809"/>
              <a:ext cx="3353230" cy="147191"/>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56966" y="4068154"/>
            <a:ext cx="7591634" cy="1077218"/>
            <a:chOff x="256966" y="4068154"/>
            <a:chExt cx="7591634" cy="1077218"/>
          </a:xfrm>
        </p:grpSpPr>
        <p:sp>
          <p:nvSpPr>
            <p:cNvPr id="7" name="TextBox 6"/>
            <p:cNvSpPr txBox="1"/>
            <p:nvPr/>
          </p:nvSpPr>
          <p:spPr>
            <a:xfrm>
              <a:off x="256966" y="4068154"/>
              <a:ext cx="3145413"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Proj’ns</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on Mean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Difference </a:t>
              </a: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Dir’n</a:t>
              </a:r>
              <a:endParaRPr kumimoji="0" lang="en-US" sz="32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7" name="Straight Arrow Connector 16"/>
            <p:cNvCxnSpPr>
              <a:stCxn id="7" idx="3"/>
            </p:cNvCxnSpPr>
            <p:nvPr/>
          </p:nvCxnSpPr>
          <p:spPr>
            <a:xfrm>
              <a:off x="3402379" y="4606763"/>
              <a:ext cx="4446221" cy="53860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1B28E9C7-AA71-A829-D41B-432D5D07CE94}"/>
              </a:ext>
            </a:extLst>
          </p:cNvPr>
          <p:cNvSpPr txBox="1"/>
          <p:nvPr/>
        </p:nvSpPr>
        <p:spPr>
          <a:xfrm>
            <a:off x="7308558" y="1524000"/>
            <a:ext cx="1447832" cy="461665"/>
          </a:xfrm>
          <a:prstGeom prst="rect">
            <a:avLst/>
          </a:prstGeom>
          <a:noFill/>
        </p:spPr>
        <p:txBody>
          <a:bodyPr wrap="none" rtlCol="0">
            <a:spAutoFit/>
          </a:bodyPr>
          <a:lstStyle/>
          <a:p>
            <a:pPr algn="ctr"/>
            <a:r>
              <a:rPr lang="en-US" sz="1200" dirty="0">
                <a:solidFill>
                  <a:srgbClr val="FFC000"/>
                </a:solidFill>
              </a:rPr>
              <a:t>PC Directions </a:t>
            </a:r>
            <a:r>
              <a:rPr lang="en-US" sz="1200" u="sng" dirty="0">
                <a:solidFill>
                  <a:srgbClr val="FFC000"/>
                </a:solidFill>
              </a:rPr>
              <a:t>Not</a:t>
            </a:r>
            <a:r>
              <a:rPr lang="en-US" sz="1200" dirty="0">
                <a:solidFill>
                  <a:srgbClr val="FFC000"/>
                </a:solidFill>
              </a:rPr>
              <a:t> </a:t>
            </a:r>
          </a:p>
          <a:p>
            <a:pPr algn="ctr"/>
            <a:r>
              <a:rPr lang="en-US" sz="1200" dirty="0">
                <a:solidFill>
                  <a:srgbClr val="FFC000"/>
                </a:solidFill>
              </a:rPr>
              <a:t>Driven By Outliers</a:t>
            </a:r>
          </a:p>
        </p:txBody>
      </p:sp>
      <p:sp>
        <p:nvSpPr>
          <p:cNvPr id="5" name="TextBox 4">
            <a:extLst>
              <a:ext uri="{FF2B5EF4-FFF2-40B4-BE49-F238E27FC236}">
                <a16:creationId xmlns:a16="http://schemas.microsoft.com/office/drawing/2014/main" id="{8421748F-AAF1-709E-65A1-907E175CE699}"/>
              </a:ext>
            </a:extLst>
          </p:cNvPr>
          <p:cNvSpPr txBox="1"/>
          <p:nvPr/>
        </p:nvSpPr>
        <p:spPr>
          <a:xfrm>
            <a:off x="7293635" y="609600"/>
            <a:ext cx="1697965" cy="369332"/>
          </a:xfrm>
          <a:prstGeom prst="rect">
            <a:avLst/>
          </a:prstGeom>
          <a:noFill/>
          <a:ln w="25400">
            <a:solidFill>
              <a:srgbClr val="00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Text:  Fig. 5.16</a:t>
            </a:r>
          </a:p>
        </p:txBody>
      </p:sp>
    </p:spTree>
    <p:extLst>
      <p:ext uri="{BB962C8B-B14F-4D97-AF65-F5344CB8AC3E}">
        <p14:creationId xmlns:p14="http://schemas.microsoft.com/office/powerpoint/2010/main" val="35599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6" t="40909" r="25703" b="22727"/>
          <a:stretch/>
        </p:blipFill>
        <p:spPr>
          <a:xfrm>
            <a:off x="1828800" y="1600200"/>
            <a:ext cx="7315200" cy="5257800"/>
          </a:xfrm>
          <a:prstGeom prst="rect">
            <a:avLst/>
          </a:prstGeom>
        </p:spPr>
      </p:pic>
      <p:grpSp>
        <p:nvGrpSpPr>
          <p:cNvPr id="3" name="Group 2"/>
          <p:cNvGrpSpPr/>
          <p:nvPr/>
        </p:nvGrpSpPr>
        <p:grpSpPr>
          <a:xfrm>
            <a:off x="5075943" y="1630740"/>
            <a:ext cx="3229857" cy="3550860"/>
            <a:chOff x="5075943" y="1630740"/>
            <a:chExt cx="3229857" cy="3550860"/>
          </a:xfrm>
        </p:grpSpPr>
        <p:sp>
          <p:nvSpPr>
            <p:cNvPr id="8" name="TextBox 7"/>
            <p:cNvSpPr txBox="1"/>
            <p:nvPr/>
          </p:nvSpPr>
          <p:spPr>
            <a:xfrm>
              <a:off x="5075943" y="1630740"/>
              <a:ext cx="2848857"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Quantification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Of Better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Separation???</a:t>
              </a:r>
            </a:p>
          </p:txBody>
        </p:sp>
        <p:cxnSp>
          <p:nvCxnSpPr>
            <p:cNvPr id="12" name="Straight Arrow Connector 11"/>
            <p:cNvCxnSpPr>
              <a:stCxn id="8" idx="2"/>
            </p:cNvCxnSpPr>
            <p:nvPr/>
          </p:nvCxnSpPr>
          <p:spPr>
            <a:xfrm>
              <a:off x="6500372" y="3200400"/>
              <a:ext cx="1805428" cy="1905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867400" y="3200400"/>
              <a:ext cx="632972" cy="1981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9C2B68E-D154-94A7-B328-035BA3241D57}"/>
              </a:ext>
            </a:extLst>
          </p:cNvPr>
          <p:cNvSpPr txBox="1"/>
          <p:nvPr/>
        </p:nvSpPr>
        <p:spPr>
          <a:xfrm>
            <a:off x="7293635" y="609600"/>
            <a:ext cx="1697965" cy="369332"/>
          </a:xfrm>
          <a:prstGeom prst="rect">
            <a:avLst/>
          </a:prstGeom>
          <a:noFill/>
          <a:ln w="25400">
            <a:solidFill>
              <a:srgbClr val="00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Text:  Fig. 5.16</a:t>
            </a:r>
          </a:p>
        </p:txBody>
      </p:sp>
    </p:spTree>
    <p:extLst>
      <p:ext uri="{BB962C8B-B14F-4D97-AF65-F5344CB8AC3E}">
        <p14:creationId xmlns:p14="http://schemas.microsoft.com/office/powerpoint/2010/main" val="1840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Quantify</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Separation</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Of Groups</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Using </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ROC Curves</a:t>
            </a:r>
          </a:p>
        </p:txBody>
      </p:sp>
      <p:pic>
        <p:nvPicPr>
          <p:cNvPr id="2" name="Picture 1"/>
          <p:cNvPicPr>
            <a:picLocks noChangeAspect="1"/>
          </p:cNvPicPr>
          <p:nvPr/>
        </p:nvPicPr>
        <p:blipFill rotWithShape="1">
          <a:blip r:embed="rId3"/>
          <a:srcRect l="7843" t="40152" r="24511" b="4546"/>
          <a:stretch/>
        </p:blipFill>
        <p:spPr>
          <a:xfrm>
            <a:off x="3454052" y="838200"/>
            <a:ext cx="5689948" cy="6019800"/>
          </a:xfrm>
          <a:prstGeom prst="rect">
            <a:avLst/>
          </a:prstGeom>
        </p:spPr>
      </p:pic>
      <p:sp>
        <p:nvSpPr>
          <p:cNvPr id="3" name="TextBox 2">
            <a:extLst>
              <a:ext uri="{FF2B5EF4-FFF2-40B4-BE49-F238E27FC236}">
                <a16:creationId xmlns:a16="http://schemas.microsoft.com/office/drawing/2014/main" id="{728AF451-1F14-5F8E-57B2-7B7E71068E24}"/>
              </a:ext>
            </a:extLst>
          </p:cNvPr>
          <p:cNvSpPr txBox="1"/>
          <p:nvPr/>
        </p:nvSpPr>
        <p:spPr>
          <a:xfrm>
            <a:off x="7293635" y="609600"/>
            <a:ext cx="1697965" cy="369332"/>
          </a:xfrm>
          <a:prstGeom prst="rect">
            <a:avLst/>
          </a:prstGeom>
          <a:noFill/>
          <a:ln w="25400">
            <a:solidFill>
              <a:srgbClr val="00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Text:  Fig. 5.16</a:t>
            </a:r>
          </a:p>
        </p:txBody>
      </p:sp>
    </p:spTree>
    <p:extLst>
      <p:ext uri="{BB962C8B-B14F-4D97-AF65-F5344CB8AC3E}">
        <p14:creationId xmlns:p14="http://schemas.microsoft.com/office/powerpoint/2010/main" val="3021743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r>
              <a:rPr lang="en-US" dirty="0"/>
              <a:t>Approach from </a:t>
            </a:r>
            <a:r>
              <a:rPr lang="en-US" u="sng" dirty="0"/>
              <a:t>Signal Detection</a:t>
            </a:r>
            <a:r>
              <a:rPr lang="en-US" dirty="0"/>
              <a:t>:</a:t>
            </a:r>
          </a:p>
          <a:p>
            <a:pPr marL="0" indent="0" algn="ctr">
              <a:buNone/>
            </a:pPr>
            <a:r>
              <a:rPr lang="en-US" dirty="0"/>
              <a:t>Receiver Operator Characteristic</a:t>
            </a:r>
          </a:p>
          <a:p>
            <a:pPr marL="0" indent="0" algn="ctr">
              <a:buNone/>
            </a:pPr>
            <a:r>
              <a:rPr lang="en-US" dirty="0"/>
              <a:t>(ROC) Curve</a:t>
            </a:r>
          </a:p>
          <a:p>
            <a:pPr marL="0" indent="0" algn="ctr">
              <a:buNone/>
            </a:pPr>
            <a:endParaRPr lang="en-US" dirty="0"/>
          </a:p>
          <a:p>
            <a:pPr marL="0" indent="0">
              <a:buNone/>
            </a:pPr>
            <a:r>
              <a:rPr lang="en-US" dirty="0"/>
              <a:t>Developed in WWII, History in</a:t>
            </a:r>
          </a:p>
          <a:p>
            <a:pPr marL="0" indent="0">
              <a:buNone/>
            </a:pPr>
            <a:r>
              <a:rPr lang="en-US" dirty="0"/>
              <a:t>Green and </a:t>
            </a:r>
            <a:r>
              <a:rPr lang="en-US" dirty="0" err="1"/>
              <a:t>Swets</a:t>
            </a:r>
            <a:r>
              <a:rPr lang="en-US" dirty="0"/>
              <a:t> (1966)</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5CE92D0F-6B03-6E71-BF6F-76A20A9A0EC6}"/>
              </a:ext>
            </a:extLst>
          </p:cNvPr>
          <p:cNvSpPr txBox="1"/>
          <p:nvPr/>
        </p:nvSpPr>
        <p:spPr>
          <a:xfrm>
            <a:off x="3860617" y="2145268"/>
            <a:ext cx="2540183" cy="369332"/>
          </a:xfrm>
          <a:prstGeom prst="rect">
            <a:avLst/>
          </a:prstGeom>
          <a:noFill/>
        </p:spPr>
        <p:txBody>
          <a:bodyPr wrap="none" rtlCol="0">
            <a:spAutoFit/>
          </a:bodyPr>
          <a:lstStyle/>
          <a:p>
            <a:r>
              <a:rPr lang="en-US" dirty="0"/>
              <a:t>(Of Two 1-d Data Sets)</a:t>
            </a:r>
          </a:p>
        </p:txBody>
      </p:sp>
    </p:spTree>
    <p:extLst>
      <p:ext uri="{BB962C8B-B14F-4D97-AF65-F5344CB8AC3E}">
        <p14:creationId xmlns:p14="http://schemas.microsoft.com/office/powerpoint/2010/main" val="2047944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r>
              <a:rPr lang="en-US" dirty="0"/>
              <a:t>Approach from </a:t>
            </a:r>
            <a:r>
              <a:rPr lang="en-US" u="sng" dirty="0"/>
              <a:t>Signal Detection</a:t>
            </a:r>
            <a:r>
              <a:rPr lang="en-US" dirty="0"/>
              <a:t>:</a:t>
            </a:r>
          </a:p>
          <a:p>
            <a:pPr marL="0" indent="0" algn="ctr">
              <a:buNone/>
            </a:pPr>
            <a:r>
              <a:rPr lang="en-US" dirty="0"/>
              <a:t>Receiver Operator Characteristic</a:t>
            </a:r>
          </a:p>
          <a:p>
            <a:pPr marL="0" indent="0" algn="ctr">
              <a:buNone/>
            </a:pPr>
            <a:r>
              <a:rPr lang="en-US" dirty="0"/>
              <a:t>(ROC) Curve</a:t>
            </a:r>
          </a:p>
          <a:p>
            <a:pPr marL="0" indent="0" algn="ctr">
              <a:buNone/>
            </a:pPr>
            <a:endParaRPr lang="en-US" dirty="0"/>
          </a:p>
          <a:p>
            <a:pPr marL="0" indent="0">
              <a:buNone/>
            </a:pPr>
            <a:r>
              <a:rPr lang="en-US" dirty="0"/>
              <a:t>Good Modern Treatment:</a:t>
            </a:r>
          </a:p>
          <a:p>
            <a:pPr marL="0" indent="0" algn="ctr">
              <a:buNone/>
            </a:pPr>
            <a:r>
              <a:rPr lang="en-US" dirty="0"/>
              <a:t>DeLong, DeLong &amp; Clarke-Pearson (1988)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1335719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endParaRPr lang="en-US" dirty="0"/>
          </a:p>
          <a:p>
            <a:pPr marL="0" indent="0">
              <a:buNone/>
            </a:pPr>
            <a:r>
              <a:rPr lang="en-US" dirty="0"/>
              <a:t>Idea:     For Range of </a:t>
            </a:r>
            <a:r>
              <a:rPr lang="en-US" i="1" dirty="0"/>
              <a:t>Cutoffs</a:t>
            </a:r>
          </a:p>
          <a:p>
            <a:pPr marL="0" indent="0">
              <a:buNone/>
            </a:pPr>
            <a:r>
              <a:rPr lang="en-US" dirty="0"/>
              <a:t>Plot: </a:t>
            </a:r>
          </a:p>
          <a:p>
            <a:pPr marL="0" indent="0" algn="ctr">
              <a:buNone/>
            </a:pPr>
            <a:r>
              <a:rPr lang="en-US" dirty="0" err="1"/>
              <a:t>Prop’n</a:t>
            </a:r>
            <a:r>
              <a:rPr lang="en-US" dirty="0"/>
              <a:t> </a:t>
            </a:r>
            <a:r>
              <a:rPr lang="en-US" dirty="0">
                <a:solidFill>
                  <a:srgbClr val="FF0000"/>
                </a:solidFill>
              </a:rPr>
              <a:t>+1’s </a:t>
            </a:r>
            <a:r>
              <a:rPr lang="en-US" dirty="0"/>
              <a:t>Smaller than Cutoff</a:t>
            </a:r>
          </a:p>
          <a:p>
            <a:pPr marL="0" indent="0" algn="ctr">
              <a:buNone/>
            </a:pPr>
            <a:r>
              <a:rPr lang="en-US" dirty="0"/>
              <a:t>Vs.</a:t>
            </a:r>
          </a:p>
          <a:p>
            <a:pPr marL="0" indent="0" algn="ctr">
              <a:buNone/>
            </a:pPr>
            <a:r>
              <a:rPr lang="en-US" dirty="0" err="1"/>
              <a:t>Prop’n</a:t>
            </a:r>
            <a:r>
              <a:rPr lang="en-US" dirty="0"/>
              <a:t> </a:t>
            </a:r>
            <a:r>
              <a:rPr lang="en-US" dirty="0">
                <a:solidFill>
                  <a:srgbClr val="0000FF"/>
                </a:solidFill>
              </a:rPr>
              <a:t>-1s </a:t>
            </a:r>
            <a:r>
              <a:rPr lang="en-US" dirty="0"/>
              <a:t>Smaller than Cutoff</a:t>
            </a:r>
          </a:p>
          <a:p>
            <a:pPr marL="0" indent="0">
              <a:buNone/>
            </a:pPr>
            <a:endParaRPr lang="en-US" dirty="0"/>
          </a:p>
        </p:txBody>
      </p:sp>
    </p:spTree>
    <p:extLst>
      <p:ext uri="{BB962C8B-B14F-4D97-AF65-F5344CB8AC3E}">
        <p14:creationId xmlns:p14="http://schemas.microsoft.com/office/powerpoint/2010/main" val="2621705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Aim:</a:t>
            </a:r>
          </a:p>
          <a:p>
            <a:pPr marL="0" indent="0">
              <a:buNone/>
            </a:pPr>
            <a:r>
              <a:rPr lang="en-US" dirty="0"/>
              <a:t>Quantify</a:t>
            </a:r>
          </a:p>
          <a:p>
            <a:pPr marL="0" indent="0">
              <a:buNone/>
            </a:pPr>
            <a:r>
              <a:rPr lang="en-US" dirty="0"/>
              <a:t>“Overlap”</a:t>
            </a:r>
          </a:p>
          <a:p>
            <a:pPr marL="0" indent="0">
              <a:buNone/>
            </a:pPr>
            <a:endParaRPr lang="en-US" dirty="0"/>
          </a:p>
          <a:p>
            <a:pPr marL="0" indent="0">
              <a:buNone/>
            </a:pPr>
            <a:r>
              <a:rPr lang="en-US" dirty="0"/>
              <a:t>Approach</a:t>
            </a:r>
          </a:p>
          <a:p>
            <a:pPr marL="0" indent="0">
              <a:buNone/>
            </a:pPr>
            <a:r>
              <a:rPr lang="en-US" dirty="0"/>
              <a:t>Consider</a:t>
            </a:r>
          </a:p>
          <a:p>
            <a:pPr marL="0" indent="0">
              <a:buNone/>
            </a:pPr>
            <a:r>
              <a:rPr lang="en-US" dirty="0"/>
              <a:t>Series </a:t>
            </a:r>
          </a:p>
          <a:p>
            <a:pPr marL="0" indent="0">
              <a:buNone/>
            </a:pPr>
            <a:r>
              <a:rPr lang="en-US" dirty="0"/>
              <a:t>Of </a:t>
            </a:r>
            <a:r>
              <a:rPr lang="en-US" dirty="0">
                <a:solidFill>
                  <a:srgbClr val="FF00FF"/>
                </a:solidFill>
              </a:rPr>
              <a:t>Cutoffs</a:t>
            </a:r>
          </a:p>
        </p:txBody>
      </p:sp>
      <p:cxnSp>
        <p:nvCxnSpPr>
          <p:cNvPr id="6" name="Straight Arrow Connector 5"/>
          <p:cNvCxnSpPr/>
          <p:nvPr/>
        </p:nvCxnSpPr>
        <p:spPr>
          <a:xfrm>
            <a:off x="1905000" y="2514600"/>
            <a:ext cx="190500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482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Approach</a:t>
            </a:r>
          </a:p>
          <a:p>
            <a:pPr marL="0" indent="0">
              <a:buNone/>
            </a:pPr>
            <a:r>
              <a:rPr lang="en-US" dirty="0"/>
              <a:t>Consider</a:t>
            </a:r>
          </a:p>
          <a:p>
            <a:pPr marL="0" indent="0">
              <a:buNone/>
            </a:pPr>
            <a:r>
              <a:rPr lang="en-US" dirty="0"/>
              <a:t>Series </a:t>
            </a:r>
          </a:p>
          <a:p>
            <a:pPr marL="0" indent="0">
              <a:buNone/>
            </a:pPr>
            <a:r>
              <a:rPr lang="en-US" dirty="0"/>
              <a:t>Of </a:t>
            </a:r>
            <a:r>
              <a:rPr lang="en-US" dirty="0">
                <a:solidFill>
                  <a:srgbClr val="FF00FF"/>
                </a:solidFill>
              </a:rPr>
              <a:t>Cutoffs</a:t>
            </a:r>
          </a:p>
          <a:p>
            <a:pPr marL="0" indent="0">
              <a:buNone/>
            </a:pPr>
            <a:endParaRPr lang="en-US" dirty="0"/>
          </a:p>
        </p:txBody>
      </p:sp>
      <p:cxnSp>
        <p:nvCxnSpPr>
          <p:cNvPr id="5" name="Straight Arrow Connector 4"/>
          <p:cNvCxnSpPr/>
          <p:nvPr/>
        </p:nvCxnSpPr>
        <p:spPr>
          <a:xfrm flipV="1">
            <a:off x="2133600" y="4953000"/>
            <a:ext cx="838200" cy="533400"/>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82591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X-</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FF0000"/>
                </a:solidFill>
              </a:rPr>
              <a:t>Reds</a:t>
            </a:r>
          </a:p>
          <a:p>
            <a:pPr marL="0" indent="0">
              <a:buNone/>
            </a:pPr>
            <a:r>
              <a:rPr lang="en-US" dirty="0"/>
              <a:t>Smaller</a:t>
            </a:r>
          </a:p>
          <a:p>
            <a:pPr marL="0" indent="0">
              <a:buNone/>
            </a:pPr>
            <a:endParaRPr lang="en-US" dirty="0"/>
          </a:p>
        </p:txBody>
      </p:sp>
      <p:cxnSp>
        <p:nvCxnSpPr>
          <p:cNvPr id="5" name="Straight Arrow Connector 4"/>
          <p:cNvCxnSpPr/>
          <p:nvPr/>
        </p:nvCxnSpPr>
        <p:spPr>
          <a:xfrm>
            <a:off x="1905000" y="2514600"/>
            <a:ext cx="9906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5600" y="3810000"/>
            <a:ext cx="2971273" cy="1229436"/>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4497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Marg. Dist. Plot</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Drug Discovery Data</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14:m>
                  <m:oMath xmlns:m="http://schemas.openxmlformats.org/officeDocument/2006/math">
                    <m:r>
                      <a:rPr lang="en-US" altLang="en-US" i="1" dirty="0" smtClean="0">
                        <a:solidFill>
                          <a:srgbClr val="000000"/>
                        </a:solidFill>
                        <a:latin typeface="Cambria Math"/>
                      </a:rPr>
                      <m:t>𝑛</m:t>
                    </m:r>
                    <m:r>
                      <a:rPr lang="en-US" altLang="en-US" i="1" dirty="0" smtClean="0">
                        <a:solidFill>
                          <a:srgbClr val="000000"/>
                        </a:solidFill>
                        <a:latin typeface="Cambria Math"/>
                      </a:rPr>
                      <m:t> = 262</m:t>
                    </m:r>
                  </m:oMath>
                </a14:m>
                <a:r>
                  <a:rPr lang="en-US" altLang="en-US" dirty="0">
                    <a:solidFill>
                      <a:srgbClr val="000000"/>
                    </a:solidFill>
                    <a:latin typeface="Tahoma"/>
                  </a:rPr>
                  <a:t>, Chemical Compounds</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14:m>
                  <m:oMath xmlns:m="http://schemas.openxmlformats.org/officeDocument/2006/math">
                    <m:r>
                      <a:rPr lang="en-US" altLang="en-US" i="1" dirty="0" smtClean="0">
                        <a:solidFill>
                          <a:srgbClr val="000000"/>
                        </a:solidFill>
                        <a:latin typeface="Cambria Math"/>
                      </a:rPr>
                      <m:t>𝑑</m:t>
                    </m:r>
                    <m:r>
                      <a:rPr lang="en-US" altLang="en-US" i="1" dirty="0" smtClean="0">
                        <a:solidFill>
                          <a:srgbClr val="000000"/>
                        </a:solidFill>
                        <a:latin typeface="Cambria Math"/>
                      </a:rPr>
                      <m:t> = 2489</m:t>
                    </m:r>
                  </m:oMath>
                </a14:m>
                <a:r>
                  <a:rPr lang="en-US" altLang="en-US" dirty="0">
                    <a:solidFill>
                      <a:srgbClr val="000000"/>
                    </a:solidFill>
                    <a:latin typeface="Tahoma"/>
                  </a:rPr>
                  <a:t>, Chemical “Descriptors”</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Discrete Response:</a:t>
                </a:r>
              </a:p>
              <a:p>
                <a:pPr marL="0" lvl="0" indent="0" algn="ctr" eaLnBrk="1" hangingPunct="1">
                  <a:lnSpc>
                    <a:spcPct val="150000"/>
                  </a:lnSpc>
                  <a:buClr>
                    <a:srgbClr val="A50021"/>
                  </a:buClr>
                  <a:buSzPct val="75000"/>
                  <a:buNone/>
                </a:pPr>
                <a:r>
                  <a:rPr lang="en-US" altLang="en-US" dirty="0">
                    <a:solidFill>
                      <a:srgbClr val="3333FF"/>
                    </a:solidFill>
                    <a:latin typeface="Tahoma"/>
                  </a:rPr>
                  <a:t>0 – blue o</a:t>
                </a:r>
                <a:r>
                  <a:rPr lang="en-US" altLang="en-US" dirty="0">
                    <a:solidFill>
                      <a:srgbClr val="000000"/>
                    </a:solidFill>
                    <a:latin typeface="Tahoma"/>
                  </a:rPr>
                  <a:t>,   </a:t>
                </a:r>
                <a:r>
                  <a:rPr lang="en-US" altLang="en-US" dirty="0">
                    <a:solidFill>
                      <a:srgbClr val="FF0000"/>
                    </a:solidFill>
                    <a:latin typeface="Tahoma"/>
                  </a:rPr>
                  <a:t> 1 – red +</a:t>
                </a:r>
              </a:p>
              <a:p>
                <a:pPr marL="0" indent="0" eaLnBrk="1" hangingPunct="1">
                  <a:lnSpc>
                    <a:spcPct val="200000"/>
                  </a:lnSpc>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sz="1800" dirty="0">
                    <a:solidFill>
                      <a:schemeClr val="bg2"/>
                    </a:solidFill>
                    <a:latin typeface="Arial Unicode MS" pitchFamily="34" charset="-128"/>
                    <a:ea typeface="Arial Unicode MS" pitchFamily="34" charset="-128"/>
                    <a:cs typeface="Arial Unicode MS" pitchFamily="34" charset="-128"/>
                  </a:rPr>
                  <a:t>                                              </a:t>
                </a: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a:blip r:embed="rId3"/>
                <a:stretch>
                  <a:fillRect l="-1769" t="-1466"/>
                </a:stretch>
              </a:blipFill>
            </p:spPr>
            <p:txBody>
              <a:bodyPr/>
              <a:lstStyle/>
              <a:p>
                <a:r>
                  <a:rPr lang="en-US">
                    <a:noFill/>
                  </a:rPr>
                  <a:t> </a:t>
                </a:r>
              </a:p>
            </p:txBody>
          </p:sp>
        </mc:Fallback>
      </mc:AlternateContent>
      <p:grpSp>
        <p:nvGrpSpPr>
          <p:cNvPr id="3" name="Group 2"/>
          <p:cNvGrpSpPr/>
          <p:nvPr/>
        </p:nvGrpSpPr>
        <p:grpSpPr>
          <a:xfrm>
            <a:off x="2872041" y="5257800"/>
            <a:ext cx="5205159" cy="1524000"/>
            <a:chOff x="2872041" y="5257800"/>
            <a:chExt cx="5205159" cy="1524000"/>
          </a:xfrm>
        </p:grpSpPr>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257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72041" y="6172200"/>
              <a:ext cx="322395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ko-KR" sz="1800" b="0" i="0" u="none" strike="noStrike" kern="120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(Thanks to Alex Tropsha Lab)</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grpSp>
    </p:spTree>
    <p:extLst>
      <p:ext uri="{BB962C8B-B14F-4D97-AF65-F5344CB8AC3E}">
        <p14:creationId xmlns:p14="http://schemas.microsoft.com/office/powerpoint/2010/main" val="3919715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X-</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FF0000"/>
                </a:solidFill>
              </a:rPr>
              <a:t>Reds</a:t>
            </a:r>
          </a:p>
          <a:p>
            <a:pPr marL="0" indent="0">
              <a:buNone/>
            </a:pPr>
            <a:r>
              <a:rPr lang="en-US" dirty="0"/>
              <a:t>Smaller</a:t>
            </a:r>
          </a:p>
          <a:p>
            <a:pPr marL="0" indent="0">
              <a:buNone/>
            </a:pPr>
            <a:endParaRPr lang="en-US" dirty="0"/>
          </a:p>
          <a:p>
            <a:pPr marL="0" indent="0">
              <a:buNone/>
            </a:pPr>
            <a:r>
              <a:rPr lang="en-US" dirty="0"/>
              <a:t>Y-</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0070C0"/>
                </a:solidFill>
              </a:rPr>
              <a:t>Blues</a:t>
            </a:r>
          </a:p>
          <a:p>
            <a:pPr marL="0" indent="0">
              <a:buNone/>
            </a:pPr>
            <a:r>
              <a:rPr lang="en-US" dirty="0"/>
              <a:t>Smaller</a:t>
            </a:r>
          </a:p>
        </p:txBody>
      </p:sp>
      <p:cxnSp>
        <p:nvCxnSpPr>
          <p:cNvPr id="7" name="Straight Arrow Connector 6"/>
          <p:cNvCxnSpPr/>
          <p:nvPr/>
        </p:nvCxnSpPr>
        <p:spPr>
          <a:xfrm flipV="1">
            <a:off x="1905000" y="3505200"/>
            <a:ext cx="990600" cy="1905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3456432"/>
            <a:ext cx="3352800" cy="1066800"/>
          </a:xfrm>
          <a:prstGeom prst="straightConnector1">
            <a:avLst/>
          </a:prstGeom>
          <a:ln w="2540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7002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592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06625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7141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93501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Better</a:t>
            </a:r>
          </a:p>
          <a:p>
            <a:pPr marL="0" indent="0">
              <a:buNone/>
            </a:pPr>
            <a:r>
              <a:rPr lang="en-US" dirty="0"/>
              <a:t>Separation</a:t>
            </a:r>
          </a:p>
          <a:p>
            <a:pPr marL="0" indent="0">
              <a:buNone/>
            </a:pPr>
            <a:r>
              <a:rPr lang="en-US" dirty="0"/>
              <a:t>Is “More</a:t>
            </a:r>
          </a:p>
          <a:p>
            <a:pPr marL="0" indent="0">
              <a:buNone/>
            </a:pPr>
            <a:r>
              <a:rPr lang="en-US" dirty="0"/>
              <a:t>To Upper</a:t>
            </a:r>
          </a:p>
          <a:p>
            <a:pPr marL="0" indent="0">
              <a:buNone/>
            </a:pPr>
            <a:r>
              <a:rPr lang="en-US" dirty="0"/>
              <a:t>Left”</a:t>
            </a:r>
          </a:p>
        </p:txBody>
      </p:sp>
      <p:grpSp>
        <p:nvGrpSpPr>
          <p:cNvPr id="9" name="Group 8">
            <a:extLst>
              <a:ext uri="{FF2B5EF4-FFF2-40B4-BE49-F238E27FC236}">
                <a16:creationId xmlns:a16="http://schemas.microsoft.com/office/drawing/2014/main" id="{07EB4082-75E0-9F98-64CF-2ABF20A935D5}"/>
              </a:ext>
            </a:extLst>
          </p:cNvPr>
          <p:cNvGrpSpPr/>
          <p:nvPr/>
        </p:nvGrpSpPr>
        <p:grpSpPr>
          <a:xfrm>
            <a:off x="5791200" y="3962400"/>
            <a:ext cx="2428870" cy="2322731"/>
            <a:chOff x="5791200" y="3962400"/>
            <a:chExt cx="2428870" cy="2322731"/>
          </a:xfrm>
        </p:grpSpPr>
        <p:sp>
          <p:nvSpPr>
            <p:cNvPr id="5" name="TextBox 4">
              <a:extLst>
                <a:ext uri="{FF2B5EF4-FFF2-40B4-BE49-F238E27FC236}">
                  <a16:creationId xmlns:a16="http://schemas.microsoft.com/office/drawing/2014/main" id="{02FE5B37-0A94-43BC-004C-FB62AF92DC12}"/>
                </a:ext>
              </a:extLst>
            </p:cNvPr>
            <p:cNvSpPr txBox="1"/>
            <p:nvPr/>
          </p:nvSpPr>
          <p:spPr>
            <a:xfrm>
              <a:off x="5791200" y="5638800"/>
              <a:ext cx="2428870"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Useful Summary: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charset="0"/>
                  <a:ea typeface="+mn-ea"/>
                  <a:cs typeface="+mn-cs"/>
                </a:rPr>
                <a:t>Area Under the Curve</a:t>
              </a:r>
            </a:p>
          </p:txBody>
        </p:sp>
        <p:cxnSp>
          <p:nvCxnSpPr>
            <p:cNvPr id="7" name="Straight Arrow Connector 6">
              <a:extLst>
                <a:ext uri="{FF2B5EF4-FFF2-40B4-BE49-F238E27FC236}">
                  <a16:creationId xmlns:a16="http://schemas.microsoft.com/office/drawing/2014/main" id="{BE53F79F-DD27-D12F-7E7A-06F7C43E4189}"/>
                </a:ext>
              </a:extLst>
            </p:cNvPr>
            <p:cNvCxnSpPr>
              <a:cxnSpLocks/>
            </p:cNvCxnSpPr>
            <p:nvPr/>
          </p:nvCxnSpPr>
          <p:spPr>
            <a:xfrm flipV="1">
              <a:off x="7010400" y="3962400"/>
              <a:ext cx="838200" cy="167640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3204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884237"/>
            <a:ext cx="8534400" cy="5135563"/>
          </a:xfrm>
        </p:spPr>
        <p:txBody>
          <a:bodyPr/>
          <a:lstStyle/>
          <a:p>
            <a:pPr marL="0" indent="0">
              <a:buNone/>
            </a:pPr>
            <a:r>
              <a:rPr lang="en-US" dirty="0"/>
              <a:t>Alternate Interpretation</a:t>
            </a:r>
            <a:endParaRPr lang="en-US" dirty="0">
              <a:solidFill>
                <a:srgbClr val="FF00FF"/>
              </a:solidFill>
            </a:endParaRPr>
          </a:p>
          <a:p>
            <a:pPr marL="0" indent="0">
              <a:buNone/>
            </a:pPr>
            <a:endParaRPr lang="en-US" dirty="0"/>
          </a:p>
        </p:txBody>
      </p:sp>
      <p:grpSp>
        <p:nvGrpSpPr>
          <p:cNvPr id="8" name="Group 7">
            <a:extLst>
              <a:ext uri="{FF2B5EF4-FFF2-40B4-BE49-F238E27FC236}">
                <a16:creationId xmlns:a16="http://schemas.microsoft.com/office/drawing/2014/main" id="{F1BF36C0-358F-4D56-8BC7-E552F784ED0E}"/>
              </a:ext>
            </a:extLst>
          </p:cNvPr>
          <p:cNvGrpSpPr/>
          <p:nvPr/>
        </p:nvGrpSpPr>
        <p:grpSpPr>
          <a:xfrm>
            <a:off x="3810000" y="1113472"/>
            <a:ext cx="2786628" cy="1477328"/>
            <a:chOff x="3810000" y="1113472"/>
            <a:chExt cx="2786628" cy="1477328"/>
          </a:xfrm>
        </p:grpSpPr>
        <p:sp>
          <p:nvSpPr>
            <p:cNvPr id="5" name="TextBox 4">
              <a:extLst>
                <a:ext uri="{FF2B5EF4-FFF2-40B4-BE49-F238E27FC236}">
                  <a16:creationId xmlns:a16="http://schemas.microsoft.com/office/drawing/2014/main" id="{12A80C0E-C1CC-4848-9D32-69FF851F6592}"/>
                </a:ext>
              </a:extLst>
            </p:cNvPr>
            <p:cNvSpPr txBox="1"/>
            <p:nvPr/>
          </p:nvSpPr>
          <p:spPr>
            <a:xfrm>
              <a:off x="5257800" y="1113472"/>
              <a:ext cx="1338828" cy="147732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Given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DC00FF"/>
                  </a:solidFill>
                  <a:effectLst/>
                  <a:uLnTx/>
                  <a:uFillTx/>
                  <a:latin typeface="Arial" charset="0"/>
                  <a:ea typeface="+mn-ea"/>
                  <a:cs typeface="+mn-cs"/>
                </a:rPr>
                <a:t>Separating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DC00FF"/>
                  </a:solidFill>
                  <a:effectLst/>
                  <a:uLnTx/>
                  <a:uFillTx/>
                  <a:latin typeface="Arial" charset="0"/>
                  <a:ea typeface="+mn-ea"/>
                  <a:cs typeface="+mn-cs"/>
                </a:rPr>
                <a:t>Boundary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Between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Blue</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&amp; </a:t>
              </a:r>
              <a:r>
                <a:rPr kumimoji="0" lang="en-US" sz="1800" b="0" i="0" u="none" strike="noStrike" kern="1200" cap="none" spc="0" normalizeH="0" baseline="0" noProof="0" dirty="0">
                  <a:ln>
                    <a:noFill/>
                  </a:ln>
                  <a:solidFill>
                    <a:srgbClr val="FF0000"/>
                  </a:solidFill>
                  <a:effectLst/>
                  <a:uLnTx/>
                  <a:uFillTx/>
                  <a:latin typeface="Arial" charset="0"/>
                  <a:ea typeface="+mn-ea"/>
                  <a:cs typeface="+mn-cs"/>
                </a:rPr>
                <a:t>Red</a:t>
              </a:r>
            </a:p>
          </p:txBody>
        </p:sp>
        <p:cxnSp>
          <p:nvCxnSpPr>
            <p:cNvPr id="7" name="Straight Arrow Connector 6">
              <a:extLst>
                <a:ext uri="{FF2B5EF4-FFF2-40B4-BE49-F238E27FC236}">
                  <a16:creationId xmlns:a16="http://schemas.microsoft.com/office/drawing/2014/main" id="{158D4121-B725-4228-A7F1-32C848098A10}"/>
                </a:ext>
              </a:extLst>
            </p:cNvPr>
            <p:cNvCxnSpPr/>
            <p:nvPr/>
          </p:nvCxnSpPr>
          <p:spPr>
            <a:xfrm flipH="1">
              <a:off x="3810000" y="1828800"/>
              <a:ext cx="1447800" cy="609600"/>
            </a:xfrm>
            <a:prstGeom prst="straightConnector1">
              <a:avLst/>
            </a:prstGeom>
            <a:ln w="25400">
              <a:solidFill>
                <a:srgbClr val="DC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66492D5-74E7-4C54-805B-34F794D90B46}"/>
              </a:ext>
            </a:extLst>
          </p:cNvPr>
          <p:cNvGrpSpPr/>
          <p:nvPr/>
        </p:nvGrpSpPr>
        <p:grpSpPr>
          <a:xfrm>
            <a:off x="1571828" y="3352800"/>
            <a:ext cx="4219372" cy="1676400"/>
            <a:chOff x="1571828" y="3352800"/>
            <a:chExt cx="4219372" cy="1676400"/>
          </a:xfrm>
        </p:grpSpPr>
        <p:sp>
          <p:nvSpPr>
            <p:cNvPr id="9" name="TextBox 8">
              <a:extLst>
                <a:ext uri="{FF2B5EF4-FFF2-40B4-BE49-F238E27FC236}">
                  <a16:creationId xmlns:a16="http://schemas.microsoft.com/office/drawing/2014/main" id="{A08E28BD-4F56-40EE-BD30-D88A74C0FB3B}"/>
                </a:ext>
              </a:extLst>
            </p:cNvPr>
            <p:cNvSpPr txBox="1"/>
            <p:nvPr/>
          </p:nvSpPr>
          <p:spPr>
            <a:xfrm>
              <a:off x="1571828" y="3886200"/>
              <a:ext cx="1095172" cy="9233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charset="0"/>
                  <a:ea typeface="+mn-ea"/>
                  <a:cs typeface="+mn-cs"/>
                </a:rPr>
                <a:t>Prop’n</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Blues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“Correct”</a:t>
              </a:r>
            </a:p>
          </p:txBody>
        </p:sp>
        <p:sp>
          <p:nvSpPr>
            <p:cNvPr id="10" name="Rectangle 9">
              <a:extLst>
                <a:ext uri="{FF2B5EF4-FFF2-40B4-BE49-F238E27FC236}">
                  <a16:creationId xmlns:a16="http://schemas.microsoft.com/office/drawing/2014/main" id="{C8ECAB89-5CB5-44FD-AF3F-A49651E3FE32}"/>
                </a:ext>
              </a:extLst>
            </p:cNvPr>
            <p:cNvSpPr/>
            <p:nvPr/>
          </p:nvSpPr>
          <p:spPr>
            <a:xfrm>
              <a:off x="2667000" y="3352800"/>
              <a:ext cx="11430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Left Brace 10">
              <a:extLst>
                <a:ext uri="{FF2B5EF4-FFF2-40B4-BE49-F238E27FC236}">
                  <a16:creationId xmlns:a16="http://schemas.microsoft.com/office/drawing/2014/main" id="{110327A1-FB89-43DD-A1D4-73F95F05DCAB}"/>
                </a:ext>
              </a:extLst>
            </p:cNvPr>
            <p:cNvSpPr/>
            <p:nvPr/>
          </p:nvSpPr>
          <p:spPr>
            <a:xfrm>
              <a:off x="5334000" y="3352800"/>
              <a:ext cx="457200" cy="1676400"/>
            </a:xfrm>
            <a:prstGeom prst="lef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AA6CC312-6B68-4220-B17C-2F7176EC88A7}"/>
              </a:ext>
            </a:extLst>
          </p:cNvPr>
          <p:cNvGrpSpPr/>
          <p:nvPr/>
        </p:nvGrpSpPr>
        <p:grpSpPr>
          <a:xfrm>
            <a:off x="3810000" y="3581400"/>
            <a:ext cx="4495800" cy="1905001"/>
            <a:chOff x="3810000" y="3581400"/>
            <a:chExt cx="4495800" cy="1905001"/>
          </a:xfrm>
        </p:grpSpPr>
        <p:sp>
          <p:nvSpPr>
            <p:cNvPr id="12" name="Left Brace 11">
              <a:extLst>
                <a:ext uri="{FF2B5EF4-FFF2-40B4-BE49-F238E27FC236}">
                  <a16:creationId xmlns:a16="http://schemas.microsoft.com/office/drawing/2014/main" id="{DE2311B2-55BA-4A89-BBA0-F700C5537927}"/>
                </a:ext>
              </a:extLst>
            </p:cNvPr>
            <p:cNvSpPr/>
            <p:nvPr/>
          </p:nvSpPr>
          <p:spPr>
            <a:xfrm rot="16200000">
              <a:off x="7124700" y="4305301"/>
              <a:ext cx="457200" cy="19050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FDCD24F0-6B30-496D-89A2-A8D1D894E1DB}"/>
                </a:ext>
              </a:extLst>
            </p:cNvPr>
            <p:cNvSpPr txBox="1"/>
            <p:nvPr/>
          </p:nvSpPr>
          <p:spPr>
            <a:xfrm>
              <a:off x="3886200" y="4410670"/>
              <a:ext cx="1095172" cy="9233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charset="0"/>
                  <a:ea typeface="+mn-ea"/>
                  <a:cs typeface="+mn-cs"/>
                </a:rPr>
                <a:t>Prop’n</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rial" charset="0"/>
                  <a:ea typeface="+mn-ea"/>
                  <a:cs typeface="+mn-cs"/>
                </a:rPr>
                <a:t>Reds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“Correct”</a:t>
              </a:r>
            </a:p>
          </p:txBody>
        </p:sp>
        <p:sp>
          <p:nvSpPr>
            <p:cNvPr id="14" name="Rectangle 13">
              <a:extLst>
                <a:ext uri="{FF2B5EF4-FFF2-40B4-BE49-F238E27FC236}">
                  <a16:creationId xmlns:a16="http://schemas.microsoft.com/office/drawing/2014/main" id="{F21613FB-783D-4408-AEBC-1AACB33AAFCA}"/>
                </a:ext>
              </a:extLst>
            </p:cNvPr>
            <p:cNvSpPr/>
            <p:nvPr/>
          </p:nvSpPr>
          <p:spPr>
            <a:xfrm>
              <a:off x="3810000" y="3581400"/>
              <a:ext cx="1295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DECEE95E-FD3D-4335-904B-B6B626233E01}"/>
              </a:ext>
            </a:extLst>
          </p:cNvPr>
          <p:cNvSpPr txBox="1"/>
          <p:nvPr/>
        </p:nvSpPr>
        <p:spPr>
          <a:xfrm>
            <a:off x="228600" y="5862935"/>
            <a:ext cx="873950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Called “True Positive” and “True Negative” Classification Rates</a:t>
            </a:r>
          </a:p>
        </p:txBody>
      </p:sp>
      <p:grpSp>
        <p:nvGrpSpPr>
          <p:cNvPr id="22" name="Group 21">
            <a:extLst>
              <a:ext uri="{FF2B5EF4-FFF2-40B4-BE49-F238E27FC236}">
                <a16:creationId xmlns:a16="http://schemas.microsoft.com/office/drawing/2014/main" id="{D1FD971A-0C79-45C2-915D-6B621D7C108D}"/>
              </a:ext>
            </a:extLst>
          </p:cNvPr>
          <p:cNvGrpSpPr/>
          <p:nvPr/>
        </p:nvGrpSpPr>
        <p:grpSpPr>
          <a:xfrm>
            <a:off x="3459971" y="3124200"/>
            <a:ext cx="5379229" cy="3657600"/>
            <a:chOff x="3459971" y="3124200"/>
            <a:chExt cx="5379229" cy="3657600"/>
          </a:xfrm>
        </p:grpSpPr>
        <p:sp>
          <p:nvSpPr>
            <p:cNvPr id="18" name="TextBox 17">
              <a:extLst>
                <a:ext uri="{FF2B5EF4-FFF2-40B4-BE49-F238E27FC236}">
                  <a16:creationId xmlns:a16="http://schemas.microsoft.com/office/drawing/2014/main" id="{A1265899-40EA-4233-9884-ED95E0FC629B}"/>
                </a:ext>
              </a:extLst>
            </p:cNvPr>
            <p:cNvSpPr txBox="1"/>
            <p:nvPr/>
          </p:nvSpPr>
          <p:spPr>
            <a:xfrm>
              <a:off x="3459971" y="6320135"/>
              <a:ext cx="537922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DC00FF"/>
                  </a:solidFill>
                  <a:effectLst/>
                  <a:uLnTx/>
                  <a:uFillTx/>
                  <a:latin typeface="Arial" charset="0"/>
                  <a:ea typeface="+mn-ea"/>
                  <a:cs typeface="+mn-cs"/>
                </a:rPr>
                <a:t>ROC Curve </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Summarizes Over </a:t>
              </a:r>
              <a:r>
                <a:rPr kumimoji="0" lang="en-US" sz="2400" b="0" i="0" u="none" strike="noStrike" kern="1200" cap="none" spc="0" normalizeH="0" baseline="0" noProof="0" dirty="0">
                  <a:ln>
                    <a:noFill/>
                  </a:ln>
                  <a:solidFill>
                    <a:srgbClr val="DC00FF"/>
                  </a:solidFill>
                  <a:effectLst/>
                  <a:uLnTx/>
                  <a:uFillTx/>
                  <a:latin typeface="Arial" charset="0"/>
                  <a:ea typeface="+mn-ea"/>
                  <a:cs typeface="+mn-cs"/>
                </a:rPr>
                <a:t>Cutoffs</a:t>
              </a:r>
            </a:p>
          </p:txBody>
        </p:sp>
        <p:cxnSp>
          <p:nvCxnSpPr>
            <p:cNvPr id="19" name="Straight Arrow Connector 18">
              <a:extLst>
                <a:ext uri="{FF2B5EF4-FFF2-40B4-BE49-F238E27FC236}">
                  <a16:creationId xmlns:a16="http://schemas.microsoft.com/office/drawing/2014/main" id="{57E4AC72-8D56-4E44-A260-1F4DDCA13414}"/>
                </a:ext>
              </a:extLst>
            </p:cNvPr>
            <p:cNvCxnSpPr>
              <a:cxnSpLocks/>
            </p:cNvCxnSpPr>
            <p:nvPr/>
          </p:nvCxnSpPr>
          <p:spPr>
            <a:xfrm flipV="1">
              <a:off x="4572000" y="3124200"/>
              <a:ext cx="2590800" cy="3352800"/>
            </a:xfrm>
            <a:prstGeom prst="straightConnector1">
              <a:avLst/>
            </a:prstGeom>
            <a:ln w="25400">
              <a:solidFill>
                <a:srgbClr val="DC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8845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endParaRPr lang="en-US" dirty="0"/>
          </a:p>
          <a:p>
            <a:pPr marL="0" indent="0">
              <a:buNone/>
            </a:pPr>
            <a:r>
              <a:rPr lang="en-US" dirty="0"/>
              <a:t>Summarize</a:t>
            </a:r>
          </a:p>
          <a:p>
            <a:pPr marL="0" indent="0">
              <a:buNone/>
            </a:pPr>
            <a:r>
              <a:rPr lang="en-US" dirty="0"/>
              <a:t>&amp; Compare</a:t>
            </a:r>
          </a:p>
          <a:p>
            <a:pPr marL="0" indent="0">
              <a:buNone/>
            </a:pPr>
            <a:r>
              <a:rPr lang="en-US" dirty="0"/>
              <a:t>Using</a:t>
            </a:r>
          </a:p>
          <a:p>
            <a:pPr marL="0" indent="0">
              <a:buNone/>
            </a:pPr>
            <a:r>
              <a:rPr lang="en-US" i="1" dirty="0"/>
              <a:t>Area</a:t>
            </a:r>
          </a:p>
          <a:p>
            <a:pPr marL="0" indent="0">
              <a:buNone/>
            </a:pPr>
            <a:r>
              <a:rPr lang="en-US" i="1" dirty="0"/>
              <a:t>Under </a:t>
            </a:r>
          </a:p>
          <a:p>
            <a:pPr marL="0" indent="0">
              <a:buNone/>
            </a:pPr>
            <a:r>
              <a:rPr lang="en-US" i="1" dirty="0"/>
              <a:t>Curve</a:t>
            </a:r>
          </a:p>
          <a:p>
            <a:pPr marL="0" indent="0">
              <a:buNone/>
            </a:pPr>
            <a:r>
              <a:rPr lang="en-US" dirty="0"/>
              <a:t>(AUC)</a:t>
            </a:r>
          </a:p>
        </p:txBody>
      </p:sp>
      <p:cxnSp>
        <p:nvCxnSpPr>
          <p:cNvPr id="5" name="Straight Arrow Connector 4"/>
          <p:cNvCxnSpPr/>
          <p:nvPr/>
        </p:nvCxnSpPr>
        <p:spPr>
          <a:xfrm flipV="1">
            <a:off x="1447800" y="3942943"/>
            <a:ext cx="6019800" cy="1467257"/>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641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Perfect</a:t>
            </a:r>
          </a:p>
          <a:p>
            <a:pPr marL="0" indent="0">
              <a:buNone/>
            </a:pPr>
            <a:r>
              <a:rPr lang="en-US" dirty="0"/>
              <a:t>Separation</a:t>
            </a:r>
          </a:p>
        </p:txBody>
      </p:sp>
    </p:spTree>
    <p:extLst>
      <p:ext uri="{BB962C8B-B14F-4D97-AF65-F5344CB8AC3E}">
        <p14:creationId xmlns:p14="http://schemas.microsoft.com/office/powerpoint/2010/main" val="277224176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r>
              <a:rPr lang="en-US" dirty="0"/>
              <a:t>Very </a:t>
            </a:r>
          </a:p>
          <a:p>
            <a:pPr marL="0" indent="0">
              <a:buNone/>
            </a:pPr>
            <a:r>
              <a:rPr lang="en-US" dirty="0"/>
              <a:t>Slight</a:t>
            </a:r>
          </a:p>
          <a:p>
            <a:pPr marL="0" indent="0">
              <a:buNone/>
            </a:pPr>
            <a:r>
              <a:rPr lang="en-US" dirty="0"/>
              <a:t>Overlap</a:t>
            </a:r>
          </a:p>
        </p:txBody>
      </p:sp>
    </p:spTree>
    <p:extLst>
      <p:ext uri="{BB962C8B-B14F-4D97-AF65-F5344CB8AC3E}">
        <p14:creationId xmlns:p14="http://schemas.microsoft.com/office/powerpoint/2010/main" val="4967930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Marg. Dist. Plot</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Drug Discovery – Sort on Means</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Note: Many </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With No</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Variation???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a:solidFill>
                <a:schemeClr val="bg2"/>
              </a:solidFill>
              <a:latin typeface="Arial Unicode MS" pitchFamily="34" charset="-128"/>
              <a:ea typeface="Arial Unicode MS" pitchFamily="34" charset="-128"/>
              <a:cs typeface="Arial Unicode MS" pitchFamily="34" charset="-128"/>
            </a:endParaRPr>
          </a:p>
        </p:txBody>
      </p:sp>
      <p:cxnSp>
        <p:nvCxnSpPr>
          <p:cNvPr id="5" name="Straight Arrow Connector 4"/>
          <p:cNvCxnSpPr/>
          <p:nvPr/>
        </p:nvCxnSpPr>
        <p:spPr bwMode="auto">
          <a:xfrm>
            <a:off x="1905000" y="3505200"/>
            <a:ext cx="2819400" cy="30480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3874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Little </a:t>
            </a:r>
          </a:p>
          <a:p>
            <a:pPr marL="0" indent="0">
              <a:buNone/>
            </a:pPr>
            <a:r>
              <a:rPr lang="en-US" dirty="0"/>
              <a:t>More </a:t>
            </a:r>
          </a:p>
          <a:p>
            <a:pPr marL="0" indent="0">
              <a:buNone/>
            </a:pPr>
            <a:r>
              <a:rPr lang="en-US" dirty="0"/>
              <a:t>Overlap</a:t>
            </a:r>
          </a:p>
        </p:txBody>
      </p:sp>
    </p:spTree>
    <p:extLst>
      <p:ext uri="{BB962C8B-B14F-4D97-AF65-F5344CB8AC3E}">
        <p14:creationId xmlns:p14="http://schemas.microsoft.com/office/powerpoint/2010/main" val="30195466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r>
              <a:rPr lang="en-US" dirty="0"/>
              <a:t>More</a:t>
            </a:r>
          </a:p>
          <a:p>
            <a:pPr marL="0" indent="0">
              <a:buNone/>
            </a:pPr>
            <a:r>
              <a:rPr lang="en-US" dirty="0"/>
              <a:t>Overlap</a:t>
            </a:r>
          </a:p>
        </p:txBody>
      </p:sp>
    </p:spTree>
    <p:extLst>
      <p:ext uri="{BB962C8B-B14F-4D97-AF65-F5344CB8AC3E}">
        <p14:creationId xmlns:p14="http://schemas.microsoft.com/office/powerpoint/2010/main" val="31555080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Much </a:t>
            </a:r>
          </a:p>
          <a:p>
            <a:pPr marL="0" indent="0">
              <a:buNone/>
            </a:pPr>
            <a:r>
              <a:rPr lang="en-US" dirty="0"/>
              <a:t>More </a:t>
            </a:r>
          </a:p>
          <a:p>
            <a:pPr marL="0" indent="0">
              <a:buNone/>
            </a:pPr>
            <a:r>
              <a:rPr lang="en-US" dirty="0"/>
              <a:t>Overlap</a:t>
            </a:r>
          </a:p>
        </p:txBody>
      </p:sp>
    </p:spTree>
    <p:extLst>
      <p:ext uri="{BB962C8B-B14F-4D97-AF65-F5344CB8AC3E}">
        <p14:creationId xmlns:p14="http://schemas.microsoft.com/office/powerpoint/2010/main" val="386282358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endParaRPr lang="en-US" dirty="0"/>
          </a:p>
          <a:p>
            <a:pPr marL="0" indent="0">
              <a:buNone/>
            </a:pPr>
            <a:r>
              <a:rPr lang="en-US" dirty="0"/>
              <a:t>Complete</a:t>
            </a:r>
          </a:p>
          <a:p>
            <a:pPr marL="0" indent="0">
              <a:buNone/>
            </a:pPr>
            <a:r>
              <a:rPr lang="en-US" dirty="0"/>
              <a:t>Overlap</a:t>
            </a:r>
          </a:p>
          <a:p>
            <a:pPr marL="0" indent="0">
              <a:buNone/>
            </a:pPr>
            <a:endParaRPr lang="en-US" dirty="0"/>
          </a:p>
        </p:txBody>
      </p:sp>
    </p:spTree>
    <p:extLst>
      <p:ext uri="{BB962C8B-B14F-4D97-AF65-F5344CB8AC3E}">
        <p14:creationId xmlns:p14="http://schemas.microsoft.com/office/powerpoint/2010/main" val="65064450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endParaRPr lang="en-US" dirty="0"/>
          </a:p>
          <a:p>
            <a:pPr marL="0" indent="0">
              <a:buNone/>
            </a:pPr>
            <a:r>
              <a:rPr lang="en-US" dirty="0"/>
              <a:t>Complete</a:t>
            </a:r>
          </a:p>
          <a:p>
            <a:pPr marL="0" indent="0">
              <a:buNone/>
            </a:pPr>
            <a:r>
              <a:rPr lang="en-US" dirty="0"/>
              <a:t>Overlap</a:t>
            </a:r>
          </a:p>
          <a:p>
            <a:pPr marL="0" indent="0">
              <a:buNone/>
            </a:pPr>
            <a:endParaRPr lang="en-US" dirty="0"/>
          </a:p>
          <a:p>
            <a:pPr marL="0" indent="0">
              <a:buNone/>
            </a:pPr>
            <a:endParaRPr lang="en-US" sz="1600" dirty="0"/>
          </a:p>
          <a:p>
            <a:pPr marL="0" indent="0">
              <a:buNone/>
            </a:pPr>
            <a:r>
              <a:rPr lang="en-US" dirty="0"/>
              <a:t>AUC ≈ 0.5        Reflects “Coin Tossing”</a:t>
            </a:r>
          </a:p>
        </p:txBody>
      </p:sp>
      <p:cxnSp>
        <p:nvCxnSpPr>
          <p:cNvPr id="5" name="Straight Arrow Connector 4"/>
          <p:cNvCxnSpPr/>
          <p:nvPr/>
        </p:nvCxnSpPr>
        <p:spPr>
          <a:xfrm flipV="1">
            <a:off x="2133600" y="3942944"/>
            <a:ext cx="5791200" cy="2220505"/>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95481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Can</a:t>
            </a:r>
          </a:p>
          <a:p>
            <a:pPr marL="0" indent="0">
              <a:buNone/>
            </a:pPr>
            <a:r>
              <a:rPr lang="en-US" dirty="0"/>
              <a:t>Reflect</a:t>
            </a:r>
          </a:p>
          <a:p>
            <a:pPr marL="0" indent="0">
              <a:buNone/>
            </a:pPr>
            <a:r>
              <a:rPr lang="en-US" dirty="0"/>
              <a:t>“Worse</a:t>
            </a:r>
          </a:p>
          <a:p>
            <a:pPr marL="0" indent="0">
              <a:buNone/>
            </a:pPr>
            <a:r>
              <a:rPr lang="en-US" dirty="0"/>
              <a:t>Than Coin</a:t>
            </a:r>
          </a:p>
          <a:p>
            <a:pPr marL="0" indent="0">
              <a:buNone/>
            </a:pPr>
            <a:r>
              <a:rPr lang="en-US" dirty="0"/>
              <a:t>Tossing”</a:t>
            </a:r>
          </a:p>
          <a:p>
            <a:pPr marL="0" indent="0">
              <a:buNone/>
            </a:pPr>
            <a:endParaRPr lang="en-US" dirty="0"/>
          </a:p>
        </p:txBody>
      </p:sp>
      <p:sp>
        <p:nvSpPr>
          <p:cNvPr id="5" name="TextBox 4">
            <a:extLst>
              <a:ext uri="{FF2B5EF4-FFF2-40B4-BE49-F238E27FC236}">
                <a16:creationId xmlns:a16="http://schemas.microsoft.com/office/drawing/2014/main" id="{64EDA134-250A-9F01-44A7-674D235D25F4}"/>
              </a:ext>
            </a:extLst>
          </p:cNvPr>
          <p:cNvSpPr txBox="1"/>
          <p:nvPr/>
        </p:nvSpPr>
        <p:spPr>
          <a:xfrm>
            <a:off x="6019800" y="5754469"/>
            <a:ext cx="2146742" cy="646331"/>
          </a:xfrm>
          <a:prstGeom prst="rect">
            <a:avLst/>
          </a:prstGeom>
          <a:noFill/>
        </p:spPr>
        <p:txBody>
          <a:bodyPr wrap="none" rtlCol="0">
            <a:spAutoFit/>
          </a:bodyPr>
          <a:lstStyle/>
          <a:p>
            <a:pPr algn="ctr"/>
            <a:r>
              <a:rPr lang="en-US" dirty="0">
                <a:solidFill>
                  <a:srgbClr val="00B050"/>
                </a:solidFill>
              </a:rPr>
              <a:t>Indication Should</a:t>
            </a:r>
          </a:p>
          <a:p>
            <a:pPr algn="ctr"/>
            <a:r>
              <a:rPr lang="en-US" dirty="0">
                <a:solidFill>
                  <a:srgbClr val="00B050"/>
                </a:solidFill>
              </a:rPr>
              <a:t>Swap Class Labels</a:t>
            </a:r>
          </a:p>
        </p:txBody>
      </p:sp>
    </p:spTree>
    <p:extLst>
      <p:ext uri="{BB962C8B-B14F-4D97-AF65-F5344CB8AC3E}">
        <p14:creationId xmlns:p14="http://schemas.microsoft.com/office/powerpoint/2010/main" val="323114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Interpretation of AUC:</a:t>
            </a:r>
          </a:p>
          <a:p>
            <a:pPr>
              <a:lnSpc>
                <a:spcPct val="150000"/>
              </a:lnSpc>
              <a:buFont typeface="Wingdings" pitchFamily="2" charset="2"/>
              <a:buChar char="ü"/>
            </a:pPr>
            <a:r>
              <a:rPr lang="en-US" dirty="0"/>
              <a:t>  Very Context Dependent</a:t>
            </a:r>
          </a:p>
          <a:p>
            <a:pPr>
              <a:lnSpc>
                <a:spcPct val="150000"/>
              </a:lnSpc>
              <a:buFont typeface="Wingdings" pitchFamily="2" charset="2"/>
              <a:buChar char="ü"/>
            </a:pPr>
            <a:r>
              <a:rPr lang="en-US" dirty="0"/>
              <a:t>  Radiology:   </a:t>
            </a:r>
          </a:p>
          <a:p>
            <a:pPr marL="0" indent="0" algn="ctr">
              <a:lnSpc>
                <a:spcPct val="150000"/>
              </a:lnSpc>
              <a:buNone/>
            </a:pPr>
            <a:r>
              <a:rPr lang="en-US" dirty="0"/>
              <a:t>“&gt; 70% has Predictive Usefulness”</a:t>
            </a:r>
          </a:p>
          <a:p>
            <a:pPr>
              <a:lnSpc>
                <a:spcPct val="150000"/>
              </a:lnSpc>
              <a:buFont typeface="Wingdings" pitchFamily="2" charset="2"/>
              <a:buChar char="ü"/>
            </a:pPr>
            <a:r>
              <a:rPr lang="en-US" dirty="0"/>
              <a:t>  Varies Field by Field</a:t>
            </a:r>
          </a:p>
          <a:p>
            <a:pPr>
              <a:lnSpc>
                <a:spcPct val="150000"/>
              </a:lnSpc>
              <a:buFont typeface="Wingdings" pitchFamily="2" charset="2"/>
              <a:buChar char="ü"/>
            </a:pPr>
            <a:r>
              <a:rPr lang="en-US" dirty="0"/>
              <a:t>  Bigger is Better</a:t>
            </a:r>
          </a:p>
        </p:txBody>
      </p:sp>
    </p:spTree>
    <p:extLst>
      <p:ext uri="{BB962C8B-B14F-4D97-AF65-F5344CB8AC3E}">
        <p14:creationId xmlns:p14="http://schemas.microsoft.com/office/powerpoint/2010/main" val="2549073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ROC Curve</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Much Better</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For Log</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Transformations</a:t>
            </a:r>
          </a:p>
        </p:txBody>
      </p:sp>
      <p:pic>
        <p:nvPicPr>
          <p:cNvPr id="2" name="Picture 1"/>
          <p:cNvPicPr>
            <a:picLocks noChangeAspect="1"/>
          </p:cNvPicPr>
          <p:nvPr/>
        </p:nvPicPr>
        <p:blipFill rotWithShape="1">
          <a:blip r:embed="rId3"/>
          <a:srcRect l="7843" t="40152" r="24511" b="4546"/>
          <a:stretch/>
        </p:blipFill>
        <p:spPr>
          <a:xfrm>
            <a:off x="3454052" y="838200"/>
            <a:ext cx="5689948" cy="6019800"/>
          </a:xfrm>
          <a:prstGeom prst="rect">
            <a:avLst/>
          </a:prstGeom>
        </p:spPr>
      </p:pic>
      <p:cxnSp>
        <p:nvCxnSpPr>
          <p:cNvPr id="5" name="Straight Arrow Connector 4"/>
          <p:cNvCxnSpPr/>
          <p:nvPr/>
        </p:nvCxnSpPr>
        <p:spPr>
          <a:xfrm>
            <a:off x="2667000" y="2133600"/>
            <a:ext cx="5410200" cy="34290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800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rgbClr val="92D05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Data Visualization</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Overview of Visualization Methods:</a:t>
            </a:r>
          </a:p>
          <a:p>
            <a:pPr>
              <a:lnSpc>
                <a:spcPct val="150000"/>
              </a:lnSpc>
              <a:buFont typeface="Wingdings" panose="05000000000000000000" pitchFamily="2" charset="2"/>
              <a:buChar char="v"/>
            </a:pPr>
            <a:r>
              <a:rPr lang="en-US" dirty="0"/>
              <a:t>  Curve Views (Modes of Variation)</a:t>
            </a:r>
          </a:p>
          <a:p>
            <a:pPr>
              <a:lnSpc>
                <a:spcPct val="150000"/>
              </a:lnSpc>
              <a:buFont typeface="Wingdings" panose="05000000000000000000" pitchFamily="2" charset="2"/>
              <a:buChar char="v"/>
            </a:pPr>
            <a:r>
              <a:rPr lang="en-US" dirty="0"/>
              <a:t>  Scatterplot Matrices (Shows Relationships)</a:t>
            </a:r>
          </a:p>
          <a:p>
            <a:pPr>
              <a:lnSpc>
                <a:spcPct val="150000"/>
              </a:lnSpc>
              <a:buFont typeface="Wingdings" panose="05000000000000000000" pitchFamily="2" charset="2"/>
              <a:buChar char="v"/>
            </a:pPr>
            <a:r>
              <a:rPr lang="en-US" dirty="0"/>
              <a:t>  Marginal Distributions</a:t>
            </a:r>
          </a:p>
          <a:p>
            <a:pPr>
              <a:lnSpc>
                <a:spcPct val="150000"/>
              </a:lnSpc>
              <a:buFont typeface="Wingdings" panose="05000000000000000000" pitchFamily="2" charset="2"/>
              <a:buChar char="v"/>
            </a:pPr>
            <a:r>
              <a:rPr lang="en-US" dirty="0"/>
              <a:t>  Heat-Map Views </a:t>
            </a:r>
          </a:p>
        </p:txBody>
      </p:sp>
      <p:sp>
        <p:nvSpPr>
          <p:cNvPr id="4" name="Rounded Rectangle 3"/>
          <p:cNvSpPr/>
          <p:nvPr/>
        </p:nvSpPr>
        <p:spPr>
          <a:xfrm>
            <a:off x="609600" y="4419600"/>
            <a:ext cx="34290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66832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200000"/>
              </a:lnSpc>
              <a:buNone/>
            </a:pPr>
            <a:r>
              <a:rPr lang="en-US" dirty="0"/>
              <a:t>Main Idea:  </a:t>
            </a:r>
          </a:p>
          <a:p>
            <a:pPr>
              <a:lnSpc>
                <a:spcPct val="200000"/>
              </a:lnSpc>
            </a:pPr>
            <a:r>
              <a:rPr lang="en-US" dirty="0"/>
              <a:t> Look at Full </a:t>
            </a:r>
            <a:r>
              <a:rPr lang="en-US" u="sng" dirty="0"/>
              <a:t>Data Matrix</a:t>
            </a:r>
            <a:r>
              <a:rPr lang="en-US" dirty="0"/>
              <a:t> </a:t>
            </a:r>
          </a:p>
          <a:p>
            <a:pPr>
              <a:lnSpc>
                <a:spcPct val="200000"/>
              </a:lnSpc>
            </a:pPr>
            <a:r>
              <a:rPr lang="en-US" dirty="0"/>
              <a:t> As an </a:t>
            </a:r>
            <a:r>
              <a:rPr lang="en-US" i="1" dirty="0"/>
              <a:t>Image</a:t>
            </a:r>
            <a:r>
              <a:rPr lang="en-US" dirty="0"/>
              <a:t> (Rectangular Array of “Pixels”)</a:t>
            </a:r>
          </a:p>
          <a:p>
            <a:pPr>
              <a:lnSpc>
                <a:spcPct val="200000"/>
              </a:lnSpc>
            </a:pPr>
            <a:r>
              <a:rPr lang="en-US" dirty="0"/>
              <a:t> Coding Values with Colors (Gray Levels)</a:t>
            </a:r>
          </a:p>
        </p:txBody>
      </p:sp>
      <p:sp>
        <p:nvSpPr>
          <p:cNvPr id="4" name="TextBox 3">
            <a:extLst>
              <a:ext uri="{FF2B5EF4-FFF2-40B4-BE49-F238E27FC236}">
                <a16:creationId xmlns:a16="http://schemas.microsoft.com/office/drawing/2014/main" id="{1F4AC3E5-DE4E-490D-9C9D-87CA49995EEF}"/>
              </a:ext>
            </a:extLst>
          </p:cNvPr>
          <p:cNvSpPr txBox="1"/>
          <p:nvPr/>
        </p:nvSpPr>
        <p:spPr>
          <a:xfrm>
            <a:off x="6096000" y="1219200"/>
            <a:ext cx="2131866" cy="461665"/>
          </a:xfrm>
          <a:prstGeom prst="rect">
            <a:avLst/>
          </a:prstGeom>
          <a:noFill/>
          <a:ln w="25400">
            <a:solidFill>
              <a:srgbClr val="DC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DC00FF"/>
                </a:solidFill>
                <a:effectLst/>
                <a:uLnTx/>
                <a:uFillTx/>
                <a:latin typeface="Arial" charset="0"/>
                <a:ea typeface="+mn-ea"/>
                <a:cs typeface="+mn-cs"/>
              </a:rPr>
              <a:t>Text:  Sec. 6.1</a:t>
            </a:r>
          </a:p>
        </p:txBody>
      </p:sp>
    </p:spTree>
    <p:extLst>
      <p:ext uri="{BB962C8B-B14F-4D97-AF65-F5344CB8AC3E}">
        <p14:creationId xmlns:p14="http://schemas.microsoft.com/office/powerpoint/2010/main" val="277774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Marg. Dist. Plot</a:t>
            </a: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buClr>
                <a:srgbClr val="A50021"/>
              </a:buClr>
              <a:buSzPct val="75000"/>
              <a:buNone/>
            </a:pPr>
            <a:r>
              <a:rPr lang="en-US" altLang="ko-KR" dirty="0">
                <a:solidFill>
                  <a:schemeClr val="bg2"/>
                </a:solidFill>
                <a:latin typeface="Arial Unicode MS" pitchFamily="34" charset="-128"/>
                <a:ea typeface="Arial Unicode MS" pitchFamily="34" charset="-128"/>
                <a:cs typeface="Arial Unicode MS" pitchFamily="34" charset="-128"/>
              </a:rPr>
              <a:t>Drug Discovery  -</a:t>
            </a:r>
            <a:r>
              <a:rPr lang="en-US" altLang="en-US" dirty="0">
                <a:solidFill>
                  <a:srgbClr val="000000"/>
                </a:solidFill>
                <a:latin typeface="Tahoma"/>
              </a:rPr>
              <a:t> Sort On Number Unique</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Shows </a:t>
            </a:r>
          </a:p>
          <a:p>
            <a:pPr marL="457200" lvl="0" indent="-457200" eaLnBrk="1" hangingPunct="1">
              <a:buClr>
                <a:srgbClr val="A50021"/>
              </a:buClr>
              <a:buSzPct val="75000"/>
              <a:buNone/>
            </a:pPr>
            <a:r>
              <a:rPr lang="en-US" altLang="en-US" dirty="0">
                <a:solidFill>
                  <a:srgbClr val="000000"/>
                </a:solidFill>
                <a:latin typeface="Tahoma"/>
              </a:rPr>
              <a:t>Many </a:t>
            </a:r>
          </a:p>
          <a:p>
            <a:pPr marL="457200" lvl="0" indent="-457200" eaLnBrk="1" hangingPunct="1">
              <a:buClr>
                <a:srgbClr val="A50021"/>
              </a:buClr>
              <a:buSzPct val="75000"/>
              <a:buNone/>
            </a:pPr>
            <a:r>
              <a:rPr lang="en-US" altLang="en-US" dirty="0">
                <a:solidFill>
                  <a:srgbClr val="000000"/>
                </a:solidFill>
                <a:latin typeface="Tahoma"/>
              </a:rPr>
              <a:t>Binary</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Few Truly</a:t>
            </a:r>
          </a:p>
          <a:p>
            <a:pPr marL="457200" lvl="0" indent="-457200" eaLnBrk="1" hangingPunct="1">
              <a:buClr>
                <a:srgbClr val="A50021"/>
              </a:buClr>
              <a:buSzPct val="75000"/>
              <a:buNone/>
            </a:pPr>
            <a:r>
              <a:rPr lang="en-US" altLang="en-US" dirty="0">
                <a:solidFill>
                  <a:srgbClr val="000000"/>
                </a:solidFill>
                <a:latin typeface="Tahoma"/>
              </a:rPr>
              <a:t>Continuous</a:t>
            </a:r>
          </a:p>
          <a:p>
            <a:pPr marL="457200" lvl="0" indent="-457200" eaLnBrk="1" hangingPunct="1">
              <a:buClr>
                <a:srgbClr val="A50021"/>
              </a:buClr>
              <a:buSzPct val="75000"/>
              <a:buNone/>
            </a:pPr>
            <a:endParaRPr lang="en-US" altLang="en-US" dirty="0">
              <a:solidFill>
                <a:srgbClr val="000000"/>
              </a:solidFill>
              <a:latin typeface="Tahoma"/>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a:solidFill>
                <a:schemeClr val="bg2"/>
              </a:solidFill>
              <a:latin typeface="Arial Unicode MS" pitchFamily="34" charset="-128"/>
              <a:ea typeface="Arial Unicode MS" pitchFamily="34" charset="-128"/>
              <a:cs typeface="Arial Unicode MS" pitchFamily="34" charset="-128"/>
            </a:endParaRPr>
          </a:p>
        </p:txBody>
      </p:sp>
      <p:cxnSp>
        <p:nvCxnSpPr>
          <p:cNvPr id="9" name="Straight Arrow Connector 8"/>
          <p:cNvCxnSpPr/>
          <p:nvPr/>
        </p:nvCxnSpPr>
        <p:spPr bwMode="auto">
          <a:xfrm>
            <a:off x="2286000" y="5257800"/>
            <a:ext cx="4876800" cy="45720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2162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dirty="0"/>
                  <a:t>For Nonnegative Data (</a:t>
                </a:r>
                <a:r>
                  <a:rPr lang="en-US" dirty="0" err="1"/>
                  <a:t>i</a:t>
                </a:r>
                <a:r>
                  <a:rPr lang="en-US" dirty="0"/>
                  <a:t>. e. all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a:t>
                </a:r>
              </a:p>
              <a:p>
                <a:pPr marL="0" indent="0">
                  <a:lnSpc>
                    <a:spcPct val="150000"/>
                  </a:lnSpc>
                  <a:buNone/>
                </a:pPr>
                <a:r>
                  <a:rPr lang="en-US" dirty="0"/>
                  <a:t>Gray Level is Informative (&amp; Not Distracting)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84237"/>
                <a:ext cx="8534400" cy="5135563"/>
              </a:xfrm>
              <a:blipFill>
                <a:blip r:embed="rId2"/>
                <a:stretch>
                  <a:fillRect l="-1786"/>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l="8824" t="77273" r="68353" b="5304"/>
          <a:stretch/>
        </p:blipFill>
        <p:spPr>
          <a:xfrm>
            <a:off x="76200" y="3771331"/>
            <a:ext cx="3124200" cy="3086669"/>
          </a:xfrm>
          <a:prstGeom prst="rect">
            <a:avLst/>
          </a:prstGeom>
        </p:spPr>
      </p:pic>
      <p:sp>
        <p:nvSpPr>
          <p:cNvPr id="4" name="TextBox 3"/>
          <p:cNvSpPr txBox="1"/>
          <p:nvPr/>
        </p:nvSpPr>
        <p:spPr>
          <a:xfrm>
            <a:off x="3962400" y="3733800"/>
            <a:ext cx="415274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Some Advocate a </a:t>
            </a:r>
            <a:r>
              <a:rPr kumimoji="0" lang="en-US" sz="2400" b="0" i="0" u="none" strike="noStrike" kern="1200" cap="none" spc="0" normalizeH="0" baseline="0" noProof="0" dirty="0">
                <a:ln>
                  <a:noFill/>
                </a:ln>
                <a:solidFill>
                  <a:srgbClr val="A700D5"/>
                </a:solidFill>
                <a:effectLst/>
                <a:uLnTx/>
                <a:uFillTx/>
                <a:latin typeface="Arial" charset="0"/>
                <a:ea typeface="+mn-ea"/>
                <a:cs typeface="+mn-cs"/>
              </a:rPr>
              <a:t>R</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A</a:t>
            </a:r>
            <a:r>
              <a:rPr kumimoji="0" lang="en-US" sz="2400" b="0" i="0" u="none" strike="noStrike" kern="1200" cap="none" spc="0" normalizeH="0" baseline="0" noProof="0" dirty="0">
                <a:ln>
                  <a:noFill/>
                </a:ln>
                <a:solidFill>
                  <a:srgbClr val="00FFFF"/>
                </a:solidFill>
                <a:effectLst/>
                <a:uLnTx/>
                <a:uFillTx/>
                <a:latin typeface="Arial" charset="0"/>
                <a:ea typeface="+mn-ea"/>
                <a:cs typeface="+mn-cs"/>
              </a:rPr>
              <a:t>IN</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B</a:t>
            </a:r>
            <a:r>
              <a:rPr kumimoji="0" lang="en-US" sz="2400" b="0" i="0" u="none" strike="noStrike" kern="1200" cap="none" spc="0" normalizeH="0" baseline="0" noProof="0" dirty="0">
                <a:ln>
                  <a:noFill/>
                </a:ln>
                <a:solidFill>
                  <a:srgbClr val="FFFF00"/>
                </a:solidFill>
                <a:effectLst/>
                <a:uLnTx/>
                <a:uFillTx/>
                <a:latin typeface="Arial" charset="0"/>
                <a:ea typeface="+mn-ea"/>
                <a:cs typeface="+mn-cs"/>
              </a:rPr>
              <a:t>O</a:t>
            </a:r>
            <a:r>
              <a:rPr kumimoji="0" lang="en-US" sz="2400" b="0" i="0" u="none" strike="noStrike" kern="1200" cap="none" spc="0" normalizeH="0" baseline="0" noProof="0" dirty="0">
                <a:ln>
                  <a:noFill/>
                </a:ln>
                <a:solidFill>
                  <a:srgbClr val="FF0000"/>
                </a:solidFill>
                <a:effectLst/>
                <a:uLnTx/>
                <a:uFillTx/>
                <a:latin typeface="Arial" charset="0"/>
                <a:ea typeface="+mn-ea"/>
                <a:cs typeface="+mn-cs"/>
              </a:rPr>
              <a:t>W</a:t>
            </a:r>
          </a:p>
        </p:txBody>
      </p:sp>
      <p:sp>
        <p:nvSpPr>
          <p:cNvPr id="6" name="TextBox 5"/>
          <p:cNvSpPr txBox="1"/>
          <p:nvPr/>
        </p:nvSpPr>
        <p:spPr>
          <a:xfrm>
            <a:off x="3962400" y="5257800"/>
            <a:ext cx="4819333"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Borland &amp; Taylor (2007)  Disagree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Over Perceptual Interpretation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(What Is Equally Spaced ???)</a:t>
            </a:r>
          </a:p>
        </p:txBody>
      </p:sp>
      <p:sp>
        <p:nvSpPr>
          <p:cNvPr id="7" name="TextBox 6"/>
          <p:cNvSpPr txBox="1"/>
          <p:nvPr/>
        </p:nvSpPr>
        <p:spPr>
          <a:xfrm>
            <a:off x="3962400" y="4495800"/>
            <a:ext cx="3813865"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Gives “Greater Range”???</a:t>
            </a:r>
            <a:endParaRPr kumimoji="0" lang="en-US" sz="2400" b="0" i="0" u="none" strike="noStrike" kern="1200" cap="none" spc="0" normalizeH="0" baseline="0" noProof="0" dirty="0">
              <a:ln>
                <a:noFill/>
              </a:ln>
              <a:solidFill>
                <a:srgbClr val="FF0000"/>
              </a:solidFill>
              <a:effectLst/>
              <a:uLnTx/>
              <a:uFillTx/>
              <a:latin typeface="Arial" charset="0"/>
              <a:ea typeface="+mn-ea"/>
              <a:cs typeface="+mn-cs"/>
            </a:endParaRPr>
          </a:p>
        </p:txBody>
      </p:sp>
      <p:grpSp>
        <p:nvGrpSpPr>
          <p:cNvPr id="12" name="Group 11"/>
          <p:cNvGrpSpPr/>
          <p:nvPr/>
        </p:nvGrpSpPr>
        <p:grpSpPr>
          <a:xfrm>
            <a:off x="914400" y="914400"/>
            <a:ext cx="8102989" cy="1600200"/>
            <a:chOff x="914400" y="914400"/>
            <a:chExt cx="8102989" cy="1600200"/>
          </a:xfrm>
        </p:grpSpPr>
        <p:sp>
          <p:nvSpPr>
            <p:cNvPr id="8" name="TextBox 7"/>
            <p:cNvSpPr txBox="1"/>
            <p:nvPr/>
          </p:nvSpPr>
          <p:spPr>
            <a:xfrm>
              <a:off x="3429000" y="914400"/>
              <a:ext cx="558838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Actually Gray Level Is Also Good 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“No Pivotal Value (e.g. 0) To </a:t>
              </a:r>
              <a:r>
                <a:rPr kumimoji="0" lang="en-US" sz="2400" b="0" i="0" u="none" strike="noStrike" kern="1200" cap="none" spc="0" normalizeH="0" baseline="0" noProof="0" dirty="0" err="1">
                  <a:ln>
                    <a:noFill/>
                  </a:ln>
                  <a:solidFill>
                    <a:srgbClr val="7030A0"/>
                  </a:solidFill>
                  <a:effectLst/>
                  <a:uLnTx/>
                  <a:uFillTx/>
                  <a:latin typeface="Arial" charset="0"/>
                  <a:ea typeface="+mn-ea"/>
                  <a:cs typeface="+mn-cs"/>
                </a:rPr>
                <a:t>HighLight</a:t>
              </a:r>
              <a:r>
                <a:rPr kumimoji="0" lang="en-US" sz="2400" b="0" i="0" u="none" strike="noStrike" kern="1200" cap="none" spc="0" normalizeH="0" baseline="0" noProof="0" dirty="0">
                  <a:ln>
                    <a:noFill/>
                  </a:ln>
                  <a:solidFill>
                    <a:srgbClr val="7030A0"/>
                  </a:solidFill>
                  <a:effectLst/>
                  <a:uLnTx/>
                  <a:uFillTx/>
                  <a:latin typeface="Arial" charset="0"/>
                  <a:ea typeface="+mn-ea"/>
                  <a:cs typeface="+mn-cs"/>
                </a:rPr>
                <a:t>” </a:t>
              </a:r>
            </a:p>
          </p:txBody>
        </p:sp>
        <p:sp>
          <p:nvSpPr>
            <p:cNvPr id="9" name="Rectangle 8"/>
            <p:cNvSpPr/>
            <p:nvPr/>
          </p:nvSpPr>
          <p:spPr>
            <a:xfrm>
              <a:off x="914400" y="1905000"/>
              <a:ext cx="3352800" cy="6096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a:stCxn id="9" idx="0"/>
            </p:cNvCxnSpPr>
            <p:nvPr/>
          </p:nvCxnSpPr>
          <p:spPr>
            <a:xfrm flipV="1">
              <a:off x="2590800" y="1676400"/>
              <a:ext cx="914400" cy="228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0702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i="1" dirty="0"/>
              <a:t>Ordering</a:t>
            </a:r>
            <a:r>
              <a:rPr lang="en-US" dirty="0"/>
              <a:t> Rows and Columns Really Matters</a:t>
            </a:r>
          </a:p>
          <a:p>
            <a:pPr marL="0" indent="0">
              <a:lnSpc>
                <a:spcPct val="150000"/>
              </a:lnSpc>
              <a:buNone/>
            </a:pPr>
            <a:r>
              <a:rPr lang="en-US" u="sng" dirty="0"/>
              <a:t>Clustering</a:t>
            </a:r>
            <a:r>
              <a:rPr lang="en-US" dirty="0"/>
              <a:t> Columns Highlights Relationships</a:t>
            </a:r>
          </a:p>
        </p:txBody>
      </p:sp>
      <p:pic>
        <p:nvPicPr>
          <p:cNvPr id="5" name="Picture 4"/>
          <p:cNvPicPr>
            <a:picLocks noChangeAspect="1"/>
          </p:cNvPicPr>
          <p:nvPr/>
        </p:nvPicPr>
        <p:blipFill rotWithShape="1">
          <a:blip r:embed="rId2"/>
          <a:srcRect l="8824" t="77273" r="46644" b="5304"/>
          <a:stretch/>
        </p:blipFill>
        <p:spPr>
          <a:xfrm>
            <a:off x="76200" y="3771331"/>
            <a:ext cx="6096000" cy="3086669"/>
          </a:xfrm>
          <a:prstGeom prst="rect">
            <a:avLst/>
          </a:prstGeom>
        </p:spPr>
      </p:pic>
      <p:grpSp>
        <p:nvGrpSpPr>
          <p:cNvPr id="8" name="Group 7"/>
          <p:cNvGrpSpPr/>
          <p:nvPr/>
        </p:nvGrpSpPr>
        <p:grpSpPr>
          <a:xfrm>
            <a:off x="2133600" y="3200400"/>
            <a:ext cx="6858000" cy="1645860"/>
            <a:chOff x="2133600" y="3200400"/>
            <a:chExt cx="6858000" cy="1645860"/>
          </a:xfrm>
        </p:grpSpPr>
        <p:sp>
          <p:nvSpPr>
            <p:cNvPr id="4" name="TextBox 3"/>
            <p:cNvSpPr txBox="1"/>
            <p:nvPr/>
          </p:nvSpPr>
          <p:spPr>
            <a:xfrm>
              <a:off x="6000075" y="3276600"/>
              <a:ext cx="2991525"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Clustering “Knobs”: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Hierarchical 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Euclidean Distance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&amp; Average Linkage</a:t>
              </a:r>
            </a:p>
          </p:txBody>
        </p:sp>
        <p:cxnSp>
          <p:nvCxnSpPr>
            <p:cNvPr id="7" name="Straight Arrow Connector 6"/>
            <p:cNvCxnSpPr/>
            <p:nvPr/>
          </p:nvCxnSpPr>
          <p:spPr>
            <a:xfrm flipH="1" flipV="1">
              <a:off x="2133600" y="3200400"/>
              <a:ext cx="3800138" cy="8382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5998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i="1" dirty="0"/>
              <a:t>Ordering</a:t>
            </a:r>
            <a:r>
              <a:rPr lang="en-US" dirty="0"/>
              <a:t> Rows and Columns Really Matters</a:t>
            </a:r>
          </a:p>
          <a:p>
            <a:pPr marL="0" indent="0">
              <a:lnSpc>
                <a:spcPct val="150000"/>
              </a:lnSpc>
              <a:buNone/>
            </a:pPr>
            <a:r>
              <a:rPr lang="en-US" dirty="0"/>
              <a:t>Clustering Columns &amp; Rows is Crucial</a:t>
            </a:r>
          </a:p>
        </p:txBody>
      </p:sp>
      <p:pic>
        <p:nvPicPr>
          <p:cNvPr id="5" name="Picture 4"/>
          <p:cNvPicPr>
            <a:picLocks noChangeAspect="1"/>
          </p:cNvPicPr>
          <p:nvPr/>
        </p:nvPicPr>
        <p:blipFill rotWithShape="1">
          <a:blip r:embed="rId2"/>
          <a:srcRect l="8824" t="77273" r="25491" b="5304"/>
          <a:stretch/>
        </p:blipFill>
        <p:spPr>
          <a:xfrm>
            <a:off x="76200" y="3771331"/>
            <a:ext cx="8991600" cy="3086669"/>
          </a:xfrm>
          <a:prstGeom prst="rect">
            <a:avLst/>
          </a:prstGeom>
        </p:spPr>
      </p:pic>
      <p:grpSp>
        <p:nvGrpSpPr>
          <p:cNvPr id="11" name="Group 10"/>
          <p:cNvGrpSpPr/>
          <p:nvPr/>
        </p:nvGrpSpPr>
        <p:grpSpPr>
          <a:xfrm>
            <a:off x="1828800" y="914400"/>
            <a:ext cx="6176065" cy="3733800"/>
            <a:chOff x="1828800" y="914400"/>
            <a:chExt cx="6176065" cy="3733800"/>
          </a:xfrm>
        </p:grpSpPr>
        <p:sp>
          <p:nvSpPr>
            <p:cNvPr id="4" name="TextBox 3"/>
            <p:cNvSpPr txBox="1"/>
            <p:nvPr/>
          </p:nvSpPr>
          <p:spPr>
            <a:xfrm>
              <a:off x="4191000" y="914400"/>
              <a:ext cx="3813865"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Population Structure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Invisible w/ Random Order</a:t>
              </a:r>
            </a:p>
          </p:txBody>
        </p:sp>
        <p:cxnSp>
          <p:nvCxnSpPr>
            <p:cNvPr id="7" name="Straight Arrow Connector 6"/>
            <p:cNvCxnSpPr/>
            <p:nvPr/>
          </p:nvCxnSpPr>
          <p:spPr>
            <a:xfrm>
              <a:off x="6400800" y="1295400"/>
              <a:ext cx="1066800" cy="3276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flipH="1">
              <a:off x="1828800" y="1745397"/>
              <a:ext cx="4269133" cy="29028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0048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u="sng" dirty="0"/>
              <a:t>Color Scale</a:t>
            </a:r>
            <a:r>
              <a:rPr lang="en-US" dirty="0"/>
              <a:t> is Also Critical</a:t>
            </a:r>
          </a:p>
          <a:p>
            <a:pPr marL="0" indent="0">
              <a:lnSpc>
                <a:spcPct val="150000"/>
              </a:lnSpc>
              <a:buNone/>
            </a:pPr>
            <a:endParaRPr lang="en-US" dirty="0"/>
          </a:p>
        </p:txBody>
      </p:sp>
      <p:grpSp>
        <p:nvGrpSpPr>
          <p:cNvPr id="7" name="Group 6"/>
          <p:cNvGrpSpPr/>
          <p:nvPr/>
        </p:nvGrpSpPr>
        <p:grpSpPr>
          <a:xfrm>
            <a:off x="0" y="2691825"/>
            <a:ext cx="6309400" cy="4166175"/>
            <a:chOff x="0" y="2691825"/>
            <a:chExt cx="6309400" cy="4166175"/>
          </a:xfrm>
        </p:grpSpPr>
        <p:pic>
          <p:nvPicPr>
            <p:cNvPr id="4" name="Picture 3"/>
            <p:cNvPicPr>
              <a:picLocks noChangeAspect="1"/>
            </p:cNvPicPr>
            <p:nvPr/>
          </p:nvPicPr>
          <p:blipFill rotWithShape="1">
            <a:blip r:embed="rId2"/>
            <a:srcRect l="8826" t="71211" r="23531" b="2276"/>
            <a:stretch/>
          </p:blipFill>
          <p:spPr>
            <a:xfrm>
              <a:off x="0" y="3657648"/>
              <a:ext cx="6309400" cy="3200352"/>
            </a:xfrm>
            <a:prstGeom prst="rect">
              <a:avLst/>
            </a:prstGeom>
          </p:spPr>
        </p:pic>
        <p:sp>
          <p:nvSpPr>
            <p:cNvPr id="6" name="TextBox 5"/>
            <p:cNvSpPr txBox="1"/>
            <p:nvPr/>
          </p:nvSpPr>
          <p:spPr>
            <a:xfrm>
              <a:off x="152400" y="2691825"/>
              <a:ext cx="2590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Toy Example</a:t>
              </a:r>
            </a:p>
          </p:txBody>
        </p:sp>
      </p:grpSp>
      <p:grpSp>
        <p:nvGrpSpPr>
          <p:cNvPr id="11" name="Group 10"/>
          <p:cNvGrpSpPr/>
          <p:nvPr/>
        </p:nvGrpSpPr>
        <p:grpSpPr>
          <a:xfrm>
            <a:off x="4572000" y="845403"/>
            <a:ext cx="4427030" cy="3726597"/>
            <a:chOff x="4572000" y="845403"/>
            <a:chExt cx="4427030" cy="3726597"/>
          </a:xfrm>
        </p:grpSpPr>
        <p:sp>
          <p:nvSpPr>
            <p:cNvPr id="8" name="TextBox 7"/>
            <p:cNvSpPr txBox="1"/>
            <p:nvPr/>
          </p:nvSpPr>
          <p:spPr>
            <a:xfrm>
              <a:off x="5105400" y="845403"/>
              <a:ext cx="389363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mn-ea"/>
                  <a:cs typeface="+mn-cs"/>
                </a:rPr>
                <a:t>Dist’n</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of Values, with Usual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Jitter Plot + Smooth </a:t>
              </a:r>
              <a:r>
                <a:rPr kumimoji="0" lang="en-US" sz="2400" b="0" i="0" u="none" strike="noStrike" kern="1200" cap="none" spc="0" normalizeH="0" baseline="0" noProof="0" dirty="0" err="1">
                  <a:ln>
                    <a:noFill/>
                  </a:ln>
                  <a:solidFill>
                    <a:srgbClr val="000000"/>
                  </a:solidFill>
                  <a:effectLst/>
                  <a:uLnTx/>
                  <a:uFillTx/>
                  <a:latin typeface="Arial" charset="0"/>
                  <a:ea typeface="+mn-ea"/>
                  <a:cs typeface="+mn-cs"/>
                </a:rPr>
                <a:t>Histo</a:t>
              </a: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0" name="Straight Arrow Connector 9"/>
            <p:cNvCxnSpPr>
              <a:stCxn id="8" idx="2"/>
            </p:cNvCxnSpPr>
            <p:nvPr/>
          </p:nvCxnSpPr>
          <p:spPr>
            <a:xfrm flipH="1">
              <a:off x="4572000" y="1676400"/>
              <a:ext cx="2480215" cy="289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733800" y="3295471"/>
            <a:ext cx="4880798" cy="2068692"/>
            <a:chOff x="3733800" y="3295471"/>
            <a:chExt cx="4880798" cy="2068692"/>
          </a:xfrm>
        </p:grpSpPr>
        <p:sp>
          <p:nvSpPr>
            <p:cNvPr id="12" name="TextBox 11"/>
            <p:cNvSpPr txBox="1"/>
            <p:nvPr/>
          </p:nvSpPr>
          <p:spPr>
            <a:xfrm>
              <a:off x="6553200" y="3295471"/>
              <a:ext cx="2061398"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Many Small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Values &amp; Few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Large Ones</a:t>
              </a:r>
            </a:p>
          </p:txBody>
        </p:sp>
        <p:cxnSp>
          <p:nvCxnSpPr>
            <p:cNvPr id="14" name="Straight Arrow Connector 13"/>
            <p:cNvCxnSpPr/>
            <p:nvPr/>
          </p:nvCxnSpPr>
          <p:spPr>
            <a:xfrm flipH="1">
              <a:off x="3733800" y="3895635"/>
              <a:ext cx="2841442" cy="14685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p:cNvCxnSpPr>
            <p:nvPr/>
          </p:nvCxnSpPr>
          <p:spPr>
            <a:xfrm flipH="1">
              <a:off x="5287727" y="4495800"/>
              <a:ext cx="2296172" cy="45724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656285" y="2209800"/>
            <a:ext cx="3523699" cy="1828800"/>
            <a:chOff x="5656285" y="2209800"/>
            <a:chExt cx="3523699" cy="1828800"/>
          </a:xfrm>
        </p:grpSpPr>
        <p:sp>
          <p:nvSpPr>
            <p:cNvPr id="21" name="TextBox 20"/>
            <p:cNvSpPr txBox="1"/>
            <p:nvPr/>
          </p:nvSpPr>
          <p:spPr>
            <a:xfrm>
              <a:off x="6477000" y="2209800"/>
              <a:ext cx="27029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Equal </a:t>
              </a:r>
              <a:r>
                <a:rPr kumimoji="0" lang="en-US" sz="2400" b="0" i="1" u="none" strike="noStrike" kern="1200" cap="none" spc="0" normalizeH="0" baseline="0" noProof="0" dirty="0">
                  <a:ln>
                    <a:noFill/>
                  </a:ln>
                  <a:solidFill>
                    <a:srgbClr val="000000"/>
                  </a:solidFill>
                  <a:effectLst/>
                  <a:uLnTx/>
                  <a:uFillTx/>
                  <a:latin typeface="Arial" charset="0"/>
                  <a:ea typeface="+mn-ea"/>
                  <a:cs typeface="+mn-cs"/>
                </a:rPr>
                <a:t>Bin</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Spacing</a:t>
              </a:r>
            </a:p>
          </p:txBody>
        </p:sp>
        <p:cxnSp>
          <p:nvCxnSpPr>
            <p:cNvPr id="22" name="Straight Arrow Connector 21"/>
            <p:cNvCxnSpPr>
              <a:stCxn id="21" idx="2"/>
            </p:cNvCxnSpPr>
            <p:nvPr/>
          </p:nvCxnSpPr>
          <p:spPr>
            <a:xfrm flipH="1">
              <a:off x="5656285" y="2671465"/>
              <a:ext cx="2172207" cy="1367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09800" y="5334096"/>
            <a:ext cx="6658354" cy="1135701"/>
            <a:chOff x="2209800" y="5334096"/>
            <a:chExt cx="6658354" cy="1135701"/>
          </a:xfrm>
        </p:grpSpPr>
        <p:sp>
          <p:nvSpPr>
            <p:cNvPr id="26" name="TextBox 25"/>
            <p:cNvSpPr txBox="1"/>
            <p:nvPr/>
          </p:nvSpPr>
          <p:spPr>
            <a:xfrm>
              <a:off x="6629400" y="5638800"/>
              <a:ext cx="223875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Results in Very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Poor </a:t>
              </a: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p>
          </p:txBody>
        </p:sp>
        <p:cxnSp>
          <p:nvCxnSpPr>
            <p:cNvPr id="27" name="Straight Arrow Connector 26"/>
            <p:cNvCxnSpPr/>
            <p:nvPr/>
          </p:nvCxnSpPr>
          <p:spPr>
            <a:xfrm flipH="1" flipV="1">
              <a:off x="2209800" y="5334096"/>
              <a:ext cx="4402314" cy="7115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734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Natural Approach (to Skewed </a:t>
            </a:r>
            <a:r>
              <a:rPr lang="en-US" dirty="0" err="1"/>
              <a:t>Dist’n</a:t>
            </a:r>
            <a:r>
              <a:rPr lang="en-US" dirty="0"/>
              <a:t>):</a:t>
            </a:r>
          </a:p>
          <a:p>
            <a:pPr marL="0" indent="0">
              <a:lnSpc>
                <a:spcPct val="150000"/>
              </a:lnSpc>
              <a:buNone/>
            </a:pPr>
            <a:r>
              <a:rPr lang="en-US" dirty="0"/>
              <a:t>Log Transformation</a:t>
            </a:r>
          </a:p>
        </p:txBody>
      </p:sp>
      <p:grpSp>
        <p:nvGrpSpPr>
          <p:cNvPr id="9" name="Group 8"/>
          <p:cNvGrpSpPr/>
          <p:nvPr/>
        </p:nvGrpSpPr>
        <p:grpSpPr>
          <a:xfrm>
            <a:off x="0" y="2654259"/>
            <a:ext cx="6309400" cy="4203741"/>
            <a:chOff x="0" y="2654259"/>
            <a:chExt cx="6309400" cy="4203741"/>
          </a:xfrm>
        </p:grpSpPr>
        <p:sp>
          <p:nvSpPr>
            <p:cNvPr id="6" name="TextBox 5"/>
            <p:cNvSpPr txBox="1"/>
            <p:nvPr/>
          </p:nvSpPr>
          <p:spPr>
            <a:xfrm>
              <a:off x="150031" y="2654259"/>
              <a:ext cx="3733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Same Toy Example</a:t>
              </a:r>
            </a:p>
          </p:txBody>
        </p:sp>
        <p:pic>
          <p:nvPicPr>
            <p:cNvPr id="5" name="Picture 4"/>
            <p:cNvPicPr>
              <a:picLocks noChangeAspect="1"/>
            </p:cNvPicPr>
            <p:nvPr/>
          </p:nvPicPr>
          <p:blipFill rotWithShape="1">
            <a:blip r:embed="rId2"/>
            <a:srcRect l="8826" t="70453" r="23531" b="2276"/>
            <a:stretch/>
          </p:blipFill>
          <p:spPr>
            <a:xfrm>
              <a:off x="0" y="3566150"/>
              <a:ext cx="6309400" cy="3291850"/>
            </a:xfrm>
            <a:prstGeom prst="rect">
              <a:avLst/>
            </a:prstGeom>
          </p:spPr>
        </p:pic>
      </p:grpSp>
      <p:grpSp>
        <p:nvGrpSpPr>
          <p:cNvPr id="18" name="Group 17"/>
          <p:cNvGrpSpPr/>
          <p:nvPr/>
        </p:nvGrpSpPr>
        <p:grpSpPr>
          <a:xfrm>
            <a:off x="4572004" y="1619913"/>
            <a:ext cx="4135953" cy="3028287"/>
            <a:chOff x="4572004" y="3295471"/>
            <a:chExt cx="4135953" cy="3028287"/>
          </a:xfrm>
        </p:grpSpPr>
        <p:sp>
          <p:nvSpPr>
            <p:cNvPr id="12" name="TextBox 11"/>
            <p:cNvSpPr txBox="1"/>
            <p:nvPr/>
          </p:nvSpPr>
          <p:spPr>
            <a:xfrm>
              <a:off x="6553200" y="3295471"/>
              <a:ext cx="2154757"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Much Better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Scaling, Using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More of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Color Range</a:t>
              </a:r>
            </a:p>
          </p:txBody>
        </p:sp>
        <p:cxnSp>
          <p:nvCxnSpPr>
            <p:cNvPr id="15" name="Straight Arrow Connector 14"/>
            <p:cNvCxnSpPr>
              <a:stCxn id="12" idx="2"/>
            </p:cNvCxnSpPr>
            <p:nvPr/>
          </p:nvCxnSpPr>
          <p:spPr>
            <a:xfrm flipH="1">
              <a:off x="4572004" y="4865131"/>
              <a:ext cx="3058575" cy="14586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133600" y="5212075"/>
            <a:ext cx="6716280" cy="1206147"/>
            <a:chOff x="2133600" y="5632982"/>
            <a:chExt cx="6716280" cy="1206147"/>
          </a:xfrm>
        </p:grpSpPr>
        <p:sp>
          <p:nvSpPr>
            <p:cNvPr id="26" name="TextBox 25"/>
            <p:cNvSpPr txBox="1"/>
            <p:nvPr/>
          </p:nvSpPr>
          <p:spPr>
            <a:xfrm>
              <a:off x="6629400" y="5638800"/>
              <a:ext cx="2220480"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Much Better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r>
                <a:rPr kumimoji="0" lang="en-US" sz="2400" b="0" i="0" u="none" strike="noStrike" kern="1200" cap="none" spc="0" normalizeH="0" baseline="0" noProof="0" dirty="0">
                  <a:ln>
                    <a:noFill/>
                  </a:ln>
                  <a:solidFill>
                    <a:srgbClr val="C00000"/>
                  </a:solidFill>
                  <a:effectLst/>
                  <a:uLnTx/>
                  <a:uFillTx/>
                  <a:latin typeface="Arial" charset="0"/>
                  <a:ea typeface="+mn-ea"/>
                  <a:cs typeface="+mn-cs"/>
                </a:rPr>
                <a:t>, Now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See 4 Peaks</a:t>
              </a:r>
            </a:p>
          </p:txBody>
        </p:sp>
        <p:cxnSp>
          <p:nvCxnSpPr>
            <p:cNvPr id="27" name="Straight Arrow Connector 26"/>
            <p:cNvCxnSpPr/>
            <p:nvPr/>
          </p:nvCxnSpPr>
          <p:spPr>
            <a:xfrm flipH="1" flipV="1">
              <a:off x="2133600" y="5632982"/>
              <a:ext cx="4478514" cy="4126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842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Natural Approach (to Skewed </a:t>
            </a:r>
            <a:r>
              <a:rPr lang="en-US" dirty="0" err="1"/>
              <a:t>Dist’n</a:t>
            </a:r>
            <a:r>
              <a:rPr lang="en-US" dirty="0"/>
              <a:t>):</a:t>
            </a:r>
          </a:p>
          <a:p>
            <a:pPr marL="0" indent="0">
              <a:lnSpc>
                <a:spcPct val="150000"/>
              </a:lnSpc>
              <a:buNone/>
            </a:pPr>
            <a:r>
              <a:rPr lang="en-US" dirty="0"/>
              <a:t>Quantile Scaling (= #s in Each Bin)</a:t>
            </a:r>
          </a:p>
        </p:txBody>
      </p:sp>
      <p:grpSp>
        <p:nvGrpSpPr>
          <p:cNvPr id="7" name="Group 6"/>
          <p:cNvGrpSpPr/>
          <p:nvPr/>
        </p:nvGrpSpPr>
        <p:grpSpPr>
          <a:xfrm>
            <a:off x="-1652" y="2524653"/>
            <a:ext cx="6309400" cy="4333347"/>
            <a:chOff x="-1652" y="2524653"/>
            <a:chExt cx="6309400" cy="4333347"/>
          </a:xfrm>
        </p:grpSpPr>
        <p:sp>
          <p:nvSpPr>
            <p:cNvPr id="6" name="TextBox 5"/>
            <p:cNvSpPr txBox="1"/>
            <p:nvPr/>
          </p:nvSpPr>
          <p:spPr>
            <a:xfrm>
              <a:off x="137699" y="2524653"/>
              <a:ext cx="3733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Same Toy Example</a:t>
              </a:r>
            </a:p>
          </p:txBody>
        </p:sp>
        <p:pic>
          <p:nvPicPr>
            <p:cNvPr id="4" name="Picture 3"/>
            <p:cNvPicPr>
              <a:picLocks noChangeAspect="1"/>
            </p:cNvPicPr>
            <p:nvPr/>
          </p:nvPicPr>
          <p:blipFill rotWithShape="1">
            <a:blip r:embed="rId2"/>
            <a:srcRect l="8826" t="70453" r="23531" b="2276"/>
            <a:stretch/>
          </p:blipFill>
          <p:spPr>
            <a:xfrm>
              <a:off x="-1652" y="3566150"/>
              <a:ext cx="6309400" cy="3291850"/>
            </a:xfrm>
            <a:prstGeom prst="rect">
              <a:avLst/>
            </a:prstGeom>
          </p:spPr>
        </p:pic>
      </p:grpSp>
      <p:grpSp>
        <p:nvGrpSpPr>
          <p:cNvPr id="18" name="Group 17"/>
          <p:cNvGrpSpPr/>
          <p:nvPr/>
        </p:nvGrpSpPr>
        <p:grpSpPr>
          <a:xfrm>
            <a:off x="4050132" y="2419802"/>
            <a:ext cx="3679212" cy="1737785"/>
            <a:chOff x="4062020" y="4128773"/>
            <a:chExt cx="3679212" cy="1737785"/>
          </a:xfrm>
        </p:grpSpPr>
        <p:sp>
          <p:nvSpPr>
            <p:cNvPr id="12" name="TextBox 11"/>
            <p:cNvSpPr txBox="1"/>
            <p:nvPr/>
          </p:nvSpPr>
          <p:spPr>
            <a:xfrm>
              <a:off x="4062020" y="4128773"/>
              <a:ext cx="367921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Non-Equally Spaced Bins</a:t>
              </a:r>
            </a:p>
          </p:txBody>
        </p:sp>
        <p:cxnSp>
          <p:nvCxnSpPr>
            <p:cNvPr id="15" name="Straight Arrow Connector 14"/>
            <p:cNvCxnSpPr>
              <a:stCxn id="12" idx="2"/>
            </p:cNvCxnSpPr>
            <p:nvPr/>
          </p:nvCxnSpPr>
          <p:spPr>
            <a:xfrm flipH="1">
              <a:off x="4267200" y="4590438"/>
              <a:ext cx="1634426" cy="127612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86000" y="3434818"/>
            <a:ext cx="5861764" cy="872290"/>
            <a:chOff x="2286000" y="5638800"/>
            <a:chExt cx="5861764" cy="872290"/>
          </a:xfrm>
        </p:grpSpPr>
        <p:sp>
          <p:nvSpPr>
            <p:cNvPr id="26" name="TextBox 25"/>
            <p:cNvSpPr txBox="1"/>
            <p:nvPr/>
          </p:nvSpPr>
          <p:spPr>
            <a:xfrm>
              <a:off x="6629400" y="5638800"/>
              <a:ext cx="151836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Far More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p:cxnSp>
          <p:nvCxnSpPr>
            <p:cNvPr id="27" name="Straight Arrow Connector 26"/>
            <p:cNvCxnSpPr>
              <a:stCxn id="26" idx="1"/>
            </p:cNvCxnSpPr>
            <p:nvPr/>
          </p:nvCxnSpPr>
          <p:spPr>
            <a:xfrm flipH="1">
              <a:off x="2286000" y="6054299"/>
              <a:ext cx="4343400" cy="45679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905000" y="5257800"/>
            <a:ext cx="6902457" cy="1200329"/>
            <a:chOff x="1905000" y="5257800"/>
            <a:chExt cx="6902457" cy="1200329"/>
          </a:xfrm>
        </p:grpSpPr>
        <p:sp>
          <p:nvSpPr>
            <p:cNvPr id="14" name="TextBox 13"/>
            <p:cNvSpPr txBox="1"/>
            <p:nvPr/>
          </p:nvSpPr>
          <p:spPr>
            <a:xfrm>
              <a:off x="6705600" y="5257800"/>
              <a:ext cx="2101857"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Good or 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Peaks Less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Prominent</a:t>
              </a:r>
            </a:p>
          </p:txBody>
        </p:sp>
        <p:cxnSp>
          <p:nvCxnSpPr>
            <p:cNvPr id="20" name="Straight Arrow Connector 19"/>
            <p:cNvCxnSpPr>
              <a:stCxn id="14" idx="1"/>
            </p:cNvCxnSpPr>
            <p:nvPr/>
          </p:nvCxnSpPr>
          <p:spPr>
            <a:xfrm flipH="1" flipV="1">
              <a:off x="1905000" y="5588153"/>
              <a:ext cx="4800600" cy="2698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724400" y="472015"/>
            <a:ext cx="4495800" cy="4244773"/>
            <a:chOff x="2587432" y="4128773"/>
            <a:chExt cx="4495800" cy="4244773"/>
          </a:xfrm>
        </p:grpSpPr>
        <p:sp>
          <p:nvSpPr>
            <p:cNvPr id="17" name="TextBox 16"/>
            <p:cNvSpPr txBox="1"/>
            <p:nvPr/>
          </p:nvSpPr>
          <p:spPr>
            <a:xfrm>
              <a:off x="4062020" y="4128773"/>
              <a:ext cx="3021212"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Can Look at </a:t>
              </a:r>
              <a:r>
                <a:rPr kumimoji="0" lang="en-US" sz="2400" b="0" i="0" u="sng" strike="noStrike" kern="1200" cap="none" spc="0" normalizeH="0" baseline="0" noProof="0" dirty="0">
                  <a:ln>
                    <a:noFill/>
                  </a:ln>
                  <a:solidFill>
                    <a:srgbClr val="00B050"/>
                  </a:solidFill>
                  <a:effectLst/>
                  <a:uLnTx/>
                  <a:uFillTx/>
                  <a:latin typeface="Arial" charset="0"/>
                  <a:ea typeface="+mn-ea"/>
                  <a:cs typeface="+mn-cs"/>
                </a:rPr>
                <a:t>Either</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Original Or Log View</a:t>
              </a:r>
            </a:p>
          </p:txBody>
        </p:sp>
        <p:cxnSp>
          <p:nvCxnSpPr>
            <p:cNvPr id="21" name="Straight Arrow Connector 20"/>
            <p:cNvCxnSpPr/>
            <p:nvPr/>
          </p:nvCxnSpPr>
          <p:spPr>
            <a:xfrm flipH="1">
              <a:off x="2587432" y="4959770"/>
              <a:ext cx="2954004" cy="34137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5331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“Best” Choice of Color Scaling:</a:t>
            </a:r>
          </a:p>
          <a:p>
            <a:pPr marL="0" indent="0" algn="ctr">
              <a:lnSpc>
                <a:spcPct val="150000"/>
              </a:lnSpc>
              <a:buNone/>
            </a:pPr>
            <a:r>
              <a:rPr lang="en-US" dirty="0"/>
              <a:t>Context Dependent</a:t>
            </a:r>
          </a:p>
          <a:p>
            <a:pPr>
              <a:lnSpc>
                <a:spcPct val="150000"/>
              </a:lnSpc>
              <a:buFont typeface="Wingdings" panose="05000000000000000000" pitchFamily="2" charset="2"/>
              <a:buChar char="Ø"/>
            </a:pPr>
            <a:r>
              <a:rPr lang="en-US" dirty="0"/>
              <a:t>  Equally Spaced (Most Interpretable?)</a:t>
            </a:r>
          </a:p>
          <a:p>
            <a:pPr>
              <a:lnSpc>
                <a:spcPct val="150000"/>
              </a:lnSpc>
              <a:buFont typeface="Wingdings" panose="05000000000000000000" pitchFamily="2" charset="2"/>
              <a:buChar char="Ø"/>
            </a:pPr>
            <a:r>
              <a:rPr lang="en-US" dirty="0"/>
              <a:t>  Log Spacing (Can Be Very Useful)</a:t>
            </a:r>
          </a:p>
          <a:p>
            <a:pPr>
              <a:lnSpc>
                <a:spcPct val="150000"/>
              </a:lnSpc>
              <a:buFont typeface="Wingdings" panose="05000000000000000000" pitchFamily="2" charset="2"/>
              <a:buChar char="Ø"/>
            </a:pPr>
            <a:r>
              <a:rPr lang="en-US" dirty="0"/>
              <a:t>  Quantile Spacing (Also Useful)</a:t>
            </a:r>
          </a:p>
          <a:p>
            <a:pPr marL="0" indent="0">
              <a:lnSpc>
                <a:spcPct val="150000"/>
              </a:lnSpc>
              <a:buNone/>
            </a:pPr>
            <a:r>
              <a:rPr lang="en-US" dirty="0"/>
              <a:t>Should Look At Several &amp; Decide</a:t>
            </a:r>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3976927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Important Color Scale Choice:</a:t>
                </a:r>
              </a:p>
              <a:p>
                <a:pPr marL="0" indent="0" algn="ctr">
                  <a:lnSpc>
                    <a:spcPct val="150000"/>
                  </a:lnSpc>
                  <a:buNone/>
                </a:pPr>
                <a:r>
                  <a:rPr lang="en-US" dirty="0"/>
                  <a:t>Endpoints of Color Range</a:t>
                </a:r>
              </a:p>
              <a:p>
                <a:pPr marL="0" indent="0">
                  <a:lnSpc>
                    <a:spcPct val="150000"/>
                  </a:lnSpc>
                  <a:buNone/>
                </a:pPr>
                <a:r>
                  <a:rPr lang="en-US" dirty="0"/>
                  <a:t>Note Ending Color Used Beyond Range</a:t>
                </a:r>
              </a:p>
              <a:p>
                <a:pPr marL="0" indent="0">
                  <a:lnSpc>
                    <a:spcPct val="150000"/>
                  </a:lnSpc>
                  <a:buNone/>
                </a:pPr>
                <a:r>
                  <a:rPr lang="en-US" dirty="0"/>
                  <a:t>Color </a:t>
                </a:r>
                <a:r>
                  <a:rPr lang="en-US" i="1" dirty="0"/>
                  <a:t>Cutoffs</a:t>
                </a:r>
                <a:r>
                  <a:rPr lang="en-US" dirty="0"/>
                  <a:t>?  </a:t>
                </a:r>
              </a:p>
              <a:p>
                <a:pPr marL="0" indent="0">
                  <a:lnSpc>
                    <a:spcPct val="150000"/>
                  </a:lnSpc>
                  <a:buNone/>
                </a:pPr>
                <a:r>
                  <a:rPr lang="en-US" dirty="0"/>
                  <a:t>When </a:t>
                </a:r>
                <a:r>
                  <a:rPr lang="en-US" u="sng" dirty="0"/>
                  <a:t>No</a:t>
                </a:r>
                <a:r>
                  <a:rPr lang="en-US" dirty="0"/>
                  <a:t> Pivotal Value (e.g. 0 Not Important)</a:t>
                </a:r>
              </a:p>
              <a:p>
                <a:pPr marL="0" indent="0">
                  <a:lnSpc>
                    <a:spcPct val="150000"/>
                  </a:lnSpc>
                  <a:buNone/>
                </a:pPr>
                <a:r>
                  <a:rPr lang="en-US" dirty="0"/>
                  <a:t>Recommend Quantiles, e.g.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0.05</m:t>
                        </m:r>
                      </m:sub>
                    </m:sSub>
                  </m:oMath>
                </a14:m>
                <a:r>
                  <a:rPr lang="en-US" dirty="0"/>
                  <a:t>  &amp;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0.95</m:t>
                        </m:r>
                      </m:sub>
                    </m:sSub>
                  </m:oMath>
                </a14:m>
                <a:endParaRPr lang="en-US" dirty="0"/>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a:stretch>
              </a:blipFill>
            </p:spPr>
            <p:txBody>
              <a:bodyPr/>
              <a:lstStyle/>
              <a:p>
                <a:r>
                  <a:rPr lang="en-US">
                    <a:noFill/>
                  </a:rPr>
                  <a:t> </a:t>
                </a:r>
              </a:p>
            </p:txBody>
          </p:sp>
        </mc:Fallback>
      </mc:AlternateContent>
      <p:grpSp>
        <p:nvGrpSpPr>
          <p:cNvPr id="13" name="Group 12"/>
          <p:cNvGrpSpPr/>
          <p:nvPr/>
        </p:nvGrpSpPr>
        <p:grpSpPr>
          <a:xfrm>
            <a:off x="5769150" y="3595667"/>
            <a:ext cx="2406300" cy="2043133"/>
            <a:chOff x="5769150" y="3595667"/>
            <a:chExt cx="2406300" cy="2043133"/>
          </a:xfrm>
        </p:grpSpPr>
        <p:grpSp>
          <p:nvGrpSpPr>
            <p:cNvPr id="4" name="Group 3"/>
            <p:cNvGrpSpPr/>
            <p:nvPr/>
          </p:nvGrpSpPr>
          <p:grpSpPr>
            <a:xfrm>
              <a:off x="5769150" y="3595667"/>
              <a:ext cx="2406300" cy="2043133"/>
              <a:chOff x="6705600" y="5257800"/>
              <a:chExt cx="2406300" cy="2043133"/>
            </a:xfrm>
          </p:grpSpPr>
          <p:sp>
            <p:nvSpPr>
              <p:cNvPr id="5" name="TextBox 4"/>
              <p:cNvSpPr txBox="1"/>
              <p:nvPr/>
            </p:nvSpPr>
            <p:spPr>
              <a:xfrm>
                <a:off x="6705600" y="5257800"/>
                <a:ext cx="240630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Often Worth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Twiddling These</a:t>
                </a:r>
              </a:p>
            </p:txBody>
          </p:sp>
          <p:cxnSp>
            <p:nvCxnSpPr>
              <p:cNvPr id="6" name="Straight Arrow Connector 5"/>
              <p:cNvCxnSpPr>
                <a:stCxn id="5" idx="2"/>
              </p:cNvCxnSpPr>
              <p:nvPr/>
            </p:nvCxnSpPr>
            <p:spPr>
              <a:xfrm flipH="1">
                <a:off x="6880050" y="6088797"/>
                <a:ext cx="1028700" cy="121213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p:nvPr/>
          </p:nvCxnSpPr>
          <p:spPr>
            <a:xfrm>
              <a:off x="6972300" y="4426664"/>
              <a:ext cx="417600" cy="121213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4767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r>
                  <a:rPr lang="en-US" dirty="0"/>
                  <a:t>A Recommendation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Many):</a:t>
                </a:r>
              </a:p>
              <a:p>
                <a:pPr marL="0" indent="0">
                  <a:lnSpc>
                    <a:spcPct val="150000"/>
                  </a:lnSpc>
                  <a:buNone/>
                </a:pPr>
                <a:endParaRPr lang="en-US" dirty="0"/>
              </a:p>
              <a:p>
                <a:pPr marL="0" indent="0">
                  <a:lnSpc>
                    <a:spcPct val="150000"/>
                  </a:lnSpc>
                  <a:buNone/>
                </a:pPr>
                <a:r>
                  <a:rPr lang="en-US" dirty="0"/>
                  <a:t>Important:      Middle White Highlights 0</a:t>
                </a:r>
              </a:p>
              <a:p>
                <a:pPr marL="0" indent="0">
                  <a:lnSpc>
                    <a:spcPct val="150000"/>
                  </a:lnSpc>
                  <a:buNone/>
                </a:pPr>
                <a:r>
                  <a:rPr lang="en-US" dirty="0"/>
                  <a:t>Shade Indicates </a:t>
                </a:r>
                <a:r>
                  <a:rPr lang="en-US" i="1" dirty="0"/>
                  <a:t>Magnitude</a:t>
                </a:r>
              </a:p>
              <a:p>
                <a:pPr marL="0" indent="0">
                  <a:lnSpc>
                    <a:spcPct val="150000"/>
                  </a:lnSpc>
                  <a:buNone/>
                </a:pPr>
                <a:r>
                  <a:rPr lang="en-US" dirty="0"/>
                  <a:t>Red for &lt;0?  (Econ.)      for &gt;0?  (Climatology)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r="-500"/>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1181100"/>
            <a:ext cx="609600" cy="3733800"/>
          </a:xfrm>
          <a:prstGeom prst="rect">
            <a:avLst/>
          </a:prstGeom>
        </p:spPr>
      </p:pic>
      <p:cxnSp>
        <p:nvCxnSpPr>
          <p:cNvPr id="7" name="Straight Arrow Connector 6"/>
          <p:cNvCxnSpPr/>
          <p:nvPr/>
        </p:nvCxnSpPr>
        <p:spPr>
          <a:xfrm flipV="1">
            <a:off x="4599432" y="3352800"/>
            <a:ext cx="0"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240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r>
                  <a:rPr lang="en-US" dirty="0"/>
                  <a:t>A Recommendation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Many):</a:t>
                </a:r>
              </a:p>
              <a:p>
                <a:pPr marL="0" indent="0">
                  <a:lnSpc>
                    <a:spcPct val="150000"/>
                  </a:lnSpc>
                  <a:buNone/>
                </a:pPr>
                <a:endParaRPr lang="en-US" dirty="0"/>
              </a:p>
              <a:p>
                <a:pPr marL="0" indent="0">
                  <a:lnSpc>
                    <a:spcPct val="150000"/>
                  </a:lnSpc>
                  <a:buNone/>
                </a:pPr>
                <a:r>
                  <a:rPr lang="en-US" dirty="0"/>
                  <a:t>Why Not </a:t>
                </a:r>
                <a:r>
                  <a:rPr lang="en-US" dirty="0">
                    <a:solidFill>
                      <a:srgbClr val="FF0000"/>
                    </a:solidFill>
                  </a:rPr>
                  <a:t>Red</a:t>
                </a:r>
                <a:r>
                  <a:rPr lang="en-US" dirty="0"/>
                  <a:t>-</a:t>
                </a:r>
                <a:r>
                  <a:rPr lang="en-US" dirty="0">
                    <a:solidFill>
                      <a:srgbClr val="00B050"/>
                    </a:solidFill>
                  </a:rPr>
                  <a:t>Green</a:t>
                </a:r>
                <a:r>
                  <a:rPr lang="en-US" dirty="0"/>
                  <a:t>???   (Common in </a:t>
                </a:r>
                <a:r>
                  <a:rPr lang="en-US" dirty="0" err="1"/>
                  <a:t>Bioinf</a:t>
                </a:r>
                <a:r>
                  <a:rPr lang="en-US" dirty="0"/>
                  <a:t>.)</a:t>
                </a:r>
              </a:p>
              <a:p>
                <a:pPr marL="0" indent="0">
                  <a:lnSpc>
                    <a:spcPct val="150000"/>
                  </a:lnSpc>
                  <a:buNone/>
                </a:pPr>
                <a:r>
                  <a:rPr lang="en-US" dirty="0"/>
                  <a:t>~10% of European (Ancestry) Males are </a:t>
                </a:r>
                <a:r>
                  <a:rPr lang="en-US" dirty="0">
                    <a:solidFill>
                      <a:srgbClr val="FF0000"/>
                    </a:solidFill>
                  </a:rPr>
                  <a:t>Red</a:t>
                </a:r>
                <a:r>
                  <a:rPr lang="en-US" dirty="0"/>
                  <a:t>-</a:t>
                </a:r>
                <a:r>
                  <a:rPr lang="en-US" dirty="0">
                    <a:solidFill>
                      <a:srgbClr val="00B050"/>
                    </a:solidFill>
                  </a:rPr>
                  <a:t>Green</a:t>
                </a:r>
                <a:r>
                  <a:rPr lang="en-US" dirty="0"/>
                  <a:t> Colorblind</a:t>
                </a:r>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r="-10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1181100"/>
            <a:ext cx="609600" cy="3733800"/>
          </a:xfrm>
          <a:prstGeom prst="rect">
            <a:avLst/>
          </a:prstGeom>
        </p:spPr>
      </p:pic>
      <p:grpSp>
        <p:nvGrpSpPr>
          <p:cNvPr id="9" name="Group 8"/>
          <p:cNvGrpSpPr/>
          <p:nvPr/>
        </p:nvGrpSpPr>
        <p:grpSpPr>
          <a:xfrm>
            <a:off x="152400" y="3581400"/>
            <a:ext cx="6895414" cy="3023175"/>
            <a:chOff x="152400" y="3581400"/>
            <a:chExt cx="6895414" cy="3023175"/>
          </a:xfrm>
        </p:grpSpPr>
        <p:sp>
          <p:nvSpPr>
            <p:cNvPr id="5" name="TextBox 4"/>
            <p:cNvSpPr txBox="1"/>
            <p:nvPr/>
          </p:nvSpPr>
          <p:spPr>
            <a:xfrm>
              <a:off x="152400" y="6019800"/>
              <a:ext cx="6895414"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Most Other Choices as Good as This</a:t>
              </a:r>
            </a:p>
          </p:txBody>
        </p:sp>
        <p:cxnSp>
          <p:nvCxnSpPr>
            <p:cNvPr id="8" name="Straight Arrow Connector 7"/>
            <p:cNvCxnSpPr/>
            <p:nvPr/>
          </p:nvCxnSpPr>
          <p:spPr>
            <a:xfrm flipH="1" flipV="1">
              <a:off x="5257800" y="3581400"/>
              <a:ext cx="1211580" cy="2582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9561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Marg. Dist. Plot</a:t>
            </a: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lnSpc>
                <a:spcPct val="150000"/>
              </a:lnSpc>
              <a:buClr>
                <a:srgbClr val="A50021"/>
              </a:buClr>
              <a:buSzPct val="75000"/>
              <a:buNone/>
            </a:pPr>
            <a:r>
              <a:rPr lang="en-US" altLang="ko-KR" dirty="0">
                <a:solidFill>
                  <a:srgbClr val="000000"/>
                </a:solidFill>
                <a:latin typeface="Tahoma"/>
              </a:rPr>
              <a:t>Common Practice:</a:t>
            </a:r>
            <a:endParaRPr lang="en-US" altLang="ko-KR" sz="1800" dirty="0">
              <a:solidFill>
                <a:schemeClr val="bg2"/>
              </a:solidFill>
              <a:latin typeface="Arial Unicode MS" pitchFamily="34" charset="-128"/>
              <a:ea typeface="Arial Unicode MS" pitchFamily="34" charset="-128"/>
              <a:cs typeface="Arial Unicode MS" pitchFamily="34" charset="-128"/>
            </a:endParaRPr>
          </a:p>
          <a:p>
            <a:pPr marL="457200" lvl="0" indent="-457200" eaLnBrk="1" hangingPunct="1">
              <a:lnSpc>
                <a:spcPct val="150000"/>
              </a:lnSpc>
              <a:buClr>
                <a:srgbClr val="A50021"/>
              </a:buClr>
              <a:buSzPct val="75000"/>
              <a:buNone/>
            </a:pPr>
            <a:r>
              <a:rPr lang="en-US" altLang="ko-KR" dirty="0">
                <a:solidFill>
                  <a:srgbClr val="000000"/>
                </a:solidFill>
                <a:latin typeface="Tahoma"/>
              </a:rPr>
              <a:t>Delete “Mostly 0” Variables (little information)</a:t>
            </a:r>
          </a:p>
          <a:p>
            <a:pPr marL="457200" lvl="0" indent="-457200" eaLnBrk="1" hangingPunct="1">
              <a:lnSpc>
                <a:spcPct val="150000"/>
              </a:lnSpc>
              <a:buClr>
                <a:srgbClr val="A50021"/>
              </a:buClr>
              <a:buSzPct val="75000"/>
              <a:buNone/>
            </a:pPr>
            <a:endParaRPr lang="en-US" altLang="ko-KR" dirty="0">
              <a:solidFill>
                <a:srgbClr val="000000"/>
              </a:solidFill>
              <a:latin typeface="Tahoma"/>
            </a:endParaRPr>
          </a:p>
          <a:p>
            <a:pPr marL="457200" lvl="0" indent="-457200" eaLnBrk="1" hangingPunct="1">
              <a:lnSpc>
                <a:spcPct val="150000"/>
              </a:lnSpc>
              <a:buClr>
                <a:srgbClr val="A50021"/>
              </a:buClr>
              <a:buSzPct val="75000"/>
              <a:buNone/>
            </a:pPr>
            <a:r>
              <a:rPr lang="en-US" altLang="ko-KR" dirty="0">
                <a:solidFill>
                  <a:srgbClr val="000000"/>
                </a:solidFill>
                <a:latin typeface="Tahoma"/>
              </a:rPr>
              <a:t>More Careful Look, </a:t>
            </a:r>
            <a:r>
              <a:rPr lang="en-US" altLang="ko-KR" dirty="0" err="1">
                <a:solidFill>
                  <a:srgbClr val="000000"/>
                </a:solidFill>
                <a:latin typeface="Tahoma"/>
              </a:rPr>
              <a:t>Borysov</a:t>
            </a:r>
            <a:r>
              <a:rPr lang="en-US" altLang="ko-KR" dirty="0">
                <a:solidFill>
                  <a:srgbClr val="000000"/>
                </a:solidFill>
                <a:latin typeface="Tahoma"/>
              </a:rPr>
              <a:t> et al (2016)</a:t>
            </a:r>
          </a:p>
          <a:p>
            <a:pPr marL="457200" lvl="0" indent="-457200" algn="ctr" eaLnBrk="1" hangingPunct="1">
              <a:lnSpc>
                <a:spcPct val="150000"/>
              </a:lnSpc>
              <a:buClr>
                <a:srgbClr val="A50021"/>
              </a:buClr>
              <a:buSzPct val="75000"/>
              <a:buNone/>
            </a:pPr>
            <a:r>
              <a:rPr lang="en-US" altLang="ko-KR" dirty="0">
                <a:solidFill>
                  <a:srgbClr val="000000"/>
                </a:solidFill>
                <a:latin typeface="Tahoma"/>
              </a:rPr>
              <a:t> These </a:t>
            </a:r>
            <a:r>
              <a:rPr lang="en-US" altLang="ko-KR" u="sng" dirty="0">
                <a:solidFill>
                  <a:srgbClr val="000000"/>
                </a:solidFill>
                <a:latin typeface="Tahoma"/>
              </a:rPr>
              <a:t>Can</a:t>
            </a:r>
            <a:r>
              <a:rPr lang="en-US" altLang="ko-KR" dirty="0">
                <a:solidFill>
                  <a:srgbClr val="000000"/>
                </a:solidFill>
                <a:latin typeface="Tahoma"/>
              </a:rPr>
              <a:t> Contain Useful Info</a:t>
            </a:r>
          </a:p>
          <a:p>
            <a:pPr marL="457200" lvl="0" indent="-457200" algn="ctr" eaLnBrk="1" hangingPunct="1">
              <a:lnSpc>
                <a:spcPct val="150000"/>
              </a:lnSpc>
              <a:buClr>
                <a:srgbClr val="A50021"/>
              </a:buClr>
              <a:buSzPct val="75000"/>
              <a:buNone/>
            </a:pPr>
            <a:r>
              <a:rPr lang="en-US" altLang="ko-KR" dirty="0">
                <a:solidFill>
                  <a:srgbClr val="000000"/>
                </a:solidFill>
                <a:latin typeface="Tahoma"/>
              </a:rPr>
              <a:t>(Especially When So Many)</a:t>
            </a:r>
          </a:p>
        </p:txBody>
      </p:sp>
      <p:grpSp>
        <p:nvGrpSpPr>
          <p:cNvPr id="5" name="Group 4"/>
          <p:cNvGrpSpPr/>
          <p:nvPr/>
        </p:nvGrpSpPr>
        <p:grpSpPr>
          <a:xfrm>
            <a:off x="3048000" y="2362200"/>
            <a:ext cx="4648200" cy="766465"/>
            <a:chOff x="3048000" y="2362200"/>
            <a:chExt cx="4648200" cy="766465"/>
          </a:xfrm>
        </p:grpSpPr>
        <p:sp>
          <p:nvSpPr>
            <p:cNvPr id="2" name="TextBox 1"/>
            <p:cNvSpPr txBox="1"/>
            <p:nvPr/>
          </p:nvSpPr>
          <p:spPr>
            <a:xfrm>
              <a:off x="3650669" y="2667000"/>
              <a:ext cx="40455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Not Clear What This Means!</a:t>
              </a:r>
            </a:p>
          </p:txBody>
        </p:sp>
        <p:cxnSp>
          <p:nvCxnSpPr>
            <p:cNvPr id="4" name="Straight Arrow Connector 3"/>
            <p:cNvCxnSpPr/>
            <p:nvPr/>
          </p:nvCxnSpPr>
          <p:spPr>
            <a:xfrm flipH="1" flipV="1">
              <a:off x="3048000" y="2362200"/>
              <a:ext cx="685800" cy="3810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04800" y="4800600"/>
            <a:ext cx="3354316" cy="1600200"/>
            <a:chOff x="3650669" y="1528465"/>
            <a:chExt cx="3354316" cy="1600200"/>
          </a:xfrm>
        </p:grpSpPr>
        <mc:AlternateContent xmlns:mc="http://schemas.openxmlformats.org/markup-compatibility/2006" xmlns:a14="http://schemas.microsoft.com/office/drawing/2010/main">
          <mc:Choice Requires="a14">
            <p:sp>
              <p:nvSpPr>
                <p:cNvPr id="9" name="TextBox 8"/>
                <p:cNvSpPr txBox="1"/>
                <p:nvPr/>
              </p:nvSpPr>
              <p:spPr>
                <a:xfrm>
                  <a:off x="3650669" y="2667000"/>
                  <a:ext cx="335431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Defined as “</a:t>
                  </a:r>
                  <a14:m>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≥95% 0</m:t>
                      </m:r>
                    </m:oMath>
                  </a14:m>
                  <a:r>
                    <a:rPr kumimoji="0" lang="en-US" sz="2400" b="0" i="0" u="none" strike="noStrike" kern="1200" cap="none" spc="0" normalizeH="0" baseline="0" noProof="0" dirty="0">
                      <a:ln>
                        <a:noFill/>
                      </a:ln>
                      <a:solidFill>
                        <a:srgbClr val="000000"/>
                      </a:solidFill>
                      <a:effectLst/>
                      <a:uLnTx/>
                      <a:uFillTx/>
                      <a:latin typeface="Arial" charset="0"/>
                      <a:ea typeface="+mn-ea"/>
                      <a:cs typeface="+mn-cs"/>
                    </a:rPr>
                    <a:t>s”</a:t>
                  </a:r>
                </a:p>
              </p:txBody>
            </p:sp>
          </mc:Choice>
          <mc:Fallback xmlns="">
            <p:sp>
              <p:nvSpPr>
                <p:cNvPr id="9" name="TextBox 8"/>
                <p:cNvSpPr txBox="1">
                  <a:spLocks noRot="1" noChangeAspect="1" noMove="1" noResize="1" noEditPoints="1" noAdjustHandles="1" noChangeArrowheads="1" noChangeShapeType="1" noTextEdit="1"/>
                </p:cNvSpPr>
                <p:nvPr/>
              </p:nvSpPr>
              <p:spPr>
                <a:xfrm>
                  <a:off x="3650669" y="2667000"/>
                  <a:ext cx="3354316" cy="461665"/>
                </a:xfrm>
                <a:prstGeom prst="rect">
                  <a:avLst/>
                </a:prstGeom>
                <a:blipFill>
                  <a:blip r:embed="rId3"/>
                  <a:stretch>
                    <a:fillRect l="-2727" t="-9211" b="-30263"/>
                  </a:stretch>
                </a:blipFill>
              </p:spPr>
              <p:txBody>
                <a:bodyPr/>
                <a:lstStyle/>
                <a:p>
                  <a:r>
                    <a:rPr lang="en-US">
                      <a:noFill/>
                    </a:rPr>
                    <a:t> </a:t>
                  </a:r>
                </a:p>
              </p:txBody>
            </p:sp>
          </mc:Fallback>
        </mc:AlternateContent>
        <p:cxnSp>
          <p:nvCxnSpPr>
            <p:cNvPr id="10" name="Straight Arrow Connector 9"/>
            <p:cNvCxnSpPr/>
            <p:nvPr/>
          </p:nvCxnSpPr>
          <p:spPr>
            <a:xfrm flipV="1">
              <a:off x="5181600" y="1528465"/>
              <a:ext cx="602669" cy="1138536"/>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1974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764" y="1066800"/>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endParaRPr lang="en-US" u="sng" dirty="0"/>
              </a:p>
              <a:p>
                <a:pPr marL="0" indent="0">
                  <a:lnSpc>
                    <a:spcPct val="150000"/>
                  </a:lnSpc>
                  <a:buNone/>
                </a:pPr>
                <a:r>
                  <a:rPr lang="en-US" dirty="0"/>
                  <a:t>Endpoints?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0.05</m:t>
                        </m:r>
                      </m:sub>
                    </m:sSub>
                  </m:oMath>
                </a14:m>
                <a:r>
                  <a:rPr lang="en-US" dirty="0"/>
                  <a:t>  &amp;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0.95</m:t>
                        </m:r>
                      </m:sub>
                    </m:sSub>
                  </m:oMath>
                </a14:m>
                <a:r>
                  <a:rPr lang="en-US" dirty="0"/>
                  <a:t>  Will Re-Center!)</a:t>
                </a:r>
              </a:p>
              <a:p>
                <a:pPr marL="0" indent="0">
                  <a:lnSpc>
                    <a:spcPct val="150000"/>
                  </a:lnSpc>
                  <a:buNone/>
                </a:pPr>
                <a:r>
                  <a:rPr lang="en-US" dirty="0"/>
                  <a:t>Recommend Using </a:t>
                </a:r>
                <a:r>
                  <a:rPr lang="en-US" i="1" dirty="0"/>
                  <a:t>Absolute Quantiles</a:t>
                </a:r>
                <a:r>
                  <a:rPr lang="en-US" dirty="0"/>
                  <a:t>:</a:t>
                </a:r>
              </a:p>
              <a:p>
                <a:pPr marL="0" indent="0" algn="ctr">
                  <a:lnSpc>
                    <a:spcPct val="150000"/>
                  </a:lnSpc>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𝑞</m:t>
                            </m:r>
                          </m:e>
                        </m:d>
                      </m:e>
                      <m:sub>
                        <m:r>
                          <a:rPr lang="en-US" b="0" i="1" smtClean="0">
                            <a:latin typeface="Cambria Math" panose="02040503050406030204" pitchFamily="18" charset="0"/>
                            <a:ea typeface="Cambria Math" panose="02040503050406030204" pitchFamily="18" charset="0"/>
                          </a:rPr>
                          <m:t>0.90</m:t>
                        </m:r>
                      </m:sub>
                    </m:sSub>
                  </m:oMath>
                </a14:m>
                <a:r>
                  <a:rPr lang="en-US" dirty="0"/>
                  <a:t> </a:t>
                </a:r>
              </a:p>
              <a:p>
                <a:pPr marL="0" indent="0">
                  <a:lnSpc>
                    <a:spcPct val="150000"/>
                  </a:lnSpc>
                  <a:buNone/>
                </a:pPr>
                <a:r>
                  <a:rPr lang="en-US" dirty="0"/>
                  <a:t>Where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𝑞</m:t>
                            </m:r>
                          </m:e>
                        </m:d>
                      </m:e>
                      <m:sub>
                        <m:r>
                          <a:rPr lang="en-US" i="1" smtClean="0">
                            <a:latin typeface="Cambria Math" panose="02040503050406030204" pitchFamily="18" charset="0"/>
                            <a:ea typeface="Cambria Math" panose="02040503050406030204" pitchFamily="18" charset="0"/>
                          </a:rPr>
                          <m:t>𝛼</m:t>
                        </m:r>
                      </m:sub>
                    </m:sSub>
                  </m:oMath>
                </a14:m>
                <a:r>
                  <a:rPr lang="en-US" dirty="0"/>
                  <a:t>  is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r>
                  <a:rPr lang="en-US" dirty="0" err="1"/>
                  <a:t>th</a:t>
                </a:r>
                <a:r>
                  <a:rPr lang="en-US" dirty="0"/>
                  <a:t>  Quantile of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𝑛</m:t>
                            </m:r>
                          </m:sub>
                        </m:sSub>
                      </m:e>
                    </m:d>
                  </m:oMath>
                </a14:m>
                <a:endParaRPr lang="en-US" dirty="0"/>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764" y="1066800"/>
                <a:ext cx="8534400" cy="5135563"/>
              </a:xfrm>
              <a:blipFill>
                <a:blip r:embed="rId2"/>
                <a:stretch>
                  <a:fillRect l="-1786" r="-1143"/>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495300"/>
            <a:ext cx="609600" cy="3733800"/>
          </a:xfrm>
          <a:prstGeom prst="rect">
            <a:avLst/>
          </a:prstGeom>
        </p:spPr>
      </p:pic>
      <p:grpSp>
        <p:nvGrpSpPr>
          <p:cNvPr id="9" name="Group 8"/>
          <p:cNvGrpSpPr/>
          <p:nvPr/>
        </p:nvGrpSpPr>
        <p:grpSpPr>
          <a:xfrm>
            <a:off x="6096000" y="533400"/>
            <a:ext cx="2763129" cy="2438400"/>
            <a:chOff x="6096000" y="533400"/>
            <a:chExt cx="2763129" cy="2438400"/>
          </a:xfrm>
        </p:grpSpPr>
        <p:sp>
          <p:nvSpPr>
            <p:cNvPr id="5" name="TextBox 4"/>
            <p:cNvSpPr txBox="1"/>
            <p:nvPr/>
          </p:nvSpPr>
          <p:spPr>
            <a:xfrm>
              <a:off x="6096000" y="533400"/>
              <a:ext cx="276312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Caution:  Many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Packages Do This!</a:t>
              </a:r>
            </a:p>
          </p:txBody>
        </p:sp>
        <p:cxnSp>
          <p:nvCxnSpPr>
            <p:cNvPr id="8" name="Straight Arrow Connector 7"/>
            <p:cNvCxnSpPr/>
            <p:nvPr/>
          </p:nvCxnSpPr>
          <p:spPr>
            <a:xfrm flipH="1">
              <a:off x="7391400" y="1371600"/>
              <a:ext cx="76200" cy="1600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0AF70993-6283-8C99-82B6-7FDFA963C0A4}"/>
              </a:ext>
            </a:extLst>
          </p:cNvPr>
          <p:cNvGrpSpPr/>
          <p:nvPr/>
        </p:nvGrpSpPr>
        <p:grpSpPr>
          <a:xfrm>
            <a:off x="5410200" y="4267200"/>
            <a:ext cx="2086402" cy="584775"/>
            <a:chOff x="5334000" y="533400"/>
            <a:chExt cx="2086402" cy="584775"/>
          </a:xfrm>
        </p:grpSpPr>
        <p:sp>
          <p:nvSpPr>
            <p:cNvPr id="7" name="TextBox 6">
              <a:extLst>
                <a:ext uri="{FF2B5EF4-FFF2-40B4-BE49-F238E27FC236}">
                  <a16:creationId xmlns:a16="http://schemas.microsoft.com/office/drawing/2014/main" id="{FA9E7651-AF60-A70C-4726-281D6CF7D985}"/>
                </a:ext>
              </a:extLst>
            </p:cNvPr>
            <p:cNvSpPr txBox="1"/>
            <p:nvPr/>
          </p:nvSpPr>
          <p:spPr>
            <a:xfrm>
              <a:off x="6096000" y="533400"/>
              <a:ext cx="132440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rial" charset="0"/>
                  <a:ea typeface="+mn-ea"/>
                  <a:cs typeface="+mn-cs"/>
                </a:rPr>
                <a:t>About Half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rial" charset="0"/>
                  <a:ea typeface="+mn-ea"/>
                  <a:cs typeface="+mn-cs"/>
                </a:rPr>
                <a:t>At Each End</a:t>
              </a:r>
            </a:p>
          </p:txBody>
        </p:sp>
        <p:cxnSp>
          <p:nvCxnSpPr>
            <p:cNvPr id="10" name="Straight Arrow Connector 9">
              <a:extLst>
                <a:ext uri="{FF2B5EF4-FFF2-40B4-BE49-F238E27FC236}">
                  <a16:creationId xmlns:a16="http://schemas.microsoft.com/office/drawing/2014/main" id="{123B1438-13F2-D78C-9DD4-72D56CDE14CF}"/>
                </a:ext>
              </a:extLst>
            </p:cNvPr>
            <p:cNvCxnSpPr>
              <a:cxnSpLocks/>
            </p:cNvCxnSpPr>
            <p:nvPr/>
          </p:nvCxnSpPr>
          <p:spPr>
            <a:xfrm flipH="1">
              <a:off x="5334000" y="838200"/>
              <a:ext cx="762000" cy="279975"/>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330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457201"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Lung Cancer Data Example</a:t>
                </a:r>
              </a:p>
              <a:p>
                <a:pPr algn="l" eaLnBrk="1" hangingPunct="1">
                  <a:buClrTx/>
                  <a:buSzPct val="100000"/>
                  <a:buFont typeface="Arial" pitchFamily="34" charset="0"/>
                  <a:buChar char="•"/>
                </a:pPr>
                <a:r>
                  <a:rPr lang="en-US" dirty="0">
                    <a:latin typeface="Arial" pitchFamily="34" charset="0"/>
                    <a:cs typeface="Arial" pitchFamily="34" charset="0"/>
                  </a:rPr>
                  <a:t>Genetics (Cancer Research)</a:t>
                </a:r>
              </a:p>
              <a:p>
                <a:pPr algn="l" eaLnBrk="1" hangingPunct="1">
                  <a:buClrTx/>
                  <a:buSzPct val="100000"/>
                  <a:buFont typeface="Arial" pitchFamily="34" charset="0"/>
                  <a:buChar char="•"/>
                </a:pPr>
                <a:r>
                  <a:rPr lang="en-US" dirty="0" err="1">
                    <a:latin typeface="Arial" pitchFamily="34" charset="0"/>
                    <a:cs typeface="Arial" pitchFamily="34" charset="0"/>
                  </a:rPr>
                  <a:t>RNAseq</a:t>
                </a:r>
                <a:r>
                  <a:rPr lang="en-US" dirty="0">
                    <a:latin typeface="Arial" pitchFamily="34" charset="0"/>
                    <a:cs typeface="Arial" pitchFamily="34" charset="0"/>
                  </a:rPr>
                  <a:t> (Next </a:t>
                </a:r>
                <a:r>
                  <a:rPr lang="en-US" dirty="0" err="1">
                    <a:latin typeface="Arial" pitchFamily="34" charset="0"/>
                    <a:cs typeface="Arial" pitchFamily="34" charset="0"/>
                  </a:rPr>
                  <a:t>Gener’n</a:t>
                </a:r>
                <a:r>
                  <a:rPr lang="en-US" dirty="0">
                    <a:latin typeface="Arial" pitchFamily="34" charset="0"/>
                    <a:cs typeface="Arial" pitchFamily="34" charset="0"/>
                  </a:rPr>
                  <a:t> </a:t>
                </a:r>
                <a:r>
                  <a:rPr lang="en-US" dirty="0" err="1">
                    <a:latin typeface="Arial" pitchFamily="34" charset="0"/>
                    <a:cs typeface="Arial" pitchFamily="34" charset="0"/>
                  </a:rPr>
                  <a:t>Sequen’g</a:t>
                </a:r>
                <a:r>
                  <a:rPr lang="en-US" dirty="0">
                    <a:latin typeface="Arial" pitchFamily="34" charset="0"/>
                    <a:cs typeface="Arial" pitchFamily="34" charset="0"/>
                  </a:rPr>
                  <a:t>)</a:t>
                </a:r>
              </a:p>
              <a:p>
                <a:pPr algn="l" eaLnBrk="1" hangingPunct="1">
                  <a:buClrTx/>
                  <a:buSzPct val="100000"/>
                  <a:buFont typeface="Arial" pitchFamily="34" charset="0"/>
                  <a:buChar char="•"/>
                </a:pPr>
                <a:r>
                  <a:rPr lang="en-US" dirty="0">
                    <a:latin typeface="Arial" pitchFamily="34" charset="0"/>
                    <a:cs typeface="Arial" pitchFamily="34" charset="0"/>
                  </a:rPr>
                  <a:t>Deep look at “gene components”</a:t>
                </a:r>
              </a:p>
              <a:p>
                <a:pPr marL="0" indent="0" algn="l" eaLnBrk="1" hangingPunct="1">
                  <a:buClrTx/>
                  <a:buSzPct val="100000"/>
                  <a:buNone/>
                </a:pPr>
                <a:endParaRPr lang="en-US" dirty="0">
                  <a:latin typeface="Arial" pitchFamily="34" charset="0"/>
                  <a:cs typeface="Arial" pitchFamily="34" charset="0"/>
                </a:endParaRPr>
              </a:p>
              <a:p>
                <a:pPr algn="l" eaLnBrk="1" hangingPunct="1">
                  <a:buClrTx/>
                  <a:buSzPct val="100000"/>
                  <a:buFont typeface="Arial" pitchFamily="34" charset="0"/>
                  <a:buChar char="•"/>
                </a:pPr>
                <a:r>
                  <a:rPr lang="en-US" dirty="0">
                    <a:latin typeface="Arial" pitchFamily="34" charset="0"/>
                    <a:cs typeface="Arial" pitchFamily="34" charset="0"/>
                  </a:rPr>
                  <a:t>Gene studied here:    CDKN2A</a:t>
                </a:r>
              </a:p>
              <a:p>
                <a:pPr algn="l" eaLnBrk="1" hangingPunct="1">
                  <a:buClrTx/>
                  <a:buSzPct val="100000"/>
                  <a:buFont typeface="Arial" pitchFamily="34" charset="0"/>
                  <a:buChar char="•"/>
                </a:pPr>
                <a:r>
                  <a:rPr lang="en-US" dirty="0">
                    <a:latin typeface="Arial" pitchFamily="34" charset="0"/>
                    <a:cs typeface="Arial" pitchFamily="34" charset="0"/>
                  </a:rPr>
                  <a:t>Goal:  </a:t>
                </a:r>
                <a:r>
                  <a:rPr lang="en-US" i="1" dirty="0">
                    <a:latin typeface="Arial" pitchFamily="34" charset="0"/>
                    <a:cs typeface="Arial" pitchFamily="34" charset="0"/>
                  </a:rPr>
                  <a:t>Study Alternate Splicing</a:t>
                </a:r>
              </a:p>
              <a:p>
                <a:pPr algn="l" eaLnBrk="1" hangingPunct="1">
                  <a:buClrTx/>
                  <a:buSzPct val="100000"/>
                  <a:buFont typeface="Arial" pitchFamily="34" charset="0"/>
                  <a:buChar char="•"/>
                </a:pPr>
                <a:r>
                  <a:rPr lang="en-US" dirty="0">
                    <a:latin typeface="Arial" pitchFamily="34" charset="0"/>
                    <a:cs typeface="Arial" pitchFamily="34" charset="0"/>
                  </a:rPr>
                  <a:t>Sample Size,   </a:t>
                </a:r>
                <a14:m>
                  <m:oMath xmlns:m="http://schemas.openxmlformats.org/officeDocument/2006/math">
                    <m:r>
                      <a:rPr lang="en-US" i="1" dirty="0" smtClean="0">
                        <a:latin typeface="Cambria Math" panose="02040503050406030204" pitchFamily="18" charset="0"/>
                        <a:cs typeface="Arial" pitchFamily="34" charset="0"/>
                      </a:rPr>
                      <m:t>𝑛</m:t>
                    </m:r>
                    <m:r>
                      <a:rPr lang="en-US" i="1" dirty="0" smtClean="0">
                        <a:latin typeface="Cambria Math" panose="02040503050406030204" pitchFamily="18" charset="0"/>
                        <a:cs typeface="Arial" pitchFamily="34" charset="0"/>
                      </a:rPr>
                      <m:t> = 180</m:t>
                    </m:r>
                  </m:oMath>
                </a14:m>
                <a:endParaRPr lang="en-US" dirty="0">
                  <a:latin typeface="Arial" pitchFamily="34" charset="0"/>
                  <a:cs typeface="Arial" pitchFamily="34" charset="0"/>
                </a:endParaRPr>
              </a:p>
              <a:p>
                <a:pPr algn="l" eaLnBrk="1" hangingPunct="1">
                  <a:buClrTx/>
                  <a:buSzPct val="100000"/>
                  <a:buFont typeface="Arial" pitchFamily="34" charset="0"/>
                  <a:buChar char="•"/>
                </a:pPr>
                <a:r>
                  <a:rPr lang="en-US" dirty="0">
                    <a:latin typeface="Arial" pitchFamily="34" charset="0"/>
                    <a:cs typeface="Arial" pitchFamily="34" charset="0"/>
                  </a:rPr>
                  <a:t>Dimension,    </a:t>
                </a:r>
                <a14:m>
                  <m:oMath xmlns:m="http://schemas.openxmlformats.org/officeDocument/2006/math">
                    <m:r>
                      <a:rPr lang="en-US" i="1" dirty="0" smtClean="0">
                        <a:latin typeface="Cambria Math" panose="02040503050406030204" pitchFamily="18" charset="0"/>
                        <a:cs typeface="Arial" pitchFamily="34" charset="0"/>
                      </a:rPr>
                      <m:t>𝑑</m:t>
                    </m:r>
                    <m:r>
                      <a:rPr lang="en-US" i="1" dirty="0" smtClean="0">
                        <a:latin typeface="Cambria Math" panose="02040503050406030204" pitchFamily="18" charset="0"/>
                        <a:cs typeface="Arial" pitchFamily="34" charset="0"/>
                      </a:rPr>
                      <m:t> = 1709</m:t>
                    </m:r>
                  </m:oMath>
                </a14:m>
                <a:endParaRPr lang="en-US" dirty="0">
                  <a:latin typeface="Arial" pitchFamily="34" charset="0"/>
                  <a:cs typeface="Arial" pitchFamily="34" charset="0"/>
                </a:endParaRP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457201" y="1479550"/>
                <a:ext cx="8269288" cy="5226050"/>
              </a:xfrm>
              <a:blipFill>
                <a:blip r:embed="rId3"/>
                <a:stretch>
                  <a:fillRect l="-1842" t="-1517" b="-4551"/>
                </a:stretch>
              </a:blipFill>
            </p:spPr>
            <p:txBody>
              <a:bodyPr/>
              <a:lstStyle/>
              <a:p>
                <a:r>
                  <a:rPr lang="en-US">
                    <a:noFill/>
                  </a:rPr>
                  <a:t> </a:t>
                </a:r>
              </a:p>
            </p:txBody>
          </p:sp>
        </mc:Fallback>
      </mc:AlternateContent>
      <p:sp>
        <p:nvSpPr>
          <p:cNvPr id="5"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Real Data Curve Objects</a:t>
            </a:r>
          </a:p>
        </p:txBody>
      </p:sp>
    </p:spTree>
    <p:extLst>
      <p:ext uri="{BB962C8B-B14F-4D97-AF65-F5344CB8AC3E}">
        <p14:creationId xmlns:p14="http://schemas.microsoft.com/office/powerpoint/2010/main" val="733305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Simple</a:t>
            </a:r>
          </a:p>
          <a:p>
            <a:pPr algn="l" eaLnBrk="1" hangingPunct="1">
              <a:buFont typeface="Wingdings" pitchFamily="2" charset="2"/>
              <a:buNone/>
            </a:pPr>
            <a:r>
              <a:rPr lang="en-US" dirty="0">
                <a:latin typeface="Arial" pitchFamily="34" charset="0"/>
                <a:cs typeface="Arial" pitchFamily="34" charset="0"/>
              </a:rPr>
              <a:t>1</a:t>
            </a:r>
            <a:r>
              <a:rPr lang="en-US" baseline="30000" dirty="0">
                <a:latin typeface="Arial" pitchFamily="34" charset="0"/>
                <a:cs typeface="Arial" pitchFamily="34" charset="0"/>
              </a:rPr>
              <a:t>st</a:t>
            </a: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View:</a:t>
            </a:r>
          </a:p>
          <a:p>
            <a:pPr algn="l" eaLnBrk="1" hangingPunct="1">
              <a:buFont typeface="Wingdings" pitchFamily="2" charset="2"/>
              <a:buNone/>
            </a:pPr>
            <a:r>
              <a:rPr lang="en-US" dirty="0">
                <a:latin typeface="Arial" pitchFamily="34" charset="0"/>
                <a:cs typeface="Arial" pitchFamily="34" charset="0"/>
              </a:rPr>
              <a:t>Curve</a:t>
            </a:r>
          </a:p>
          <a:p>
            <a:pPr algn="l" eaLnBrk="1" hangingPunct="1">
              <a:buFont typeface="Wingdings" pitchFamily="2" charset="2"/>
              <a:buNone/>
            </a:pPr>
            <a:r>
              <a:rPr lang="en-US" dirty="0">
                <a:latin typeface="Arial" pitchFamily="34" charset="0"/>
                <a:cs typeface="Arial" pitchFamily="34" charset="0"/>
              </a:rPr>
              <a:t>Overlay</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(counts</a:t>
            </a:r>
          </a:p>
          <a:p>
            <a:pPr algn="l" eaLnBrk="1" hangingPunct="1">
              <a:buFont typeface="Wingdings" pitchFamily="2" charset="2"/>
              <a:buNone/>
            </a:pPr>
            <a:r>
              <a:rPr lang="en-US" dirty="0">
                <a:latin typeface="Arial" pitchFamily="34" charset="0"/>
                <a:cs typeface="Arial" pitchFamily="34" charset="0"/>
              </a:rPr>
              <a:t> scale)</a:t>
            </a:r>
          </a:p>
        </p:txBody>
      </p:sp>
      <p:sp>
        <p:nvSpPr>
          <p:cNvPr id="6"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5" name="TextBox 4"/>
          <p:cNvSpPr txBox="1"/>
          <p:nvPr/>
        </p:nvSpPr>
        <p:spPr>
          <a:xfrm>
            <a:off x="-21922" y="6324600"/>
            <a:ext cx="267252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I. Object Representation</a:t>
            </a:r>
          </a:p>
        </p:txBody>
      </p:sp>
      <p:pic>
        <p:nvPicPr>
          <p:cNvPr id="2" name="Picture 1"/>
          <p:cNvPicPr>
            <a:picLocks noChangeAspect="1"/>
          </p:cNvPicPr>
          <p:nvPr/>
        </p:nvPicPr>
        <p:blipFill rotWithShape="1">
          <a:blip r:embed="rId3"/>
          <a:srcRect l="8339" t="5888" r="9854" b="7850"/>
          <a:stretch/>
        </p:blipFill>
        <p:spPr>
          <a:xfrm>
            <a:off x="2057400" y="1083732"/>
            <a:ext cx="7086600" cy="5774267"/>
          </a:xfrm>
          <a:prstGeom prst="rect">
            <a:avLst/>
          </a:prstGeom>
        </p:spPr>
      </p:pic>
      <p:grpSp>
        <p:nvGrpSpPr>
          <p:cNvPr id="11" name="Group 10"/>
          <p:cNvGrpSpPr/>
          <p:nvPr/>
        </p:nvGrpSpPr>
        <p:grpSpPr>
          <a:xfrm>
            <a:off x="4876800" y="2286000"/>
            <a:ext cx="3273941" cy="4038600"/>
            <a:chOff x="4876800" y="2286000"/>
            <a:chExt cx="3273941" cy="4038600"/>
          </a:xfrm>
        </p:grpSpPr>
        <p:sp>
          <p:nvSpPr>
            <p:cNvPr id="3" name="TextBox 2"/>
            <p:cNvSpPr txBox="1"/>
            <p:nvPr/>
          </p:nvSpPr>
          <p:spPr>
            <a:xfrm>
              <a:off x="6324600" y="2286000"/>
              <a:ext cx="1826141"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Note:  Data Set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Structure May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Be Hidden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Low Areas</a:t>
              </a:r>
            </a:p>
          </p:txBody>
        </p:sp>
        <p:cxnSp>
          <p:nvCxnSpPr>
            <p:cNvPr id="8" name="Straight Arrow Connector 7"/>
            <p:cNvCxnSpPr/>
            <p:nvPr/>
          </p:nvCxnSpPr>
          <p:spPr>
            <a:xfrm flipH="1">
              <a:off x="6934200" y="3505200"/>
              <a:ext cx="304800" cy="24384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76800" y="3505200"/>
              <a:ext cx="2362200" cy="28194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01467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Simple</a:t>
            </a:r>
          </a:p>
          <a:p>
            <a:pPr algn="l" eaLnBrk="1" hangingPunct="1">
              <a:buFont typeface="Wingdings" pitchFamily="2" charset="2"/>
              <a:buNone/>
            </a:pPr>
            <a:r>
              <a:rPr lang="en-US" dirty="0">
                <a:latin typeface="Arial" pitchFamily="34" charset="0"/>
                <a:cs typeface="Arial" pitchFamily="34" charset="0"/>
              </a:rPr>
              <a:t>1</a:t>
            </a:r>
            <a:r>
              <a:rPr lang="en-US" baseline="30000" dirty="0">
                <a:latin typeface="Arial" pitchFamily="34" charset="0"/>
                <a:cs typeface="Arial" pitchFamily="34" charset="0"/>
              </a:rPr>
              <a:t>st</a:t>
            </a: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View:</a:t>
            </a:r>
          </a:p>
          <a:p>
            <a:pPr algn="l" eaLnBrk="1" hangingPunct="1">
              <a:buFont typeface="Wingdings" pitchFamily="2" charset="2"/>
              <a:buNone/>
            </a:pPr>
            <a:r>
              <a:rPr lang="en-US" dirty="0">
                <a:latin typeface="Arial" pitchFamily="34" charset="0"/>
                <a:cs typeface="Arial" pitchFamily="34" charset="0"/>
              </a:rPr>
              <a:t>Curve</a:t>
            </a:r>
          </a:p>
          <a:p>
            <a:pPr algn="l" eaLnBrk="1" hangingPunct="1">
              <a:buFont typeface="Wingdings" pitchFamily="2" charset="2"/>
              <a:buNone/>
            </a:pPr>
            <a:r>
              <a:rPr lang="en-US" dirty="0">
                <a:latin typeface="Arial" pitchFamily="34" charset="0"/>
                <a:cs typeface="Arial" pitchFamily="34" charset="0"/>
              </a:rPr>
              <a:t>Overlay</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(log</a:t>
            </a:r>
          </a:p>
          <a:p>
            <a:pPr algn="l" eaLnBrk="1" hangingPunct="1">
              <a:buFont typeface="Wingdings" pitchFamily="2" charset="2"/>
              <a:buNone/>
            </a:pPr>
            <a:r>
              <a:rPr lang="en-US" dirty="0">
                <a:latin typeface="Arial" pitchFamily="34" charset="0"/>
                <a:cs typeface="Arial" pitchFamily="34" charset="0"/>
              </a:rPr>
              <a:t> scale)</a:t>
            </a:r>
          </a:p>
        </p:txBody>
      </p:sp>
      <p:pic>
        <p:nvPicPr>
          <p:cNvPr id="4" name="Picture 2"/>
          <p:cNvPicPr>
            <a:picLocks noChangeAspect="1" noChangeArrowheads="1"/>
          </p:cNvPicPr>
          <p:nvPr/>
        </p:nvPicPr>
        <p:blipFill>
          <a:blip r:embed="rId3" cstate="print"/>
          <a:srcRect l="8546" t="6052" r="8546" b="6052"/>
          <a:stretch>
            <a:fillRect/>
          </a:stretch>
        </p:blipFill>
        <p:spPr bwMode="auto">
          <a:xfrm>
            <a:off x="2047875" y="1546225"/>
            <a:ext cx="7096125" cy="5311775"/>
          </a:xfrm>
          <a:prstGeom prst="rect">
            <a:avLst/>
          </a:prstGeom>
          <a:noFill/>
          <a:ln w="9525">
            <a:noFill/>
            <a:miter lim="800000"/>
            <a:headEnd/>
            <a:tailEnd/>
          </a:ln>
        </p:spPr>
      </p:pic>
      <p:sp>
        <p:nvSpPr>
          <p:cNvPr id="6"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5" name="TextBox 4"/>
          <p:cNvSpPr txBox="1"/>
          <p:nvPr/>
        </p:nvSpPr>
        <p:spPr>
          <a:xfrm>
            <a:off x="-21922" y="6324600"/>
            <a:ext cx="267252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I. Object Representation</a:t>
            </a:r>
          </a:p>
        </p:txBody>
      </p:sp>
    </p:spTree>
    <p:extLst>
      <p:ext uri="{BB962C8B-B14F-4D97-AF65-F5344CB8AC3E}">
        <p14:creationId xmlns:p14="http://schemas.microsoft.com/office/powerpoint/2010/main" val="7305958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152400"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Heatmap View of  </a:t>
                </a:r>
                <a14:m>
                  <m:oMath xmlns:m="http://schemas.openxmlformats.org/officeDocument/2006/math">
                    <m:sSub>
                      <m:sSubPr>
                        <m:ctrlPr>
                          <a:rPr lang="en-US" i="1" smtClean="0">
                            <a:latin typeface="Cambria Math" panose="02040503050406030204" pitchFamily="18" charset="0"/>
                            <a:cs typeface="Arial" pitchFamily="34" charset="0"/>
                          </a:rPr>
                        </m:ctrlPr>
                      </m:sSubPr>
                      <m:e>
                        <m:r>
                          <a:rPr lang="en-US" b="0" i="1" smtClean="0">
                            <a:latin typeface="Cambria Math" panose="02040503050406030204" pitchFamily="18" charset="0"/>
                            <a:cs typeface="Arial" pitchFamily="34" charset="0"/>
                          </a:rPr>
                          <m:t>𝑙𝑜𝑔</m:t>
                        </m:r>
                      </m:e>
                      <m:sub>
                        <m:r>
                          <a:rPr lang="en-US" b="0" i="1" smtClean="0">
                            <a:latin typeface="Cambria Math" panose="02040503050406030204" pitchFamily="18" charset="0"/>
                            <a:cs typeface="Arial" pitchFamily="34" charset="0"/>
                          </a:rPr>
                          <m:t>10</m:t>
                        </m:r>
                      </m:sub>
                    </m:sSub>
                    <m:r>
                      <a:rPr lang="en-US" b="0" i="1" smtClean="0">
                        <a:latin typeface="Cambria Math" panose="02040503050406030204" pitchFamily="18" charset="0"/>
                        <a:cs typeface="Arial" pitchFamily="34" charset="0"/>
                      </a:rPr>
                      <m:t>(</m:t>
                    </m:r>
                    <m:r>
                      <a:rPr lang="en-US" b="0" i="1" smtClean="0">
                        <a:latin typeface="Cambria Math" panose="02040503050406030204" pitchFamily="18" charset="0"/>
                        <a:ea typeface="Cambria Math" panose="02040503050406030204" pitchFamily="18" charset="0"/>
                        <a:cs typeface="Arial" pitchFamily="34" charset="0"/>
                      </a:rPr>
                      <m:t>∙+1)</m:t>
                    </m:r>
                  </m:oMath>
                </a14:m>
                <a:r>
                  <a:rPr lang="en-US" dirty="0">
                    <a:latin typeface="Arial" pitchFamily="34" charset="0"/>
                    <a:cs typeface="Arial" pitchFamily="34" charset="0"/>
                  </a:rPr>
                  <a:t>  Counts</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Interesting</a:t>
                </a:r>
              </a:p>
              <a:p>
                <a:pPr algn="l" eaLnBrk="1" hangingPunct="1">
                  <a:buFont typeface="Wingdings" pitchFamily="2" charset="2"/>
                  <a:buNone/>
                </a:pPr>
                <a:r>
                  <a:rPr lang="en-US" dirty="0">
                    <a:latin typeface="Arial" pitchFamily="34" charset="0"/>
                    <a:cs typeface="Arial" pitchFamily="34" charset="0"/>
                  </a:rPr>
                  <a:t>                                                     Structure?</a:t>
                </a: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152400" y="1219200"/>
                <a:ext cx="8269288" cy="5226050"/>
              </a:xfrm>
              <a:blipFill>
                <a:blip r:embed="rId3"/>
                <a:stretch>
                  <a:fillRect l="-1842" t="-1517" b="-4551"/>
                </a:stretch>
              </a:blipFill>
            </p:spPr>
            <p:txBody>
              <a:bodyPr/>
              <a:lstStyle/>
              <a:p>
                <a:r>
                  <a:rPr lang="en-US">
                    <a:noFill/>
                  </a:rPr>
                  <a:t> </a:t>
                </a:r>
              </a:p>
            </p:txBody>
          </p:sp>
        </mc:Fallback>
      </mc:AlternateContent>
      <p:sp>
        <p:nvSpPr>
          <p:cNvPr id="5"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pic>
        <p:nvPicPr>
          <p:cNvPr id="2" name="Picture 1"/>
          <p:cNvPicPr>
            <a:picLocks noChangeAspect="1"/>
          </p:cNvPicPr>
          <p:nvPr/>
        </p:nvPicPr>
        <p:blipFill rotWithShape="1">
          <a:blip r:embed="rId4"/>
          <a:srcRect l="9091" t="6864" r="52273" b="52941"/>
          <a:stretch/>
        </p:blipFill>
        <p:spPr>
          <a:xfrm>
            <a:off x="152399" y="1905000"/>
            <a:ext cx="5592337" cy="4495800"/>
          </a:xfrm>
          <a:prstGeom prst="rect">
            <a:avLst/>
          </a:prstGeom>
        </p:spPr>
      </p:pic>
      <p:grpSp>
        <p:nvGrpSpPr>
          <p:cNvPr id="6" name="Group 5"/>
          <p:cNvGrpSpPr/>
          <p:nvPr/>
        </p:nvGrpSpPr>
        <p:grpSpPr>
          <a:xfrm>
            <a:off x="5943599" y="1905000"/>
            <a:ext cx="3048001" cy="3058104"/>
            <a:chOff x="5943599" y="2569028"/>
            <a:chExt cx="3048001" cy="3058104"/>
          </a:xfrm>
        </p:grpSpPr>
        <p:pic>
          <p:nvPicPr>
            <p:cNvPr id="3" name="Picture 2"/>
            <p:cNvPicPr>
              <a:picLocks noChangeAspect="1"/>
            </p:cNvPicPr>
            <p:nvPr/>
          </p:nvPicPr>
          <p:blipFill rotWithShape="1">
            <a:blip r:embed="rId4"/>
            <a:srcRect l="53031" t="50980" r="9849" b="7844"/>
            <a:stretch/>
          </p:blipFill>
          <p:spPr>
            <a:xfrm>
              <a:off x="5943599" y="2569028"/>
              <a:ext cx="3048001" cy="2612572"/>
            </a:xfrm>
            <a:prstGeom prst="rect">
              <a:avLst/>
            </a:prstGeom>
          </p:spPr>
        </p:pic>
        <p:sp>
          <p:nvSpPr>
            <p:cNvPr id="4" name="TextBox 3"/>
            <p:cNvSpPr txBox="1"/>
            <p:nvPr/>
          </p:nvSpPr>
          <p:spPr>
            <a:xfrm>
              <a:off x="6324600" y="52578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grpSp>
      <p:sp>
        <p:nvSpPr>
          <p:cNvPr id="7" name="TextBox 6">
            <a:extLst>
              <a:ext uri="{FF2B5EF4-FFF2-40B4-BE49-F238E27FC236}">
                <a16:creationId xmlns:a16="http://schemas.microsoft.com/office/drawing/2014/main" id="{74592976-744B-FD00-F14B-C8B04FFA0895}"/>
              </a:ext>
            </a:extLst>
          </p:cNvPr>
          <p:cNvSpPr txBox="1"/>
          <p:nvPr/>
        </p:nvSpPr>
        <p:spPr>
          <a:xfrm>
            <a:off x="228600" y="6047601"/>
            <a:ext cx="2538580" cy="276999"/>
          </a:xfrm>
          <a:prstGeom prst="rect">
            <a:avLst/>
          </a:prstGeom>
          <a:noFill/>
        </p:spPr>
        <p:txBody>
          <a:bodyPr wrap="none" rtlCol="0">
            <a:spAutoFit/>
          </a:bodyPr>
          <a:lstStyle/>
          <a:p>
            <a:r>
              <a:rPr lang="en-US" sz="1200" dirty="0">
                <a:solidFill>
                  <a:srgbClr val="00B050"/>
                </a:solidFill>
              </a:rPr>
              <a:t>Previous Curves Are Vertical Lines</a:t>
            </a:r>
          </a:p>
        </p:txBody>
      </p:sp>
      <p:sp>
        <p:nvSpPr>
          <p:cNvPr id="8" name="TextBox 7">
            <a:extLst>
              <a:ext uri="{FF2B5EF4-FFF2-40B4-BE49-F238E27FC236}">
                <a16:creationId xmlns:a16="http://schemas.microsoft.com/office/drawing/2014/main" id="{57F5CF0F-1787-9B76-5511-FE15C47787FF}"/>
              </a:ext>
            </a:extLst>
          </p:cNvPr>
          <p:cNvSpPr txBox="1"/>
          <p:nvPr/>
        </p:nvSpPr>
        <p:spPr>
          <a:xfrm>
            <a:off x="1576220" y="3304401"/>
            <a:ext cx="1779205" cy="276999"/>
          </a:xfrm>
          <a:prstGeom prst="rect">
            <a:avLst/>
          </a:prstGeom>
          <a:noFill/>
        </p:spPr>
        <p:txBody>
          <a:bodyPr wrap="none" rtlCol="0">
            <a:spAutoFit/>
          </a:bodyPr>
          <a:lstStyle/>
          <a:p>
            <a:r>
              <a:rPr lang="en-US" sz="1200" dirty="0">
                <a:solidFill>
                  <a:srgbClr val="FFFF00"/>
                </a:solidFill>
              </a:rPr>
              <a:t>Recall Very Small Exon</a:t>
            </a:r>
          </a:p>
        </p:txBody>
      </p:sp>
      <p:sp>
        <p:nvSpPr>
          <p:cNvPr id="9" name="TextBox 8">
            <a:extLst>
              <a:ext uri="{FF2B5EF4-FFF2-40B4-BE49-F238E27FC236}">
                <a16:creationId xmlns:a16="http://schemas.microsoft.com/office/drawing/2014/main" id="{D8CBBF63-2EB0-635C-0982-0A8416842325}"/>
              </a:ext>
            </a:extLst>
          </p:cNvPr>
          <p:cNvSpPr txBox="1"/>
          <p:nvPr/>
        </p:nvSpPr>
        <p:spPr>
          <a:xfrm>
            <a:off x="1573595" y="4572000"/>
            <a:ext cx="2580706" cy="276999"/>
          </a:xfrm>
          <a:prstGeom prst="rect">
            <a:avLst/>
          </a:prstGeom>
          <a:noFill/>
        </p:spPr>
        <p:txBody>
          <a:bodyPr wrap="none" rtlCol="0">
            <a:spAutoFit/>
          </a:bodyPr>
          <a:lstStyle/>
          <a:p>
            <a:r>
              <a:rPr lang="en-US" sz="1200" dirty="0">
                <a:solidFill>
                  <a:srgbClr val="FFFF00"/>
                </a:solidFill>
              </a:rPr>
              <a:t>Recall Exon With Alternate Splicing</a:t>
            </a:r>
          </a:p>
        </p:txBody>
      </p:sp>
    </p:spTree>
    <p:extLst>
      <p:ext uri="{BB962C8B-B14F-4D97-AF65-F5344CB8AC3E}">
        <p14:creationId xmlns:p14="http://schemas.microsoft.com/office/powerpoint/2010/main" val="31489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8195" name="Rectangle 3"/>
          <p:cNvSpPr>
            <a:spLocks noGrp="1" noChangeArrowheads="1"/>
          </p:cNvSpPr>
          <p:nvPr>
            <p:ph type="body" idx="1"/>
          </p:nvPr>
        </p:nvSpPr>
        <p:spPr>
          <a:xfrm>
            <a:off x="457201"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Centered (Rows &amp; Columns) Version</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Harder to</a:t>
            </a:r>
          </a:p>
          <a:p>
            <a:pPr algn="l" eaLnBrk="1" hangingPunct="1">
              <a:buFont typeface="Wingdings" pitchFamily="2" charset="2"/>
              <a:buNone/>
            </a:pPr>
            <a:r>
              <a:rPr lang="en-US" dirty="0">
                <a:latin typeface="Arial" pitchFamily="34" charset="0"/>
                <a:cs typeface="Arial" pitchFamily="34" charset="0"/>
              </a:rPr>
              <a:t>                                                    Interpret?</a:t>
            </a:r>
          </a:p>
        </p:txBody>
      </p:sp>
      <p:pic>
        <p:nvPicPr>
          <p:cNvPr id="2" name="Picture 1"/>
          <p:cNvPicPr>
            <a:picLocks noChangeAspect="1"/>
          </p:cNvPicPr>
          <p:nvPr/>
        </p:nvPicPr>
        <p:blipFill rotWithShape="1">
          <a:blip r:embed="rId3"/>
          <a:srcRect l="8928" t="6871" r="52272" b="52941"/>
          <a:stretch/>
        </p:blipFill>
        <p:spPr>
          <a:xfrm>
            <a:off x="171582" y="1905000"/>
            <a:ext cx="5617162" cy="4495800"/>
          </a:xfrm>
          <a:prstGeom prst="rect">
            <a:avLst/>
          </a:prstGeom>
        </p:spPr>
      </p:pic>
      <p:pic>
        <p:nvPicPr>
          <p:cNvPr id="3" name="Picture 2"/>
          <p:cNvPicPr>
            <a:picLocks noChangeAspect="1"/>
          </p:cNvPicPr>
          <p:nvPr/>
        </p:nvPicPr>
        <p:blipFill rotWithShape="1">
          <a:blip r:embed="rId3"/>
          <a:srcRect l="50000" t="50980" r="10614" b="7851"/>
          <a:stretch/>
        </p:blipFill>
        <p:spPr>
          <a:xfrm>
            <a:off x="5972629" y="1905000"/>
            <a:ext cx="3018971" cy="2438400"/>
          </a:xfrm>
          <a:prstGeom prst="rect">
            <a:avLst/>
          </a:prstGeom>
        </p:spPr>
      </p:pic>
      <p:sp>
        <p:nvSpPr>
          <p:cNvPr id="6" name="TextBox 5"/>
          <p:cNvSpPr txBox="1"/>
          <p:nvPr/>
        </p:nvSpPr>
        <p:spPr>
          <a:xfrm>
            <a:off x="6324600" y="44196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grpSp>
        <p:nvGrpSpPr>
          <p:cNvPr id="8" name="Group 7"/>
          <p:cNvGrpSpPr/>
          <p:nvPr/>
        </p:nvGrpSpPr>
        <p:grpSpPr>
          <a:xfrm>
            <a:off x="2819402" y="803701"/>
            <a:ext cx="5831475" cy="3158699"/>
            <a:chOff x="4062949" y="799626"/>
            <a:chExt cx="4342421" cy="3132897"/>
          </a:xfrm>
        </p:grpSpPr>
        <p:sp>
          <p:nvSpPr>
            <p:cNvPr id="4" name="TextBox 3"/>
            <p:cNvSpPr txBox="1"/>
            <p:nvPr/>
          </p:nvSpPr>
          <p:spPr>
            <a:xfrm>
              <a:off x="7637724" y="799626"/>
              <a:ext cx="767646" cy="8242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rPr>
                <a:t>Better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rPr>
                <a:t>Sort?</a:t>
              </a:r>
            </a:p>
          </p:txBody>
        </p:sp>
        <p:cxnSp>
          <p:nvCxnSpPr>
            <p:cNvPr id="7" name="Straight Arrow Connector 6"/>
            <p:cNvCxnSpPr/>
            <p:nvPr/>
          </p:nvCxnSpPr>
          <p:spPr>
            <a:xfrm flipH="1">
              <a:off x="4062949" y="1060576"/>
              <a:ext cx="3631519" cy="28719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070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8195" name="Rectangle 3"/>
          <p:cNvSpPr>
            <a:spLocks noGrp="1" noChangeArrowheads="1"/>
          </p:cNvSpPr>
          <p:nvPr>
            <p:ph type="body" idx="1"/>
          </p:nvPr>
        </p:nvSpPr>
        <p:spPr>
          <a:xfrm>
            <a:off x="457200"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A Better Sorting</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Interpretation?</a:t>
            </a:r>
          </a:p>
        </p:txBody>
      </p:sp>
      <p:pic>
        <p:nvPicPr>
          <p:cNvPr id="2" name="Picture 1"/>
          <p:cNvPicPr>
            <a:picLocks noChangeAspect="1"/>
          </p:cNvPicPr>
          <p:nvPr/>
        </p:nvPicPr>
        <p:blipFill rotWithShape="1">
          <a:blip r:embed="rId3"/>
          <a:srcRect l="9099" t="6871" r="52272" b="52941"/>
          <a:stretch/>
        </p:blipFill>
        <p:spPr>
          <a:xfrm>
            <a:off x="152400" y="1905000"/>
            <a:ext cx="5742414" cy="4616450"/>
          </a:xfrm>
          <a:prstGeom prst="rect">
            <a:avLst/>
          </a:prstGeom>
        </p:spPr>
      </p:pic>
      <p:pic>
        <p:nvPicPr>
          <p:cNvPr id="5" name="Picture 4"/>
          <p:cNvPicPr>
            <a:picLocks noChangeAspect="1"/>
          </p:cNvPicPr>
          <p:nvPr/>
        </p:nvPicPr>
        <p:blipFill rotWithShape="1">
          <a:blip r:embed="rId4"/>
          <a:srcRect l="50000" t="50980" r="10614" b="7851"/>
          <a:stretch/>
        </p:blipFill>
        <p:spPr>
          <a:xfrm>
            <a:off x="5972629" y="1905000"/>
            <a:ext cx="3018971" cy="2438400"/>
          </a:xfrm>
          <a:prstGeom prst="rect">
            <a:avLst/>
          </a:prstGeom>
        </p:spPr>
      </p:pic>
      <p:sp>
        <p:nvSpPr>
          <p:cNvPr id="6" name="TextBox 5"/>
          <p:cNvSpPr txBox="1"/>
          <p:nvPr/>
        </p:nvSpPr>
        <p:spPr>
          <a:xfrm>
            <a:off x="6324600" y="44196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sp>
        <p:nvSpPr>
          <p:cNvPr id="3" name="TextBox 2">
            <a:extLst>
              <a:ext uri="{FF2B5EF4-FFF2-40B4-BE49-F238E27FC236}">
                <a16:creationId xmlns:a16="http://schemas.microsoft.com/office/drawing/2014/main" id="{7B72A116-55AF-44A9-A788-2B3F405C4B19}"/>
              </a:ext>
            </a:extLst>
          </p:cNvPr>
          <p:cNvSpPr txBox="1"/>
          <p:nvPr/>
        </p:nvSpPr>
        <p:spPr>
          <a:xfrm>
            <a:off x="5867400" y="5830669"/>
            <a:ext cx="3245312"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Conclude Heatmap Worse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Than Modes of Variation Here</a:t>
            </a:r>
          </a:p>
        </p:txBody>
      </p:sp>
      <p:sp>
        <p:nvSpPr>
          <p:cNvPr id="4" name="TextBox 3">
            <a:extLst>
              <a:ext uri="{FF2B5EF4-FFF2-40B4-BE49-F238E27FC236}">
                <a16:creationId xmlns:a16="http://schemas.microsoft.com/office/drawing/2014/main" id="{5AD8DD55-2125-2032-0C6F-5C93956A3451}"/>
              </a:ext>
            </a:extLst>
          </p:cNvPr>
          <p:cNvSpPr txBox="1"/>
          <p:nvPr/>
        </p:nvSpPr>
        <p:spPr>
          <a:xfrm>
            <a:off x="914400" y="4419600"/>
            <a:ext cx="4551887" cy="461665"/>
          </a:xfrm>
          <a:prstGeom prst="rect">
            <a:avLst/>
          </a:prstGeom>
          <a:noFill/>
        </p:spPr>
        <p:txBody>
          <a:bodyPr wrap="none" rtlCol="0">
            <a:spAutoFit/>
          </a:bodyPr>
          <a:lstStyle/>
          <a:p>
            <a:r>
              <a:rPr lang="en-US" sz="2400" dirty="0">
                <a:solidFill>
                  <a:schemeClr val="bg2"/>
                </a:solidFill>
              </a:rPr>
              <a:t>Alternate Splicing Appears Here</a:t>
            </a:r>
          </a:p>
        </p:txBody>
      </p:sp>
      <p:sp>
        <p:nvSpPr>
          <p:cNvPr id="8" name="TextBox 7">
            <a:extLst>
              <a:ext uri="{FF2B5EF4-FFF2-40B4-BE49-F238E27FC236}">
                <a16:creationId xmlns:a16="http://schemas.microsoft.com/office/drawing/2014/main" id="{98713135-0913-DE1E-7CC6-9BA8A91570BE}"/>
              </a:ext>
            </a:extLst>
          </p:cNvPr>
          <p:cNvSpPr txBox="1"/>
          <p:nvPr/>
        </p:nvSpPr>
        <p:spPr>
          <a:xfrm>
            <a:off x="914400" y="3276600"/>
            <a:ext cx="4926990" cy="461665"/>
          </a:xfrm>
          <a:prstGeom prst="rect">
            <a:avLst/>
          </a:prstGeom>
          <a:noFill/>
        </p:spPr>
        <p:txBody>
          <a:bodyPr wrap="none" rtlCol="0">
            <a:spAutoFit/>
          </a:bodyPr>
          <a:lstStyle/>
          <a:p>
            <a:r>
              <a:rPr lang="en-US" sz="2400" dirty="0">
                <a:solidFill>
                  <a:schemeClr val="bg2"/>
                </a:solidFill>
              </a:rPr>
              <a:t>Low Expression Exon Accentuated</a:t>
            </a:r>
          </a:p>
        </p:txBody>
      </p:sp>
    </p:spTree>
    <p:extLst>
      <p:ext uri="{BB962C8B-B14F-4D97-AF65-F5344CB8AC3E}">
        <p14:creationId xmlns:p14="http://schemas.microsoft.com/office/powerpoint/2010/main" val="123757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Major Issue:  Most Computer Displays Have Only a Few Thousand Pixels of Resolution</a:t>
                </a:r>
              </a:p>
              <a:p>
                <a:pPr marL="0" indent="0">
                  <a:lnSpc>
                    <a:spcPct val="150000"/>
                  </a:lnSpc>
                  <a:buNone/>
                </a:pPr>
                <a:r>
                  <a:rPr lang="en-US" dirty="0"/>
                  <a:t>So </a:t>
                </a:r>
                <a:r>
                  <a:rPr lang="en-US" u="sng" dirty="0"/>
                  <a:t>Cannot</a:t>
                </a:r>
                <a:r>
                  <a:rPr lang="en-US" dirty="0"/>
                  <a:t> See Full Matrix</a:t>
                </a:r>
              </a:p>
              <a:p>
                <a:pPr marL="0" indent="0">
                  <a:lnSpc>
                    <a:spcPct val="150000"/>
                  </a:lnSpc>
                  <a:buNone/>
                </a:pPr>
                <a:r>
                  <a:rPr lang="en-US" dirty="0"/>
                  <a:t>Most Displays Compensate With Ad Hoc Rules Designed for Text and Natural Images</a:t>
                </a:r>
              </a:p>
              <a:p>
                <a:pPr marL="0" indent="0">
                  <a:lnSpc>
                    <a:spcPct val="150000"/>
                  </a:lnSpc>
                  <a:buNone/>
                </a:pPr>
                <a:r>
                  <a:rPr lang="en-US" i="1" dirty="0"/>
                  <a:t>Can</a:t>
                </a:r>
                <a:r>
                  <a:rPr lang="en-US" dirty="0"/>
                  <a:t> Miss Important Aspects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b="-11164"/>
                </a:stretch>
              </a:blipFill>
            </p:spPr>
            <p:txBody>
              <a:bodyPr/>
              <a:lstStyle/>
              <a:p>
                <a:r>
                  <a:rPr lang="en-US">
                    <a:noFill/>
                  </a:rPr>
                  <a:t> </a:t>
                </a:r>
              </a:p>
            </p:txBody>
          </p:sp>
        </mc:Fallback>
      </mc:AlternateContent>
    </p:spTree>
    <p:extLst>
      <p:ext uri="{BB962C8B-B14F-4D97-AF65-F5344CB8AC3E}">
        <p14:creationId xmlns:p14="http://schemas.microsoft.com/office/powerpoint/2010/main" val="1106469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Simple Approach Here:   Study 1</a:t>
                </a:r>
                <a:r>
                  <a:rPr lang="en-US" baseline="30000" dirty="0"/>
                  <a:t>st</a:t>
                </a:r>
                <a:r>
                  <a:rPr lang="en-US" dirty="0"/>
                  <a:t> </a:t>
                </a:r>
                <a14:m>
                  <m:oMath xmlns:m="http://schemas.openxmlformats.org/officeDocument/2006/math">
                    <m:r>
                      <a:rPr lang="en-US" b="0" i="1" smtClean="0">
                        <a:latin typeface="Cambria Math" panose="02040503050406030204" pitchFamily="18" charset="0"/>
                      </a:rPr>
                      <m:t>200</m:t>
                    </m:r>
                  </m:oMath>
                </a14:m>
                <a:r>
                  <a:rPr lang="en-US" dirty="0"/>
                  <a:t> Rows</a:t>
                </a:r>
              </a:p>
              <a:p>
                <a:pPr marL="0" indent="0">
                  <a:lnSpc>
                    <a:spcPct val="150000"/>
                  </a:lnSpc>
                  <a:buNone/>
                </a:pPr>
                <a:endParaRPr lang="en-US" dirty="0"/>
              </a:p>
              <a:p>
                <a:pPr marL="0" indent="0">
                  <a:lnSpc>
                    <a:spcPct val="150000"/>
                  </a:lnSpc>
                  <a:buNone/>
                </a:pPr>
                <a:r>
                  <a:rPr lang="en-US" dirty="0"/>
                  <a:t>Looks Totally Random?</a:t>
                </a:r>
              </a:p>
              <a:p>
                <a:pPr marL="0" indent="0">
                  <a:lnSpc>
                    <a:spcPct val="150000"/>
                  </a:lnSpc>
                  <a:buNone/>
                </a:pPr>
                <a:r>
                  <a:rPr lang="en-US" dirty="0"/>
                  <a:t>Have Done Both Column</a:t>
                </a:r>
              </a:p>
              <a:p>
                <a:pPr marL="0" indent="0">
                  <a:lnSpc>
                    <a:spcPct val="150000"/>
                  </a:lnSpc>
                  <a:buNone/>
                </a:pPr>
                <a:r>
                  <a:rPr lang="en-US" dirty="0"/>
                  <a:t>And Row Clustering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l="6866" t="40152" r="25492" b="5306"/>
          <a:stretch/>
        </p:blipFill>
        <p:spPr>
          <a:xfrm>
            <a:off x="5105400" y="2643808"/>
            <a:ext cx="4038600" cy="4214191"/>
          </a:xfrm>
          <a:prstGeom prst="rect">
            <a:avLst/>
          </a:prstGeom>
        </p:spPr>
      </p:pic>
      <p:grpSp>
        <p:nvGrpSpPr>
          <p:cNvPr id="9" name="Group 8"/>
          <p:cNvGrpSpPr/>
          <p:nvPr/>
        </p:nvGrpSpPr>
        <p:grpSpPr>
          <a:xfrm>
            <a:off x="6248400" y="228600"/>
            <a:ext cx="2805380" cy="1828800"/>
            <a:chOff x="6248400" y="228600"/>
            <a:chExt cx="2805380" cy="1828800"/>
          </a:xfrm>
        </p:grpSpPr>
        <p:sp>
          <p:nvSpPr>
            <p:cNvPr id="6" name="TextBox 5"/>
            <p:cNvSpPr txBox="1"/>
            <p:nvPr/>
          </p:nvSpPr>
          <p:spPr>
            <a:xfrm>
              <a:off x="7010400" y="228600"/>
              <a:ext cx="204338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Will See OK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For </a:t>
              </a:r>
              <a:r>
                <a:rPr kumimoji="0" lang="en-US" sz="2400" b="0" i="0" u="sng" strike="noStrike" kern="1200" cap="none" spc="0" normalizeH="0" baseline="0" noProof="0" dirty="0">
                  <a:ln>
                    <a:noFill/>
                  </a:ln>
                  <a:solidFill>
                    <a:srgbClr val="00B050"/>
                  </a:solidFill>
                  <a:effectLst/>
                  <a:uLnTx/>
                  <a:uFillTx/>
                  <a:latin typeface="Arial" charset="0"/>
                  <a:ea typeface="+mn-ea"/>
                  <a:cs typeface="+mn-cs"/>
                </a:rPr>
                <a:t>This</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 Data</a:t>
              </a:r>
            </a:p>
          </p:txBody>
        </p:sp>
        <p:cxnSp>
          <p:nvCxnSpPr>
            <p:cNvPr id="8" name="Straight Arrow Connector 7"/>
            <p:cNvCxnSpPr>
              <a:stCxn id="6" idx="1"/>
            </p:cNvCxnSpPr>
            <p:nvPr/>
          </p:nvCxnSpPr>
          <p:spPr>
            <a:xfrm flipH="1">
              <a:off x="6248400" y="644099"/>
              <a:ext cx="762000" cy="141330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1511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Revisit With Scatterplot Matrix View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863" t="40906" r="48042" b="22733"/>
          <a:stretch/>
        </p:blipFill>
        <p:spPr>
          <a:xfrm>
            <a:off x="1" y="2961862"/>
            <a:ext cx="3733800" cy="3896139"/>
          </a:xfrm>
          <a:prstGeom prst="rect">
            <a:avLst/>
          </a:prstGeom>
        </p:spPr>
      </p:pic>
      <p:sp>
        <p:nvSpPr>
          <p:cNvPr id="5" name="TextBox 4"/>
          <p:cNvSpPr txBox="1"/>
          <p:nvPr/>
        </p:nvSpPr>
        <p:spPr>
          <a:xfrm>
            <a:off x="4115688" y="2590800"/>
            <a:ext cx="479971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Colored </a:t>
            </a:r>
            <a:r>
              <a:rPr kumimoji="0" lang="en-US" sz="3200" b="0" i="0" u="none" strike="noStrike" kern="1200" cap="none" spc="0" normalizeH="0" baseline="0" noProof="0" dirty="0">
                <a:ln>
                  <a:noFill/>
                </a:ln>
                <a:solidFill>
                  <a:srgbClr val="DC00FF"/>
                </a:solidFill>
                <a:effectLst/>
                <a:uLnTx/>
                <a:uFillTx/>
                <a:latin typeface="Arial" charset="0"/>
                <a:ea typeface="+mn-ea"/>
                <a:cs typeface="+mn-cs"/>
              </a:rPr>
              <a:t>1</a:t>
            </a:r>
            <a:r>
              <a:rPr kumimoji="0" lang="en-US" sz="3200" b="0" i="0" u="none" strike="noStrike" kern="1200" cap="none" spc="0" normalizeH="0" baseline="30000" noProof="0" dirty="0">
                <a:ln>
                  <a:noFill/>
                </a:ln>
                <a:solidFill>
                  <a:srgbClr val="DC00FF"/>
                </a:solidFill>
                <a:effectLst/>
                <a:uLnTx/>
                <a:uFillTx/>
                <a:latin typeface="Arial" charset="0"/>
                <a:ea typeface="+mn-ea"/>
                <a:cs typeface="+mn-cs"/>
              </a:rPr>
              <a:t>st</a:t>
            </a:r>
            <a:r>
              <a:rPr kumimoji="0" lang="en-US" sz="3200" b="0" i="0" u="none" strike="noStrike" kern="1200" cap="none" spc="0" normalizeH="0" baseline="0" noProof="0" dirty="0">
                <a:ln>
                  <a:noFill/>
                </a:ln>
                <a:solidFill>
                  <a:srgbClr val="DC00FF"/>
                </a:solidFill>
                <a:effectLst/>
                <a:uLnTx/>
                <a:uFillTx/>
                <a:latin typeface="Arial" charset="0"/>
                <a:ea typeface="+mn-ea"/>
                <a:cs typeface="+mn-cs"/>
              </a:rPr>
              <a:t> 100</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&amp; </a:t>
            </a:r>
            <a:r>
              <a:rPr kumimoji="0" lang="en-US" sz="3200" b="0" i="0" u="none" strike="noStrike" kern="1200" cap="none" spc="0" normalizeH="0" baseline="0" noProof="0" dirty="0">
                <a:ln>
                  <a:noFill/>
                </a:ln>
                <a:solidFill>
                  <a:srgbClr val="00FF00"/>
                </a:solidFill>
                <a:effectLst/>
                <a:uLnTx/>
                <a:uFillTx/>
                <a:latin typeface="Arial" charset="0"/>
                <a:ea typeface="+mn-ea"/>
                <a:cs typeface="+mn-cs"/>
              </a:rPr>
              <a:t>2</a:t>
            </a:r>
            <a:r>
              <a:rPr kumimoji="0" lang="en-US" sz="3200" b="0" i="0" u="none" strike="noStrike" kern="1200" cap="none" spc="0" normalizeH="0" baseline="30000" noProof="0" dirty="0">
                <a:ln>
                  <a:noFill/>
                </a:ln>
                <a:solidFill>
                  <a:srgbClr val="00FF00"/>
                </a:solidFill>
                <a:effectLst/>
                <a:uLnTx/>
                <a:uFillTx/>
                <a:latin typeface="Arial" charset="0"/>
                <a:ea typeface="+mn-ea"/>
                <a:cs typeface="+mn-cs"/>
              </a:rPr>
              <a:t>nd</a:t>
            </a:r>
            <a:r>
              <a:rPr kumimoji="0" lang="en-US" sz="3200" b="0" i="0" u="none" strike="noStrike" kern="1200" cap="none" spc="0" normalizeH="0" baseline="0" noProof="0" dirty="0">
                <a:ln>
                  <a:noFill/>
                </a:ln>
                <a:solidFill>
                  <a:srgbClr val="00FF00"/>
                </a:solidFill>
                <a:effectLst/>
                <a:uLnTx/>
                <a:uFillTx/>
                <a:latin typeface="Arial" charset="0"/>
                <a:ea typeface="+mn-ea"/>
                <a:cs typeface="+mn-cs"/>
              </a:rPr>
              <a:t> 100</a:t>
            </a:r>
          </a:p>
        </p:txBody>
      </p:sp>
      <p:grpSp>
        <p:nvGrpSpPr>
          <p:cNvPr id="9" name="Group 8"/>
          <p:cNvGrpSpPr/>
          <p:nvPr/>
        </p:nvGrpSpPr>
        <p:grpSpPr>
          <a:xfrm>
            <a:off x="3352800" y="3352800"/>
            <a:ext cx="5114474" cy="1569660"/>
            <a:chOff x="3352800" y="3352800"/>
            <a:chExt cx="5114474" cy="1569660"/>
          </a:xfrm>
        </p:grpSpPr>
        <p:sp>
          <p:nvSpPr>
            <p:cNvPr id="6" name="TextBox 5"/>
            <p:cNvSpPr txBox="1"/>
            <p:nvPr/>
          </p:nvSpPr>
          <p:spPr>
            <a:xfrm>
              <a:off x="4114800" y="3352800"/>
              <a:ext cx="4352474"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Clear Cluster Structure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Hidden by Noise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Heatmap</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View!</a:t>
              </a:r>
            </a:p>
          </p:txBody>
        </p:sp>
        <p:cxnSp>
          <p:nvCxnSpPr>
            <p:cNvPr id="8" name="Straight Arrow Connector 7"/>
            <p:cNvCxnSpPr>
              <a:stCxn id="6" idx="1"/>
            </p:cNvCxnSpPr>
            <p:nvPr/>
          </p:nvCxnSpPr>
          <p:spPr>
            <a:xfrm flipH="1" flipV="1">
              <a:off x="3352800" y="3886200"/>
              <a:ext cx="762000" cy="251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114800" y="5181600"/>
            <a:ext cx="468628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Is This Real (or Artifact)?</a:t>
            </a:r>
            <a:endParaRPr kumimoji="0" lang="en-US" sz="3200" b="0" i="0" u="none" strike="noStrike" kern="1200" cap="none" spc="0" normalizeH="0" baseline="0" noProof="0" dirty="0">
              <a:ln>
                <a:noFill/>
              </a:ln>
              <a:solidFill>
                <a:srgbClr val="00FF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4114800" y="6019800"/>
                <a:ext cx="445583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sz="3200" b="0" i="1" u="none" strike="noStrike" kern="1200" cap="none" spc="0" normalizeH="0" baseline="0" noProof="0" smtClean="0">
                        <a:ln>
                          <a:noFill/>
                        </a:ln>
                        <a:solidFill>
                          <a:srgbClr val="DC00FF"/>
                        </a:solidFill>
                        <a:effectLst/>
                        <a:uLnTx/>
                        <a:uFillTx/>
                        <a:latin typeface="Cambria Math" panose="02040503050406030204" pitchFamily="18" charset="0"/>
                        <a:ea typeface="+mn-ea"/>
                        <a:cs typeface="+mn-cs"/>
                      </a:rPr>
                      <m:t>𝑁</m:t>
                    </m:r>
                    <m:r>
                      <a:rPr kumimoji="0" lang="en-US" sz="3200" b="0" i="1" u="none" strike="noStrike" kern="1200" cap="none" spc="0" normalizeH="0" baseline="0" noProof="0" smtClean="0">
                        <a:ln>
                          <a:noFill/>
                        </a:ln>
                        <a:solidFill>
                          <a:srgbClr val="DC00FF"/>
                        </a:solidFill>
                        <a:effectLst/>
                        <a:uLnTx/>
                        <a:uFillTx/>
                        <a:latin typeface="Cambria Math" panose="02040503050406030204" pitchFamily="18" charset="0"/>
                        <a:ea typeface="+mn-ea"/>
                        <a:cs typeface="+mn-cs"/>
                      </a:rPr>
                      <m:t>(−0.04,1)</m:t>
                    </m:r>
                  </m:oMath>
                </a14:m>
                <a:r>
                  <a:rPr kumimoji="0" lang="en-US" sz="3200" b="0" i="0" u="none" strike="noStrike" kern="1200" cap="none" spc="0" normalizeH="0" baseline="0" noProof="0" dirty="0">
                    <a:ln>
                      <a:noFill/>
                    </a:ln>
                    <a:solidFill>
                      <a:srgbClr val="000000"/>
                    </a:solidFill>
                    <a:effectLst/>
                    <a:uLnTx/>
                    <a:uFillTx/>
                    <a:latin typeface="Arial" charset="0"/>
                    <a:ea typeface="+mn-ea"/>
                    <a:cs typeface="+mn-cs"/>
                  </a:rPr>
                  <a:t> &amp; </a:t>
                </a:r>
                <a14:m>
                  <m:oMath xmlns:m="http://schemas.openxmlformats.org/officeDocument/2006/math">
                    <m:r>
                      <a:rPr kumimoji="0" lang="en-US" sz="3200" b="0" i="1" u="none" strike="noStrike" kern="1200" cap="none" spc="0" normalizeH="0" baseline="0" noProof="0" smtClean="0">
                        <a:ln>
                          <a:noFill/>
                        </a:ln>
                        <a:solidFill>
                          <a:srgbClr val="00FF00"/>
                        </a:solidFill>
                        <a:effectLst/>
                        <a:uLnTx/>
                        <a:uFillTx/>
                        <a:latin typeface="Cambria Math" panose="02040503050406030204" pitchFamily="18" charset="0"/>
                        <a:ea typeface="+mn-ea"/>
                        <a:cs typeface="+mn-cs"/>
                      </a:rPr>
                      <m:t>𝑁</m:t>
                    </m:r>
                    <m:r>
                      <a:rPr kumimoji="0" lang="en-US" sz="3200" b="0" i="1" u="none" strike="noStrike" kern="1200" cap="none" spc="0" normalizeH="0" baseline="0" noProof="0" smtClean="0">
                        <a:ln>
                          <a:noFill/>
                        </a:ln>
                        <a:solidFill>
                          <a:srgbClr val="00FF00"/>
                        </a:solidFill>
                        <a:effectLst/>
                        <a:uLnTx/>
                        <a:uFillTx/>
                        <a:latin typeface="Cambria Math" panose="02040503050406030204" pitchFamily="18" charset="0"/>
                        <a:ea typeface="+mn-ea"/>
                        <a:cs typeface="+mn-cs"/>
                      </a:rPr>
                      <m:t>(0.04,1)</m:t>
                    </m:r>
                  </m:oMath>
                </a14:m>
                <a:endParaRPr kumimoji="0" lang="en-US" sz="3200" b="0" i="0" u="none" strike="noStrike" kern="1200" cap="none" spc="0" normalizeH="0" baseline="0" noProof="0" dirty="0">
                  <a:ln>
                    <a:noFill/>
                  </a:ln>
                  <a:solidFill>
                    <a:srgbClr val="00FF00"/>
                  </a:solidFill>
                  <a:effectLst/>
                  <a:uLnTx/>
                  <a:uFillTx/>
                  <a:latin typeface="Arial" charset="0"/>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14800" y="6019800"/>
                <a:ext cx="4455835" cy="584775"/>
              </a:xfrm>
              <a:prstGeom prst="rect">
                <a:avLst/>
              </a:prstGeom>
              <a:blipFill>
                <a:blip r:embed="rId4"/>
                <a:stretch>
                  <a:fillRect t="-13684" b="-33684"/>
                </a:stretch>
              </a:blipFill>
            </p:spPr>
            <p:txBody>
              <a:bodyPr/>
              <a:lstStyle/>
              <a:p>
                <a:r>
                  <a:rPr lang="en-US">
                    <a:noFill/>
                  </a:rPr>
                  <a:t> </a:t>
                </a:r>
              </a:p>
            </p:txBody>
          </p:sp>
        </mc:Fallback>
      </mc:AlternateContent>
      <p:sp>
        <p:nvSpPr>
          <p:cNvPr id="15" name="TextBox 14"/>
          <p:cNvSpPr txBox="1"/>
          <p:nvPr/>
        </p:nvSpPr>
        <p:spPr>
          <a:xfrm>
            <a:off x="6858000" y="1466671"/>
            <a:ext cx="1903085"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Conclude:  Heat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Map Worse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Than Scatterplot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In </a:t>
            </a:r>
            <a:r>
              <a:rPr kumimoji="0" lang="en-US" sz="1800" b="0" i="0" u="sng" strike="noStrike" kern="1200" cap="none" spc="0" normalizeH="0" baseline="0" noProof="0" dirty="0">
                <a:ln>
                  <a:noFill/>
                </a:ln>
                <a:solidFill>
                  <a:srgbClr val="0000FF"/>
                </a:solidFill>
                <a:effectLst/>
                <a:uLnTx/>
                <a:uFillTx/>
                <a:latin typeface="Arial" charset="0"/>
                <a:ea typeface="+mn-ea"/>
                <a:cs typeface="+mn-cs"/>
              </a:rPr>
              <a:t>This</a:t>
            </a:r>
            <a:r>
              <a:rPr kumimoji="0" lang="en-US" sz="1800" b="0" i="0" u="none" strike="noStrike" kern="1200" cap="none" spc="0" normalizeH="0" baseline="0" noProof="0" dirty="0">
                <a:ln>
                  <a:noFill/>
                </a:ln>
                <a:solidFill>
                  <a:srgbClr val="0000FF"/>
                </a:solidFill>
                <a:effectLst/>
                <a:uLnTx/>
                <a:uFillTx/>
                <a:latin typeface="Arial" charset="0"/>
                <a:ea typeface="+mn-ea"/>
                <a:cs typeface="+mn-cs"/>
              </a:rPr>
              <a:t> Case</a:t>
            </a:r>
          </a:p>
        </p:txBody>
      </p:sp>
    </p:spTree>
    <p:extLst>
      <p:ext uri="{BB962C8B-B14F-4D97-AF65-F5344CB8AC3E}">
        <p14:creationId xmlns:p14="http://schemas.microsoft.com/office/powerpoint/2010/main" val="3651330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sz="4000" dirty="0">
                <a:solidFill>
                  <a:schemeClr val="bg2"/>
                </a:solidFill>
                <a:latin typeface="Arial Unicode MS" pitchFamily="34" charset="-128"/>
                <a:ea typeface="Arial Unicode MS" pitchFamily="34" charset="-128"/>
                <a:cs typeface="Arial Unicode MS" pitchFamily="34" charset="-128"/>
              </a:rPr>
              <a:t>Last Class: </a:t>
            </a:r>
            <a:r>
              <a:rPr lang="en-US" altLang="ko-KR" sz="4000" dirty="0">
                <a:solidFill>
                  <a:schemeClr val="bg2"/>
                </a:solidFill>
                <a:latin typeface="Arial Unicode MS" pitchFamily="34" charset="-128"/>
                <a:ea typeface="Arial Unicode MS" pitchFamily="34" charset="-128"/>
                <a:cs typeface="Arial Unicode MS" pitchFamily="34" charset="-128"/>
              </a:rPr>
              <a:t>Drug Discovery Data</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a:solidFill>
                  <a:schemeClr val="bg2"/>
                </a:solidFill>
                <a:latin typeface="Arial Unicode MS" pitchFamily="34" charset="-128"/>
                <a:ea typeface="Arial Unicode MS" pitchFamily="34" charset="-128"/>
                <a:cs typeface="Arial Unicode MS" pitchFamily="34" charset="-128"/>
              </a:rPr>
              <a:t>DiProPerm</a:t>
            </a:r>
            <a:r>
              <a:rPr lang="en-US" altLang="ko-KR" dirty="0">
                <a:solidFill>
                  <a:schemeClr val="bg2"/>
                </a:solidFill>
                <a:latin typeface="Arial Unicode MS" pitchFamily="34" charset="-128"/>
                <a:ea typeface="Arial Unicode MS" pitchFamily="34" charset="-128"/>
                <a:cs typeface="Arial Unicode MS" pitchFamily="34" charset="-128"/>
              </a:rPr>
              <a:t> test of </a:t>
            </a: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vs.</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Non-Binary – Standardized</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17.3</a:t>
            </a:r>
          </a:p>
          <a:p>
            <a:pPr marL="457200" lvl="0" indent="-457200" eaLnBrk="1" hangingPunct="1">
              <a:buClr>
                <a:srgbClr val="A50021"/>
              </a:buClr>
              <a:buSzPct val="75000"/>
              <a:buNone/>
            </a:pPr>
            <a:r>
              <a:rPr lang="en-US" altLang="en-US" dirty="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Reflects</a:t>
            </a:r>
          </a:p>
          <a:p>
            <a:pPr marL="457200" lvl="0" indent="-457200" eaLnBrk="1" hangingPunct="1">
              <a:buClr>
                <a:srgbClr val="A50021"/>
              </a:buClr>
              <a:buSzPct val="75000"/>
              <a:buNone/>
            </a:pPr>
            <a:r>
              <a:rPr lang="en-US" altLang="en-US" dirty="0">
                <a:solidFill>
                  <a:srgbClr val="000000"/>
                </a:solidFill>
                <a:latin typeface="Tahoma"/>
              </a:rPr>
              <a:t>More Info</a:t>
            </a:r>
          </a:p>
          <a:p>
            <a:pPr marL="457200" lvl="0" indent="-457200" eaLnBrk="1" hangingPunct="1">
              <a:buClr>
                <a:srgbClr val="A50021"/>
              </a:buClr>
              <a:buSzPct val="75000"/>
              <a:buNone/>
            </a:pPr>
            <a:r>
              <a:rPr lang="en-US" altLang="en-US" dirty="0">
                <a:solidFill>
                  <a:srgbClr val="000000"/>
                </a:solidFill>
                <a:latin typeface="Tahoma"/>
              </a:rPr>
              <a:t>In Data</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718190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For Opposite Answer Consider Another </a:t>
                </a:r>
              </a:p>
              <a:p>
                <a:pPr marL="0" indent="0">
                  <a:lnSpc>
                    <a:spcPct val="150000"/>
                  </a:lnSpc>
                  <a:buNone/>
                </a:pPr>
                <a:r>
                  <a:rPr lang="en-US" dirty="0"/>
                  <a:t>Data Set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=50</m:t>
                    </m:r>
                  </m:oMath>
                </a14:m>
                <a:r>
                  <a:rPr lang="en-US" dirty="0"/>
                  <a:t>) with Curve View: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9806" t="56818" r="24512" b="3791"/>
          <a:stretch/>
        </p:blipFill>
        <p:spPr>
          <a:xfrm>
            <a:off x="4038600" y="2895600"/>
            <a:ext cx="5105400" cy="3962400"/>
          </a:xfrm>
          <a:prstGeom prst="rect">
            <a:avLst/>
          </a:prstGeom>
        </p:spPr>
      </p:pic>
      <p:grpSp>
        <p:nvGrpSpPr>
          <p:cNvPr id="8" name="Group 7"/>
          <p:cNvGrpSpPr/>
          <p:nvPr/>
        </p:nvGrpSpPr>
        <p:grpSpPr>
          <a:xfrm>
            <a:off x="228600" y="2514600"/>
            <a:ext cx="4419600" cy="965775"/>
            <a:chOff x="228600" y="2768025"/>
            <a:chExt cx="4419600" cy="965775"/>
          </a:xfrm>
        </p:grpSpPr>
        <p:sp>
          <p:nvSpPr>
            <p:cNvPr id="5" name="TextBox 4"/>
            <p:cNvSpPr txBox="1"/>
            <p:nvPr/>
          </p:nvSpPr>
          <p:spPr>
            <a:xfrm>
              <a:off x="228600" y="2768025"/>
              <a:ext cx="214494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Very Noisy</a:t>
              </a:r>
            </a:p>
          </p:txBody>
        </p:sp>
        <p:cxnSp>
          <p:nvCxnSpPr>
            <p:cNvPr id="7" name="Straight Arrow Connector 6"/>
            <p:cNvCxnSpPr>
              <a:stCxn id="5" idx="3"/>
            </p:cNvCxnSpPr>
            <p:nvPr/>
          </p:nvCxnSpPr>
          <p:spPr>
            <a:xfrm>
              <a:off x="2373546" y="3060413"/>
              <a:ext cx="2274654" cy="673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28600" y="3276600"/>
            <a:ext cx="6362700" cy="1077218"/>
            <a:chOff x="228600" y="2768025"/>
            <a:chExt cx="6362700" cy="1077218"/>
          </a:xfrm>
        </p:grpSpPr>
        <p:sp>
          <p:nvSpPr>
            <p:cNvPr id="10" name="TextBox 9"/>
            <p:cNvSpPr txBox="1"/>
            <p:nvPr/>
          </p:nvSpPr>
          <p:spPr>
            <a:xfrm>
              <a:off x="228600" y="2768025"/>
              <a:ext cx="3020379"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1</a:t>
              </a:r>
              <a:r>
                <a:rPr kumimoji="0" lang="en-US" sz="3200" b="0" i="0" u="none" strike="noStrike" kern="1200" cap="none" spc="0" normalizeH="0" baseline="30000" noProof="0" dirty="0">
                  <a:ln>
                    <a:noFill/>
                  </a:ln>
                  <a:solidFill>
                    <a:srgbClr val="0000FF"/>
                  </a:solidFill>
                  <a:effectLst/>
                  <a:uLnTx/>
                  <a:uFillTx/>
                  <a:latin typeface="Arial" charset="0"/>
                  <a:ea typeface="+mn-ea"/>
                  <a:cs typeface="+mn-cs"/>
                </a:rPr>
                <a:t>st</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 25 Features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     &gt;&gt; 2</a:t>
              </a:r>
              <a:r>
                <a:rPr kumimoji="0" lang="en-US" sz="3200" b="0" i="0" u="none" strike="noStrike" kern="1200" cap="none" spc="0" normalizeH="0" baseline="30000" noProof="0" dirty="0">
                  <a:ln>
                    <a:noFill/>
                  </a:ln>
                  <a:solidFill>
                    <a:srgbClr val="0000FF"/>
                  </a:solidFill>
                  <a:effectLst/>
                  <a:uLnTx/>
                  <a:uFillTx/>
                  <a:latin typeface="Arial" charset="0"/>
                  <a:ea typeface="+mn-ea"/>
                  <a:cs typeface="+mn-cs"/>
                </a:rPr>
                <a:t>nd</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 25</a:t>
              </a:r>
            </a:p>
          </p:txBody>
        </p:sp>
        <p:cxnSp>
          <p:nvCxnSpPr>
            <p:cNvPr id="11" name="Straight Arrow Connector 10"/>
            <p:cNvCxnSpPr>
              <a:stCxn id="10" idx="3"/>
            </p:cNvCxnSpPr>
            <p:nvPr/>
          </p:nvCxnSpPr>
          <p:spPr>
            <a:xfrm>
              <a:off x="3248979" y="3306634"/>
              <a:ext cx="3342321" cy="134778"/>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28600" y="4419600"/>
            <a:ext cx="8153400" cy="1295400"/>
            <a:chOff x="228600" y="2768025"/>
            <a:chExt cx="8153400" cy="1165830"/>
          </a:xfrm>
        </p:grpSpPr>
        <p:sp>
          <p:nvSpPr>
            <p:cNvPr id="14" name="TextBox 13"/>
            <p:cNvSpPr txBox="1"/>
            <p:nvPr/>
          </p:nvSpPr>
          <p:spPr>
            <a:xfrm>
              <a:off x="228600" y="2768025"/>
              <a:ext cx="2143344" cy="96947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Two Clear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Clusters</a:t>
              </a:r>
            </a:p>
          </p:txBody>
        </p:sp>
        <p:cxnSp>
          <p:nvCxnSpPr>
            <p:cNvPr id="15" name="Straight Arrow Connector 14"/>
            <p:cNvCxnSpPr>
              <a:stCxn id="14" idx="3"/>
            </p:cNvCxnSpPr>
            <p:nvPr/>
          </p:nvCxnSpPr>
          <p:spPr>
            <a:xfrm>
              <a:off x="2371944" y="3252761"/>
              <a:ext cx="6010056" cy="6810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28600" y="5562600"/>
            <a:ext cx="3464410"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Understand </a:t>
            </a: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Pop’n</a:t>
            </a:r>
            <a:endParaRPr kumimoji="0" lang="en-US" sz="3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Structure???</a:t>
            </a:r>
          </a:p>
        </p:txBody>
      </p:sp>
    </p:spTree>
    <p:extLst>
      <p:ext uri="{BB962C8B-B14F-4D97-AF65-F5344CB8AC3E}">
        <p14:creationId xmlns:p14="http://schemas.microsoft.com/office/powerpoint/2010/main" val="1570272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Data Source is Above Example:</a:t>
            </a:r>
          </a:p>
          <a:p>
            <a:pPr marL="0" indent="0">
              <a:lnSpc>
                <a:spcPct val="150000"/>
              </a:lnSpc>
              <a:buNone/>
            </a:pPr>
            <a:r>
              <a:rPr lang="en-US" dirty="0"/>
              <a:t>Gives Quicker Impression of Structure</a:t>
            </a:r>
          </a:p>
          <a:p>
            <a:pPr marL="0" indent="0">
              <a:lnSpc>
                <a:spcPct val="150000"/>
              </a:lnSpc>
              <a:buNone/>
            </a:pPr>
            <a:r>
              <a:rPr lang="en-US" dirty="0"/>
              <a:t>More Natural View Than Curves</a:t>
            </a:r>
          </a:p>
          <a:p>
            <a:pPr marL="0" indent="0">
              <a:lnSpc>
                <a:spcPct val="150000"/>
              </a:lnSpc>
              <a:buNone/>
            </a:pPr>
            <a:endParaRPr lang="en-US" dirty="0"/>
          </a:p>
        </p:txBody>
      </p:sp>
      <p:pic>
        <p:nvPicPr>
          <p:cNvPr id="5" name="Picture 4"/>
          <p:cNvPicPr>
            <a:picLocks noChangeAspect="1"/>
          </p:cNvPicPr>
          <p:nvPr/>
        </p:nvPicPr>
        <p:blipFill rotWithShape="1">
          <a:blip r:embed="rId2"/>
          <a:srcRect l="8824" t="77273" r="25491" b="5304"/>
          <a:stretch/>
        </p:blipFill>
        <p:spPr>
          <a:xfrm>
            <a:off x="76200" y="3771331"/>
            <a:ext cx="8991600" cy="3086669"/>
          </a:xfrm>
          <a:prstGeom prst="rect">
            <a:avLst/>
          </a:prstGeom>
        </p:spPr>
      </p:pic>
      <p:grpSp>
        <p:nvGrpSpPr>
          <p:cNvPr id="10" name="Group 9"/>
          <p:cNvGrpSpPr/>
          <p:nvPr/>
        </p:nvGrpSpPr>
        <p:grpSpPr>
          <a:xfrm>
            <a:off x="6553200" y="3200400"/>
            <a:ext cx="2133600" cy="995066"/>
            <a:chOff x="6553200" y="3195935"/>
            <a:chExt cx="2133600" cy="995066"/>
          </a:xfrm>
        </p:grpSpPr>
        <p:sp>
          <p:nvSpPr>
            <p:cNvPr id="6" name="TextBox 5"/>
            <p:cNvSpPr txBox="1"/>
            <p:nvPr/>
          </p:nvSpPr>
          <p:spPr>
            <a:xfrm>
              <a:off x="6886936" y="3195935"/>
              <a:ext cx="157126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2 Clusters</a:t>
              </a:r>
            </a:p>
          </p:txBody>
        </p:sp>
        <p:sp>
          <p:nvSpPr>
            <p:cNvPr id="7" name="Left Brace 6"/>
            <p:cNvSpPr/>
            <p:nvPr/>
          </p:nvSpPr>
          <p:spPr>
            <a:xfrm rot="5400000">
              <a:off x="6828274" y="3420058"/>
              <a:ext cx="495869" cy="104601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Left Brace 8"/>
            <p:cNvSpPr/>
            <p:nvPr/>
          </p:nvSpPr>
          <p:spPr>
            <a:xfrm rot="5400000">
              <a:off x="7915856" y="3420056"/>
              <a:ext cx="495869" cy="104601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4"/>
          <p:cNvGrpSpPr/>
          <p:nvPr/>
        </p:nvGrpSpPr>
        <p:grpSpPr>
          <a:xfrm>
            <a:off x="2667000" y="3729335"/>
            <a:ext cx="3810000" cy="1528465"/>
            <a:chOff x="2667000" y="3729335"/>
            <a:chExt cx="3810000" cy="1528465"/>
          </a:xfrm>
        </p:grpSpPr>
        <p:sp>
          <p:nvSpPr>
            <p:cNvPr id="11" name="Left Brace 10"/>
            <p:cNvSpPr/>
            <p:nvPr/>
          </p:nvSpPr>
          <p:spPr>
            <a:xfrm>
              <a:off x="5981131" y="4211782"/>
              <a:ext cx="495869" cy="1046018"/>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2667000" y="3729335"/>
              <a:ext cx="279275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1</a:t>
              </a:r>
              <a:r>
                <a:rPr kumimoji="0" lang="en-US" sz="2400" b="0" i="0" u="none" strike="noStrike" kern="1200" cap="none" spc="0" normalizeH="0" baseline="30000" noProof="0" dirty="0">
                  <a:ln>
                    <a:noFill/>
                  </a:ln>
                  <a:solidFill>
                    <a:srgbClr val="0000FF"/>
                  </a:solidFill>
                  <a:effectLst/>
                  <a:uLnTx/>
                  <a:uFillTx/>
                  <a:latin typeface="Arial" charset="0"/>
                  <a:ea typeface="+mn-ea"/>
                  <a:cs typeface="+mn-cs"/>
                </a:rPr>
                <a:t>st</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 Features Larger</a:t>
              </a:r>
            </a:p>
          </p:txBody>
        </p:sp>
        <p:cxnSp>
          <p:nvCxnSpPr>
            <p:cNvPr id="14" name="Straight Connector 13"/>
            <p:cNvCxnSpPr>
              <a:endCxn id="11" idx="1"/>
            </p:cNvCxnSpPr>
            <p:nvPr/>
          </p:nvCxnSpPr>
          <p:spPr>
            <a:xfrm>
              <a:off x="5465617" y="4195465"/>
              <a:ext cx="515514" cy="5393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6505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806" t="56818" r="24512" b="3791"/>
          <a:stretch/>
        </p:blipFill>
        <p:spPr>
          <a:xfrm>
            <a:off x="4038600" y="2895600"/>
            <a:ext cx="5105400" cy="3962400"/>
          </a:xfrm>
          <a:prstGeom prst="rect">
            <a:avLst/>
          </a:prstGeom>
        </p:spPr>
      </p:pic>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One More Point (From This Example):</a:t>
            </a:r>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r>
              <a:rPr lang="en-US" dirty="0"/>
              <a:t>Than Both Separated</a:t>
            </a:r>
          </a:p>
        </p:txBody>
      </p:sp>
      <p:grpSp>
        <p:nvGrpSpPr>
          <p:cNvPr id="8" name="Group 7"/>
          <p:cNvGrpSpPr/>
          <p:nvPr/>
        </p:nvGrpSpPr>
        <p:grpSpPr>
          <a:xfrm>
            <a:off x="152400" y="2864982"/>
            <a:ext cx="6324600" cy="2850018"/>
            <a:chOff x="152400" y="2864982"/>
            <a:chExt cx="6324600" cy="2850018"/>
          </a:xfrm>
        </p:grpSpPr>
        <p:sp>
          <p:nvSpPr>
            <p:cNvPr id="5" name="TextBox 4"/>
            <p:cNvSpPr txBox="1"/>
            <p:nvPr/>
          </p:nvSpPr>
          <p:spPr>
            <a:xfrm>
              <a:off x="152400" y="2864982"/>
              <a:ext cx="4033476" cy="1478418"/>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Mean +/- Curves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Easier to Understand</a:t>
              </a:r>
            </a:p>
          </p:txBody>
        </p:sp>
        <p:cxnSp>
          <p:nvCxnSpPr>
            <p:cNvPr id="7" name="Straight Arrow Connector 6"/>
            <p:cNvCxnSpPr>
              <a:stCxn id="5" idx="3"/>
            </p:cNvCxnSpPr>
            <p:nvPr/>
          </p:nvCxnSpPr>
          <p:spPr>
            <a:xfrm>
              <a:off x="4185876" y="3604191"/>
              <a:ext cx="2291124" cy="2110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Which Data View Is “Best”???</a:t>
            </a:r>
          </a:p>
          <a:p>
            <a:pPr>
              <a:lnSpc>
                <a:spcPct val="200000"/>
              </a:lnSpc>
              <a:buFont typeface="Wingdings" panose="05000000000000000000" pitchFamily="2" charset="2"/>
              <a:buChar char="Ø"/>
            </a:pPr>
            <a:r>
              <a:rPr lang="en-US" dirty="0"/>
              <a:t>   Heat Maps?</a:t>
            </a:r>
          </a:p>
          <a:p>
            <a:pPr>
              <a:lnSpc>
                <a:spcPct val="200000"/>
              </a:lnSpc>
              <a:buFont typeface="Wingdings" panose="05000000000000000000" pitchFamily="2" charset="2"/>
              <a:buChar char="Ø"/>
            </a:pPr>
            <a:r>
              <a:rPr lang="en-US" dirty="0"/>
              <a:t>   Curves?</a:t>
            </a:r>
          </a:p>
          <a:p>
            <a:pPr>
              <a:lnSpc>
                <a:spcPct val="200000"/>
              </a:lnSpc>
              <a:buFont typeface="Wingdings" panose="05000000000000000000" pitchFamily="2" charset="2"/>
              <a:buChar char="Ø"/>
            </a:pPr>
            <a:r>
              <a:rPr lang="en-US" dirty="0"/>
              <a:t>   Scatterplots?</a:t>
            </a:r>
          </a:p>
        </p:txBody>
      </p:sp>
    </p:spTree>
    <p:extLst>
      <p:ext uri="{BB962C8B-B14F-4D97-AF65-F5344CB8AC3E}">
        <p14:creationId xmlns:p14="http://schemas.microsoft.com/office/powerpoint/2010/main" val="4021292273"/>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Which Data View Is “Best”???</a:t>
            </a:r>
          </a:p>
          <a:p>
            <a:pPr marL="0" indent="0">
              <a:lnSpc>
                <a:spcPct val="150000"/>
              </a:lnSpc>
              <a:buNone/>
            </a:pPr>
            <a:endParaRPr lang="en-US" dirty="0"/>
          </a:p>
          <a:p>
            <a:pPr marL="0" indent="0">
              <a:lnSpc>
                <a:spcPct val="150000"/>
              </a:lnSpc>
              <a:buNone/>
            </a:pPr>
            <a:r>
              <a:rPr lang="en-US" dirty="0"/>
              <a:t>Simon </a:t>
            </a:r>
            <a:r>
              <a:rPr lang="en-US" dirty="0" err="1"/>
              <a:t>Sheather</a:t>
            </a:r>
            <a:r>
              <a:rPr lang="en-US" dirty="0"/>
              <a:t> Quote:</a:t>
            </a:r>
          </a:p>
          <a:p>
            <a:pPr marL="0" indent="0">
              <a:lnSpc>
                <a:spcPct val="150000"/>
              </a:lnSpc>
              <a:buNone/>
            </a:pPr>
            <a:endParaRPr lang="en-US" dirty="0"/>
          </a:p>
          <a:p>
            <a:pPr marL="0" indent="0" algn="ctr">
              <a:lnSpc>
                <a:spcPct val="150000"/>
              </a:lnSpc>
              <a:buNone/>
            </a:pPr>
            <a:r>
              <a:rPr lang="en-US" dirty="0"/>
              <a:t>“Every Dog Has His Day”</a:t>
            </a:r>
          </a:p>
          <a:p>
            <a:pPr marL="0" indent="0">
              <a:lnSpc>
                <a:spcPct val="150000"/>
              </a:lnSpc>
              <a:buNone/>
            </a:pPr>
            <a:endParaRPr lang="en-US" dirty="0"/>
          </a:p>
        </p:txBody>
      </p:sp>
      <p:pic>
        <p:nvPicPr>
          <p:cNvPr id="5" name="Picture 4"/>
          <p:cNvPicPr>
            <a:picLocks noChangeAspect="1"/>
          </p:cNvPicPr>
          <p:nvPr/>
        </p:nvPicPr>
        <p:blipFill>
          <a:blip r:embed="rId2"/>
          <a:stretch>
            <a:fillRect/>
          </a:stretch>
        </p:blipFill>
        <p:spPr>
          <a:xfrm>
            <a:off x="6172200" y="2209800"/>
            <a:ext cx="1238250" cy="1524000"/>
          </a:xfrm>
          <a:prstGeom prst="rect">
            <a:avLst/>
          </a:prstGeom>
        </p:spPr>
      </p:pic>
    </p:spTree>
    <p:extLst>
      <p:ext uri="{BB962C8B-B14F-4D97-AF65-F5344CB8AC3E}">
        <p14:creationId xmlns:p14="http://schemas.microsoft.com/office/powerpoint/2010/main" val="718849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gn="ctr">
              <a:lnSpc>
                <a:spcPct val="150000"/>
              </a:lnSpc>
              <a:buNone/>
            </a:pPr>
            <a:r>
              <a:rPr lang="en-US" dirty="0"/>
              <a:t>“Every Dog Has His Day”</a:t>
            </a:r>
          </a:p>
          <a:p>
            <a:pPr marL="0" indent="0">
              <a:lnSpc>
                <a:spcPct val="150000"/>
              </a:lnSpc>
              <a:buNone/>
            </a:pPr>
            <a:r>
              <a:rPr lang="en-US" dirty="0"/>
              <a:t>Idea:  </a:t>
            </a:r>
          </a:p>
          <a:p>
            <a:pPr marL="0" indent="0">
              <a:lnSpc>
                <a:spcPct val="150000"/>
              </a:lnSpc>
              <a:buNone/>
            </a:pPr>
            <a:r>
              <a:rPr lang="en-US" dirty="0"/>
              <a:t>Any Data Analytic Method Somebody Likes Has Some Situations Where It Is </a:t>
            </a:r>
            <a:r>
              <a:rPr lang="en-US" u="sng" dirty="0"/>
              <a:t>“Best”</a:t>
            </a:r>
          </a:p>
          <a:p>
            <a:pPr marL="0" indent="0">
              <a:lnSpc>
                <a:spcPct val="150000"/>
              </a:lnSpc>
              <a:buNone/>
            </a:pPr>
            <a:r>
              <a:rPr lang="en-US" dirty="0"/>
              <a:t>&amp; Of Course Others Where It Is </a:t>
            </a:r>
            <a:r>
              <a:rPr lang="en-US" u="sng" dirty="0"/>
              <a:t>Poor</a:t>
            </a:r>
          </a:p>
          <a:p>
            <a:pPr marL="0" indent="0">
              <a:lnSpc>
                <a:spcPct val="150000"/>
              </a:lnSpc>
              <a:buNone/>
            </a:pPr>
            <a:endParaRPr lang="en-US" sz="1200" u="sng" dirty="0"/>
          </a:p>
          <a:p>
            <a:pPr marL="0" indent="0" algn="ctr">
              <a:lnSpc>
                <a:spcPct val="150000"/>
              </a:lnSpc>
              <a:buNone/>
            </a:pPr>
            <a:r>
              <a:rPr lang="en-US" dirty="0"/>
              <a:t>(Will See This Again)</a:t>
            </a:r>
          </a:p>
        </p:txBody>
      </p:sp>
    </p:spTree>
    <p:extLst>
      <p:ext uri="{BB962C8B-B14F-4D97-AF65-F5344CB8AC3E}">
        <p14:creationId xmlns:p14="http://schemas.microsoft.com/office/powerpoint/2010/main" val="1198178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228600" y="838200"/>
            <a:ext cx="8534400" cy="5135563"/>
          </a:xfrm>
        </p:spPr>
        <p:txBody>
          <a:bodyPr/>
          <a:lstStyle/>
          <a:p>
            <a:pPr marL="0" indent="0">
              <a:lnSpc>
                <a:spcPct val="150000"/>
              </a:lnSpc>
              <a:buNone/>
            </a:pPr>
            <a:r>
              <a:rPr lang="en-US" dirty="0"/>
              <a:t>Some Overview Papers:</a:t>
            </a:r>
          </a:p>
          <a:p>
            <a:pPr marL="0" indent="0">
              <a:lnSpc>
                <a:spcPct val="150000"/>
              </a:lnSpc>
              <a:buNone/>
            </a:pPr>
            <a:r>
              <a:rPr lang="en-US" dirty="0"/>
              <a:t>History:</a:t>
            </a:r>
          </a:p>
          <a:p>
            <a:pPr marL="0" indent="0" algn="ctr">
              <a:lnSpc>
                <a:spcPct val="150000"/>
              </a:lnSpc>
              <a:buNone/>
            </a:pPr>
            <a:r>
              <a:rPr lang="en-US" dirty="0"/>
              <a:t>Wilkinson &amp; Friendly (2009)</a:t>
            </a:r>
          </a:p>
          <a:p>
            <a:pPr marL="0" indent="0">
              <a:lnSpc>
                <a:spcPct val="150000"/>
              </a:lnSpc>
              <a:buNone/>
            </a:pPr>
            <a:r>
              <a:rPr lang="en-US" dirty="0"/>
              <a:t>Criticism of Common Color Choices:</a:t>
            </a:r>
          </a:p>
          <a:p>
            <a:pPr marL="0" indent="0" algn="ctr">
              <a:lnSpc>
                <a:spcPct val="150000"/>
              </a:lnSpc>
              <a:buNone/>
            </a:pPr>
            <a:r>
              <a:rPr lang="en-US" dirty="0"/>
              <a:t>Borland &amp; Taylor (2007)</a:t>
            </a:r>
          </a:p>
        </p:txBody>
      </p:sp>
    </p:spTree>
    <p:extLst>
      <p:ext uri="{BB962C8B-B14F-4D97-AF65-F5344CB8AC3E}">
        <p14:creationId xmlns:p14="http://schemas.microsoft.com/office/powerpoint/2010/main" val="244474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rgbClr val="2DC8FF"/>
            </a:gs>
            <a:gs pos="50000">
              <a:schemeClr val="bg1"/>
            </a:gs>
            <a:gs pos="100000">
              <a:srgbClr val="2DC8FF"/>
            </a:gs>
          </a:gsLst>
          <a:lin ang="81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Scatterplot Views</a:t>
            </a:r>
          </a:p>
        </p:txBody>
      </p:sp>
      <p:sp>
        <p:nvSpPr>
          <p:cNvPr id="3" name="Content Placeholder 2"/>
          <p:cNvSpPr>
            <a:spLocks noGrp="1"/>
          </p:cNvSpPr>
          <p:nvPr>
            <p:ph idx="1"/>
          </p:nvPr>
        </p:nvSpPr>
        <p:spPr>
          <a:xfrm>
            <a:off x="228600" y="838200"/>
            <a:ext cx="8534400" cy="5135563"/>
          </a:xfrm>
        </p:spPr>
        <p:txBody>
          <a:bodyPr/>
          <a:lstStyle/>
          <a:p>
            <a:pPr marL="0" indent="0">
              <a:lnSpc>
                <a:spcPct val="250000"/>
              </a:lnSpc>
              <a:buNone/>
            </a:pPr>
            <a:r>
              <a:rPr lang="en-US" dirty="0"/>
              <a:t>All Based on Projections</a:t>
            </a:r>
          </a:p>
          <a:p>
            <a:pPr marL="0" indent="0">
              <a:lnSpc>
                <a:spcPct val="250000"/>
              </a:lnSpc>
              <a:buNone/>
            </a:pPr>
            <a:r>
              <a:rPr lang="en-US" dirty="0"/>
              <a:t>Now Consider Other Directions</a:t>
            </a:r>
          </a:p>
          <a:p>
            <a:pPr marL="0" indent="0">
              <a:lnSpc>
                <a:spcPct val="250000"/>
              </a:lnSpc>
              <a:buNone/>
            </a:pPr>
            <a:r>
              <a:rPr lang="en-US" dirty="0"/>
              <a:t>Beyond PCA</a:t>
            </a:r>
          </a:p>
        </p:txBody>
      </p:sp>
      <p:sp>
        <p:nvSpPr>
          <p:cNvPr id="4" name="TextBox 3">
            <a:extLst>
              <a:ext uri="{FF2B5EF4-FFF2-40B4-BE49-F238E27FC236}">
                <a16:creationId xmlns:a16="http://schemas.microsoft.com/office/drawing/2014/main" id="{DFA9C543-39D3-4424-A00B-8DAAF3825260}"/>
              </a:ext>
            </a:extLst>
          </p:cNvPr>
          <p:cNvSpPr txBox="1"/>
          <p:nvPr/>
        </p:nvSpPr>
        <p:spPr>
          <a:xfrm>
            <a:off x="6096000" y="1143000"/>
            <a:ext cx="2131866" cy="461665"/>
          </a:xfrm>
          <a:prstGeom prst="rect">
            <a:avLst/>
          </a:prstGeom>
          <a:noFill/>
          <a:ln w="25400">
            <a:solidFill>
              <a:srgbClr val="DC00FF"/>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DC00FF"/>
                </a:solidFill>
                <a:effectLst/>
                <a:uLnTx/>
                <a:uFillTx/>
                <a:latin typeface="Arial" charset="0"/>
                <a:ea typeface="+mn-ea"/>
                <a:cs typeface="+mn-cs"/>
              </a:rPr>
              <a:t>Text:  Sec. 6.5</a:t>
            </a:r>
          </a:p>
        </p:txBody>
      </p:sp>
    </p:spTree>
    <p:extLst>
      <p:ext uri="{BB962C8B-B14F-4D97-AF65-F5344CB8AC3E}">
        <p14:creationId xmlns:p14="http://schemas.microsoft.com/office/powerpoint/2010/main" val="4063992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2DC8FF"/>
            </a:gs>
            <a:gs pos="50000">
              <a:schemeClr val="bg1"/>
            </a:gs>
            <a:gs pos="100000">
              <a:srgbClr val="2DC8FF"/>
            </a:gs>
          </a:gsLst>
          <a:lin ang="81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Scatterplot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200"/>
                <a:ext cx="8534400" cy="5135563"/>
              </a:xfrm>
            </p:spPr>
            <p:txBody>
              <a:bodyPr/>
              <a:lstStyle/>
              <a:p>
                <a:pPr marL="0" indent="0">
                  <a:lnSpc>
                    <a:spcPct val="150000"/>
                  </a:lnSpc>
                  <a:buNone/>
                </a:pPr>
                <a:r>
                  <a:rPr lang="en-US" dirty="0"/>
                  <a:t>Summarize Other Directions to Project On</a:t>
                </a:r>
              </a:p>
              <a:p>
                <a:pPr>
                  <a:lnSpc>
                    <a:spcPct val="150000"/>
                  </a:lnSpc>
                  <a:buFont typeface="Wingdings" panose="05000000000000000000" pitchFamily="2" charset="2"/>
                  <a:buChar char="Ø"/>
                </a:pPr>
                <a:r>
                  <a:rPr lang="en-US" dirty="0"/>
                  <a:t> Classification Directions (e.g. DWD or MD)</a:t>
                </a:r>
              </a:p>
              <a:p>
                <a:pPr>
                  <a:lnSpc>
                    <a:spcPct val="150000"/>
                  </a:lnSpc>
                  <a:buFont typeface="Wingdings" panose="05000000000000000000" pitchFamily="2" charset="2"/>
                  <a:buChar char="Ø"/>
                </a:pPr>
                <a:r>
                  <a:rPr lang="en-US" dirty="0"/>
                  <a:t> Independent Component Analysis</a:t>
                </a:r>
              </a:p>
              <a:p>
                <a:pPr>
                  <a:lnSpc>
                    <a:spcPct val="150000"/>
                  </a:lnSpc>
                  <a:buFont typeface="Wingdings" panose="05000000000000000000" pitchFamily="2" charset="2"/>
                  <a:buChar char="Ø"/>
                </a:pPr>
                <a:r>
                  <a:rPr lang="en-US" dirty="0"/>
                  <a:t> Fourier Basis Directions</a:t>
                </a:r>
              </a:p>
              <a:p>
                <a:pPr>
                  <a:lnSpc>
                    <a:spcPct val="150000"/>
                  </a:lnSpc>
                  <a:buFont typeface="Wingdings" panose="05000000000000000000" pitchFamily="2" charset="2"/>
                  <a:buChar char="Ø"/>
                </a:pPr>
                <a:r>
                  <a:rPr lang="en-US" dirty="0"/>
                  <a:t> Wavelet Basis Directions</a:t>
                </a:r>
              </a:p>
              <a:p>
                <a:pPr>
                  <a:lnSpc>
                    <a:spcPct val="150000"/>
                  </a:lnSpc>
                  <a:buFont typeface="Wingdings" panose="05000000000000000000" pitchFamily="2" charset="2"/>
                  <a:buChar char="Ø"/>
                </a:pPr>
                <a:r>
                  <a:rPr lang="en-US" dirty="0"/>
                  <a:t> Nonnegative Matrix Factorization</a:t>
                </a:r>
              </a:p>
              <a:p>
                <a:pPr marL="0" indent="0">
                  <a:buNone/>
                </a:pPr>
                <a:r>
                  <a:rPr lang="en-US" dirty="0"/>
                  <a:t>         </a:t>
                </a:r>
                <a14:m>
                  <m:oMath xmlns:m="http://schemas.openxmlformats.org/officeDocument/2006/math">
                    <m:r>
                      <a:rPr lang="en-US" sz="5400" i="1" smtClean="0">
                        <a:latin typeface="Cambria Math" panose="02040503050406030204" pitchFamily="18" charset="0"/>
                        <a:ea typeface="Cambria Math" panose="02040503050406030204" pitchFamily="18" charset="0"/>
                      </a:rPr>
                      <m:t>⋮</m:t>
                    </m:r>
                  </m:oMath>
                </a14:m>
                <a:endParaRPr lang="en-US" sz="5400" dirty="0"/>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200"/>
                <a:ext cx="8534400" cy="5135563"/>
              </a:xfrm>
              <a:blipFill>
                <a:blip r:embed="rId2"/>
                <a:stretch>
                  <a:fillRect l="-1857" b="-12114"/>
                </a:stretch>
              </a:blipFill>
            </p:spPr>
            <p:txBody>
              <a:bodyPr/>
              <a:lstStyle/>
              <a:p>
                <a:r>
                  <a:rPr lang="en-US">
                    <a:noFill/>
                  </a:rPr>
                  <a:t> </a:t>
                </a:r>
              </a:p>
            </p:txBody>
          </p:sp>
        </mc:Fallback>
      </mc:AlternateContent>
      <p:grpSp>
        <p:nvGrpSpPr>
          <p:cNvPr id="6" name="Group 5"/>
          <p:cNvGrpSpPr/>
          <p:nvPr/>
        </p:nvGrpSpPr>
        <p:grpSpPr>
          <a:xfrm>
            <a:off x="6705600" y="2590800"/>
            <a:ext cx="1752600" cy="3200400"/>
            <a:chOff x="6705600" y="2590800"/>
            <a:chExt cx="1752600" cy="3200400"/>
          </a:xfrm>
        </p:grpSpPr>
        <p:sp>
          <p:nvSpPr>
            <p:cNvPr id="4" name="Right Brace 3"/>
            <p:cNvSpPr/>
            <p:nvPr/>
          </p:nvSpPr>
          <p:spPr>
            <a:xfrm>
              <a:off x="6705600" y="2590800"/>
              <a:ext cx="533400" cy="32004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Box 4"/>
            <p:cNvSpPr txBox="1"/>
            <p:nvPr/>
          </p:nvSpPr>
          <p:spPr>
            <a:xfrm>
              <a:off x="7194713" y="3581400"/>
              <a:ext cx="1263487"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Might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Discuss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Later</a:t>
              </a:r>
            </a:p>
          </p:txBody>
        </p:sp>
      </p:grpSp>
    </p:spTree>
    <p:extLst>
      <p:ext uri="{BB962C8B-B14F-4D97-AF65-F5344CB8AC3E}">
        <p14:creationId xmlns:p14="http://schemas.microsoft.com/office/powerpoint/2010/main" val="2966147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2DC8FF"/>
            </a:gs>
            <a:gs pos="50000">
              <a:schemeClr val="bg1"/>
            </a:gs>
            <a:gs pos="100000">
              <a:srgbClr val="2DC8FF"/>
            </a:gs>
          </a:gsLst>
          <a:lin ang="81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Scatterplot Views</a:t>
            </a:r>
          </a:p>
        </p:txBody>
      </p:sp>
      <p:sp>
        <p:nvSpPr>
          <p:cNvPr id="3" name="Content Placeholder 2"/>
          <p:cNvSpPr>
            <a:spLocks noGrp="1"/>
          </p:cNvSpPr>
          <p:nvPr>
            <p:ph idx="1"/>
          </p:nvPr>
        </p:nvSpPr>
        <p:spPr>
          <a:xfrm>
            <a:off x="228600" y="838200"/>
            <a:ext cx="8534400" cy="5135563"/>
          </a:xfrm>
        </p:spPr>
        <p:txBody>
          <a:bodyPr/>
          <a:lstStyle/>
          <a:p>
            <a:pPr marL="0" indent="0">
              <a:lnSpc>
                <a:spcPct val="150000"/>
              </a:lnSpc>
              <a:buNone/>
            </a:pPr>
            <a:r>
              <a:rPr lang="en-US" dirty="0"/>
              <a:t>Summarize Other Directions to Project On</a:t>
            </a:r>
          </a:p>
          <a:p>
            <a:pPr>
              <a:lnSpc>
                <a:spcPct val="150000"/>
              </a:lnSpc>
              <a:buFont typeface="Wingdings" panose="05000000000000000000" pitchFamily="2" charset="2"/>
              <a:buChar char="Ø"/>
            </a:pPr>
            <a:r>
              <a:rPr lang="en-US" dirty="0"/>
              <a:t> Known Modes of Variation</a:t>
            </a:r>
          </a:p>
          <a:p>
            <a:pPr marL="0" indent="0" algn="ctr">
              <a:lnSpc>
                <a:spcPct val="150000"/>
              </a:lnSpc>
              <a:buNone/>
            </a:pPr>
            <a:r>
              <a:rPr lang="en-US" sz="2400" dirty="0" err="1"/>
              <a:t>Izem</a:t>
            </a:r>
            <a:r>
              <a:rPr lang="en-US" sz="2400" dirty="0"/>
              <a:t> &amp; Kingsolver (2007), </a:t>
            </a:r>
            <a:r>
              <a:rPr lang="en-US" sz="2400" dirty="0" err="1"/>
              <a:t>Izem</a:t>
            </a:r>
            <a:r>
              <a:rPr lang="en-US" sz="2400" dirty="0"/>
              <a:t> &amp; Marron (2007)</a:t>
            </a:r>
          </a:p>
          <a:p>
            <a:pPr>
              <a:lnSpc>
                <a:spcPct val="150000"/>
              </a:lnSpc>
              <a:buFont typeface="Wingdings" panose="05000000000000000000" pitchFamily="2" charset="2"/>
              <a:buChar char="Ø"/>
            </a:pPr>
            <a:r>
              <a:rPr lang="en-US" dirty="0"/>
              <a:t> Maximal Smoothness Directions</a:t>
            </a:r>
          </a:p>
          <a:p>
            <a:pPr marL="0" indent="0" algn="ctr">
              <a:lnSpc>
                <a:spcPct val="150000"/>
              </a:lnSpc>
              <a:buNone/>
            </a:pPr>
            <a:r>
              <a:rPr lang="en-US" sz="2000" dirty="0" err="1"/>
              <a:t>Gaydos</a:t>
            </a:r>
            <a:r>
              <a:rPr lang="en-US" sz="2000" dirty="0"/>
              <a:t> et. al (2013), Kingsolver et. al (2015), Zhang et al. (2014)</a:t>
            </a:r>
          </a:p>
          <a:p>
            <a:pPr>
              <a:lnSpc>
                <a:spcPct val="150000"/>
              </a:lnSpc>
              <a:buFont typeface="Wingdings" panose="05000000000000000000" pitchFamily="2" charset="2"/>
              <a:buChar char="Ø"/>
            </a:pPr>
            <a:r>
              <a:rPr lang="en-US" dirty="0"/>
              <a:t> Maximal Data Piling </a:t>
            </a:r>
          </a:p>
          <a:p>
            <a:pPr marL="0" indent="0" algn="ctr">
              <a:lnSpc>
                <a:spcPct val="150000"/>
              </a:lnSpc>
              <a:buNone/>
            </a:pPr>
            <a:r>
              <a:rPr lang="en-US" sz="2400" dirty="0"/>
              <a:t>(Will Explore Later)</a:t>
            </a:r>
            <a:r>
              <a:rPr lang="en-US" dirty="0"/>
              <a:t> </a:t>
            </a:r>
          </a:p>
        </p:txBody>
      </p:sp>
    </p:spTree>
    <p:extLst>
      <p:ext uri="{BB962C8B-B14F-4D97-AF65-F5344CB8AC3E}">
        <p14:creationId xmlns:p14="http://schemas.microsoft.com/office/powerpoint/2010/main" val="3686099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18752</TotalTime>
  <Words>3681</Words>
  <Application>Microsoft Office PowerPoint</Application>
  <PresentationFormat>On-screen Show (4:3)</PresentationFormat>
  <Paragraphs>1011</Paragraphs>
  <Slides>104</Slides>
  <Notes>55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104</vt:i4>
      </vt:variant>
    </vt:vector>
  </HeadingPairs>
  <TitlesOfParts>
    <vt:vector size="116" baseType="lpstr">
      <vt:lpstr>Gulim</vt:lpstr>
      <vt:lpstr>Gulim</vt:lpstr>
      <vt:lpstr>Arial</vt:lpstr>
      <vt:lpstr>Arial Unicode MS</vt:lpstr>
      <vt:lpstr>Cambria Math</vt:lpstr>
      <vt:lpstr>Courier New</vt:lpstr>
      <vt:lpstr>Tahoma</vt:lpstr>
      <vt:lpstr>Times New Roman</vt:lpstr>
      <vt:lpstr>Wingdings</vt:lpstr>
      <vt:lpstr>Default Design</vt:lpstr>
      <vt:lpstr>2_Default Design</vt:lpstr>
      <vt:lpstr>12_Default Design</vt:lpstr>
      <vt:lpstr>Statistics – O. R. 881 Object Oriented Data Analysis</vt:lpstr>
      <vt:lpstr>Current Sections in Textbook</vt:lpstr>
      <vt:lpstr>Participant Presentations</vt:lpstr>
      <vt:lpstr>Participant Presentations</vt:lpstr>
      <vt:lpstr>Last Class: Marg. Dist. Plot</vt:lpstr>
      <vt:lpstr>Last Class: Marg. Dist. Plot</vt:lpstr>
      <vt:lpstr>Last Class: Marg. Dist. Plot</vt:lpstr>
      <vt:lpstr>Last Class: Marg. Dist. Plot</vt:lpstr>
      <vt:lpstr>Last Class: Drug Discovery Data</vt:lpstr>
      <vt:lpstr>Last Class: Drug Discovery Data</vt:lpstr>
      <vt:lpstr>Last Class: Limitation of PCA</vt:lpstr>
      <vt:lpstr>Last Class: Correlation PCA</vt:lpstr>
      <vt:lpstr>Last Class: Correlation PCA</vt:lpstr>
      <vt:lpstr>Last Class: Correlation PCA</vt:lpstr>
      <vt:lpstr>Last Class: Correlation PCA</vt:lpstr>
      <vt:lpstr>Last Class: Correlation PCA</vt:lpstr>
      <vt:lpstr>Last Class: Correlation PCA</vt:lpstr>
      <vt:lpstr>Last Class: Correlation PCA</vt:lpstr>
      <vt:lpstr>Last Class: Transformations</vt:lpstr>
      <vt:lpstr>Last Class: Transformations</vt:lpstr>
      <vt:lpstr>Last Class: Transformations</vt:lpstr>
      <vt:lpstr>Last Class: Transformations</vt:lpstr>
      <vt:lpstr>Last Class: 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Melanoma Data</vt:lpstr>
      <vt:lpstr>Melanoma Data</vt:lpstr>
      <vt:lpstr>Melanoma Data</vt:lpstr>
      <vt:lpstr>Melanoma Data</vt:lpstr>
      <vt:lpstr>Limitations</vt:lpstr>
      <vt:lpstr>Recall Matlab Software</vt:lpstr>
      <vt:lpstr>Automatic Shifted Log Trans.</vt:lpstr>
      <vt:lpstr>Revisit Gene Expression</vt:lpstr>
      <vt:lpstr>Revisit Gene Expression</vt:lpstr>
      <vt:lpstr>Revisit Gene Expression</vt:lpstr>
      <vt:lpstr>Revisit Gene Expression</vt:lpstr>
      <vt:lpstr>Revisit Gene Expression</vt:lpstr>
      <vt:lpstr>Revisit Gene Expression</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Revisit Gene Expression</vt:lpstr>
      <vt:lpstr>Data Visualization</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Recall Real Data Curve Objects</vt:lpstr>
      <vt:lpstr>Recall Lung Cancer Curve Objects</vt:lpstr>
      <vt:lpstr>Recall Lung Cancer Curve Objects</vt:lpstr>
      <vt:lpstr>Recall Lung Cancer Curve Objects</vt:lpstr>
      <vt:lpstr>Recall Lung Cancer Curve Objects</vt:lpstr>
      <vt:lpstr>Recall Lung Cancer Curve Objects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Scatterplot Views</vt:lpstr>
      <vt:lpstr>Scatterplot Views</vt:lpstr>
      <vt:lpstr>Scatterplot Views</vt:lpstr>
      <vt:lpstr>Centering</vt:lpstr>
      <vt:lpstr>Centering</vt:lpstr>
      <vt:lpstr>Centering</vt:lpstr>
      <vt:lpstr>Centering</vt:lpstr>
      <vt:lpstr>Centering</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Preferred Customer</dc:creator>
  <cp:lastModifiedBy>Marron, J. S. (Steve)</cp:lastModifiedBy>
  <cp:revision>619</cp:revision>
  <dcterms:created xsi:type="dcterms:W3CDTF">2001-06-08T01:38:43Z</dcterms:created>
  <dcterms:modified xsi:type="dcterms:W3CDTF">2025-09-04T17:19:53Z</dcterms:modified>
</cp:coreProperties>
</file>