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43" r:id="rId2"/>
    <p:sldMasterId id="2147483814" r:id="rId3"/>
  </p:sldMasterIdLst>
  <p:notesMasterIdLst>
    <p:notesMasterId r:id="rId86"/>
  </p:notesMasterIdLst>
  <p:sldIdLst>
    <p:sldId id="262" r:id="rId4"/>
    <p:sldId id="3646" r:id="rId5"/>
    <p:sldId id="714" r:id="rId6"/>
    <p:sldId id="1047" r:id="rId7"/>
    <p:sldId id="1049" r:id="rId8"/>
    <p:sldId id="1053" r:id="rId9"/>
    <p:sldId id="1066" r:id="rId10"/>
    <p:sldId id="1090" r:id="rId11"/>
    <p:sldId id="1092" r:id="rId12"/>
    <p:sldId id="1098" r:id="rId13"/>
    <p:sldId id="1100" r:id="rId14"/>
    <p:sldId id="1114" r:id="rId15"/>
    <p:sldId id="1102" r:id="rId16"/>
    <p:sldId id="1103" r:id="rId17"/>
    <p:sldId id="1120" r:id="rId18"/>
    <p:sldId id="1121" r:id="rId19"/>
    <p:sldId id="1117" r:id="rId20"/>
    <p:sldId id="3619" r:id="rId21"/>
    <p:sldId id="3621" r:id="rId22"/>
    <p:sldId id="3564" r:id="rId23"/>
    <p:sldId id="3565" r:id="rId24"/>
    <p:sldId id="3566" r:id="rId25"/>
    <p:sldId id="3567" r:id="rId26"/>
    <p:sldId id="3568" r:id="rId27"/>
    <p:sldId id="3638" r:id="rId28"/>
    <p:sldId id="3637" r:id="rId29"/>
    <p:sldId id="3569" r:id="rId30"/>
    <p:sldId id="3570" r:id="rId31"/>
    <p:sldId id="3571" r:id="rId32"/>
    <p:sldId id="3572" r:id="rId33"/>
    <p:sldId id="3622" r:id="rId34"/>
    <p:sldId id="3626" r:id="rId35"/>
    <p:sldId id="3625" r:id="rId36"/>
    <p:sldId id="3616" r:id="rId37"/>
    <p:sldId id="3623" r:id="rId38"/>
    <p:sldId id="3624" r:id="rId39"/>
    <p:sldId id="1550" r:id="rId40"/>
    <p:sldId id="3573" r:id="rId41"/>
    <p:sldId id="1551" r:id="rId42"/>
    <p:sldId id="1552" r:id="rId43"/>
    <p:sldId id="1496" r:id="rId44"/>
    <p:sldId id="3574" r:id="rId45"/>
    <p:sldId id="3575" r:id="rId46"/>
    <p:sldId id="1542" r:id="rId47"/>
    <p:sldId id="3617" r:id="rId48"/>
    <p:sldId id="1500" r:id="rId49"/>
    <p:sldId id="1543" r:id="rId50"/>
    <p:sldId id="1501" r:id="rId51"/>
    <p:sldId id="1544" r:id="rId52"/>
    <p:sldId id="1502" r:id="rId53"/>
    <p:sldId id="1545" r:id="rId54"/>
    <p:sldId id="1546" r:id="rId55"/>
    <p:sldId id="1547" r:id="rId56"/>
    <p:sldId id="1549" r:id="rId57"/>
    <p:sldId id="1553" r:id="rId58"/>
    <p:sldId id="1554" r:id="rId59"/>
    <p:sldId id="1555" r:id="rId60"/>
    <p:sldId id="1504" r:id="rId61"/>
    <p:sldId id="1556" r:id="rId62"/>
    <p:sldId id="1557" r:id="rId63"/>
    <p:sldId id="1558" r:id="rId64"/>
    <p:sldId id="1559" r:id="rId65"/>
    <p:sldId id="1560" r:id="rId66"/>
    <p:sldId id="2447" r:id="rId67"/>
    <p:sldId id="3630" r:id="rId68"/>
    <p:sldId id="2449" r:id="rId69"/>
    <p:sldId id="2450" r:id="rId70"/>
    <p:sldId id="2451" r:id="rId71"/>
    <p:sldId id="1561" r:id="rId72"/>
    <p:sldId id="1562" r:id="rId73"/>
    <p:sldId id="1563" r:id="rId74"/>
    <p:sldId id="2452" r:id="rId75"/>
    <p:sldId id="2453" r:id="rId76"/>
    <p:sldId id="2454" r:id="rId77"/>
    <p:sldId id="2455" r:id="rId78"/>
    <p:sldId id="2456" r:id="rId79"/>
    <p:sldId id="2457" r:id="rId80"/>
    <p:sldId id="2459" r:id="rId81"/>
    <p:sldId id="2460" r:id="rId82"/>
    <p:sldId id="2461" r:id="rId83"/>
    <p:sldId id="2462" r:id="rId84"/>
    <p:sldId id="3631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FF00"/>
    <a:srgbClr val="DC00FF"/>
    <a:srgbClr val="A700D5"/>
    <a:srgbClr val="B4A700"/>
    <a:srgbClr val="D1CC00"/>
    <a:srgbClr val="2DC8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3896" autoAdjust="0"/>
  </p:normalViewPr>
  <p:slideViewPr>
    <p:cSldViewPr>
      <p:cViewPr varScale="1">
        <p:scale>
          <a:sx n="59" d="100"/>
          <a:sy n="59" d="100"/>
        </p:scale>
        <p:origin x="14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ableStyles" Target="tableStyle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4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7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69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690BA-1430-4D1B-8D90-EACA6E592E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22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8F876-3181-42DE-B7E5-F3046D079D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8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25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71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695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91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1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F16B-A18F-77B9-3C8F-57EE05728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F09F98D-51AA-20A3-86E7-A696A5062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4BD52505-F2E6-E9F7-B1AD-732D7577B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CC0D129-2936-9160-7F88-5FE1F7ACB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4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20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72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54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04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86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57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29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89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4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73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42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07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69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61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78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8319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753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9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</a:t>
            </a:r>
            <a:r>
              <a:rPr lang="en-US" altLang="zh-CN" baseline="0" dirty="0"/>
              <a:t> incorporating all the elements we have discussed the new parameterized family of transformation functions </a:t>
            </a:r>
          </a:p>
          <a:p>
            <a:r>
              <a:rPr lang="en-US" altLang="zh-CN" dirty="0"/>
              <a:t>For beta is positive, transformation for positive skewness</a:t>
            </a:r>
          </a:p>
          <a:p>
            <a:r>
              <a:rPr lang="en-US" altLang="zh-CN" dirty="0"/>
              <a:t>For</a:t>
            </a:r>
            <a:r>
              <a:rPr lang="en-US" altLang="zh-CN" baseline="0" dirty="0"/>
              <a:t> beta is negative, transformation for negative skewness</a:t>
            </a:r>
            <a:endParaRPr lang="zh-CN" altLang="en-US" dirty="0"/>
          </a:p>
          <a:p>
            <a:r>
              <a:rPr lang="en-US" altLang="zh-CN" dirty="0"/>
              <a:t>And the parameter value selection is independent of data</a:t>
            </a:r>
            <a:r>
              <a:rPr lang="en-US" altLang="zh-CN" baseline="0" dirty="0"/>
              <a:t> magnitude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105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47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7427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0216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0723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832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113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755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68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399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50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</a:t>
            </a:r>
            <a:r>
              <a:rPr lang="en-US" altLang="zh-CN" baseline="0" dirty="0"/>
              <a:t> the shift log transformation, we need to deal with potential influential values by </a:t>
            </a:r>
            <a:r>
              <a:rPr lang="en-US" altLang="zh-CN" baseline="0" dirty="0" err="1"/>
              <a:t>winsorization</a:t>
            </a:r>
            <a:r>
              <a:rPr lang="en-US" altLang="zh-CN" baseline="0" dirty="0"/>
              <a:t>, </a:t>
            </a:r>
          </a:p>
          <a:p>
            <a:r>
              <a:rPr lang="en-US" altLang="zh-CN" baseline="0" dirty="0"/>
              <a:t>Before that we need a robust standardization ( and I will talk about it later)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To make standardization robust, we will use some robust statistics that is subtracting the median and divide based on the mean absolute deviation from median (not MAD which might be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740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767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9555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242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131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455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332DA-F4FB-4553-9D60-678FF1C9E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05008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332DA-F4FB-4553-9D60-678FF1C9E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96106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C8A2B-66EB-4C8F-AF82-A9A88ED306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61536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53D1D-CC07-48D3-BDD8-215B11BE9C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56768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97061-8505-45DE-9114-884D963FC6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57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Besides, although</a:t>
            </a:r>
            <a:r>
              <a:rPr lang="en-US" baseline="0" dirty="0"/>
              <a:t> the transformation targets at marginal </a:t>
            </a:r>
            <a:r>
              <a:rPr lang="en-US" baseline="0" dirty="0" err="1"/>
              <a:t>dist</a:t>
            </a:r>
            <a:r>
              <a:rPr lang="en-US" baseline="0" dirty="0"/>
              <a:t> </a:t>
            </a:r>
          </a:p>
          <a:p>
            <a:pPr eaLnBrk="1" hangingPunct="1"/>
            <a:r>
              <a:rPr lang="en-US" baseline="0" dirty="0"/>
              <a:t>We see improvement of bivariate normality in many real data sets for example here.  </a:t>
            </a:r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343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0511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428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1626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18221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0462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19262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4995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37976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8587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94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9498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74529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98596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4AF4F-BC1A-43E0-B2A3-338FA8D81C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27024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4AF4F-BC1A-43E0-B2A3-338FA8D81C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89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108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4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1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1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2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8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9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8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8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82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9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7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1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00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53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0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1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21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21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77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93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7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50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22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4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95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3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76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8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875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2" Type="http://schemas.openxmlformats.org/officeDocument/2006/relationships/image" Target="../media/image120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21.png"/><Relationship Id="rId1" Type="http://schemas.openxmlformats.org/officeDocument/2006/relationships/slideLayout" Target="../slideLayouts/slideLayout41.xml"/><Relationship Id="rId15" Type="http://schemas.openxmlformats.org/officeDocument/2006/relationships/image" Target="../media/image310.png"/><Relationship Id="rId14" Type="http://schemas.openxmlformats.org/officeDocument/2006/relationships/image" Target="../media/image3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image" Target="../media/image52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2.png"/><Relationship Id="rId5" Type="http://schemas.openxmlformats.org/officeDocument/2006/relationships/image" Target="../media/image321.png"/><Relationship Id="rId4" Type="http://schemas.openxmlformats.org/officeDocument/2006/relationships/image" Target="../media/image3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7" Type="http://schemas.openxmlformats.org/officeDocument/2006/relationships/image" Target="../media/image37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1.png"/><Relationship Id="rId5" Type="http://schemas.openxmlformats.org/officeDocument/2006/relationships/image" Target="../media/image332.png"/><Relationship Id="rId4" Type="http://schemas.openxmlformats.org/officeDocument/2006/relationships/image" Target="../media/image2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81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1.png"/><Relationship Id="rId5" Type="http://schemas.openxmlformats.org/officeDocument/2006/relationships/image" Target="../media/image300.png"/><Relationship Id="rId4" Type="http://schemas.openxmlformats.org/officeDocument/2006/relationships/image" Target="../media/image3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image" Target="../media/image4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20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1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400.png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5" Type="http://schemas.openxmlformats.org/officeDocument/2006/relationships/image" Target="../media/image680.png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57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Some Principles: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Ordering</a:t>
            </a:r>
            <a:r>
              <a:rPr lang="en-US" dirty="0"/>
              <a:t> Rows and Columns Really Matters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Clustering Columns &amp; Rows is Crucial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28800" y="914400"/>
            <a:ext cx="6176065" cy="3733800"/>
            <a:chOff x="1828800" y="914400"/>
            <a:chExt cx="6176065" cy="3733800"/>
          </a:xfrm>
        </p:grpSpPr>
        <p:sp>
          <p:nvSpPr>
            <p:cNvPr id="4" name="TextBox 3"/>
            <p:cNvSpPr txBox="1"/>
            <p:nvPr/>
          </p:nvSpPr>
          <p:spPr>
            <a:xfrm>
              <a:off x="4191000" y="914400"/>
              <a:ext cx="38138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Population Structure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Invisible w/ Random Order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400800" y="1295400"/>
              <a:ext cx="1066800" cy="32766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1828800" y="1745397"/>
              <a:ext cx="4269133" cy="290280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0048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Natural Approach (to Skewed </a:t>
            </a:r>
            <a:r>
              <a:rPr lang="en-US" dirty="0" err="1"/>
              <a:t>Dist’n</a:t>
            </a:r>
            <a:r>
              <a:rPr lang="en-US" dirty="0"/>
              <a:t>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Quantile Scaling (= #s in Each Bin)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652" y="2524653"/>
            <a:ext cx="6309400" cy="4333347"/>
            <a:chOff x="-1652" y="2524653"/>
            <a:chExt cx="6309400" cy="4333347"/>
          </a:xfrm>
        </p:grpSpPr>
        <p:sp>
          <p:nvSpPr>
            <p:cNvPr id="6" name="TextBox 5"/>
            <p:cNvSpPr txBox="1"/>
            <p:nvPr/>
          </p:nvSpPr>
          <p:spPr>
            <a:xfrm>
              <a:off x="137699" y="2524653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Toy Example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826" t="70453" r="23531" b="2276"/>
            <a:stretch/>
          </p:blipFill>
          <p:spPr>
            <a:xfrm>
              <a:off x="-1652" y="3566150"/>
              <a:ext cx="6309400" cy="32918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050132" y="2419802"/>
            <a:ext cx="3679212" cy="1737785"/>
            <a:chOff x="4062020" y="4128773"/>
            <a:chExt cx="3679212" cy="1737785"/>
          </a:xfrm>
        </p:grpSpPr>
        <p:sp>
          <p:nvSpPr>
            <p:cNvPr id="12" name="TextBox 11"/>
            <p:cNvSpPr txBox="1"/>
            <p:nvPr/>
          </p:nvSpPr>
          <p:spPr>
            <a:xfrm>
              <a:off x="4062020" y="4128773"/>
              <a:ext cx="3679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Non-Equally Spaced Bins</a:t>
              </a:r>
            </a:p>
          </p:txBody>
        </p: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4267200" y="4590438"/>
              <a:ext cx="1634426" cy="127612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86000" y="3434818"/>
            <a:ext cx="5861764" cy="872290"/>
            <a:chOff x="2286000" y="5638800"/>
            <a:chExt cx="5861764" cy="872290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5638800"/>
              <a:ext cx="15183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 More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Contrast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2286000" y="6054299"/>
              <a:ext cx="4343400" cy="4567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905000" y="5257800"/>
            <a:ext cx="6902457" cy="1200329"/>
            <a:chOff x="1905000" y="5257800"/>
            <a:chExt cx="6902457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5257800"/>
              <a:ext cx="21018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Good or Bad?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Peaks Less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Prominent</a:t>
              </a:r>
            </a:p>
          </p:txBody>
        </p:sp>
        <p:cxnSp>
          <p:nvCxnSpPr>
            <p:cNvPr id="20" name="Straight Arrow Connector 19"/>
            <p:cNvCxnSpPr>
              <a:stCxn id="14" idx="1"/>
            </p:cNvCxnSpPr>
            <p:nvPr/>
          </p:nvCxnSpPr>
          <p:spPr>
            <a:xfrm flipH="1" flipV="1">
              <a:off x="1905000" y="5588153"/>
              <a:ext cx="4800600" cy="26981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724400" y="472015"/>
            <a:ext cx="4495800" cy="4244773"/>
            <a:chOff x="2587432" y="4128773"/>
            <a:chExt cx="4495800" cy="4244773"/>
          </a:xfrm>
        </p:grpSpPr>
        <p:sp>
          <p:nvSpPr>
            <p:cNvPr id="17" name="TextBox 16"/>
            <p:cNvSpPr txBox="1"/>
            <p:nvPr/>
          </p:nvSpPr>
          <p:spPr>
            <a:xfrm>
              <a:off x="4062020" y="4128773"/>
              <a:ext cx="30212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Can Look at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Either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Original Or Log View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587432" y="4959770"/>
              <a:ext cx="2954004" cy="34137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3311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764" y="10668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Color Choice </a:t>
                </a:r>
                <a:r>
                  <a:rPr lang="en-US" u="sng" dirty="0"/>
                  <a:t>When 0 Needs Highlighting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Endpoints?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0.05</m:t>
                        </m:r>
                      </m:sub>
                    </m:sSub>
                  </m:oMath>
                </a14:m>
                <a:r>
                  <a:rPr lang="en-US" dirty="0"/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sub>
                    </m:sSub>
                  </m:oMath>
                </a14:m>
                <a:r>
                  <a:rPr lang="en-US" dirty="0"/>
                  <a:t>  Will Re-Center!)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Recommend Using </a:t>
                </a:r>
                <a:r>
                  <a:rPr lang="en-US" i="1" dirty="0"/>
                  <a:t>Absolute Quantiles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 is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 Quantile of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64" y="1066800"/>
                <a:ext cx="8534400" cy="5135563"/>
              </a:xfrm>
              <a:blipFill>
                <a:blip r:embed="rId2"/>
                <a:stretch>
                  <a:fillRect l="-1786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035" t="43222" r="32055" b="9190"/>
          <a:stretch/>
        </p:blipFill>
        <p:spPr>
          <a:xfrm rot="5400000">
            <a:off x="4297680" y="495300"/>
            <a:ext cx="609600" cy="3733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0" y="533400"/>
            <a:ext cx="2763129" cy="2438400"/>
            <a:chOff x="6096000" y="533400"/>
            <a:chExt cx="2763129" cy="2438400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533400"/>
              <a:ext cx="2763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Caution:  Many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Packages Do This!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391400" y="1371600"/>
              <a:ext cx="76200" cy="1600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3302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Simple Approach Here:   Study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/>
                  <a:t> Rows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Looks Totally Random?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Have Done Both Column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Row Clustering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66" t="40152" r="25492" b="5306"/>
          <a:stretch/>
        </p:blipFill>
        <p:spPr>
          <a:xfrm>
            <a:off x="5105400" y="2643808"/>
            <a:ext cx="4038600" cy="42141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48400" y="228600"/>
            <a:ext cx="2805380" cy="1828800"/>
            <a:chOff x="6248400" y="228600"/>
            <a:chExt cx="280538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7010400" y="228600"/>
              <a:ext cx="2043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Will See OK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Data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6248400" y="644099"/>
              <a:ext cx="762000" cy="1413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5116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Revisit With Scatterplot Matrix View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63" t="40906" r="48042" b="22733"/>
          <a:stretch/>
        </p:blipFill>
        <p:spPr>
          <a:xfrm>
            <a:off x="1" y="2961862"/>
            <a:ext cx="3733800" cy="3896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5688" y="2590800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3352800"/>
            <a:ext cx="5114474" cy="1569660"/>
            <a:chOff x="3352800" y="3352800"/>
            <a:chExt cx="5114474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3352800"/>
              <a:ext cx="43524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Clear Cluster Structure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Hidden by Noise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Heatmap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View!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3352800" y="3886200"/>
              <a:ext cx="762000" cy="251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14800" y="5181600"/>
            <a:ext cx="4686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This Real (or Artifact)?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C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C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(−0.04,1)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(0.04,1)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blipFill>
                <a:blip r:embed="rId4"/>
                <a:stretch>
                  <a:fillRect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58000" y="1466671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Conclude:  Heat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Map Worse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 Scatterplot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36513304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For Opposite Answer Consider Another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Data Set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) with Curve View: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06" t="56818" r="24512" b="3791"/>
          <a:stretch/>
        </p:blipFill>
        <p:spPr>
          <a:xfrm>
            <a:off x="4038600" y="2895600"/>
            <a:ext cx="5105400" cy="3962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2514600"/>
            <a:ext cx="4419600" cy="965775"/>
            <a:chOff x="228600" y="2768025"/>
            <a:chExt cx="4419600" cy="965775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768025"/>
              <a:ext cx="21449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Noisy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2373546" y="3060413"/>
              <a:ext cx="2274654" cy="673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28600" y="3276600"/>
            <a:ext cx="6362700" cy="1077218"/>
            <a:chOff x="228600" y="2768025"/>
            <a:chExt cx="636270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2768025"/>
              <a:ext cx="302037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25 Features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&gt;&gt; 2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25</a:t>
              </a: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3248979" y="3306634"/>
              <a:ext cx="3342321" cy="1347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8600" y="4419600"/>
            <a:ext cx="8153400" cy="1295400"/>
            <a:chOff x="228600" y="2768025"/>
            <a:chExt cx="8153400" cy="1165830"/>
          </a:xfrm>
        </p:grpSpPr>
        <p:sp>
          <p:nvSpPr>
            <p:cNvPr id="14" name="TextBox 13"/>
            <p:cNvSpPr txBox="1"/>
            <p:nvPr/>
          </p:nvSpPr>
          <p:spPr>
            <a:xfrm>
              <a:off x="228600" y="2768025"/>
              <a:ext cx="2143344" cy="969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Two Clear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</a:t>
              </a: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2371944" y="3252761"/>
              <a:ext cx="6010056" cy="6810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28600" y="5562600"/>
            <a:ext cx="3464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Pop’n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Structure???</a:t>
            </a:r>
          </a:p>
        </p:txBody>
      </p:sp>
    </p:spTree>
    <p:extLst>
      <p:ext uri="{BB962C8B-B14F-4D97-AF65-F5344CB8AC3E}">
        <p14:creationId xmlns:p14="http://schemas.microsoft.com/office/powerpoint/2010/main" val="15702727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Data Source is Above Example: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Gives Quicker Impression of Structure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More Natural View Than Curves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53200" y="3200400"/>
            <a:ext cx="2133600" cy="995066"/>
            <a:chOff x="6553200" y="3195935"/>
            <a:chExt cx="2133600" cy="995066"/>
          </a:xfrm>
        </p:grpSpPr>
        <p:sp>
          <p:nvSpPr>
            <p:cNvPr id="6" name="TextBox 5"/>
            <p:cNvSpPr txBox="1"/>
            <p:nvPr/>
          </p:nvSpPr>
          <p:spPr>
            <a:xfrm>
              <a:off x="6886936" y="3195935"/>
              <a:ext cx="1571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 Clusters</a:t>
              </a: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6828274" y="3420058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7915856" y="3420056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3729335"/>
            <a:ext cx="3810000" cy="1528465"/>
            <a:chOff x="2667000" y="3729335"/>
            <a:chExt cx="3810000" cy="1528465"/>
          </a:xfrm>
        </p:grpSpPr>
        <p:sp>
          <p:nvSpPr>
            <p:cNvPr id="11" name="Left Brace 10"/>
            <p:cNvSpPr/>
            <p:nvPr/>
          </p:nvSpPr>
          <p:spPr>
            <a:xfrm>
              <a:off x="5981131" y="4211782"/>
              <a:ext cx="495869" cy="1046018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729335"/>
              <a:ext cx="2792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Features Larger</a:t>
              </a:r>
            </a:p>
          </p:txBody>
        </p:sp>
        <p:cxnSp>
          <p:nvCxnSpPr>
            <p:cNvPr id="14" name="Straight Connector 13"/>
            <p:cNvCxnSpPr>
              <a:endCxn id="11" idx="1"/>
            </p:cNvCxnSpPr>
            <p:nvPr/>
          </p:nvCxnSpPr>
          <p:spPr>
            <a:xfrm>
              <a:off x="5465617" y="4195465"/>
              <a:ext cx="515514" cy="53932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5052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“Every Dog Has His Day”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Idea: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Any Data Analytic Method Somebody Likes Has Some Situations Where It Is </a:t>
            </a:r>
            <a:r>
              <a:rPr lang="en-US" u="sng" dirty="0"/>
              <a:t>“Best”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&amp; Of Course Others Where It Is </a:t>
            </a:r>
            <a:r>
              <a:rPr lang="en-US" u="sng" dirty="0"/>
              <a:t>Poor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u="sng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(Will See This Again)</a:t>
            </a:r>
          </a:p>
        </p:txBody>
      </p:sp>
    </p:spTree>
    <p:extLst>
      <p:ext uri="{BB962C8B-B14F-4D97-AF65-F5344CB8AC3E}">
        <p14:creationId xmlns:p14="http://schemas.microsoft.com/office/powerpoint/2010/main" val="11981789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/>
              <a:t>Last Class: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Data Matrix: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 Object Mean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𝑐𝑜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blipFill>
                <a:blip r:embed="rId3"/>
                <a:stretch>
                  <a:fillRect l="-1754" t="-13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72DB3D-B6B6-4CC8-AA38-A840D3A7A356}"/>
              </a:ext>
            </a:extLst>
          </p:cNvPr>
          <p:cNvGrpSpPr/>
          <p:nvPr/>
        </p:nvGrpSpPr>
        <p:grpSpPr>
          <a:xfrm>
            <a:off x="4876800" y="5257800"/>
            <a:ext cx="3033261" cy="874931"/>
            <a:chOff x="4876800" y="5257800"/>
            <a:chExt cx="3033261" cy="8749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FCEDA67-42AD-42EE-A9E6-9D9412A27128}"/>
                </a:ext>
              </a:extLst>
            </p:cNvPr>
            <p:cNvSpPr txBox="1"/>
            <p:nvPr/>
          </p:nvSpPr>
          <p:spPr>
            <a:xfrm>
              <a:off x="6019800" y="5486400"/>
              <a:ext cx="1890261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Could Call This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the “Row Mean”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BA4384D-E172-49F3-82E1-55243A2562BE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4876800" y="5809566"/>
              <a:ext cx="1143000" cy="134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883CD7-0F4D-4961-9E21-A28B022FF56B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5334000" y="5257800"/>
              <a:ext cx="685800" cy="5517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2DFC041-4A9A-4890-AD60-5BCE38C0E01F}"/>
              </a:ext>
            </a:extLst>
          </p:cNvPr>
          <p:cNvSpPr txBox="1"/>
          <p:nvPr/>
        </p:nvSpPr>
        <p:spPr>
          <a:xfrm>
            <a:off x="430883" y="3962400"/>
            <a:ext cx="2817631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Avoid Row-Column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Ambiguity Using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Oriented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Nomenclature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CBC70-B4CF-5181-04F5-044B19012AF5}"/>
              </a:ext>
            </a:extLst>
          </p:cNvPr>
          <p:cNvGrpSpPr/>
          <p:nvPr/>
        </p:nvGrpSpPr>
        <p:grpSpPr>
          <a:xfrm>
            <a:off x="5562600" y="3360003"/>
            <a:ext cx="1752600" cy="830997"/>
            <a:chOff x="5562600" y="3360003"/>
            <a:chExt cx="1752600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3C072E-45CA-5ED7-B282-C57513A0F01F}"/>
                </a:ext>
              </a:extLst>
            </p:cNvPr>
            <p:cNvSpPr txBox="1"/>
            <p:nvPr/>
          </p:nvSpPr>
          <p:spPr>
            <a:xfrm>
              <a:off x="6335445" y="3360003"/>
              <a:ext cx="9797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“,A” Means </a:t>
              </a:r>
            </a:p>
            <a:p>
              <a:pPr algn="ctr"/>
              <a:r>
                <a:rPr lang="en-US" sz="1200" dirty="0"/>
                <a:t>“Average</a:t>
              </a:r>
            </a:p>
            <a:p>
              <a:pPr algn="ctr"/>
              <a:r>
                <a:rPr lang="en-US" sz="1200" dirty="0"/>
                <a:t>Over 2</a:t>
              </a:r>
              <a:r>
                <a:rPr lang="en-US" sz="1200" baseline="30000" dirty="0"/>
                <a:t>nd</a:t>
              </a:r>
            </a:p>
            <a:p>
              <a:pPr algn="ctr"/>
              <a:r>
                <a:rPr lang="en-US" sz="1200" dirty="0"/>
                <a:t>Index”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9C0BEF4-96B0-CF7F-F377-95F027E1384A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5562600" y="3775502"/>
              <a:ext cx="772845" cy="339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3607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/>
              <a:t>Last Class: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Data Matrix: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Additional Notion: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Row Trait Mean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𝑅𝑇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b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𝑅𝑇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𝑑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blipFill>
                <a:blip r:embed="rId3"/>
                <a:stretch>
                  <a:fillRect l="-1754" t="-1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2E0E-65FE-4BE4-96B5-98774980D4A9}"/>
              </a:ext>
            </a:extLst>
          </p:cNvPr>
          <p:cNvGrpSpPr/>
          <p:nvPr/>
        </p:nvGrpSpPr>
        <p:grpSpPr>
          <a:xfrm>
            <a:off x="935836" y="2667000"/>
            <a:ext cx="1197764" cy="1676400"/>
            <a:chOff x="935836" y="2667000"/>
            <a:chExt cx="1197764" cy="1676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2F0F27-2B27-4017-BD56-F17E87C736CE}"/>
                </a:ext>
              </a:extLst>
            </p:cNvPr>
            <p:cNvSpPr txBox="1"/>
            <p:nvPr/>
          </p:nvSpPr>
          <p:spPr>
            <a:xfrm>
              <a:off x="935836" y="266700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transpose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E49490-32BC-49B3-A6B7-7BD13CE6FABB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1534718" y="3036332"/>
              <a:ext cx="522682" cy="1307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8A0C16-C12E-4F91-82A2-E75A524886C4}"/>
              </a:ext>
            </a:extLst>
          </p:cNvPr>
          <p:cNvGrpSpPr/>
          <p:nvPr/>
        </p:nvGrpSpPr>
        <p:grpSpPr>
          <a:xfrm>
            <a:off x="6721018" y="4724400"/>
            <a:ext cx="1813382" cy="1600200"/>
            <a:chOff x="6721018" y="4724400"/>
            <a:chExt cx="1813382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/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Space of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-dimensional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Column Vectors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3030" t="-3289" r="-235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08F60A-9485-468D-A8AC-0E52F63F25D3}"/>
                </a:ext>
              </a:extLst>
            </p:cNvPr>
            <p:cNvCxnSpPr>
              <a:stCxn id="8" idx="0"/>
            </p:cNvCxnSpPr>
            <p:nvPr/>
          </p:nvCxnSpPr>
          <p:spPr>
            <a:xfrm flipH="1" flipV="1">
              <a:off x="7391400" y="4724400"/>
              <a:ext cx="236309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D7912D-B073-4685-9C6C-5613B3A230DF}"/>
              </a:ext>
            </a:extLst>
          </p:cNvPr>
          <p:cNvSpPr txBox="1"/>
          <p:nvPr/>
        </p:nvSpPr>
        <p:spPr>
          <a:xfrm>
            <a:off x="7038707" y="3200400"/>
            <a:ext cx="1800493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Disambiguates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“Row Mean” vs.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“Column Mean”</a:t>
            </a:r>
          </a:p>
        </p:txBody>
      </p:sp>
    </p:spTree>
    <p:extLst>
      <p:ext uri="{BB962C8B-B14F-4D97-AF65-F5344CB8AC3E}">
        <p14:creationId xmlns:p14="http://schemas.microsoft.com/office/powerpoint/2010/main" val="4165534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FE6AA-DA8F-B976-7568-9701E5BF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8577EF-ED7E-862D-D3FC-174D306EB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E03A71-87FE-E487-7C6B-497AF2ECA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Presentation Options: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Can Use USB Device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Your Computer  (with HDMI)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Class Zoom Link, </a:t>
            </a:r>
            <a:r>
              <a:rPr lang="en-US" u="sng" dirty="0"/>
              <a:t>Notify Me Early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One Drive, </a:t>
            </a:r>
            <a:r>
              <a:rPr lang="en-US" u="sng" dirty="0"/>
              <a:t>Set Up Before Class</a:t>
            </a:r>
            <a:endParaRPr lang="en-US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Remote Log-In, </a:t>
            </a:r>
            <a:r>
              <a:rPr lang="en-US" u="sng" dirty="0"/>
              <a:t>Set Up Before Class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BE1B0-CBF7-65C5-6ECD-7FA90BE0999B}"/>
              </a:ext>
            </a:extLst>
          </p:cNvPr>
          <p:cNvSpPr txBox="1"/>
          <p:nvPr/>
        </p:nvSpPr>
        <p:spPr>
          <a:xfrm>
            <a:off x="5334000" y="1255693"/>
            <a:ext cx="2595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Check Website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03031-DCE1-D81F-CB67-104E8061E0D3}"/>
              </a:ext>
            </a:extLst>
          </p:cNvPr>
          <p:cNvSpPr txBox="1"/>
          <p:nvPr/>
        </p:nvSpPr>
        <p:spPr>
          <a:xfrm>
            <a:off x="762000" y="5638800"/>
            <a:ext cx="7152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Thursday, 12:05:  Coleman Ferrell</a:t>
            </a:r>
          </a:p>
        </p:txBody>
      </p:sp>
    </p:spTree>
    <p:extLst>
      <p:ext uri="{BB962C8B-B14F-4D97-AF65-F5344CB8AC3E}">
        <p14:creationId xmlns:p14="http://schemas.microsoft.com/office/powerpoint/2010/main" val="787467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Study “Folklore” More Carefully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BackGround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(as noted on 8/21/25)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Use:     Pearson (1901)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Name “PCA”: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Hotelling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(1935)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0CFE5-3955-43A7-A43F-020E0788249A}"/>
              </a:ext>
            </a:extLst>
          </p:cNvPr>
          <p:cNvSpPr txBox="1"/>
          <p:nvPr/>
        </p:nvSpPr>
        <p:spPr>
          <a:xfrm>
            <a:off x="7046863" y="1143000"/>
            <a:ext cx="186853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Chapter 17</a:t>
            </a:r>
          </a:p>
        </p:txBody>
      </p:sp>
    </p:spTree>
    <p:extLst>
      <p:ext uri="{BB962C8B-B14F-4D97-AF65-F5344CB8AC3E}">
        <p14:creationId xmlns:p14="http://schemas.microsoft.com/office/powerpoint/2010/main" val="369855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Study “Folklore” More Carefully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BackGround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Underpinnings 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(Mathematical &amp; Computational)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Overall Reference: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Jolliffe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2065682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Statistics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Component Analysis  (PCA)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Factor Analysis (PCA is a subset)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Probability / Electrical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Karhunen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Loeve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expansion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Applied Mathematics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Proper Orthogonal Decomposition (POD)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Geo-Sciences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Empirical Orthogonal Functions (EOF)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302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(?) application of PCA 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Functional Data Analysis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Rao (1958)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Paper with “Curves as Data Objects” viewpoint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25" t="7806" r="16829" b="15568"/>
          <a:stretch/>
        </p:blipFill>
        <p:spPr>
          <a:xfrm>
            <a:off x="6629400" y="2484520"/>
            <a:ext cx="1810967" cy="21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2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Factor Analysis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084307"/>
            <a:ext cx="8305800" cy="501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Different Terminology: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“Directions of Variation”,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i.e. “Loadings Vectors”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Are Called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Latent Factors</a:t>
            </a:r>
          </a:p>
        </p:txBody>
      </p:sp>
    </p:spTree>
    <p:extLst>
      <p:ext uri="{BB962C8B-B14F-4D97-AF65-F5344CB8AC3E}">
        <p14:creationId xmlns:p14="http://schemas.microsoft.com/office/powerpoint/2010/main" val="598146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Factor Analysis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066800"/>
                <a:ext cx="8305800" cy="4976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Central Assumption: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~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𝑳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∙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𝑺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+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𝑁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𝟎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,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𝐈</m:t>
                          </m:r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Compute Maximum Likelihood Estimates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Of Rank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Approximation, Based on: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𝑳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𝑺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𝑟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of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𝜎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716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066800"/>
                <a:ext cx="8305800" cy="4976042"/>
              </a:xfrm>
              <a:prstGeom prst="rect">
                <a:avLst/>
              </a:prstGeom>
              <a:blipFill>
                <a:blip r:embed="rId3"/>
                <a:stretch>
                  <a:fillRect l="-1909" b="-15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6F3F974-2F75-5CFA-BB64-0F2DC779041A}"/>
              </a:ext>
            </a:extLst>
          </p:cNvPr>
          <p:cNvGrpSpPr/>
          <p:nvPr/>
        </p:nvGrpSpPr>
        <p:grpSpPr>
          <a:xfrm>
            <a:off x="3304570" y="5029200"/>
            <a:ext cx="2715230" cy="1219200"/>
            <a:chOff x="3304570" y="5029200"/>
            <a:chExt cx="2715230" cy="1219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522402-FBCE-E3E3-00CD-A39FADEA8F15}"/>
                </a:ext>
              </a:extLst>
            </p:cNvPr>
            <p:cNvSpPr txBox="1"/>
            <p:nvPr/>
          </p:nvSpPr>
          <p:spPr>
            <a:xfrm>
              <a:off x="3304570" y="5879068"/>
              <a:ext cx="2715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Turns Out Same as PCA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C500EED-C4D0-8D05-FACC-74C3D8422287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4662185" y="5029200"/>
              <a:ext cx="824215" cy="8498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2D60158-6D5E-1D09-5BBB-CB07EA55A0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10000" y="5105400"/>
              <a:ext cx="838200" cy="7736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4CDADC-3211-DBCC-C935-FD20D2E770BA}"/>
              </a:ext>
            </a:extLst>
          </p:cNvPr>
          <p:cNvSpPr txBox="1"/>
          <p:nvPr/>
        </p:nvSpPr>
        <p:spPr>
          <a:xfrm>
            <a:off x="457200" y="5791200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Full Model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“Factor Analysis”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Psychometrics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7D3CD-167A-4D90-411D-CCA1CB3BE92F}"/>
              </a:ext>
            </a:extLst>
          </p:cNvPr>
          <p:cNvSpPr txBox="1"/>
          <p:nvPr/>
        </p:nvSpPr>
        <p:spPr>
          <a:xfrm>
            <a:off x="6707451" y="5638800"/>
            <a:ext cx="1903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“Factor Analysis”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Means PCA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 Fields</a:t>
            </a:r>
          </a:p>
        </p:txBody>
      </p:sp>
    </p:spTree>
    <p:extLst>
      <p:ext uri="{BB962C8B-B14F-4D97-AF65-F5344CB8AC3E}">
        <p14:creationId xmlns:p14="http://schemas.microsoft.com/office/powerpoint/2010/main" val="637562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Goal:  Study Interrelationships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09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Review Linear Alg.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Multivar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186266087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Please Check Familiarity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No? Read Up in Linear Algebra Text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 Wikipedia?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9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Scalar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Space (Subspace)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Basis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Unit Vector Basis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Combo as Matrix Multiplication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⋯,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6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17.1, 3.1.3, 6.5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17.2 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Matrix Trace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Norm = Length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Distance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Euclidean Metric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Inner (Dot, Scalar) Product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Angles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Orthogonality (Perpendicularity)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Orthonormal Basis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89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1396425"/>
                <a:ext cx="8686800" cy="384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E.g.   Subspace of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Flat Vectors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: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𝑢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∈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Name Clear from Curve Representation,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i.e. “Parallel Coordinates”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1396425"/>
                <a:ext cx="8686800" cy="3842399"/>
              </a:xfrm>
              <a:prstGeom prst="rect">
                <a:avLst/>
              </a:prstGeom>
              <a:blipFill>
                <a:blip r:embed="rId3"/>
                <a:stretch>
                  <a:fillRect l="-1754" t="-1905" b="-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58B92-7563-47ED-9AA0-7F618F659945}"/>
              </a:ext>
            </a:extLst>
          </p:cNvPr>
          <p:cNvGrpSpPr/>
          <p:nvPr/>
        </p:nvGrpSpPr>
        <p:grpSpPr>
          <a:xfrm>
            <a:off x="835475" y="1905000"/>
            <a:ext cx="1221925" cy="1255931"/>
            <a:chOff x="835475" y="1905000"/>
            <a:chExt cx="1221925" cy="12559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32EBF1-63A2-4AB0-B8F4-9FAA314249D2}"/>
                </a:ext>
              </a:extLst>
            </p:cNvPr>
            <p:cNvSpPr txBox="1"/>
            <p:nvPr/>
          </p:nvSpPr>
          <p:spPr>
            <a:xfrm>
              <a:off x="835475" y="2514600"/>
              <a:ext cx="1069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Meaning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0809AE8-25F3-4D08-9440-4FEA49C2BCEB}"/>
                </a:ext>
              </a:extLst>
            </p:cNvPr>
            <p:cNvCxnSpPr/>
            <p:nvPr/>
          </p:nvCxnSpPr>
          <p:spPr>
            <a:xfrm flipV="1">
              <a:off x="1371600" y="1905000"/>
              <a:ext cx="6858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B6179E-AAE1-4242-829A-8A3DC7A4E7D7}"/>
                  </a:ext>
                </a:extLst>
              </p:cNvPr>
              <p:cNvSpPr txBox="1"/>
              <p:nvPr/>
            </p:nvSpPr>
            <p:spPr>
              <a:xfrm>
                <a:off x="1679708" y="5486400"/>
                <a:ext cx="63105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Sometimes Called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45 degree line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Viewpoint,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Although Only Sensible for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B6179E-AAE1-4242-829A-8A3DC7A4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708" y="5486400"/>
                <a:ext cx="6310574" cy="830997"/>
              </a:xfrm>
              <a:prstGeom prst="rect">
                <a:avLst/>
              </a:prstGeom>
              <a:blipFill>
                <a:blip r:embed="rId4"/>
                <a:stretch>
                  <a:fillRect l="-483" t="-5147" r="-29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78542" y="1396425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Shifted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Parabolas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Example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B10FC8C-6D47-478E-BB61-94F635B99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12937" r="6899" b="40826"/>
          <a:stretch/>
        </p:blipFill>
        <p:spPr bwMode="auto">
          <a:xfrm>
            <a:off x="2514600" y="990599"/>
            <a:ext cx="6629400" cy="52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B5F379-D53A-42AB-A9C9-878AA711A789}"/>
              </a:ext>
            </a:extLst>
          </p:cNvPr>
          <p:cNvGrpSpPr/>
          <p:nvPr/>
        </p:nvGrpSpPr>
        <p:grpSpPr>
          <a:xfrm>
            <a:off x="374060" y="3733800"/>
            <a:ext cx="3083230" cy="1685365"/>
            <a:chOff x="374060" y="3733800"/>
            <a:chExt cx="3083230" cy="16853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F5E577-41E2-47A4-9D9E-02C0D561CF5F}"/>
                </a:ext>
              </a:extLst>
            </p:cNvPr>
            <p:cNvSpPr txBox="1"/>
            <p:nvPr/>
          </p:nvSpPr>
          <p:spPr>
            <a:xfrm>
              <a:off x="374060" y="4772834"/>
              <a:ext cx="19757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Nearly Flat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 of Variation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554C88-7C2D-4F5D-888B-10637907057D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1361927" y="3733800"/>
              <a:ext cx="2095363" cy="1039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DF0358-873C-4A8A-BEFE-98DE25C0A85B}"/>
              </a:ext>
            </a:extLst>
          </p:cNvPr>
          <p:cNvSpPr txBox="1"/>
          <p:nvPr/>
        </p:nvSpPr>
        <p:spPr>
          <a:xfrm>
            <a:off x="374060" y="5791200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Flat Mode 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Frequently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423573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1396425"/>
                <a:ext cx="8686800" cy="4653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E.g.   Subspace of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Flat Vectors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: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𝑢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∈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Averages as Projection: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1396425"/>
                <a:ext cx="8686800" cy="4653646"/>
              </a:xfrm>
              <a:prstGeom prst="rect">
                <a:avLst/>
              </a:prstGeom>
              <a:blipFill>
                <a:blip r:embed="rId3"/>
                <a:stretch>
                  <a:fillRect l="-1754" t="-1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055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Homework 4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28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Part (a):  Show that the set of flat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𝐹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is a subspace.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Part (b):  Show that: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(Hints On Canvas page)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285678"/>
              </a:xfrm>
              <a:prstGeom prst="rect">
                <a:avLst/>
              </a:prstGeom>
              <a:blipFill>
                <a:blip r:embed="rId3"/>
                <a:stretch>
                  <a:fillRect l="-1909" b="-27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BF34-E772-4227-ABEA-AE25612AC5D9}"/>
              </a:ext>
            </a:extLst>
          </p:cNvPr>
          <p:cNvSpPr txBox="1"/>
          <p:nvPr/>
        </p:nvSpPr>
        <p:spPr>
          <a:xfrm>
            <a:off x="6357259" y="5105400"/>
            <a:ext cx="2321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Sept. 18,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A6EA9-CC3E-2C02-287E-59CC70C1C007}"/>
              </a:ext>
            </a:extLst>
          </p:cNvPr>
          <p:cNvSpPr txBox="1"/>
          <p:nvPr/>
        </p:nvSpPr>
        <p:spPr>
          <a:xfrm>
            <a:off x="6569874" y="3288268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Use This Later</a:t>
            </a:r>
          </a:p>
        </p:txBody>
      </p:sp>
    </p:spTree>
    <p:extLst>
      <p:ext uri="{BB962C8B-B14F-4D97-AF65-F5344CB8AC3E}">
        <p14:creationId xmlns:p14="http://schemas.microsoft.com/office/powerpoint/2010/main" val="3013249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1396425"/>
                <a:ext cx="8686800" cy="5120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Much Richer Investigation of Centering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Appears in Section 17.1.1 of the Text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Main Point:    Projections in the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Matrix Space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1,1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1,</m:t>
                                      </m:r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,</m:t>
                                      </m:r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: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Note:   NOT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𝑑𝑛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1396425"/>
                <a:ext cx="8686800" cy="5120441"/>
              </a:xfrm>
              <a:prstGeom prst="rect">
                <a:avLst/>
              </a:prstGeom>
              <a:blipFill>
                <a:blip r:embed="rId3"/>
                <a:stretch>
                  <a:fillRect l="-1754" t="-1548" b="-2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1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8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 Key Concepts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Singular Value Decomposition</a:t>
            </a: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(SVD)</a:t>
            </a: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Usually poorly taught in linear algebra, 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but fundamental in many ways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92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Singular Values</a:t>
              </a: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4"/>
              <p:cNvSpPr txBox="1">
                <a:spLocks noChangeArrowheads="1"/>
              </p:cNvSpPr>
              <p:nvPr/>
            </p:nvSpPr>
            <p:spPr bwMode="auto">
              <a:xfrm>
                <a:off x="228601" y="1143000"/>
                <a:ext cx="8610600" cy="4446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Full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Intuition:  For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as Linear Operator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Represent as:       </a:t>
                </a:r>
              </a:p>
            </p:txBody>
          </p:sp>
        </mc:Choice>
        <mc:Fallback xmlns="">
          <p:sp>
            <p:nvSpPr>
              <p:cNvPr id="410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143000"/>
                <a:ext cx="8610600" cy="4446345"/>
              </a:xfrm>
              <a:prstGeom prst="rect">
                <a:avLst/>
              </a:prstGeom>
              <a:blipFill>
                <a:blip r:embed="rId3"/>
                <a:stretch>
                  <a:fillRect l="-1841" r="-850" b="-3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0" y="3110708"/>
            <a:ext cx="2981907" cy="2460476"/>
            <a:chOff x="5715000" y="3110708"/>
            <a:chExt cx="2981907" cy="246047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629400" y="3110708"/>
              <a:ext cx="1028700" cy="207089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3295650"/>
            <a:ext cx="2981907" cy="3105150"/>
            <a:chOff x="5715000" y="2466034"/>
            <a:chExt cx="2981907" cy="310515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629400" y="2466034"/>
              <a:ext cx="1447800" cy="271556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3151188"/>
            <a:ext cx="3132589" cy="2851191"/>
            <a:chOff x="5715000" y="2719993"/>
            <a:chExt cx="3132589" cy="2851191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629400" y="2719993"/>
              <a:ext cx="1981200" cy="246160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15000" y="5109519"/>
              <a:ext cx="3132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Coordinate Rescaling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AB7621-F42A-49D4-B282-59A9C4931848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AB7621-F42A-49D4-B282-59A9C4931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468B75-ED1F-431C-9D68-E253CB8047EC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468B75-ED1F-431C-9D68-E253CB804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2F85FE-AB1D-40F2-85FE-901CDE752860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2F85FE-AB1D-40F2-85FE-901CDE752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70831E-36E6-4129-A538-6E2C2922B515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70831E-36E6-4129-A538-6E2C2922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47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Diagonal Matrix of Singular Values: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𝑺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Assume (without loss of generality)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(by Flipping of Basis Vectors)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≥⋯≥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blipFill>
                <a:blip r:embed="rId3"/>
                <a:stretch>
                  <a:fillRect l="-1909" b="-7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00800" y="3055203"/>
                <a:ext cx="21531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More General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Notation: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⋀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055203"/>
                <a:ext cx="2153154" cy="830997"/>
              </a:xfrm>
              <a:prstGeom prst="rect">
                <a:avLst/>
              </a:prstGeom>
              <a:blipFill>
                <a:blip r:embed="rId4"/>
                <a:stretch>
                  <a:fillRect l="-4249" t="-5109" r="-339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43600" y="2064603"/>
            <a:ext cx="3153003" cy="1059597"/>
            <a:chOff x="5943600" y="2064603"/>
            <a:chExt cx="3153003" cy="1059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400800" y="2064603"/>
                  <a:ext cx="26958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Uses Visual Case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Here:  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064603"/>
                  <a:ext cx="2695803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394" t="-5147" r="-2489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>
              <a:off x="5943600" y="2743200"/>
              <a:ext cx="609600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1C5F0D-B81E-418D-AD79-C68A6CCD0166}"/>
              </a:ext>
            </a:extLst>
          </p:cNvPr>
          <p:cNvGrpSpPr/>
          <p:nvPr/>
        </p:nvGrpSpPr>
        <p:grpSpPr>
          <a:xfrm>
            <a:off x="533400" y="1958652"/>
            <a:ext cx="3932791" cy="860748"/>
            <a:chOff x="6096000" y="1806252"/>
            <a:chExt cx="3932791" cy="86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CF808D-37CD-4C9B-96D1-0C29502089FD}"/>
                    </a:ext>
                  </a:extLst>
                </p:cNvPr>
                <p:cNvSpPr txBox="1"/>
                <p:nvPr/>
              </p:nvSpPr>
              <p:spPr>
                <a:xfrm>
                  <a:off x="6096000" y="1806252"/>
                  <a:ext cx="2269019" cy="86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is scaling of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𝑗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coordinate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CF808D-37CD-4C9B-96D1-0C2950208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1806252"/>
                  <a:ext cx="2269019" cy="860748"/>
                </a:xfrm>
                <a:prstGeom prst="rect">
                  <a:avLst/>
                </a:prstGeom>
                <a:blipFill>
                  <a:blip r:embed="rId6"/>
                  <a:stretch>
                    <a:fillRect t="-5634" r="-3763" b="-14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84AE07-D45F-4954-B261-4271E9E5CC5D}"/>
                </a:ext>
              </a:extLst>
            </p:cNvPr>
            <p:cNvCxnSpPr>
              <a:cxnSpLocks/>
            </p:cNvCxnSpPr>
            <p:nvPr/>
          </p:nvCxnSpPr>
          <p:spPr>
            <a:xfrm>
              <a:off x="8365020" y="2209801"/>
              <a:ext cx="1663771" cy="1179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0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0" y="838200"/>
                <a:ext cx="91440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Family of transformation functions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Comments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Single family for both positive and negative skewness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Parameter value selection is independent of data magnitude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 </a:t>
                </a:r>
                <a14:m>
                  <m:oMath xmlns:m="http://schemas.openxmlformats.org/officeDocument/2006/math">
                    <m:r>
                      <a: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𝛽</m:t>
                    </m:r>
                    <m:r>
                      <a:rPr kumimoji="0" lang="zh-CN" alt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transformation + standardization 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  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kumimoji="0" lang="en-US" altLang="zh-CN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                                           →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standardization only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8200"/>
                <a:ext cx="9144000" cy="5867400"/>
              </a:xfrm>
              <a:prstGeom prst="rect">
                <a:avLst/>
              </a:prstGeom>
              <a:blipFill>
                <a:blip r:embed="rId3"/>
                <a:stretch>
                  <a:fillRect l="-1667" r="-67" b="-2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762000"/>
                <a:ext cx="9144000" cy="2797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zh-CN" alt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𝜙</m:t>
                          </m:r>
                        </m:e>
                        <m:sub>
                          <m:r>
                            <a:rPr kumimoji="0" lang="zh-CN" alt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log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  <m:d>
                                <m:d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, </m:t>
                                  </m:r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⋯,</m:t>
                                  </m:r>
                                  <m:sSub>
                                    <m:sSub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zh-CN" altLang="en-US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  <m:r>
                                <a:rPr kumimoji="0" lang="en-US" altLang="zh-CN" sz="26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 </m:t>
                              </m:r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𝛽</m:t>
                              </m:r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log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⁡(</m:t>
                              </m:r>
                              <m:func>
                                <m:func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altLang="zh-CN" sz="26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, </m:t>
                                      </m:r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⋯,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zh-CN" altLang="en-US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 </m:t>
                              </m:r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𝛽</m:t>
                              </m:r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&lt;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27976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Trans.</a:t>
            </a:r>
          </a:p>
        </p:txBody>
      </p:sp>
    </p:spTree>
    <p:extLst>
      <p:ext uri="{BB962C8B-B14F-4D97-AF65-F5344CB8AC3E}">
        <p14:creationId xmlns:p14="http://schemas.microsoft.com/office/powerpoint/2010/main" val="3748848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Diagonal Matrix of Singular Values: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𝑺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 That: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Rank of 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 Number of Non-0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Major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Characteristics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𝐗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blipFill>
                <a:blip r:embed="rId3"/>
                <a:stretch>
                  <a:fillRect l="-1909" b="-1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4718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4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Also Useful Are Smaller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Representations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C26B33-5863-4268-8C8E-F911FDADDCC4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C26B33-5863-4268-8C8E-F911FDADD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FD271-5552-472A-B157-4B581464005E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FD271-5552-472A-B157-4B5814640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21A038-694C-4783-8B4C-CA68428675AE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21A038-694C-4783-8B4C-CA6842867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1C06D0-0B15-40E9-B62B-CF1037DE6DDA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1C06D0-0B15-40E9-B62B-CF1037DE6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768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Again Showing Case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&gt;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Generally Formulate with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∧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4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B12A5A-A23A-4A99-93B7-34EAD18DF445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B12A5A-A23A-4A99-93B7-34EAD18DF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470E4-83AF-45BC-BA84-AFACB3E5BF49}"/>
                  </a:ext>
                </a:extLst>
              </p:cNvPr>
              <p:cNvSpPr txBox="1"/>
              <p:nvPr/>
            </p:nvSpPr>
            <p:spPr>
              <a:xfrm>
                <a:off x="5740746" y="2448580"/>
                <a:ext cx="10388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470E4-83AF-45BC-BA84-AFACB3E5B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448580"/>
                <a:ext cx="10388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111567-220A-4DFF-A229-7EF50CEE56CD}"/>
                  </a:ext>
                </a:extLst>
              </p:cNvPr>
              <p:cNvSpPr txBox="1"/>
              <p:nvPr/>
            </p:nvSpPr>
            <p:spPr>
              <a:xfrm>
                <a:off x="3810000" y="2819400"/>
                <a:ext cx="1098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111567-220A-4DFF-A229-7EF50CEE5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19400"/>
                <a:ext cx="109876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21B61-6571-46CD-8369-E084E50BFF4A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21B61-6571-46CD-8369-E084E50B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86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 Rank Approximation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Best Squared Error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 from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Key to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 Reduction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3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/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blipFill>
                <a:blip r:embed="rId4"/>
                <a:stretch>
                  <a:fillRect t="-13684" r="-613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/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/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/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2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164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Notation:  Data Matrix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Indexed by Rows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Cols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Empirical Covariance: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kumimoji="0" lang="en-US" sz="1800" b="0" i="1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kumimoji="0" lang="en-US" sz="1800" b="0" i="1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kumimoji="0" lang="en-US" sz="1800" b="0" i="1" u="none" strike="noStrike" kern="120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kumimoji="0" lang="en-US" sz="1800" b="0" i="1" u="none" strike="noStrike" kern="120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1,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𝐴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kumimoji="0" lang="en-US" sz="1800" b="0" i="1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kumimoji="0" lang="en-US" sz="1800" b="0" i="1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kumimoji="0" lang="en-US" sz="1800" b="0" i="1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kumimoji="0" lang="en-US" sz="1800" b="0" i="1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𝐴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164636"/>
              </a:xfrm>
              <a:prstGeom prst="rect">
                <a:avLst/>
              </a:prstGeom>
              <a:blipFill>
                <a:blip r:embed="rId3"/>
                <a:stretch>
                  <a:fillRect l="-1754" t="-1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990600"/>
            <a:ext cx="2438400" cy="2297113"/>
            <a:chOff x="6477000" y="990600"/>
            <a:chExt cx="2438400" cy="2297113"/>
          </a:xfrm>
        </p:grpSpPr>
        <p:sp>
          <p:nvSpPr>
            <p:cNvPr id="2" name="TextBox 1"/>
            <p:cNvSpPr txBox="1"/>
            <p:nvPr/>
          </p:nvSpPr>
          <p:spPr>
            <a:xfrm>
              <a:off x="7430698" y="990600"/>
              <a:ext cx="1484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Are Data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Objects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477000" y="1828800"/>
              <a:ext cx="914400" cy="145891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4800" y="2293203"/>
            <a:ext cx="6096000" cy="3345597"/>
            <a:chOff x="304800" y="2293203"/>
            <a:chExt cx="6096000" cy="334559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2293203"/>
              <a:ext cx="25971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Essentially Inner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Products of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Rows</a:t>
              </a:r>
            </a:p>
          </p:txBody>
        </p:sp>
        <p:cxnSp>
          <p:nvCxnSpPr>
            <p:cNvPr id="22" name="Straight Arrow Connector 21"/>
            <p:cNvCxnSpPr>
              <a:stCxn id="6" idx="2"/>
            </p:cNvCxnSpPr>
            <p:nvPr/>
          </p:nvCxnSpPr>
          <p:spPr>
            <a:xfrm>
              <a:off x="1603393" y="3124200"/>
              <a:ext cx="1139807" cy="2514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00200" y="3124200"/>
              <a:ext cx="4800600" cy="1828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75C0C6-881D-4270-8121-27016F495D1C}"/>
              </a:ext>
            </a:extLst>
          </p:cNvPr>
          <p:cNvGrpSpPr/>
          <p:nvPr/>
        </p:nvGrpSpPr>
        <p:grpSpPr>
          <a:xfrm>
            <a:off x="3966320" y="6019800"/>
            <a:ext cx="3501280" cy="778609"/>
            <a:chOff x="3966320" y="6019800"/>
            <a:chExt cx="3501280" cy="778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3D89A77-6E6D-4743-A04B-ADBB795BB480}"/>
                    </a:ext>
                  </a:extLst>
                </p:cNvPr>
                <p:cNvSpPr txBox="1"/>
                <p:nvPr/>
              </p:nvSpPr>
              <p:spPr>
                <a:xfrm>
                  <a:off x="3966320" y="6400800"/>
                  <a:ext cx="3501280" cy="397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Use 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(MLE) form for simplicity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3D89A77-6E6D-4743-A04B-ADBB795BB4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320" y="6400800"/>
                  <a:ext cx="3501280" cy="397609"/>
                </a:xfrm>
                <a:prstGeom prst="rect">
                  <a:avLst/>
                </a:prstGeom>
                <a:blipFill>
                  <a:blip r:embed="rId4"/>
                  <a:stretch>
                    <a:fillRect l="-1568" t="-7692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1912A2-33D0-4C7B-AD69-4A88A2375D3E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5716960" y="6019800"/>
              <a:ext cx="455240" cy="381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6B07E-520C-9990-71FC-AFFDC30DC879}"/>
                  </a:ext>
                </a:extLst>
              </p:cNvPr>
              <p:cNvSpPr txBox="1"/>
              <p:nvPr/>
            </p:nvSpPr>
            <p:spPr>
              <a:xfrm>
                <a:off x="609600" y="5562600"/>
                <a:ext cx="797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6B07E-520C-9990-71FC-AFFDC30D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62600"/>
                <a:ext cx="7972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38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819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l-G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 an Estimate of the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Theoretical Covariance: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𝜮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𝑣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8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𝑣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𝜮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4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4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4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4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4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4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819157"/>
              </a:xfrm>
              <a:prstGeom prst="rect">
                <a:avLst/>
              </a:prstGeom>
              <a:blipFill>
                <a:blip r:embed="rId3"/>
                <a:stretch>
                  <a:fillRect l="-1754" t="-11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39220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69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 Representation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l-G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Comes From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Centered &amp;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- Scaled Version of Data: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Average for Row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𝐴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69263"/>
              </a:xfrm>
              <a:prstGeom prst="rect">
                <a:avLst/>
              </a:prstGeom>
              <a:blipFill>
                <a:blip r:embed="rId3"/>
                <a:stretch>
                  <a:fillRect l="-1754" t="-1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0800" y="3287713"/>
            <a:ext cx="6275651" cy="3180290"/>
            <a:chOff x="2590800" y="3287713"/>
            <a:chExt cx="6275651" cy="3180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108324" y="5257800"/>
                  <a:ext cx="2758127" cy="1210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Entries Are Inner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Products of Rows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Over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8324" y="5257800"/>
                  <a:ext cx="2758127" cy="1210203"/>
                </a:xfrm>
                <a:prstGeom prst="rect">
                  <a:avLst/>
                </a:prstGeom>
                <a:blipFill>
                  <a:blip r:embed="rId4"/>
                  <a:stretch>
                    <a:fillRect l="-3319" t="-3030" r="-2876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ounded Rectangle 2"/>
            <p:cNvSpPr/>
            <p:nvPr/>
          </p:nvSpPr>
          <p:spPr>
            <a:xfrm>
              <a:off x="2590800" y="3287713"/>
              <a:ext cx="4800600" cy="67468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>
              <a:stCxn id="2" idx="0"/>
              <a:endCxn id="3" idx="2"/>
            </p:cNvCxnSpPr>
            <p:nvPr/>
          </p:nvCxnSpPr>
          <p:spPr>
            <a:xfrm flipH="1" flipV="1">
              <a:off x="4991100" y="3962400"/>
              <a:ext cx="2496288" cy="1295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38200" y="5867400"/>
            <a:ext cx="5270124" cy="624132"/>
            <a:chOff x="838200" y="5867400"/>
            <a:chExt cx="5270124" cy="624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38200" y="6019800"/>
                  <a:ext cx="3665747" cy="471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Achieved By Product </a:t>
                  </a:r>
                  <a14:m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6019800"/>
                  <a:ext cx="3665747" cy="471732"/>
                </a:xfrm>
                <a:prstGeom prst="rect">
                  <a:avLst/>
                </a:prstGeom>
                <a:blipFill>
                  <a:blip r:embed="rId5"/>
                  <a:stretch>
                    <a:fillRect l="-2662" t="-6494" r="-9318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4500563" y="5867400"/>
              <a:ext cx="1607761" cy="39246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31B121-B616-45C7-8026-29347A4BC7AE}"/>
              </a:ext>
            </a:extLst>
          </p:cNvPr>
          <p:cNvGrpSpPr/>
          <p:nvPr/>
        </p:nvGrpSpPr>
        <p:grpSpPr>
          <a:xfrm>
            <a:off x="533400" y="4763869"/>
            <a:ext cx="2590800" cy="646331"/>
            <a:chOff x="457200" y="4953000"/>
            <a:chExt cx="2590800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E4F087-2AB6-4FBB-8AA9-A8C3F00D4370}"/>
                </a:ext>
              </a:extLst>
            </p:cNvPr>
            <p:cNvSpPr txBox="1"/>
            <p:nvPr/>
          </p:nvSpPr>
          <p:spPr>
            <a:xfrm>
              <a:off x="457200" y="4953000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Entries of Column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 Mean Vector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E57063B-A668-4DC1-AC5C-C5C0E7E43DE5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2680886" y="5276166"/>
              <a:ext cx="367114" cy="1340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882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479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 Representation of Covariance: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Called “Outer Product”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(Complementary to “Inner Product”,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𝒙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𝒚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𝒙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Rank 1 Matrices are Vector Outer Products: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𝑘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-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PCA Mode of Variation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𝑘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b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479449"/>
              </a:xfrm>
              <a:prstGeom prst="rect">
                <a:avLst/>
              </a:prstGeom>
              <a:blipFill>
                <a:blip r:embed="rId3"/>
                <a:stretch>
                  <a:fillRect l="-1754" t="-1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71082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400" y="4071441"/>
            <a:ext cx="4038600" cy="461665"/>
            <a:chOff x="4724400" y="4071441"/>
            <a:chExt cx="4038600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6096244" y="4071441"/>
              <a:ext cx="266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Centered At Mean</a:t>
              </a:r>
            </a:p>
          </p:txBody>
        </p:sp>
        <p:cxnSp>
          <p:nvCxnSpPr>
            <p:cNvPr id="4" name="Straight Arrow Connector 3"/>
            <p:cNvCxnSpPr>
              <a:cxnSpLocks/>
              <a:stCxn id="2" idx="1"/>
            </p:cNvCxnSpPr>
            <p:nvPr/>
          </p:nvCxnSpPr>
          <p:spPr>
            <a:xfrm flipH="1" flipV="1">
              <a:off x="4724400" y="4114800"/>
              <a:ext cx="1371844" cy="18747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3657600" y="1581150"/>
            <a:ext cx="1752600" cy="153511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08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 of Greatest Variability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Approach to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Calculation: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Optimize Over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99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blipFill>
                <a:blip r:embed="rId4"/>
                <a:stretch>
                  <a:fillRect l="-1754" b="-2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3657600"/>
            <a:ext cx="5638800" cy="1798260"/>
            <a:chOff x="304800" y="3657600"/>
            <a:chExt cx="5638800" cy="1798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Start with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Candidate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Direction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</m:t>
                      </m:r>
                    </m:oMath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7042" t="-5058" r="-1127" b="-11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572000" y="3657600"/>
              <a:ext cx="1371600" cy="45720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6148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838200"/>
                <a:ext cx="8534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Standardization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Subtract median  (robust center)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Divide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kumimoji="0" lang="zh-CN" alt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𝜋</m:t>
                        </m:r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/2</m:t>
                        </m:r>
                      </m:e>
                    </m:rad>
                  </m:oMath>
                </a14:m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 MAD (robust scale)</a:t>
                </a:r>
              </a:p>
              <a:p>
                <a:pPr marL="40005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(Mean Absolute Deviation from the median)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Winsorization</a:t>
                </a: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Threshold based on extreme value theory </a:t>
                </a:r>
              </a:p>
              <a:p>
                <a:pPr marL="40005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(see Feng et al (2016) for details)</a:t>
                </a: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838200"/>
                <a:ext cx="8534400" cy="5867400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Trans.</a:t>
            </a:r>
          </a:p>
        </p:txBody>
      </p:sp>
    </p:spTree>
    <p:extLst>
      <p:ext uri="{BB962C8B-B14F-4D97-AF65-F5344CB8AC3E}">
        <p14:creationId xmlns:p14="http://schemas.microsoft.com/office/powerpoint/2010/main" val="3693568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489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Again Start With Data Matrix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 as Data Objects, Indexed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489195"/>
              </a:xfrm>
              <a:prstGeom prst="rect">
                <a:avLst/>
              </a:prstGeom>
              <a:blipFill>
                <a:blip r:embed="rId3"/>
                <a:stretch>
                  <a:fillRect l="-1754" t="-1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8400" y="1358205"/>
            <a:ext cx="2438400" cy="1384995"/>
            <a:chOff x="6248400" y="1358205"/>
            <a:chExt cx="2438400" cy="1384995"/>
          </a:xfrm>
        </p:grpSpPr>
        <p:sp>
          <p:nvSpPr>
            <p:cNvPr id="2" name="TextBox 1"/>
            <p:cNvSpPr txBox="1"/>
            <p:nvPr/>
          </p:nvSpPr>
          <p:spPr>
            <a:xfrm>
              <a:off x="7023139" y="1358205"/>
              <a:ext cx="166366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 Above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6248400" y="2050703"/>
              <a:ext cx="774739" cy="31149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2" idx="2"/>
          </p:cNvCxnSpPr>
          <p:nvPr/>
        </p:nvCxnSpPr>
        <p:spPr>
          <a:xfrm flipH="1">
            <a:off x="7848600" y="2743200"/>
            <a:ext cx="6370" cy="1600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A555469-E7E6-4D31-9E90-AEA8D8F7AC9F}"/>
              </a:ext>
            </a:extLst>
          </p:cNvPr>
          <p:cNvGrpSpPr/>
          <p:nvPr/>
        </p:nvGrpSpPr>
        <p:grpSpPr>
          <a:xfrm>
            <a:off x="2590800" y="4646833"/>
            <a:ext cx="6400800" cy="1677767"/>
            <a:chOff x="2590800" y="4646833"/>
            <a:chExt cx="6400800" cy="167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4D6CC9-BBC3-4807-A948-59A48BBA4BD5}"/>
                </a:ext>
              </a:extLst>
            </p:cNvPr>
            <p:cNvSpPr txBox="1"/>
            <p:nvPr/>
          </p:nvSpPr>
          <p:spPr>
            <a:xfrm>
              <a:off x="2590800" y="4713982"/>
              <a:ext cx="4495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Column Object Mean Vector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C0065A4-542C-4CCC-BCD6-72A9FFE48D30}"/>
                    </a:ext>
                  </a:extLst>
                </p:cNvPr>
                <p:cNvSpPr txBox="1"/>
                <p:nvPr/>
              </p:nvSpPr>
              <p:spPr>
                <a:xfrm>
                  <a:off x="6362820" y="4646833"/>
                  <a:ext cx="2628780" cy="1677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1,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C0065A4-542C-4CCC-BCD6-72A9FFE48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820" y="4646833"/>
                  <a:ext cx="2628780" cy="16777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940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3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Given a Candidate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 of Centered Data Onto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are: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𝐶𝑂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𝐶𝑂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, 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𝑗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=1,⋯,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𝑛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35729"/>
              </a:xfrm>
              <a:prstGeom prst="rect">
                <a:avLst/>
              </a:prstGeom>
              <a:blipFill>
                <a:blip r:embed="rId3"/>
                <a:stretch>
                  <a:fillRect l="-1754" t="-13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blipFill>
                <a:blip r:embed="rId4"/>
                <a:stretch>
                  <a:fillRect l="-4420" t="-9211" r="-27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24600" y="5092005"/>
            <a:ext cx="2464710" cy="1384995"/>
            <a:chOff x="6324600" y="5092005"/>
            <a:chExt cx="2464710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7086600" y="5092005"/>
              <a:ext cx="17027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Variance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Scores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324600" y="5562600"/>
              <a:ext cx="762000" cy="228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D7B25B-CB73-847A-5C84-0BDD50BC5B7F}"/>
              </a:ext>
            </a:extLst>
          </p:cNvPr>
          <p:cNvGrpSpPr/>
          <p:nvPr/>
        </p:nvGrpSpPr>
        <p:grpSpPr>
          <a:xfrm>
            <a:off x="533400" y="3257550"/>
            <a:ext cx="5537863" cy="3375480"/>
            <a:chOff x="533400" y="3257550"/>
            <a:chExt cx="5537863" cy="33754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1D2AAFD-75B7-2B81-4550-D09A5DD9D55B}"/>
                    </a:ext>
                  </a:extLst>
                </p:cNvPr>
                <p:cNvSpPr txBox="1"/>
                <p:nvPr/>
              </p:nvSpPr>
              <p:spPr>
                <a:xfrm>
                  <a:off x="533400" y="5964449"/>
                  <a:ext cx="5537863" cy="668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𝒖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𝒖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1D2AAFD-75B7-2B81-4550-D09A5DD9D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964449"/>
                  <a:ext cx="5537863" cy="6685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CF0C241-031F-7705-67EA-87831EA12854}"/>
                </a:ext>
              </a:extLst>
            </p:cNvPr>
            <p:cNvCxnSpPr/>
            <p:nvPr/>
          </p:nvCxnSpPr>
          <p:spPr>
            <a:xfrm flipV="1">
              <a:off x="3505200" y="3257550"/>
              <a:ext cx="2286000" cy="793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764BD6-2345-6010-2FF5-0104E858664A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3302332" y="3265488"/>
              <a:ext cx="1422068" cy="2698961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05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𝒖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  <a:sym typeface="Wingdings" pitchFamily="2" charset="2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  <a:sym typeface="Wingdings" pitchFamily="2" charset="2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kumimoji="0" lang="en-US" sz="2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en-US" sz="24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𝐶𝑂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blipFill>
                <a:blip r:embed="rId3"/>
                <a:stretch>
                  <a:fillRect l="-1754" t="-14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4267200"/>
            <a:ext cx="3276600" cy="1752600"/>
            <a:chOff x="76200" y="4267200"/>
            <a:chExt cx="3276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819471"/>
              <a:ext cx="32117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Looks Like “Products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Rows” From Above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 Matrix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3124200" y="4267200"/>
              <a:ext cx="22860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1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Quadratic Form in the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Sample Covariance Matrix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Solution Comes from the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𝑩𝑫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𝑩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blipFill>
                <a:blip r:embed="rId3"/>
                <a:stretch>
                  <a:fillRect l="-1754" t="-13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3588603"/>
            <a:ext cx="2658673" cy="1973997"/>
            <a:chOff x="5105400" y="3588603"/>
            <a:chExt cx="2658673" cy="1973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Basis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blipFill>
                  <a:blip r:embed="rId4"/>
                  <a:stretch>
                    <a:fillRect l="-5145" t="-5109" r="-4180" b="-16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H="1">
              <a:off x="5105400" y="4419600"/>
              <a:ext cx="1752600" cy="1143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819400" y="5948065"/>
            <a:ext cx="4432624" cy="762000"/>
            <a:chOff x="2819400" y="5948065"/>
            <a:chExt cx="4432624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2819400" y="6248400"/>
              <a:ext cx="4432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Eigenvalues</a:t>
              </a:r>
            </a:p>
          </p:txBody>
        </p:sp>
        <p:cxnSp>
          <p:nvCxnSpPr>
            <p:cNvPr id="26" name="Straight Arrow Connector 25"/>
            <p:cNvCxnSpPr>
              <a:stCxn id="7" idx="0"/>
            </p:cNvCxnSpPr>
            <p:nvPr/>
          </p:nvCxnSpPr>
          <p:spPr>
            <a:xfrm flipH="1" flipV="1">
              <a:off x="4800600" y="5948065"/>
              <a:ext cx="235112" cy="3003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1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68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Where 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𝑫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≥⋯≥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≥0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681474"/>
              </a:xfrm>
              <a:prstGeom prst="rect">
                <a:avLst/>
              </a:prstGeom>
              <a:blipFill>
                <a:blip r:embed="rId3"/>
                <a:stretch>
                  <a:fillRect l="-1754" t="-1695" b="-32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9172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6115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Where 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×1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Eigenvectors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Now Define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6115007"/>
              </a:xfrm>
              <a:prstGeom prst="rect">
                <a:avLst/>
              </a:prstGeom>
              <a:blipFill>
                <a:blip r:embed="rId3"/>
                <a:stretch>
                  <a:fillRect l="-1754" t="-1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3B4C6E-A7F1-432D-8B48-F8E7199B0E49}"/>
                  </a:ext>
                </a:extLst>
              </p:cNvPr>
              <p:cNvSpPr txBox="1"/>
              <p:nvPr/>
            </p:nvSpPr>
            <p:spPr>
              <a:xfrm>
                <a:off x="6491163" y="5646003"/>
                <a:ext cx="15098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(still have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𝒘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3B4C6E-A7F1-432D-8B48-F8E7199B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63" y="5646003"/>
                <a:ext cx="1509837" cy="830997"/>
              </a:xfrm>
              <a:prstGeom prst="rect">
                <a:avLst/>
              </a:prstGeom>
              <a:blipFill>
                <a:blip r:embed="rId4"/>
                <a:stretch>
                  <a:fillRect l="-6452" t="-5109" r="-524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9982350-32D9-4F4C-ABB4-8041622B0CD9}"/>
              </a:ext>
            </a:extLst>
          </p:cNvPr>
          <p:cNvGrpSpPr/>
          <p:nvPr/>
        </p:nvGrpSpPr>
        <p:grpSpPr>
          <a:xfrm>
            <a:off x="5334000" y="2902803"/>
            <a:ext cx="3421200" cy="1135797"/>
            <a:chOff x="5334000" y="2902803"/>
            <a:chExt cx="3421200" cy="11357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492BFE-930B-4938-B0D1-3642AE49F939}"/>
                </a:ext>
              </a:extLst>
            </p:cNvPr>
            <p:cNvSpPr txBox="1"/>
            <p:nvPr/>
          </p:nvSpPr>
          <p:spPr>
            <a:xfrm>
              <a:off x="6705600" y="2902803"/>
              <a:ext cx="2049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Orthonormal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Basis Vectors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9CF0A39-2648-4071-8DAA-3D7C742B3826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5334000" y="3318302"/>
              <a:ext cx="1371600" cy="72029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9DFDA0-B8A1-44C3-AB3A-158D1D57C730}"/>
              </a:ext>
            </a:extLst>
          </p:cNvPr>
          <p:cNvGrpSpPr/>
          <p:nvPr/>
        </p:nvGrpSpPr>
        <p:grpSpPr>
          <a:xfrm>
            <a:off x="5784870" y="4579203"/>
            <a:ext cx="2978130" cy="1135797"/>
            <a:chOff x="5632470" y="2826603"/>
            <a:chExt cx="2978130" cy="113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2C2345-1202-42D0-91A6-A50897A9D312}"/>
                </a:ext>
              </a:extLst>
            </p:cNvPr>
            <p:cNvSpPr txBox="1"/>
            <p:nvPr/>
          </p:nvSpPr>
          <p:spPr>
            <a:xfrm>
              <a:off x="7004070" y="2826603"/>
              <a:ext cx="16065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Change 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Variable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87CE7D-0934-4D5D-97A8-5DB4044D66F8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5632470" y="3242102"/>
              <a:ext cx="1371600" cy="72029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058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43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Thus Need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𝒘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𝒘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𝑫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𝒘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𝑖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Max Is At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   i.e.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430782"/>
              </a:xfrm>
              <a:prstGeom prst="rect">
                <a:avLst/>
              </a:prstGeom>
              <a:blipFill>
                <a:blip r:embed="rId3"/>
                <a:stretch>
                  <a:fillRect l="-1754" t="-14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13AC0F-B6F3-7BFE-7258-1A512F263388}"/>
              </a:ext>
            </a:extLst>
          </p:cNvPr>
          <p:cNvGrpSpPr/>
          <p:nvPr/>
        </p:nvGrpSpPr>
        <p:grpSpPr>
          <a:xfrm>
            <a:off x="6725711" y="3773269"/>
            <a:ext cx="2037289" cy="1408331"/>
            <a:chOff x="6725711" y="3773269"/>
            <a:chExt cx="2037289" cy="1408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A825A88-DBC6-2F0B-515F-9070795E089A}"/>
                    </a:ext>
                  </a:extLst>
                </p:cNvPr>
                <p:cNvSpPr txBox="1"/>
                <p:nvPr/>
              </p:nvSpPr>
              <p:spPr>
                <a:xfrm>
                  <a:off x="6725711" y="3773269"/>
                  <a:ext cx="203728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2"/>
                      </a:solidFill>
                    </a:rPr>
                    <a:t>Recall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𝑩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A825A88-DBC6-2F0B-515F-9070795E0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711" y="3773269"/>
                  <a:ext cx="2037289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F6C4CAC-1258-929A-F31E-23DC7430CDA9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7620000" y="4419600"/>
              <a:ext cx="124356" cy="762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D5B9BF-5862-150A-332C-84BB457F24DA}"/>
                  </a:ext>
                </a:extLst>
              </p:cNvPr>
              <p:cNvSpPr txBox="1"/>
              <p:nvPr/>
            </p:nvSpPr>
            <p:spPr>
              <a:xfrm>
                <a:off x="152400" y="5867400"/>
                <a:ext cx="1582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Unique When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D5B9BF-5862-150A-332C-84BB457F2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867400"/>
                <a:ext cx="1582484" cy="646331"/>
              </a:xfrm>
              <a:prstGeom prst="rect">
                <a:avLst/>
              </a:prstGeom>
              <a:blipFill>
                <a:blip r:embed="rId5"/>
                <a:stretch>
                  <a:fillRect l="-3077" t="-5660" r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10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So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Is First Eigenvector,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of Sample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Cov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blipFill>
                <a:blip r:embed="rId3"/>
                <a:stretch>
                  <a:fillRect l="-1754" t="-20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484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277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Next Direction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3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2771080"/>
              </a:xfrm>
              <a:prstGeom prst="rect">
                <a:avLst/>
              </a:prstGeom>
              <a:blipFill>
                <a:blip r:embed="rId3"/>
                <a:stretch>
                  <a:fillRect l="-1754" b="-61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20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35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Another Viewpoint of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Eigenanalysis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Outer Product Representation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And Singular Value Decomposition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Resulting In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e>
                              </m:acc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̆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𝑼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35151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84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altLang="zh-CN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Data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Nicer Distributions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1516252" y="1087999"/>
            <a:ext cx="7512002" cy="50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937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077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Relate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Eigenanalysis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  </m:t>
                    </m:r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and SVD of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e>
                              </m:acc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̆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𝑼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Can Think of PCA Either as SVD Or Eigen-An.</a:t>
                </a: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077672"/>
              </a:xfrm>
              <a:prstGeom prst="rect">
                <a:avLst/>
              </a:prstGeom>
              <a:blipFill>
                <a:blip r:embed="rId3"/>
                <a:stretch>
                  <a:fillRect l="-1754" b="-30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573" y="2286001"/>
            <a:ext cx="6888424" cy="1463381"/>
            <a:chOff x="380573" y="2286001"/>
            <a:chExt cx="6888424" cy="1463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80573" y="3149025"/>
                  <a:ext cx="6888424" cy="600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marR="0" lvl="0" indent="-4572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Char char="ü"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 Same Rotation Matrix  </a:t>
                  </a:r>
                  <a14:m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  for Both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73" y="3149025"/>
                  <a:ext cx="6888424" cy="600357"/>
                </a:xfrm>
                <a:prstGeom prst="rect">
                  <a:avLst/>
                </a:prstGeom>
                <a:blipFill>
                  <a:blip r:embed="rId4"/>
                  <a:stretch>
                    <a:fillRect l="-1947" t="-11224" r="-1416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V="1">
              <a:off x="3824785" y="2286001"/>
              <a:ext cx="2118815" cy="86302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37597" y="2438400"/>
            <a:ext cx="7206203" cy="2438400"/>
            <a:chOff x="337597" y="2438400"/>
            <a:chExt cx="7206203" cy="243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37597" y="4292025"/>
                  <a:ext cx="72062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marR="0" lvl="0" indent="-4572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Char char="ü"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 EigenValues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𝜆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,   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𝑖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=1,⋯,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𝑑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97" y="4292025"/>
                  <a:ext cx="720620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860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4648200" y="2438400"/>
              <a:ext cx="1600200" cy="20574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E72BC-DD55-C5D5-0665-63708E399410}"/>
              </a:ext>
            </a:extLst>
          </p:cNvPr>
          <p:cNvGrpSpPr/>
          <p:nvPr/>
        </p:nvGrpSpPr>
        <p:grpSpPr>
          <a:xfrm>
            <a:off x="3200400" y="5943600"/>
            <a:ext cx="3878049" cy="682789"/>
            <a:chOff x="3200400" y="5943600"/>
            <a:chExt cx="3878049" cy="68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0D1A1B-E5EA-F3E4-FBEF-4A3068001753}"/>
                    </a:ext>
                  </a:extLst>
                </p:cNvPr>
                <p:cNvSpPr txBox="1"/>
                <p:nvPr/>
              </p:nvSpPr>
              <p:spPr>
                <a:xfrm>
                  <a:off x="3200400" y="6248400"/>
                  <a:ext cx="3878049" cy="3779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Of </a:t>
                  </a:r>
                  <a14:m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, Centered, Scaled Version of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𝑿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0D1A1B-E5EA-F3E4-FBEF-4A3068001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6248400"/>
                  <a:ext cx="3878049" cy="377989"/>
                </a:xfrm>
                <a:prstGeom prst="rect">
                  <a:avLst/>
                </a:prstGeom>
                <a:blipFill>
                  <a:blip r:embed="rId6"/>
                  <a:stretch>
                    <a:fillRect l="-1258" t="-4839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579056D-11B5-9F3D-8F71-7AD14BF97AB2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5139425" y="5943600"/>
              <a:ext cx="346975" cy="304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6391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55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 Relates to SVD View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=  Rank of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551998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1" y="2895600"/>
            <a:ext cx="5257800" cy="842665"/>
            <a:chOff x="914401" y="2895600"/>
            <a:chExt cx="5257800" cy="842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14401" y="3276600"/>
                  <a:ext cx="525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(Centered, Scaled) Data Matrix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1" y="3276600"/>
                  <a:ext cx="525780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48" t="-9333" r="-348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cxnSpLocks/>
              <a:stCxn id="2" idx="0"/>
            </p:cNvCxnSpPr>
            <p:nvPr/>
          </p:nvCxnSpPr>
          <p:spPr>
            <a:xfrm flipV="1">
              <a:off x="3543301" y="2895600"/>
              <a:ext cx="800099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743200" y="2971801"/>
            <a:ext cx="4715778" cy="1447799"/>
            <a:chOff x="2743200" y="2971801"/>
            <a:chExt cx="4715778" cy="1447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743200" y="3957935"/>
                  <a:ext cx="47157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 of (Scaled) </a:t>
                  </a:r>
                  <a:r>
                    <a:rPr kumimoji="0" lang="en-US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Loadings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3957935"/>
                  <a:ext cx="471577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88" t="-9211" r="-904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24" idx="0"/>
            </p:cNvCxnSpPr>
            <p:nvPr/>
          </p:nvCxnSpPr>
          <p:spPr>
            <a:xfrm flipH="1" flipV="1">
              <a:off x="4648203" y="2971801"/>
              <a:ext cx="452886" cy="98613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19600" y="2944353"/>
            <a:ext cx="4387355" cy="2237247"/>
            <a:chOff x="4419600" y="2944353"/>
            <a:chExt cx="4387355" cy="2237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419600" y="4719935"/>
                  <a:ext cx="43873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 of (Scaled) </a:t>
                  </a:r>
                  <a:r>
                    <a:rPr kumimoji="0" lang="en-US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Scores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4719935"/>
                  <a:ext cx="4387355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9211" r="-11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Brace 10"/>
            <p:cNvSpPr/>
            <p:nvPr/>
          </p:nvSpPr>
          <p:spPr>
            <a:xfrm rot="5400000">
              <a:off x="4933743" y="2811210"/>
              <a:ext cx="332248" cy="598534"/>
            </a:xfrm>
            <a:prstGeom prst="rightBrace">
              <a:avLst>
                <a:gd name="adj1" fmla="val 20430"/>
                <a:gd name="adj2" fmla="val 52400"/>
              </a:avLst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>
              <a:stCxn id="11" idx="1"/>
              <a:endCxn id="25" idx="0"/>
            </p:cNvCxnSpPr>
            <p:nvPr/>
          </p:nvCxnSpPr>
          <p:spPr>
            <a:xfrm>
              <a:off x="5085502" y="3276601"/>
              <a:ext cx="1527776" cy="1443334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43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98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Connection to Modes of Variation: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Define: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(Scaled) Loadings Matrix,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𝑼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(Scaled) Scores Matrix,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</m:acc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̆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984121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000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125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Connection to Modes of Variation: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Thus: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125617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7601" y="3048000"/>
            <a:ext cx="5181600" cy="2413575"/>
            <a:chOff x="3657601" y="3048000"/>
            <a:chExt cx="5181600" cy="2413575"/>
          </a:xfrm>
        </p:grpSpPr>
        <p:sp>
          <p:nvSpPr>
            <p:cNvPr id="4" name="TextBox 3"/>
            <p:cNvSpPr txBox="1"/>
            <p:nvPr/>
          </p:nvSpPr>
          <p:spPr>
            <a:xfrm>
              <a:off x="3657601" y="4876800"/>
              <a:ext cx="518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(Scaled) Modes of Variation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0" y="3048000"/>
              <a:ext cx="1524000" cy="609600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cxnSpLocks/>
              <a:stCxn id="5" idx="2"/>
              <a:endCxn id="4" idx="0"/>
            </p:cNvCxnSpPr>
            <p:nvPr/>
          </p:nvCxnSpPr>
          <p:spPr>
            <a:xfrm>
              <a:off x="6096000" y="3657600"/>
              <a:ext cx="152401" cy="12192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798BB9-341B-4B45-8604-A6F3D8567F7A}"/>
              </a:ext>
            </a:extLst>
          </p:cNvPr>
          <p:cNvSpPr txBox="1"/>
          <p:nvPr/>
        </p:nvSpPr>
        <p:spPr>
          <a:xfrm>
            <a:off x="4724400" y="5739825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Rank 1 Matrices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BD6146-CB72-3C16-B371-518312ECE6F0}"/>
              </a:ext>
            </a:extLst>
          </p:cNvPr>
          <p:cNvGrpSpPr/>
          <p:nvPr/>
        </p:nvGrpSpPr>
        <p:grpSpPr>
          <a:xfrm>
            <a:off x="536119" y="5739825"/>
            <a:ext cx="3273881" cy="669992"/>
            <a:chOff x="536119" y="5739825"/>
            <a:chExt cx="3273881" cy="669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3FC8D20-7FCC-C6FD-28D4-CDB910327E12}"/>
                    </a:ext>
                  </a:extLst>
                </p:cNvPr>
                <p:cNvSpPr txBox="1"/>
                <p:nvPr/>
              </p:nvSpPr>
              <p:spPr>
                <a:xfrm>
                  <a:off x="536119" y="5739825"/>
                  <a:ext cx="2101408" cy="669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2"/>
                      </a:solidFill>
                    </a:rPr>
                    <a:t>Successive Best</a:t>
                  </a:r>
                </a:p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Approximations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3FC8D20-7FCC-C6FD-28D4-CDB910327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19" y="5739825"/>
                  <a:ext cx="2101408" cy="669992"/>
                </a:xfrm>
                <a:prstGeom prst="rect">
                  <a:avLst/>
                </a:prstGeom>
                <a:blipFill>
                  <a:blip r:embed="rId4"/>
                  <a:stretch>
                    <a:fillRect t="-5505" r="-1159" b="-110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8A56D78-8F33-A202-29D3-6C5AEB0504EA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2637527" y="6074821"/>
              <a:ext cx="1172473" cy="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16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Expand Data Matrix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in Terms of Inner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Prod’ts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Eigenvectors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Notation: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(Mean Centered &amp; Scaled Data)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blipFill>
                <a:blip r:embed="rId3"/>
                <a:stretch>
                  <a:fillRect l="-1875" t="-4270" r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47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Expand Data Matrix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in Terms of Inner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Prod’ts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Eigenvectors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Notation: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Spectral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(centered data):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4707186"/>
              </a:xfrm>
              <a:prstGeom prst="rect">
                <a:avLst/>
              </a:prstGeom>
              <a:blipFill>
                <a:blip r:embed="rId3"/>
                <a:stretch>
                  <a:fillRect l="-1875" t="-4663" r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06D12-DABE-4DBF-A573-71B240CF19B0}"/>
              </a:ext>
            </a:extLst>
          </p:cNvPr>
          <p:cNvGrpSpPr/>
          <p:nvPr/>
        </p:nvGrpSpPr>
        <p:grpSpPr>
          <a:xfrm>
            <a:off x="2399900" y="5638800"/>
            <a:ext cx="3238900" cy="1060070"/>
            <a:chOff x="2399900" y="5638800"/>
            <a:chExt cx="3238900" cy="1060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BEA04FF-3D6B-47D5-A2F7-670415DEE3CC}"/>
                    </a:ext>
                  </a:extLst>
                </p:cNvPr>
                <p:cNvSpPr txBox="1"/>
                <p:nvPr/>
              </p:nvSpPr>
              <p:spPr>
                <a:xfrm>
                  <a:off x="2399900" y="6324600"/>
                  <a:ext cx="3238900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Recall:  Loadings Vector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BEA04FF-3D6B-47D5-A2F7-670415DEE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900" y="6324600"/>
                  <a:ext cx="3238900" cy="374270"/>
                </a:xfrm>
                <a:prstGeom prst="rect">
                  <a:avLst/>
                </a:prstGeom>
                <a:blipFill>
                  <a:blip r:embed="rId4"/>
                  <a:stretch>
                    <a:fillRect l="-169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6B627A5-9FA7-484B-B073-9FFB95B099AA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4019350" y="5638800"/>
              <a:ext cx="933650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78B02-B521-4242-B6DD-C88E76445718}"/>
              </a:ext>
            </a:extLst>
          </p:cNvPr>
          <p:cNvGrpSpPr/>
          <p:nvPr/>
        </p:nvGrpSpPr>
        <p:grpSpPr>
          <a:xfrm>
            <a:off x="6119304" y="5638800"/>
            <a:ext cx="2186496" cy="1055132"/>
            <a:chOff x="6119304" y="5638800"/>
            <a:chExt cx="2186496" cy="1055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7FBE0D-21A0-4DFD-AD22-289BC3285C1B}"/>
                    </a:ext>
                  </a:extLst>
                </p:cNvPr>
                <p:cNvSpPr txBox="1"/>
                <p:nvPr/>
              </p:nvSpPr>
              <p:spPr>
                <a:xfrm>
                  <a:off x="6119304" y="6324600"/>
                  <a:ext cx="21864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Scores Vector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7FBE0D-21A0-4DFD-AD22-289BC3285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9304" y="6324600"/>
                  <a:ext cx="218649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507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E8B00A-9C4D-4CCA-AAF8-FB00C33250F5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6400800" y="5638800"/>
              <a:ext cx="811752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026B2C-B415-A861-563F-2BB87F685CEF}"/>
              </a:ext>
            </a:extLst>
          </p:cNvPr>
          <p:cNvSpPr txBox="1"/>
          <p:nvPr/>
        </p:nvSpPr>
        <p:spPr>
          <a:xfrm>
            <a:off x="7417530" y="4876800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Just Sum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6819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686800" cy="4837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Now Using: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rad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Spectral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(Raw Data):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  <m:t>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rad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×1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Loadings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Entries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b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e>
                    </m:rad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b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</a:p>
            </p:txBody>
          </p:sp>
        </mc:Choice>
        <mc:Fallback xmlns="">
          <p:sp>
            <p:nvSpPr>
              <p:cNvPr id="615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686800" cy="4837222"/>
              </a:xfrm>
              <a:prstGeom prst="rect">
                <a:avLst/>
              </a:prstGeom>
              <a:blipFill>
                <a:blip r:embed="rId3"/>
                <a:stretch>
                  <a:fillRect l="-1825" t="-4534" r="-491" b="-103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05973-5DF2-406B-A862-2F33E517E0FD}"/>
              </a:ext>
            </a:extLst>
          </p:cNvPr>
          <p:cNvGrpSpPr/>
          <p:nvPr/>
        </p:nvGrpSpPr>
        <p:grpSpPr>
          <a:xfrm>
            <a:off x="3810000" y="1154668"/>
            <a:ext cx="2078582" cy="826532"/>
            <a:chOff x="3810000" y="1154668"/>
            <a:chExt cx="2078582" cy="826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7492676-344D-48C0-B3E8-8F1F8BD37B76}"/>
                    </a:ext>
                  </a:extLst>
                </p:cNvPr>
                <p:cNvSpPr txBox="1"/>
                <p:nvPr/>
              </p:nvSpPr>
              <p:spPr>
                <a:xfrm>
                  <a:off x="3810000" y="1154668"/>
                  <a:ext cx="2078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by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 of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7492676-344D-48C0-B3E8-8F1F8BD37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1154668"/>
                  <a:ext cx="2078582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146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15381FB-F8E7-4A53-9026-28393FB8E94C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4572000" y="1524000"/>
              <a:ext cx="277291" cy="457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0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69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Focus on Individual Data Object Vectors: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Col. of Above Full Matrix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Rep’n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Terminology: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are Called “PCs”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are also Called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</a:p>
            </p:txBody>
          </p:sp>
        </mc:Choice>
        <mc:Fallback xmlns="">
          <p:sp>
            <p:nvSpPr>
              <p:cNvPr id="717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693080"/>
              </a:xfrm>
              <a:prstGeom prst="rect">
                <a:avLst/>
              </a:prstGeom>
              <a:blipFill>
                <a:blip r:embed="rId3"/>
                <a:stretch>
                  <a:fillRect l="-1875" t="-4681" r="-1009" b="-32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162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86800" cy="5199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More Terminology: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are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Coefficients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Spectral Representation: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Loadings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Entries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of Eigenvectors: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0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86800" cy="5199308"/>
              </a:xfrm>
              <a:prstGeom prst="rect">
                <a:avLst/>
              </a:prstGeom>
              <a:blipFill>
                <a:blip r:embed="rId3"/>
                <a:stretch>
                  <a:fillRect l="-1825" t="-1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1447800"/>
            <a:ext cx="7516701" cy="3657600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115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Earlier Class Meeting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800" y="3962400"/>
            <a:ext cx="8686800" cy="2580620"/>
            <a:chOff x="358800" y="3962400"/>
            <a:chExt cx="8686800" cy="258062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800" y="601980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Simple, Visualizable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Feature (Trait) Space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57800" y="3962400"/>
              <a:ext cx="1295400" cy="294619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0"/>
            <a:ext cx="8686800" cy="2133600"/>
            <a:chOff x="228600" y="3962400"/>
            <a:chExt cx="8686800" cy="2133600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3962400"/>
              <a:ext cx="1219200" cy="29461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8600" y="557278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2-d Curves as Data In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84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Gene Exp.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(</a:t>
            </a:r>
            <a:r>
              <a:rPr lang="en-US" altLang="ko-KR" b="1" dirty="0">
                <a:solidFill>
                  <a:srgbClr val="DC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&amp; Uterine (</a:t>
            </a:r>
            <a:r>
              <a:rPr lang="en-US" altLang="ko-KR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Cancer Cases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826" t="40909" r="25703" b="22727"/>
          <a:stretch/>
        </p:blipFill>
        <p:spPr>
          <a:xfrm>
            <a:off x="1828800" y="1600200"/>
            <a:ext cx="7315200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089" y="5557391"/>
            <a:ext cx="2165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Much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6966" y="1981200"/>
            <a:ext cx="7591634" cy="1077218"/>
            <a:chOff x="256966" y="1981200"/>
            <a:chExt cx="7591634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256966" y="1981200"/>
              <a:ext cx="42384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Add In Automatic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Log Transformed PCA</a:t>
              </a:r>
            </a:p>
          </p:txBody>
        </p:sp>
        <p:cxnSp>
          <p:nvCxnSpPr>
            <p:cNvPr id="13" name="Straight Arrow Connector 12"/>
            <p:cNvCxnSpPr>
              <a:stCxn id="3" idx="3"/>
            </p:cNvCxnSpPr>
            <p:nvPr/>
          </p:nvCxnSpPr>
          <p:spPr>
            <a:xfrm>
              <a:off x="4495370" y="2519809"/>
              <a:ext cx="3353230" cy="147191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6966" y="4068154"/>
            <a:ext cx="7591634" cy="1077218"/>
            <a:chOff x="256966" y="4068154"/>
            <a:chExt cx="7591634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256966" y="4068154"/>
              <a:ext cx="314541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Proj’ns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on Mean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Difference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Dir’n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/>
            <p:cNvCxnSpPr>
              <a:stCxn id="7" idx="3"/>
            </p:cNvCxnSpPr>
            <p:nvPr/>
          </p:nvCxnSpPr>
          <p:spPr>
            <a:xfrm>
              <a:off x="3402379" y="4606763"/>
              <a:ext cx="4446221" cy="53860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940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8200" y="1447800"/>
            <a:ext cx="7468499" cy="368318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" y="3505200"/>
            <a:ext cx="4800600" cy="2846906"/>
            <a:chOff x="990600" y="4038600"/>
            <a:chExt cx="2438400" cy="284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90600" y="6360362"/>
                  <a:ext cx="2438400" cy="525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Mode of Variation,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99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600" y="6360362"/>
                  <a:ext cx="2438400" cy="525144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41999" idx="0"/>
            </p:cNvCxnSpPr>
            <p:nvPr/>
          </p:nvCxnSpPr>
          <p:spPr>
            <a:xfrm flipH="1" flipV="1">
              <a:off x="2190452" y="4038600"/>
              <a:ext cx="19348" cy="2321762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08681" y="3429001"/>
            <a:ext cx="3238002" cy="2345360"/>
            <a:chOff x="5108681" y="3429001"/>
            <a:chExt cx="3238002" cy="2345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108681" y="5251141"/>
                  <a:ext cx="32380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Eigenvector,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681" y="5251141"/>
                  <a:ext cx="3238002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7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6727682" y="3429001"/>
              <a:ext cx="282718" cy="18221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31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838200" y="1447800"/>
            <a:ext cx="7402132" cy="37417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33400" y="3505200"/>
            <a:ext cx="4800600" cy="2847803"/>
            <a:chOff x="990600" y="4038600"/>
            <a:chExt cx="2438400" cy="2847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90600" y="6360362"/>
                  <a:ext cx="2438400" cy="526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Mode of Variation,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600" y="6360362"/>
                  <a:ext cx="2438400" cy="526041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H="1" flipV="1">
              <a:off x="2190456" y="4038600"/>
              <a:ext cx="19344" cy="232176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108681" y="3287713"/>
            <a:ext cx="3253263" cy="2486648"/>
            <a:chOff x="5108681" y="3287713"/>
            <a:chExt cx="3253263" cy="2486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108681" y="5251141"/>
                  <a:ext cx="3253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Eigenvector,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681" y="5251141"/>
                  <a:ext cx="3253263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745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6477003" y="3287713"/>
              <a:ext cx="258310" cy="196342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07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Recall:   PCA Scatterplot Matrix Views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Provide a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Axes Are Directions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Max.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By Plotting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on axis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blipFill>
                <a:blip r:embed="rId3"/>
                <a:stretch>
                  <a:fillRect l="-1875" t="-5653" b="-3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3154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 Recall Raw Data,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Slightly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Shifted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Gaussian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3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800" r="12722" b="3001"/>
          <a:stretch/>
        </p:blipFill>
        <p:spPr>
          <a:xfrm>
            <a:off x="3048000" y="1676400"/>
            <a:ext cx="6096000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14330052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PCA Rotation:  Scatterplot Matrix View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blipFill>
                <a:blip r:embed="rId3"/>
                <a:stretch>
                  <a:fillRect l="-1875" t="-47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4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5570" r="11947" b="4387"/>
          <a:stretch/>
        </p:blipFill>
        <p:spPr>
          <a:xfrm>
            <a:off x="3047999" y="1905000"/>
            <a:ext cx="6096001" cy="4953000"/>
          </a:xfrm>
          <a:noFill/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362200" y="2819400"/>
            <a:ext cx="152400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362200" y="2743200"/>
            <a:ext cx="2590800" cy="762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3581400"/>
            <a:ext cx="3505200" cy="10668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6000" y="4419600"/>
            <a:ext cx="4648200" cy="2286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98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Rotates to Directions of Max. Variation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Rotates to Directions of Max. Variation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2780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Only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(Assuming Decreasing Eigenvalues)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2780698"/>
              </a:xfrm>
              <a:prstGeom prst="rect">
                <a:avLst/>
              </a:prstGeom>
              <a:blipFill>
                <a:blip r:embed="rId3"/>
                <a:stretch>
                  <a:fillRect l="-1875" t="-6360" b="-61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8145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Only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(Assuming Decreasing Eigenvalues)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Gives:  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Key to PCA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Dimension Reduction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PCA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Compression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blipFill>
                <a:blip r:embed="rId3"/>
                <a:stretch>
                  <a:fillRect l="-1875" t="-3761" b="-32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32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Choice of   </a:t>
                </a:r>
                <a14:m>
                  <m:oMath xmlns:m="http://schemas.openxmlformats.org/officeDocument/2006/math">
                    <m:r>
                      <a:rPr kumimoji="0" lang="en-US" sz="3200" b="0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in Reduced Rank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’n: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Generally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Very Slippery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Problem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 Recommended: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Arbitrary Choice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E.g. % Variation Explained  90%?  95%?</a:t>
                </a: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327338"/>
              </a:xfrm>
              <a:prstGeom prst="rect">
                <a:avLst/>
              </a:prstGeom>
              <a:blipFill>
                <a:blip r:embed="rId3"/>
                <a:stretch>
                  <a:fillRect l="-1875" t="-4090" b="-40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6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Gene Exp.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ROC Curve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43" t="40152" r="24511" b="4546"/>
          <a:stretch/>
        </p:blipFill>
        <p:spPr>
          <a:xfrm>
            <a:off x="3454052" y="838200"/>
            <a:ext cx="5689948" cy="6019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667000" y="2133600"/>
            <a:ext cx="5410200" cy="3429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800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240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Choice of   </a:t>
                </a:r>
                <a14:m>
                  <m:oMath xmlns:m="http://schemas.openxmlformats.org/officeDocument/2006/math">
                    <m:r>
                      <a:rPr kumimoji="0" lang="en-US" sz="3200" b="0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in Reduced Rank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’n: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Generally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Very Slippery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Problem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SCREE Plot: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Knee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Power Spectrum</a:t>
                </a: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2406813"/>
              </a:xfrm>
              <a:prstGeom prst="rect">
                <a:avLst/>
              </a:prstGeom>
              <a:blipFill>
                <a:blip r:embed="rId3"/>
                <a:stretch>
                  <a:fillRect l="-1875" t="-7360" b="-73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5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11598" r="6316" b="71637"/>
          <a:stretch>
            <a:fillRect/>
          </a:stretch>
        </p:blipFill>
        <p:spPr>
          <a:xfrm>
            <a:off x="5867400" y="3962400"/>
            <a:ext cx="2744788" cy="2439988"/>
          </a:xfrm>
          <a:noFill/>
        </p:spPr>
      </p:pic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90800" y="3886200"/>
            <a:ext cx="34290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6019800" y="6019800"/>
            <a:ext cx="914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6019800" y="6172200"/>
            <a:ext cx="10668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330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SCREE Plot Drawbacks: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is a Knee?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if There are Several?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(Recall Lung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 Data)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6714FB60-42F7-47E2-B312-FCFEF69C7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9" t="50000" r="5362" b="5555"/>
          <a:stretch/>
        </p:blipFill>
        <p:spPr>
          <a:xfrm>
            <a:off x="3200400" y="3156858"/>
            <a:ext cx="3886200" cy="37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SCREE Plot Drawbacks: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is a Knee?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if There are Several?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Knees Depend 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(Power?  log?)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Personal Suggestions: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Auxiliary Cutoffs (Inter-Rater Variation)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the Full Range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5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Main Idea:  </a:t>
            </a:r>
          </a:p>
          <a:p>
            <a:pPr>
              <a:lnSpc>
                <a:spcPct val="200000"/>
              </a:lnSpc>
            </a:pPr>
            <a:r>
              <a:rPr lang="en-US" dirty="0"/>
              <a:t> Look at Full </a:t>
            </a:r>
            <a:r>
              <a:rPr lang="en-US" u="sng" dirty="0"/>
              <a:t>Data Matrix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 As an </a:t>
            </a:r>
            <a:r>
              <a:rPr lang="en-US" i="1" dirty="0"/>
              <a:t>Image</a:t>
            </a:r>
            <a:r>
              <a:rPr lang="en-US" dirty="0"/>
              <a:t> (Rectangular Array of “Pixels”)</a:t>
            </a:r>
          </a:p>
          <a:p>
            <a:pPr>
              <a:lnSpc>
                <a:spcPct val="200000"/>
              </a:lnSpc>
            </a:pPr>
            <a:r>
              <a:rPr lang="en-US" dirty="0"/>
              <a:t> Coding Values with Colors (Gray Levels)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AC3E5-DE4E-490D-9C9D-87CA49995EEF}"/>
              </a:ext>
            </a:extLst>
          </p:cNvPr>
          <p:cNvSpPr txBox="1"/>
          <p:nvPr/>
        </p:nvSpPr>
        <p:spPr>
          <a:xfrm>
            <a:off x="6096000" y="1219200"/>
            <a:ext cx="2131866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6.1</a:t>
            </a:r>
          </a:p>
        </p:txBody>
      </p:sp>
    </p:spTree>
    <p:extLst>
      <p:ext uri="{BB962C8B-B14F-4D97-AF65-F5344CB8AC3E}">
        <p14:creationId xmlns:p14="http://schemas.microsoft.com/office/powerpoint/2010/main" val="2777745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17666</TotalTime>
  <Words>3263</Words>
  <Application>Microsoft Office PowerPoint</Application>
  <PresentationFormat>On-screen Show (4:3)</PresentationFormat>
  <Paragraphs>865</Paragraphs>
  <Slides>82</Slides>
  <Notes>73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93" baseType="lpstr">
      <vt:lpstr>Gulim</vt:lpstr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2_Default Design</vt:lpstr>
      <vt:lpstr>Default Design</vt:lpstr>
      <vt:lpstr>1_Default Design</vt:lpstr>
      <vt:lpstr>Statistics – O. R. 881 Object Oriented Data Analysis</vt:lpstr>
      <vt:lpstr>Participant Presentations</vt:lpstr>
      <vt:lpstr>Current Sections in Textbook</vt:lpstr>
      <vt:lpstr>PowerPoint Presentation</vt:lpstr>
      <vt:lpstr>PowerPoint Presentation</vt:lpstr>
      <vt:lpstr>Last Class: Melanoma Data</vt:lpstr>
      <vt:lpstr>Last Class: Revisit Gene Exp.</vt:lpstr>
      <vt:lpstr>Last Class: Revisit Gene Exp.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Last Class: Centering</vt:lpstr>
      <vt:lpstr>Last Class: Centering</vt:lpstr>
      <vt:lpstr>Detailed Look at PCA</vt:lpstr>
      <vt:lpstr>Detailed Look at PCA</vt:lpstr>
      <vt:lpstr>PCA:  Rediscovery – Renaming</vt:lpstr>
      <vt:lpstr>An Interesting Historical Note</vt:lpstr>
      <vt:lpstr>Factor Analysis</vt:lpstr>
      <vt:lpstr>Factor Analysis</vt:lpstr>
      <vt:lpstr>Detailed Look at PCA</vt:lpstr>
      <vt:lpstr>Detailed Look at PCA</vt:lpstr>
      <vt:lpstr>Course Background I</vt:lpstr>
      <vt:lpstr>Course Background I</vt:lpstr>
      <vt:lpstr>Course Background I</vt:lpstr>
      <vt:lpstr>Linear Algebra of Centering</vt:lpstr>
      <vt:lpstr>Linear Algebra of Centering</vt:lpstr>
      <vt:lpstr>Linear Algebra of Centering</vt:lpstr>
      <vt:lpstr>Homework 4</vt:lpstr>
      <vt:lpstr>Linear Algebra of Centering</vt:lpstr>
      <vt:lpstr>Course Background I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Covariance Matrices</vt:lpstr>
      <vt:lpstr>Covariance Matrices</vt:lpstr>
      <vt:lpstr>Covariance Matrices</vt:lpstr>
      <vt:lpstr>Covariance Matrices</vt:lpstr>
      <vt:lpstr>PCA as an Optimization Problem</vt:lpstr>
      <vt:lpstr>PCA as an Optimization Problem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Data Representation</vt:lpstr>
      <vt:lpstr>PCA Data Representation</vt:lpstr>
      <vt:lpstr>PCA Data Represent’n (Cont.)</vt:lpstr>
      <vt:lpstr>PCA Data Represent’n (Cont.)</vt:lpstr>
      <vt:lpstr>PCA Data Represent’n (Cont.)</vt:lpstr>
      <vt:lpstr>Connect Math to Graphics</vt:lpstr>
      <vt:lpstr>Connect Math to Graphics</vt:lpstr>
      <vt:lpstr>Connect Math to Graphics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597</cp:revision>
  <dcterms:created xsi:type="dcterms:W3CDTF">2001-06-08T01:38:43Z</dcterms:created>
  <dcterms:modified xsi:type="dcterms:W3CDTF">2025-09-09T19:11:07Z</dcterms:modified>
</cp:coreProperties>
</file>