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43" r:id="rId2"/>
    <p:sldMasterId id="2147483757" r:id="rId3"/>
    <p:sldMasterId id="2147483773" r:id="rId4"/>
    <p:sldMasterId id="2147483785" r:id="rId5"/>
  </p:sldMasterIdLst>
  <p:notesMasterIdLst>
    <p:notesMasterId r:id="rId86"/>
  </p:notesMasterIdLst>
  <p:sldIdLst>
    <p:sldId id="262" r:id="rId6"/>
    <p:sldId id="714" r:id="rId7"/>
    <p:sldId id="3568" r:id="rId8"/>
    <p:sldId id="3566" r:id="rId9"/>
    <p:sldId id="1550" r:id="rId10"/>
    <p:sldId id="3575" r:id="rId11"/>
    <p:sldId id="3631" r:id="rId12"/>
    <p:sldId id="1555" r:id="rId13"/>
    <p:sldId id="2459" r:id="rId14"/>
    <p:sldId id="1506" r:id="rId15"/>
    <p:sldId id="1507" r:id="rId16"/>
    <p:sldId id="3826" r:id="rId17"/>
    <p:sldId id="3827" r:id="rId18"/>
    <p:sldId id="1565" r:id="rId19"/>
    <p:sldId id="1509" r:id="rId20"/>
    <p:sldId id="1510" r:id="rId21"/>
    <p:sldId id="1511" r:id="rId22"/>
    <p:sldId id="1512" r:id="rId23"/>
    <p:sldId id="1513" r:id="rId24"/>
    <p:sldId id="1514" r:id="rId25"/>
    <p:sldId id="1515" r:id="rId26"/>
    <p:sldId id="1516" r:id="rId27"/>
    <p:sldId id="1517" r:id="rId28"/>
    <p:sldId id="1518" r:id="rId29"/>
    <p:sldId id="1519" r:id="rId30"/>
    <p:sldId id="1520" r:id="rId31"/>
    <p:sldId id="2432" r:id="rId32"/>
    <p:sldId id="2498" r:id="rId33"/>
    <p:sldId id="3754" r:id="rId34"/>
    <p:sldId id="1521" r:id="rId35"/>
    <p:sldId id="1522" r:id="rId36"/>
    <p:sldId id="1523" r:id="rId37"/>
    <p:sldId id="1524" r:id="rId38"/>
    <p:sldId id="1525" r:id="rId39"/>
    <p:sldId id="1526" r:id="rId40"/>
    <p:sldId id="1527" r:id="rId41"/>
    <p:sldId id="1528" r:id="rId42"/>
    <p:sldId id="1529" r:id="rId43"/>
    <p:sldId id="1530" r:id="rId44"/>
    <p:sldId id="1531" r:id="rId45"/>
    <p:sldId id="1532" r:id="rId46"/>
    <p:sldId id="1533" r:id="rId47"/>
    <p:sldId id="1534" r:id="rId48"/>
    <p:sldId id="3639" r:id="rId49"/>
    <p:sldId id="3758" r:id="rId50"/>
    <p:sldId id="3759" r:id="rId51"/>
    <p:sldId id="3760" r:id="rId52"/>
    <p:sldId id="1535" r:id="rId53"/>
    <p:sldId id="3755" r:id="rId54"/>
    <p:sldId id="2465" r:id="rId55"/>
    <p:sldId id="2466" r:id="rId56"/>
    <p:sldId id="3635" r:id="rId57"/>
    <p:sldId id="3756" r:id="rId58"/>
    <p:sldId id="2469" r:id="rId59"/>
    <p:sldId id="2470" r:id="rId60"/>
    <p:sldId id="2471" r:id="rId61"/>
    <p:sldId id="2472" r:id="rId62"/>
    <p:sldId id="2473" r:id="rId63"/>
    <p:sldId id="3632" r:id="rId64"/>
    <p:sldId id="3761" r:id="rId65"/>
    <p:sldId id="3638" r:id="rId66"/>
    <p:sldId id="3823" r:id="rId67"/>
    <p:sldId id="3815" r:id="rId68"/>
    <p:sldId id="3640" r:id="rId69"/>
    <p:sldId id="3633" r:id="rId70"/>
    <p:sldId id="3643" r:id="rId71"/>
    <p:sldId id="3642" r:id="rId72"/>
    <p:sldId id="3644" r:id="rId73"/>
    <p:sldId id="709" r:id="rId74"/>
    <p:sldId id="710" r:id="rId75"/>
    <p:sldId id="711" r:id="rId76"/>
    <p:sldId id="3645" r:id="rId77"/>
    <p:sldId id="3816" r:id="rId78"/>
    <p:sldId id="3817" r:id="rId79"/>
    <p:sldId id="3650" r:id="rId80"/>
    <p:sldId id="3765" r:id="rId81"/>
    <p:sldId id="3797" r:id="rId82"/>
    <p:sldId id="3799" r:id="rId83"/>
    <p:sldId id="3798" r:id="rId84"/>
    <p:sldId id="3757" r:id="rId8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00FF"/>
    <a:srgbClr val="00FFFF"/>
    <a:srgbClr val="00FF00"/>
    <a:srgbClr val="0000FF"/>
    <a:srgbClr val="A700D5"/>
    <a:srgbClr val="B4A700"/>
    <a:srgbClr val="D1CC00"/>
    <a:srgbClr val="2DC8FF"/>
    <a:srgbClr val="FFEB00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3945" autoAdjust="0"/>
  </p:normalViewPr>
  <p:slideViewPr>
    <p:cSldViewPr>
      <p:cViewPr varScale="1">
        <p:scale>
          <a:sx n="63" d="100"/>
          <a:sy n="63" d="100"/>
        </p:scale>
        <p:origin x="132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4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theme" Target="theme/theme1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90" Type="http://schemas.openxmlformats.org/officeDocument/2006/relationships/tableStyles" Target="tableStyles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presProps" Target="presProps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9C0A24-A1AF-4D1F-8DEA-2DA0E7A5F8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652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3EB35F-1A9A-46A1-BA01-EFB8A86C19F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991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ECE59-45B7-A9B8-99BE-371051A35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>
            <a:extLst>
              <a:ext uri="{FF2B5EF4-FFF2-40B4-BE49-F238E27FC236}">
                <a16:creationId xmlns:a16="http://schemas.microsoft.com/office/drawing/2014/main" id="{9152ED34-CF13-A2E8-CFFE-E1F6D83120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>
            <a:extLst>
              <a:ext uri="{FF2B5EF4-FFF2-40B4-BE49-F238E27FC236}">
                <a16:creationId xmlns:a16="http://schemas.microsoft.com/office/drawing/2014/main" id="{C9F265E0-73BA-0836-D744-D07B8AC5C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6" name="Slide Number Placeholder 3">
            <a:extLst>
              <a:ext uri="{FF2B5EF4-FFF2-40B4-BE49-F238E27FC236}">
                <a16:creationId xmlns:a16="http://schemas.microsoft.com/office/drawing/2014/main" id="{EE08B0BD-1C79-5513-5FC6-9555F0F62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3EB35F-1A9A-46A1-BA01-EFB8A86C19F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032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DABDE-B89B-E67B-B383-E944A0DF4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>
            <a:extLst>
              <a:ext uri="{FF2B5EF4-FFF2-40B4-BE49-F238E27FC236}">
                <a16:creationId xmlns:a16="http://schemas.microsoft.com/office/drawing/2014/main" id="{78D61408-89E2-F5D3-2BCD-D54E193124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>
            <a:extLst>
              <a:ext uri="{FF2B5EF4-FFF2-40B4-BE49-F238E27FC236}">
                <a16:creationId xmlns:a16="http://schemas.microsoft.com/office/drawing/2014/main" id="{5739E686-12A0-27B1-D65D-7EE2C4B3A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6" name="Slide Number Placeholder 3">
            <a:extLst>
              <a:ext uri="{FF2B5EF4-FFF2-40B4-BE49-F238E27FC236}">
                <a16:creationId xmlns:a16="http://schemas.microsoft.com/office/drawing/2014/main" id="{F29D74FB-7F14-CEE9-77E3-1D2E5EB4E0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3EB35F-1A9A-46A1-BA01-EFB8A86C19F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651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D6BB64-9DA7-4971-B49A-9154DFFDBD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465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9DB486-13F5-4898-B7F0-BA3941B576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32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651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499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2951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313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4779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0818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5809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8796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397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5423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4215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7805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5863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322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24105-A121-4F63-918E-BA89B494F37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2258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5899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1906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90732E-A191-4C44-94AA-5E2B011880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6956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4793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90732E-A191-4C44-94AA-5E2B011880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6126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9324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90732E-A191-4C44-94AA-5E2B011880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6713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5674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5583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273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2690BA-1430-4D1B-8D90-EACA6E592E2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4221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430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0160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304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9918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4849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1398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6568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1474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2150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C900CD-0AF6-4FEE-BCB2-915C6BEB621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6345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310886-A42A-46D8-AF4A-8CFD3FE6BF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5248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7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7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5BA9E0-819B-4314-8CC1-C3A4CB3B7B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98810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8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4E88A0-CB00-41AD-A4A1-DA51D1F5D7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32731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8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4E88A0-CB00-41AD-A4A1-DA51D1F5D7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61644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0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0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005CDE-EA6F-4BC3-9E8A-5E4AC5D8919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13394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1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579C4B-F1DE-4C67-854B-545652A4E7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46412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2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E4ED7F-EE3F-4C21-878F-0D61F31003F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15256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49736D-B5F9-4538-8007-71E0143E91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2478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49736D-B5F9-4538-8007-71E0143E91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61824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73D8A6-A1D2-486D-AC2C-BE80BD2079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18191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01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561C9-B9ED-408C-8F11-9F708EFA354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835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37904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86168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17567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4BF14-C0FE-8AC7-CBF8-A2F92EDB1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4A94B6D0-0CAA-01A8-B67A-F2D6B75362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686E10DC-E5DC-87AF-E9BD-963A57365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A6B49C7F-5DE0-7D4A-110D-8831394E0D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14751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3589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43306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721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7500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11833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D7DC-2B1C-4807-84F1-3705AA2600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114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B4E2C4-7AF3-4D9D-BD10-1C7CBEBC88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24779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D7DC-2B1C-4807-84F1-3705AA2600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9084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D7DC-2B1C-4807-84F1-3705AA2600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1119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74058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310886-A42A-46D8-AF4A-8CFD3FE6BF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52489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561C9-B9ED-408C-8F11-9F708EFA354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835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74448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65233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24D47-C104-36AC-0EB8-5A7B8134A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CC83C149-3D17-B6D9-75A4-66032DA928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25FDA921-64B2-1391-7E49-948092615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83D62B42-F0D0-2098-BD57-C2D94EDB32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63424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20F2C-AE20-94F7-FBD4-30C30B760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108530B9-7C50-CC5E-572C-5D7931D489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07AD80D1-3DFD-EA29-4D85-C7EC41E2E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4EB40A74-4695-F502-E3B0-961ED1A741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2930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28B47-AC19-16EB-563E-D218A3295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3E4D474A-CCB9-0A74-8E76-9E5CD49CEF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9B2CD631-B727-A15D-33D3-9B34545B1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87D3AA79-BF6D-EF51-D16F-89A16D5006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393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ACD64-6E96-4615-A180-21E63E0367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83999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EF16B-A18F-77B9-3C8F-57EE05728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2F09F98D-51AA-20A3-86E7-A696A5062B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4BD52505-F2E6-E9F7-B1AD-732D7577B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CCC0D129-2936-9160-7F88-5FE1F7ACBF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659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741D1F-D682-454D-8FAF-1DEBE9129A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2949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796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392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141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603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505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52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18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14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24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78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19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8867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82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289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582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93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78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40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71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5F740F-A7AB-43A9-8E90-0554C93065F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9277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22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0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2435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898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269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5719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7567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799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620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8987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84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190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96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300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884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F740F-A7AB-43A9-8E90-0554C93065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1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8D46B-EA09-4E57-A9CD-CE966C48C7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830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3BEEF-8039-4080-B34E-5ECA174FF4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181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7F40A-7FD8-4E4B-97E0-25827E66ECE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3202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C73AC-4B57-43E9-9187-6D03F83479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7573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0BE6D-6870-440D-850A-4315A4FCB2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5130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5C4C6-694D-4793-9568-88582529D2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431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988D0-90F8-4717-81F5-4EE68A74D2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636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07B81-2910-4D69-BFC5-EB8BA37141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32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6633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5DE64-49C8-49DD-A3FA-880988273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27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F73AE-FBB8-4B19-BB5C-1B452A1988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1045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F7727-8F2D-484C-B407-47B45C3370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5276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1044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2551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3712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4308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1955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39068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7552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948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1032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2001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11994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469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5486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5654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720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367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073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676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7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828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C2D44E5-206B-42EF-9B57-977F1B3A3E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589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5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0.png"/><Relationship Id="rId12" Type="http://schemas.openxmlformats.org/officeDocument/2006/relationships/image" Target="../media/image1200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41.xml"/><Relationship Id="rId15" Type="http://schemas.openxmlformats.org/officeDocument/2006/relationships/image" Target="../media/image31.png"/><Relationship Id="rId14" Type="http://schemas.openxmlformats.org/officeDocument/2006/relationships/image" Target="../media/image30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0.png"/><Relationship Id="rId5" Type="http://schemas.openxmlformats.org/officeDocument/2006/relationships/image" Target="../media/image300.png"/><Relationship Id="rId4" Type="http://schemas.openxmlformats.org/officeDocument/2006/relationships/image" Target="../media/image3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10.png"/><Relationship Id="rId3" Type="http://schemas.openxmlformats.org/officeDocument/2006/relationships/image" Target="../media/image250.png"/><Relationship Id="rId7" Type="http://schemas.openxmlformats.org/officeDocument/2006/relationships/image" Target="../media/image40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10.png"/><Relationship Id="rId5" Type="http://schemas.openxmlformats.org/officeDocument/2006/relationships/image" Target="../media/image381.png"/><Relationship Id="rId4" Type="http://schemas.openxmlformats.org/officeDocument/2006/relationships/image" Target="../media/image35.png"/><Relationship Id="rId9" Type="http://schemas.openxmlformats.org/officeDocument/2006/relationships/image" Target="../media/image170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00.png"/><Relationship Id="rId12" Type="http://schemas.openxmlformats.org/officeDocument/2006/relationships/image" Target="../media/image12000.png"/><Relationship Id="rId17" Type="http://schemas.openxmlformats.org/officeDocument/2006/relationships/image" Target="../media/image3300.png"/><Relationship Id="rId2" Type="http://schemas.openxmlformats.org/officeDocument/2006/relationships/notesSlide" Target="../notesSlides/notesSlide73.xml"/><Relationship Id="rId16" Type="http://schemas.openxmlformats.org/officeDocument/2006/relationships/image" Target="../media/image320.png"/><Relationship Id="rId1" Type="http://schemas.openxmlformats.org/officeDocument/2006/relationships/slideLayout" Target="../slideLayouts/slideLayout41.xml"/><Relationship Id="rId15" Type="http://schemas.openxmlformats.org/officeDocument/2006/relationships/image" Target="../media/image310.png"/><Relationship Id="rId14" Type="http://schemas.openxmlformats.org/officeDocument/2006/relationships/image" Target="../media/image3000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380.pn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00.png"/><Relationship Id="rId5" Type="http://schemas.openxmlformats.org/officeDocument/2006/relationships/image" Target="../media/image3000.png"/><Relationship Id="rId4" Type="http://schemas.openxmlformats.org/officeDocument/2006/relationships/image" Target="../media/image390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6189" t="77916" r="59719" b="2640"/>
          <a:stretch/>
        </p:blipFill>
        <p:spPr>
          <a:xfrm>
            <a:off x="5530645" y="4191000"/>
            <a:ext cx="3613355" cy="2667000"/>
          </a:xfrm>
          <a:prstGeom prst="rect">
            <a:avLst/>
          </a:prstGeom>
        </p:spPr>
      </p:pic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Redistribution of Energy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Now for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Scree Plots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(Upper Right of FDA Anal.)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Carefully Look At: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Intuition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Relation to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Eigenanalysis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Numerical Calculation</a:t>
            </a:r>
          </a:p>
        </p:txBody>
      </p:sp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8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895600" y="1828800"/>
            <a:ext cx="3962400" cy="411480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418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2" name="Text Box 4"/>
              <p:cNvSpPr txBox="1">
                <a:spLocks noChangeArrowheads="1"/>
              </p:cNvSpPr>
              <p:nvPr/>
            </p:nvSpPr>
            <p:spPr bwMode="auto">
              <a:xfrm>
                <a:off x="152400" y="990600"/>
                <a:ext cx="8915400" cy="6022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0" eaLnBrk="1" hangingPunct="1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ANOVA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Mean Decomposition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(of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𝒙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𝒙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∈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)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Total Variation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=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= 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Mean Variation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+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Mean Residual Variation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eaLnBrk="1" hangingPunct="1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𝑖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𝑖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3200" i="1">
                                            <a:solidFill>
                                              <a:srgbClr val="00FF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b="1" i="1">
                                            <a:solidFill>
                                              <a:srgbClr val="00FF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𝐶𝑂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𝑖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32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𝐶𝑂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Algebraic Approach:    </a:t>
                </a:r>
              </a:p>
              <a:p>
                <a:pPr lvl="0" eaLnBrk="1" hangingPunct="1">
                  <a:buFont typeface="Wingdings" panose="05000000000000000000" pitchFamily="2" charset="2"/>
                  <a:buChar char="ü"/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±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𝐶𝑂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  and Multiple Out Squared Sum</a:t>
                </a:r>
              </a:p>
              <a:p>
                <a:pPr lvl="0" eaLnBrk="1" hangingPunct="1">
                  <a:buFont typeface="Wingdings" panose="05000000000000000000" pitchFamily="2" charset="2"/>
                  <a:buChar char="ü"/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 Cross Terms are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0</m:t>
                    </m:r>
                  </m:oMath>
                </a14:m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970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990600"/>
                <a:ext cx="8915400" cy="6022098"/>
              </a:xfrm>
              <a:prstGeom prst="rect">
                <a:avLst/>
              </a:prstGeom>
              <a:blipFill>
                <a:blip r:embed="rId3"/>
                <a:stretch>
                  <a:fillRect l="-1709" t="-1216" r="-13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2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7EF9E5-C25F-B742-2879-D03D92E6E963}"/>
              </a:ext>
            </a:extLst>
          </p:cNvPr>
          <p:cNvGrpSpPr/>
          <p:nvPr/>
        </p:nvGrpSpPr>
        <p:grpSpPr>
          <a:xfrm>
            <a:off x="1676400" y="2438400"/>
            <a:ext cx="4495800" cy="1676400"/>
            <a:chOff x="1676400" y="2438400"/>
            <a:chExt cx="4495800" cy="1676400"/>
          </a:xfrm>
        </p:grpSpPr>
        <p:sp>
          <p:nvSpPr>
            <p:cNvPr id="29713" name="Line 16"/>
            <p:cNvSpPr>
              <a:spLocks noChangeShapeType="1"/>
            </p:cNvSpPr>
            <p:nvPr/>
          </p:nvSpPr>
          <p:spPr bwMode="auto">
            <a:xfrm>
              <a:off x="1676400" y="2438400"/>
              <a:ext cx="228600" cy="16764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714" name="Line 17"/>
            <p:cNvSpPr>
              <a:spLocks noChangeShapeType="1"/>
            </p:cNvSpPr>
            <p:nvPr/>
          </p:nvSpPr>
          <p:spPr bwMode="auto">
            <a:xfrm>
              <a:off x="2743200" y="2952750"/>
              <a:ext cx="1219200" cy="116205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715" name="Line 18"/>
            <p:cNvSpPr>
              <a:spLocks noChangeShapeType="1"/>
            </p:cNvSpPr>
            <p:nvPr/>
          </p:nvSpPr>
          <p:spPr bwMode="auto">
            <a:xfrm flipH="1">
              <a:off x="6172200" y="2971800"/>
              <a:ext cx="0" cy="11430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0822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53C74B-A4C3-2856-AC00-B27B27E0E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>
            <a:extLst>
              <a:ext uri="{FF2B5EF4-FFF2-40B4-BE49-F238E27FC236}">
                <a16:creationId xmlns:a16="http://schemas.microsoft.com/office/drawing/2014/main" id="{4318123A-60D9-6ED6-6A7D-47A4ADDDD7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29701" name="Rectangle 3">
            <a:extLst>
              <a:ext uri="{FF2B5EF4-FFF2-40B4-BE49-F238E27FC236}">
                <a16:creationId xmlns:a16="http://schemas.microsoft.com/office/drawing/2014/main" id="{F1851F75-BFC7-513C-401B-5395CF63D52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2" name="Text Box 4">
                <a:extLst>
                  <a:ext uri="{FF2B5EF4-FFF2-40B4-BE49-F238E27FC236}">
                    <a16:creationId xmlns:a16="http://schemas.microsoft.com/office/drawing/2014/main" id="{6B3C77C1-F3D6-A7F3-8138-912A36B0AA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" y="990600"/>
                <a:ext cx="8915400" cy="6022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0" eaLnBrk="1" hangingPunct="1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ANOVA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Mean Decomposition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(of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𝒙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𝒙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∈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)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Total Variation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=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= 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Mean Variation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+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Mean Residual Variation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eaLnBrk="1" hangingPunct="1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𝑖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𝑖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3200" i="1">
                                            <a:solidFill>
                                              <a:srgbClr val="00FF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b="1" i="1">
                                            <a:solidFill>
                                              <a:srgbClr val="00FF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𝐶𝑂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𝑖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32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𝐶𝑂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Geometric Approach: </a:t>
                </a:r>
              </a:p>
              <a:p>
                <a:pPr eaLnBrk="1" hangingPunct="1"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9702" name="Text Box 4">
                <a:extLst>
                  <a:ext uri="{FF2B5EF4-FFF2-40B4-BE49-F238E27FC236}">
                    <a16:creationId xmlns:a16="http://schemas.microsoft.com/office/drawing/2014/main" id="{6B3C77C1-F3D6-A7F3-8138-912A36B0A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990600"/>
                <a:ext cx="8915400" cy="6022098"/>
              </a:xfrm>
              <a:prstGeom prst="rect">
                <a:avLst/>
              </a:prstGeom>
              <a:blipFill>
                <a:blip r:embed="rId3"/>
                <a:stretch>
                  <a:fillRect l="-1709" t="-1216" r="-13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3" name="Rectangle 5">
            <a:extLst>
              <a:ext uri="{FF2B5EF4-FFF2-40B4-BE49-F238E27FC236}">
                <a16:creationId xmlns:a16="http://schemas.microsoft.com/office/drawing/2014/main" id="{8CF55397-30FC-91F5-744C-C01D12DD1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4" name="Rectangle 6">
            <a:extLst>
              <a:ext uri="{FF2B5EF4-FFF2-40B4-BE49-F238E27FC236}">
                <a16:creationId xmlns:a16="http://schemas.microsoft.com/office/drawing/2014/main" id="{59AE8695-B62D-F238-DB51-113C95B41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5" name="Rectangle 7">
            <a:extLst>
              <a:ext uri="{FF2B5EF4-FFF2-40B4-BE49-F238E27FC236}">
                <a16:creationId xmlns:a16="http://schemas.microsoft.com/office/drawing/2014/main" id="{A7981E7E-529B-B54D-BD82-564037A51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6" name="Rectangle 8">
            <a:extLst>
              <a:ext uri="{FF2B5EF4-FFF2-40B4-BE49-F238E27FC236}">
                <a16:creationId xmlns:a16="http://schemas.microsoft.com/office/drawing/2014/main" id="{E3DFEBEB-E5E4-39AB-6ECA-A8482715E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7" name="Rectangle 9">
            <a:extLst>
              <a:ext uri="{FF2B5EF4-FFF2-40B4-BE49-F238E27FC236}">
                <a16:creationId xmlns:a16="http://schemas.microsoft.com/office/drawing/2014/main" id="{B1BD9596-B443-CA20-B409-373630A78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8" name="Rectangle 10">
            <a:extLst>
              <a:ext uri="{FF2B5EF4-FFF2-40B4-BE49-F238E27FC236}">
                <a16:creationId xmlns:a16="http://schemas.microsoft.com/office/drawing/2014/main" id="{EE790D22-2B7A-CA01-7E36-0962E18FE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9" name="Rectangle 11">
            <a:extLst>
              <a:ext uri="{FF2B5EF4-FFF2-40B4-BE49-F238E27FC236}">
                <a16:creationId xmlns:a16="http://schemas.microsoft.com/office/drawing/2014/main" id="{B4BF9687-C8D7-7706-9D16-16C1E843C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0" name="Rectangle 12">
            <a:extLst>
              <a:ext uri="{FF2B5EF4-FFF2-40B4-BE49-F238E27FC236}">
                <a16:creationId xmlns:a16="http://schemas.microsoft.com/office/drawing/2014/main" id="{EFD978E8-D7D2-9B49-ED3C-200BE13A5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1" name="Rectangle 13">
            <a:extLst>
              <a:ext uri="{FF2B5EF4-FFF2-40B4-BE49-F238E27FC236}">
                <a16:creationId xmlns:a16="http://schemas.microsoft.com/office/drawing/2014/main" id="{B8EAD626-9C21-C31C-7595-8D8218499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2" name="Rectangle 15">
            <a:extLst>
              <a:ext uri="{FF2B5EF4-FFF2-40B4-BE49-F238E27FC236}">
                <a16:creationId xmlns:a16="http://schemas.microsoft.com/office/drawing/2014/main" id="{9AC34313-FEA6-9AB1-09D9-3866DA7F3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C48350-1E20-693A-F63D-896507299984}"/>
              </a:ext>
            </a:extLst>
          </p:cNvPr>
          <p:cNvGrpSpPr/>
          <p:nvPr/>
        </p:nvGrpSpPr>
        <p:grpSpPr>
          <a:xfrm>
            <a:off x="6862891" y="4343400"/>
            <a:ext cx="1595309" cy="1905000"/>
            <a:chOff x="6862891" y="4343400"/>
            <a:chExt cx="1595309" cy="19050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C6E11B-B47A-85BB-479C-4340014DC5B5}"/>
                </a:ext>
              </a:extLst>
            </p:cNvPr>
            <p:cNvSpPr txBox="1"/>
            <p:nvPr/>
          </p:nvSpPr>
          <p:spPr>
            <a:xfrm>
              <a:off x="6862891" y="5325070"/>
              <a:ext cx="15953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Projection on </a:t>
              </a:r>
            </a:p>
            <a:p>
              <a:pPr algn="ctr"/>
              <a:r>
                <a:rPr lang="en-US" dirty="0">
                  <a:solidFill>
                    <a:srgbClr val="0000FF"/>
                  </a:solidFill>
                </a:rPr>
                <a:t>Orthogonal</a:t>
              </a:r>
            </a:p>
            <a:p>
              <a:pPr algn="ctr"/>
              <a:r>
                <a:rPr lang="en-US" dirty="0">
                  <a:solidFill>
                    <a:srgbClr val="0000FF"/>
                  </a:solidFill>
                </a:rPr>
                <a:t>Complement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E2B1AF4-8DEA-A4C4-84DE-8D356400C41A}"/>
                </a:ext>
              </a:extLst>
            </p:cNvPr>
            <p:cNvCxnSpPr>
              <a:stCxn id="4" idx="0"/>
            </p:cNvCxnSpPr>
            <p:nvPr/>
          </p:nvCxnSpPr>
          <p:spPr>
            <a:xfrm flipH="1" flipV="1">
              <a:off x="7239000" y="4343400"/>
              <a:ext cx="421546" cy="98167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43C0BA-5FCF-E2F6-2B0E-714688EA4AA9}"/>
              </a:ext>
            </a:extLst>
          </p:cNvPr>
          <p:cNvGrpSpPr/>
          <p:nvPr/>
        </p:nvGrpSpPr>
        <p:grpSpPr>
          <a:xfrm>
            <a:off x="4131771" y="4495800"/>
            <a:ext cx="1659429" cy="1800999"/>
            <a:chOff x="4131771" y="4495800"/>
            <a:chExt cx="1659429" cy="180099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B186C8D-FD4D-8CB8-998C-BE953FFE16A4}"/>
                </a:ext>
              </a:extLst>
            </p:cNvPr>
            <p:cNvSpPr txBox="1"/>
            <p:nvPr/>
          </p:nvSpPr>
          <p:spPr>
            <a:xfrm>
              <a:off x="4131771" y="5373469"/>
              <a:ext cx="16594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FF00"/>
                  </a:solidFill>
                </a:rPr>
                <a:t>Projection on </a:t>
              </a:r>
            </a:p>
            <a:p>
              <a:pPr algn="ctr"/>
              <a:r>
                <a:rPr lang="en-US" dirty="0">
                  <a:solidFill>
                    <a:srgbClr val="00FF00"/>
                  </a:solidFill>
                </a:rPr>
                <a:t>Flat Subspace</a:t>
              </a:r>
            </a:p>
            <a:p>
              <a:pPr algn="ctr"/>
              <a:r>
                <a:rPr lang="en-US" dirty="0">
                  <a:solidFill>
                    <a:srgbClr val="00FF00"/>
                  </a:solidFill>
                </a:rPr>
                <a:t>In 1-d (HW 4)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E5AB046-30A3-CA3E-6D87-E31EEA118E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00563" y="4495800"/>
              <a:ext cx="452437" cy="877669"/>
            </a:xfrm>
            <a:prstGeom prst="straightConnector1">
              <a:avLst/>
            </a:prstGeom>
            <a:ln w="25400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9306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7F9B88-2A3D-148F-5BD0-2B5E5A611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>
            <a:extLst>
              <a:ext uri="{FF2B5EF4-FFF2-40B4-BE49-F238E27FC236}">
                <a16:creationId xmlns:a16="http://schemas.microsoft.com/office/drawing/2014/main" id="{21C696BC-AB9E-4387-EF39-B110C8E49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29701" name="Rectangle 3">
            <a:extLst>
              <a:ext uri="{FF2B5EF4-FFF2-40B4-BE49-F238E27FC236}">
                <a16:creationId xmlns:a16="http://schemas.microsoft.com/office/drawing/2014/main" id="{0C7ACEFF-4074-01EB-5EAB-98D4FFF41AE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2" name="Text Box 4">
                <a:extLst>
                  <a:ext uri="{FF2B5EF4-FFF2-40B4-BE49-F238E27FC236}">
                    <a16:creationId xmlns:a16="http://schemas.microsoft.com/office/drawing/2014/main" id="{FFF07307-7E42-FB7D-B2D4-39EE5673C4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" y="990600"/>
                <a:ext cx="8915400" cy="6022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0" eaLnBrk="1" hangingPunct="1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ANOVA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Mean Decomposition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(of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𝒙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𝒙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∈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)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Total Variation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=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= 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Mean Variation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+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Mean Residual Variation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eaLnBrk="1" hangingPunct="1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𝑖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𝑖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3200" i="1">
                                            <a:solidFill>
                                              <a:srgbClr val="00FF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b="1" i="1">
                                            <a:solidFill>
                                              <a:srgbClr val="00FF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𝐶𝑂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𝑖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32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𝐶𝑂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eaLnBrk="1" hangingPunct="1"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lvl="0" eaLnBrk="1" hangingPunct="1"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Mathematics:    Pythagorean Theorem</a:t>
                </a:r>
              </a:p>
              <a:p>
                <a:pPr lvl="0" algn="ctr" eaLnBrk="1" hangingPunct="1"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Intuition Quantified via Sums of Squares</a:t>
                </a:r>
              </a:p>
              <a:p>
                <a:pPr lvl="0" algn="ctr" eaLnBrk="1" hangingPunct="1"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(Squares More Intuitive Than Absolutes)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9702" name="Text Box 4">
                <a:extLst>
                  <a:ext uri="{FF2B5EF4-FFF2-40B4-BE49-F238E27FC236}">
                    <a16:creationId xmlns:a16="http://schemas.microsoft.com/office/drawing/2014/main" id="{FFF07307-7E42-FB7D-B2D4-39EE5673C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990600"/>
                <a:ext cx="8915400" cy="6022098"/>
              </a:xfrm>
              <a:prstGeom prst="rect">
                <a:avLst/>
              </a:prstGeom>
              <a:blipFill>
                <a:blip r:embed="rId3"/>
                <a:stretch>
                  <a:fillRect l="-1709" t="-1216" r="-13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3" name="Rectangle 5">
            <a:extLst>
              <a:ext uri="{FF2B5EF4-FFF2-40B4-BE49-F238E27FC236}">
                <a16:creationId xmlns:a16="http://schemas.microsoft.com/office/drawing/2014/main" id="{DAE22082-D1E7-23DD-7E1D-95F348656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4" name="Rectangle 6">
            <a:extLst>
              <a:ext uri="{FF2B5EF4-FFF2-40B4-BE49-F238E27FC236}">
                <a16:creationId xmlns:a16="http://schemas.microsoft.com/office/drawing/2014/main" id="{AC0CFE39-564B-DC5F-4885-DC55052C8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5" name="Rectangle 7">
            <a:extLst>
              <a:ext uri="{FF2B5EF4-FFF2-40B4-BE49-F238E27FC236}">
                <a16:creationId xmlns:a16="http://schemas.microsoft.com/office/drawing/2014/main" id="{E05E4A5B-F892-16B0-BBD4-D0EBEA89D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6" name="Rectangle 8">
            <a:extLst>
              <a:ext uri="{FF2B5EF4-FFF2-40B4-BE49-F238E27FC236}">
                <a16:creationId xmlns:a16="http://schemas.microsoft.com/office/drawing/2014/main" id="{EB68B4C4-03C4-0860-BCD0-154C84419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7" name="Rectangle 9">
            <a:extLst>
              <a:ext uri="{FF2B5EF4-FFF2-40B4-BE49-F238E27FC236}">
                <a16:creationId xmlns:a16="http://schemas.microsoft.com/office/drawing/2014/main" id="{05413B90-A8D8-62EB-1E42-50681F927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8" name="Rectangle 10">
            <a:extLst>
              <a:ext uri="{FF2B5EF4-FFF2-40B4-BE49-F238E27FC236}">
                <a16:creationId xmlns:a16="http://schemas.microsoft.com/office/drawing/2014/main" id="{269D0A0D-2AE0-201C-C024-8E0A94447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9" name="Rectangle 11">
            <a:extLst>
              <a:ext uri="{FF2B5EF4-FFF2-40B4-BE49-F238E27FC236}">
                <a16:creationId xmlns:a16="http://schemas.microsoft.com/office/drawing/2014/main" id="{CAD9FF1D-561D-9794-CC84-5369B23A8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0" name="Rectangle 12">
            <a:extLst>
              <a:ext uri="{FF2B5EF4-FFF2-40B4-BE49-F238E27FC236}">
                <a16:creationId xmlns:a16="http://schemas.microsoft.com/office/drawing/2014/main" id="{C06187AC-2A6D-28A8-845A-8E571C817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1" name="Rectangle 13">
            <a:extLst>
              <a:ext uri="{FF2B5EF4-FFF2-40B4-BE49-F238E27FC236}">
                <a16:creationId xmlns:a16="http://schemas.microsoft.com/office/drawing/2014/main" id="{3C366EB6-05BA-6CF3-82C8-7379F1B27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2" name="Rectangle 15">
            <a:extLst>
              <a:ext uri="{FF2B5EF4-FFF2-40B4-BE49-F238E27FC236}">
                <a16:creationId xmlns:a16="http://schemas.microsoft.com/office/drawing/2014/main" id="{AFC17F72-B174-6E78-A4CA-E4619B123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008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1219200"/>
                <a:ext cx="8686800" cy="5319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ctr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  <m:t>𝑖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sym typeface="Wingdings" pitchFamily="2" charset="2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sym typeface="Wingdings" pitchFamily="2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sym typeface="Wingdings" pitchFamily="2" charset="2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4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sym typeface="Wingdings" pitchFamily="2" charset="2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sym typeface="Wingdings" pitchFamily="2" charset="2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sym typeface="Wingdings" pitchFamily="2" charset="2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4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𝐶𝑂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sym typeface="Wingdings" pitchFamily="2" charset="2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box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Wingdings" pitchFamily="2" charset="2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Wingdings" pitchFamily="2" charset="2"/>
                        </a:rPr>
                        <m:t>𝑡𝑟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  <m:t>𝑩𝑫</m:t>
                          </m:r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  <m:t>𝑩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Wingdings" pitchFamily="2" charset="2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Wingdings" pitchFamily="2" charset="2"/>
                        </a:rPr>
                        <m:t>𝑡𝑟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  <m:t>𝑩</m:t>
                          </m:r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  <m:t>𝑩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  <m:t>𝑡</m:t>
                              </m:r>
                            </m:sup>
                          </m:sSup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  <m:t>𝑫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Wingdings" pitchFamily="2" charset="2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Wingdings" pitchFamily="2" charset="2"/>
                        </a:rPr>
                        <m:t>𝑡𝑟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  <m:t>𝑫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Wingdings" pitchFamily="2" charset="2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  <m:t>𝑗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Eigenvalues Provide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Atoms of SS </a:t>
                </a:r>
                <a:r>
                  <a:rPr kumimoji="0" lang="en-US" sz="32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Decompos’n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Useful Plots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 are: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Power Spectrum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 vs.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Wingdings" pitchFamily="2" charset="2"/>
                      </a:rPr>
                      <m:t>𝑗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log Power Spectrum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: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Wingdings" pitchFamily="2" charset="2"/>
                      </a:rPr>
                      <m:t>𝑙𝑜𝑔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Wingdings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𝜆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  vs.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Wingdings" pitchFamily="2" charset="2"/>
                      </a:rPr>
                      <m:t>𝑗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 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Cumulative Power Spectrum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: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Wingdings" pitchFamily="2" charset="2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m:rPr>
                                <m:brk m:alnAt="25"/>
                              </m:r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Wingdings" pitchFamily="2" charset="2"/>
                              </a:rPr>
                              <m:t>𝑗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Wingdings" pitchFamily="2" charset="2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brk m:alnAt="25"/>
                          </m:r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Wingdings" pitchFamily="2" charset="2"/>
                          </a:rPr>
                          <m:t>=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Wingdings" pitchFamily="2" charset="2"/>
                          </a:rPr>
                          <m:t>1</m:t>
                        </m:r>
                      </m:sub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Wingdings" pitchFamily="2" charset="2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𝜆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𝑗</m:t>
                            </m:r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′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  vs.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Wingdings" pitchFamily="2" charset="2"/>
                      </a:rPr>
                      <m:t>𝑗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 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Note PCA Gives SS’s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for Free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(As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Eigenval’s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), 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But Watch Factors of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Wingdings" pitchFamily="2" charset="2"/>
                          </a:rPr>
                          <m:t>𝑛</m:t>
                        </m:r>
                      </m:e>
                    </m:ra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  </a:t>
                </a:r>
              </a:p>
            </p:txBody>
          </p:sp>
        </mc:Choice>
        <mc:Fallback xmlns="">
          <p:sp>
            <p:nvSpPr>
              <p:cNvPr id="2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19200"/>
                <a:ext cx="8686800" cy="5319341"/>
              </a:xfrm>
              <a:prstGeom prst="rect">
                <a:avLst/>
              </a:prstGeom>
              <a:blipFill>
                <a:blip r:embed="rId3"/>
                <a:stretch>
                  <a:fillRect l="-1754" r="-1123" b="-27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D3EF605-84D6-4357-9901-C24215DFF071}"/>
              </a:ext>
            </a:extLst>
          </p:cNvPr>
          <p:cNvSpPr txBox="1"/>
          <p:nvPr/>
        </p:nvSpPr>
        <p:spPr>
          <a:xfrm>
            <a:off x="6686791" y="3429000"/>
            <a:ext cx="2358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“Scree Plot”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09A69A-27D5-0CC6-5BB7-2182896317A3}"/>
                  </a:ext>
                </a:extLst>
              </p:cNvPr>
              <p:cNvSpPr txBox="1"/>
              <p:nvPr/>
            </p:nvSpPr>
            <p:spPr>
              <a:xfrm>
                <a:off x="1589253" y="914400"/>
                <a:ext cx="16111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</a:rPr>
                  <a:t>Last Term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09A69A-27D5-0CC6-5BB7-218289631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253" y="914400"/>
                <a:ext cx="1611147" cy="369332"/>
              </a:xfrm>
              <a:prstGeom prst="rect">
                <a:avLst/>
              </a:prstGeom>
              <a:blipFill>
                <a:blip r:embed="rId4"/>
                <a:stretch>
                  <a:fillRect t="-8197" r="-303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9A0B39C-B7C7-3FB1-8262-DBA871A79328}"/>
              </a:ext>
            </a:extLst>
          </p:cNvPr>
          <p:cNvCxnSpPr>
            <a:stCxn id="2" idx="2"/>
          </p:cNvCxnSpPr>
          <p:nvPr/>
        </p:nvCxnSpPr>
        <p:spPr>
          <a:xfrm flipH="1">
            <a:off x="1589253" y="1283732"/>
            <a:ext cx="805574" cy="316468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802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Note, have already considered some of these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Useful Plots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Power Spectrum (as %s)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Cumulative Power Spectrum (%)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Recall Common Terminology: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Power Spectrum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is Called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“Scree Plot”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Kruskal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(1964)                         Cattell (1966)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  (all but name “scree”)                                           (1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Appearance of name???)    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9710" name="Picture 14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4" b="71674"/>
          <a:stretch/>
        </p:blipFill>
        <p:spPr>
          <a:xfrm>
            <a:off x="685800" y="1979613"/>
            <a:ext cx="7735888" cy="1737360"/>
          </a:xfrm>
          <a:noFill/>
        </p:spPr>
      </p:pic>
      <p:sp>
        <p:nvSpPr>
          <p:cNvPr id="29711" name="Line 16"/>
          <p:cNvSpPr>
            <a:spLocks noChangeShapeType="1"/>
          </p:cNvSpPr>
          <p:nvPr/>
        </p:nvSpPr>
        <p:spPr bwMode="auto">
          <a:xfrm>
            <a:off x="5486400" y="1752600"/>
            <a:ext cx="114300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12" name="Line 17"/>
          <p:cNvSpPr>
            <a:spLocks noChangeShapeType="1"/>
          </p:cNvSpPr>
          <p:nvPr/>
        </p:nvSpPr>
        <p:spPr bwMode="auto">
          <a:xfrm>
            <a:off x="4419600" y="1373524"/>
            <a:ext cx="2286000" cy="1914189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8338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 “SVD Analysis of Data”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=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Uncentered PCA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≠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PCA Centered at 0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892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 “SVD Analysis of Data”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=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Uncentered PCA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≠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PCA Centered at 0</a:t>
            </a: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Consequence:     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Skip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this step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3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4" b="71674"/>
          <a:stretch/>
        </p:blipFill>
        <p:spPr bwMode="auto">
          <a:xfrm>
            <a:off x="685800" y="4419600"/>
            <a:ext cx="7735888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3962400" y="3303588"/>
            <a:ext cx="1447800" cy="1801812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410200" y="3265488"/>
            <a:ext cx="152400" cy="1687512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614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Sometimes “SVD Analysis of Data”</a:t>
                </a:r>
              </a:p>
              <a:p>
                <a:pPr marL="711200" indent="-711200" eaLnBrk="1" hangingPunct="1">
                  <a:lnSpc>
                    <a:spcPct val="11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=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Uncentered PCA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ea typeface="Arial Unicode MS" pitchFamily="34" charset="-128"/>
                    <a:cs typeface="Arial" panose="020B0604020202020204" pitchFamily="34" charset="0"/>
                  </a:rPr>
                  <a:t>≠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PCA Centered at 0</a:t>
                </a:r>
                <a:endParaRPr lang="en-US" i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Useful view point:    For Data Matrix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𝑿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u="sng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Ignore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scaled, centered  </a:t>
                </a:r>
                <a14:m>
                  <m:oMath xmlns:m="http://schemas.openxmlformats.org/officeDocument/2006/math">
                    <m:acc>
                      <m:accPr>
                        <m:chr m:val="̆"/>
                        <m:ctrlP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b="1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𝑿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box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𝑿</m:t>
                            </m:r>
                          </m:e>
                        </m:acc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Instead do SVD of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𝑿</m:t>
                        </m:r>
                      </m:e>
                    </m:acc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(in contrast  to SVD of  </a:t>
                </a:r>
                <a14:m>
                  <m:oMath xmlns:m="http://schemas.openxmlformats.org/officeDocument/2006/math">
                    <m:acc>
                      <m:accPr>
                        <m:chr m:val="̆"/>
                        <m:ctrlP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b="1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𝑿</m:t>
                        </m:r>
                      </m:e>
                    </m:acc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Eigenanalysis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l-GR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𝜮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acc>
                      <m:accPr>
                        <m:chr m:val="̆"/>
                        <m:ctrlP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b="1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𝑿</m:t>
                        </m:r>
                      </m:e>
                    </m:acc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̆"/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accPr>
                          <m:e>
                            <m:r>
                              <a:rPr lang="en-US" b="1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𝑿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 t="-1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36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Sometimes “SVD Analysis of Data”</a:t>
                </a:r>
              </a:p>
              <a:p>
                <a:pPr marL="711200" indent="-711200" eaLnBrk="1" hangingPunct="1">
                  <a:lnSpc>
                    <a:spcPct val="11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=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Uncentered PCA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ea typeface="Arial Unicode MS" pitchFamily="34" charset="-128"/>
                    <a:cs typeface="Arial" panose="020B0604020202020204" pitchFamily="34" charset="0"/>
                  </a:rPr>
                  <a:t>≠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PCA Centered at 0</a:t>
                </a:r>
                <a:endParaRPr lang="en-US" i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Eigen-analysis of  </a:t>
                </a:r>
                <a:r>
                  <a:rPr lang="en-US" dirty="0">
                    <a:solidFill>
                      <a:schemeClr val="bg2"/>
                    </a:solidFill>
                    <a:ea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𝑿</m:t>
                        </m:r>
                      </m:e>
                    </m:acc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𝑿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Intuition:    </a:t>
                </a:r>
              </a:p>
              <a:p>
                <a:pPr marL="711200" indent="-7112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Find Directions of Maximal Variation</a:t>
                </a:r>
              </a:p>
              <a:p>
                <a:pPr marL="711200" indent="-7112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From the Origin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 (NOT from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𝐶𝑂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 t="-1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42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3.1.3, 6.5,17.2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17.2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 “SVD Analysis of Data”</a:t>
            </a:r>
          </a:p>
          <a:p>
            <a:pPr marL="711200" indent="-71120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=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Uncentered PCA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≠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PCA Centered at 0</a:t>
            </a: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Investigate with Similar Toy Example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445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 of “Maximal Variation”???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554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 of “Maximal Variation”???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Solution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Centered)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32A3E20-86F4-4E7A-AAB5-FF93AA246054}"/>
              </a:ext>
            </a:extLst>
          </p:cNvPr>
          <p:cNvGrpSpPr/>
          <p:nvPr/>
        </p:nvGrpSpPr>
        <p:grpSpPr>
          <a:xfrm>
            <a:off x="4267201" y="3480376"/>
            <a:ext cx="4419599" cy="3047999"/>
            <a:chOff x="4267201" y="3480376"/>
            <a:chExt cx="4419599" cy="304799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9FCDBDB-D8C2-4D42-97E1-D298A07283F0}"/>
                </a:ext>
              </a:extLst>
            </p:cNvPr>
            <p:cNvSpPr txBox="1"/>
            <p:nvPr/>
          </p:nvSpPr>
          <p:spPr>
            <a:xfrm>
              <a:off x="6452086" y="5943600"/>
              <a:ext cx="22347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DC00FF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Very Good!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C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47B1BD7-2828-484E-9EC4-4525B09CC924}"/>
                </a:ext>
              </a:extLst>
            </p:cNvPr>
            <p:cNvCxnSpPr>
              <a:cxnSpLocks/>
              <a:stCxn id="2" idx="0"/>
            </p:cNvCxnSpPr>
            <p:nvPr/>
          </p:nvCxnSpPr>
          <p:spPr>
            <a:xfrm flipH="1" flipV="1">
              <a:off x="4267201" y="3480376"/>
              <a:ext cx="3302242" cy="2463224"/>
            </a:xfrm>
            <a:prstGeom prst="straightConnector1">
              <a:avLst/>
            </a:prstGeom>
            <a:ln w="38100">
              <a:solidFill>
                <a:srgbClr val="D357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159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 of “Maximal Variation”???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SV1 Solution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(Origin Centered)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2BD01F3-A669-4030-A34F-989A4A506081}"/>
              </a:ext>
            </a:extLst>
          </p:cNvPr>
          <p:cNvGrpSpPr/>
          <p:nvPr/>
        </p:nvGrpSpPr>
        <p:grpSpPr>
          <a:xfrm>
            <a:off x="4267200" y="3480376"/>
            <a:ext cx="4520907" cy="3047999"/>
            <a:chOff x="4267200" y="3480376"/>
            <a:chExt cx="4520907" cy="3047999"/>
          </a:xfrm>
        </p:grpSpPr>
        <p:cxnSp>
          <p:nvCxnSpPr>
            <p:cNvPr id="3" name="Straight Arrow Connector 2"/>
            <p:cNvCxnSpPr>
              <a:cxnSpLocks/>
              <a:stCxn id="4" idx="0"/>
            </p:cNvCxnSpPr>
            <p:nvPr/>
          </p:nvCxnSpPr>
          <p:spPr>
            <a:xfrm flipH="1" flipV="1">
              <a:off x="4267200" y="3480376"/>
              <a:ext cx="3403454" cy="2463224"/>
            </a:xfrm>
            <a:prstGeom prst="straightConnector1">
              <a:avLst/>
            </a:prstGeom>
            <a:ln w="38100">
              <a:solidFill>
                <a:srgbClr val="D357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8204310-A579-49C7-848C-ECAA2DE674B9}"/>
                </a:ext>
              </a:extLst>
            </p:cNvPr>
            <p:cNvSpPr txBox="1"/>
            <p:nvPr/>
          </p:nvSpPr>
          <p:spPr>
            <a:xfrm>
              <a:off x="6553200" y="5943600"/>
              <a:ext cx="22349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DC00FF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Poor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DC00FF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Rep’n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C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368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 in Orthogonal Direction: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Solution</a:t>
            </a:r>
            <a:r>
              <a:rPr lang="en-US" dirty="0">
                <a:solidFill>
                  <a:srgbClr val="D357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Centered)  Very Good!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741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 in Orthogonal Direction: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SV2 Solution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(Origin Centered)  Off Map!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5257800" y="4572000"/>
            <a:ext cx="2133600" cy="14478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3429000" y="4724400"/>
            <a:ext cx="3962400" cy="12954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306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SV2 Solution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Larger Scale View: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Representative of Data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2743200" y="4114800"/>
            <a:ext cx="2133600" cy="19050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64CF610-6808-9A95-8DE4-3CA24CC0F555}"/>
              </a:ext>
            </a:extLst>
          </p:cNvPr>
          <p:cNvSpPr txBox="1"/>
          <p:nvPr/>
        </p:nvSpPr>
        <p:spPr>
          <a:xfrm>
            <a:off x="6934200" y="5906869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Note: Data = </a:t>
            </a:r>
            <a:r>
              <a:rPr lang="en-US" sz="1200" dirty="0">
                <a:solidFill>
                  <a:srgbClr val="DC00FF"/>
                </a:solidFill>
              </a:rPr>
              <a:t>SV1</a:t>
            </a:r>
            <a:r>
              <a:rPr lang="en-US" sz="1200" dirty="0">
                <a:solidFill>
                  <a:schemeClr val="bg2"/>
                </a:solidFill>
              </a:rPr>
              <a:t> + </a:t>
            </a:r>
            <a:r>
              <a:rPr lang="en-US" sz="1200" dirty="0">
                <a:solidFill>
                  <a:srgbClr val="00FFFF"/>
                </a:solidFill>
              </a:rPr>
              <a:t>SV2</a:t>
            </a:r>
          </a:p>
          <a:p>
            <a:pPr algn="ctr"/>
            <a:r>
              <a:rPr lang="en-US" sz="1200" dirty="0">
                <a:solidFill>
                  <a:schemeClr val="bg2"/>
                </a:solidFill>
              </a:rPr>
              <a:t>But Noninformative</a:t>
            </a:r>
          </a:p>
          <a:p>
            <a:pPr algn="ctr"/>
            <a:r>
              <a:rPr lang="en-US" sz="1200" dirty="0">
                <a:solidFill>
                  <a:schemeClr val="bg2"/>
                </a:solidFill>
              </a:rPr>
              <a:t>Decomposition</a:t>
            </a:r>
          </a:p>
        </p:txBody>
      </p:sp>
    </p:spTree>
    <p:extLst>
      <p:ext uri="{BB962C8B-B14F-4D97-AF65-F5344CB8AC3E}">
        <p14:creationId xmlns:p14="http://schemas.microsoft.com/office/powerpoint/2010/main" val="255607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6858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Similar 2-d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894" t="40151" r="23524" b="3789"/>
          <a:stretch/>
        </p:blipFill>
        <p:spPr>
          <a:xfrm>
            <a:off x="3581400" y="1219200"/>
            <a:ext cx="5562600" cy="56388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81000" y="2743200"/>
            <a:ext cx="7467600" cy="2743200"/>
            <a:chOff x="381000" y="2743200"/>
            <a:chExt cx="7467600" cy="2743200"/>
          </a:xfrm>
        </p:grpSpPr>
        <p:sp>
          <p:nvSpPr>
            <p:cNvPr id="36" name="TextBox 35"/>
            <p:cNvSpPr txBox="1"/>
            <p:nvPr/>
          </p:nvSpPr>
          <p:spPr>
            <a:xfrm>
              <a:off x="381000" y="2743200"/>
              <a:ext cx="1983235" cy="1717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11200" marR="0" lvl="0" indent="-71120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Now</a:t>
              </a:r>
            </a:p>
            <a:p>
              <a:pPr marL="711200" marR="0" lvl="0" indent="-71120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Compare </a:t>
              </a:r>
            </a:p>
            <a:p>
              <a:pPr marL="711200" marR="0" lvl="0" indent="-71120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Scores</a:t>
              </a:r>
            </a:p>
          </p:txBody>
        </p:sp>
        <p:cxnSp>
          <p:nvCxnSpPr>
            <p:cNvPr id="5" name="Straight Arrow Connector 4"/>
            <p:cNvCxnSpPr>
              <a:stCxn id="36" idx="3"/>
            </p:cNvCxnSpPr>
            <p:nvPr/>
          </p:nvCxnSpPr>
          <p:spPr>
            <a:xfrm>
              <a:off x="2364235" y="3601897"/>
              <a:ext cx="2893565" cy="188450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6" idx="3"/>
            </p:cNvCxnSpPr>
            <p:nvPr/>
          </p:nvCxnSpPr>
          <p:spPr>
            <a:xfrm>
              <a:off x="2364235" y="3601897"/>
              <a:ext cx="5484365" cy="157970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727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6858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Consequences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Centering: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894" t="40151" r="23524" b="3789"/>
          <a:stretch/>
        </p:blipFill>
        <p:spPr>
          <a:xfrm>
            <a:off x="3581400" y="1219200"/>
            <a:ext cx="5562600" cy="56388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04800" y="2286000"/>
            <a:ext cx="7467600" cy="3048000"/>
            <a:chOff x="304800" y="2286000"/>
            <a:chExt cx="7467600" cy="3048000"/>
          </a:xfrm>
        </p:grpSpPr>
        <p:sp>
          <p:nvSpPr>
            <p:cNvPr id="3" name="TextBox 2"/>
            <p:cNvSpPr txBox="1"/>
            <p:nvPr/>
          </p:nvSpPr>
          <p:spPr>
            <a:xfrm>
              <a:off x="304800" y="2286000"/>
              <a:ext cx="3171061" cy="1139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11200" marR="0" lvl="0" indent="-71120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PCA Scores Are</a:t>
              </a:r>
            </a:p>
            <a:p>
              <a:pPr marL="711200" marR="0" lvl="0" indent="-71120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Mean Centered</a:t>
              </a:r>
            </a:p>
          </p:txBody>
        </p:sp>
        <p:cxnSp>
          <p:nvCxnSpPr>
            <p:cNvPr id="36" name="Straight Arrow Connector 35"/>
            <p:cNvCxnSpPr>
              <a:stCxn id="3" idx="3"/>
            </p:cNvCxnSpPr>
            <p:nvPr/>
          </p:nvCxnSpPr>
          <p:spPr>
            <a:xfrm>
              <a:off x="3475861" y="2855932"/>
              <a:ext cx="4296539" cy="2478068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04800" y="4117936"/>
            <a:ext cx="3886200" cy="1139864"/>
            <a:chOff x="304800" y="4117936"/>
            <a:chExt cx="3886200" cy="1139864"/>
          </a:xfrm>
        </p:grpSpPr>
        <p:sp>
          <p:nvSpPr>
            <p:cNvPr id="35" name="TextBox 34"/>
            <p:cNvSpPr txBox="1"/>
            <p:nvPr/>
          </p:nvSpPr>
          <p:spPr>
            <a:xfrm>
              <a:off x="304800" y="4117936"/>
              <a:ext cx="3171061" cy="598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11200" marR="0" lvl="0" indent="-71120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Not SVD Scores</a:t>
              </a:r>
            </a:p>
          </p:txBody>
        </p:sp>
        <p:cxnSp>
          <p:nvCxnSpPr>
            <p:cNvPr id="39" name="Straight Arrow Connector 38"/>
            <p:cNvCxnSpPr>
              <a:stCxn id="35" idx="3"/>
            </p:cNvCxnSpPr>
            <p:nvPr/>
          </p:nvCxnSpPr>
          <p:spPr>
            <a:xfrm>
              <a:off x="3475861" y="4417025"/>
              <a:ext cx="715139" cy="840775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BD580AD-BB15-AA20-EE55-ECB4DBD6555F}"/>
              </a:ext>
            </a:extLst>
          </p:cNvPr>
          <p:cNvSpPr txBox="1"/>
          <p:nvPr/>
        </p:nvSpPr>
        <p:spPr>
          <a:xfrm>
            <a:off x="419100" y="5334000"/>
            <a:ext cx="2262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Useful Diagnostics 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for PCA Scatterplots</a:t>
            </a:r>
          </a:p>
        </p:txBody>
      </p:sp>
    </p:spTree>
    <p:extLst>
      <p:ext uri="{BB962C8B-B14F-4D97-AF65-F5344CB8AC3E}">
        <p14:creationId xmlns:p14="http://schemas.microsoft.com/office/powerpoint/2010/main" val="189945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6858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Consequences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Centering: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894" t="40151" r="23524" b="3789"/>
          <a:stretch/>
        </p:blipFill>
        <p:spPr>
          <a:xfrm>
            <a:off x="3581400" y="1219200"/>
            <a:ext cx="5562600" cy="56388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04800" y="2286000"/>
            <a:ext cx="6705600" cy="2209800"/>
            <a:chOff x="304800" y="2286000"/>
            <a:chExt cx="6705600" cy="2209800"/>
          </a:xfrm>
        </p:grpSpPr>
        <p:sp>
          <p:nvSpPr>
            <p:cNvPr id="3" name="TextBox 2"/>
            <p:cNvSpPr txBox="1"/>
            <p:nvPr/>
          </p:nvSpPr>
          <p:spPr>
            <a:xfrm>
              <a:off x="304800" y="2286000"/>
              <a:ext cx="3171061" cy="1175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11200" marR="0" lvl="0" indent="-71120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PCA Scores Are</a:t>
              </a:r>
            </a:p>
            <a:p>
              <a:pPr marL="711200" marR="0" lvl="0" indent="-71120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Uncorrelated</a:t>
              </a:r>
            </a:p>
          </p:txBody>
        </p:sp>
        <p:cxnSp>
          <p:nvCxnSpPr>
            <p:cNvPr id="36" name="Straight Arrow Connector 35"/>
            <p:cNvCxnSpPr>
              <a:stCxn id="3" idx="3"/>
            </p:cNvCxnSpPr>
            <p:nvPr/>
          </p:nvCxnSpPr>
          <p:spPr>
            <a:xfrm>
              <a:off x="3475861" y="2873853"/>
              <a:ext cx="3534539" cy="1621947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04800" y="4117936"/>
            <a:ext cx="4114800" cy="682664"/>
            <a:chOff x="304800" y="4117936"/>
            <a:chExt cx="4114800" cy="682664"/>
          </a:xfrm>
        </p:grpSpPr>
        <p:sp>
          <p:nvSpPr>
            <p:cNvPr id="35" name="TextBox 34"/>
            <p:cNvSpPr txBox="1"/>
            <p:nvPr/>
          </p:nvSpPr>
          <p:spPr>
            <a:xfrm>
              <a:off x="304800" y="4117936"/>
              <a:ext cx="3171061" cy="598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11200" marR="0" lvl="0" indent="-71120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Not SVD Scores</a:t>
              </a:r>
            </a:p>
          </p:txBody>
        </p:sp>
        <p:cxnSp>
          <p:nvCxnSpPr>
            <p:cNvPr id="39" name="Straight Arrow Connector 38"/>
            <p:cNvCxnSpPr>
              <a:stCxn id="35" idx="3"/>
            </p:cNvCxnSpPr>
            <p:nvPr/>
          </p:nvCxnSpPr>
          <p:spPr>
            <a:xfrm>
              <a:off x="3475861" y="4417025"/>
              <a:ext cx="943739" cy="383575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555AE36-DCDA-301A-BF8E-FE9DC1B1D553}"/>
              </a:ext>
            </a:extLst>
          </p:cNvPr>
          <p:cNvSpPr txBox="1"/>
          <p:nvPr/>
        </p:nvSpPr>
        <p:spPr>
          <a:xfrm>
            <a:off x="419100" y="5334000"/>
            <a:ext cx="2262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Useful Diagnostics 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for PCA Scatterplots</a:t>
            </a:r>
          </a:p>
        </p:txBody>
      </p:sp>
    </p:spTree>
    <p:extLst>
      <p:ext uri="{BB962C8B-B14F-4D97-AF65-F5344CB8AC3E}">
        <p14:creationId xmlns:p14="http://schemas.microsoft.com/office/powerpoint/2010/main" val="378156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Detailed Look at PCA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Three Important (&amp; Interesting) Viewpoints: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Mathematics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Numerics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Statistics</a:t>
            </a: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Goal:  Study Interrelationships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14654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 “SVD Analysis of Data”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= </a:t>
            </a:r>
            <a:r>
              <a:rPr lang="en-US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Uncentered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PCA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Investigated with Toy Examples: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Conclusions: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PCA Generally Better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Unless “Origin Is Important”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Deeper Look:    Zhang et al (2007)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55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Solves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several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optimization problems: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Direction to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maximize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SS of 1-d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proj’d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data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219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22777" r="14850" b="22411"/>
          <a:stretch/>
        </p:blipFill>
        <p:spPr bwMode="auto">
          <a:xfrm>
            <a:off x="1371600" y="1678675"/>
            <a:ext cx="6523630" cy="331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2-d Toy Example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685800" y="5257800"/>
            <a:ext cx="8153400" cy="36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357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Max SS of Projected Data</a:t>
            </a:r>
          </a:p>
        </p:txBody>
      </p:sp>
      <p:sp>
        <p:nvSpPr>
          <p:cNvPr id="33808" name="Line 17"/>
          <p:cNvSpPr>
            <a:spLocks noChangeShapeType="1"/>
          </p:cNvSpPr>
          <p:nvPr/>
        </p:nvSpPr>
        <p:spPr bwMode="auto">
          <a:xfrm flipV="1">
            <a:off x="3429000" y="3257550"/>
            <a:ext cx="2362200" cy="1931987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518305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Solves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several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optimization problems: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Direction to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maximize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SS of 1-d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proj’d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data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Direction to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minimize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SS of residuals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15608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22777" r="14850" b="22411"/>
          <a:stretch/>
        </p:blipFill>
        <p:spPr bwMode="auto">
          <a:xfrm>
            <a:off x="1371600" y="1678675"/>
            <a:ext cx="6523630" cy="331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2-d Toy Example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685800" y="5257800"/>
            <a:ext cx="8153400" cy="82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357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Max SS of Projected Data</a:t>
            </a: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Min SS of Residuals</a:t>
            </a:r>
          </a:p>
        </p:txBody>
      </p:sp>
      <p:sp>
        <p:nvSpPr>
          <p:cNvPr id="33809" name="Line 18"/>
          <p:cNvSpPr>
            <a:spLocks noChangeShapeType="1"/>
          </p:cNvSpPr>
          <p:nvPr/>
        </p:nvSpPr>
        <p:spPr bwMode="auto">
          <a:xfrm flipV="1">
            <a:off x="3200400" y="3048000"/>
            <a:ext cx="3352800" cy="2635156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238787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91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Solves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several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optimization problems: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Direction to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maximize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SS of 1-d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proj’d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data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Direction to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minimize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SS of residuals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(same, by Pythagorean Theorem)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“Best fit line” to data in “orthogonal sense”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(vs.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regression of Y on 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=  vertical sense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&amp;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regression of X on 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= horizontal sense)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2051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22777" r="14850" b="22411"/>
          <a:stretch/>
        </p:blipFill>
        <p:spPr bwMode="auto">
          <a:xfrm>
            <a:off x="1371600" y="1678675"/>
            <a:ext cx="6523630" cy="331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2-d Toy Example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685800" y="5257800"/>
            <a:ext cx="81534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357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Max SS of Projected Data</a:t>
            </a: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Min SS of Residuals</a:t>
            </a: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Best Fit Line</a:t>
            </a:r>
          </a:p>
        </p:txBody>
      </p:sp>
      <p:sp>
        <p:nvSpPr>
          <p:cNvPr id="33810" name="Line 19"/>
          <p:cNvSpPr>
            <a:spLocks noChangeShapeType="1"/>
          </p:cNvSpPr>
          <p:nvPr/>
        </p:nvSpPr>
        <p:spPr bwMode="auto">
          <a:xfrm flipV="1">
            <a:off x="2286000" y="3505200"/>
            <a:ext cx="4953000" cy="2620962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021255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Toy Example Comparison of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Fit Lines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PC1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Regression of Y on X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Regression of X on Y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853634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546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" y="1266665"/>
            <a:ext cx="1752600" cy="2314735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Normal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Data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ρ = 0.3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811024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547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" y="1266665"/>
            <a:ext cx="1752600" cy="29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Projected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Residuals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11010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PCA:  Rediscovery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Statistics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Principal Component Analysis  (PCA)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Social Sciences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Factor Analysis (PCA is a subset)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Probability / Electrical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Karhunen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Loeve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expansion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Applied Mathematics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Proper Orthogonal Decomposition (POD)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Geo-Sciences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  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Empirical Orthogonal Functions (EOF)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5302913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548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266665"/>
            <a:ext cx="2819399" cy="391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Vertical</a:t>
            </a: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Residuals</a:t>
            </a: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(X predicts Y)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7681BF-AC3A-452E-B7F1-9522FC52629B}"/>
              </a:ext>
            </a:extLst>
          </p:cNvPr>
          <p:cNvSpPr txBox="1"/>
          <p:nvPr/>
        </p:nvSpPr>
        <p:spPr>
          <a:xfrm>
            <a:off x="5348313" y="5105400"/>
            <a:ext cx="3134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Note: Smaller Slope, Called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“Regression from Mean”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C0CF71-0954-F7C3-C2DC-B5745E59573C}"/>
              </a:ext>
            </a:extLst>
          </p:cNvPr>
          <p:cNvSpPr txBox="1"/>
          <p:nvPr/>
        </p:nvSpPr>
        <p:spPr>
          <a:xfrm>
            <a:off x="6019800" y="5906869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Slope Reduced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by a Factor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of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C93FA7-4216-A8A2-18C9-63FCD600DA8D}"/>
                  </a:ext>
                </a:extLst>
              </p:cNvPr>
              <p:cNvSpPr txBox="1"/>
              <p:nvPr/>
            </p:nvSpPr>
            <p:spPr>
              <a:xfrm>
                <a:off x="7467600" y="6172200"/>
                <a:ext cx="381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C93FA7-4216-A8A2-18C9-63FCD600D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6172200"/>
                <a:ext cx="381451" cy="369332"/>
              </a:xfrm>
              <a:prstGeom prst="rect">
                <a:avLst/>
              </a:prstGeom>
              <a:blipFill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8991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549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266665"/>
            <a:ext cx="2743200" cy="467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Horizontal</a:t>
            </a: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Residuals</a:t>
            </a: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(Y predicts X)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0994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547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0" y="1266665"/>
            <a:ext cx="2971799" cy="29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Projected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Residuals</a:t>
            </a: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(Balanced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  Treatment)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3801099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Toy Example Comparison of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Fit Lines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PC1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Regression of Y on X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Regression of X on Y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Note:  Big Difference        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Prediction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Matters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056493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“Relationship” Measures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1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Variations on Correlation: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“Concordance Correlation”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Lin (1989)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“Tetrachoric Correlation”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Brown (1977)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“Maximizing Agreement”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Bottai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, et al. (2022)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AE5EB3-6B16-EFC4-B1F5-86345BA078AF}"/>
              </a:ext>
            </a:extLst>
          </p:cNvPr>
          <p:cNvSpPr txBox="1"/>
          <p:nvPr/>
        </p:nvSpPr>
        <p:spPr>
          <a:xfrm>
            <a:off x="6738520" y="2209800"/>
            <a:ext cx="18517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Can do PCA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Variations Via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Corresponding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 Eigen-Analyses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Of Matrices</a:t>
            </a:r>
          </a:p>
        </p:txBody>
      </p:sp>
    </p:spTree>
    <p:extLst>
      <p:ext uri="{BB962C8B-B14F-4D97-AF65-F5344CB8AC3E}">
        <p14:creationId xmlns:p14="http://schemas.microsoft.com/office/powerpoint/2010/main" val="2324852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“Relationship” Measures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971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</a:rPr>
                  <a:t>Concordance Correlation: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𝜌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𝑋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,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𝑌</m:t>
                          </m:r>
                        </m:e>
                      </m:d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</m:ctrlPr>
                        </m:fPr>
                        <m:num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2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𝑐𝑜𝑣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/>
                                </a:rPr>
                              </m:ctrlPr>
                            </m:d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/>
                                </a:rPr>
                                <m:t>𝑋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/>
                                </a:rPr>
                                <m:t>,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𝑣𝑎𝑟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/>
                                </a:rPr>
                              </m:ctrlPr>
                            </m:d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/>
                                </a:rPr>
                                <m:t>𝑋</m:t>
                              </m:r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+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𝑣𝑎𝑟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/>
                                </a:rPr>
                              </m:ctrlPr>
                            </m:d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/>
                                </a:rPr>
                                <m:t>𝑌</m:t>
                              </m:r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/>
                                    </a:rPr>
                                    <m:t>𝐸𝑋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/>
                                    </a:rPr>
                                    <m:t>−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/>
                                    </a:rPr>
                                    <m:t>𝐸𝑌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</a:rPr>
                  <a:t> “Unit Free”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</a:rPr>
                  <a:t> Weaker “Dependence” When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𝐸𝑋</m:t>
                    </m:r>
                    <m:r>
                      <a: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≫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Arial"/>
                  </a:rPr>
                  <a:t> or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≪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𝐸𝑌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</a:rPr>
                  <a:t> Good or Bad?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3277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971122"/>
              </a:xfrm>
              <a:prstGeom prst="rect">
                <a:avLst/>
              </a:prstGeom>
              <a:blipFill>
                <a:blip r:embed="rId3"/>
                <a:stretch>
                  <a:fillRect l="-1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1689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“Relationship” Measures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4865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Tetrachoric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</a:rPr>
                  <a:t> Correlation: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</a:rPr>
                  <a:t>For Joint Binary Variables: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</a:rPr>
                  <a:t>Assume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</a:rPr>
                  <a:t>Thresholded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</a:rPr>
                  <a:t> Both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𝑋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</a:rPr>
                  <a:t>  and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𝑌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</a:rPr>
                  <a:t>  in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/>
                                  </a:rPr>
                                  <m:t>𝑋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~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kumimoji="0" lang="en-US" sz="3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3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kumimoji="0" lang="en-US" sz="3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kumimoji="0" lang="en-US" sz="3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3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kumimoji="0" lang="en-US" sz="3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/>
                                          </a:rPr>
                                          <m:t>𝑌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,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kumimoji="0" lang="en-US" sz="3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0" lang="en-US" sz="3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kumimoji="0" lang="en-US" sz="3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/>
                                          </a:rPr>
                                          <m:t>𝑋</m:t>
                                        </m:r>
                                      </m:sub>
                                      <m:sup>
                                        <m:r>
                                          <a:rPr kumimoji="0" lang="en-US" sz="3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/>
                                      </a:rPr>
                                      <m:t>𝜌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/>
                                      </a:rPr>
                                      <m:t>𝜌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kumimoji="0" lang="en-US" sz="3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0" lang="en-US" sz="3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kumimoji="0" lang="en-US" sz="3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/>
                                          </a:rPr>
                                          <m:t>𝑌</m:t>
                                        </m:r>
                                      </m:sub>
                                      <m:sup>
                                        <m:r>
                                          <a:rPr kumimoji="0" lang="en-US" sz="3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</a:rPr>
                  <a:t>Estimate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</a:rPr>
                  <a:t>  by Maximum Likelihood</a:t>
                </a:r>
              </a:p>
            </p:txBody>
          </p:sp>
        </mc:Choice>
        <mc:Fallback xmlns="">
          <p:sp>
            <p:nvSpPr>
              <p:cNvPr id="3277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4865050"/>
              </a:xfrm>
              <a:prstGeom prst="rect">
                <a:avLst/>
              </a:prstGeom>
              <a:blipFill>
                <a:blip r:embed="rId3"/>
                <a:stretch>
                  <a:fillRect l="-1754" b="-30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1AD7746-828B-3A8D-5E8F-264E131605EA}"/>
              </a:ext>
            </a:extLst>
          </p:cNvPr>
          <p:cNvGrpSpPr/>
          <p:nvPr/>
        </p:nvGrpSpPr>
        <p:grpSpPr>
          <a:xfrm>
            <a:off x="5710848" y="1447800"/>
            <a:ext cx="2028568" cy="952697"/>
            <a:chOff x="5710848" y="1447800"/>
            <a:chExt cx="2028568" cy="9526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DE0A6D20-4DBD-EB6C-0B39-C56A67CF958C}"/>
                    </a:ext>
                  </a:extLst>
                </p:cNvPr>
                <p:cNvSpPr txBox="1"/>
                <p:nvPr/>
              </p:nvSpPr>
              <p:spPr>
                <a:xfrm>
                  <a:off x="5710848" y="1447800"/>
                  <a:ext cx="2028568" cy="9526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0,0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0,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1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,0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1,1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DE0A6D20-4DBD-EB6C-0B39-C56A67CF95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0848" y="1447800"/>
                  <a:ext cx="2028568" cy="9526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3F51C1F-713A-E884-F40F-CA2E85F68FF7}"/>
                </a:ext>
              </a:extLst>
            </p:cNvPr>
            <p:cNvCxnSpPr>
              <a:stCxn id="3" idx="0"/>
              <a:endCxn id="3" idx="2"/>
            </p:cNvCxnSpPr>
            <p:nvPr/>
          </p:nvCxnSpPr>
          <p:spPr>
            <a:xfrm>
              <a:off x="6725132" y="1447800"/>
              <a:ext cx="0" cy="952697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9B8ED8C-56EA-B51C-5EA6-3E8A19D724BA}"/>
                </a:ext>
              </a:extLst>
            </p:cNvPr>
            <p:cNvCxnSpPr>
              <a:cxnSpLocks/>
              <a:stCxn id="3" idx="1"/>
              <a:endCxn id="3" idx="3"/>
            </p:cNvCxnSpPr>
            <p:nvPr/>
          </p:nvCxnSpPr>
          <p:spPr>
            <a:xfrm>
              <a:off x="5710848" y="1924149"/>
              <a:ext cx="202856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857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“Relationship” Measures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1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Polychoric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Correlation: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Pearson (1900),  Olsson (1979)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Generalize Main Idea to Ordinal Variables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Strength: 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Often Better Than Pearson Correlation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Weakness: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Bad for Non-Gaussian Marginals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8997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78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Solves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several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optimization problems: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Direction to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maximize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SS of 1-d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proj’d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data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Direction to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minimize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SS of residuals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(same, by Pythagorean Theorem)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“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Best fit line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” to data in “orthogonal sense”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(vs.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regression of Y on 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=  vertical sense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&amp;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regression of X on 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= horizontal sense)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Use one that makes sense…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8056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3" name="Text Box 3"/>
              <p:cNvSpPr txBox="1">
                <a:spLocks noChangeArrowheads="1"/>
              </p:cNvSpPr>
              <p:nvPr/>
            </p:nvSpPr>
            <p:spPr bwMode="auto">
              <a:xfrm>
                <a:off x="533400" y="838200"/>
                <a:ext cx="8001000" cy="5387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Idea:  To Simulate from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𝝁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l-GR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𝜮</m:t>
                        </m:r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G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iven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Column Object Mean Vector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𝝁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lvl="0" eaLnBrk="1" hangingPunct="1">
                  <a:lnSpc>
                    <a:spcPct val="90000"/>
                  </a:lnSpc>
                  <a:spcBef>
                    <a:spcPct val="50000"/>
                  </a:spcBef>
                  <a:buFontTx/>
                  <a:buChar char="•"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E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igen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Vectors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of  </a:t>
                </a:r>
                <a14:m>
                  <m:oMath xmlns:m="http://schemas.openxmlformats.org/officeDocument/2006/math">
                    <m:r>
                      <a:rPr lang="el-GR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𝜮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lvl="0" eaLnBrk="1" hangingPunct="1">
                  <a:lnSpc>
                    <a:spcPct val="90000"/>
                  </a:lnSpc>
                  <a:spcBef>
                    <a:spcPct val="50000"/>
                  </a:spcBef>
                  <a:buFontTx/>
                  <a:buChar char="•"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Singular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𝑟</m:t>
                        </m:r>
                      </m:sub>
                    </m:sSub>
                    <m:r>
                      <m:rPr>
                        <m:nor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rgbClr val="000000"/>
                        </a:solidFill>
                      </a:rPr>
                      <m:t>of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rgbClr val="000000"/>
                        </a:solidFill>
                      </a:rPr>
                      <m:t>  </m:t>
                    </m:r>
                    <m:r>
                      <a:rPr lang="el-GR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𝜮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Approach:  Invert PCA Data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Represent’n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lvl="0" eaLnBrk="1" hangingPunct="1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e>
                    </m:acc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𝝁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𝒖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𝑧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~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𝑁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0,1</m:t>
                        </m:r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lvl="0" algn="ctr" eaLnBrk="1" hangingPunct="1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en-US" sz="3200" dirty="0">
                    <a:solidFill>
                      <a:srgbClr val="000000"/>
                    </a:solidFill>
                  </a:rPr>
                  <a:t>(Faster Than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  <m:r>
                      <a:rPr lang="en-US" sz="32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𝜮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−1/2</m:t>
                        </m:r>
                      </m:sup>
                    </m:sSup>
                    <m:acc>
                      <m:accPr>
                        <m:chr m:val="̃"/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</m:acc>
                  </m:oMath>
                </a14:m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)</a:t>
                </a:r>
              </a:p>
            </p:txBody>
          </p:sp>
        </mc:Choice>
        <mc:Fallback xmlns="">
          <p:sp>
            <p:nvSpPr>
              <p:cNvPr id="1127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838200"/>
                <a:ext cx="8001000" cy="5387309"/>
              </a:xfrm>
              <a:prstGeom prst="rect">
                <a:avLst/>
              </a:prstGeom>
              <a:blipFill>
                <a:blip r:embed="rId3"/>
                <a:stretch>
                  <a:fillRect l="-1982" t="-2378" b="-27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4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8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Linear Algebra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SVD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Full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Representation: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=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209800"/>
            <a:ext cx="17526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43000" y="2209800"/>
            <a:ext cx="6151749" cy="2599649"/>
            <a:chOff x="1143000" y="2209800"/>
            <a:chExt cx="6151749" cy="25996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143000" y="4215825"/>
                  <a:ext cx="6151749" cy="5936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Orthonormal Basis Vectors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ℝ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𝑑</m:t>
                          </m:r>
                        </m:sup>
                      </m:sSup>
                    </m:oMath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4215825"/>
                  <a:ext cx="6151749" cy="593624"/>
                </a:xfrm>
                <a:prstGeom prst="rect">
                  <a:avLst/>
                </a:prstGeom>
                <a:blipFill>
                  <a:blip r:embed="rId12"/>
                  <a:stretch>
                    <a:fillRect l="-2577" t="-12371" b="-329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ounded Rectangle 4"/>
            <p:cNvSpPr/>
            <p:nvPr/>
          </p:nvSpPr>
          <p:spPr>
            <a:xfrm>
              <a:off x="5045075" y="2209800"/>
              <a:ext cx="136525" cy="1828800"/>
            </a:xfrm>
            <a:prstGeom prst="round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8" name="Straight Connector 7"/>
            <p:cNvCxnSpPr>
              <a:stCxn id="4" idx="0"/>
              <a:endCxn id="5" idx="2"/>
            </p:cNvCxnSpPr>
            <p:nvPr/>
          </p:nvCxnSpPr>
          <p:spPr>
            <a:xfrm flipV="1">
              <a:off x="4218875" y="4038600"/>
              <a:ext cx="894463" cy="177225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960088" y="4038600"/>
            <a:ext cx="6441187" cy="1499175"/>
            <a:chOff x="1960088" y="4038600"/>
            <a:chExt cx="6441187" cy="1499175"/>
          </a:xfrm>
        </p:grpSpPr>
        <p:sp>
          <p:nvSpPr>
            <p:cNvPr id="35" name="TextBox 34"/>
            <p:cNvSpPr txBox="1"/>
            <p:nvPr/>
          </p:nvSpPr>
          <p:spPr>
            <a:xfrm>
              <a:off x="1960088" y="4953000"/>
              <a:ext cx="64411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Diagonal Matrix of Singular Values</a:t>
              </a:r>
            </a:p>
          </p:txBody>
        </p:sp>
        <p:cxnSp>
          <p:nvCxnSpPr>
            <p:cNvPr id="37" name="Straight Connector 36"/>
            <p:cNvCxnSpPr>
              <a:stCxn id="35" idx="0"/>
              <a:endCxn id="27" idx="2"/>
            </p:cNvCxnSpPr>
            <p:nvPr/>
          </p:nvCxnSpPr>
          <p:spPr>
            <a:xfrm flipV="1">
              <a:off x="5180682" y="4038600"/>
              <a:ext cx="1105818" cy="9144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763651" y="3124200"/>
            <a:ext cx="6345712" cy="3124200"/>
            <a:chOff x="2763651" y="3124200"/>
            <a:chExt cx="6345712" cy="3124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2763651" y="5654776"/>
                  <a:ext cx="6345712" cy="5936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Orthonormal Basis Vectors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ℝ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𝑛</m:t>
                          </m:r>
                        </m:sup>
                      </m:sSup>
                    </m:oMath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3651" y="5654776"/>
                  <a:ext cx="6345712" cy="593624"/>
                </a:xfrm>
                <a:prstGeom prst="rect">
                  <a:avLst/>
                </a:prstGeom>
                <a:blipFill>
                  <a:blip r:embed="rId13"/>
                  <a:stretch>
                    <a:fillRect l="-2402" t="-13402" b="-319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ounded Rectangle 35"/>
            <p:cNvSpPr/>
            <p:nvPr/>
          </p:nvSpPr>
          <p:spPr>
            <a:xfrm>
              <a:off x="7331075" y="3124200"/>
              <a:ext cx="1127125" cy="152400"/>
            </a:xfrm>
            <a:prstGeom prst="round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8" name="Straight Connector 37"/>
            <p:cNvCxnSpPr>
              <a:stCxn id="34" idx="0"/>
              <a:endCxn id="36" idx="2"/>
            </p:cNvCxnSpPr>
            <p:nvPr/>
          </p:nvCxnSpPr>
          <p:spPr>
            <a:xfrm flipV="1">
              <a:off x="5936507" y="3276600"/>
              <a:ext cx="1958131" cy="2378176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1E49F09-1C50-4CA9-B28F-DC2FEF249760}"/>
                  </a:ext>
                </a:extLst>
              </p:cNvPr>
              <p:cNvSpPr txBox="1"/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𝑿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1E49F09-1C50-4CA9-B28F-DC2FEF249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1448C52-ED25-4565-A2E7-D9A02A8559DF}"/>
                  </a:ext>
                </a:extLst>
              </p:cNvPr>
              <p:cNvSpPr txBox="1"/>
              <p:nvPr/>
            </p:nvSpPr>
            <p:spPr>
              <a:xfrm>
                <a:off x="4080658" y="2819400"/>
                <a:ext cx="11009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1448C52-ED25-4565-A2E7-D9A02A855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658" y="2819400"/>
                <a:ext cx="1100942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3A5D24E-C0F5-4FCC-B5BD-FCD464E15358}"/>
                  </a:ext>
                </a:extLst>
              </p:cNvPr>
              <p:cNvSpPr txBox="1"/>
              <p:nvPr/>
            </p:nvSpPr>
            <p:spPr>
              <a:xfrm>
                <a:off x="5740746" y="2819400"/>
                <a:ext cx="10410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3A5D24E-C0F5-4FCC-B5BD-FCD464E15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746" y="2819400"/>
                <a:ext cx="104105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6E587C1-F846-40D6-908F-B163FCAE8F5B}"/>
                  </a:ext>
                </a:extLst>
              </p:cNvPr>
              <p:cNvSpPr txBox="1"/>
              <p:nvPr/>
            </p:nvSpPr>
            <p:spPr>
              <a:xfrm>
                <a:off x="7391400" y="2438400"/>
                <a:ext cx="10677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6E587C1-F846-40D6-908F-B163FCAE8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2438400"/>
                <a:ext cx="1067728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76131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3058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Small caution on PC directions &amp; plotting: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PCA directions (may) have sign flip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Mathematically no difference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Numerically caused artifact of round off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Can have large graphical impact</a:t>
            </a:r>
          </a:p>
        </p:txBody>
      </p:sp>
    </p:spTree>
    <p:extLst>
      <p:ext uri="{BB962C8B-B14F-4D97-AF65-F5344CB8AC3E}">
        <p14:creationId xmlns:p14="http://schemas.microsoft.com/office/powerpoint/2010/main" val="4265558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Toy Example   (2 colored “clusters” in data)</a:t>
            </a:r>
          </a:p>
        </p:txBody>
      </p:sp>
      <p:pic>
        <p:nvPicPr>
          <p:cNvPr id="1136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457F6F8-8E06-4B3F-BDD9-2D873C5193A3}"/>
              </a:ext>
            </a:extLst>
          </p:cNvPr>
          <p:cNvGrpSpPr/>
          <p:nvPr/>
        </p:nvGrpSpPr>
        <p:grpSpPr>
          <a:xfrm>
            <a:off x="373812" y="2133600"/>
            <a:ext cx="7246188" cy="1981200"/>
            <a:chOff x="373812" y="2133600"/>
            <a:chExt cx="7246188" cy="19812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CE2316F-A083-456D-AC4E-BF6B700947C0}"/>
                </a:ext>
              </a:extLst>
            </p:cNvPr>
            <p:cNvSpPr txBox="1"/>
            <p:nvPr/>
          </p:nvSpPr>
          <p:spPr>
            <a:xfrm>
              <a:off x="373812" y="2133600"/>
              <a:ext cx="15311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Blues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Form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Central Shaft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EC24A61-2156-449A-8904-4855CB01058C}"/>
                </a:ext>
              </a:extLst>
            </p:cNvPr>
            <p:cNvCxnSpPr>
              <a:stCxn id="3" idx="3"/>
            </p:cNvCxnSpPr>
            <p:nvPr/>
          </p:nvCxnSpPr>
          <p:spPr>
            <a:xfrm>
              <a:off x="1905000" y="2456766"/>
              <a:ext cx="5715000" cy="165803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2422B1-6CCB-4BCE-A9A7-020D8B60A7CB}"/>
              </a:ext>
            </a:extLst>
          </p:cNvPr>
          <p:cNvGrpSpPr/>
          <p:nvPr/>
        </p:nvGrpSpPr>
        <p:grpSpPr>
          <a:xfrm>
            <a:off x="342501" y="4267200"/>
            <a:ext cx="2667798" cy="1477328"/>
            <a:chOff x="342501" y="4267200"/>
            <a:chExt cx="2667798" cy="147732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8D181B7-8823-4460-AC39-0F73D512C26A}"/>
                </a:ext>
              </a:extLst>
            </p:cNvPr>
            <p:cNvGrpSpPr/>
            <p:nvPr/>
          </p:nvGrpSpPr>
          <p:grpSpPr>
            <a:xfrm>
              <a:off x="342501" y="4267200"/>
              <a:ext cx="2667798" cy="1477328"/>
              <a:chOff x="-173103" y="872837"/>
              <a:chExt cx="6906430" cy="3491867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9F4AA8-7712-42BE-B68D-AE4DE255FA92}"/>
                  </a:ext>
                </a:extLst>
              </p:cNvPr>
              <p:cNvSpPr txBox="1"/>
              <p:nvPr/>
            </p:nvSpPr>
            <p:spPr>
              <a:xfrm>
                <a:off x="-173103" y="872837"/>
                <a:ext cx="3453215" cy="3491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Sin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and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Cos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Waves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Indicate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Spiral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0425242A-1004-4693-8375-05F53E493A88}"/>
                  </a:ext>
                </a:extLst>
              </p:cNvPr>
              <p:cNvCxnSpPr>
                <a:cxnSpLocks/>
                <a:stCxn id="12" idx="3"/>
              </p:cNvCxnSpPr>
              <p:nvPr/>
            </p:nvCxnSpPr>
            <p:spPr>
              <a:xfrm>
                <a:off x="3280112" y="2618771"/>
                <a:ext cx="3453215" cy="1315922"/>
              </a:xfrm>
              <a:prstGeom prst="straightConnector1">
                <a:avLst/>
              </a:prstGeom>
              <a:ln w="254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1AB955B-CAFC-41A8-9F31-6D5F0EC67342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 flipV="1">
              <a:off x="1676400" y="4419600"/>
              <a:ext cx="1295400" cy="58626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2451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Toy Example   (2 colored “clusters” in data)</a:t>
            </a:r>
          </a:p>
        </p:txBody>
      </p:sp>
      <p:pic>
        <p:nvPicPr>
          <p:cNvPr id="1136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573627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578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Toy Example   (1 point moved)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Important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Point: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Constant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Axes Allow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Convenient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Visualization</a:t>
            </a:r>
          </a:p>
        </p:txBody>
      </p:sp>
    </p:spTree>
    <p:extLst>
      <p:ext uri="{BB962C8B-B14F-4D97-AF65-F5344CB8AC3E}">
        <p14:creationId xmlns:p14="http://schemas.microsoft.com/office/powerpoint/2010/main" val="327203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Original Data   (arbitrary PC flip)</a:t>
            </a:r>
          </a:p>
        </p:txBody>
      </p:sp>
      <p:pic>
        <p:nvPicPr>
          <p:cNvPr id="1167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867665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Point Moved Data   (arbitrary PC flip)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Much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Harder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 See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Moving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Point</a:t>
            </a:r>
          </a:p>
        </p:txBody>
      </p:sp>
      <p:pic>
        <p:nvPicPr>
          <p:cNvPr id="1177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425391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788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82688"/>
                <a:ext cx="8305800" cy="5460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How to “fix directions”?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One Option: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Use  ± 1 flip that gives: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=1,⋯,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𝑛</m:t>
                              </m:r>
                            </m:lim>
                          </m:limLow>
                        </m:fName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𝑃𝑟𝑜𝑗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3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=1,⋯,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𝑛</m:t>
                                  </m:r>
                                </m:lim>
                              </m:limLow>
                            </m:fName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𝑃𝑟𝑜𝑗</m:t>
                              </m:r>
                              <m:d>
                                <m:d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32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(assumes 0 centered)</a:t>
                </a:r>
              </a:p>
            </p:txBody>
          </p:sp>
        </mc:Choice>
        <mc:Fallback xmlns="">
          <p:sp>
            <p:nvSpPr>
              <p:cNvPr id="11878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82688"/>
                <a:ext cx="8305800" cy="5460341"/>
              </a:xfrm>
              <a:prstGeom prst="rect">
                <a:avLst/>
              </a:prstGeom>
              <a:blipFill>
                <a:blip r:embed="rId3"/>
                <a:stretch>
                  <a:fillRect l="-1909" b="-26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057F71B-A2AD-A2AC-970F-F2269500345B}"/>
              </a:ext>
            </a:extLst>
          </p:cNvPr>
          <p:cNvSpPr txBox="1"/>
          <p:nvPr/>
        </p:nvSpPr>
        <p:spPr>
          <a:xfrm>
            <a:off x="5791200" y="2819400"/>
            <a:ext cx="1565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Doesn’t Work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Unlikely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Case of Ties</a:t>
            </a:r>
          </a:p>
        </p:txBody>
      </p:sp>
    </p:spTree>
    <p:extLst>
      <p:ext uri="{BB962C8B-B14F-4D97-AF65-F5344CB8AC3E}">
        <p14:creationId xmlns:p14="http://schemas.microsoft.com/office/powerpoint/2010/main" val="1303480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788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82688"/>
                <a:ext cx="8305800" cy="63257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How to “fix directions”?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An alternate approach: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Use  ± 1 flip that makes the projection vector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𝒖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 “point most towards”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i.e. makes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𝑗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&gt;0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878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82688"/>
                <a:ext cx="8305800" cy="6325706"/>
              </a:xfrm>
              <a:prstGeom prst="rect">
                <a:avLst/>
              </a:prstGeom>
              <a:blipFill>
                <a:blip r:embed="rId3"/>
                <a:stretch>
                  <a:fillRect l="-1909" r="-18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02C189D-70CA-4AC8-879B-AE3588E4BD4F}"/>
              </a:ext>
            </a:extLst>
          </p:cNvPr>
          <p:cNvGrpSpPr/>
          <p:nvPr/>
        </p:nvGrpSpPr>
        <p:grpSpPr>
          <a:xfrm>
            <a:off x="3635928" y="4419600"/>
            <a:ext cx="3298272" cy="521732"/>
            <a:chOff x="3635928" y="4419600"/>
            <a:chExt cx="3298272" cy="52173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BB54583-4C68-4EF9-A75A-2F4F2C1163BE}"/>
                </a:ext>
              </a:extLst>
            </p:cNvPr>
            <p:cNvSpPr txBox="1"/>
            <p:nvPr/>
          </p:nvSpPr>
          <p:spPr>
            <a:xfrm>
              <a:off x="3635928" y="4572000"/>
              <a:ext cx="25362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Recall:  “Flat Direction”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96B3650A-E4E7-4038-952D-89074DEFA8F6}"/>
                </a:ext>
              </a:extLst>
            </p:cNvPr>
            <p:cNvCxnSpPr>
              <a:stCxn id="2" idx="3"/>
            </p:cNvCxnSpPr>
            <p:nvPr/>
          </p:nvCxnSpPr>
          <p:spPr>
            <a:xfrm flipV="1">
              <a:off x="6172200" y="4419600"/>
              <a:ext cx="762000" cy="337066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7AE21B-6BD6-49B7-8AD1-1226786F2345}"/>
              </a:ext>
            </a:extLst>
          </p:cNvPr>
          <p:cNvGrpSpPr/>
          <p:nvPr/>
        </p:nvGrpSpPr>
        <p:grpSpPr>
          <a:xfrm>
            <a:off x="4191000" y="6096000"/>
            <a:ext cx="3657600" cy="445532"/>
            <a:chOff x="4191000" y="6096000"/>
            <a:chExt cx="3657600" cy="4455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BAB20A-AA61-4884-B505-3E08210FEE8E}"/>
                </a:ext>
              </a:extLst>
            </p:cNvPr>
            <p:cNvSpPr txBox="1"/>
            <p:nvPr/>
          </p:nvSpPr>
          <p:spPr>
            <a:xfrm>
              <a:off x="4808409" y="6172200"/>
              <a:ext cx="30401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Inner Product with Flat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Dir’n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AEDA773-3E60-4FB5-8ABC-97C4A0E433C7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 flipV="1">
              <a:off x="4191000" y="6096000"/>
              <a:ext cx="617409" cy="260866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9AA0C3B-BFD9-4B89-8C83-400203C9D6CB}"/>
              </a:ext>
            </a:extLst>
          </p:cNvPr>
          <p:cNvSpPr txBox="1"/>
          <p:nvPr/>
        </p:nvSpPr>
        <p:spPr>
          <a:xfrm>
            <a:off x="5092135" y="1447800"/>
            <a:ext cx="3899465" cy="83099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Fails when Row Trait Mean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Has Been Subtracted Out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87685-FBA7-48C5-1851-FE832CFAF253}"/>
              </a:ext>
            </a:extLst>
          </p:cNvPr>
          <p:cNvSpPr txBox="1"/>
          <p:nvPr/>
        </p:nvSpPr>
        <p:spPr>
          <a:xfrm>
            <a:off x="6427555" y="5096470"/>
            <a:ext cx="1954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Doesn’t Work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When Flat Vector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 Explicitly Used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E41FA9-19B4-D79B-3A76-D527236343B2}"/>
              </a:ext>
            </a:extLst>
          </p:cNvPr>
          <p:cNvSpPr txBox="1"/>
          <p:nvPr/>
        </p:nvSpPr>
        <p:spPr>
          <a:xfrm>
            <a:off x="381000" y="6324600"/>
            <a:ext cx="311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Puts in “Positive Half Space”</a:t>
            </a:r>
          </a:p>
        </p:txBody>
      </p:sp>
    </p:spTree>
    <p:extLst>
      <p:ext uri="{BB962C8B-B14F-4D97-AF65-F5344CB8AC3E}">
        <p14:creationId xmlns:p14="http://schemas.microsoft.com/office/powerpoint/2010/main" val="4053928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Big Picture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statistical goals of OODA: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structure</a:t>
            </a:r>
          </a:p>
          <a:p>
            <a:pPr lvl="1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Projections, PCA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e. Discrimination)</a:t>
            </a:r>
          </a:p>
          <a:p>
            <a:pPr lvl="1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2+ populations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of Data Objects</a:t>
            </a:r>
          </a:p>
          <a:p>
            <a:pPr lvl="1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Chemical Spectra, Mortality Data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“Vertical Integration” of Data Types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" y="5181600"/>
            <a:ext cx="70866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7920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Modern Data Collections Often Involve</a:t>
            </a:r>
          </a:p>
          <a:p>
            <a:pPr algn="ctr" eaLnBrk="1" hangingPunct="1">
              <a:buFontTx/>
              <a:buNone/>
            </a:pPr>
            <a:r>
              <a:rPr lang="en-US" dirty="0"/>
              <a:t>Multiple Data Types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Important Analytical Task:</a:t>
            </a:r>
          </a:p>
          <a:p>
            <a:pPr algn="ctr" eaLnBrk="1" hangingPunct="1">
              <a:buFontTx/>
              <a:buNone/>
            </a:pPr>
            <a:r>
              <a:rPr lang="en-US" dirty="0"/>
              <a:t>Understand How These Work Together</a:t>
            </a:r>
          </a:p>
          <a:p>
            <a:pPr algn="ctr" eaLnBrk="1" hangingPunct="1">
              <a:buFontTx/>
              <a:buNone/>
            </a:pPr>
            <a:r>
              <a:rPr lang="en-US" dirty="0"/>
              <a:t>(And Work Separately)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DFE994-76A5-4B34-8DD0-6C850456F01B}"/>
              </a:ext>
            </a:extLst>
          </p:cNvPr>
          <p:cNvSpPr txBox="1"/>
          <p:nvPr/>
        </p:nvSpPr>
        <p:spPr>
          <a:xfrm>
            <a:off x="6705600" y="1066800"/>
            <a:ext cx="1710789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17.2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6229C-324B-D766-5C59-C8F4B8DFE416}"/>
              </a:ext>
            </a:extLst>
          </p:cNvPr>
          <p:cNvSpPr txBox="1"/>
          <p:nvPr/>
        </p:nvSpPr>
        <p:spPr>
          <a:xfrm>
            <a:off x="3962400" y="1524000"/>
            <a:ext cx="4506426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C00000"/>
                </a:solidFill>
              </a:rPr>
              <a:t>But Very Limited, Will Do Much More Here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123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0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43000"/>
                <a:ext cx="8305800" cy="5171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SVD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Compact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Representation: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 =   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For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Reduced Rank Approximation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Get Best Squared Error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Approx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. from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rank(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𝑿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)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Key to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Dimension Reduction</a:t>
                </a:r>
              </a:p>
            </p:txBody>
          </p:sp>
        </mc:Choice>
        <mc:Fallback xmlns="">
          <p:sp>
            <p:nvSpPr>
              <p:cNvPr id="820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43000"/>
                <a:ext cx="8305800" cy="5171737"/>
              </a:xfrm>
              <a:prstGeom prst="rect">
                <a:avLst/>
              </a:prstGeom>
              <a:blipFill>
                <a:blip r:embed="rId3"/>
                <a:stretch>
                  <a:fillRect l="-1909" b="-28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4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7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5000" y="2209800"/>
            <a:ext cx="762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5200" y="2209800"/>
            <a:ext cx="1143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3800" y="2209800"/>
            <a:ext cx="762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EAFDEA6-6FFF-4EC5-828E-76DFC27319BB}"/>
                  </a:ext>
                </a:extLst>
              </p:cNvPr>
              <p:cNvSpPr txBox="1"/>
              <p:nvPr/>
            </p:nvSpPr>
            <p:spPr>
              <a:xfrm>
                <a:off x="5391620" y="3276600"/>
                <a:ext cx="23807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rank(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𝑿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)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EAFDEA6-6FFF-4EC5-828E-76DFC2731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620" y="3276600"/>
                <a:ext cx="2380780" cy="584775"/>
              </a:xfrm>
              <a:prstGeom prst="rect">
                <a:avLst/>
              </a:prstGeom>
              <a:blipFill>
                <a:blip r:embed="rId4"/>
                <a:stretch>
                  <a:fillRect t="-13684" r="-6138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8BD146-84AA-4AE9-910C-399382C28E67}"/>
                  </a:ext>
                </a:extLst>
              </p:cNvPr>
              <p:cNvSpPr txBox="1"/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𝑿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8BD146-84AA-4AE9-910C-399382C28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06AD57-0D4F-44B5-86EA-2E52E272C3A0}"/>
                  </a:ext>
                </a:extLst>
              </p:cNvPr>
              <p:cNvSpPr txBox="1"/>
              <p:nvPr/>
            </p:nvSpPr>
            <p:spPr>
              <a:xfrm>
                <a:off x="3581400" y="2819400"/>
                <a:ext cx="10720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06AD57-0D4F-44B5-86EA-2E52E272C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819400"/>
                <a:ext cx="107208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D2F1C78-20A6-43C1-B34E-6129FD6AD573}"/>
                  </a:ext>
                </a:extLst>
              </p:cNvPr>
              <p:cNvSpPr txBox="1"/>
              <p:nvPr/>
            </p:nvSpPr>
            <p:spPr>
              <a:xfrm>
                <a:off x="5643874" y="2286000"/>
                <a:ext cx="9855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D2F1C78-20A6-43C1-B34E-6129FD6AD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874" y="2286000"/>
                <a:ext cx="98552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A28F921-4DBE-4E7B-B695-E6AF7AFB8DA8}"/>
                  </a:ext>
                </a:extLst>
              </p:cNvPr>
              <p:cNvSpPr txBox="1"/>
              <p:nvPr/>
            </p:nvSpPr>
            <p:spPr>
              <a:xfrm>
                <a:off x="7391400" y="2286000"/>
                <a:ext cx="10410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A28F921-4DBE-4E7B-B695-E6AF7AFB8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2286000"/>
                <a:ext cx="104105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529447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Important Example:    Cancer Research</a:t>
            </a:r>
          </a:p>
          <a:p>
            <a:pPr eaLnBrk="1" hangingPunct="1">
              <a:buNone/>
            </a:pPr>
            <a:endParaRPr lang="en-US" dirty="0"/>
          </a:p>
          <a:p>
            <a:pPr eaLnBrk="1" hangingPunct="1">
              <a:buNone/>
            </a:pPr>
            <a:r>
              <a:rPr lang="en-US" dirty="0"/>
              <a:t>Late 1990s – early 2000s</a:t>
            </a:r>
          </a:p>
          <a:p>
            <a:pPr algn="ctr" eaLnBrk="1" hangingPunct="1">
              <a:buNone/>
            </a:pPr>
            <a:r>
              <a:rPr lang="en-US" dirty="0"/>
              <a:t>Microarrays for gene expression</a:t>
            </a:r>
          </a:p>
          <a:p>
            <a:pPr eaLnBrk="1" hangingPunct="1">
              <a:buNone/>
            </a:pPr>
            <a:r>
              <a:rPr lang="en-US" dirty="0"/>
              <a:t>Hype:  “Will Cure Cancer”</a:t>
            </a:r>
          </a:p>
          <a:p>
            <a:pPr eaLnBrk="1" hangingPunct="1">
              <a:buNone/>
            </a:pPr>
            <a:endParaRPr lang="en-US" dirty="0"/>
          </a:p>
          <a:p>
            <a:pPr eaLnBrk="1" hangingPunct="1">
              <a:buNone/>
            </a:pPr>
            <a:r>
              <a:rPr lang="en-US" dirty="0"/>
              <a:t>Hmm, afraid not…</a:t>
            </a:r>
          </a:p>
          <a:p>
            <a:pPr eaLnBrk="1" hangingPunct="1">
              <a:buNone/>
            </a:pPr>
            <a:r>
              <a:rPr lang="en-US" dirty="0"/>
              <a:t>Response:</a:t>
            </a:r>
          </a:p>
          <a:p>
            <a:pPr eaLnBrk="1" hangingPunct="1">
              <a:buNone/>
            </a:pPr>
            <a:r>
              <a:rPr lang="en-US" dirty="0"/>
              <a:t>Have $$$, so measure </a:t>
            </a:r>
            <a:r>
              <a:rPr lang="en-US" u="sng" dirty="0"/>
              <a:t>much</a:t>
            </a:r>
            <a:r>
              <a:rPr lang="en-US" dirty="0"/>
              <a:t> more…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238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Deep Example: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The </a:t>
            </a:r>
          </a:p>
          <a:p>
            <a:pPr eaLnBrk="1" hangingPunct="1">
              <a:buFontTx/>
              <a:buNone/>
            </a:pPr>
            <a:r>
              <a:rPr lang="en-US" dirty="0"/>
              <a:t>Cancer </a:t>
            </a:r>
          </a:p>
          <a:p>
            <a:pPr eaLnBrk="1" hangingPunct="1">
              <a:buFontTx/>
              <a:buNone/>
            </a:pPr>
            <a:r>
              <a:rPr lang="en-US" dirty="0"/>
              <a:t>Genome </a:t>
            </a:r>
          </a:p>
          <a:p>
            <a:pPr eaLnBrk="1" hangingPunct="1">
              <a:buFontTx/>
              <a:buNone/>
            </a:pPr>
            <a:r>
              <a:rPr lang="en-US" dirty="0"/>
              <a:t>Atlas </a:t>
            </a:r>
          </a:p>
          <a:p>
            <a:pPr eaLnBrk="1" hangingPunct="1">
              <a:buFontTx/>
              <a:buNone/>
            </a:pPr>
            <a:r>
              <a:rPr lang="en-US" dirty="0"/>
              <a:t>(TCGA)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A3CB03-E6D5-4394-87EF-2893E1D410DC}"/>
              </a:ext>
            </a:extLst>
          </p:cNvPr>
          <p:cNvGrpSpPr/>
          <p:nvPr/>
        </p:nvGrpSpPr>
        <p:grpSpPr>
          <a:xfrm>
            <a:off x="3200400" y="1356979"/>
            <a:ext cx="5867400" cy="5501021"/>
            <a:chOff x="457198" y="1352862"/>
            <a:chExt cx="5943601" cy="5032459"/>
          </a:xfrm>
        </p:grpSpPr>
        <p:pic>
          <p:nvPicPr>
            <p:cNvPr id="5" name="Picture 2" descr="Integrated data set for comparing and contrasting multiple tumor types.">
              <a:extLst>
                <a:ext uri="{FF2B5EF4-FFF2-40B4-BE49-F238E27FC236}">
                  <a16:creationId xmlns:a16="http://schemas.microsoft.com/office/drawing/2014/main" id="{60B671B1-D34B-4817-A6AF-3B5DB111C4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8" y="1352862"/>
              <a:ext cx="5857876" cy="4314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BC11A90-1C7B-42DF-BBA1-4A185D2F2897}"/>
                </a:ext>
              </a:extLst>
            </p:cNvPr>
            <p:cNvSpPr/>
            <p:nvPr/>
          </p:nvSpPr>
          <p:spPr>
            <a:xfrm>
              <a:off x="457198" y="5667688"/>
              <a:ext cx="5943601" cy="7176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Figure : The Cancer Genome Atlas Research Network, Weinstein, J.N., </a:t>
              </a:r>
              <a:r>
                <a:rPr kumimoji="0" lang="en-US" altLang="zh-CN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Collisson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, E.A., Mills, G.B., Shaw, K.M., </a:t>
              </a:r>
              <a:r>
                <a:rPr kumimoji="0" lang="en-US" altLang="zh-CN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Ozenberger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, B.A., </a:t>
              </a:r>
              <a:r>
                <a:rPr kumimoji="0" lang="en-US" altLang="zh-CN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Ellrott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, K., </a:t>
              </a:r>
              <a:r>
                <a:rPr kumimoji="0" lang="en-US" altLang="zh-CN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Shmulevich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, I., Sander, C., and Stuart, J.M. (2013) 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The Cancer Genome Atlas Pan-Cancer analysis project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.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9672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Deep Example:</a:t>
            </a:r>
          </a:p>
          <a:p>
            <a:pPr eaLnBrk="1" hangingPunct="1">
              <a:buFontTx/>
              <a:buNone/>
            </a:pPr>
            <a:r>
              <a:rPr lang="en-US" sz="2400" dirty="0"/>
              <a:t>     Major UNC</a:t>
            </a:r>
          </a:p>
          <a:p>
            <a:pPr eaLnBrk="1" hangingPunct="1">
              <a:buFontTx/>
              <a:buNone/>
            </a:pPr>
            <a:r>
              <a:rPr lang="en-US" sz="2400" dirty="0"/>
              <a:t>    Participants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A3CB03-E6D5-4394-87EF-2893E1D410DC}"/>
              </a:ext>
            </a:extLst>
          </p:cNvPr>
          <p:cNvGrpSpPr/>
          <p:nvPr/>
        </p:nvGrpSpPr>
        <p:grpSpPr>
          <a:xfrm>
            <a:off x="3200400" y="1356979"/>
            <a:ext cx="5867400" cy="5501021"/>
            <a:chOff x="457198" y="1352862"/>
            <a:chExt cx="5943601" cy="5032459"/>
          </a:xfrm>
        </p:grpSpPr>
        <p:pic>
          <p:nvPicPr>
            <p:cNvPr id="5" name="Picture 2" descr="Integrated data set for comparing and contrasting multiple tumor types.">
              <a:extLst>
                <a:ext uri="{FF2B5EF4-FFF2-40B4-BE49-F238E27FC236}">
                  <a16:creationId xmlns:a16="http://schemas.microsoft.com/office/drawing/2014/main" id="{60B671B1-D34B-4817-A6AF-3B5DB111C4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8" y="1352862"/>
              <a:ext cx="5857876" cy="4314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BC11A90-1C7B-42DF-BBA1-4A185D2F2897}"/>
                </a:ext>
              </a:extLst>
            </p:cNvPr>
            <p:cNvSpPr/>
            <p:nvPr/>
          </p:nvSpPr>
          <p:spPr>
            <a:xfrm>
              <a:off x="457198" y="5667688"/>
              <a:ext cx="5943601" cy="7176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Figure : The Cancer Genome Atlas Research Network, Weinstein, J.N., </a:t>
              </a:r>
              <a:r>
                <a:rPr kumimoji="0" lang="en-US" altLang="zh-CN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Collisson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, E.A., Mills, G.B., Shaw, K.M., </a:t>
              </a:r>
              <a:r>
                <a:rPr kumimoji="0" lang="en-US" altLang="zh-CN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Ozenberger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, B.A., </a:t>
              </a:r>
              <a:r>
                <a:rPr kumimoji="0" lang="en-US" altLang="zh-CN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Ellrott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, K., </a:t>
              </a:r>
              <a:r>
                <a:rPr kumimoji="0" lang="en-US" altLang="zh-CN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Shmulevich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, I., Sander, C., and Stuart, J.M. (2013) 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The Cancer Genome Atlas Pan-Cancer analysis project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.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3CE0280-F630-83FA-698A-8F4FCDB3A218}"/>
              </a:ext>
            </a:extLst>
          </p:cNvPr>
          <p:cNvGrpSpPr/>
          <p:nvPr/>
        </p:nvGrpSpPr>
        <p:grpSpPr>
          <a:xfrm>
            <a:off x="1044375" y="4921407"/>
            <a:ext cx="1136641" cy="1527792"/>
            <a:chOff x="1044375" y="4921407"/>
            <a:chExt cx="1136641" cy="1527792"/>
          </a:xfrm>
        </p:grpSpPr>
        <p:pic>
          <p:nvPicPr>
            <p:cNvPr id="3" name="Picture 2" descr="A person with long hair smiling&#10;&#10;Description automatically generated">
              <a:extLst>
                <a:ext uri="{FF2B5EF4-FFF2-40B4-BE49-F238E27FC236}">
                  <a16:creationId xmlns:a16="http://schemas.microsoft.com/office/drawing/2014/main" id="{4CE6B3C4-7CDC-AC91-BD1E-2CFE61B48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74" r="30093" b="29550"/>
            <a:stretch/>
          </p:blipFill>
          <p:spPr>
            <a:xfrm>
              <a:off x="1044375" y="4921407"/>
              <a:ext cx="1089225" cy="125079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6652D9-E726-EC3F-EEAD-3723ED8BFA64}"/>
                </a:ext>
              </a:extLst>
            </p:cNvPr>
            <p:cNvSpPr txBox="1"/>
            <p:nvPr/>
          </p:nvSpPr>
          <p:spPr>
            <a:xfrm>
              <a:off x="1066800" y="6172200"/>
              <a:ext cx="11142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Katie Hoadley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F96B3DD-EF94-1F56-5DA2-9919E175DB1C}"/>
              </a:ext>
            </a:extLst>
          </p:cNvPr>
          <p:cNvGrpSpPr/>
          <p:nvPr/>
        </p:nvGrpSpPr>
        <p:grpSpPr>
          <a:xfrm>
            <a:off x="1066800" y="2743200"/>
            <a:ext cx="1089225" cy="1724799"/>
            <a:chOff x="1066800" y="2743200"/>
            <a:chExt cx="1089225" cy="172479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3292831-79CD-2BE5-3906-AEFE767B4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66800" y="2743200"/>
              <a:ext cx="1089225" cy="144858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EB2816-299F-E66A-5412-A7B26C49E097}"/>
                </a:ext>
              </a:extLst>
            </p:cNvPr>
            <p:cNvSpPr txBox="1"/>
            <p:nvPr/>
          </p:nvSpPr>
          <p:spPr>
            <a:xfrm>
              <a:off x="1066800" y="4191000"/>
              <a:ext cx="10347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rgbClr val="000000"/>
                  </a:solidFill>
                  <a:latin typeface="Tahoma" pitchFamily="34" charset="0"/>
                </a:rPr>
                <a:t>Chuck Perou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4652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5DC799-6C4A-8651-A477-9D0769247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B30CE-3D57-F0ED-F27C-1B28D1E794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33D5967-88D4-59BD-22CC-F1C95E0F75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Modern Data Collections Often Involve</a:t>
            </a:r>
          </a:p>
          <a:p>
            <a:pPr algn="ctr" eaLnBrk="1" hangingPunct="1">
              <a:buFontTx/>
              <a:buNone/>
            </a:pPr>
            <a:r>
              <a:rPr lang="en-US" dirty="0"/>
              <a:t>Multiple Data Types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Important Analytical Task:</a:t>
            </a:r>
          </a:p>
          <a:p>
            <a:pPr algn="ctr" eaLnBrk="1" hangingPunct="1">
              <a:buFontTx/>
              <a:buNone/>
            </a:pPr>
            <a:r>
              <a:rPr lang="en-US" dirty="0"/>
              <a:t>Understand How These Work Together</a:t>
            </a:r>
          </a:p>
          <a:p>
            <a:pPr algn="ctr" eaLnBrk="1" hangingPunct="1">
              <a:buFontTx/>
              <a:buNone/>
            </a:pPr>
            <a:r>
              <a:rPr lang="en-US" dirty="0"/>
              <a:t>(And Work Separately)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CBCB06-0237-25F0-F22F-46BC6DD9E5C3}"/>
              </a:ext>
            </a:extLst>
          </p:cNvPr>
          <p:cNvSpPr/>
          <p:nvPr/>
        </p:nvSpPr>
        <p:spPr>
          <a:xfrm>
            <a:off x="228600" y="3429000"/>
            <a:ext cx="8153400" cy="2057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728608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</p:spPr>
            <p:txBody>
              <a:bodyPr/>
              <a:lstStyle/>
              <a:p>
                <a:pPr algn="ctr" eaLnBrk="1" hangingPunct="1">
                  <a:buFontTx/>
                  <a:buNone/>
                </a:pPr>
                <a:r>
                  <a:rPr lang="en-US" dirty="0"/>
                  <a:t>The Cancer Genome Atlas (TCGA)</a:t>
                </a:r>
              </a:p>
              <a:p>
                <a:pPr eaLnBrk="1" hangingPunct="1">
                  <a:buNone/>
                </a:pPr>
                <a:endParaRPr lang="en-US" dirty="0"/>
              </a:p>
              <a:p>
                <a:pPr eaLnBrk="1" hangingPunct="1">
                  <a:buNone/>
                </a:pPr>
                <a:r>
                  <a:rPr lang="en-US" dirty="0"/>
                  <a:t>Additional Statistical Challenge: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/>
                  <a:t>Data Heterogeneity  (Think Batch Effects)</a:t>
                </a:r>
              </a:p>
              <a:p>
                <a:pPr eaLnBrk="1" hangingPunct="1">
                  <a:buNone/>
                </a:pPr>
                <a:endParaRPr lang="en-US" dirty="0"/>
              </a:p>
              <a:p>
                <a:pPr eaLnBrk="1" hangingPunct="1">
                  <a:buNone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∵</m:t>
                    </m:r>
                  </m:oMath>
                </a14:m>
                <a:r>
                  <a:rPr lang="en-US" dirty="0"/>
                  <a:t>  Massive Cross-Lab Collaboration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Needed Because of Diversity of Cancer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/>
                  <a:t>(not 1 Disease, But 100s or 1000s?)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  <a:blipFill>
                <a:blip r:embed="rId3"/>
                <a:stretch>
                  <a:fillRect l="-1926" t="-1506" b="-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173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Common Data Structure:</a:t>
            </a:r>
          </a:p>
          <a:p>
            <a:pPr algn="ctr" eaLnBrk="1" hangingPunct="1">
              <a:buFontTx/>
              <a:buNone/>
            </a:pPr>
            <a:r>
              <a:rPr lang="en-US" dirty="0"/>
              <a:t>Multi-Block Analysis</a:t>
            </a:r>
          </a:p>
          <a:p>
            <a:pPr eaLnBrk="1" hangingPunct="1">
              <a:buFontTx/>
              <a:buNone/>
            </a:pPr>
            <a:endParaRPr lang="en-US" sz="1600" dirty="0"/>
          </a:p>
          <a:p>
            <a:pPr eaLnBrk="1" hangingPunct="1">
              <a:buFontTx/>
              <a:buNone/>
            </a:pPr>
            <a:r>
              <a:rPr lang="en-US" dirty="0" err="1"/>
              <a:t>Synomyns</a:t>
            </a:r>
            <a:r>
              <a:rPr lang="en-US" dirty="0"/>
              <a:t>: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dirty="0"/>
              <a:t>  Data Fusion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dirty="0"/>
              <a:t>  Multi-View (Machine Learning)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dirty="0"/>
              <a:t>  Multi-Modal Data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dirty="0"/>
              <a:t>  Functional Factor Models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543D079-7D7C-4479-48C5-201A2932DE15}"/>
                  </a:ext>
                </a:extLst>
              </p:cNvPr>
              <p:cNvSpPr txBox="1"/>
              <p:nvPr/>
            </p:nvSpPr>
            <p:spPr>
              <a:xfrm>
                <a:off x="1447800" y="5486400"/>
                <a:ext cx="54694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543D079-7D7C-4479-48C5-201A2932D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486400"/>
                <a:ext cx="54694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9859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Multi-Block Data Structure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Blocks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dirty="0"/>
                  <a:t> Data Matrices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  <a:blipFill>
                <a:blip r:embed="rId3"/>
                <a:stretch>
                  <a:fillRect l="-192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7605064-7E01-4DC0-8338-1A63B62F9383}"/>
              </a:ext>
            </a:extLst>
          </p:cNvPr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8EDAD3-E557-469C-A344-B08B2E80DD2F}"/>
              </a:ext>
            </a:extLst>
          </p:cNvPr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6B53B1-2FE4-4B02-8969-1CE98A488FA7}"/>
              </a:ext>
            </a:extLst>
          </p:cNvPr>
          <p:cNvSpPr/>
          <p:nvPr/>
        </p:nvSpPr>
        <p:spPr bwMode="auto">
          <a:xfrm>
            <a:off x="7086600" y="6108412"/>
            <a:ext cx="1752600" cy="444788"/>
          </a:xfrm>
          <a:prstGeom prst="rect">
            <a:avLst/>
          </a:prstGeom>
          <a:solidFill>
            <a:srgbClr val="FFC000">
              <a:alpha val="88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26EDC3-3EC6-42E3-81E6-36A566DD8621}"/>
              </a:ext>
            </a:extLst>
          </p:cNvPr>
          <p:cNvGrpSpPr/>
          <p:nvPr/>
        </p:nvGrpSpPr>
        <p:grpSpPr>
          <a:xfrm>
            <a:off x="838200" y="1524000"/>
            <a:ext cx="6781800" cy="5029200"/>
            <a:chOff x="838200" y="1524000"/>
            <a:chExt cx="6781800" cy="50292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29E989A-A97D-4351-9E28-29661F63BCE9}"/>
                </a:ext>
              </a:extLst>
            </p:cNvPr>
            <p:cNvSpPr txBox="1"/>
            <p:nvPr/>
          </p:nvSpPr>
          <p:spPr>
            <a:xfrm>
              <a:off x="838200" y="4190999"/>
              <a:ext cx="483177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Convention: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Columns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as </a:t>
              </a:r>
              <a:r>
                <a:rPr kumimoji="0" lang="en-US" sz="32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Data Objects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FF86783-3E24-41CD-8615-0269181DEC0B}"/>
                </a:ext>
              </a:extLst>
            </p:cNvPr>
            <p:cNvGrpSpPr/>
            <p:nvPr/>
          </p:nvGrpSpPr>
          <p:grpSpPr>
            <a:xfrm>
              <a:off x="7467600" y="1524000"/>
              <a:ext cx="152400" cy="5029200"/>
              <a:chOff x="7467600" y="1524000"/>
              <a:chExt cx="152400" cy="5029200"/>
            </a:xfrm>
          </p:grpSpPr>
          <p:sp>
            <p:nvSpPr>
              <p:cNvPr id="9" name="Rounded Rectangle 4">
                <a:extLst>
                  <a:ext uri="{FF2B5EF4-FFF2-40B4-BE49-F238E27FC236}">
                    <a16:creationId xmlns:a16="http://schemas.microsoft.com/office/drawing/2014/main" id="{419938A6-D55D-4582-B7F3-DDB89EBE6270}"/>
                  </a:ext>
                </a:extLst>
              </p:cNvPr>
              <p:cNvSpPr/>
              <p:nvPr/>
            </p:nvSpPr>
            <p:spPr bwMode="auto">
              <a:xfrm>
                <a:off x="7467600" y="1524000"/>
                <a:ext cx="152400" cy="2286000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Rounded Rectangle 11">
                <a:extLst>
                  <a:ext uri="{FF2B5EF4-FFF2-40B4-BE49-F238E27FC236}">
                    <a16:creationId xmlns:a16="http://schemas.microsoft.com/office/drawing/2014/main" id="{676BA5FA-6829-434E-8F26-BAD7AEDA5FE9}"/>
                  </a:ext>
                </a:extLst>
              </p:cNvPr>
              <p:cNvSpPr/>
              <p:nvPr/>
            </p:nvSpPr>
            <p:spPr bwMode="auto">
              <a:xfrm>
                <a:off x="7467600" y="6108412"/>
                <a:ext cx="152400" cy="444788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" name="Rounded Rectangle 12">
                <a:extLst>
                  <a:ext uri="{FF2B5EF4-FFF2-40B4-BE49-F238E27FC236}">
                    <a16:creationId xmlns:a16="http://schemas.microsoft.com/office/drawing/2014/main" id="{945E3A15-7B07-42C9-8038-65D36AFE5431}"/>
                  </a:ext>
                </a:extLst>
              </p:cNvPr>
              <p:cNvSpPr/>
              <p:nvPr/>
            </p:nvSpPr>
            <p:spPr bwMode="auto">
              <a:xfrm>
                <a:off x="7467600" y="4191000"/>
                <a:ext cx="152400" cy="1499175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6FB2D9D-EBD5-4157-BB87-16C33FC79350}"/>
              </a:ext>
            </a:extLst>
          </p:cNvPr>
          <p:cNvSpPr txBox="1"/>
          <p:nvPr/>
        </p:nvSpPr>
        <p:spPr>
          <a:xfrm>
            <a:off x="866739" y="5486400"/>
            <a:ext cx="42386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I.e. Common Patients,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Experimental Units…</a:t>
            </a:r>
          </a:p>
        </p:txBody>
      </p:sp>
    </p:spTree>
    <p:extLst>
      <p:ext uri="{BB962C8B-B14F-4D97-AF65-F5344CB8AC3E}">
        <p14:creationId xmlns:p14="http://schemas.microsoft.com/office/powerpoint/2010/main" val="2199563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  Block Notation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  <a:blipFill>
                <a:blip r:embed="rId3"/>
                <a:stretch>
                  <a:fillRect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7605064-7E01-4DC0-8338-1A63B62F9383}"/>
              </a:ext>
            </a:extLst>
          </p:cNvPr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8EDAD3-E557-469C-A344-B08B2E80DD2F}"/>
              </a:ext>
            </a:extLst>
          </p:cNvPr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6592B190-24A0-4AB9-8ED3-54F96E2D7247}"/>
              </a:ext>
            </a:extLst>
          </p:cNvPr>
          <p:cNvSpPr/>
          <p:nvPr/>
        </p:nvSpPr>
        <p:spPr bwMode="auto">
          <a:xfrm>
            <a:off x="7467600" y="1524000"/>
            <a:ext cx="152400" cy="2286000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C616EC2B-2523-4BC0-AE12-A68A7AA38608}"/>
              </a:ext>
            </a:extLst>
          </p:cNvPr>
          <p:cNvSpPr/>
          <p:nvPr/>
        </p:nvSpPr>
        <p:spPr bwMode="auto">
          <a:xfrm>
            <a:off x="7467600" y="4191000"/>
            <a:ext cx="152400" cy="1499175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501500-8133-4AD5-A906-311137ECA5B4}"/>
              </a:ext>
            </a:extLst>
          </p:cNvPr>
          <p:cNvGrpSpPr/>
          <p:nvPr/>
        </p:nvGrpSpPr>
        <p:grpSpPr>
          <a:xfrm>
            <a:off x="533400" y="3429000"/>
            <a:ext cx="6669387" cy="2286000"/>
            <a:chOff x="533400" y="3429000"/>
            <a:chExt cx="6669387" cy="2286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612E020-58BA-4E9D-B8BD-B3135F3C546C}"/>
                    </a:ext>
                  </a:extLst>
                </p:cNvPr>
                <p:cNvSpPr txBox="1"/>
                <p:nvPr/>
              </p:nvSpPr>
              <p:spPr>
                <a:xfrm>
                  <a:off x="533400" y="3429000"/>
                  <a:ext cx="5966698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 </m:t>
                      </m:r>
                    </m:oMath>
                  </a14:m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number of traits</a:t>
                  </a:r>
                </a:p>
                <a:p>
                  <a:pPr lvl="0"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       (i.e.</a:t>
                  </a:r>
                  <a:r>
                    <a:rPr lang="en-US" sz="3200" dirty="0">
                      <a:solidFill>
                        <a:srgbClr val="000000"/>
                      </a:solidFill>
                    </a:rPr>
                    <a:t> variables or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features)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612E020-58BA-4E9D-B8BD-B3135F3C54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3429000"/>
                  <a:ext cx="5966698" cy="1077218"/>
                </a:xfrm>
                <a:prstGeom prst="rect">
                  <a:avLst/>
                </a:prstGeom>
                <a:blipFill>
                  <a:blip r:embed="rId4"/>
                  <a:stretch>
                    <a:fillRect t="-7386" b="-176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736D412-92FF-4F9F-B7B3-034288B0B5D6}"/>
                    </a:ext>
                  </a:extLst>
                </p:cNvPr>
                <p:cNvSpPr txBox="1"/>
                <p:nvPr/>
              </p:nvSpPr>
              <p:spPr>
                <a:xfrm>
                  <a:off x="6705600" y="3505200"/>
                  <a:ext cx="4918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𝑑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736D412-92FF-4F9F-B7B3-034288B0B5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5600" y="3505200"/>
                  <a:ext cx="49186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9797389-D1AA-4670-86B6-93A54489D5DE}"/>
                    </a:ext>
                  </a:extLst>
                </p:cNvPr>
                <p:cNvSpPr txBox="1"/>
                <p:nvPr/>
              </p:nvSpPr>
              <p:spPr>
                <a:xfrm>
                  <a:off x="6705600" y="5345668"/>
                  <a:ext cx="4971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𝑑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9797389-D1AA-4670-86B6-93A54489D5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5600" y="5345668"/>
                  <a:ext cx="49718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DC4FC58-4D8D-4E8B-9A88-B136F0075C7F}"/>
              </a:ext>
            </a:extLst>
          </p:cNvPr>
          <p:cNvGrpSpPr/>
          <p:nvPr/>
        </p:nvGrpSpPr>
        <p:grpSpPr>
          <a:xfrm>
            <a:off x="533400" y="3743251"/>
            <a:ext cx="8474360" cy="2372618"/>
            <a:chOff x="533400" y="3733800"/>
            <a:chExt cx="8474360" cy="23726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05B0374-9DF4-470B-A084-ABCE740031A5}"/>
                    </a:ext>
                  </a:extLst>
                </p:cNvPr>
                <p:cNvSpPr txBox="1"/>
                <p:nvPr/>
              </p:nvSpPr>
              <p:spPr>
                <a:xfrm>
                  <a:off x="8594440" y="3733800"/>
                  <a:ext cx="3971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𝑛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05B0374-9DF4-470B-A084-ABCE740031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4440" y="3733800"/>
                  <a:ext cx="39716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B61C033-666C-4407-B3F9-ECFA50A6773E}"/>
                    </a:ext>
                  </a:extLst>
                </p:cNvPr>
                <p:cNvSpPr txBox="1"/>
                <p:nvPr/>
              </p:nvSpPr>
              <p:spPr>
                <a:xfrm>
                  <a:off x="533400" y="5029200"/>
                  <a:ext cx="5529078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𝑛</m:t>
                      </m:r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= </m:t>
                      </m:r>
                    </m:oMath>
                  </a14:m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number of cases 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     (i.e. subjects or samples)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B61C033-666C-4407-B3F9-ECFA50A677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5029200"/>
                  <a:ext cx="5529078" cy="1077218"/>
                </a:xfrm>
                <a:prstGeom prst="rect">
                  <a:avLst/>
                </a:prstGeom>
                <a:blipFill>
                  <a:blip r:embed="rId8"/>
                  <a:stretch>
                    <a:fillRect t="-7386" r="-221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0ABB302-0261-46FF-BD08-2D5F492EFFCB}"/>
                    </a:ext>
                  </a:extLst>
                </p:cNvPr>
                <p:cNvSpPr txBox="1"/>
                <p:nvPr/>
              </p:nvSpPr>
              <p:spPr>
                <a:xfrm>
                  <a:off x="8610600" y="5574268"/>
                  <a:ext cx="3971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𝑛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0600" y="5574268"/>
                  <a:ext cx="397160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3A013DF-765B-43BF-87CB-9B35A163DDB9}"/>
              </a:ext>
            </a:extLst>
          </p:cNvPr>
          <p:cNvSpPr txBox="1"/>
          <p:nvPr/>
        </p:nvSpPr>
        <p:spPr>
          <a:xfrm>
            <a:off x="2288659" y="6183868"/>
            <a:ext cx="1851789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(Must Be Same)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36179B-8EB9-468C-A144-D39D0714A94E}"/>
              </a:ext>
            </a:extLst>
          </p:cNvPr>
          <p:cNvSpPr txBox="1"/>
          <p:nvPr/>
        </p:nvSpPr>
        <p:spPr>
          <a:xfrm>
            <a:off x="1983859" y="2983468"/>
            <a:ext cx="2039982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(Can Be Different)</a:t>
            </a:r>
          </a:p>
        </p:txBody>
      </p:sp>
    </p:spTree>
    <p:extLst>
      <p:ext uri="{BB962C8B-B14F-4D97-AF65-F5344CB8AC3E}">
        <p14:creationId xmlns:p14="http://schemas.microsoft.com/office/powerpoint/2010/main" val="3211202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Insightful Goal:</a:t>
            </a:r>
          </a:p>
          <a:p>
            <a:pPr eaLnBrk="1" hangingPunct="1">
              <a:buFontTx/>
              <a:buNone/>
            </a:pPr>
            <a:r>
              <a:rPr lang="en-US" dirty="0"/>
              <a:t>        Modes of Variation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As in PCA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   (Recall Spanish Mortality Data)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605064-7E01-4DC0-8338-1A63B62F9383}"/>
              </a:ext>
            </a:extLst>
          </p:cNvPr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8EDAD3-E557-469C-A344-B08B2E80DD2F}"/>
              </a:ext>
            </a:extLst>
          </p:cNvPr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6592B190-24A0-4AB9-8ED3-54F96E2D7247}"/>
              </a:ext>
            </a:extLst>
          </p:cNvPr>
          <p:cNvSpPr/>
          <p:nvPr/>
        </p:nvSpPr>
        <p:spPr bwMode="auto">
          <a:xfrm>
            <a:off x="7467600" y="1524000"/>
            <a:ext cx="152400" cy="2286000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C616EC2B-2523-4BC0-AE12-A68A7AA38608}"/>
              </a:ext>
            </a:extLst>
          </p:cNvPr>
          <p:cNvSpPr/>
          <p:nvPr/>
        </p:nvSpPr>
        <p:spPr bwMode="auto">
          <a:xfrm>
            <a:off x="7467600" y="4191000"/>
            <a:ext cx="152400" cy="1499175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5080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Enhancement:     Color by Year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DC00FF"/>
                </a:solidFill>
              </a:rPr>
              <a:t>1908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2E91FE"/>
                </a:solidFill>
              </a:rPr>
              <a:t>1931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1964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B4A700"/>
                </a:solidFill>
              </a:rPr>
              <a:t>1987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D00000"/>
                </a:solidFill>
              </a:rPr>
              <a:t>2002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944" t="65908" r="34315" b="1518"/>
          <a:stretch/>
        </p:blipFill>
        <p:spPr>
          <a:xfrm>
            <a:off x="2906233" y="2667000"/>
            <a:ext cx="623776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2241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PCA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40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571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Find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Direction of Greatest Variability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Approach to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Calculation: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And Optimize Over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 such that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𝒖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</m:t>
                    </m:r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994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571846"/>
              </a:xfrm>
              <a:prstGeom prst="rect">
                <a:avLst/>
              </a:prstGeom>
              <a:blipFill>
                <a:blip r:embed="rId4"/>
                <a:stretch>
                  <a:fillRect l="-1754" b="-25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4800" y="3657600"/>
            <a:ext cx="5638800" cy="1798260"/>
            <a:chOff x="304800" y="3657600"/>
            <a:chExt cx="5638800" cy="17982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04800" y="3886200"/>
                  <a:ext cx="2162002" cy="15696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Start with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Candidate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Direction </a:t>
                  </a:r>
                  <a14:m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𝒖</m:t>
                      </m:r>
                    </m:oMath>
                  </a14:m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3886200"/>
                  <a:ext cx="2162002" cy="1569660"/>
                </a:xfrm>
                <a:prstGeom prst="rect">
                  <a:avLst/>
                </a:prstGeom>
                <a:blipFill>
                  <a:blip r:embed="rId5"/>
                  <a:stretch>
                    <a:fillRect l="-7042" t="-5058" r="-1127" b="-116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 flipV="1">
              <a:off x="4572000" y="3657600"/>
              <a:ext cx="1371600" cy="457200"/>
            </a:xfrm>
            <a:prstGeom prst="straightConnector1">
              <a:avLst/>
            </a:prstGeom>
            <a:ln w="762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7825668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905" t="74241" r="24512" b="1518"/>
          <a:stretch/>
        </p:blipFill>
        <p:spPr>
          <a:xfrm>
            <a:off x="838200" y="3581400"/>
            <a:ext cx="7372349" cy="3276601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1918 Flu Pandemic</a:t>
            </a:r>
          </a:p>
          <a:p>
            <a:pPr marL="0" indent="0" eaLnBrk="1" hangingPunct="1">
              <a:buNone/>
            </a:pPr>
            <a:r>
              <a:rPr lang="en-US" dirty="0"/>
              <a:t>	Spanish Civil War		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5181600" y="2286000"/>
            <a:ext cx="2514600" cy="2286000"/>
          </a:xfrm>
          <a:prstGeom prst="straightConnector1">
            <a:avLst/>
          </a:prstGeom>
          <a:ln w="381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4800600" y="2933700"/>
            <a:ext cx="2514600" cy="1866900"/>
          </a:xfrm>
          <a:prstGeom prst="straightConnector1">
            <a:avLst/>
          </a:prstGeom>
          <a:ln w="381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875947F-5F12-4607-BC42-F7C2A9CCEFE5}"/>
              </a:ext>
            </a:extLst>
          </p:cNvPr>
          <p:cNvSpPr txBox="1"/>
          <p:nvPr/>
        </p:nvSpPr>
        <p:spPr>
          <a:xfrm>
            <a:off x="6972868" y="2293203"/>
            <a:ext cx="1713932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Mode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Variation</a:t>
            </a:r>
          </a:p>
        </p:txBody>
      </p:sp>
    </p:spTree>
    <p:extLst>
      <p:ext uri="{BB962C8B-B14F-4D97-AF65-F5344CB8AC3E}">
        <p14:creationId xmlns:p14="http://schemas.microsoft.com/office/powerpoint/2010/main" val="3268071841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906" t="74243" r="24511" b="1517"/>
          <a:stretch/>
        </p:blipFill>
        <p:spPr>
          <a:xfrm>
            <a:off x="1066800" y="3776133"/>
            <a:ext cx="6934200" cy="3081867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Flu Pandemic,      Civil War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19400" y="2514600"/>
            <a:ext cx="4648200" cy="2209800"/>
          </a:xfrm>
          <a:prstGeom prst="straightConnector1">
            <a:avLst/>
          </a:prstGeom>
          <a:ln w="381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638800" y="2514600"/>
            <a:ext cx="1752600" cy="2362200"/>
          </a:xfrm>
          <a:prstGeom prst="straightConnector1">
            <a:avLst/>
          </a:prstGeom>
          <a:ln w="381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2"/>
          </p:cNvCxnSpPr>
          <p:nvPr/>
        </p:nvCxnSpPr>
        <p:spPr>
          <a:xfrm>
            <a:off x="2314344" y="3352800"/>
            <a:ext cx="4086456" cy="1981200"/>
          </a:xfrm>
          <a:prstGeom prst="straightConnector1">
            <a:avLst/>
          </a:prstGeom>
          <a:ln w="38100">
            <a:solidFill>
              <a:srgbClr val="D1CC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2"/>
          </p:cNvCxnSpPr>
          <p:nvPr/>
        </p:nvCxnSpPr>
        <p:spPr>
          <a:xfrm>
            <a:off x="6721873" y="3352800"/>
            <a:ext cx="193277" cy="2133600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7200" y="2768025"/>
            <a:ext cx="3714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 of Automobile,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37945" y="2768025"/>
            <a:ext cx="3167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Improved Safety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ECA591-4E6E-4601-8484-954956C4EA8D}"/>
              </a:ext>
            </a:extLst>
          </p:cNvPr>
          <p:cNvSpPr txBox="1"/>
          <p:nvPr/>
        </p:nvSpPr>
        <p:spPr>
          <a:xfrm>
            <a:off x="6939207" y="1143000"/>
            <a:ext cx="1781257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Mode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Variation</a:t>
            </a:r>
          </a:p>
        </p:txBody>
      </p:sp>
    </p:spTree>
    <p:extLst>
      <p:ext uri="{BB962C8B-B14F-4D97-AF65-F5344CB8AC3E}">
        <p14:creationId xmlns:p14="http://schemas.microsoft.com/office/powerpoint/2010/main" val="3534331181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Insightful Goal:</a:t>
            </a:r>
          </a:p>
          <a:p>
            <a:pPr eaLnBrk="1" hangingPunct="1">
              <a:buFontTx/>
              <a:buNone/>
            </a:pPr>
            <a:r>
              <a:rPr lang="en-US" dirty="0"/>
              <a:t>        Modes of Variation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As in PCA</a:t>
            </a:r>
          </a:p>
          <a:p>
            <a:pPr eaLnBrk="1" hangingPunct="1">
              <a:buFontTx/>
              <a:buNone/>
            </a:pPr>
            <a:r>
              <a:rPr lang="en-US" dirty="0"/>
              <a:t> </a:t>
            </a:r>
          </a:p>
          <a:p>
            <a:pPr eaLnBrk="1" hangingPunct="1">
              <a:buFontTx/>
              <a:buNone/>
            </a:pPr>
            <a:r>
              <a:rPr lang="en-US" dirty="0"/>
              <a:t>But Replace Maximal </a:t>
            </a:r>
            <a:r>
              <a:rPr lang="en-US" i="1" dirty="0"/>
              <a:t>Variation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With Maximal </a:t>
            </a:r>
            <a:r>
              <a:rPr lang="en-US" i="1" dirty="0"/>
              <a:t>Commonality</a:t>
            </a:r>
          </a:p>
          <a:p>
            <a:pPr eaLnBrk="1" hangingPunct="1">
              <a:buFontTx/>
              <a:buNone/>
            </a:pPr>
            <a:r>
              <a:rPr lang="en-US" dirty="0"/>
              <a:t>        (&amp; Maybe Maximal </a:t>
            </a:r>
            <a:r>
              <a:rPr lang="en-US" i="1" dirty="0"/>
              <a:t>Difference</a:t>
            </a:r>
            <a:r>
              <a:rPr lang="en-US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605064-7E01-4DC0-8338-1A63B62F9383}"/>
              </a:ext>
            </a:extLst>
          </p:cNvPr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8EDAD3-E557-469C-A344-B08B2E80DD2F}"/>
              </a:ext>
            </a:extLst>
          </p:cNvPr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6592B190-24A0-4AB9-8ED3-54F96E2D7247}"/>
              </a:ext>
            </a:extLst>
          </p:cNvPr>
          <p:cNvSpPr/>
          <p:nvPr/>
        </p:nvSpPr>
        <p:spPr bwMode="auto">
          <a:xfrm>
            <a:off x="7467600" y="1524000"/>
            <a:ext cx="152400" cy="2286000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C616EC2B-2523-4BC0-AE12-A68A7AA38608}"/>
              </a:ext>
            </a:extLst>
          </p:cNvPr>
          <p:cNvSpPr/>
          <p:nvPr/>
        </p:nvSpPr>
        <p:spPr bwMode="auto">
          <a:xfrm>
            <a:off x="7467600" y="4191000"/>
            <a:ext cx="152400" cy="1499175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009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SVD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Full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Representation: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=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209800"/>
            <a:ext cx="17526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43000" y="2209800"/>
            <a:ext cx="6151749" cy="2599649"/>
            <a:chOff x="1143000" y="2209800"/>
            <a:chExt cx="6151749" cy="25996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143000" y="4215825"/>
                  <a:ext cx="6151749" cy="5936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Orthonormal Basis Vectors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ℝ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𝑑</m:t>
                          </m:r>
                        </m:sup>
                      </m:sSup>
                    </m:oMath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4215825"/>
                  <a:ext cx="6151749" cy="593624"/>
                </a:xfrm>
                <a:prstGeom prst="rect">
                  <a:avLst/>
                </a:prstGeom>
                <a:blipFill>
                  <a:blip r:embed="rId12"/>
                  <a:stretch>
                    <a:fillRect l="-2577" t="-12371" b="-329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ounded Rectangle 4"/>
            <p:cNvSpPr/>
            <p:nvPr/>
          </p:nvSpPr>
          <p:spPr>
            <a:xfrm>
              <a:off x="5045075" y="2209800"/>
              <a:ext cx="136525" cy="1828800"/>
            </a:xfrm>
            <a:prstGeom prst="round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8" name="Straight Connector 7"/>
            <p:cNvCxnSpPr>
              <a:stCxn id="4" idx="0"/>
              <a:endCxn id="5" idx="2"/>
            </p:cNvCxnSpPr>
            <p:nvPr/>
          </p:nvCxnSpPr>
          <p:spPr>
            <a:xfrm flipV="1">
              <a:off x="4218875" y="4038600"/>
              <a:ext cx="894463" cy="177225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960088" y="4038600"/>
            <a:ext cx="6441187" cy="1499175"/>
            <a:chOff x="1960088" y="4038600"/>
            <a:chExt cx="6441187" cy="1499175"/>
          </a:xfrm>
        </p:grpSpPr>
        <p:sp>
          <p:nvSpPr>
            <p:cNvPr id="35" name="TextBox 34"/>
            <p:cNvSpPr txBox="1"/>
            <p:nvPr/>
          </p:nvSpPr>
          <p:spPr>
            <a:xfrm>
              <a:off x="1960088" y="4953000"/>
              <a:ext cx="64411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Diagonal Matrix of Singular Values</a:t>
              </a:r>
            </a:p>
          </p:txBody>
        </p:sp>
        <p:cxnSp>
          <p:nvCxnSpPr>
            <p:cNvPr id="37" name="Straight Connector 36"/>
            <p:cNvCxnSpPr>
              <a:stCxn id="35" idx="0"/>
              <a:endCxn id="27" idx="2"/>
            </p:cNvCxnSpPr>
            <p:nvPr/>
          </p:nvCxnSpPr>
          <p:spPr>
            <a:xfrm flipV="1">
              <a:off x="5180682" y="4038600"/>
              <a:ext cx="1105818" cy="9144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763651" y="3124200"/>
            <a:ext cx="6345712" cy="3124200"/>
            <a:chOff x="2763651" y="3124200"/>
            <a:chExt cx="6345712" cy="3124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2763651" y="5654776"/>
                  <a:ext cx="6345712" cy="5936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Orthonormal Basis Vectors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ℝ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𝑛</m:t>
                          </m:r>
                        </m:sup>
                      </m:sSup>
                    </m:oMath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3651" y="5654776"/>
                  <a:ext cx="6345712" cy="593624"/>
                </a:xfrm>
                <a:prstGeom prst="rect">
                  <a:avLst/>
                </a:prstGeom>
                <a:blipFill>
                  <a:blip r:embed="rId13"/>
                  <a:stretch>
                    <a:fillRect l="-2402" t="-13402" b="-319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ounded Rectangle 35"/>
            <p:cNvSpPr/>
            <p:nvPr/>
          </p:nvSpPr>
          <p:spPr>
            <a:xfrm>
              <a:off x="7331075" y="3124200"/>
              <a:ext cx="1127125" cy="152400"/>
            </a:xfrm>
            <a:prstGeom prst="round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8" name="Straight Connector 37"/>
            <p:cNvCxnSpPr>
              <a:stCxn id="34" idx="0"/>
              <a:endCxn id="36" idx="2"/>
            </p:cNvCxnSpPr>
            <p:nvPr/>
          </p:nvCxnSpPr>
          <p:spPr>
            <a:xfrm flipV="1">
              <a:off x="5936507" y="3276600"/>
              <a:ext cx="1958131" cy="2378176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1E49F09-1C50-4CA9-B28F-DC2FEF249760}"/>
                  </a:ext>
                </a:extLst>
              </p:cNvPr>
              <p:cNvSpPr txBox="1"/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𝑿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1E49F09-1C50-4CA9-B28F-DC2FEF249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1448C52-ED25-4565-A2E7-D9A02A8559DF}"/>
                  </a:ext>
                </a:extLst>
              </p:cNvPr>
              <p:cNvSpPr txBox="1"/>
              <p:nvPr/>
            </p:nvSpPr>
            <p:spPr>
              <a:xfrm>
                <a:off x="4080658" y="2819400"/>
                <a:ext cx="11009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1448C52-ED25-4565-A2E7-D9A02A855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658" y="2819400"/>
                <a:ext cx="1100942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3A5D24E-C0F5-4FCC-B5BD-FCD464E15358}"/>
                  </a:ext>
                </a:extLst>
              </p:cNvPr>
              <p:cNvSpPr txBox="1"/>
              <p:nvPr/>
            </p:nvSpPr>
            <p:spPr>
              <a:xfrm>
                <a:off x="5740746" y="2819400"/>
                <a:ext cx="10410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3A5D24E-C0F5-4FCC-B5BD-FCD464E15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746" y="2819400"/>
                <a:ext cx="104105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6E587C1-F846-40D6-908F-B163FCAE8F5B}"/>
                  </a:ext>
                </a:extLst>
              </p:cNvPr>
              <p:cNvSpPr txBox="1"/>
              <p:nvPr/>
            </p:nvSpPr>
            <p:spPr>
              <a:xfrm>
                <a:off x="7391400" y="2438400"/>
                <a:ext cx="10677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6E587C1-F846-40D6-908F-B163FCAE8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2438400"/>
                <a:ext cx="1067728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7203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0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43000"/>
                <a:ext cx="8305800" cy="5171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SVD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Compact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Representation: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 =   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For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Reduced Rank Approximation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Get Best Squared Error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Approx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. from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rank(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𝑿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)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Key to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Dimension Reduction</a:t>
                </a:r>
              </a:p>
            </p:txBody>
          </p:sp>
        </mc:Choice>
        <mc:Fallback xmlns="">
          <p:sp>
            <p:nvSpPr>
              <p:cNvPr id="820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43000"/>
                <a:ext cx="8305800" cy="5171737"/>
              </a:xfrm>
              <a:prstGeom prst="rect">
                <a:avLst/>
              </a:prstGeom>
              <a:blipFill>
                <a:blip r:embed="rId3"/>
                <a:stretch>
                  <a:fillRect l="-1909" b="-28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4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7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5000" y="2209800"/>
            <a:ext cx="762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5200" y="2209800"/>
            <a:ext cx="1143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3800" y="2209800"/>
            <a:ext cx="762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EAFDEA6-6FFF-4EC5-828E-76DFC27319BB}"/>
                  </a:ext>
                </a:extLst>
              </p:cNvPr>
              <p:cNvSpPr txBox="1"/>
              <p:nvPr/>
            </p:nvSpPr>
            <p:spPr>
              <a:xfrm>
                <a:off x="5391620" y="3276600"/>
                <a:ext cx="23807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rank(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𝑿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)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EAFDEA6-6FFF-4EC5-828E-76DFC2731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620" y="3276600"/>
                <a:ext cx="2380780" cy="584775"/>
              </a:xfrm>
              <a:prstGeom prst="rect">
                <a:avLst/>
              </a:prstGeom>
              <a:blipFill>
                <a:blip r:embed="rId4"/>
                <a:stretch>
                  <a:fillRect t="-13684" r="-6138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8BD146-84AA-4AE9-910C-399382C28E67}"/>
                  </a:ext>
                </a:extLst>
              </p:cNvPr>
              <p:cNvSpPr txBox="1"/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𝑿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8BD146-84AA-4AE9-910C-399382C28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06AD57-0D4F-44B5-86EA-2E52E272C3A0}"/>
                  </a:ext>
                </a:extLst>
              </p:cNvPr>
              <p:cNvSpPr txBox="1"/>
              <p:nvPr/>
            </p:nvSpPr>
            <p:spPr>
              <a:xfrm>
                <a:off x="3581400" y="2819400"/>
                <a:ext cx="10720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06AD57-0D4F-44B5-86EA-2E52E272C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819400"/>
                <a:ext cx="107208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D2F1C78-20A6-43C1-B34E-6129FD6AD573}"/>
                  </a:ext>
                </a:extLst>
              </p:cNvPr>
              <p:cNvSpPr txBox="1"/>
              <p:nvPr/>
            </p:nvSpPr>
            <p:spPr>
              <a:xfrm>
                <a:off x="5643874" y="2286000"/>
                <a:ext cx="9855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D2F1C78-20A6-43C1-B34E-6129FD6AD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874" y="2286000"/>
                <a:ext cx="98552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A28F921-4DBE-4E7B-B695-E6AF7AFB8DA8}"/>
                  </a:ext>
                </a:extLst>
              </p:cNvPr>
              <p:cNvSpPr txBox="1"/>
              <p:nvPr/>
            </p:nvSpPr>
            <p:spPr>
              <a:xfrm>
                <a:off x="7391400" y="2286000"/>
                <a:ext cx="10410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A28F921-4DBE-4E7B-B695-E6AF7AFB8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2286000"/>
                <a:ext cx="104105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7116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Centering:   Common Assumption is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Column Object Mean Centered</a:t>
            </a:r>
          </a:p>
          <a:p>
            <a:pPr eaLnBrk="1" hangingPunct="1">
              <a:buFontTx/>
              <a:buNone/>
            </a:pPr>
            <a:r>
              <a:rPr lang="en-US" dirty="0"/>
              <a:t>  (Subtract Column Mean Vectors)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Alternate View:</a:t>
            </a:r>
          </a:p>
          <a:p>
            <a:pPr eaLnBrk="1" hangingPunct="1">
              <a:buFontTx/>
              <a:buNone/>
            </a:pPr>
            <a:r>
              <a:rPr lang="en-US" dirty="0"/>
              <a:t>   For Each Row, </a:t>
            </a:r>
          </a:p>
          <a:p>
            <a:pPr eaLnBrk="1" hangingPunct="1">
              <a:buFontTx/>
              <a:buNone/>
            </a:pPr>
            <a:r>
              <a:rPr lang="en-US" dirty="0"/>
              <a:t>       Subtract Scalar Mean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605064-7E01-4DC0-8338-1A63B62F9383}"/>
              </a:ext>
            </a:extLst>
          </p:cNvPr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8EDAD3-E557-469C-A344-B08B2E80DD2F}"/>
              </a:ext>
            </a:extLst>
          </p:cNvPr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6592B190-24A0-4AB9-8ED3-54F96E2D7247}"/>
              </a:ext>
            </a:extLst>
          </p:cNvPr>
          <p:cNvSpPr/>
          <p:nvPr/>
        </p:nvSpPr>
        <p:spPr bwMode="auto">
          <a:xfrm>
            <a:off x="7467600" y="1524000"/>
            <a:ext cx="152400" cy="2286000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C616EC2B-2523-4BC0-AE12-A68A7AA38608}"/>
              </a:ext>
            </a:extLst>
          </p:cNvPr>
          <p:cNvSpPr/>
          <p:nvPr/>
        </p:nvSpPr>
        <p:spPr bwMode="auto">
          <a:xfrm>
            <a:off x="7467600" y="4191000"/>
            <a:ext cx="152400" cy="1499175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350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00FF"/>
            </a:gs>
            <a:gs pos="50000">
              <a:schemeClr val="bg1"/>
            </a:gs>
            <a:gs pos="100000">
              <a:srgbClr val="DC00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 Aside on Centering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Several Types: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  Column Object Mean Centering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1D1ED2A-9B6E-0B10-942A-7F75B037AA29}"/>
              </a:ext>
            </a:extLst>
          </p:cNvPr>
          <p:cNvGrpSpPr/>
          <p:nvPr/>
        </p:nvGrpSpPr>
        <p:grpSpPr>
          <a:xfrm>
            <a:off x="2971800" y="3581400"/>
            <a:ext cx="5715000" cy="2971800"/>
            <a:chOff x="2971800" y="3581400"/>
            <a:chExt cx="5715000" cy="29718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97B07C9-1273-53CF-94C2-8FE1E27048FD}"/>
                </a:ext>
              </a:extLst>
            </p:cNvPr>
            <p:cNvSpPr/>
            <p:nvPr/>
          </p:nvSpPr>
          <p:spPr bwMode="auto">
            <a:xfrm>
              <a:off x="6934200" y="4267200"/>
              <a:ext cx="1752600" cy="2286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172E98AB-DA61-7F1E-CF35-B03FFA5C2B6D}"/>
                </a:ext>
              </a:extLst>
            </p:cNvPr>
            <p:cNvSpPr/>
            <p:nvPr/>
          </p:nvSpPr>
          <p:spPr bwMode="auto">
            <a:xfrm>
              <a:off x="7467600" y="4267200"/>
              <a:ext cx="152400" cy="2286000"/>
            </a:xfrm>
            <a:prstGeom prst="roundRect">
              <a:avLst/>
            </a:prstGeom>
            <a:noFill/>
            <a:ln w="381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DC388C1F-90E8-A00B-1B66-AF37E5F64550}"/>
                    </a:ext>
                  </a:extLst>
                </p:cNvPr>
                <p:cNvSpPr txBox="1"/>
                <p:nvPr/>
              </p:nvSpPr>
              <p:spPr>
                <a:xfrm>
                  <a:off x="2971800" y="3581400"/>
                  <a:ext cx="2478564" cy="12068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Subtract Column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Object Mean 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Vector in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ℝ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sup>
                      </m:sSup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DC388C1F-90E8-A00B-1B66-AF37E5F645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3581400"/>
                  <a:ext cx="2478564" cy="1206869"/>
                </a:xfrm>
                <a:prstGeom prst="rect">
                  <a:avLst/>
                </a:prstGeom>
                <a:blipFill>
                  <a:blip r:embed="rId3"/>
                  <a:stretch>
                    <a:fillRect l="-3941" t="-3553" r="-2709" b="-111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872F135-2964-DBDA-E0F3-453CFFD10A19}"/>
                </a:ext>
              </a:extLst>
            </p:cNvPr>
            <p:cNvCxnSpPr>
              <a:stCxn id="5" idx="3"/>
            </p:cNvCxnSpPr>
            <p:nvPr/>
          </p:nvCxnSpPr>
          <p:spPr>
            <a:xfrm>
              <a:off x="5450364" y="4184835"/>
              <a:ext cx="1941036" cy="691965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948BAFD-9BA3-4A88-B661-E103947A4928}"/>
              </a:ext>
            </a:extLst>
          </p:cNvPr>
          <p:cNvSpPr txBox="1"/>
          <p:nvPr/>
        </p:nvSpPr>
        <p:spPr>
          <a:xfrm>
            <a:off x="8051805" y="944562"/>
            <a:ext cx="787395" cy="64633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51092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00FF"/>
            </a:gs>
            <a:gs pos="50000">
              <a:schemeClr val="bg1"/>
            </a:gs>
            <a:gs pos="100000">
              <a:srgbClr val="DC00FF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5CEA3E-7DC1-F035-E024-08491F798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A43542A-8457-156E-FEB8-7A251B3FCD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 Aside on Centering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46F1567-B12E-85F5-1D0D-ACB64A9A7C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Several Types: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  Column Object Mean Centering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  Row Trait Mean Centering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7E8441-353F-CF39-9826-D0E8546A91A0}"/>
              </a:ext>
            </a:extLst>
          </p:cNvPr>
          <p:cNvGrpSpPr/>
          <p:nvPr/>
        </p:nvGrpSpPr>
        <p:grpSpPr>
          <a:xfrm>
            <a:off x="3529671" y="3581400"/>
            <a:ext cx="5157129" cy="2971800"/>
            <a:chOff x="3529671" y="3581400"/>
            <a:chExt cx="5157129" cy="29718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65A7E2-2053-2995-61C4-CD3CFEA63A25}"/>
                </a:ext>
              </a:extLst>
            </p:cNvPr>
            <p:cNvSpPr/>
            <p:nvPr/>
          </p:nvSpPr>
          <p:spPr bwMode="auto">
            <a:xfrm>
              <a:off x="6934200" y="4267200"/>
              <a:ext cx="1752600" cy="2286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585B22E-D837-C807-51A1-12E022B2A81F}"/>
                </a:ext>
              </a:extLst>
            </p:cNvPr>
            <p:cNvSpPr/>
            <p:nvPr/>
          </p:nvSpPr>
          <p:spPr>
            <a:xfrm>
              <a:off x="6934200" y="4648200"/>
              <a:ext cx="1752600" cy="228600"/>
            </a:xfrm>
            <a:prstGeom prst="rect">
              <a:avLst/>
            </a:prstGeom>
            <a:noFill/>
            <a:ln>
              <a:solidFill>
                <a:srgbClr val="A88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059651D-F1DA-931E-CC92-AD0831BFF070}"/>
                    </a:ext>
                  </a:extLst>
                </p:cNvPr>
                <p:cNvSpPr txBox="1"/>
                <p:nvPr/>
              </p:nvSpPr>
              <p:spPr>
                <a:xfrm>
                  <a:off x="3529671" y="3581400"/>
                  <a:ext cx="2032929" cy="12319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A88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Subtract Row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A88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Trait Mean 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A88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Vector in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88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88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ℝ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88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p>
                      </m:sSup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C8F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059651D-F1DA-931E-CC92-AD0831BFF0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9671" y="3581400"/>
                  <a:ext cx="2032929" cy="1231940"/>
                </a:xfrm>
                <a:prstGeom prst="rect">
                  <a:avLst/>
                </a:prstGeom>
                <a:blipFill>
                  <a:blip r:embed="rId3"/>
                  <a:stretch>
                    <a:fillRect l="-4491" t="-3465" r="-3293" b="-79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BB7D724-71F4-DDD7-0E97-A6CE2529AD2B}"/>
                </a:ext>
              </a:extLst>
            </p:cNvPr>
            <p:cNvCxnSpPr>
              <a:stCxn id="4" idx="3"/>
            </p:cNvCxnSpPr>
            <p:nvPr/>
          </p:nvCxnSpPr>
          <p:spPr>
            <a:xfrm>
              <a:off x="5562600" y="4197370"/>
              <a:ext cx="1295400" cy="450830"/>
            </a:xfrm>
            <a:prstGeom prst="straightConnector1">
              <a:avLst/>
            </a:prstGeom>
            <a:ln w="25400">
              <a:solidFill>
                <a:srgbClr val="A8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9768526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00FF"/>
            </a:gs>
            <a:gs pos="50000">
              <a:schemeClr val="bg1"/>
            </a:gs>
            <a:gs pos="100000">
              <a:srgbClr val="DC00FF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C38E06-D677-8CA2-827B-4A505698F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FF8DC0D-167E-E809-4EB0-122F5554B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 Aside on Centering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>
                <a:extLst>
                  <a:ext uri="{FF2B5EF4-FFF2-40B4-BE49-F238E27FC236}">
                    <a16:creationId xmlns:a16="http://schemas.microsoft.com/office/drawing/2014/main" id="{0D7DD19F-270E-EC45-B9C1-57A2363BA6BA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914400"/>
                <a:ext cx="8229600" cy="525780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/>
                  <a:t>Several Types: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/>
                  <a:t>    Column Object Mean Centering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/>
                  <a:t>    Row Trait Mean Centering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/>
                  <a:t>    Grand Mean Centering</a:t>
                </a:r>
              </a:p>
              <a:p>
                <a:pPr marL="0" indent="0" algn="ctr" eaLnBrk="1" hangingPunct="1">
                  <a:buNone/>
                </a:pPr>
                <a:r>
                  <a:rPr lang="en-US" sz="2400" dirty="0"/>
                  <a:t>For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,  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𝐺𝑀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171" name="Rectangle 3">
                <a:extLst>
                  <a:ext uri="{FF2B5EF4-FFF2-40B4-BE49-F238E27FC236}">
                    <a16:creationId xmlns:a16="http://schemas.microsoft.com/office/drawing/2014/main" id="{0D7DD19F-270E-EC45-B9C1-57A2363BA6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914400"/>
                <a:ext cx="8229600" cy="5257800"/>
              </a:xfrm>
              <a:blipFill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943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00FF"/>
            </a:gs>
            <a:gs pos="50000">
              <a:schemeClr val="bg1"/>
            </a:gs>
            <a:gs pos="100000">
              <a:srgbClr val="DC00FF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E4A3F4-4356-494E-9DB2-CE83225E0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8DE9F5E-C34E-1D48-88C0-9F24EC7ACD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 Aside on Centering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7F0643B-C467-D503-1EB6-DB065F3BCB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Several Types: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  Column Object Mean Centering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  Row Trait Mean Centering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  Grand Mean Centering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  Double Mean Centering  (Apply Both)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Not as Intuitively Simple as One Might Think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Prothero et al. (2023)</a:t>
            </a:r>
          </a:p>
        </p:txBody>
      </p:sp>
    </p:spTree>
    <p:extLst>
      <p:ext uri="{BB962C8B-B14F-4D97-AF65-F5344CB8AC3E}">
        <p14:creationId xmlns:p14="http://schemas.microsoft.com/office/powerpoint/2010/main" val="2042614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PCA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3933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So Direction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 Maximize: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𝒖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acc>
                      <m:accPr>
                        <m:chr m:val="̂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l-GR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𝜮</m:t>
                        </m:r>
                      </m:e>
                    </m:acc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𝒖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𝑩𝑫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𝑩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Is First Eigenvector,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𝒗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  of Sample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Cov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.,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l-GR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𝜮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35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3933513"/>
              </a:xfrm>
              <a:prstGeom prst="rect">
                <a:avLst/>
              </a:prstGeom>
              <a:blipFill>
                <a:blip r:embed="rId3"/>
                <a:stretch>
                  <a:fillRect l="-1754" t="-20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24847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1FE6AA-DA8F-B976-7568-9701E5BF5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28577EF-ED7E-862D-D3FC-174D306EB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1E03A71-87FE-E487-7C6B-497AF2ECA6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Coleman Ferrell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Relationship Between </a:t>
            </a:r>
          </a:p>
          <a:p>
            <a:pPr algn="ctr" eaLnBrk="1" hangingPunct="1">
              <a:buFontTx/>
              <a:buNone/>
            </a:pPr>
            <a:r>
              <a:rPr lang="en-US" dirty="0"/>
              <a:t>Concussions and Symptoms</a:t>
            </a:r>
          </a:p>
        </p:txBody>
      </p:sp>
    </p:spTree>
    <p:extLst>
      <p:ext uri="{BB962C8B-B14F-4D97-AF65-F5344CB8AC3E}">
        <p14:creationId xmlns:p14="http://schemas.microsoft.com/office/powerpoint/2010/main" val="63794538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PCA Data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</a:t>
            </a:r>
            <a:r>
              <a:rPr lang="en-US" altLang="ko-KR" dirty="0" err="1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3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447800"/>
                <a:ext cx="8458200" cy="4701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Reduced Rank Approximation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≈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𝐶𝑂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𝒖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Reconstruct Using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Only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(≪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Terms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(Assuming Decreasing Eigenvalues)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Gives:   Rank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Approximation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of Data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Key to PCA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Dimension Reduction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And PCA for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Compression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(~ .jpeg)</a:t>
                </a:r>
              </a:p>
            </p:txBody>
          </p:sp>
        </mc:Choice>
        <mc:Fallback xmlns="">
          <p:sp>
            <p:nvSpPr>
              <p:cNvPr id="922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447800"/>
                <a:ext cx="8458200" cy="4701223"/>
              </a:xfrm>
              <a:prstGeom prst="rect">
                <a:avLst/>
              </a:prstGeom>
              <a:blipFill>
                <a:blip r:embed="rId3"/>
                <a:stretch>
                  <a:fillRect l="-1875" t="-3761" b="-32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5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1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088817"/>
      </p:ext>
    </p:extLst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18538</TotalTime>
  <Words>2723</Words>
  <Application>Microsoft Office PowerPoint</Application>
  <PresentationFormat>On-screen Show (4:3)</PresentationFormat>
  <Paragraphs>794</Paragraphs>
  <Slides>80</Slides>
  <Notes>80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80</vt:i4>
      </vt:variant>
    </vt:vector>
  </HeadingPairs>
  <TitlesOfParts>
    <vt:vector size="92" baseType="lpstr">
      <vt:lpstr>Gulim</vt:lpstr>
      <vt:lpstr>Arial</vt:lpstr>
      <vt:lpstr>Arial Unicode MS</vt:lpstr>
      <vt:lpstr>Cambria Math</vt:lpstr>
      <vt:lpstr>Tahoma</vt:lpstr>
      <vt:lpstr>Times New Roman</vt:lpstr>
      <vt:lpstr>Wingdings</vt:lpstr>
      <vt:lpstr>2_Default Design</vt:lpstr>
      <vt:lpstr>Default Design</vt:lpstr>
      <vt:lpstr>1_Default Design</vt:lpstr>
      <vt:lpstr>4_Default Design</vt:lpstr>
      <vt:lpstr>3_Default Design</vt:lpstr>
      <vt:lpstr>Statistics – O. R. 881 Object Oriented Data Analysis</vt:lpstr>
      <vt:lpstr>Current Sections in Textbook</vt:lpstr>
      <vt:lpstr>Last Class: Detailed Look at PCA</vt:lpstr>
      <vt:lpstr>Last Class: PCA:  Rediscovery</vt:lpstr>
      <vt:lpstr>Last Class: Linear Algebra</vt:lpstr>
      <vt:lpstr>Last Class: Linear Algebra</vt:lpstr>
      <vt:lpstr>Last Class: PCA Optimization</vt:lpstr>
      <vt:lpstr>Last Class: PCA Optimization</vt:lpstr>
      <vt:lpstr>Last Class: PCA Data Rep’n</vt:lpstr>
      <vt:lpstr>PCA Redistribution of Energy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vs. SVD</vt:lpstr>
      <vt:lpstr>PCA vs. SVD</vt:lpstr>
      <vt:lpstr>PCA vs. SVD</vt:lpstr>
      <vt:lpstr>PCA vs. SVD</vt:lpstr>
      <vt:lpstr>PCA vs. SVD</vt:lpstr>
      <vt:lpstr>PCA vs. SVD</vt:lpstr>
      <vt:lpstr>PCA vs. SVD</vt:lpstr>
      <vt:lpstr>PCA vs. SVD</vt:lpstr>
      <vt:lpstr>PCA vs. SVD</vt:lpstr>
      <vt:lpstr>PCA vs. SVD</vt:lpstr>
      <vt:lpstr>PCA vs. SVD</vt:lpstr>
      <vt:lpstr>PCA vs. SVD</vt:lpstr>
      <vt:lpstr>PCA vs. SVD</vt:lpstr>
      <vt:lpstr>PCA vs. SVD</vt:lpstr>
      <vt:lpstr>PCA vs. SVD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Alternate “Relationship” Measures</vt:lpstr>
      <vt:lpstr>Alternate “Relationship” Measures</vt:lpstr>
      <vt:lpstr>Alternate “Relationship” Measures</vt:lpstr>
      <vt:lpstr>Alternate “Relationship” Measures</vt:lpstr>
      <vt:lpstr>Different Views of PCA</vt:lpstr>
      <vt:lpstr>PCA Simulation</vt:lpstr>
      <vt:lpstr>PCA &amp; Graphical Displays</vt:lpstr>
      <vt:lpstr>PCA &amp; Graphical Displays</vt:lpstr>
      <vt:lpstr>PCA &amp; Graphical Displays</vt:lpstr>
      <vt:lpstr>PCA &amp; Graphical Displays</vt:lpstr>
      <vt:lpstr>PCA &amp; Graphical Displays</vt:lpstr>
      <vt:lpstr>PCA &amp; Graphical Displays</vt:lpstr>
      <vt:lpstr>PCA &amp; Graphical Displays</vt:lpstr>
      <vt:lpstr>PCA &amp; Graphical Displays</vt:lpstr>
      <vt:lpstr>Return to Big Picture</vt:lpstr>
      <vt:lpstr>Data Integration</vt:lpstr>
      <vt:lpstr>Data Integration</vt:lpstr>
      <vt:lpstr>Data Integration</vt:lpstr>
      <vt:lpstr>Data Integration</vt:lpstr>
      <vt:lpstr>Data Integration</vt:lpstr>
      <vt:lpstr>Data Integration</vt:lpstr>
      <vt:lpstr>Data Integration</vt:lpstr>
      <vt:lpstr>Data Integration</vt:lpstr>
      <vt:lpstr>Data Integration</vt:lpstr>
      <vt:lpstr>Data Integration</vt:lpstr>
      <vt:lpstr>A Taste of OODA Examples</vt:lpstr>
      <vt:lpstr>A Taste of OODA Examples</vt:lpstr>
      <vt:lpstr>A Taste of OODA Examples</vt:lpstr>
      <vt:lpstr>Data Integration</vt:lpstr>
      <vt:lpstr>Review of Linear Algebra  (Cont.)</vt:lpstr>
      <vt:lpstr>Review of Linear Algebra  (Cont.)</vt:lpstr>
      <vt:lpstr>Data Integration</vt:lpstr>
      <vt:lpstr>An Aside on Centering</vt:lpstr>
      <vt:lpstr>An Aside on Centering</vt:lpstr>
      <vt:lpstr>An Aside on Centering</vt:lpstr>
      <vt:lpstr>An Aside on Centering</vt:lpstr>
      <vt:lpstr>Participant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J. S. (Steve)</cp:lastModifiedBy>
  <cp:revision>601</cp:revision>
  <dcterms:created xsi:type="dcterms:W3CDTF">2001-06-08T01:38:43Z</dcterms:created>
  <dcterms:modified xsi:type="dcterms:W3CDTF">2025-09-11T17:36:44Z</dcterms:modified>
</cp:coreProperties>
</file>