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29" r:id="rId2"/>
  </p:sldMasterIdLst>
  <p:notesMasterIdLst>
    <p:notesMasterId r:id="rId82"/>
  </p:notesMasterIdLst>
  <p:sldIdLst>
    <p:sldId id="262" r:id="rId3"/>
    <p:sldId id="714" r:id="rId4"/>
    <p:sldId id="2500" r:id="rId5"/>
    <p:sldId id="2463" r:id="rId6"/>
    <p:sldId id="3742" r:id="rId7"/>
    <p:sldId id="2468" r:id="rId8"/>
    <p:sldId id="3913" r:id="rId9"/>
    <p:sldId id="3914" r:id="rId10"/>
    <p:sldId id="3929" r:id="rId11"/>
    <p:sldId id="3799" r:id="rId12"/>
    <p:sldId id="3798" r:id="rId13"/>
    <p:sldId id="3800" r:id="rId14"/>
    <p:sldId id="3802" r:id="rId15"/>
    <p:sldId id="3818" r:id="rId16"/>
    <p:sldId id="3803" r:id="rId17"/>
    <p:sldId id="3804" r:id="rId18"/>
    <p:sldId id="3806" r:id="rId19"/>
    <p:sldId id="3801" r:id="rId20"/>
    <p:sldId id="3813" r:id="rId21"/>
    <p:sldId id="3814" r:id="rId22"/>
    <p:sldId id="3807" r:id="rId23"/>
    <p:sldId id="3808" r:id="rId24"/>
    <p:sldId id="3809" r:id="rId25"/>
    <p:sldId id="3810" r:id="rId26"/>
    <p:sldId id="3915" r:id="rId27"/>
    <p:sldId id="3811" r:id="rId28"/>
    <p:sldId id="3812" r:id="rId29"/>
    <p:sldId id="3795" r:id="rId30"/>
    <p:sldId id="3634" r:id="rId31"/>
    <p:sldId id="3766" r:id="rId32"/>
    <p:sldId id="3930" r:id="rId33"/>
    <p:sldId id="3796" r:id="rId34"/>
    <p:sldId id="3819" r:id="rId35"/>
    <p:sldId id="3769" r:id="rId36"/>
    <p:sldId id="3770" r:id="rId37"/>
    <p:sldId id="3771" r:id="rId38"/>
    <p:sldId id="3772" r:id="rId39"/>
    <p:sldId id="3773" r:id="rId40"/>
    <p:sldId id="3931" r:id="rId41"/>
    <p:sldId id="3774" r:id="rId42"/>
    <p:sldId id="3775" r:id="rId43"/>
    <p:sldId id="3839" r:id="rId44"/>
    <p:sldId id="3767" r:id="rId45"/>
    <p:sldId id="3636" r:id="rId46"/>
    <p:sldId id="3776" r:id="rId47"/>
    <p:sldId id="3787" r:id="rId48"/>
    <p:sldId id="3916" r:id="rId49"/>
    <p:sldId id="3922" r:id="rId50"/>
    <p:sldId id="3923" r:id="rId51"/>
    <p:sldId id="3924" r:id="rId52"/>
    <p:sldId id="3925" r:id="rId53"/>
    <p:sldId id="3926" r:id="rId54"/>
    <p:sldId id="3932" r:id="rId55"/>
    <p:sldId id="3927" r:id="rId56"/>
    <p:sldId id="3928" r:id="rId57"/>
    <p:sldId id="3789" r:id="rId58"/>
    <p:sldId id="3777" r:id="rId59"/>
    <p:sldId id="3768" r:id="rId60"/>
    <p:sldId id="3637" r:id="rId61"/>
    <p:sldId id="3917" r:id="rId62"/>
    <p:sldId id="3792" r:id="rId63"/>
    <p:sldId id="3918" r:id="rId64"/>
    <p:sldId id="3781" r:id="rId65"/>
    <p:sldId id="3782" r:id="rId66"/>
    <p:sldId id="3651" r:id="rId67"/>
    <p:sldId id="3652" r:id="rId68"/>
    <p:sldId id="3783" r:id="rId69"/>
    <p:sldId id="3919" r:id="rId70"/>
    <p:sldId id="3654" r:id="rId71"/>
    <p:sldId id="3655" r:id="rId72"/>
    <p:sldId id="3656" r:id="rId73"/>
    <p:sldId id="3657" r:id="rId74"/>
    <p:sldId id="3793" r:id="rId75"/>
    <p:sldId id="3658" r:id="rId76"/>
    <p:sldId id="3794" r:id="rId77"/>
    <p:sldId id="3659" r:id="rId78"/>
    <p:sldId id="3660" r:id="rId79"/>
    <p:sldId id="3661" r:id="rId80"/>
    <p:sldId id="3662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DC00FF"/>
    <a:srgbClr val="FFEB00"/>
    <a:srgbClr val="A700D5"/>
    <a:srgbClr val="00FFFF"/>
    <a:srgbClr val="B4A700"/>
    <a:srgbClr val="D1CC00"/>
    <a:srgbClr val="2DC8FF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 varScale="1">
        <p:scale>
          <a:sx n="63" d="100"/>
          <a:sy n="63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8B47-AC19-16EB-563E-D218A3295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E4D474A-CCB9-0A74-8E76-9E5CD49CE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9B2CD631-B727-A15D-33D3-9B34545B1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7D3AA79-BF6D-EF51-D16F-89A16D500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9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73979-84A5-D560-9115-1D99F4774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57EDE4AB-BCA8-7392-9CB5-F8E5109B8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AE773BA-3183-957C-6D99-EFA9C210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A22F4F7-1303-01CB-814C-8362F822A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7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486C0-01F7-97D3-67D5-2356205F0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06A592A-4AEE-3B6C-550C-FCC4F3CD49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DC96E9B3-4CD3-D948-056A-6D14585A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D730B5E-2C19-955B-DE9A-CFEB0C952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8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5EE7-756B-6510-DBF5-FAD21FDD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C7ACE09-BD72-E389-F32D-5F082D24D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E2E78B2-1715-C380-C337-D4FF919B4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0DDEFA4-5C99-CE43-FE8E-A13A6FDFC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39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731C0-D088-9BCD-1BF5-D7C315C99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622C3E28-EAAC-95B8-BDE2-8C4C5D601F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19BEACA0-20A0-1C50-BF67-AD9604A13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8BA61C1-5FEE-9AFA-B114-A59495C2D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0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868A-7702-2F95-A0B6-CDB118F1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D52A615-8E96-FEC1-2AB8-D64AA55868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CB64FA2-B7BE-41D7-8DB5-9A7A610AC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BB5FD66-EB14-2DB4-AF5B-51BE93E2C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1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971B-0782-88A4-54B0-824D7245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6AD5630-DA79-084C-439D-9AE614091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392225B-0282-FD5A-2404-4E8BE53C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763D83E-A82B-83E7-2F07-46E770500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0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38E0C-5DAB-FB47-D241-2A69B0BA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FD3EBFC-F16F-0550-CB1A-D268CA0CB0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8DF9B886-F678-B982-C7D6-0E27F6E99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13D7D203-0F10-869F-F010-398BCD3EF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93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1950-0B98-A341-BF16-416301228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A3B1B741-4720-1D5C-C54C-12DC7648E8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FEE37BD-AE43-4BC3-71B7-9C870959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B42D936-8082-C408-3BFF-4A3984F52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44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BD8F-2CE8-4FAC-E8BD-8DFC7E894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8DA4CA7-E0B8-E5D3-AABE-DCFA515E1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18D0D82D-3BAF-5E4D-9027-5B7707DFF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0F30AB3-6EC8-6257-BBDD-23673F108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8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CAB3-59A9-EF6D-9336-99EAB270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73ED9DEB-4FCA-69E3-270C-BAE590B4A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5DD327C-E4AD-537D-7C19-A8949DEB5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97E74F0-3871-04AF-7640-53D81E155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75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B21F-87D7-3E3C-322A-C466B8F6E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CB026F1-4504-9B79-2D57-7CA171881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8C47651-DFCF-C84D-9CC9-25ABC150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82E1E9C-9C93-3979-9332-6B1E0A9B3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21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2FCC-1BC9-8594-D4CE-1A77CA15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3429A13-F26A-BFF6-48E1-C295FF3CA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03D8B5D-260E-BFE5-52C8-E1BA20B4E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81B894B-7085-9E99-1E19-CBC3B4702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1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51E3-C071-8983-7917-B471501A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BFF5D78-F9F3-10E2-F5F0-FEBF694B8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92E43B-4849-6760-A870-1D046F8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80374E-7691-22D1-2EE7-E0C1C371A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88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51E3-C071-8983-7917-B471501A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BFF5D78-F9F3-10E2-F5F0-FEBF694B8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92E43B-4849-6760-A870-1D046F8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80374E-7691-22D1-2EE7-E0C1C371A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62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F8456-1FE2-248D-6D8F-D71EF87A6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391C8AC-CC23-A9DF-76AA-FE099F6666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7DF7FE0-231C-98EC-5078-D1DDFE42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949124E-D217-397D-9A3A-68AAD0BD4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080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EEE3-E858-8683-76C4-4478999F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AA8B97AB-FC12-DFE2-D1B2-1032F6C94E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ADFDA7F-87E7-DFE9-0D49-192151F2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AF32EEA-AE83-B4F5-1F52-78F2C70D2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72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5A761-C947-B517-B8BE-228AC524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596E947D-CD1C-4B54-7945-3B7AA2681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667ABC1B-E9AD-5BAC-47F7-DD6559972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058C5CEC-15A1-F20F-6361-9E3F37925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25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64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0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22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CF9A7-96BF-06B9-B4AF-D4917DBA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A8210A1-E24D-AFF0-4FF0-E50870757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9A04A4C3-379D-81D7-8726-CAC30ED0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7A3CD26-702D-923E-DD03-51D32F085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30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57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25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33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57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04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25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14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26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DE6B4-39A4-0A70-7D0E-4BCF9DEB7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A721393-6A1E-AB92-0C5F-FD730ACDC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28C1DEC-F04E-EA26-8265-B458C4AB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340E393-8AA4-AF6A-8D8B-5D033D69C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345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225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24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90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479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06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727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302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521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938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0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164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6880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200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0BB5-8D03-5D12-52B6-AFCA99622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ACE9C32-3686-DF71-C717-FA4987382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1ED5D6-65E4-61B9-D0C1-28BF14FE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E5BB7CD-7733-2619-5A83-FC4C1C30B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98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269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421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314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657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828C5-295E-CFA3-DCDC-1D49A4D2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AB66BEA-6551-8680-457B-4865024FF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CA29B856-9758-EFEA-8508-92CC22E5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FC56CB6-D955-E063-7110-69845DF6D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4369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828C5-295E-CFA3-DCDC-1D49A4D2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AB66BEA-6551-8680-457B-4865024FF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CA29B856-9758-EFEA-8508-92CC22E5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FC56CB6-D955-E063-7110-69845DF6D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779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9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33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041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901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8917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57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2658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35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1561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746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576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69AD5-B002-F93A-98F0-B1D1D58A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4C08EBA-235B-FBE3-E6F4-939C957DCB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45D1045-024F-7785-D8E9-53E5BC79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DC317CC-83C4-9FB6-5324-9CC84E297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3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939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60E91-09BF-B0C2-ED4A-3602FABD7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8EB32B6-F645-2774-EB3D-D5D85A336F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6280B374-C03B-09F1-516C-F16F53D1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A725F77-7E97-3273-C755-48DF425A2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774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086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6293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935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4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0F2C-AE20-94F7-FBD4-30C30B760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08530B9-7C50-CC5E-572C-5D7931D48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7AD80D1-3DFD-EA29-4D85-C7EC41E2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EB40A74-4695-F502-E3B0-961ED1A74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2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38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8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3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0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6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5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4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49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71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37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05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70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4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966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1.png"/><Relationship Id="rId4" Type="http://schemas.openxmlformats.org/officeDocument/2006/relationships/image" Target="../media/image4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38E06-D677-8CA2-827B-4A505698F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FF8DC0D-167E-E809-4EB0-122F5554B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0D7DD19F-270E-EC45-B9C1-57A2363BA6B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Several Types: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Column Object Mean Centering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Row Trait Mean Centering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Grand Mean Centering</a:t>
                </a:r>
              </a:p>
              <a:p>
                <a:pPr marL="0" indent="0" algn="ctr" eaLnBrk="1" hangingPunct="1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0D7DD19F-270E-EC45-B9C1-57A2363BA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436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4A3F4-4356-494E-9DB2-CE83225E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DE9F5E-C34E-1D48-88C0-9F24EC7AC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7F0643B-C467-D503-1EB6-DB065F3BC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Grand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Double Mean Centering  (Apply Both)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Not as Intuitively Simple as One Might Think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Prothero et al. (2023)</a:t>
            </a:r>
          </a:p>
        </p:txBody>
      </p:sp>
    </p:spTree>
    <p:extLst>
      <p:ext uri="{BB962C8B-B14F-4D97-AF65-F5344CB8AC3E}">
        <p14:creationId xmlns:p14="http://schemas.microsoft.com/office/powerpoint/2010/main" val="204261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AD2F5-C376-25A5-F84A-766CEEBB2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CB666C-6B01-A6CE-BD68-7817EFF52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FD9542-281F-26E8-82BD-4B9012B9D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(Uncentered)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0CDD3-D392-2873-7356-C39B84760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18318" r="9167" b="6945"/>
          <a:stretch/>
        </p:blipFill>
        <p:spPr>
          <a:xfrm>
            <a:off x="111770" y="2133600"/>
            <a:ext cx="8879830" cy="449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CEC7D5-127F-14D7-82BA-A0B6332547BA}"/>
              </a:ext>
            </a:extLst>
          </p:cNvPr>
          <p:cNvSpPr txBox="1"/>
          <p:nvPr/>
        </p:nvSpPr>
        <p:spPr>
          <a:xfrm>
            <a:off x="3440533" y="2667000"/>
            <a:ext cx="189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Sigmoids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Moving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Up and Down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Linear Spacing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42C6C-668A-8B25-8D94-0B7DE4179BD4}"/>
              </a:ext>
            </a:extLst>
          </p:cNvPr>
          <p:cNvSpPr txBox="1"/>
          <p:nvPr/>
        </p:nvSpPr>
        <p:spPr>
          <a:xfrm>
            <a:off x="6336133" y="5341203"/>
            <a:ext cx="189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~Lines Moving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Up and Down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Sigmoid Spacing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20B98-3F0E-29EA-9D76-29DF2932D3D7}"/>
              </a:ext>
            </a:extLst>
          </p:cNvPr>
          <p:cNvSpPr txBox="1"/>
          <p:nvPr/>
        </p:nvSpPr>
        <p:spPr>
          <a:xfrm>
            <a:off x="6488533" y="25394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Similar to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Dual Space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Optimization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75E72-F206-4744-060F-DB077A4D89BE}"/>
              </a:ext>
            </a:extLst>
          </p:cNvPr>
          <p:cNvSpPr txBox="1"/>
          <p:nvPr/>
        </p:nvSpPr>
        <p:spPr>
          <a:xfrm>
            <a:off x="6705600" y="3149025"/>
            <a:ext cx="1588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Become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Soon</a:t>
            </a:r>
          </a:p>
        </p:txBody>
      </p:sp>
    </p:spTree>
    <p:extLst>
      <p:ext uri="{BB962C8B-B14F-4D97-AF65-F5344CB8AC3E}">
        <p14:creationId xmlns:p14="http://schemas.microsoft.com/office/powerpoint/2010/main" val="277508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AA02A-524A-CCA3-5D71-E92B1FF1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1D49690-45E5-4569-63F1-87317906A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96DB52-97B7-7FA9-B18A-747DA3CEE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(Object Centered)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B1003-39CF-6140-5454-1E076889D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9247" r="10000" b="10020"/>
          <a:stretch/>
        </p:blipFill>
        <p:spPr>
          <a:xfrm>
            <a:off x="115957" y="2362200"/>
            <a:ext cx="8875643" cy="434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80ED8-C0D7-06A2-F76C-50E263A14608}"/>
              </a:ext>
            </a:extLst>
          </p:cNvPr>
          <p:cNvSpPr txBox="1"/>
          <p:nvPr/>
        </p:nvSpPr>
        <p:spPr>
          <a:xfrm>
            <a:off x="3717108" y="5341203"/>
            <a:ext cx="16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~Sigmoid Shape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Now Gone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F8C73-A156-BF2B-001C-EA3509C36B8C}"/>
              </a:ext>
            </a:extLst>
          </p:cNvPr>
          <p:cNvSpPr txBox="1"/>
          <p:nvPr/>
        </p:nvSpPr>
        <p:spPr>
          <a:xfrm>
            <a:off x="6623850" y="2768025"/>
            <a:ext cx="185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Variation, Which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Followed Sigmoid,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 Disappeared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ADA07-AB0C-4DD6-04C6-F148D18CE42B}"/>
              </a:ext>
            </a:extLst>
          </p:cNvPr>
          <p:cNvSpPr txBox="1"/>
          <p:nvPr/>
        </p:nvSpPr>
        <p:spPr>
          <a:xfrm>
            <a:off x="3637817" y="3131403"/>
            <a:ext cx="184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Remainder 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Nearly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Flat Mode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Variation</a:t>
            </a:r>
          </a:p>
        </p:txBody>
      </p:sp>
    </p:spTree>
    <p:extLst>
      <p:ext uri="{BB962C8B-B14F-4D97-AF65-F5344CB8AC3E}">
        <p14:creationId xmlns:p14="http://schemas.microsoft.com/office/powerpoint/2010/main" val="3489748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7C5F8-3A50-00CB-5CF9-802C188D3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CFF197-E4D8-6BCD-EC7F-BBFFDDA91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3BF6899-078C-7B35-E4B8-0F19F59F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(Uncentered)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9FBA7-2500-C4BD-2307-04A38A7A6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18318" r="9167" b="6945"/>
          <a:stretch/>
        </p:blipFill>
        <p:spPr>
          <a:xfrm>
            <a:off x="111770" y="2133600"/>
            <a:ext cx="887983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615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E30C6-8F71-DE6E-6A6F-8ADE402B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9BE24E-A873-BF2A-508B-7935DD7BB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268BC8-CB87-DB12-5A62-45F81BD6A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(Trait 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BFAD7-8DB8-5764-B6F9-749E3D1B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5" t="20784" r="9999" b="8484"/>
          <a:stretch/>
        </p:blipFill>
        <p:spPr>
          <a:xfrm>
            <a:off x="178904" y="2438400"/>
            <a:ext cx="8812696" cy="42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4DBE-CA22-AFAC-A5E8-8C2D1D2260E7}"/>
              </a:ext>
            </a:extLst>
          </p:cNvPr>
          <p:cNvSpPr txBox="1"/>
          <p:nvPr/>
        </p:nvSpPr>
        <p:spPr>
          <a:xfrm>
            <a:off x="6668734" y="2768025"/>
            <a:ext cx="1766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Linear Slope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 Disappeared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56E6E-CF45-14EC-51D9-4C08C14A32AE}"/>
              </a:ext>
            </a:extLst>
          </p:cNvPr>
          <p:cNvSpPr txBox="1"/>
          <p:nvPr/>
        </p:nvSpPr>
        <p:spPr>
          <a:xfrm>
            <a:off x="3758455" y="5587425"/>
            <a:ext cx="171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Was Most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Variabiliy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3B159-CEB2-D9C3-3917-6562E48E5D60}"/>
              </a:ext>
            </a:extLst>
          </p:cNvPr>
          <p:cNvSpPr txBox="1"/>
          <p:nvPr/>
        </p:nvSpPr>
        <p:spPr>
          <a:xfrm>
            <a:off x="6567939" y="5816025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Flat Line Following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Sigmoid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925ED-F499-49E5-11FA-D2B182CAFDFA}"/>
              </a:ext>
            </a:extLst>
          </p:cNvPr>
          <p:cNvSpPr txBox="1"/>
          <p:nvPr/>
        </p:nvSpPr>
        <p:spPr>
          <a:xfrm>
            <a:off x="3740409" y="2971800"/>
            <a:ext cx="164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Row Trait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Centering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 Removed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Flat Mode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Variation</a:t>
            </a:r>
          </a:p>
        </p:txBody>
      </p:sp>
    </p:spTree>
    <p:extLst>
      <p:ext uri="{BB962C8B-B14F-4D97-AF65-F5344CB8AC3E}">
        <p14:creationId xmlns:p14="http://schemas.microsoft.com/office/powerpoint/2010/main" val="266973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ED0C3-8249-31F0-93DA-87BDC719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BF9BF61-619B-2DD4-713E-D0FFD418F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75FCC3-7BBC-E222-B253-46C737CC0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(Double 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1F69D-DB2F-C026-61E0-09A530BBA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8317" r="10833" b="11559"/>
          <a:stretch/>
        </p:blipFill>
        <p:spPr>
          <a:xfrm>
            <a:off x="134161" y="2362200"/>
            <a:ext cx="8857439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A9BDA-9853-8950-A54E-A5CC196B27B9}"/>
              </a:ext>
            </a:extLst>
          </p:cNvPr>
          <p:cNvSpPr txBox="1"/>
          <p:nvPr/>
        </p:nvSpPr>
        <p:spPr>
          <a:xfrm>
            <a:off x="4370392" y="3200400"/>
            <a:ext cx="3249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Variation Has Disappeared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F5478-C2F1-994D-8DD3-E353BC850795}"/>
              </a:ext>
            </a:extLst>
          </p:cNvPr>
          <p:cNvSpPr txBox="1"/>
          <p:nvPr/>
        </p:nvSpPr>
        <p:spPr>
          <a:xfrm>
            <a:off x="4632440" y="3623846"/>
            <a:ext cx="2758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Reveals Additional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008D7-F338-DFAF-2D94-A59403695176}"/>
              </a:ext>
            </a:extLst>
          </p:cNvPr>
          <p:cNvSpPr txBox="1"/>
          <p:nvPr/>
        </p:nvSpPr>
        <p:spPr>
          <a:xfrm>
            <a:off x="4209533" y="4901625"/>
            <a:ext cx="3636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 Trait Mean Centering Can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Remove A Large Amount of Variation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23B0C-AF7F-684E-2933-2CAE2E55A437}"/>
              </a:ext>
            </a:extLst>
          </p:cNvPr>
          <p:cNvSpPr txBox="1"/>
          <p:nvPr/>
        </p:nvSpPr>
        <p:spPr>
          <a:xfrm rot="16200000">
            <a:off x="1793443" y="4121326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Much Smaller Scale</a:t>
            </a:r>
          </a:p>
        </p:txBody>
      </p:sp>
    </p:spTree>
    <p:extLst>
      <p:ext uri="{BB962C8B-B14F-4D97-AF65-F5344CB8AC3E}">
        <p14:creationId xmlns:p14="http://schemas.microsoft.com/office/powerpoint/2010/main" val="212278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8CA98-8962-3870-7665-913BB67E7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EB05268-8A4F-1316-5EA7-D1BAFEB49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76E624-F3DB-2505-033B-3BB6947E5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Grand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Double Mean Centering  (Apply Both)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Not as Intuitively Simple as One Might Think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F102F-96CD-9BA1-FD69-4D69E364594D}"/>
              </a:ext>
            </a:extLst>
          </p:cNvPr>
          <p:cNvSpPr/>
          <p:nvPr/>
        </p:nvSpPr>
        <p:spPr>
          <a:xfrm>
            <a:off x="152400" y="5029200"/>
            <a:ext cx="8534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641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8584A-1618-AF01-FEA1-13C87CDB2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C0BDA7-7902-8F42-13DB-4810CD5E7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98369929-A5CE-7F82-E5A5-7AC1EC7BFB8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Algebra is Simple, but Geometry is Slippery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Challenge: Dual Space Hard to Comprehend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Toy Example:</a:t>
                </a: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  points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Also Visualize in </a:t>
                </a:r>
                <a:r>
                  <a:rPr lang="en-US" i="1" dirty="0"/>
                  <a:t>Dual Space</a:t>
                </a:r>
                <a:r>
                  <a:rPr lang="en-US" dirty="0"/>
                  <a:t>:</a:t>
                </a: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Points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98369929-A5CE-7F82-E5A5-7AC1EC7BF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  <a:blipFill>
                <a:blip r:embed="rId3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6B221FC-377D-7C13-D1F8-2D9A6348AE1A}"/>
              </a:ext>
            </a:extLst>
          </p:cNvPr>
          <p:cNvSpPr txBox="1"/>
          <p:nvPr/>
        </p:nvSpPr>
        <p:spPr>
          <a:xfrm>
            <a:off x="6400800" y="46598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Projection!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E71D37-4058-7465-83B7-B5B9959C9381}"/>
              </a:ext>
            </a:extLst>
          </p:cNvPr>
          <p:cNvGrpSpPr/>
          <p:nvPr/>
        </p:nvGrpSpPr>
        <p:grpSpPr>
          <a:xfrm>
            <a:off x="5867400" y="4267200"/>
            <a:ext cx="2170901" cy="990600"/>
            <a:chOff x="5867400" y="4267200"/>
            <a:chExt cx="2170901" cy="990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872D1A-0AAB-1047-A0A3-2103D22AE823}"/>
                </a:ext>
              </a:extLst>
            </p:cNvPr>
            <p:cNvSpPr txBox="1"/>
            <p:nvPr/>
          </p:nvSpPr>
          <p:spPr>
            <a:xfrm>
              <a:off x="6019800" y="42672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How to Visualize?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5FC2D6F-35B1-34A0-4399-197463607AE8}"/>
                </a:ext>
              </a:extLst>
            </p:cNvPr>
            <p:cNvCxnSpPr/>
            <p:nvPr/>
          </p:nvCxnSpPr>
          <p:spPr>
            <a:xfrm flipH="1">
              <a:off x="5867400" y="4419600"/>
              <a:ext cx="15240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6C41006-917C-F7EF-1B50-8BCA348A48AA}"/>
              </a:ext>
            </a:extLst>
          </p:cNvPr>
          <p:cNvSpPr/>
          <p:nvPr/>
        </p:nvSpPr>
        <p:spPr>
          <a:xfrm>
            <a:off x="3657600" y="2807732"/>
            <a:ext cx="3733800" cy="468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07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A3572-EA88-BE33-85C5-75AD0242E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F1D7EF0-672E-FB5C-BFED-9799F5C02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A7963426-E1BE-C12F-6E77-37ADCC5E772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Recall From HW 4: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Subspace of </a:t>
                </a:r>
                <a:r>
                  <a:rPr lang="en-US" u="sng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Flat Vectors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 is: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Name Clear from Curve Representation, 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i.e. </a:t>
                </a:r>
                <a:r>
                  <a:rPr lang="en-US" i="1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Parallel Coordinates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View of Vectors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A7963426-E1BE-C12F-6E77-37ADCC5E7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  <a:blipFill>
                <a:blip r:embed="rId3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4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17.2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978A5-08F4-D1EB-1801-25A61883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E6CFEA-17FC-1EC7-AF76-E0C27C083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CFFE66DA-1EA2-260C-B72F-A68D8121761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686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Recall From HW 4: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Averages Are Projections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𝐹</m:t>
                        </m:r>
                      </m:sub>
                    </m:sSub>
                    <m:r>
                      <a:rPr lang="en-US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⊆</m:t>
                    </m:r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Will Show Column Object Mean </a:t>
                </a:r>
                <a:r>
                  <a:rPr lang="en-US" i="1" dirty="0"/>
                  <a:t>Centered</a:t>
                </a:r>
                <a:r>
                  <a:rPr lang="en-US" dirty="0"/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Matrix Is Projection Onto </a:t>
                </a:r>
                <a:r>
                  <a:rPr lang="en-US" u="sng" dirty="0"/>
                  <a:t>Orthogonal Space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kern="120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kern="120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kern="120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CFFE66DA-1EA2-260C-B72F-A68D81217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686800" cy="5257800"/>
              </a:xfrm>
              <a:blipFill>
                <a:blip r:embed="rId3"/>
                <a:stretch>
                  <a:fillRect l="-1825" r="-1263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9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6B78A-E075-00E2-E77E-0B146A65D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F7B10AE-EB0A-6AD9-8B62-23B4AC8E9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D3F23EB-8AA3-AE37-8CA2-B2777EB8B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Toy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046BC-775F-321D-36A6-75AA550BD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8318" r="15000" b="5408"/>
          <a:stretch/>
        </p:blipFill>
        <p:spPr>
          <a:xfrm>
            <a:off x="152400" y="1711854"/>
            <a:ext cx="8839200" cy="503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FE7F9-6FC1-D880-D940-77BCA4367890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39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FE7F9-6FC1-D880-D940-77BCA436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39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3759A1-95FF-E010-A1B9-FA17F5633ADE}"/>
                  </a:ext>
                </a:extLst>
              </p:cNvPr>
              <p:cNvSpPr txBox="1"/>
              <p:nvPr/>
            </p:nvSpPr>
            <p:spPr>
              <a:xfrm>
                <a:off x="8229600" y="168658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3759A1-95FF-E010-A1B9-FA17F563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68658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CA80511-8C6C-60EB-AD66-B69F7752ACBE}"/>
              </a:ext>
            </a:extLst>
          </p:cNvPr>
          <p:cNvGrpSpPr/>
          <p:nvPr/>
        </p:nvGrpSpPr>
        <p:grpSpPr>
          <a:xfrm>
            <a:off x="533400" y="3276600"/>
            <a:ext cx="620363" cy="914400"/>
            <a:chOff x="533400" y="3276600"/>
            <a:chExt cx="620363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3ABAF2-83EE-955A-1170-6390EFECCCD4}"/>
                    </a:ext>
                  </a:extLst>
                </p:cNvPr>
                <p:cNvSpPr txBox="1"/>
                <p:nvPr/>
              </p:nvSpPr>
              <p:spPr>
                <a:xfrm>
                  <a:off x="533400" y="3276600"/>
                  <a:ext cx="620363" cy="4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sub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⊥</m:t>
                            </m:r>
                          </m:sup>
                        </m:sSub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3ABAF2-83EE-955A-1170-6390EFECC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276600"/>
                  <a:ext cx="620363" cy="466090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C4CF80-B79C-82F4-3922-696E5CC28674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685800" y="3742690"/>
              <a:ext cx="157782" cy="44831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4C52C1-1146-7BAB-94D9-C876871DBC49}"/>
              </a:ext>
            </a:extLst>
          </p:cNvPr>
          <p:cNvGrpSpPr/>
          <p:nvPr/>
        </p:nvGrpSpPr>
        <p:grpSpPr>
          <a:xfrm>
            <a:off x="7391400" y="2819400"/>
            <a:ext cx="1190721" cy="533400"/>
            <a:chOff x="7391400" y="2819400"/>
            <a:chExt cx="1190721" cy="533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D353E7-A9ED-E4F5-79DA-D90A14DC4296}"/>
                    </a:ext>
                  </a:extLst>
                </p:cNvPr>
                <p:cNvSpPr txBox="1"/>
                <p:nvPr/>
              </p:nvSpPr>
              <p:spPr>
                <a:xfrm>
                  <a:off x="8001000" y="2819400"/>
                  <a:ext cx="5811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D353E7-A9ED-E4F5-79DA-D90A14DC4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2819400"/>
                  <a:ext cx="58112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F75AA07-26E3-D657-22DA-D2AFE40A4B86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7391400" y="3050233"/>
              <a:ext cx="609600" cy="302567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D3F9FA-DD42-EB51-62C2-202F475A6433}"/>
              </a:ext>
            </a:extLst>
          </p:cNvPr>
          <p:cNvGrpSpPr/>
          <p:nvPr/>
        </p:nvGrpSpPr>
        <p:grpSpPr>
          <a:xfrm>
            <a:off x="6172200" y="4724400"/>
            <a:ext cx="2844625" cy="982203"/>
            <a:chOff x="6172200" y="4724400"/>
            <a:chExt cx="2844625" cy="982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7D5601-CF2E-6126-0072-FAC3099EDD03}"/>
                    </a:ext>
                  </a:extLst>
                </p:cNvPr>
                <p:cNvSpPr txBox="1"/>
                <p:nvPr/>
              </p:nvSpPr>
              <p:spPr>
                <a:xfrm>
                  <a:off x="6172200" y="5334000"/>
                  <a:ext cx="2844625" cy="3726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88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Rank 2 PC 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A88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Approx’n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88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8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8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8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8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⊥</m:t>
                          </m:r>
                        </m:sup>
                      </m:sSub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7D5601-CF2E-6126-0072-FAC3099EDD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5334000"/>
                  <a:ext cx="2844625" cy="372603"/>
                </a:xfrm>
                <a:prstGeom prst="rect">
                  <a:avLst/>
                </a:prstGeom>
                <a:blipFill>
                  <a:blip r:embed="rId8"/>
                  <a:stretch>
                    <a:fillRect l="-1931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500D3A4-D26C-E14C-2572-F3CC6530C8E3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594513" y="4724400"/>
              <a:ext cx="482687" cy="609600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EF2E68-BFAD-79A2-A41A-0BD571B2159F}"/>
              </a:ext>
            </a:extLst>
          </p:cNvPr>
          <p:cNvGrpSpPr/>
          <p:nvPr/>
        </p:nvGrpSpPr>
        <p:grpSpPr>
          <a:xfrm>
            <a:off x="2133600" y="4343400"/>
            <a:ext cx="1528492" cy="842665"/>
            <a:chOff x="2133600" y="4343400"/>
            <a:chExt cx="1528492" cy="842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257A15-7A8B-0EC3-D460-F63DB9A9B558}"/>
                    </a:ext>
                  </a:extLst>
                </p:cNvPr>
                <p:cNvSpPr txBox="1"/>
                <p:nvPr/>
              </p:nvSpPr>
              <p:spPr>
                <a:xfrm>
                  <a:off x="2895600" y="4724400"/>
                  <a:ext cx="766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𝐶𝑂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257A15-7A8B-0EC3-D460-F63DB9A9B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724400"/>
                  <a:ext cx="76649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D23293A-F15A-41A8-4724-83484EC4956E}"/>
                </a:ext>
              </a:extLst>
            </p:cNvPr>
            <p:cNvCxnSpPr>
              <a:stCxn id="19" idx="1"/>
            </p:cNvCxnSpPr>
            <p:nvPr/>
          </p:nvCxnSpPr>
          <p:spPr>
            <a:xfrm flipH="1" flipV="1">
              <a:off x="2133600" y="4343400"/>
              <a:ext cx="762000" cy="611833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7D8370-D738-FDC3-9384-53C660CE2B72}"/>
              </a:ext>
            </a:extLst>
          </p:cNvPr>
          <p:cNvGrpSpPr/>
          <p:nvPr/>
        </p:nvGrpSpPr>
        <p:grpSpPr>
          <a:xfrm>
            <a:off x="4953000" y="3729335"/>
            <a:ext cx="1600200" cy="461665"/>
            <a:chOff x="4953000" y="3729335"/>
            <a:chExt cx="160020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C3609C2-357E-5F03-59EA-4FF0FD658095}"/>
                    </a:ext>
                  </a:extLst>
                </p:cNvPr>
                <p:cNvSpPr txBox="1"/>
                <p:nvPr/>
              </p:nvSpPr>
              <p:spPr>
                <a:xfrm>
                  <a:off x="4953000" y="3729335"/>
                  <a:ext cx="756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88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88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𝑅𝑇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C3609C2-357E-5F03-59EA-4FF0FD658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729335"/>
                  <a:ext cx="75687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A65D9C-2AB8-FCB0-228F-1AE5A252AB2D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5709874" y="3960168"/>
              <a:ext cx="843326" cy="154632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38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EAEC4-BE9E-1586-24D6-95B152D7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B967F1A-8AA4-5997-1BC8-F6E311F0A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051FC82-EF87-9B6F-1C45-488BEE7F3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Grand Mean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CA961-A1ED-2B5C-D2D4-F0521F90F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6170" r="15834" b="5408"/>
          <a:stretch/>
        </p:blipFill>
        <p:spPr>
          <a:xfrm>
            <a:off x="228600" y="1585137"/>
            <a:ext cx="8763000" cy="5196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9AEBC7-8F8A-A765-C91F-89076F230B5D}"/>
                  </a:ext>
                </a:extLst>
              </p:cNvPr>
              <p:cNvSpPr txBox="1"/>
              <p:nvPr/>
            </p:nvSpPr>
            <p:spPr>
              <a:xfrm>
                <a:off x="3624485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9AEBC7-8F8A-A765-C91F-89076F23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485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1E6017-9EE6-52F5-9F0E-DE3EFCD91EDD}"/>
                  </a:ext>
                </a:extLst>
              </p:cNvPr>
              <p:cNvSpPr txBox="1"/>
              <p:nvPr/>
            </p:nvSpPr>
            <p:spPr>
              <a:xfrm>
                <a:off x="8305800" y="15240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1E6017-9EE6-52F5-9F0E-DE3EFCD9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5240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74154DD-C9CF-3231-DA1F-8FE002D569C5}"/>
              </a:ext>
            </a:extLst>
          </p:cNvPr>
          <p:cNvGrpSpPr/>
          <p:nvPr/>
        </p:nvGrpSpPr>
        <p:grpSpPr>
          <a:xfrm>
            <a:off x="685800" y="1981200"/>
            <a:ext cx="2667000" cy="4191000"/>
            <a:chOff x="685800" y="1981200"/>
            <a:chExt cx="2667000" cy="419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15B371-CD05-3957-F234-36AB69EFF7F3}"/>
                    </a:ext>
                  </a:extLst>
                </p:cNvPr>
                <p:cNvSpPr txBox="1"/>
                <p:nvPr/>
              </p:nvSpPr>
              <p:spPr>
                <a:xfrm>
                  <a:off x="685800" y="1981200"/>
                  <a:ext cx="2264146" cy="649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Move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Direction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Until Center is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⊥</m:t>
                          </m:r>
                        </m:sup>
                      </m:sSub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15B371-CD05-3957-F234-36AB69EFF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981200"/>
                  <a:ext cx="2264146" cy="649601"/>
                </a:xfrm>
                <a:prstGeom prst="rect">
                  <a:avLst/>
                </a:prstGeom>
                <a:blipFill>
                  <a:blip r:embed="rId6"/>
                  <a:stretch>
                    <a:fillRect l="-2426" t="-4673" r="-2156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F253947-7907-6BED-A129-E3BAA3210A34}"/>
                </a:ext>
              </a:extLst>
            </p:cNvPr>
            <p:cNvCxnSpPr/>
            <p:nvPr/>
          </p:nvCxnSpPr>
          <p:spPr>
            <a:xfrm flipH="1">
              <a:off x="2743200" y="5410200"/>
              <a:ext cx="6096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7D7C8-A4D8-CDE6-03AB-085C943E034C}"/>
                  </a:ext>
                </a:extLst>
              </p:cNvPr>
              <p:cNvSpPr txBox="1"/>
              <p:nvPr/>
            </p:nvSpPr>
            <p:spPr>
              <a:xfrm>
                <a:off x="6422654" y="2057400"/>
                <a:ext cx="2264146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Move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Direction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Until Center is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⊥</m:t>
                        </m:r>
                      </m:sup>
                    </m:sSub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7D7C8-A4D8-CDE6-03AB-085C943E0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54" y="2057400"/>
                <a:ext cx="2264146" cy="649601"/>
              </a:xfrm>
              <a:prstGeom prst="rect">
                <a:avLst/>
              </a:prstGeom>
              <a:blipFill>
                <a:blip r:embed="rId7"/>
                <a:stretch>
                  <a:fillRect l="-2426" t="-5660" r="-215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0C03591-04A7-528C-B611-F12023EC038E}"/>
              </a:ext>
            </a:extLst>
          </p:cNvPr>
          <p:cNvSpPr txBox="1"/>
          <p:nvPr/>
        </p:nvSpPr>
        <p:spPr>
          <a:xfrm>
            <a:off x="3810000" y="2685871"/>
            <a:ext cx="1774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Geometric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Interpretation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Of Grand Mean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Centering</a:t>
            </a:r>
          </a:p>
        </p:txBody>
      </p:sp>
    </p:spTree>
    <p:extLst>
      <p:ext uri="{BB962C8B-B14F-4D97-AF65-F5344CB8AC3E}">
        <p14:creationId xmlns:p14="http://schemas.microsoft.com/office/powerpoint/2010/main" val="3185595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691251-45F8-963B-C8A8-9C6522360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E8B4B4-C48E-2439-AB73-6D364333E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82C417-DC0D-6476-E216-38EB3259A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Column Object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3F9E7-B9BE-9971-7962-501271FF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6170" r="15833" b="5408"/>
          <a:stretch/>
        </p:blipFill>
        <p:spPr>
          <a:xfrm>
            <a:off x="228600" y="1615440"/>
            <a:ext cx="8610600" cy="5166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CF8DC-3A86-C6B2-8DAC-6FFFB352684F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CF8DC-3A86-C6B2-8DAC-6FFFB352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5B398-17DE-8928-3F54-69B323673FF8}"/>
                  </a:ext>
                </a:extLst>
              </p:cNvPr>
              <p:cNvSpPr txBox="1"/>
              <p:nvPr/>
            </p:nvSpPr>
            <p:spPr>
              <a:xfrm>
                <a:off x="8077200" y="15240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5B398-17DE-8928-3F54-69B323673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5240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66059B-8A99-E7F0-5686-C8DE7FE8CCD7}"/>
                  </a:ext>
                </a:extLst>
              </p:cNvPr>
              <p:cNvSpPr txBox="1"/>
              <p:nvPr/>
            </p:nvSpPr>
            <p:spPr>
              <a:xfrm>
                <a:off x="1524000" y="5558135"/>
                <a:ext cx="2315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Shifted to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66059B-8A99-E7F0-5686-C8DE7FE8C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58135"/>
                <a:ext cx="2315634" cy="461665"/>
              </a:xfrm>
              <a:prstGeom prst="rect">
                <a:avLst/>
              </a:prstGeom>
              <a:blipFill>
                <a:blip r:embed="rId6"/>
                <a:stretch>
                  <a:fillRect t="-9211" r="-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1C018E-7489-5D26-1A7B-460BE80C682A}"/>
                  </a:ext>
                </a:extLst>
              </p:cNvPr>
              <p:cNvSpPr txBox="1"/>
              <p:nvPr/>
            </p:nvSpPr>
            <p:spPr>
              <a:xfrm>
                <a:off x="5916181" y="5181600"/>
                <a:ext cx="2999219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Projected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⊥</m:t>
                        </m:r>
                      </m:sup>
                    </m:sSub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1C018E-7489-5D26-1A7B-460BE80C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81" y="5181600"/>
                <a:ext cx="2999219" cy="466090"/>
              </a:xfrm>
              <a:prstGeom prst="rect">
                <a:avLst/>
              </a:prstGeom>
              <a:blipFill>
                <a:blip r:embed="rId7"/>
                <a:stretch>
                  <a:fillRect l="-325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3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407EF-8DAF-8210-45D8-A0A0762D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C779CA-0A4A-7B5E-BD5F-E8A7FF91C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AFAAC6-F0B7-BE85-D78D-1EE19460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Row Trait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E9C3D-2B5F-7CD6-38FA-9FEDF71C0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6170" r="15001" b="5408"/>
          <a:stretch/>
        </p:blipFill>
        <p:spPr>
          <a:xfrm>
            <a:off x="304800" y="1644502"/>
            <a:ext cx="8534400" cy="506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/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/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Shifted to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blipFill>
                <a:blip r:embed="rId6"/>
                <a:stretch>
                  <a:fillRect t="-9333" r="-34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/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Projected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⊥</m:t>
                        </m:r>
                      </m:sup>
                    </m:sSub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blipFill>
                <a:blip r:embed="rId7"/>
                <a:stretch>
                  <a:fillRect l="-32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88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407EF-8DAF-8210-45D8-A0A0762D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C779CA-0A4A-7B5E-BD5F-E8A7FF91C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AFAAC6-F0B7-BE85-D78D-1EE19460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868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Summary of </a:t>
            </a:r>
            <a:r>
              <a:rPr lang="en-US" dirty="0" err="1"/>
              <a:t>Centerings</a:t>
            </a:r>
            <a:r>
              <a:rPr lang="en-US" dirty="0"/>
              <a:t>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                             Object Space   Trait Space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Col. Obj. Cent.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Row Trait Cent.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Generally: 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z="2400" dirty="0"/>
              <a:t>Centering is Shift in One, Projection in Other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A55104-EB28-01D9-955E-A13278FD9A07}"/>
              </a:ext>
            </a:extLst>
          </p:cNvPr>
          <p:cNvGrpSpPr/>
          <p:nvPr/>
        </p:nvGrpSpPr>
        <p:grpSpPr>
          <a:xfrm>
            <a:off x="4480997" y="2743200"/>
            <a:ext cx="3761459" cy="584775"/>
            <a:chOff x="4480997" y="2743200"/>
            <a:chExt cx="3761459" cy="584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985F94-37D5-AED6-1746-26D70CEE7E2F}"/>
                </a:ext>
              </a:extLst>
            </p:cNvPr>
            <p:cNvSpPr txBox="1"/>
            <p:nvPr/>
          </p:nvSpPr>
          <p:spPr>
            <a:xfrm>
              <a:off x="4480997" y="274320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Shift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63C68A-1DE3-3017-8358-B1DCEBAEA9C0}"/>
                </a:ext>
              </a:extLst>
            </p:cNvPr>
            <p:cNvSpPr txBox="1"/>
            <p:nvPr/>
          </p:nvSpPr>
          <p:spPr>
            <a:xfrm>
              <a:off x="6781800" y="274320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Project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24CB0A-692C-534B-A0E5-828E9168F443}"/>
              </a:ext>
            </a:extLst>
          </p:cNvPr>
          <p:cNvGrpSpPr/>
          <p:nvPr/>
        </p:nvGrpSpPr>
        <p:grpSpPr>
          <a:xfrm>
            <a:off x="4330544" y="3581400"/>
            <a:ext cx="3746656" cy="584775"/>
            <a:chOff x="4330544" y="3581400"/>
            <a:chExt cx="3746656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87FC51-58DB-A420-1F36-15C530B771D0}"/>
                </a:ext>
              </a:extLst>
            </p:cNvPr>
            <p:cNvSpPr txBox="1"/>
            <p:nvPr/>
          </p:nvSpPr>
          <p:spPr>
            <a:xfrm>
              <a:off x="7071797" y="358140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Shift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DC376E-D8F7-E44C-B523-8376E66A1376}"/>
                </a:ext>
              </a:extLst>
            </p:cNvPr>
            <p:cNvSpPr txBox="1"/>
            <p:nvPr/>
          </p:nvSpPr>
          <p:spPr>
            <a:xfrm>
              <a:off x="4330544" y="358140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54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88749-8361-E95C-54C9-5223344C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6298D1-1FC6-FFA2-EF26-355A310C4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967C81-BC2B-1B5D-CA50-980A2CFB9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Double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3732C-D9BF-90DA-822C-74C6835C1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4634" r="15000" b="5408"/>
          <a:stretch/>
        </p:blipFill>
        <p:spPr>
          <a:xfrm>
            <a:off x="304800" y="1662545"/>
            <a:ext cx="8534400" cy="5043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63FD2-AC87-806F-B8B5-7D0842478EAB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63FD2-AC87-806F-B8B5-7D0842478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A82502-7DEB-4DE8-EED1-3C71BC8266CB}"/>
                  </a:ext>
                </a:extLst>
              </p:cNvPr>
              <p:cNvSpPr txBox="1"/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A82502-7DEB-4DE8-EED1-3C71BC826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CAD5B17-A97F-255E-C85B-C849D419A179}"/>
              </a:ext>
            </a:extLst>
          </p:cNvPr>
          <p:cNvSpPr txBox="1"/>
          <p:nvPr/>
        </p:nvSpPr>
        <p:spPr>
          <a:xfrm>
            <a:off x="914400" y="5558135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Shifted &amp; Projected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A4E8B-CFBD-069F-05A5-EF29ECA4B964}"/>
              </a:ext>
            </a:extLst>
          </p:cNvPr>
          <p:cNvSpPr txBox="1"/>
          <p:nvPr/>
        </p:nvSpPr>
        <p:spPr>
          <a:xfrm>
            <a:off x="5866797" y="5710535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Shifted &amp; Projected</a:t>
            </a:r>
          </a:p>
        </p:txBody>
      </p:sp>
    </p:spTree>
    <p:extLst>
      <p:ext uri="{BB962C8B-B14F-4D97-AF65-F5344CB8AC3E}">
        <p14:creationId xmlns:p14="http://schemas.microsoft.com/office/powerpoint/2010/main" val="3766353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73844-D2EF-40E7-24A7-B7578DC9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542F200-8624-D0D0-27B5-59D1AE5C2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7C81118-AF74-EA77-9A93-9A691A71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Grand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Double Mean Centering  (Apply Both)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Not as Intuitively Simple as One Might Think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Yet Elegant Projection – Mean Shift Duality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7FCF36-08E4-08FA-8802-02F69CE9CE84}"/>
              </a:ext>
            </a:extLst>
          </p:cNvPr>
          <p:cNvSpPr/>
          <p:nvPr/>
        </p:nvSpPr>
        <p:spPr>
          <a:xfrm>
            <a:off x="152400" y="5029200"/>
            <a:ext cx="8534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42C93-1938-1259-CCA1-A29B760B6556}"/>
              </a:ext>
            </a:extLst>
          </p:cNvPr>
          <p:cNvSpPr txBox="1"/>
          <p:nvPr/>
        </p:nvSpPr>
        <p:spPr>
          <a:xfrm>
            <a:off x="3810000" y="838200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Dual Space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Intuition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Slippery</a:t>
            </a:r>
          </a:p>
        </p:txBody>
      </p:sp>
    </p:spTree>
    <p:extLst>
      <p:ext uri="{BB962C8B-B14F-4D97-AF65-F5344CB8AC3E}">
        <p14:creationId xmlns:p14="http://schemas.microsoft.com/office/powerpoint/2010/main" val="487856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A6E2B-0AA7-08CF-04C1-3CF0C951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617E00-3721-8C5C-0CBC-86343AA8F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E7555CD-F35E-CB9C-59E4-911DF52ED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Centering:   Common Assumption is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Column Object Mean Centered</a:t>
            </a:r>
          </a:p>
          <a:p>
            <a:pPr eaLnBrk="1" hangingPunct="1">
              <a:buFontTx/>
              <a:buNone/>
            </a:pPr>
            <a:r>
              <a:rPr lang="en-US" dirty="0"/>
              <a:t>  (Subtract Column Mean Vectors)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Alternate View:</a:t>
            </a:r>
          </a:p>
          <a:p>
            <a:pPr eaLnBrk="1" hangingPunct="1">
              <a:buFontTx/>
              <a:buNone/>
            </a:pPr>
            <a:r>
              <a:rPr lang="en-US" dirty="0"/>
              <a:t>   For Each Row, </a:t>
            </a:r>
          </a:p>
          <a:p>
            <a:pPr eaLnBrk="1" hangingPunct="1">
              <a:buFontTx/>
              <a:buNone/>
            </a:pPr>
            <a:r>
              <a:rPr lang="en-US" dirty="0"/>
              <a:t>       Subtract Scalar Mean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2EE1E-B17E-547F-4709-1450501F64BB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B5B5D-D2AB-919A-8C14-C04C56A9308D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C2FEF8B2-5C7D-A2F9-1F4C-8F6D92E81135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DCFE6A03-74BF-9B3F-B537-CFD31280FE4B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77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Notation:</a:t>
                </a:r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For Data Blocks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indexed by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Write Estimated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Based on the Scaled, Object Centered Data: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84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E16BC6-69FB-4369-83E8-0EA2988A61BC}"/>
              </a:ext>
            </a:extLst>
          </p:cNvPr>
          <p:cNvGrpSpPr/>
          <p:nvPr/>
        </p:nvGrpSpPr>
        <p:grpSpPr>
          <a:xfrm>
            <a:off x="2209800" y="838200"/>
            <a:ext cx="4339714" cy="1371600"/>
            <a:chOff x="2209800" y="838200"/>
            <a:chExt cx="4339714" cy="1371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B294A4-F67D-45A4-AB25-9045EFAD740C}"/>
                </a:ext>
              </a:extLst>
            </p:cNvPr>
            <p:cNvSpPr txBox="1"/>
            <p:nvPr/>
          </p:nvSpPr>
          <p:spPr>
            <a:xfrm>
              <a:off x="2209800" y="838200"/>
              <a:ext cx="4339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Tilde Denotes Random Quantities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8425EE3-7951-4407-AC1F-C3CA8E7FB980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3810000" y="1207532"/>
              <a:ext cx="569657" cy="1002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9A0E73-0398-4DA4-BE2F-DBBA0B42B1AE}"/>
              </a:ext>
            </a:extLst>
          </p:cNvPr>
          <p:cNvGrpSpPr/>
          <p:nvPr/>
        </p:nvGrpSpPr>
        <p:grpSpPr>
          <a:xfrm>
            <a:off x="4379657" y="1535668"/>
            <a:ext cx="4513921" cy="750332"/>
            <a:chOff x="4379657" y="1535668"/>
            <a:chExt cx="4513921" cy="750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0EC765-C980-4018-BFDD-ADFFEA464DFF}"/>
                    </a:ext>
                  </a:extLst>
                </p:cNvPr>
                <p:cNvSpPr txBox="1"/>
                <p:nvPr/>
              </p:nvSpPr>
              <p:spPr>
                <a:xfrm>
                  <a:off x="5181600" y="1535668"/>
                  <a:ext cx="3711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Matrix of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data objects of dim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0EC765-C980-4018-BFDD-ADFFEA464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1535668"/>
                  <a:ext cx="371197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14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9DBEB7-3459-49DF-AEFB-8FBDFD30066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379657" y="1720334"/>
              <a:ext cx="801943" cy="565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9B0999-33AF-4203-9A53-BC69D94007E4}"/>
                  </a:ext>
                </a:extLst>
              </p:cNvPr>
              <p:cNvSpPr txBox="1"/>
              <p:nvPr/>
            </p:nvSpPr>
            <p:spPr>
              <a:xfrm>
                <a:off x="452437" y="4419600"/>
                <a:ext cx="235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Matrix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9B0999-33AF-4203-9A53-BC69D9400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4419600"/>
                <a:ext cx="2350452" cy="369332"/>
              </a:xfrm>
              <a:prstGeom prst="rect">
                <a:avLst/>
              </a:prstGeom>
              <a:blipFill>
                <a:blip r:embed="rId5"/>
                <a:stretch>
                  <a:fillRect l="-2073" t="-8197" r="-18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400853-BA9D-43D3-8F78-886D44106679}"/>
              </a:ext>
            </a:extLst>
          </p:cNvPr>
          <p:cNvCxnSpPr>
            <a:stCxn id="14" idx="3"/>
          </p:cNvCxnSpPr>
          <p:nvPr/>
        </p:nvCxnSpPr>
        <p:spPr>
          <a:xfrm flipV="1">
            <a:off x="2802889" y="4407932"/>
            <a:ext cx="392748" cy="196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7114F-A37F-47A1-B40C-797BF73F9E0F}"/>
              </a:ext>
            </a:extLst>
          </p:cNvPr>
          <p:cNvGrpSpPr/>
          <p:nvPr/>
        </p:nvGrpSpPr>
        <p:grpSpPr>
          <a:xfrm>
            <a:off x="609600" y="5943600"/>
            <a:ext cx="2237344" cy="685800"/>
            <a:chOff x="990600" y="5867400"/>
            <a:chExt cx="2237344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E313A3-DB28-484E-A3C2-2BFB5AC31B2A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22373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Recall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E313A3-DB28-484E-A3C2-2BFB5AC31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223734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180" t="-9836" r="-1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063039-E19D-4EDA-B6A7-8C32573B404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2109272" y="5867400"/>
              <a:ext cx="557728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168FE90-0A9B-F9F8-E279-96336AACE54A}"/>
              </a:ext>
            </a:extLst>
          </p:cNvPr>
          <p:cNvGrpSpPr/>
          <p:nvPr/>
        </p:nvGrpSpPr>
        <p:grpSpPr>
          <a:xfrm>
            <a:off x="5791200" y="4407932"/>
            <a:ext cx="3048000" cy="381000"/>
            <a:chOff x="5638800" y="1436132"/>
            <a:chExt cx="3048000" cy="381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EAA91F-0F41-5C55-0C92-DFF929FD6A45}"/>
                </a:ext>
              </a:extLst>
            </p:cNvPr>
            <p:cNvSpPr txBox="1"/>
            <p:nvPr/>
          </p:nvSpPr>
          <p:spPr>
            <a:xfrm>
              <a:off x="6206634" y="1447800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“Outer Product”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D50657-81FD-71C8-EA7A-7ECC94F2C147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5638800" y="1436132"/>
              <a:ext cx="567834" cy="196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54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 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286000"/>
            <a:ext cx="6705600" cy="2209800"/>
            <a:chOff x="304800" y="2286000"/>
            <a:chExt cx="6705600" cy="22098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7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Uncorrelated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73853"/>
              <a:ext cx="3534539" cy="162194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4800" y="4117936"/>
            <a:ext cx="4114800" cy="682664"/>
            <a:chOff x="304800" y="4117936"/>
            <a:chExt cx="4114800" cy="6826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943739" cy="3835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36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  (in Case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Joint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where:  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8565FA7-C9D6-489C-B8FC-9AEFB8ED524D}"/>
              </a:ext>
            </a:extLst>
          </p:cNvPr>
          <p:cNvGrpSpPr/>
          <p:nvPr/>
        </p:nvGrpSpPr>
        <p:grpSpPr>
          <a:xfrm>
            <a:off x="1041308" y="5334000"/>
            <a:ext cx="1714700" cy="689006"/>
            <a:chOff x="990600" y="5867400"/>
            <a:chExt cx="1714700" cy="689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1714700" cy="3725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1714700" cy="372538"/>
                </a:xfrm>
                <a:prstGeom prst="rect">
                  <a:avLst/>
                </a:prstGeom>
                <a:blipFill>
                  <a:blip r:embed="rId4"/>
                  <a:stretch>
                    <a:fillRect t="-9836" r="-21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71529F-3DFA-442B-AA8A-3D0A951C6777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847950" y="5867400"/>
              <a:ext cx="819050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8B5D1-5B24-4D2A-AA15-07D44BA9C123}"/>
              </a:ext>
            </a:extLst>
          </p:cNvPr>
          <p:cNvSpPr txBox="1"/>
          <p:nvPr/>
        </p:nvSpPr>
        <p:spPr>
          <a:xfrm>
            <a:off x="3733800" y="5867400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Cross-Covariance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42E079-4B6B-17E9-3669-FBAEA501A039}"/>
              </a:ext>
            </a:extLst>
          </p:cNvPr>
          <p:cNvGrpSpPr/>
          <p:nvPr/>
        </p:nvGrpSpPr>
        <p:grpSpPr>
          <a:xfrm>
            <a:off x="3886200" y="4114800"/>
            <a:ext cx="4267200" cy="762000"/>
            <a:chOff x="3886200" y="4114800"/>
            <a:chExt cx="4267200" cy="762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9E6F65-4714-8C4E-D4C7-7A6B0A2AAB75}"/>
                </a:ext>
              </a:extLst>
            </p:cNvPr>
            <p:cNvSpPr txBox="1"/>
            <p:nvPr/>
          </p:nvSpPr>
          <p:spPr>
            <a:xfrm>
              <a:off x="4890968" y="4114800"/>
              <a:ext cx="3262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Matrix of Sample Covariances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995438-3CB8-6669-03D7-ADFB5E7F9DBB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3886200" y="4299466"/>
              <a:ext cx="1004768" cy="577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575F19-87DC-19A3-D79E-068539E6DBD4}"/>
              </a:ext>
            </a:extLst>
          </p:cNvPr>
          <p:cNvGrpSpPr/>
          <p:nvPr/>
        </p:nvGrpSpPr>
        <p:grpSpPr>
          <a:xfrm>
            <a:off x="5715000" y="1447800"/>
            <a:ext cx="3429000" cy="1447800"/>
            <a:chOff x="4495800" y="2514600"/>
            <a:chExt cx="3429000" cy="14478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1DBA44-8011-EAC2-3DBD-2722FDFE5BD1}"/>
                </a:ext>
              </a:extLst>
            </p:cNvPr>
            <p:cNvSpPr txBox="1"/>
            <p:nvPr/>
          </p:nvSpPr>
          <p:spPr>
            <a:xfrm>
              <a:off x="5354866" y="2514600"/>
              <a:ext cx="25699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Covariance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Matrix of</a:t>
              </a:r>
              <a:r>
                <a:rPr lang="en-US" dirty="0">
                  <a:solidFill>
                    <a:srgbClr val="000000"/>
                  </a:solidFill>
                </a:rPr>
                <a:t> Concatenated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 Vectors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61C92A4-DA55-1C4E-4F47-4DC703AC9529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495800" y="2976265"/>
              <a:ext cx="859066" cy="9861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8428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0872E-FB53-BE05-455F-969E0591C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A420-815B-6F71-8274-FA1B96EB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B134-705C-FC94-74B8-656477B43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b, B </a:t>
            </a:r>
            <a:r>
              <a:rPr lang="en-US" dirty="0">
                <a:sym typeface="Wingdings" panose="05000000000000000000" pitchFamily="2" charset="2"/>
              </a:rPr>
              <a:t>  k,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83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B04C3-410E-969D-FA88-2A707032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804CEE-56C4-E204-C8F4-D7036CB48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2C84EF1-64EE-CCCF-D9F2-4A033B69A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FFFF1-C627-B571-2ACA-88691BBB8995}"/>
              </a:ext>
            </a:extLst>
          </p:cNvPr>
          <p:cNvSpPr/>
          <p:nvPr/>
        </p:nvSpPr>
        <p:spPr>
          <a:xfrm>
            <a:off x="228600" y="2438400"/>
            <a:ext cx="502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Name  PLS  Coined By: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err="1"/>
                  <a:t>Wold</a:t>
                </a:r>
                <a:r>
                  <a:rPr lang="en-US" dirty="0"/>
                  <a:t> (1975, 1985)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Good Overview: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err="1"/>
                  <a:t>Wegelin</a:t>
                </a:r>
                <a:r>
                  <a:rPr lang="en-US" dirty="0"/>
                  <a:t> (2000)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Caution: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 Many Variations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16810A9-0BAC-4359-9FBC-63AD1F73E877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17.2.1</a:t>
            </a:r>
          </a:p>
        </p:txBody>
      </p:sp>
    </p:spTree>
    <p:extLst>
      <p:ext uri="{BB962C8B-B14F-4D97-AF65-F5344CB8AC3E}">
        <p14:creationId xmlns:p14="http://schemas.microsoft.com/office/powerpoint/2010/main" val="2251845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Simple Version: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Find Directions of Maximal </a:t>
                </a:r>
                <a:r>
                  <a:rPr lang="en-US" u="sng" dirty="0"/>
                  <a:t>Covariance</a:t>
                </a:r>
              </a:p>
              <a:p>
                <a:pPr algn="ctr" eaLnBrk="1" hangingPunct="1">
                  <a:buFontTx/>
                  <a:buNone/>
                </a:pPr>
                <a:endParaRPr lang="en-US" u="sng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Using SVD of Cross-Covariance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(1,2)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As with PCA, Columns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 Give orthonormal </a:t>
                </a:r>
                <a:r>
                  <a:rPr lang="en-US" dirty="0" err="1"/>
                  <a:t>dir’ns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0F0FE53-69A1-4466-B16A-7984F7253989}"/>
              </a:ext>
            </a:extLst>
          </p:cNvPr>
          <p:cNvGrpSpPr/>
          <p:nvPr/>
        </p:nvGrpSpPr>
        <p:grpSpPr>
          <a:xfrm>
            <a:off x="3962400" y="5105400"/>
            <a:ext cx="4086319" cy="1436132"/>
            <a:chOff x="3962400" y="5105400"/>
            <a:chExt cx="4086319" cy="14361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05F7F1-A833-413D-91DA-3025318C8307}"/>
                </a:ext>
              </a:extLst>
            </p:cNvPr>
            <p:cNvSpPr txBox="1"/>
            <p:nvPr/>
          </p:nvSpPr>
          <p:spPr>
            <a:xfrm>
              <a:off x="4953000" y="617220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Hence are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Loadings Vectors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E43724-9FA9-4719-B8B1-7DF8FF833DBA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3962400" y="5105400"/>
              <a:ext cx="990600" cy="1251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887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Compute Scores: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Inner Products With Centered Data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View as  </a:t>
                </a:r>
                <a:r>
                  <a:rPr lang="en-US" i="1" dirty="0"/>
                  <a:t>Projections</a:t>
                </a:r>
                <a:r>
                  <a:rPr lang="en-US" dirty="0"/>
                  <a:t>  or  </a:t>
                </a:r>
                <a:r>
                  <a:rPr lang="en-US" i="1" dirty="0"/>
                  <a:t>Regressions</a:t>
                </a:r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Loadings and Scores give </a:t>
                </a:r>
                <a:r>
                  <a:rPr lang="en-US" u="sng" dirty="0"/>
                  <a:t>Modes of Variation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  <a:blipFill>
                <a:blip r:embed="rId3"/>
                <a:stretch>
                  <a:fillRect l="-1875" t="-1506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FEED6F3-C673-4C7E-2451-BEE59E13E465}"/>
              </a:ext>
            </a:extLst>
          </p:cNvPr>
          <p:cNvGrpSpPr/>
          <p:nvPr/>
        </p:nvGrpSpPr>
        <p:grpSpPr>
          <a:xfrm>
            <a:off x="6705600" y="2895600"/>
            <a:ext cx="2303324" cy="1676400"/>
            <a:chOff x="4953000" y="3505200"/>
            <a:chExt cx="2303324" cy="1676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14ED04-8D0D-F35A-5FFB-F098028D96B5}"/>
                </a:ext>
              </a:extLst>
            </p:cNvPr>
            <p:cNvSpPr txBox="1"/>
            <p:nvPr/>
          </p:nvSpPr>
          <p:spPr>
            <a:xfrm>
              <a:off x="5404535" y="3505200"/>
              <a:ext cx="18517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Since Projection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Minimizes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Squares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D4BDE26-95D9-54A4-BD75-11C36B1D5D9C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953000" y="4428530"/>
              <a:ext cx="1377430" cy="75307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16706C-357C-6725-EB58-F36273E8273D}"/>
              </a:ext>
            </a:extLst>
          </p:cNvPr>
          <p:cNvSpPr txBox="1"/>
          <p:nvPr/>
        </p:nvSpPr>
        <p:spPr>
          <a:xfrm>
            <a:off x="4708250" y="953869"/>
            <a:ext cx="260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Part of SVD, But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DC00FF"/>
                </a:solidFill>
              </a:rPr>
              <a:t>An Additional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Operation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38F8D-7467-4106-1D38-5651D9085821}"/>
              </a:ext>
            </a:extLst>
          </p:cNvPr>
          <p:cNvSpPr txBox="1"/>
          <p:nvPr/>
        </p:nvSpPr>
        <p:spPr>
          <a:xfrm>
            <a:off x="4126910" y="6172200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One Dimensional Set  of Data Objects</a:t>
            </a:r>
          </a:p>
        </p:txBody>
      </p:sp>
    </p:spTree>
    <p:extLst>
      <p:ext uri="{BB962C8B-B14F-4D97-AF65-F5344CB8AC3E}">
        <p14:creationId xmlns:p14="http://schemas.microsoft.com/office/powerpoint/2010/main" val="1583447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Caution: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not orthogonal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Can Seriously Impact Scores Scatterplots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Version of PLS: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Vectors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At price of Non-Orthogonal Loadings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(i.e. Direction Vectors)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4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C1AE362-0C64-6742-E0FE-7FFDF6285CFF}"/>
              </a:ext>
            </a:extLst>
          </p:cNvPr>
          <p:cNvGrpSpPr/>
          <p:nvPr/>
        </p:nvGrpSpPr>
        <p:grpSpPr>
          <a:xfrm>
            <a:off x="4876800" y="3505200"/>
            <a:ext cx="2450053" cy="1371600"/>
            <a:chOff x="4876800" y="3505200"/>
            <a:chExt cx="2450053" cy="1371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23BE59-C89F-E280-9CC1-A0BC819CB4F1}"/>
                </a:ext>
              </a:extLst>
            </p:cNvPr>
            <p:cNvSpPr txBox="1"/>
            <p:nvPr/>
          </p:nvSpPr>
          <p:spPr>
            <a:xfrm>
              <a:off x="5334000" y="3505200"/>
              <a:ext cx="19928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Compute by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Gram-Schmidt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Orthogonalization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26DCCAA-E665-0E8E-80F3-1AAE24C98AEF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876800" y="4428530"/>
              <a:ext cx="1453627" cy="44827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88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3820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Wold’s Motivation: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Starts with </a:t>
                </a:r>
                <a:r>
                  <a:rPr lang="en-US" i="1" dirty="0"/>
                  <a:t>PCA Regression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Idea:   In Multiple Linear Regression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When </a:t>
                </a:r>
                <a:r>
                  <a:rPr lang="en-US" i="1" dirty="0"/>
                  <a:t>Design 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is Poorly Conditioned,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Replace by 1</a:t>
                </a:r>
                <a:r>
                  <a:rPr lang="en-US" baseline="30000" dirty="0"/>
                  <a:t>st</a:t>
                </a:r>
                <a:r>
                  <a:rPr lang="en-US" dirty="0"/>
                  <a:t> Few PCs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382000" cy="5257800"/>
              </a:xfrm>
              <a:blipFill>
                <a:blip r:embed="rId3"/>
                <a:stretch>
                  <a:fillRect l="-1891" t="-1506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AAFBE68-2A70-44F7-9FB3-4FCD10A0F9F0}"/>
              </a:ext>
            </a:extLst>
          </p:cNvPr>
          <p:cNvGrpSpPr/>
          <p:nvPr/>
        </p:nvGrpSpPr>
        <p:grpSpPr>
          <a:xfrm>
            <a:off x="6291763" y="3657600"/>
            <a:ext cx="1659430" cy="1143000"/>
            <a:chOff x="6291763" y="3657600"/>
            <a:chExt cx="1659430" cy="1143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5091D7A-7717-400E-952A-A1B05B004BDE}"/>
                </a:ext>
              </a:extLst>
            </p:cNvPr>
            <p:cNvSpPr txBox="1"/>
            <p:nvPr/>
          </p:nvSpPr>
          <p:spPr>
            <a:xfrm>
              <a:off x="6291763" y="3657600"/>
              <a:ext cx="16594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 g. Has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Co-Linearities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6650D93-1697-4646-B616-F4D3E503100E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4303931"/>
              <a:ext cx="415878" cy="496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5D359C-B1FB-4648-8866-41471A11A8A4}"/>
              </a:ext>
            </a:extLst>
          </p:cNvPr>
          <p:cNvSpPr txBox="1"/>
          <p:nvPr/>
        </p:nvSpPr>
        <p:spPr>
          <a:xfrm>
            <a:off x="838200" y="61076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Often Called Latent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2C2DC-1F44-48B6-8F5E-30673490A973}"/>
              </a:ext>
            </a:extLst>
          </p:cNvPr>
          <p:cNvSpPr txBox="1"/>
          <p:nvPr/>
        </p:nvSpPr>
        <p:spPr>
          <a:xfrm>
            <a:off x="4801200" y="60960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Provides Stable Least Squares</a:t>
            </a:r>
          </a:p>
        </p:txBody>
      </p:sp>
    </p:spTree>
    <p:extLst>
      <p:ext uri="{BB962C8B-B14F-4D97-AF65-F5344CB8AC3E}">
        <p14:creationId xmlns:p14="http://schemas.microsoft.com/office/powerpoint/2010/main" val="336656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Drawback to PCA Regression: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Directions Maximize Variation in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Ignoring 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Improvement: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Instead Maximize </a:t>
                </a:r>
                <a:r>
                  <a:rPr lang="en-US" i="1" dirty="0"/>
                  <a:t>Covariance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Sensible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(Even Though Needs Iterative Computation)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6C4B78B-0D07-4644-88AA-A58173029D95}"/>
              </a:ext>
            </a:extLst>
          </p:cNvPr>
          <p:cNvGrpSpPr/>
          <p:nvPr/>
        </p:nvGrpSpPr>
        <p:grpSpPr>
          <a:xfrm>
            <a:off x="4724400" y="2819400"/>
            <a:ext cx="3886200" cy="685800"/>
            <a:chOff x="4724400" y="2819400"/>
            <a:chExt cx="3886200" cy="685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9F3472-A869-4DE7-9CCE-A7BC39FC49EE}"/>
                </a:ext>
              </a:extLst>
            </p:cNvPr>
            <p:cNvSpPr txBox="1"/>
            <p:nvPr/>
          </p:nvSpPr>
          <p:spPr>
            <a:xfrm>
              <a:off x="5339512" y="2858869"/>
              <a:ext cx="3271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Parallel to Visualization Idea: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Ignores Class Labels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DAA4910-BC65-49CE-9D3E-F5403B1FC5EF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4724400" y="2819400"/>
              <a:ext cx="615112" cy="3626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87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F524-3720-3089-48AD-3258FB28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AC09-1470-794B-5202-CD7C2189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dirty="0" err="1"/>
              <a:t>Wold’s</a:t>
            </a:r>
            <a:r>
              <a:rPr lang="en-US" dirty="0"/>
              <a:t> scores just come from Inner Product of Appropriately centered-scaled data matrix?</a:t>
            </a:r>
          </a:p>
        </p:txBody>
      </p:sp>
    </p:spTree>
    <p:extLst>
      <p:ext uri="{BB962C8B-B14F-4D97-AF65-F5344CB8AC3E}">
        <p14:creationId xmlns:p14="http://schemas.microsoft.com/office/powerpoint/2010/main" val="1716929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given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Column Object Mean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Loadings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Simulate data from Corresponding Normal 	Distribution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Approach:  Invert PCA Data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7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blipFill>
                <a:blip r:embed="rId3"/>
                <a:stretch>
                  <a:fillRect l="-1982" t="-2503" r="-610" b="-2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363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Aside:    “PLS Regression” Seems to Dominate Searches for:</a:t>
            </a:r>
          </a:p>
          <a:p>
            <a:pPr algn="ctr" eaLnBrk="1" hangingPunct="1">
              <a:buFontTx/>
              <a:buNone/>
            </a:pPr>
            <a:r>
              <a:rPr lang="en-US" dirty="0"/>
              <a:t>“Partial Least Squares”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Despite Value for Calculating</a:t>
            </a:r>
          </a:p>
          <a:p>
            <a:pPr algn="ctr" eaLnBrk="1" hangingPunct="1">
              <a:buFontTx/>
              <a:buNone/>
            </a:pPr>
            <a:r>
              <a:rPr lang="en-US" dirty="0"/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444101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14400"/>
                <a:ext cx="87630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How Big a Deal is Non-Orthogonality?</a:t>
                </a:r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Simulation in Text, Table 17.2: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For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Sim’d </a:t>
                </a:r>
                <a:r>
                  <a:rPr lang="en-US" dirty="0" err="1"/>
                  <a:t>i.i.d.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Matrices,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Calculated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For Both, Found Angles Between 1</a:t>
                </a:r>
                <a:r>
                  <a:rPr lang="en-US" baseline="30000" dirty="0"/>
                  <a:t>st</a:t>
                </a:r>
                <a:r>
                  <a:rPr lang="en-US" dirty="0"/>
                  <a:t> Two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Summarized Angles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Realizations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14400"/>
                <a:ext cx="8763000" cy="5257800"/>
              </a:xfrm>
              <a:blipFill>
                <a:blip r:embed="rId3"/>
                <a:stretch>
                  <a:fillRect l="-1739" t="-1506" r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80D2AB9-7776-1164-4E56-EE155A90D728}"/>
              </a:ext>
            </a:extLst>
          </p:cNvPr>
          <p:cNvGrpSpPr/>
          <p:nvPr/>
        </p:nvGrpSpPr>
        <p:grpSpPr>
          <a:xfrm>
            <a:off x="7350612" y="1447800"/>
            <a:ext cx="1564788" cy="1447800"/>
            <a:chOff x="7350612" y="1447800"/>
            <a:chExt cx="1564788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D9526E-F836-BD99-8F18-D5DDD845CB90}"/>
                    </a:ext>
                  </a:extLst>
                </p:cNvPr>
                <p:cNvSpPr txBox="1"/>
                <p:nvPr/>
              </p:nvSpPr>
              <p:spPr>
                <a:xfrm>
                  <a:off x="7350612" y="1447800"/>
                  <a:ext cx="1564788" cy="86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Think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D9526E-F836-BD99-8F18-D5DDD845C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612" y="1447800"/>
                  <a:ext cx="1564788" cy="861646"/>
                </a:xfrm>
                <a:prstGeom prst="rect">
                  <a:avLst/>
                </a:prstGeom>
                <a:blipFill>
                  <a:blip r:embed="rId4"/>
                  <a:stretch>
                    <a:fillRect l="-5837" t="-3546" b="-15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507A85-1E1D-CD04-B0C5-3D1071A9FF73}"/>
                </a:ext>
              </a:extLst>
            </p:cNvPr>
            <p:cNvCxnSpPr/>
            <p:nvPr/>
          </p:nvCxnSpPr>
          <p:spPr>
            <a:xfrm flipH="1">
              <a:off x="7696200" y="2309446"/>
              <a:ext cx="457200" cy="5861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09B19-AA61-0118-D485-6115CED2E752}"/>
              </a:ext>
            </a:extLst>
          </p:cNvPr>
          <p:cNvGrpSpPr/>
          <p:nvPr/>
        </p:nvGrpSpPr>
        <p:grpSpPr>
          <a:xfrm>
            <a:off x="5715000" y="3581400"/>
            <a:ext cx="3234152" cy="646331"/>
            <a:chOff x="5715000" y="3581400"/>
            <a:chExt cx="3234152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F7A1634-FD6F-D4C6-4DB6-B11FC6A0EB83}"/>
                </a:ext>
              </a:extLst>
            </p:cNvPr>
            <p:cNvSpPr txBox="1"/>
            <p:nvPr/>
          </p:nvSpPr>
          <p:spPr>
            <a:xfrm>
              <a:off x="6477000" y="3581400"/>
              <a:ext cx="24721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Got SVD Loadings,</a:t>
              </a:r>
            </a:p>
            <a:p>
              <a:pPr algn="ctr"/>
              <a:r>
                <a:rPr lang="en-US" dirty="0"/>
                <a:t>Projected For Scores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5A46035-743A-C691-CFA0-19E092E6436A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5715000" y="3904566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96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F3308-90FF-B264-7839-D5BE0B1F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5D34B59-5610-219F-2852-42A48C8DD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551B62-3FBB-4DC5-6E48-2A7F562C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How Big a Deal is Non-Orthogonality?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dirty="0"/>
              <a:t>Simulation in Text, Table 17.2</a:t>
            </a:r>
          </a:p>
          <a:p>
            <a:pPr eaLnBrk="1" hangingPunct="1">
              <a:buFontTx/>
              <a:buNone/>
            </a:pPr>
            <a:r>
              <a:rPr lang="en-US" dirty="0"/>
              <a:t>Angles Between 1</a:t>
            </a:r>
            <a:r>
              <a:rPr lang="en-US" baseline="30000" dirty="0"/>
              <a:t>st</a:t>
            </a:r>
            <a:r>
              <a:rPr lang="en-US" dirty="0"/>
              <a:t> Two Scores Vectors: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Conclusion:  “Noise” ~ Orthogonal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5C119-E8F0-0B23-63FE-6DC1A283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32095" r="2500" b="9710"/>
          <a:stretch/>
        </p:blipFill>
        <p:spPr>
          <a:xfrm>
            <a:off x="1600200" y="3048000"/>
            <a:ext cx="5791200" cy="2840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E0F50E-DCD7-A778-2C42-9048E4A881F2}"/>
                  </a:ext>
                </a:extLst>
              </p:cNvPr>
              <p:cNvSpPr txBox="1"/>
              <p:nvPr/>
            </p:nvSpPr>
            <p:spPr>
              <a:xfrm>
                <a:off x="7391400" y="3815448"/>
                <a:ext cx="17443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E0F50E-DCD7-A778-2C42-9048E4A8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815448"/>
                <a:ext cx="1744324" cy="375552"/>
              </a:xfrm>
              <a:prstGeom prst="rect">
                <a:avLst/>
              </a:prstGeom>
              <a:blipFill>
                <a:blip r:embed="rId4"/>
                <a:stretch>
                  <a:fillRect l="-3147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155CD87-D033-A403-7DA3-83E2514066DE}"/>
              </a:ext>
            </a:extLst>
          </p:cNvPr>
          <p:cNvGrpSpPr/>
          <p:nvPr/>
        </p:nvGrpSpPr>
        <p:grpSpPr>
          <a:xfrm>
            <a:off x="6705600" y="4038600"/>
            <a:ext cx="2286000" cy="1447800"/>
            <a:chOff x="6705600" y="4038600"/>
            <a:chExt cx="2286000" cy="1447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5DC92E-94A7-0203-0337-E93D62C13235}"/>
                </a:ext>
              </a:extLst>
            </p:cNvPr>
            <p:cNvSpPr txBox="1"/>
            <p:nvPr/>
          </p:nvSpPr>
          <p:spPr>
            <a:xfrm>
              <a:off x="7575828" y="4653648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Closer Near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Extremes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8F16CD-AD82-D055-0F2D-6B14FC3D4B4D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6705600" y="4038600"/>
              <a:ext cx="870228" cy="938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A9A772D-FDC2-153C-7843-71AE45FF3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1800" y="4976814"/>
              <a:ext cx="794028" cy="509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9ED912-18A3-86D2-1508-6B40F02846AB}"/>
              </a:ext>
            </a:extLst>
          </p:cNvPr>
          <p:cNvSpPr txBox="1"/>
          <p:nvPr/>
        </p:nvSpPr>
        <p:spPr>
          <a:xfrm>
            <a:off x="7537356" y="570607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dirty="0"/>
              <a:t>Will Soon</a:t>
            </a:r>
          </a:p>
          <a:p>
            <a:pPr algn="ctr" eaLnBrk="1" hangingPunct="1">
              <a:buFontTx/>
              <a:buNone/>
            </a:pPr>
            <a:r>
              <a:rPr lang="en-US" dirty="0"/>
              <a:t>See Reason</a:t>
            </a:r>
          </a:p>
          <a:p>
            <a:pPr algn="ctr" eaLnBrk="1" hangingPunct="1">
              <a:buFontTx/>
              <a:buNone/>
            </a:pPr>
            <a:r>
              <a:rPr lang="en-US" dirty="0"/>
              <a:t>For This</a:t>
            </a:r>
          </a:p>
        </p:txBody>
      </p:sp>
    </p:spTree>
    <p:extLst>
      <p:ext uri="{BB962C8B-B14F-4D97-AF65-F5344CB8AC3E}">
        <p14:creationId xmlns:p14="http://schemas.microsoft.com/office/powerpoint/2010/main" val="3599986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0455-7634-4E05-879F-C1429F2669ED}"/>
              </a:ext>
            </a:extLst>
          </p:cNvPr>
          <p:cNvSpPr/>
          <p:nvPr/>
        </p:nvSpPr>
        <p:spPr>
          <a:xfrm>
            <a:off x="228600" y="3505200"/>
            <a:ext cx="5181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4492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/>
              <a:t>Hotelling</a:t>
            </a:r>
            <a:r>
              <a:rPr lang="en-US" dirty="0"/>
              <a:t> (1936):</a:t>
            </a:r>
          </a:p>
          <a:p>
            <a:pPr algn="ctr" eaLnBrk="1" hangingPunct="1">
              <a:buFontTx/>
              <a:buNone/>
            </a:pPr>
            <a:r>
              <a:rPr lang="en-US" dirty="0"/>
              <a:t>Canonical Correlation Analysis (CCA)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Main Idea:    </a:t>
            </a:r>
            <a:r>
              <a:rPr lang="en-US" dirty="0" err="1"/>
              <a:t>Dir’ns</a:t>
            </a:r>
            <a:r>
              <a:rPr lang="en-US" dirty="0"/>
              <a:t> to Maximize </a:t>
            </a:r>
            <a:r>
              <a:rPr lang="en-US" u="sng" dirty="0"/>
              <a:t>Correlation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(versus </a:t>
            </a:r>
            <a:r>
              <a:rPr lang="en-US" i="1" dirty="0"/>
              <a:t>Covariance</a:t>
            </a:r>
            <a:r>
              <a:rPr lang="en-US" dirty="0"/>
              <a:t> for PLS)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A8216-AC00-4598-8396-2BC90EC9F9D9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40B202-7DB0-4E29-BA3B-4815402A4D4C}"/>
              </a:ext>
            </a:extLst>
          </p:cNvPr>
          <p:cNvGrpSpPr/>
          <p:nvPr/>
        </p:nvGrpSpPr>
        <p:grpSpPr>
          <a:xfrm>
            <a:off x="1015633" y="1752600"/>
            <a:ext cx="2565767" cy="1371600"/>
            <a:chOff x="1015633" y="1752600"/>
            <a:chExt cx="2565767" cy="1371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EF4A82-463E-4CC6-BE31-D683918FE7F6}"/>
                </a:ext>
              </a:extLst>
            </p:cNvPr>
            <p:cNvSpPr txBox="1"/>
            <p:nvPr/>
          </p:nvSpPr>
          <p:spPr>
            <a:xfrm>
              <a:off x="1015633" y="2754868"/>
              <a:ext cx="2565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Founder of UNC STOR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FEF3FC-658C-4EB2-8BF6-76D09A1EDA97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1447800" y="1752600"/>
              <a:ext cx="850717" cy="1002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032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CCA Computation: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Change of Variable  &amp;  SVD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Details in Section 17.2.2 of Text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Gives Orthogonal Scores, but Not Loadings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74FF3C-E89F-3734-6E89-C04556DB31A9}"/>
              </a:ext>
            </a:extLst>
          </p:cNvPr>
          <p:cNvGrpSpPr/>
          <p:nvPr/>
        </p:nvGrpSpPr>
        <p:grpSpPr>
          <a:xfrm>
            <a:off x="4572000" y="1143000"/>
            <a:ext cx="3048000" cy="1219200"/>
            <a:chOff x="4946008" y="905470"/>
            <a:chExt cx="3048000" cy="1219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993C65-9B70-302C-4942-14BD01DE2417}"/>
                </a:ext>
              </a:extLst>
            </p:cNvPr>
            <p:cNvSpPr txBox="1"/>
            <p:nvPr/>
          </p:nvSpPr>
          <p:spPr>
            <a:xfrm>
              <a:off x="5867400" y="905470"/>
              <a:ext cx="21266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Essentially Handles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  Corr.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Type of Scaling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2B2A6BF-1138-16D2-FF8A-BA275FEF54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6008" y="1371600"/>
              <a:ext cx="921392" cy="75307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8EAAA8-7C47-D7AB-6E74-0F65AC4E7373}"/>
              </a:ext>
            </a:extLst>
          </p:cNvPr>
          <p:cNvGrpSpPr/>
          <p:nvPr/>
        </p:nvGrpSpPr>
        <p:grpSpPr>
          <a:xfrm>
            <a:off x="3810000" y="5334000"/>
            <a:ext cx="4139183" cy="1066800"/>
            <a:chOff x="4031608" y="753070"/>
            <a:chExt cx="4139183" cy="1066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3D726B-4BDD-5F7F-3BAE-3CE05D48BDC5}"/>
                </a:ext>
              </a:extLst>
            </p:cNvPr>
            <p:cNvSpPr txBox="1"/>
            <p:nvPr/>
          </p:nvSpPr>
          <p:spPr>
            <a:xfrm>
              <a:off x="5690625" y="1173539"/>
              <a:ext cx="2480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Another Consequence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00"/>
                  </a:solidFill>
                </a:rPr>
                <a:t>Of Change of Variable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AD2C030-B572-8A64-5C66-7D11B70994A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4031608" y="753070"/>
              <a:ext cx="1659017" cy="743635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285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8C2002-57EB-A2F2-0219-AD196A32C2D2}"/>
                  </a:ext>
                </a:extLst>
              </p:cNvPr>
              <p:cNvSpPr txBox="1"/>
              <p:nvPr/>
            </p:nvSpPr>
            <p:spPr>
              <a:xfrm>
                <a:off x="2286000" y="3581400"/>
                <a:ext cx="4495461" cy="167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8C2002-57EB-A2F2-0219-AD196A32C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81400"/>
                <a:ext cx="4495461" cy="1677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960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8C2002-57EB-A2F2-0219-AD196A32C2D2}"/>
                  </a:ext>
                </a:extLst>
              </p:cNvPr>
              <p:cNvSpPr txBox="1"/>
              <p:nvPr/>
            </p:nvSpPr>
            <p:spPr>
              <a:xfrm>
                <a:off x="2286000" y="3581400"/>
                <a:ext cx="3514615" cy="167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8C2002-57EB-A2F2-0219-AD196A32C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81400"/>
                <a:ext cx="3514615" cy="1677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5B8C2D8-0FF7-0934-F1AF-75F0C21BFEEA}"/>
              </a:ext>
            </a:extLst>
          </p:cNvPr>
          <p:cNvGrpSpPr/>
          <p:nvPr/>
        </p:nvGrpSpPr>
        <p:grpSpPr>
          <a:xfrm>
            <a:off x="2267485" y="3581400"/>
            <a:ext cx="5657315" cy="1066800"/>
            <a:chOff x="2590800" y="3505200"/>
            <a:chExt cx="5657315" cy="106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BF7517-0494-513A-11D8-2DE86E35D74E}"/>
                </a:ext>
              </a:extLst>
            </p:cNvPr>
            <p:cNvSpPr/>
            <p:nvPr/>
          </p:nvSpPr>
          <p:spPr>
            <a:xfrm>
              <a:off x="2590800" y="3505200"/>
              <a:ext cx="3505200" cy="1066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ED804D1-BEED-7EE1-137D-1CC4ECF02C4F}"/>
                    </a:ext>
                  </a:extLst>
                </p:cNvPr>
                <p:cNvSpPr txBox="1"/>
                <p:nvPr/>
              </p:nvSpPr>
              <p:spPr>
                <a:xfrm>
                  <a:off x="6248400" y="3810000"/>
                  <a:ext cx="19997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X Block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⊆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9D2813A-32C6-6413-454B-D1C3214D5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3810000"/>
                  <a:ext cx="199971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57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233EDF-6126-6EAA-DF54-2D5338D8464C}"/>
              </a:ext>
            </a:extLst>
          </p:cNvPr>
          <p:cNvGrpSpPr/>
          <p:nvPr/>
        </p:nvGrpSpPr>
        <p:grpSpPr>
          <a:xfrm>
            <a:off x="2279668" y="4724400"/>
            <a:ext cx="5645132" cy="461665"/>
            <a:chOff x="2590800" y="4648200"/>
            <a:chExt cx="5645132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239314-37C9-2D61-532D-A4C7BDF2AD5D}"/>
                </a:ext>
              </a:extLst>
            </p:cNvPr>
            <p:cNvSpPr/>
            <p:nvPr/>
          </p:nvSpPr>
          <p:spPr>
            <a:xfrm>
              <a:off x="2590800" y="4648200"/>
              <a:ext cx="3505200" cy="4572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51CD155-E89C-C2EB-CFEE-0B0164949D28}"/>
                    </a:ext>
                  </a:extLst>
                </p:cNvPr>
                <p:cNvSpPr txBox="1"/>
                <p:nvPr/>
              </p:nvSpPr>
              <p:spPr>
                <a:xfrm>
                  <a:off x="6248400" y="4648200"/>
                  <a:ext cx="19875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Y Block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⊆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1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94D6CBF-7F71-527A-74AC-B590B45E1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4648200"/>
                  <a:ext cx="198753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60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616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C1BFF1B7-06DC-2641-F89E-12C45A73E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19958" r="19852" b="19958"/>
          <a:stretch/>
        </p:blipFill>
        <p:spPr>
          <a:xfrm>
            <a:off x="914179" y="1905000"/>
            <a:ext cx="8229821" cy="493767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4833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BD65DD31-83D9-99C6-7DFB-6AD929BA8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19958" r="19852" b="19958"/>
          <a:stretch/>
        </p:blipFill>
        <p:spPr>
          <a:xfrm>
            <a:off x="914179" y="1920328"/>
            <a:ext cx="8229821" cy="493767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55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 PCA &amp;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026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924AAF85-2B5A-607E-FB86-2B9D0365D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19958" r="19852" b="19958"/>
          <a:stretch/>
        </p:blipFill>
        <p:spPr>
          <a:xfrm>
            <a:off x="914179" y="1920328"/>
            <a:ext cx="8229821" cy="493767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6312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EAA1AB68-CD42-D998-22B2-D562BA14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19958" r="19852" b="19958"/>
          <a:stretch/>
        </p:blipFill>
        <p:spPr>
          <a:xfrm>
            <a:off x="914179" y="1920328"/>
            <a:ext cx="8229821" cy="493767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9938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4E4291F8-49C3-C18C-FF9A-1F596F758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19958" r="19852" b="19958"/>
          <a:stretch/>
        </p:blipFill>
        <p:spPr>
          <a:xfrm>
            <a:off x="914179" y="1920328"/>
            <a:ext cx="8229821" cy="493767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8065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666-E2D1-F4E7-3427-30A0B5E4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1033-F95E-0C78-BD52-CBA8A80E5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angles</a:t>
            </a:r>
          </a:p>
          <a:p>
            <a:r>
              <a:rPr lang="en-US" dirty="0"/>
              <a:t>Show data entirely in cyan plane</a:t>
            </a:r>
          </a:p>
          <a:p>
            <a:r>
              <a:rPr lang="en-US" dirty="0"/>
              <a:t>Stress maximal slope </a:t>
            </a:r>
            <a:r>
              <a:rPr lang="en-US" dirty="0" err="1"/>
              <a:t>orhtogonal</a:t>
            </a:r>
            <a:r>
              <a:rPr lang="en-US" dirty="0"/>
              <a:t> to PC1 (in plane)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5666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un&#10;&#10;AI-generated content may be incorrect.">
            <a:extLst>
              <a:ext uri="{FF2B5EF4-FFF2-40B4-BE49-F238E27FC236}">
                <a16:creationId xmlns:a16="http://schemas.microsoft.com/office/drawing/2014/main" id="{AF1E3F54-611C-4326-DDDD-40DEFECC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19958" r="19852" b="19958"/>
          <a:stretch/>
        </p:blipFill>
        <p:spPr>
          <a:xfrm>
            <a:off x="914179" y="1920328"/>
            <a:ext cx="8229821" cy="493767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F2FC97-18B4-7807-830E-4CCDE676897D}"/>
              </a:ext>
            </a:extLst>
          </p:cNvPr>
          <p:cNvGrpSpPr/>
          <p:nvPr/>
        </p:nvGrpSpPr>
        <p:grpSpPr>
          <a:xfrm>
            <a:off x="1524000" y="2590800"/>
            <a:ext cx="2438400" cy="1295400"/>
            <a:chOff x="2116265" y="5715000"/>
            <a:chExt cx="2438400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192A27D-282D-60FF-1E8F-7AD1FBF6B174}"/>
                    </a:ext>
                  </a:extLst>
                </p:cNvPr>
                <p:cNvSpPr txBox="1"/>
                <p:nvPr/>
              </p:nvSpPr>
              <p:spPr>
                <a:xfrm>
                  <a:off x="2116265" y="5715000"/>
                  <a:ext cx="2077941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plane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B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4F169A-B472-DA46-0B49-1C0F5366A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265" y="5715000"/>
                  <a:ext cx="2077941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333" r="-4106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44C9C74-3A50-17AB-B1EF-4B62C256CBE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155236" y="6176665"/>
              <a:ext cx="1399429" cy="833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7071EF-D29A-30B5-2880-550EB27EF71E}"/>
              </a:ext>
            </a:extLst>
          </p:cNvPr>
          <p:cNvGrpSpPr/>
          <p:nvPr/>
        </p:nvGrpSpPr>
        <p:grpSpPr>
          <a:xfrm>
            <a:off x="5563200" y="3729335"/>
            <a:ext cx="3352200" cy="2747665"/>
            <a:chOff x="5410200" y="3124200"/>
            <a:chExt cx="3352200" cy="2747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2A07E0-6262-3AF7-9BA9-E9F2CEFB62F7}"/>
                </a:ext>
              </a:extLst>
            </p:cNvPr>
            <p:cNvSpPr txBox="1"/>
            <p:nvPr/>
          </p:nvSpPr>
          <p:spPr>
            <a:xfrm>
              <a:off x="5410200" y="5410200"/>
              <a:ext cx="3352200" cy="46166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Lie 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Cyan Plane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348DD04-E9E2-97BF-A4D9-032DBE97DA7D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7086300" y="3124200"/>
              <a:ext cx="0" cy="22860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938C65-888F-F1AC-70E7-EFDB1287BA81}"/>
              </a:ext>
            </a:extLst>
          </p:cNvPr>
          <p:cNvGrpSpPr/>
          <p:nvPr/>
        </p:nvGrpSpPr>
        <p:grpSpPr>
          <a:xfrm>
            <a:off x="5083161" y="2057399"/>
            <a:ext cx="3828833" cy="1447801"/>
            <a:chOff x="5029200" y="2895600"/>
            <a:chExt cx="3882794" cy="16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942DDF-7B45-84B1-95FE-25B38C8F5C32}"/>
                </a:ext>
              </a:extLst>
            </p:cNvPr>
            <p:cNvSpPr txBox="1"/>
            <p:nvPr/>
          </p:nvSpPr>
          <p:spPr>
            <a:xfrm>
              <a:off x="5029200" y="2895600"/>
              <a:ext cx="3882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Dashed 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is Intersection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8B41EC-1D0A-BA09-B8CF-AE1824288920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6829052" y="3357265"/>
              <a:ext cx="141545" cy="119482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9810BD-F1F2-9C3D-CD97-41CE3232392A}"/>
              </a:ext>
            </a:extLst>
          </p:cNvPr>
          <p:cNvSpPr txBox="1"/>
          <p:nvPr/>
        </p:nvSpPr>
        <p:spPr>
          <a:xfrm>
            <a:off x="1916877" y="548640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PC1 Direction</a:t>
            </a:r>
          </a:p>
        </p:txBody>
      </p:sp>
    </p:spTree>
    <p:extLst>
      <p:ext uri="{BB962C8B-B14F-4D97-AF65-F5344CB8AC3E}">
        <p14:creationId xmlns:p14="http://schemas.microsoft.com/office/powerpoint/2010/main" val="3537900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un&#10;&#10;AI-generated content may be incorrect.">
            <a:extLst>
              <a:ext uri="{FF2B5EF4-FFF2-40B4-BE49-F238E27FC236}">
                <a16:creationId xmlns:a16="http://schemas.microsoft.com/office/drawing/2014/main" id="{AF1E3F54-611C-4326-DDDD-40DEFECC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19958" r="19852" b="19958"/>
          <a:stretch/>
        </p:blipFill>
        <p:spPr>
          <a:xfrm>
            <a:off x="914179" y="1920328"/>
            <a:ext cx="8229821" cy="4937672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E9FCCE-E1B0-83EA-C477-4367BAB3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  <a:p>
            <a:pPr eaLnBrk="1" hangingPunct="1">
              <a:buFontTx/>
              <a:buNone/>
            </a:pPr>
            <a:r>
              <a:rPr lang="en-US" dirty="0"/>
              <a:t>Simple Toy Example:</a:t>
            </a:r>
          </a:p>
          <a:p>
            <a:pPr eaLnBrk="1" hangingPunct="1">
              <a:buFontTx/>
              <a:buNone/>
            </a:pPr>
            <a:r>
              <a:rPr lang="en-US" sz="800" dirty="0"/>
              <a:t>`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5940F8-6902-627B-E348-CC7CB763F191}"/>
              </a:ext>
            </a:extLst>
          </p:cNvPr>
          <p:cNvGrpSpPr/>
          <p:nvPr/>
        </p:nvGrpSpPr>
        <p:grpSpPr>
          <a:xfrm>
            <a:off x="5181600" y="5181600"/>
            <a:ext cx="3230372" cy="1447800"/>
            <a:chOff x="5181600" y="4640997"/>
            <a:chExt cx="3230372" cy="1447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A12D34-1506-8FBD-2D65-DC561A639F5F}"/>
                </a:ext>
              </a:extLst>
            </p:cNvPr>
            <p:cNvSpPr txBox="1"/>
            <p:nvPr/>
          </p:nvSpPr>
          <p:spPr>
            <a:xfrm>
              <a:off x="5181600" y="5257800"/>
              <a:ext cx="3230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Direction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x-plane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 max y correlation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5816DB-5726-E8AF-A67B-2DE9A90B31E6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6400800" y="4640997"/>
              <a:ext cx="395986" cy="616803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F20DB-0A8E-C8E9-5152-DC31A3804D69}"/>
                  </a:ext>
                </a:extLst>
              </p:cNvPr>
              <p:cNvSpPr txBox="1"/>
              <p:nvPr/>
            </p:nvSpPr>
            <p:spPr>
              <a:xfrm>
                <a:off x="6917852" y="4884003"/>
                <a:ext cx="21499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Direction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Intersection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F20DB-0A8E-C8E9-5152-DC31A3804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852" y="4884003"/>
                <a:ext cx="2149948" cy="830997"/>
              </a:xfrm>
              <a:prstGeom prst="rect">
                <a:avLst/>
              </a:prstGeom>
              <a:blipFill>
                <a:blip r:embed="rId4"/>
                <a:stretch>
                  <a:fillRect l="-4249" t="-5109" r="-368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6FE28-C5AB-D4B2-4306-BE4C2EDDA6AD}"/>
              </a:ext>
            </a:extLst>
          </p:cNvPr>
          <p:cNvGrpSpPr/>
          <p:nvPr/>
        </p:nvGrpSpPr>
        <p:grpSpPr>
          <a:xfrm>
            <a:off x="1782683" y="5181600"/>
            <a:ext cx="3246517" cy="1447800"/>
            <a:chOff x="5249730" y="4640997"/>
            <a:chExt cx="3246517" cy="14478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95C271-D06B-333B-F342-641733262A3B}"/>
                </a:ext>
              </a:extLst>
            </p:cNvPr>
            <p:cNvSpPr txBox="1"/>
            <p:nvPr/>
          </p:nvSpPr>
          <p:spPr>
            <a:xfrm>
              <a:off x="5249730" y="5257800"/>
              <a:ext cx="309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PLS is Compromise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/>
                <a:t>Between </a:t>
              </a:r>
              <a:r>
                <a:rPr lang="en-US" sz="2400" dirty="0">
                  <a:solidFill>
                    <a:srgbClr val="FF0000"/>
                  </a:solidFill>
                </a:rPr>
                <a:t>PC1</a:t>
              </a:r>
              <a:r>
                <a:rPr lang="en-US" sz="2400" dirty="0"/>
                <a:t> &amp; </a:t>
              </a:r>
              <a:r>
                <a:rPr lang="en-US" sz="2400" dirty="0">
                  <a:solidFill>
                    <a:srgbClr val="0000FF"/>
                  </a:solidFill>
                </a:rPr>
                <a:t>CCA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4A96E5-BFF6-DC60-2B13-F27D7A919020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6796789" y="4640997"/>
              <a:ext cx="1699458" cy="616803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859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A269A-B844-2843-F32D-D5C6331CB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CCC5EB-43C5-213F-4D68-E2B934EE7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98A766-7706-8C66-AACF-C20F02872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</p:txBody>
      </p:sp>
      <p:pic>
        <p:nvPicPr>
          <p:cNvPr id="7" name="Picture 6" descr="A graph of a line and a line&#10;&#10;Description automatically generated">
            <a:extLst>
              <a:ext uri="{FF2B5EF4-FFF2-40B4-BE49-F238E27FC236}">
                <a16:creationId xmlns:a16="http://schemas.microsoft.com/office/drawing/2014/main" id="{4FA61485-F5D5-EADB-6662-F4CDB7F1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2499"/>
          <a:stretch/>
        </p:blipFill>
        <p:spPr>
          <a:xfrm>
            <a:off x="0" y="2799521"/>
            <a:ext cx="9147360" cy="3753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B9FC2-4FEE-CE35-B83E-260362111673}"/>
              </a:ext>
            </a:extLst>
          </p:cNvPr>
          <p:cNvSpPr txBox="1"/>
          <p:nvPr/>
        </p:nvSpPr>
        <p:spPr>
          <a:xfrm>
            <a:off x="0" y="2362200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Projection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- 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plane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C5D65-702E-BB1B-1A51-F9441FAA8D9A}"/>
              </a:ext>
            </a:extLst>
          </p:cNvPr>
          <p:cNvSpPr txBox="1"/>
          <p:nvPr/>
        </p:nvSpPr>
        <p:spPr>
          <a:xfrm>
            <a:off x="4876800" y="2362200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Projection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PC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- PC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plane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C37E1-A28C-CCE4-19C7-136EC8237AFB}"/>
              </a:ext>
            </a:extLst>
          </p:cNvPr>
          <p:cNvSpPr txBox="1"/>
          <p:nvPr/>
        </p:nvSpPr>
        <p:spPr>
          <a:xfrm>
            <a:off x="3505200" y="2971800"/>
            <a:ext cx="2044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7F7C8-9FF8-8880-E4A6-CC5855317AE2}"/>
              </a:ext>
            </a:extLst>
          </p:cNvPr>
          <p:cNvSpPr txBox="1"/>
          <p:nvPr/>
        </p:nvSpPr>
        <p:spPr>
          <a:xfrm>
            <a:off x="3693865" y="5276671"/>
            <a:ext cx="165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Feels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 &amp; Var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BF3F8-511C-5004-1555-EB585CE560C1}"/>
              </a:ext>
            </a:extLst>
          </p:cNvPr>
          <p:cNvSpPr txBox="1"/>
          <p:nvPr/>
        </p:nvSpPr>
        <p:spPr>
          <a:xfrm>
            <a:off x="3595945" y="4350603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3984820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A Drawback of CCA: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In </a:t>
                </a:r>
                <a:r>
                  <a:rPr lang="en-US" dirty="0">
                    <a:solidFill>
                      <a:srgbClr val="00B050"/>
                    </a:solidFill>
                  </a:rPr>
                  <a:t>HDLSS</a:t>
                </a:r>
                <a:r>
                  <a:rPr lang="en-US" dirty="0"/>
                  <a:t> settings, always gives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(spurious) directions with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Approach:  Regularize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(Requires Tuning)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2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0455-7634-4E05-879F-C1429F2669ED}"/>
              </a:ext>
            </a:extLst>
          </p:cNvPr>
          <p:cNvSpPr/>
          <p:nvPr/>
        </p:nvSpPr>
        <p:spPr>
          <a:xfrm>
            <a:off x="228600" y="4572000"/>
            <a:ext cx="3657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0947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Joint and Individual Variation Explained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Lock, Hoadley, Marron &amp; Nobel (2013)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10CD7-0C11-4898-94C5-FF539C186CB1}"/>
              </a:ext>
            </a:extLst>
          </p:cNvPr>
          <p:cNvSpPr txBox="1"/>
          <p:nvPr/>
        </p:nvSpPr>
        <p:spPr>
          <a:xfrm>
            <a:off x="6096000" y="164068"/>
            <a:ext cx="1903150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A0760-B5F6-3BE1-1D3A-A547EB57606F}"/>
              </a:ext>
            </a:extLst>
          </p:cNvPr>
          <p:cNvSpPr txBox="1"/>
          <p:nvPr/>
        </p:nvSpPr>
        <p:spPr>
          <a:xfrm>
            <a:off x="5638800" y="649069"/>
            <a:ext cx="2749471" cy="646331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Superficial,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Do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More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Here</a:t>
            </a:r>
          </a:p>
        </p:txBody>
      </p:sp>
      <p:pic>
        <p:nvPicPr>
          <p:cNvPr id="17" name="Picture 2" descr="http://www.tc.umn.edu/%7Eelock/LockPhoto.jpg">
            <a:extLst>
              <a:ext uri="{FF2B5EF4-FFF2-40B4-BE49-F238E27FC236}">
                <a16:creationId xmlns:a16="http://schemas.microsoft.com/office/drawing/2014/main" id="{345F149E-281E-A886-B43D-F258FD571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1685" b="24839"/>
          <a:stretch/>
        </p:blipFill>
        <p:spPr bwMode="auto">
          <a:xfrm>
            <a:off x="2077865" y="3214936"/>
            <a:ext cx="127493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9158891B-2C0E-51FA-D78A-9BA44FE1B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4" r="30093" b="29550"/>
          <a:stretch/>
        </p:blipFill>
        <p:spPr>
          <a:xfrm>
            <a:off x="5943600" y="3200400"/>
            <a:ext cx="1339799" cy="1538536"/>
          </a:xfrm>
          <a:prstGeom prst="rect">
            <a:avLst/>
          </a:prstGeom>
        </p:spPr>
      </p:pic>
      <p:pic>
        <p:nvPicPr>
          <p:cNvPr id="19" name="Picture 18" descr="A person wearing glasses and a striped shirt&#10;&#10;Description automatically generated">
            <a:extLst>
              <a:ext uri="{FF2B5EF4-FFF2-40B4-BE49-F238E27FC236}">
                <a16:creationId xmlns:a16="http://schemas.microsoft.com/office/drawing/2014/main" id="{8AC7D203-D5C8-5458-35F9-BB3D25F38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90" y="3214936"/>
            <a:ext cx="1235710" cy="1524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666D7A-B9F7-EC7F-2E66-320D67B588B7}"/>
              </a:ext>
            </a:extLst>
          </p:cNvPr>
          <p:cNvSpPr txBox="1"/>
          <p:nvPr/>
        </p:nvSpPr>
        <p:spPr>
          <a:xfrm>
            <a:off x="2186237" y="496753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Eric 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390D2-6461-0D28-6273-8A516EFD05E6}"/>
              </a:ext>
            </a:extLst>
          </p:cNvPr>
          <p:cNvSpPr txBox="1"/>
          <p:nvPr/>
        </p:nvSpPr>
        <p:spPr>
          <a:xfrm>
            <a:off x="3886200" y="4967536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Andrew Nobel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FEC42-EE87-DBF4-95F4-EB82A87FC99B}"/>
              </a:ext>
            </a:extLst>
          </p:cNvPr>
          <p:cNvSpPr txBox="1"/>
          <p:nvPr/>
        </p:nvSpPr>
        <p:spPr>
          <a:xfrm>
            <a:off x="5809172" y="4967536"/>
            <a:ext cx="158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Katie Hoadley</a:t>
            </a:r>
          </a:p>
        </p:txBody>
      </p:sp>
    </p:spTree>
    <p:extLst>
      <p:ext uri="{BB962C8B-B14F-4D97-AF65-F5344CB8AC3E}">
        <p14:creationId xmlns:p14="http://schemas.microsoft.com/office/powerpoint/2010/main" val="2887913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 PCA &amp;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52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Joint and Individual Variation Explained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Lock, Hoadley, Marron &amp; Nobel (2013)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Joint Modes of Variation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Key Contribution:  Individual Modes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Scores Only Maximally Correlated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67051-66F7-4933-4DCA-9F3ED2278BF5}"/>
              </a:ext>
            </a:extLst>
          </p:cNvPr>
          <p:cNvSpPr txBox="1"/>
          <p:nvPr/>
        </p:nvSpPr>
        <p:spPr>
          <a:xfrm>
            <a:off x="5889124" y="2234625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Scores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499B00-37BC-7791-62C9-0ADA4BABAEBD}"/>
              </a:ext>
            </a:extLst>
          </p:cNvPr>
          <p:cNvGrpSpPr/>
          <p:nvPr/>
        </p:nvGrpSpPr>
        <p:grpSpPr>
          <a:xfrm>
            <a:off x="381000" y="2819400"/>
            <a:ext cx="5943600" cy="1727775"/>
            <a:chOff x="381000" y="2819400"/>
            <a:chExt cx="5943600" cy="1727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C949A5-1E53-F635-B737-5DFD352D3096}"/>
                </a:ext>
              </a:extLst>
            </p:cNvPr>
            <p:cNvSpPr txBox="1"/>
            <p:nvPr/>
          </p:nvSpPr>
          <p:spPr>
            <a:xfrm>
              <a:off x="381000" y="3962400"/>
              <a:ext cx="46955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Major Contrast with CCA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A93F0DE-6B26-8424-4442-1059DECAD5F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2728758" y="2819400"/>
              <a:ext cx="3595842" cy="1143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F52B9B-9837-EB3D-A9A0-E7E51FC53A74}"/>
              </a:ext>
            </a:extLst>
          </p:cNvPr>
          <p:cNvGrpSpPr/>
          <p:nvPr/>
        </p:nvGrpSpPr>
        <p:grpSpPr>
          <a:xfrm>
            <a:off x="3537005" y="3352800"/>
            <a:ext cx="5378395" cy="3124200"/>
            <a:chOff x="1403405" y="1575375"/>
            <a:chExt cx="5378395" cy="31242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023782-9014-5F66-29CA-94463428FAAA}"/>
                </a:ext>
              </a:extLst>
            </p:cNvPr>
            <p:cNvSpPr txBox="1"/>
            <p:nvPr/>
          </p:nvSpPr>
          <p:spPr>
            <a:xfrm>
              <a:off x="1403405" y="4114800"/>
              <a:ext cx="53783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Mathematical Definition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30DB959-8898-1D08-48ED-5F77B3C39A28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3200400" y="1575375"/>
              <a:ext cx="892203" cy="253942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0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B4AE2-7B48-B1B8-205B-DBE3D38C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63137B-9C6F-5AAA-191B-95D9FA81E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2EF2480-6F9F-3F06-FE63-A40081852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Joint and Individual Variation Explained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Lock, Hoadley, Marron &amp; Nobel (2013)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Joint Modes of Variation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Key Contribution:  Individual Modes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Angle Based JIVE (AJIVE)</a:t>
            </a:r>
          </a:p>
          <a:p>
            <a:pPr eaLnBrk="1" hangingPunct="1">
              <a:buFontTx/>
              <a:buNone/>
            </a:pPr>
            <a:r>
              <a:rPr lang="sv-SE" sz="2400" dirty="0"/>
              <a:t>     Feng, Jiang, Hannig &amp; Marron (2018)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B0796-A1B6-B4CF-22F7-CF76FF83911B}"/>
              </a:ext>
            </a:extLst>
          </p:cNvPr>
          <p:cNvSpPr txBox="1"/>
          <p:nvPr/>
        </p:nvSpPr>
        <p:spPr>
          <a:xfrm>
            <a:off x="5889124" y="2234625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Scores</a:t>
            </a:r>
          </a:p>
        </p:txBody>
      </p:sp>
    </p:spTree>
    <p:extLst>
      <p:ext uri="{BB962C8B-B14F-4D97-AF65-F5344CB8AC3E}">
        <p14:creationId xmlns:p14="http://schemas.microsoft.com/office/powerpoint/2010/main" val="1502641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B4AE2-7B48-B1B8-205B-DBE3D38C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63137B-9C6F-5AAA-191B-95D9FA81E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2EF2480-6F9F-3F06-FE63-A40081852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</a:p>
          <a:p>
            <a:pPr marL="0" indent="0" eaLnBrk="1" hangingPunct="1">
              <a:buNone/>
            </a:pPr>
            <a:r>
              <a:rPr lang="en-US" dirty="0"/>
              <a:t> 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Angle Based JIVE (AJIVE)</a:t>
            </a:r>
          </a:p>
          <a:p>
            <a:pPr eaLnBrk="1" hangingPunct="1">
              <a:buFontTx/>
              <a:buNone/>
            </a:pPr>
            <a:r>
              <a:rPr lang="sv-SE" sz="2400" dirty="0"/>
              <a:t>     Feng, Jiang, Hannig &amp; Marron (2018)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Non-Iterative Linear Algebra Calculation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Uses Intuitive </a:t>
            </a:r>
            <a:r>
              <a:rPr lang="sv-SE" i="1" dirty="0"/>
              <a:t>Principal Angle Analysis</a:t>
            </a:r>
            <a:endParaRPr lang="en-US" i="1" dirty="0"/>
          </a:p>
        </p:txBody>
      </p:sp>
      <p:pic>
        <p:nvPicPr>
          <p:cNvPr id="2" name="Picture 6" descr="photo of">
            <a:extLst>
              <a:ext uri="{FF2B5EF4-FFF2-40B4-BE49-F238E27FC236}">
                <a16:creationId xmlns:a16="http://schemas.microsoft.com/office/drawing/2014/main" id="{56E7C43D-4A34-37BA-5BE1-90DEA364F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r="12592"/>
          <a:stretch/>
        </p:blipFill>
        <p:spPr bwMode="auto">
          <a:xfrm>
            <a:off x="1979868" y="1383268"/>
            <a:ext cx="152533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B58E0-88D4-A0F3-0F35-507FBB17ED48}"/>
              </a:ext>
            </a:extLst>
          </p:cNvPr>
          <p:cNvSpPr txBox="1"/>
          <p:nvPr/>
        </p:nvSpPr>
        <p:spPr>
          <a:xfrm>
            <a:off x="2186237" y="3135868"/>
            <a:ext cx="12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Qing Feng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D4EC8-5EAB-0264-B9E4-C54053CC96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1"/>
          <a:stretch/>
        </p:blipFill>
        <p:spPr>
          <a:xfrm>
            <a:off x="5943600" y="1383268"/>
            <a:ext cx="147505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68798-8C2A-9DDB-EE82-3582119C1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83268"/>
            <a:ext cx="1145628" cy="152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A00FC4-F6E2-E510-2742-435FF3ECBE63}"/>
              </a:ext>
            </a:extLst>
          </p:cNvPr>
          <p:cNvSpPr txBox="1"/>
          <p:nvPr/>
        </p:nvSpPr>
        <p:spPr>
          <a:xfrm>
            <a:off x="4038600" y="3135868"/>
            <a:ext cx="136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Meilei Jiang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1BC1E-91C6-C24E-7211-78A593D12E72}"/>
              </a:ext>
            </a:extLst>
          </p:cNvPr>
          <p:cNvSpPr txBox="1"/>
          <p:nvPr/>
        </p:nvSpPr>
        <p:spPr>
          <a:xfrm>
            <a:off x="6019800" y="313586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Jan Hannig</a:t>
            </a:r>
          </a:p>
        </p:txBody>
      </p:sp>
    </p:spTree>
    <p:extLst>
      <p:ext uri="{BB962C8B-B14F-4D97-AF65-F5344CB8AC3E}">
        <p14:creationId xmlns:p14="http://schemas.microsoft.com/office/powerpoint/2010/main" val="421350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Explore &amp; Quantify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Through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Joint 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FF"/>
                </a:solidFill>
                <a:latin typeface="Tahoma"/>
              </a:rPr>
              <a:t>   via </a:t>
            </a:r>
            <a:r>
              <a:rPr lang="en-US" altLang="en-US" u="sng" dirty="0">
                <a:solidFill>
                  <a:srgbClr val="0000FF"/>
                </a:solidFill>
                <a:latin typeface="Tahoma"/>
              </a:rPr>
              <a:t>Common 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Signatures Among Cases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8D690-840A-4FA9-B230-84B6F255D447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F5A81-A937-4786-9293-11C4817E35C7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879A58-E37E-4780-8C60-CBA3C54FF848}"/>
              </a:ext>
            </a:extLst>
          </p:cNvPr>
          <p:cNvCxnSpPr/>
          <p:nvPr/>
        </p:nvCxnSpPr>
        <p:spPr bwMode="auto">
          <a:xfrm flipH="1" flipV="1">
            <a:off x="4591846" y="3429001"/>
            <a:ext cx="2494754" cy="8382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290CF-563A-44CA-8D72-FED6183AB4ED}"/>
              </a:ext>
            </a:extLst>
          </p:cNvPr>
          <p:cNvCxnSpPr/>
          <p:nvPr/>
        </p:nvCxnSpPr>
        <p:spPr bwMode="auto">
          <a:xfrm flipH="1">
            <a:off x="4591845" y="1600200"/>
            <a:ext cx="2494756" cy="18288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1ACA2EF9-10A0-46D3-9494-5A05D4193445}"/>
              </a:ext>
            </a:extLst>
          </p:cNvPr>
          <p:cNvSpPr/>
          <p:nvPr/>
        </p:nvSpPr>
        <p:spPr bwMode="auto">
          <a:xfrm>
            <a:off x="7086600" y="4191001"/>
            <a:ext cx="1752600" cy="152399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2EF7FF4-0127-4FC8-BFEB-F47374B632D0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DD3738-9CF0-4EAA-BA0D-DCF8EDC4A5CA}"/>
                  </a:ext>
                </a:extLst>
              </p:cNvPr>
              <p:cNvSpPr txBox="1"/>
              <p:nvPr/>
            </p:nvSpPr>
            <p:spPr>
              <a:xfrm>
                <a:off x="754568" y="4876800"/>
                <a:ext cx="4274632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Focus Away from PCA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Directions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Now On Scores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Loadings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DD3738-9CF0-4EAA-BA0D-DCF8EDC4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68" y="4876800"/>
                <a:ext cx="4274632" cy="669992"/>
              </a:xfrm>
              <a:prstGeom prst="rect">
                <a:avLst/>
              </a:prstGeom>
              <a:blipFill>
                <a:blip r:embed="rId3"/>
                <a:stretch>
                  <a:fillRect l="-428" t="-36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9D7FB60-001C-4F83-B97E-2DE3C62D9B0B}"/>
              </a:ext>
            </a:extLst>
          </p:cNvPr>
          <p:cNvSpPr txBox="1"/>
          <p:nvPr/>
        </p:nvSpPr>
        <p:spPr>
          <a:xfrm>
            <a:off x="1066800" y="5830669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Commonality is Among Cases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161C1-C391-46F9-B495-4569B9505E1B}"/>
              </a:ext>
            </a:extLst>
          </p:cNvPr>
          <p:cNvSpPr txBox="1"/>
          <p:nvPr/>
        </p:nvSpPr>
        <p:spPr>
          <a:xfrm>
            <a:off x="4724827" y="515721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(As in PLS &amp; CCA)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50FD6-3BDB-437C-31DF-7D8931E868AF}"/>
              </a:ext>
            </a:extLst>
          </p:cNvPr>
          <p:cNvSpPr txBox="1"/>
          <p:nvPr/>
        </p:nvSpPr>
        <p:spPr>
          <a:xfrm>
            <a:off x="5638800" y="6019800"/>
            <a:ext cx="29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Dual Space Linear Algebra,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Primal Space</a:t>
            </a:r>
          </a:p>
        </p:txBody>
      </p:sp>
    </p:spTree>
    <p:extLst>
      <p:ext uri="{BB962C8B-B14F-4D97-AF65-F5344CB8AC3E}">
        <p14:creationId xmlns:p14="http://schemas.microsoft.com/office/powerpoint/2010/main" val="66378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Explore &amp; Quantify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Through Joint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via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Common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Signatures Among Cases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And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Individual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(Ortho to Joint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   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&amp; Not Colinear)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EBC65-594F-4EBB-B009-6422C85AC44D}"/>
              </a:ext>
            </a:extLst>
          </p:cNvPr>
          <p:cNvCxnSpPr/>
          <p:nvPr/>
        </p:nvCxnSpPr>
        <p:spPr bwMode="auto">
          <a:xfrm flipH="1">
            <a:off x="4876800" y="1600200"/>
            <a:ext cx="2209801" cy="3429000"/>
          </a:xfrm>
          <a:prstGeom prst="line">
            <a:avLst/>
          </a:prstGeom>
          <a:noFill/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951FA-7EED-43CA-97D6-9A2E40A3B617}"/>
              </a:ext>
            </a:extLst>
          </p:cNvPr>
          <p:cNvCxnSpPr/>
          <p:nvPr/>
        </p:nvCxnSpPr>
        <p:spPr bwMode="auto">
          <a:xfrm flipH="1">
            <a:off x="4876800" y="4267200"/>
            <a:ext cx="2209800" cy="762000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BDF197C-4C8F-4199-8341-18F53196C12B}"/>
              </a:ext>
            </a:extLst>
          </p:cNvPr>
          <p:cNvSpPr/>
          <p:nvPr/>
        </p:nvSpPr>
        <p:spPr bwMode="auto">
          <a:xfrm>
            <a:off x="7086600" y="4191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ED79AB77-9C45-4E00-9F82-66C78E97B834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9255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Then Understand Drivers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Of Variation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Loading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F7FE7F56-0F2E-47DE-8164-AF71BDD619F9}"/>
              </a:ext>
            </a:extLst>
          </p:cNvPr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9E865ADE-FA1F-47A4-A63E-A1D10EDCE696}"/>
              </a:ext>
            </a:extLst>
          </p:cNvPr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CD9F6D-78AD-491B-AAB5-91E414E74933}"/>
              </a:ext>
            </a:extLst>
          </p:cNvPr>
          <p:cNvCxnSpPr/>
          <p:nvPr/>
        </p:nvCxnSpPr>
        <p:spPr bwMode="auto">
          <a:xfrm flipH="1">
            <a:off x="3124200" y="2667000"/>
            <a:ext cx="3962400" cy="609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EE6064-C5C1-48BF-BA3E-38503803770B}"/>
              </a:ext>
            </a:extLst>
          </p:cNvPr>
          <p:cNvCxnSpPr/>
          <p:nvPr/>
        </p:nvCxnSpPr>
        <p:spPr bwMode="auto">
          <a:xfrm flipH="1" flipV="1">
            <a:off x="3124200" y="3276600"/>
            <a:ext cx="3962400" cy="1663987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B85117-7AE6-4FF3-B530-1AF8D92C9BE1}"/>
              </a:ext>
            </a:extLst>
          </p:cNvPr>
          <p:cNvSpPr txBox="1"/>
          <p:nvPr/>
        </p:nvSpPr>
        <p:spPr>
          <a:xfrm>
            <a:off x="1066800" y="4940587"/>
            <a:ext cx="2796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Rank 1 Matrices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Loadings x Scores</a:t>
            </a:r>
          </a:p>
        </p:txBody>
      </p:sp>
    </p:spTree>
    <p:extLst>
      <p:ext uri="{BB962C8B-B14F-4D97-AF65-F5344CB8AC3E}">
        <p14:creationId xmlns:p14="http://schemas.microsoft.com/office/powerpoint/2010/main" val="34616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Then Understand Drivers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Of Variation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Loading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B050"/>
                </a:solidFill>
                <a:latin typeface="Tahoma"/>
              </a:rPr>
              <a:t>Individual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ahoma"/>
              </a:rPr>
              <a:t>Both Computed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ahoma"/>
              </a:rPr>
              <a:t>Projections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Onto Scores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EBC65-594F-4EBB-B009-6422C85AC44D}"/>
              </a:ext>
            </a:extLst>
          </p:cNvPr>
          <p:cNvCxnSpPr>
            <a:stCxn id="10" idx="1"/>
          </p:cNvCxnSpPr>
          <p:nvPr/>
        </p:nvCxnSpPr>
        <p:spPr bwMode="auto">
          <a:xfrm flipH="1">
            <a:off x="4038600" y="2667000"/>
            <a:ext cx="3048000" cy="1752600"/>
          </a:xfrm>
          <a:prstGeom prst="line">
            <a:avLst/>
          </a:prstGeom>
          <a:noFill/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951FA-7EED-43CA-97D6-9A2E40A3B617}"/>
              </a:ext>
            </a:extLst>
          </p:cNvPr>
          <p:cNvCxnSpPr>
            <a:stCxn id="11" idx="1"/>
          </p:cNvCxnSpPr>
          <p:nvPr/>
        </p:nvCxnSpPr>
        <p:spPr bwMode="auto">
          <a:xfrm flipH="1" flipV="1">
            <a:off x="4038600" y="4419600"/>
            <a:ext cx="3048000" cy="520988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47CABB2-78BB-4B67-8713-57B086178B1F}"/>
              </a:ext>
            </a:extLst>
          </p:cNvPr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E347932B-948C-48FE-A22B-8CB7B3796737}"/>
              </a:ext>
            </a:extLst>
          </p:cNvPr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E8D64-DE71-C6C7-8155-1C9F148AEDB8}"/>
              </a:ext>
            </a:extLst>
          </p:cNvPr>
          <p:cNvSpPr txBox="1"/>
          <p:nvPr/>
        </p:nvSpPr>
        <p:spPr>
          <a:xfrm>
            <a:off x="4000300" y="5341203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Best Rank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Approximations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49B88-A04B-2420-7E95-F4AAE54F281E}"/>
              </a:ext>
            </a:extLst>
          </p:cNvPr>
          <p:cNvSpPr txBox="1"/>
          <p:nvPr/>
        </p:nvSpPr>
        <p:spPr>
          <a:xfrm>
            <a:off x="4038600" y="6172200"/>
            <a:ext cx="41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Consider As Regression</a:t>
            </a:r>
          </a:p>
        </p:txBody>
      </p:sp>
    </p:spTree>
    <p:extLst>
      <p:ext uri="{BB962C8B-B14F-4D97-AF65-F5344CB8AC3E}">
        <p14:creationId xmlns:p14="http://schemas.microsoft.com/office/powerpoint/2010/main" val="2817447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sz="3600" dirty="0"/>
              <a:t>Interesting PCA - JIVE Counterpoint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3C22805-B148-51C3-00B9-320878ECF7A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PCA:  Project Centered Data Matrix 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altLang="en-US" dirty="0"/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Onto </a:t>
                </a:r>
                <a:r>
                  <a:rPr lang="en-US" altLang="en-US" dirty="0" err="1"/>
                  <a:t>Max’ing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00B050"/>
                    </a:solidFill>
                  </a:rPr>
                  <a:t>Loadings</a:t>
                </a:r>
                <a:r>
                  <a:rPr lang="en-US" altLang="en-US" dirty="0"/>
                  <a:t> to Get 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Scores</a:t>
                </a:r>
                <a:r>
                  <a:rPr lang="en-US" altLang="en-US" dirty="0"/>
                  <a:t> </a:t>
                </a:r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sz="1800" dirty="0"/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JIVE:  Project Centered Data Matrix 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altLang="en-US" dirty="0"/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Onto 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Unit-Free Scores </a:t>
                </a:r>
                <a:r>
                  <a:rPr lang="en-US" altLang="en-US" dirty="0"/>
                  <a:t>to Get </a:t>
                </a:r>
                <a:r>
                  <a:rPr lang="en-US" altLang="en-US" dirty="0">
                    <a:solidFill>
                      <a:srgbClr val="00B050"/>
                    </a:solidFill>
                  </a:rPr>
                  <a:t>Loadings</a:t>
                </a:r>
              </a:p>
              <a:p>
                <a:pPr marL="0" indent="0" algn="l">
                  <a:lnSpc>
                    <a:spcPct val="150000"/>
                  </a:lnSpc>
                </a:pPr>
                <a:endParaRPr lang="en-US" altLang="en-US" sz="1200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dirty="0">
                    <a:solidFill>
                      <a:srgbClr val="C00000"/>
                    </a:solidFill>
                  </a:rPr>
                  <a:t>Caution: No Guarantee of Orthogonality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3C22805-B148-51C3-00B9-320878ECF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>
                <a:blip r:embed="rId3"/>
                <a:stretch>
                  <a:fillRect l="-1842" b="-5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77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1BD424-DB0F-4FBE-9C90-B763790CB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66436" b="50000"/>
          <a:stretch/>
        </p:blipFill>
        <p:spPr bwMode="auto">
          <a:xfrm>
            <a:off x="231025" y="1524000"/>
            <a:ext cx="160949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91452CA-9A91-42D8-BDD2-BF74BB03C5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59288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“Heat Map” View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Based on </a:t>
            </a:r>
            <a:r>
              <a:rPr lang="en-US" altLang="en-US" i="1" dirty="0"/>
              <a:t>Color Bar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Red for &gt;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       </a:t>
            </a:r>
            <a:r>
              <a:rPr lang="en-US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for =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0000FF"/>
                </a:solidFill>
              </a:rPr>
              <a:t>Blue for &lt;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Intensity shows magnitude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497F1D-5267-460C-B91F-96D34FC918DC}"/>
              </a:ext>
            </a:extLst>
          </p:cNvPr>
          <p:cNvCxnSpPr/>
          <p:nvPr/>
        </p:nvCxnSpPr>
        <p:spPr bwMode="auto">
          <a:xfrm flipH="1">
            <a:off x="1676400" y="2800350"/>
            <a:ext cx="2743200" cy="85725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090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1030DC-B03E-4B11-8CC8-644E09F97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4227" r="66258" b="24227"/>
          <a:stretch/>
        </p:blipFill>
        <p:spPr bwMode="auto">
          <a:xfrm>
            <a:off x="231025" y="1524000"/>
            <a:ext cx="16212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Special Challenges: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=100 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≪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=10,000</m:t>
                    </m:r>
                  </m:oMath>
                </a14:m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 ≫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altLang="en-US" b="0" dirty="0">
                  <a:ea typeface="Cambria Math"/>
                </a:endParaRP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Wildly Differing Sizes &amp; Scales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Typical in Cancer &amp; Neuro-</a:t>
                </a:r>
                <a:r>
                  <a:rPr lang="en-US" altLang="en-US" dirty="0" err="1"/>
                  <a:t>Sci</a:t>
                </a:r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Hard to </a:t>
                </a:r>
                <a:r>
                  <a:rPr lang="en-US" altLang="en-US" u="sng" dirty="0"/>
                  <a:t>Normalize</a:t>
                </a:r>
                <a:r>
                  <a:rPr lang="en-US" altLang="en-US" dirty="0"/>
                  <a:t> Away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  <a:blipFill>
                <a:blip r:embed="rId4"/>
                <a:stretch>
                  <a:fillRect l="-236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E1F219-6EB5-0CAD-FBD5-6E73CE518348}"/>
                  </a:ext>
                </a:extLst>
              </p:cNvPr>
              <p:cNvSpPr txBox="1"/>
              <p:nvPr/>
            </p:nvSpPr>
            <p:spPr>
              <a:xfrm>
                <a:off x="1305373" y="1002268"/>
                <a:ext cx="662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Note:  X  and  Y  Labels Is Limiting to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Two Block Case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E1F219-6EB5-0CAD-FBD5-6E73CE518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73" y="1002268"/>
                <a:ext cx="6629700" cy="369332"/>
              </a:xfrm>
              <a:prstGeom prst="rect">
                <a:avLst/>
              </a:prstGeom>
              <a:blipFill>
                <a:blip r:embed="rId5"/>
                <a:stretch>
                  <a:fillRect l="-7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FE994-76A5-4B34-8DD0-6C850456F01B}"/>
              </a:ext>
            </a:extLst>
          </p:cNvPr>
          <p:cNvSpPr txBox="1"/>
          <p:nvPr/>
        </p:nvSpPr>
        <p:spPr>
          <a:xfrm>
            <a:off x="6705600" y="1066800"/>
            <a:ext cx="17107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17.2</a:t>
            </a:r>
          </a:p>
        </p:txBody>
      </p:sp>
    </p:spTree>
    <p:extLst>
      <p:ext uri="{BB962C8B-B14F-4D97-AF65-F5344CB8AC3E}">
        <p14:creationId xmlns:p14="http://schemas.microsoft.com/office/powerpoint/2010/main" val="419632028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CF186-2710-4F49-BDF8-C0605BB8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7D87C0-E1E3-4964-8B50-772E8303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(Additive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Signals 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+ Noise)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57BC7-9CFC-43E1-9F09-08F0F9E7721F}"/>
              </a:ext>
            </a:extLst>
          </p:cNvPr>
          <p:cNvGrpSpPr/>
          <p:nvPr/>
        </p:nvGrpSpPr>
        <p:grpSpPr>
          <a:xfrm>
            <a:off x="4953000" y="2819400"/>
            <a:ext cx="2514600" cy="2438400"/>
            <a:chOff x="4953000" y="2819400"/>
            <a:chExt cx="2514600" cy="24384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93E794-1205-4E6D-882F-D8F89BE58B7B}"/>
                </a:ext>
              </a:extLst>
            </p:cNvPr>
            <p:cNvCxnSpPr/>
            <p:nvPr/>
          </p:nvCxnSpPr>
          <p:spPr bwMode="auto">
            <a:xfrm flipH="1" flipV="1">
              <a:off x="4953000" y="2819400"/>
              <a:ext cx="251460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B20FB6-317C-4463-AE47-7ADF0ADAC983}"/>
                </a:ext>
              </a:extLst>
            </p:cNvPr>
            <p:cNvCxnSpPr/>
            <p:nvPr/>
          </p:nvCxnSpPr>
          <p:spPr bwMode="auto">
            <a:xfrm flipH="1">
              <a:off x="4953000" y="5105400"/>
              <a:ext cx="25146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FE4B42-378D-441F-B552-9E0F6B044915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F3B2647-CA76-4E46-A649-F29416916518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CFD6EA-A7C7-437B-8B80-8FD286D80264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F98852-96E9-488A-8CE6-26C914C6A34A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BC32C-7F0F-4B93-9FA2-E69BA3AFC5CF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D2218B-D736-48F5-9DE4-DA0E364275C4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E2183-6693-41FD-AC77-22F1C1B17AB4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77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4F3EE-2E4B-4076-B746-50D0B13DB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974EF9-5D9D-44A2-8098-4CD23939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– Rank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</a:t>
            </a: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Same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“Subject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Signal”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(linear combo)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FA64A-1CBA-47C0-A6CB-2D002A4F6E78}"/>
              </a:ext>
            </a:extLst>
          </p:cNvPr>
          <p:cNvCxnSpPr/>
          <p:nvPr/>
        </p:nvCxnSpPr>
        <p:spPr bwMode="auto">
          <a:xfrm flipH="1">
            <a:off x="2514600" y="3962400"/>
            <a:ext cx="36576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6C6534-8A79-4583-AC89-F9D885D2F01F}"/>
              </a:ext>
            </a:extLst>
          </p:cNvPr>
          <p:cNvCxnSpPr/>
          <p:nvPr/>
        </p:nvCxnSpPr>
        <p:spPr bwMode="auto">
          <a:xfrm flipH="1" flipV="1">
            <a:off x="2514600" y="2438400"/>
            <a:ext cx="3657600" cy="1524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FA607A5-546B-41F2-B8F7-B761CED58409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AC1397-9CD3-4DE5-8BED-3EB60D274F43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3BCEE8-C188-495D-AD1C-C4179E2E3653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FED694-1836-41A5-B0E6-3FA56A068781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85E97F-F233-4DD9-B93D-5CEDFB608419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B3C139-B969-424C-BD49-D47A080A7C79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B3BDB8-7A4F-4DEF-A740-11C6EDB60BB9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33617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73E0F-C6C2-40B1-8383-C41EDCCE3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90E4A81-1876-4E2C-81F3-C0582CAC1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Underlying Components: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– Rank 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to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=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Row Space) 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90E4A81-1876-4E2C-81F3-C0582CAC1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blipFill>
                <a:blip r:embed="rId4"/>
                <a:stretch>
                  <a:fillRect l="-4664" t="-1662" r="-6530" b="-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269D33-582A-4BA2-91B7-ECE8C978AF00}"/>
              </a:ext>
            </a:extLst>
          </p:cNvPr>
          <p:cNvCxnSpPr/>
          <p:nvPr/>
        </p:nvCxnSpPr>
        <p:spPr bwMode="auto">
          <a:xfrm flipH="1" flipV="1">
            <a:off x="3810000" y="2819400"/>
            <a:ext cx="19812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11C6674-075A-41A3-ABF5-06A0354CE069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F7329E-DBA8-4262-85A8-8B144D95330A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9D999E-1AC6-477E-BEFC-A9EBC261F7EC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DFF15C-9342-4CA4-B19E-39BFF7F2D45A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1DC51-D59D-460D-9E0B-0F95C92365FE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2F9CFC-77D2-4D30-B2BC-E1103EAAD775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75F1E8-F940-4EDA-9730-789344468509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56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11B39-E72C-95B0-8B4F-E1D798B7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E66EFC-4D31-B067-B1AC-9B90B9CBD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01D0F-AD35-0B0D-B916-A15B71DCD281}"/>
              </a:ext>
            </a:extLst>
          </p:cNvPr>
          <p:cNvSpPr txBox="1"/>
          <p:nvPr/>
        </p:nvSpPr>
        <p:spPr>
          <a:xfrm>
            <a:off x="609600" y="129540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Orthogonality of Rows Comes From: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73F28-30CE-63ED-6C6E-E292A26CCF1C}"/>
                  </a:ext>
                </a:extLst>
              </p:cNvPr>
              <p:cNvSpPr txBox="1"/>
              <p:nvPr/>
            </p:nvSpPr>
            <p:spPr>
              <a:xfrm>
                <a:off x="1905000" y="2176220"/>
                <a:ext cx="5215210" cy="4148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73F28-30CE-63ED-6C6E-E292A26CC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76220"/>
                <a:ext cx="5215210" cy="4148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42680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6FC71-8C38-4729-9D02-8207629EA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1478B3C7-2FEB-466B-BF8D-29BE89917D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Underlying Components: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Y – Rank 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to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∩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with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= {0}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(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don’t need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1478B3C7-2FEB-466B-BF8D-29BE89917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blipFill>
                <a:blip r:embed="rId4"/>
                <a:stretch>
                  <a:fillRect l="-4664" t="-1662" r="-4291" b="-124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182BBA-24A6-4281-B092-78CFA358CD0E}"/>
              </a:ext>
            </a:extLst>
          </p:cNvPr>
          <p:cNvCxnSpPr/>
          <p:nvPr/>
        </p:nvCxnSpPr>
        <p:spPr bwMode="auto">
          <a:xfrm flipH="1">
            <a:off x="3886200" y="3352800"/>
            <a:ext cx="1905000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AF990BC-E970-4B17-A86F-4845FFCDB220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7866C-6604-4E14-A4D0-AC60B5921D64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ECA226-3695-451F-9EE0-776BA7E53F2B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CE70BF-A8EF-4645-A064-536AB428F835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9829-E425-4F21-9798-DEB849984D48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3136FE-4F4F-49FA-B866-31CD45B2F4CF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BFAC39-99AD-40EC-9608-D239BC9C0F5E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835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20203-9491-10EC-B22F-D7C522EB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99D54DD-9619-FE89-92DC-8F1C77B02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90899-726D-F02A-5B62-4A346065D96D}"/>
              </a:ext>
            </a:extLst>
          </p:cNvPr>
          <p:cNvSpPr txBox="1"/>
          <p:nvPr/>
        </p:nvSpPr>
        <p:spPr>
          <a:xfrm>
            <a:off x="152400" y="1091625"/>
            <a:ext cx="544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Check Non-Orthogonality: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BE62E-EAF3-347B-0AF0-D6C1C638400B}"/>
                  </a:ext>
                </a:extLst>
              </p:cNvPr>
              <p:cNvSpPr txBox="1"/>
              <p:nvPr/>
            </p:nvSpPr>
            <p:spPr>
              <a:xfrm>
                <a:off x="305791" y="1603779"/>
                <a:ext cx="4723409" cy="5178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BE62E-EAF3-347B-0AF0-D6C1C638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1" y="1603779"/>
                <a:ext cx="4723409" cy="5178021"/>
              </a:xfrm>
              <a:prstGeom prst="rect">
                <a:avLst/>
              </a:prstGeom>
              <a:blipFill>
                <a:blip r:embed="rId3"/>
                <a:stretch>
                  <a:fillRect l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23F5F2-F96D-F0F5-6257-A21713F2E1ED}"/>
                  </a:ext>
                </a:extLst>
              </p:cNvPr>
              <p:cNvSpPr txBox="1"/>
              <p:nvPr/>
            </p:nvSpPr>
            <p:spPr>
              <a:xfrm>
                <a:off x="5597545" y="4034135"/>
                <a:ext cx="3055195" cy="1641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Angle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47.9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23F5F2-F96D-F0F5-6257-A21713F2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45" y="4034135"/>
                <a:ext cx="3055195" cy="1641090"/>
              </a:xfrm>
              <a:prstGeom prst="rect">
                <a:avLst/>
              </a:prstGeom>
              <a:blipFill>
                <a:blip r:embed="rId4"/>
                <a:stretch>
                  <a:fillRect l="-2994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64175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262CB6-5535-486B-A248-7B667F650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371600"/>
                <a:ext cx="8574089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Concatenate &amp; SVD: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Only (Joint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∪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–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), Lose Sep. &amp; Y –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262CB6-5535-486B-A248-7B667F65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371600"/>
                <a:ext cx="8574089" cy="4768850"/>
              </a:xfrm>
              <a:prstGeom prst="rect">
                <a:avLst/>
              </a:prstGeom>
              <a:blipFill>
                <a:blip r:embed="rId3"/>
                <a:stretch>
                  <a:fillRect l="-1777" t="-1662" r="-1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68CEE03-2B23-4380-869B-BECBF4472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A10CA5-CCB8-400D-827B-C96C6B5E8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2322" r="6060" b="23747"/>
          <a:stretch/>
        </p:blipFill>
        <p:spPr bwMode="auto">
          <a:xfrm>
            <a:off x="4627775" y="3048000"/>
            <a:ext cx="4516225" cy="35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E42EED-621A-46D0-9187-F85CD23A6B0E}"/>
              </a:ext>
            </a:extLst>
          </p:cNvPr>
          <p:cNvGrpSpPr/>
          <p:nvPr/>
        </p:nvGrpSpPr>
        <p:grpSpPr>
          <a:xfrm>
            <a:off x="2514600" y="2514600"/>
            <a:ext cx="3200400" cy="2971800"/>
            <a:chOff x="2514600" y="2514600"/>
            <a:chExt cx="3200400" cy="2971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79D6F7-31C3-4E42-BE52-69F834F445CE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32004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0082C2B-9A12-4D2B-AC5F-C68F1A3C8121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2971800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FB950E-AE67-4229-AC7D-5D57FAEF47C2}"/>
              </a:ext>
            </a:extLst>
          </p:cNvPr>
          <p:cNvCxnSpPr/>
          <p:nvPr/>
        </p:nvCxnSpPr>
        <p:spPr bwMode="auto">
          <a:xfrm flipH="1">
            <a:off x="2590800" y="2438400"/>
            <a:ext cx="32766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1675DF-9726-4C5F-9F4D-690B2EBA8DF1}"/>
              </a:ext>
            </a:extLst>
          </p:cNvPr>
          <p:cNvCxnSpPr/>
          <p:nvPr/>
        </p:nvCxnSpPr>
        <p:spPr bwMode="auto">
          <a:xfrm flipH="1">
            <a:off x="2819400" y="2438400"/>
            <a:ext cx="4724400" cy="3276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B8CC54-F4DA-5BB5-C311-6D21183C84E1}"/>
              </a:ext>
            </a:extLst>
          </p:cNvPr>
          <p:cNvSpPr txBox="1"/>
          <p:nvPr/>
        </p:nvSpPr>
        <p:spPr>
          <a:xfrm>
            <a:off x="4953000" y="1078468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Large Variance in X Block</a:t>
            </a:r>
          </a:p>
        </p:txBody>
      </p:sp>
    </p:spTree>
    <p:extLst>
      <p:ext uri="{BB962C8B-B14F-4D97-AF65-F5344CB8AC3E}">
        <p14:creationId xmlns:p14="http://schemas.microsoft.com/office/powerpoint/2010/main" val="141888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42BAA-3704-4378-AF22-30CCAF878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F24B3A-31A4-416E-AEE2-32065C4A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0183" r="6060" b="23985"/>
          <a:stretch/>
        </p:blipFill>
        <p:spPr bwMode="auto">
          <a:xfrm>
            <a:off x="4627775" y="2971800"/>
            <a:ext cx="4516225" cy="37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2FE23A5-CAED-41E0-B874-2B25D79D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Partial Least Squares: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Decent Rank 2 Approx., but </a:t>
            </a: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Comp.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 –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Completely Gone (Var. Too Low)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ADBBC1-7222-47C0-85BF-F7F76B7BBCEE}"/>
              </a:ext>
            </a:extLst>
          </p:cNvPr>
          <p:cNvGrpSpPr/>
          <p:nvPr/>
        </p:nvGrpSpPr>
        <p:grpSpPr>
          <a:xfrm>
            <a:off x="2209800" y="2209800"/>
            <a:ext cx="4676087" cy="3276600"/>
            <a:chOff x="2514600" y="2514600"/>
            <a:chExt cx="4371287" cy="2971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4C7262-1741-4BBE-814E-DDBFF5AEADCC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4371287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261F36-6E2E-4DD6-B723-BE4E158BDDEF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4371287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112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DCBF9-E261-4D60-894F-60967441F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55AA51-C956-4E5E-9AE2-B5C32CC57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20659" r="5011" b="23509"/>
          <a:stretch/>
        </p:blipFill>
        <p:spPr bwMode="auto">
          <a:xfrm>
            <a:off x="4573909" y="3000704"/>
            <a:ext cx="457009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35C69C8-1518-4D70-87BF-ABAFE02D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Early JIVE (Lock et al, 2013):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Good 2-d Approx. – Missed Joint-Ind Decomp.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6F4CFE-9589-4B8C-92BF-E4DAAF689FB6}"/>
              </a:ext>
            </a:extLst>
          </p:cNvPr>
          <p:cNvGrpSpPr/>
          <p:nvPr/>
        </p:nvGrpSpPr>
        <p:grpSpPr>
          <a:xfrm>
            <a:off x="2514600" y="2514600"/>
            <a:ext cx="3048000" cy="3429000"/>
            <a:chOff x="2514600" y="2514600"/>
            <a:chExt cx="3048000" cy="3429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9D369A-CBA8-468E-A6AF-5AD5AB939C39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30480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656378-530D-4A28-B42B-3ED55A97B507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2895600" cy="3429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EB9878-5D69-4A16-86C7-E98B92A954F8}"/>
              </a:ext>
            </a:extLst>
          </p:cNvPr>
          <p:cNvGrpSpPr/>
          <p:nvPr/>
        </p:nvGrpSpPr>
        <p:grpSpPr>
          <a:xfrm>
            <a:off x="6248400" y="2590800"/>
            <a:ext cx="1981200" cy="3048000"/>
            <a:chOff x="6248400" y="2590800"/>
            <a:chExt cx="1981200" cy="30480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4D15048-ACC9-458D-BC46-61A3D8E5D7ED}"/>
                </a:ext>
              </a:extLst>
            </p:cNvPr>
            <p:cNvCxnSpPr/>
            <p:nvPr/>
          </p:nvCxnSpPr>
          <p:spPr bwMode="auto">
            <a:xfrm>
              <a:off x="6248400" y="2590800"/>
              <a:ext cx="610554" cy="304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31D9E5-754C-4494-B657-144FB0289B2C}"/>
                </a:ext>
              </a:extLst>
            </p:cNvPr>
            <p:cNvCxnSpPr/>
            <p:nvPr/>
          </p:nvCxnSpPr>
          <p:spPr bwMode="auto">
            <a:xfrm>
              <a:off x="6248400" y="2590800"/>
              <a:ext cx="198120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9E80ED-04C5-4300-AEC0-0FCFB63C595A}"/>
                  </a:ext>
                </a:extLst>
              </p:cNvPr>
              <p:cNvSpPr txBox="1"/>
              <p:nvPr/>
            </p:nvSpPr>
            <p:spPr>
              <a:xfrm>
                <a:off x="7071589" y="838200"/>
                <a:ext cx="153901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Artifact of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9E80ED-04C5-4300-AEC0-0FCFB63C5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89" y="838200"/>
                <a:ext cx="1539011" cy="923330"/>
              </a:xfrm>
              <a:prstGeom prst="rect">
                <a:avLst/>
              </a:prstGeom>
              <a:blipFill>
                <a:blip r:embed="rId5"/>
                <a:stretch>
                  <a:fillRect t="-3974" r="-2767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91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18DA0-D1F1-41B0-A24C-7861AAF9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8930573-9F85-4E57-8D18-C9AFB593E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27" r="8519" b="24227"/>
          <a:stretch/>
        </p:blipFill>
        <p:spPr bwMode="auto">
          <a:xfrm>
            <a:off x="4648200" y="3208868"/>
            <a:ext cx="4335518" cy="34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989F2CF-17CC-4201-9E02-0A6D48DC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Current AJIVE:     Excellent Decomposition  (Both Joint and Individual)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993FC-A1BC-4484-B7D3-BEC7B026A07F}"/>
              </a:ext>
            </a:extLst>
          </p:cNvPr>
          <p:cNvGrpSpPr/>
          <p:nvPr/>
        </p:nvGrpSpPr>
        <p:grpSpPr>
          <a:xfrm>
            <a:off x="3581400" y="2438400"/>
            <a:ext cx="3048000" cy="3505200"/>
            <a:chOff x="3581400" y="2438400"/>
            <a:chExt cx="3048000" cy="3505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8AEAF1-8781-4DC2-8A7B-3574C1DA0758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3505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788AD2-0EAC-44E3-A68D-B46AF3CFC77D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83209F-B571-4DE3-8F0D-C0A915889FA4}"/>
              </a:ext>
            </a:extLst>
          </p:cNvPr>
          <p:cNvGrpSpPr/>
          <p:nvPr/>
        </p:nvGrpSpPr>
        <p:grpSpPr>
          <a:xfrm>
            <a:off x="5715000" y="2590800"/>
            <a:ext cx="2438400" cy="3352800"/>
            <a:chOff x="5715000" y="2590800"/>
            <a:chExt cx="2438400" cy="33528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9DA6CE-D513-4A78-BF5F-98A3BEA79064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4384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48DF11-228C-494D-8EB7-9BC8BF194282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209800" cy="3352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6448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Multi-Block Data Structure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Blocks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Data Matrices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B53B1-2FE4-4B02-8969-1CE98A488FA7}"/>
              </a:ext>
            </a:extLst>
          </p:cNvPr>
          <p:cNvSpPr/>
          <p:nvPr/>
        </p:nvSpPr>
        <p:spPr bwMode="auto">
          <a:xfrm>
            <a:off x="7086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26EDC3-3EC6-42E3-81E6-36A566DD8621}"/>
              </a:ext>
            </a:extLst>
          </p:cNvPr>
          <p:cNvGrpSpPr/>
          <p:nvPr/>
        </p:nvGrpSpPr>
        <p:grpSpPr>
          <a:xfrm>
            <a:off x="838200" y="1524000"/>
            <a:ext cx="6781800" cy="5029200"/>
            <a:chOff x="838200" y="1524000"/>
            <a:chExt cx="6781800" cy="5029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9E989A-A97D-4351-9E28-29661F63BCE9}"/>
                </a:ext>
              </a:extLst>
            </p:cNvPr>
            <p:cNvSpPr txBox="1"/>
            <p:nvPr/>
          </p:nvSpPr>
          <p:spPr>
            <a:xfrm>
              <a:off x="838200" y="4190999"/>
              <a:ext cx="4831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Convention: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as </a:t>
              </a: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F86783-3E24-41CD-8615-0269181DEC0B}"/>
                </a:ext>
              </a:extLst>
            </p:cNvPr>
            <p:cNvGrpSpPr/>
            <p:nvPr/>
          </p:nvGrpSpPr>
          <p:grpSpPr>
            <a:xfrm>
              <a:off x="7467600" y="1524000"/>
              <a:ext cx="152400" cy="5029200"/>
              <a:chOff x="7467600" y="1524000"/>
              <a:chExt cx="152400" cy="5029200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419938A6-D55D-4582-B7F3-DDB89EBE6270}"/>
                  </a:ext>
                </a:extLst>
              </p:cNvPr>
              <p:cNvSpPr/>
              <p:nvPr/>
            </p:nvSpPr>
            <p:spPr bwMode="auto">
              <a:xfrm>
                <a:off x="7467600" y="1524000"/>
                <a:ext cx="152400" cy="228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11">
                <a:extLst>
                  <a:ext uri="{FF2B5EF4-FFF2-40B4-BE49-F238E27FC236}">
                    <a16:creationId xmlns:a16="http://schemas.microsoft.com/office/drawing/2014/main" id="{676BA5FA-6829-434E-8F26-BAD7AEDA5FE9}"/>
                  </a:ext>
                </a:extLst>
              </p:cNvPr>
              <p:cNvSpPr/>
              <p:nvPr/>
            </p:nvSpPr>
            <p:spPr bwMode="auto">
              <a:xfrm>
                <a:off x="7467600" y="6108412"/>
                <a:ext cx="152400" cy="44478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2">
                <a:extLst>
                  <a:ext uri="{FF2B5EF4-FFF2-40B4-BE49-F238E27FC236}">
                    <a16:creationId xmlns:a16="http://schemas.microsoft.com/office/drawing/2014/main" id="{945E3A15-7B07-42C9-8038-65D36AFE5431}"/>
                  </a:ext>
                </a:extLst>
              </p:cNvPr>
              <p:cNvSpPr/>
              <p:nvPr/>
            </p:nvSpPr>
            <p:spPr bwMode="auto">
              <a:xfrm>
                <a:off x="7467600" y="4191000"/>
                <a:ext cx="152400" cy="14991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FB2D9D-EBD5-4157-BB87-16C33FC79350}"/>
              </a:ext>
            </a:extLst>
          </p:cNvPr>
          <p:cNvSpPr txBox="1"/>
          <p:nvPr/>
        </p:nvSpPr>
        <p:spPr>
          <a:xfrm>
            <a:off x="866739" y="5486400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Common Patients,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Experimental Units…</a:t>
            </a:r>
          </a:p>
        </p:txBody>
      </p:sp>
    </p:spTree>
    <p:extLst>
      <p:ext uri="{BB962C8B-B14F-4D97-AF65-F5344CB8AC3E}">
        <p14:creationId xmlns:p14="http://schemas.microsoft.com/office/powerpoint/2010/main" val="10050092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2B6F-8D79-D903-1228-45C8AA5C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64036-0F2E-B05B-EA0A-D7EA4E8B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 </a:t>
            </a:r>
            <a:r>
              <a:rPr lang="en-US" dirty="0">
                <a:sym typeface="Wingdings" panose="05000000000000000000" pitchFamily="2" charset="2"/>
              </a:rPr>
              <a:t> 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56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22453</TotalTime>
  <Words>2544</Words>
  <Application>Microsoft Office PowerPoint</Application>
  <PresentationFormat>On-screen Show (4:3)</PresentationFormat>
  <Paragraphs>733</Paragraphs>
  <Slides>79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Gulim</vt:lpstr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Default Design</vt:lpstr>
      <vt:lpstr>Statistics – O. R. 881 Object Oriented Data Analysis</vt:lpstr>
      <vt:lpstr>Current Sections in Textbook</vt:lpstr>
      <vt:lpstr>Last Class PCA vs. SVD</vt:lpstr>
      <vt:lpstr>Last Class: PCA Simulation</vt:lpstr>
      <vt:lpstr>Last Class PCA &amp; Displays</vt:lpstr>
      <vt:lpstr>Last Class PCA &amp; Displays</vt:lpstr>
      <vt:lpstr>Last Class: Data Integration</vt:lpstr>
      <vt:lpstr>Last Class: Data Integration</vt:lpstr>
      <vt:lpstr>Next time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Data Integration</vt:lpstr>
      <vt:lpstr>Data Integration</vt:lpstr>
      <vt:lpstr>Data Integration</vt:lpstr>
      <vt:lpstr>Next time</vt:lpstr>
      <vt:lpstr>Data Integration</vt:lpstr>
      <vt:lpstr>Partial Least Squares</vt:lpstr>
      <vt:lpstr>Partial Least Squares</vt:lpstr>
      <vt:lpstr>Partial Least Squares</vt:lpstr>
      <vt:lpstr>Partial Least Squares</vt:lpstr>
      <vt:lpstr>Partial Least Squares</vt:lpstr>
      <vt:lpstr>Partial Least Squares</vt:lpstr>
      <vt:lpstr>Next Time</vt:lpstr>
      <vt:lpstr>Partial Least Squares</vt:lpstr>
      <vt:lpstr>Partial Least Squares</vt:lpstr>
      <vt:lpstr>Partial Least Squares</vt:lpstr>
      <vt:lpstr>Data Integration</vt:lpstr>
      <vt:lpstr>Canonical Correlations</vt:lpstr>
      <vt:lpstr>Canonical Correlations</vt:lpstr>
      <vt:lpstr>Canonical Correlations</vt:lpstr>
      <vt:lpstr>Canonical Correlations</vt:lpstr>
      <vt:lpstr>Canonical Correlations</vt:lpstr>
      <vt:lpstr>Canonical Correlations</vt:lpstr>
      <vt:lpstr>Canonical Correlations</vt:lpstr>
      <vt:lpstr>Canonical Correlations</vt:lpstr>
      <vt:lpstr>Canonical Correlations</vt:lpstr>
      <vt:lpstr>Next time</vt:lpstr>
      <vt:lpstr>Canonical Correlations</vt:lpstr>
      <vt:lpstr>Canonical Correlations</vt:lpstr>
      <vt:lpstr>Canonical Correlations</vt:lpstr>
      <vt:lpstr>Canonical Correlations</vt:lpstr>
      <vt:lpstr>Data Integration</vt:lpstr>
      <vt:lpstr>JIVE</vt:lpstr>
      <vt:lpstr>JIVE</vt:lpstr>
      <vt:lpstr>JIVE</vt:lpstr>
      <vt:lpstr>JIVE</vt:lpstr>
      <vt:lpstr>AJIVE Analytical Goals</vt:lpstr>
      <vt:lpstr>AJIVE Analytical Goals</vt:lpstr>
      <vt:lpstr>AJIVE Analytical Goals</vt:lpstr>
      <vt:lpstr>AJIVE Analytical Goals</vt:lpstr>
      <vt:lpstr>Interesting PCA - JIVE Counterpoint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621</cp:revision>
  <dcterms:created xsi:type="dcterms:W3CDTF">2001-06-08T01:38:43Z</dcterms:created>
  <dcterms:modified xsi:type="dcterms:W3CDTF">2025-09-18T14:20:26Z</dcterms:modified>
</cp:coreProperties>
</file>