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68"/>
  </p:notesMasterIdLst>
  <p:sldIdLst>
    <p:sldId id="262" r:id="rId2"/>
    <p:sldId id="714" r:id="rId3"/>
    <p:sldId id="3914" r:id="rId4"/>
    <p:sldId id="3915" r:id="rId5"/>
    <p:sldId id="3924" r:id="rId6"/>
    <p:sldId id="3916" r:id="rId7"/>
    <p:sldId id="3917" r:id="rId8"/>
    <p:sldId id="3918" r:id="rId9"/>
    <p:sldId id="3919" r:id="rId10"/>
    <p:sldId id="3920" r:id="rId11"/>
    <p:sldId id="3636" r:id="rId12"/>
    <p:sldId id="3789" r:id="rId13"/>
    <p:sldId id="3839" r:id="rId14"/>
    <p:sldId id="3637" r:id="rId15"/>
    <p:sldId id="3648" r:id="rId16"/>
    <p:sldId id="3650" r:id="rId17"/>
    <p:sldId id="3654" r:id="rId18"/>
    <p:sldId id="3655" r:id="rId19"/>
    <p:sldId id="3662" r:id="rId20"/>
    <p:sldId id="3961" r:id="rId21"/>
    <p:sldId id="3664" r:id="rId22"/>
    <p:sldId id="3665" r:id="rId23"/>
    <p:sldId id="3666" r:id="rId24"/>
    <p:sldId id="3962" r:id="rId25"/>
    <p:sldId id="3963" r:id="rId26"/>
    <p:sldId id="3669" r:id="rId27"/>
    <p:sldId id="3670" r:id="rId28"/>
    <p:sldId id="3671" r:id="rId29"/>
    <p:sldId id="3672" r:id="rId30"/>
    <p:sldId id="3673" r:id="rId31"/>
    <p:sldId id="3674" r:id="rId32"/>
    <p:sldId id="3837" r:id="rId33"/>
    <p:sldId id="3964" r:id="rId34"/>
    <p:sldId id="3677" r:id="rId35"/>
    <p:sldId id="3965" r:id="rId36"/>
    <p:sldId id="3653" r:id="rId37"/>
    <p:sldId id="3706" r:id="rId38"/>
    <p:sldId id="3704" r:id="rId39"/>
    <p:sldId id="3705" r:id="rId40"/>
    <p:sldId id="3707" r:id="rId41"/>
    <p:sldId id="3708" r:id="rId42"/>
    <p:sldId id="3966" r:id="rId43"/>
    <p:sldId id="3967" r:id="rId44"/>
    <p:sldId id="3710" r:id="rId45"/>
    <p:sldId id="3711" r:id="rId46"/>
    <p:sldId id="3712" r:id="rId47"/>
    <p:sldId id="3713" r:id="rId48"/>
    <p:sldId id="3854" r:id="rId49"/>
    <p:sldId id="3715" r:id="rId50"/>
    <p:sldId id="3717" r:id="rId51"/>
    <p:sldId id="3716" r:id="rId52"/>
    <p:sldId id="3718" r:id="rId53"/>
    <p:sldId id="3719" r:id="rId54"/>
    <p:sldId id="3720" r:id="rId55"/>
    <p:sldId id="3703" r:id="rId56"/>
    <p:sldId id="3722" r:id="rId57"/>
    <p:sldId id="3723" r:id="rId58"/>
    <p:sldId id="3724" r:id="rId59"/>
    <p:sldId id="3725" r:id="rId60"/>
    <p:sldId id="3726" r:id="rId61"/>
    <p:sldId id="3727" r:id="rId62"/>
    <p:sldId id="3728" r:id="rId63"/>
    <p:sldId id="3675" r:id="rId64"/>
    <p:sldId id="3678" r:id="rId65"/>
    <p:sldId id="3680" r:id="rId66"/>
    <p:sldId id="3757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8FF"/>
    <a:srgbClr val="D1CC00"/>
    <a:srgbClr val="FFEB00"/>
    <a:srgbClr val="A700D5"/>
    <a:srgbClr val="00FF00"/>
    <a:srgbClr val="0000FF"/>
    <a:srgbClr val="00FFFF"/>
    <a:srgbClr val="DC00FF"/>
    <a:srgbClr val="B4A7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945" autoAdjust="0"/>
  </p:normalViewPr>
  <p:slideViewPr>
    <p:cSldViewPr>
      <p:cViewPr varScale="1">
        <p:scale>
          <a:sx n="63" d="100"/>
          <a:sy n="63" d="100"/>
        </p:scale>
        <p:origin x="13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057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24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0BB5-8D03-5D12-52B6-AFCA99622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8ACE9C32-3686-DF71-C717-FA49873827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F1ED5D6-65E4-61B9-D0C1-28BF14FE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E5BB7CD-7733-2619-5A83-FC4C1C30B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6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26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31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9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04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3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156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64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627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48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23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9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83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89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9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38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45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1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65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6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35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0837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83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69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18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489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685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68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D51E3-C071-8983-7917-B471501A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BFF5D78-F9F3-10E2-F5F0-FEBF694B8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F92E43B-4849-6760-A870-1D046F830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680374E-7691-22D1-2EE7-E0C1C371A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888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6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64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58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1974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8647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4842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9613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588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8992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01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D51E3-C071-8983-7917-B471501A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BFF5D78-F9F3-10E2-F5F0-FEBF694B8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F92E43B-4849-6760-A870-1D046F830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680374E-7691-22D1-2EE7-E0C1C371A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4620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72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59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3620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848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305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3056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2507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494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7021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85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006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4061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218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6096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7416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3255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895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F16B-A18F-77B9-3C8F-57EE0572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2F09F98D-51AA-20A3-86E7-A696A5062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4BD52505-F2E6-E9F7-B1AD-732D7577B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CC0D129-2936-9160-7F88-5FE1F7ACB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5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CF9A7-96BF-06B9-B4AF-D4917DBAA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A8210A1-E24D-AFF0-4FF0-E50870757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9A04A4C3-379D-81D7-8726-CAC30ED0A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B7A3CD26-702D-923E-DD03-51D32F085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13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25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3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5100.png"/><Relationship Id="rId4" Type="http://schemas.openxmlformats.org/officeDocument/2006/relationships/image" Target="../media/image7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Part.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Caution: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not orthogonal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Can Seriously Impact Scores Scatterplots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 err="1"/>
                  <a:t>Wold’s</a:t>
                </a:r>
                <a:r>
                  <a:rPr lang="en-US" dirty="0"/>
                  <a:t> Version of PLS: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Orthogonal Scores Vectors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At price of Non-Orthogonal Loadings</a:t>
                </a:r>
              </a:p>
              <a:p>
                <a:pPr marL="0" indent="0" algn="ctr" eaLnBrk="1" hangingPunct="1">
                  <a:buNone/>
                </a:pPr>
                <a:r>
                  <a:rPr lang="en-US" dirty="0"/>
                  <a:t>(i.e. Direction Vectors)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b="-4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7560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Canonical </a:t>
            </a:r>
            <a:r>
              <a:rPr lang="en-US" dirty="0" err="1"/>
              <a:t>Corr’ns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/>
              <a:t>Hotelling</a:t>
            </a:r>
            <a:r>
              <a:rPr lang="en-US" dirty="0"/>
              <a:t> (1936):</a:t>
            </a:r>
          </a:p>
          <a:p>
            <a:pPr algn="ctr" eaLnBrk="1" hangingPunct="1">
              <a:buFontTx/>
              <a:buNone/>
            </a:pPr>
            <a:r>
              <a:rPr lang="en-US" dirty="0"/>
              <a:t>Canonical Correlation Analysis (CCA)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Main Idea:    </a:t>
            </a:r>
            <a:r>
              <a:rPr lang="en-US" dirty="0" err="1"/>
              <a:t>Dir’ns</a:t>
            </a:r>
            <a:r>
              <a:rPr lang="en-US" dirty="0"/>
              <a:t> to Maximize </a:t>
            </a:r>
            <a:r>
              <a:rPr lang="en-US" u="sng" dirty="0"/>
              <a:t>Correlation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(versus </a:t>
            </a:r>
            <a:r>
              <a:rPr lang="en-US" i="1" dirty="0"/>
              <a:t>Covariance</a:t>
            </a:r>
            <a:r>
              <a:rPr lang="en-US" dirty="0"/>
              <a:t> for PLS)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A8216-AC00-4598-8396-2BC90EC9F9D9}"/>
              </a:ext>
            </a:extLst>
          </p:cNvPr>
          <p:cNvSpPr txBox="1"/>
          <p:nvPr/>
        </p:nvSpPr>
        <p:spPr>
          <a:xfrm>
            <a:off x="6936050" y="838200"/>
            <a:ext cx="1903150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Sec, 17.2.2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40B202-7DB0-4E29-BA3B-4815402A4D4C}"/>
              </a:ext>
            </a:extLst>
          </p:cNvPr>
          <p:cNvGrpSpPr/>
          <p:nvPr/>
        </p:nvGrpSpPr>
        <p:grpSpPr>
          <a:xfrm>
            <a:off x="1015633" y="1752600"/>
            <a:ext cx="2565767" cy="1371600"/>
            <a:chOff x="1015633" y="1752600"/>
            <a:chExt cx="2565767" cy="1371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EF4A82-463E-4CC6-BE31-D683918FE7F6}"/>
                </a:ext>
              </a:extLst>
            </p:cNvPr>
            <p:cNvSpPr txBox="1"/>
            <p:nvPr/>
          </p:nvSpPr>
          <p:spPr>
            <a:xfrm>
              <a:off x="1015633" y="2754868"/>
              <a:ext cx="2565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Founder of UNC STOR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FEF3FC-658C-4EB2-8BF6-76D09A1EDA97}"/>
                </a:ext>
              </a:extLst>
            </p:cNvPr>
            <p:cNvCxnSpPr>
              <a:stCxn id="3" idx="0"/>
            </p:cNvCxnSpPr>
            <p:nvPr/>
          </p:nvCxnSpPr>
          <p:spPr>
            <a:xfrm flipH="1" flipV="1">
              <a:off x="1447800" y="1752600"/>
              <a:ext cx="850717" cy="10022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03220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A269A-B844-2843-F32D-D5C6331CB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CCC5EB-43C5-213F-4D68-E2B934EE7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Canonical </a:t>
            </a:r>
            <a:r>
              <a:rPr lang="en-US" dirty="0" err="1"/>
              <a:t>Corr’ns</a:t>
            </a: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98A766-7706-8C66-AACF-C20F02872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</p:txBody>
      </p:sp>
      <p:pic>
        <p:nvPicPr>
          <p:cNvPr id="7" name="Picture 6" descr="A graph of a line and a line&#10;&#10;Description automatically generated">
            <a:extLst>
              <a:ext uri="{FF2B5EF4-FFF2-40B4-BE49-F238E27FC236}">
                <a16:creationId xmlns:a16="http://schemas.microsoft.com/office/drawing/2014/main" id="{4FA61485-F5D5-EADB-6662-F4CDB7F1F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2499"/>
          <a:stretch/>
        </p:blipFill>
        <p:spPr>
          <a:xfrm>
            <a:off x="0" y="2799521"/>
            <a:ext cx="9147360" cy="3753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B9FC2-4FEE-CE35-B83E-260362111673}"/>
              </a:ext>
            </a:extLst>
          </p:cNvPr>
          <p:cNvSpPr txBox="1"/>
          <p:nvPr/>
        </p:nvSpPr>
        <p:spPr>
          <a:xfrm>
            <a:off x="0" y="2362200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Projection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- 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plane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C5D65-702E-BB1B-1A51-F9441FAA8D9A}"/>
              </a:ext>
            </a:extLst>
          </p:cNvPr>
          <p:cNvSpPr txBox="1"/>
          <p:nvPr/>
        </p:nvSpPr>
        <p:spPr>
          <a:xfrm>
            <a:off x="4876800" y="2362200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Projection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PC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- PC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plane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C37E1-A28C-CCE4-19C7-136EC8237AFB}"/>
              </a:ext>
            </a:extLst>
          </p:cNvPr>
          <p:cNvSpPr txBox="1"/>
          <p:nvPr/>
        </p:nvSpPr>
        <p:spPr>
          <a:xfrm>
            <a:off x="3505200" y="2971800"/>
            <a:ext cx="2044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Highlights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7F7C8-9FF8-8880-E4A6-CC5855317AE2}"/>
              </a:ext>
            </a:extLst>
          </p:cNvPr>
          <p:cNvSpPr txBox="1"/>
          <p:nvPr/>
        </p:nvSpPr>
        <p:spPr>
          <a:xfrm>
            <a:off x="3693865" y="5276671"/>
            <a:ext cx="1656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Feels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Corr &amp; Var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BF3F8-511C-5004-1555-EB585CE560C1}"/>
              </a:ext>
            </a:extLst>
          </p:cNvPr>
          <p:cNvSpPr txBox="1"/>
          <p:nvPr/>
        </p:nvSpPr>
        <p:spPr>
          <a:xfrm>
            <a:off x="3595945" y="4350603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Compromise</a:t>
            </a:r>
          </a:p>
        </p:txBody>
      </p:sp>
    </p:spTree>
    <p:extLst>
      <p:ext uri="{BB962C8B-B14F-4D97-AF65-F5344CB8AC3E}">
        <p14:creationId xmlns:p14="http://schemas.microsoft.com/office/powerpoint/2010/main" val="3984820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Canonical </a:t>
            </a:r>
            <a:r>
              <a:rPr lang="en-US" dirty="0" err="1"/>
              <a:t>Corr’ns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Drawback of CCA: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In </a:t>
                </a:r>
                <a:r>
                  <a:rPr lang="en-US" dirty="0">
                    <a:solidFill>
                      <a:srgbClr val="00B050"/>
                    </a:solidFill>
                  </a:rPr>
                  <a:t>HDLSS</a:t>
                </a:r>
                <a:r>
                  <a:rPr lang="en-US" dirty="0"/>
                  <a:t> settings, always gives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(spurious) directions with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Approach:  Regularize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(Requires Tuning)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210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Joint and Individual Variation Explained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Lock, Hoadley, Marron &amp; Nobel (2013)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Joint Variation  ~  CCA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Key Contribution:  Individual Modes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Angle Based JIVE (AJIVE)</a:t>
            </a:r>
          </a:p>
          <a:p>
            <a:pPr eaLnBrk="1" hangingPunct="1">
              <a:buFontTx/>
              <a:buNone/>
            </a:pPr>
            <a:r>
              <a:rPr lang="sv-SE" sz="2400" dirty="0"/>
              <a:t>     Feng, Jiang, Hannig &amp; Marron (2018)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v-SE" dirty="0"/>
              <a:t>  Non-Iterative Linear Algebra Calculation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v-SE" dirty="0"/>
              <a:t>  Uses Intuitive Principal Angle Analysis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10CD7-0C11-4898-94C5-FF539C186CB1}"/>
              </a:ext>
            </a:extLst>
          </p:cNvPr>
          <p:cNvSpPr txBox="1"/>
          <p:nvPr/>
        </p:nvSpPr>
        <p:spPr>
          <a:xfrm>
            <a:off x="6936050" y="838200"/>
            <a:ext cx="1903150" cy="369332"/>
          </a:xfrm>
          <a:prstGeom prst="rect">
            <a:avLst/>
          </a:prstGeom>
          <a:noFill/>
          <a:ln w="25400">
            <a:solidFill>
              <a:srgbClr val="D357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Sec, 17.2.3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ACC7C-63EE-481E-B5C6-3054A6C2FA1B}"/>
              </a:ext>
            </a:extLst>
          </p:cNvPr>
          <p:cNvSpPr txBox="1"/>
          <p:nvPr/>
        </p:nvSpPr>
        <p:spPr>
          <a:xfrm>
            <a:off x="6019800" y="228600"/>
            <a:ext cx="2916183" cy="369332"/>
          </a:xfrm>
          <a:prstGeom prst="rect">
            <a:avLst/>
          </a:prstGeom>
          <a:noFill/>
          <a:ln w="25400">
            <a:solidFill>
              <a:srgbClr val="D357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Only Briefly Mentioned</a:t>
            </a:r>
          </a:p>
        </p:txBody>
      </p:sp>
    </p:spTree>
    <p:extLst>
      <p:ext uri="{BB962C8B-B14F-4D97-AF65-F5344CB8AC3E}">
        <p14:creationId xmlns:p14="http://schemas.microsoft.com/office/powerpoint/2010/main" val="28879134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AJIVE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Explore &amp; Quantify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Through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Joint Variation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FF"/>
                </a:solidFill>
                <a:latin typeface="Tahoma"/>
              </a:rPr>
              <a:t>   via </a:t>
            </a:r>
            <a:r>
              <a:rPr lang="en-US" altLang="en-US" u="sng" dirty="0">
                <a:solidFill>
                  <a:srgbClr val="0000FF"/>
                </a:solidFill>
                <a:latin typeface="Tahoma"/>
              </a:rPr>
              <a:t>Common Scores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</a:t>
            </a:r>
            <a:r>
              <a:rPr lang="en-US" altLang="en-US" i="1" dirty="0">
                <a:solidFill>
                  <a:srgbClr val="000000"/>
                </a:solidFill>
                <a:latin typeface="Tahoma"/>
              </a:rPr>
              <a:t>Signatures Among Cases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8D690-840A-4FA9-B230-84B6F255D447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F5A81-A937-4786-9293-11C4817E35C7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879A58-E37E-4780-8C60-CBA3C54FF848}"/>
              </a:ext>
            </a:extLst>
          </p:cNvPr>
          <p:cNvCxnSpPr/>
          <p:nvPr/>
        </p:nvCxnSpPr>
        <p:spPr bwMode="auto">
          <a:xfrm flipH="1" flipV="1">
            <a:off x="4591846" y="3429001"/>
            <a:ext cx="2494754" cy="8382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5290CF-563A-44CA-8D72-FED6183AB4ED}"/>
              </a:ext>
            </a:extLst>
          </p:cNvPr>
          <p:cNvCxnSpPr/>
          <p:nvPr/>
        </p:nvCxnSpPr>
        <p:spPr bwMode="auto">
          <a:xfrm flipH="1">
            <a:off x="4591845" y="1600200"/>
            <a:ext cx="2494756" cy="18288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1ACA2EF9-10A0-46D3-9494-5A05D4193445}"/>
              </a:ext>
            </a:extLst>
          </p:cNvPr>
          <p:cNvSpPr/>
          <p:nvPr/>
        </p:nvSpPr>
        <p:spPr bwMode="auto">
          <a:xfrm>
            <a:off x="7086600" y="4191001"/>
            <a:ext cx="1752600" cy="152399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32EF7FF4-0127-4FC8-BFEB-F47374B632D0}"/>
              </a:ext>
            </a:extLst>
          </p:cNvPr>
          <p:cNvSpPr/>
          <p:nvPr/>
        </p:nvSpPr>
        <p:spPr bwMode="auto">
          <a:xfrm>
            <a:off x="7086601" y="1524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D3738-9CF0-4EAA-BA0D-DCF8EDC4A5CA}"/>
              </a:ext>
            </a:extLst>
          </p:cNvPr>
          <p:cNvSpPr txBox="1"/>
          <p:nvPr/>
        </p:nvSpPr>
        <p:spPr>
          <a:xfrm>
            <a:off x="1074668" y="4876800"/>
            <a:ext cx="382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Focus Away from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PCA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On Scores,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Loadings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7FB60-001C-4F83-B97E-2DE3C62D9B0B}"/>
              </a:ext>
            </a:extLst>
          </p:cNvPr>
          <p:cNvSpPr txBox="1"/>
          <p:nvPr/>
        </p:nvSpPr>
        <p:spPr>
          <a:xfrm>
            <a:off x="1066800" y="5830669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Commonality is Among Cases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161C1-C391-46F9-B495-4569B9505E1B}"/>
              </a:ext>
            </a:extLst>
          </p:cNvPr>
          <p:cNvSpPr txBox="1"/>
          <p:nvPr/>
        </p:nvSpPr>
        <p:spPr>
          <a:xfrm>
            <a:off x="4724827" y="515721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(As in PLS &amp; CCA)</a:t>
            </a:r>
          </a:p>
        </p:txBody>
      </p:sp>
    </p:spTree>
    <p:extLst>
      <p:ext uri="{BB962C8B-B14F-4D97-AF65-F5344CB8AC3E}">
        <p14:creationId xmlns:p14="http://schemas.microsoft.com/office/powerpoint/2010/main" val="6637831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AJIVE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Explore &amp; Quantify 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Through Joint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via 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Common Scores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Signatures Among Cases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And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Individual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(Ortho to Joint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   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&amp; Not Colinear)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98703B6-46D9-4105-A882-120C3EA2189F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FF37-E664-4165-8556-7A564DEBAAA8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DEBC65-594F-4EBB-B009-6422C85AC44D}"/>
              </a:ext>
            </a:extLst>
          </p:cNvPr>
          <p:cNvCxnSpPr/>
          <p:nvPr/>
        </p:nvCxnSpPr>
        <p:spPr bwMode="auto">
          <a:xfrm flipH="1">
            <a:off x="4876800" y="1600200"/>
            <a:ext cx="2209801" cy="3429000"/>
          </a:xfrm>
          <a:prstGeom prst="line">
            <a:avLst/>
          </a:prstGeom>
          <a:noFill/>
          <a:ln w="254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6951FA-7EED-43CA-97D6-9A2E40A3B617}"/>
              </a:ext>
            </a:extLst>
          </p:cNvPr>
          <p:cNvCxnSpPr/>
          <p:nvPr/>
        </p:nvCxnSpPr>
        <p:spPr bwMode="auto">
          <a:xfrm flipH="1">
            <a:off x="4876800" y="4267200"/>
            <a:ext cx="2209800" cy="762000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ABDF197C-4C8F-4199-8341-18F53196C12B}"/>
              </a:ext>
            </a:extLst>
          </p:cNvPr>
          <p:cNvSpPr/>
          <p:nvPr/>
        </p:nvSpPr>
        <p:spPr bwMode="auto">
          <a:xfrm>
            <a:off x="7086600" y="4191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ED79AB77-9C45-4E00-9F82-66C78E97B834}"/>
              </a:ext>
            </a:extLst>
          </p:cNvPr>
          <p:cNvSpPr/>
          <p:nvPr/>
        </p:nvSpPr>
        <p:spPr bwMode="auto">
          <a:xfrm>
            <a:off x="7086601" y="1524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925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AJIVE Toy Example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A1030DC-B03E-4B11-8CC8-644E09F97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24227" r="66258" b="24227"/>
          <a:stretch/>
        </p:blipFill>
        <p:spPr bwMode="auto">
          <a:xfrm>
            <a:off x="231025" y="1524000"/>
            <a:ext cx="162122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0E887409-2EAF-4CA8-AE6A-8EF6DDB720E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0" y="1371600"/>
                <a:ext cx="6440489" cy="47688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altLang="en-US" dirty="0"/>
                  <a:t>Special Challenges: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=100 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≪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=10,000</m:t>
                    </m:r>
                  </m:oMath>
                </a14:m>
                <a:endParaRPr lang="en-US" alt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 ≫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altLang="en-US" b="0" dirty="0">
                  <a:ea typeface="Cambria Math"/>
                </a:endParaRP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Wildly Differing Sizes &amp; Scales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Typical in Cancer &amp; Neuro-</a:t>
                </a:r>
                <a:r>
                  <a:rPr lang="en-US" altLang="en-US" dirty="0" err="1"/>
                  <a:t>Sci</a:t>
                </a:r>
                <a:endParaRPr lang="en-US" alt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Hard to </a:t>
                </a:r>
                <a:r>
                  <a:rPr lang="en-US" altLang="en-US" u="sng" dirty="0"/>
                  <a:t>Normalize</a:t>
                </a:r>
                <a:r>
                  <a:rPr lang="en-US" altLang="en-US" dirty="0"/>
                  <a:t> Away</a:t>
                </a: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0E887409-2EAF-4CA8-AE6A-8EF6DDB72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1371600"/>
                <a:ext cx="6440489" cy="4768850"/>
              </a:xfrm>
              <a:blipFill>
                <a:blip r:embed="rId4"/>
                <a:stretch>
                  <a:fillRect l="-236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100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CF186-2710-4F49-BDF8-C0605BB8D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B7D87C0-E1E3-4964-8B50-772E8303F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172" y="1371600"/>
            <a:ext cx="311202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Underlying Components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(Additive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Signals 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+ Noise)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D57BC7-9CFC-43E1-9F09-08F0F9E7721F}"/>
              </a:ext>
            </a:extLst>
          </p:cNvPr>
          <p:cNvGrpSpPr/>
          <p:nvPr/>
        </p:nvGrpSpPr>
        <p:grpSpPr>
          <a:xfrm>
            <a:off x="4953000" y="2819400"/>
            <a:ext cx="2514600" cy="2438400"/>
            <a:chOff x="4953000" y="2819400"/>
            <a:chExt cx="2514600" cy="24384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293E794-1205-4E6D-882F-D8F89BE58B7B}"/>
                </a:ext>
              </a:extLst>
            </p:cNvPr>
            <p:cNvCxnSpPr/>
            <p:nvPr/>
          </p:nvCxnSpPr>
          <p:spPr bwMode="auto">
            <a:xfrm flipH="1" flipV="1">
              <a:off x="4953000" y="2819400"/>
              <a:ext cx="2514600" cy="2286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B20FB6-317C-4463-AE47-7ADF0ADAC983}"/>
                </a:ext>
              </a:extLst>
            </p:cNvPr>
            <p:cNvCxnSpPr/>
            <p:nvPr/>
          </p:nvCxnSpPr>
          <p:spPr bwMode="auto">
            <a:xfrm flipH="1">
              <a:off x="4953000" y="5105400"/>
              <a:ext cx="25146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FE4B42-378D-441F-B552-9E0F6B044915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F3B2647-CA76-4E46-A649-F29416916518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CFD6EA-A7C7-437B-8B80-8FD286D80264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F98852-96E9-488A-8CE6-26C914C6A34A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CBC32C-7F0F-4B93-9FA2-E69BA3AFC5CF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D2218B-D736-48F5-9DE4-DA0E364275C4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3E2183-6693-41FD-AC77-22F1C1B17AB4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7791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18DA0-D1F1-41B0-A24C-7861AAF9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8930573-9F85-4E57-8D18-C9AFB593E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4227" r="8519" b="24227"/>
          <a:stretch/>
        </p:blipFill>
        <p:spPr bwMode="auto">
          <a:xfrm>
            <a:off x="4648200" y="3208868"/>
            <a:ext cx="4335518" cy="34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989F2CF-17CC-4201-9E02-0A6D48DC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574089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Current AJIVE:     Excellent Decomposition  (Both Joint and Individual)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7993FC-A1BC-4484-B7D3-BEC7B026A07F}"/>
              </a:ext>
            </a:extLst>
          </p:cNvPr>
          <p:cNvGrpSpPr/>
          <p:nvPr/>
        </p:nvGrpSpPr>
        <p:grpSpPr>
          <a:xfrm>
            <a:off x="3581400" y="2438400"/>
            <a:ext cx="3048000" cy="3505200"/>
            <a:chOff x="3581400" y="2438400"/>
            <a:chExt cx="3048000" cy="35052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68AEAF1-8781-4DC2-8A7B-3574C1DA0758}"/>
                </a:ext>
              </a:extLst>
            </p:cNvPr>
            <p:cNvCxnSpPr/>
            <p:nvPr/>
          </p:nvCxnSpPr>
          <p:spPr bwMode="auto">
            <a:xfrm>
              <a:off x="3581400" y="2438400"/>
              <a:ext cx="3048000" cy="3505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3788AD2-0EAC-44E3-A68D-B46AF3CFC77D}"/>
                </a:ext>
              </a:extLst>
            </p:cNvPr>
            <p:cNvCxnSpPr/>
            <p:nvPr/>
          </p:nvCxnSpPr>
          <p:spPr bwMode="auto">
            <a:xfrm>
              <a:off x="3581400" y="2438400"/>
              <a:ext cx="30480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83209F-B571-4DE3-8F0D-C0A915889FA4}"/>
              </a:ext>
            </a:extLst>
          </p:cNvPr>
          <p:cNvGrpSpPr/>
          <p:nvPr/>
        </p:nvGrpSpPr>
        <p:grpSpPr>
          <a:xfrm>
            <a:off x="5715000" y="2590800"/>
            <a:ext cx="2438400" cy="3352800"/>
            <a:chOff x="5715000" y="2590800"/>
            <a:chExt cx="2438400" cy="33528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9DA6CE-D513-4A78-BF5F-98A3BEA79064}"/>
                </a:ext>
              </a:extLst>
            </p:cNvPr>
            <p:cNvCxnSpPr/>
            <p:nvPr/>
          </p:nvCxnSpPr>
          <p:spPr bwMode="auto">
            <a:xfrm>
              <a:off x="5715000" y="2590800"/>
              <a:ext cx="243840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48DF11-228C-494D-8EB7-9BC8BF194282}"/>
                </a:ext>
              </a:extLst>
            </p:cNvPr>
            <p:cNvCxnSpPr/>
            <p:nvPr/>
          </p:nvCxnSpPr>
          <p:spPr bwMode="auto">
            <a:xfrm>
              <a:off x="5715000" y="2590800"/>
              <a:ext cx="2209800" cy="3352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644812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17.2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17.2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dirty="0"/>
              <a:t>Functional Magnetic Resonance Imaging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Approach: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Measure “Brain Activity”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Over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Both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Location &amp; Time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Via Blood Flow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Data Objects???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69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dirty="0"/>
              <a:t>Functional Magnetic Resonance Imaging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2015 SAMSI Program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On Neuroscience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  <a:defRPr/>
            </a:pPr>
            <a:r>
              <a:rPr lang="en-US" altLang="en-US" sz="2400" dirty="0"/>
              <a:t>Qunqun Yu</a:t>
            </a:r>
            <a:r>
              <a:rPr lang="en-US" altLang="en-US" dirty="0"/>
              <a:t>                             </a:t>
            </a:r>
            <a:r>
              <a:rPr lang="en-US" altLang="en-US" sz="2400" dirty="0"/>
              <a:t>Benjamin Risk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9B668F3-BA42-4BE0-9C98-FB9AC1CE41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980" y="2057400"/>
            <a:ext cx="38557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hoto of">
            <a:extLst>
              <a:ext uri="{FF2B5EF4-FFF2-40B4-BE49-F238E27FC236}">
                <a16:creationId xmlns:a16="http://schemas.microsoft.com/office/drawing/2014/main" id="{63E139E1-F18F-419B-8490-E5AE6759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8" y="3962400"/>
            <a:ext cx="163173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1.rgstatic.net/ii/profile.image/AS%3A279596466491397@1443672400913_l/Benjamin_Risk.png">
            <a:extLst>
              <a:ext uri="{FF2B5EF4-FFF2-40B4-BE49-F238E27FC236}">
                <a16:creationId xmlns:a16="http://schemas.microsoft.com/office/drawing/2014/main" id="{205BB927-8D97-420B-81F8-CDBC21339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t="4009" r="7743" b="28386"/>
          <a:stretch/>
        </p:blipFill>
        <p:spPr bwMode="auto">
          <a:xfrm>
            <a:off x="5486400" y="3886200"/>
            <a:ext cx="15841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6C136B-0EC7-BCA8-3E03-1EFEB9A70266}"/>
              </a:ext>
            </a:extLst>
          </p:cNvPr>
          <p:cNvSpPr txBox="1"/>
          <p:nvPr/>
        </p:nvSpPr>
        <p:spPr>
          <a:xfrm>
            <a:off x="2105309" y="6096000"/>
            <a:ext cx="307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Yu, et al. (2017)</a:t>
            </a:r>
          </a:p>
        </p:txBody>
      </p:sp>
    </p:spTree>
    <p:extLst>
      <p:ext uri="{BB962C8B-B14F-4D97-AF65-F5344CB8AC3E}">
        <p14:creationId xmlns:p14="http://schemas.microsoft.com/office/powerpoint/2010/main" val="24156446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257800"/>
          </a:xfrm>
        </p:spPr>
        <p:txBody>
          <a:bodyPr/>
          <a:lstStyle/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Data 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Objects?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3d- Movie?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Time Series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At Voxels?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ahoma"/>
              </a:rPr>
              <a:t>                                                                  Thanks to fmri.ucsd.edu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2" descr="http://fmri.ucsd.edu/images/BOLDSignal.jpg">
            <a:extLst>
              <a:ext uri="{FF2B5EF4-FFF2-40B4-BE49-F238E27FC236}">
                <a16:creationId xmlns:a16="http://schemas.microsoft.com/office/drawing/2014/main" id="{1FB6B7EE-F59A-4C10-A7CD-2EEB9AD8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6781800" cy="50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34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Study Data From: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8FA05F-4478-486D-8DD0-D633C7974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8" r="7248" b="12931"/>
          <a:stretch/>
        </p:blipFill>
        <p:spPr bwMode="auto">
          <a:xfrm>
            <a:off x="0" y="2819142"/>
            <a:ext cx="4419600" cy="175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180A6-84C2-499C-B557-0E6C0C1CD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" t="12508" r="3614" b="1188"/>
          <a:stretch/>
        </p:blipFill>
        <p:spPr>
          <a:xfrm>
            <a:off x="4520098" y="2819400"/>
            <a:ext cx="4623902" cy="4038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DBBAE-87A2-4852-A320-DBB7A35032DB}"/>
              </a:ext>
            </a:extLst>
          </p:cNvPr>
          <p:cNvSpPr txBox="1"/>
          <p:nvPr/>
        </p:nvSpPr>
        <p:spPr>
          <a:xfrm>
            <a:off x="457200" y="5105400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Posted Data With Huge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Amount of Pre-Processing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Registration</a:t>
            </a:r>
          </a:p>
        </p:txBody>
      </p:sp>
    </p:spTree>
    <p:extLst>
      <p:ext uri="{BB962C8B-B14F-4D97-AF65-F5344CB8AC3E}">
        <p14:creationId xmlns:p14="http://schemas.microsoft.com/office/powerpoint/2010/main" val="195805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Data Objects:        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=491</m:t>
                    </m:r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X:      Behavioral Features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=139</m:t>
                      </m:r>
                    </m:oMath>
                  </m:oMathPara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Y:      3-d Voxel Summaries of 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Task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(Condense Time Series to Single #s)</a:t>
                </a:r>
              </a:p>
              <a:p>
                <a:pPr marL="0" lvl="0" indent="0" algn="ctr" eaLnBrk="1" hangingPunct="1">
                  <a:buClr>
                    <a:srgbClr val="A50021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=91282</m:t>
                      </m:r>
                    </m:oMath>
                  </m:oMathPara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(Registered Voxels Along Cerebral Cortex)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622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9AD2D39-CFE2-65CE-E1BD-DF4323A7576A}"/>
              </a:ext>
            </a:extLst>
          </p:cNvPr>
          <p:cNvGrpSpPr/>
          <p:nvPr/>
        </p:nvGrpSpPr>
        <p:grpSpPr>
          <a:xfrm>
            <a:off x="5181600" y="1752600"/>
            <a:ext cx="3722606" cy="3429000"/>
            <a:chOff x="5181600" y="1752600"/>
            <a:chExt cx="3722606" cy="3429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2976C1F-260B-4C2C-2514-0275840A28E5}"/>
                    </a:ext>
                  </a:extLst>
                </p:cNvPr>
                <p:cNvSpPr txBox="1"/>
                <p:nvPr/>
              </p:nvSpPr>
              <p:spPr>
                <a:xfrm>
                  <a:off x="5715000" y="1752600"/>
                  <a:ext cx="318920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Note:  Wildly Different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s, as in Toy Example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2976C1F-260B-4C2C-2514-0275840A2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1752600"/>
                  <a:ext cx="3189206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059" t="-5147" r="-153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B158EBA-B500-B7EE-EF6A-16E9AD9F9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1600" y="2583597"/>
              <a:ext cx="2133600" cy="259800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5810481-CD4D-E835-81CE-6B2EE4B58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0200" y="2590800"/>
              <a:ext cx="1905000" cy="5334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9196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Focus of Analysis: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Loadings (Drivers)</a:t>
            </a:r>
          </a:p>
          <a:p>
            <a:pPr marL="1027113" marR="0" lvl="1" indent="-4556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Behavioral Features</a:t>
            </a:r>
          </a:p>
          <a:p>
            <a:pPr marL="1027113" marR="0" lvl="1" indent="-4556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Lit Up Brain Regions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Since Scores All Gaussian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(Normal Population)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7756E3-BBAC-42C2-8FA9-E234409137D1}"/>
              </a:ext>
            </a:extLst>
          </p:cNvPr>
          <p:cNvGrpSpPr/>
          <p:nvPr/>
        </p:nvGrpSpPr>
        <p:grpSpPr>
          <a:xfrm>
            <a:off x="4724400" y="2590800"/>
            <a:ext cx="2954522" cy="1440597"/>
            <a:chOff x="4724400" y="2750403"/>
            <a:chExt cx="2954522" cy="14405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C60249-DA52-4278-AB75-4FDA10369E5A}"/>
                </a:ext>
              </a:extLst>
            </p:cNvPr>
            <p:cNvSpPr txBox="1"/>
            <p:nvPr/>
          </p:nvSpPr>
          <p:spPr>
            <a:xfrm>
              <a:off x="5867400" y="2750403"/>
              <a:ext cx="18115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Together?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876771-DB09-4C49-B84D-FFAB856A555C}"/>
                </a:ext>
              </a:extLst>
            </p:cNvPr>
            <p:cNvCxnSpPr>
              <a:endCxn id="5" idx="1"/>
            </p:cNvCxnSpPr>
            <p:nvPr/>
          </p:nvCxnSpPr>
          <p:spPr bwMode="auto">
            <a:xfrm flipV="1">
              <a:off x="4724400" y="3165902"/>
              <a:ext cx="1143000" cy="26309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C4D775D-D511-4FA0-BABC-20E7DF6D8E3D}"/>
                </a:ext>
              </a:extLst>
            </p:cNvPr>
            <p:cNvCxnSpPr>
              <a:endCxn id="5" idx="1"/>
            </p:cNvCxnSpPr>
            <p:nvPr/>
          </p:nvCxnSpPr>
          <p:spPr bwMode="auto">
            <a:xfrm flipV="1">
              <a:off x="4800600" y="3165902"/>
              <a:ext cx="1066800" cy="102509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B736368-6F0B-4E7C-9835-CCECCBE800DD}"/>
              </a:ext>
            </a:extLst>
          </p:cNvPr>
          <p:cNvGrpSpPr/>
          <p:nvPr/>
        </p:nvGrpSpPr>
        <p:grpSpPr>
          <a:xfrm>
            <a:off x="4724400" y="3429000"/>
            <a:ext cx="3657600" cy="1371600"/>
            <a:chOff x="4724400" y="3429000"/>
            <a:chExt cx="3657600" cy="1371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09ED72-5F93-41CA-A1D0-0B5E314DEAC0}"/>
                </a:ext>
              </a:extLst>
            </p:cNvPr>
            <p:cNvSpPr txBox="1"/>
            <p:nvPr/>
          </p:nvSpPr>
          <p:spPr>
            <a:xfrm>
              <a:off x="6570478" y="3969603"/>
              <a:ext cx="18115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Separately?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530B6E-F1B4-48C5-A578-649697EA8DE5}"/>
                </a:ext>
              </a:extLst>
            </p:cNvPr>
            <p:cNvCxnSpPr>
              <a:endCxn id="9" idx="1"/>
            </p:cNvCxnSpPr>
            <p:nvPr/>
          </p:nvCxnSpPr>
          <p:spPr bwMode="auto">
            <a:xfrm>
              <a:off x="4724400" y="3429000"/>
              <a:ext cx="1846078" cy="956102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AA28FD-C43D-42FF-A09A-77316B52203D}"/>
                </a:ext>
              </a:extLst>
            </p:cNvPr>
            <p:cNvCxnSpPr>
              <a:endCxn id="9" idx="1"/>
            </p:cNvCxnSpPr>
            <p:nvPr/>
          </p:nvCxnSpPr>
          <p:spPr bwMode="auto">
            <a:xfrm>
              <a:off x="4800600" y="4191000"/>
              <a:ext cx="1769878" cy="194102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18090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PC1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Behavior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Feature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Groups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1D03E-3552-44B6-9A49-5B45FB98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4FBC7-9F79-4BAB-BF4A-59937B1A7DCB}"/>
              </a:ext>
            </a:extLst>
          </p:cNvPr>
          <p:cNvSpPr txBox="1"/>
          <p:nvPr/>
        </p:nvSpPr>
        <p:spPr>
          <a:xfrm>
            <a:off x="3352800" y="914400"/>
            <a:ext cx="20574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 Entries of Loading V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ectors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59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PC1 of Image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All Up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&amp; Down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Together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(Flat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Mode)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D8C35-4B11-430B-9E1F-8BF082DB5E2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5DB-C204-4F95-A4C3-9B1AB442E640}"/>
              </a:ext>
            </a:extLst>
          </p:cNvPr>
          <p:cNvSpPr txBox="1"/>
          <p:nvPr/>
        </p:nvSpPr>
        <p:spPr>
          <a:xfrm>
            <a:off x="6553200" y="1295400"/>
            <a:ext cx="19050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 Entries of Eigenvectors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E649FD-3286-46E6-B10D-1AF4509EEF8E}"/>
              </a:ext>
            </a:extLst>
          </p:cNvPr>
          <p:cNvGrpSpPr/>
          <p:nvPr/>
        </p:nvGrpSpPr>
        <p:grpSpPr>
          <a:xfrm>
            <a:off x="152400" y="2971800"/>
            <a:ext cx="4419600" cy="3116997"/>
            <a:chOff x="152400" y="2971800"/>
            <a:chExt cx="4419600" cy="3116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1EE16C-7EE1-4D65-99D6-C60EA795DE8F}"/>
                </a:ext>
              </a:extLst>
            </p:cNvPr>
            <p:cNvSpPr txBox="1"/>
            <p:nvPr/>
          </p:nvSpPr>
          <p:spPr>
            <a:xfrm>
              <a:off x="152400" y="525780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Also Some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Hot Spots?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D4CAFBD-A56D-4240-B6EB-4BB4BAD3CE69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2971800"/>
              <a:ext cx="1318783" cy="27014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7619FB3-2B90-4256-B97E-EA3FB5B68280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13187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C09C35-2DE9-4A37-BDC0-A9A68E5CABFA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27665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B546959-67C7-43A3-BB21-91385154E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34D4CD-6D23-4FA0-8639-C43DB487C38F}"/>
              </a:ext>
            </a:extLst>
          </p:cNvPr>
          <p:cNvSpPr txBox="1"/>
          <p:nvPr/>
        </p:nvSpPr>
        <p:spPr>
          <a:xfrm>
            <a:off x="904409" y="64008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Mostly Uses Only Hot Colors</a:t>
            </a:r>
          </a:p>
        </p:txBody>
      </p:sp>
    </p:spTree>
    <p:extLst>
      <p:ext uri="{BB962C8B-B14F-4D97-AF65-F5344CB8AC3E}">
        <p14:creationId xmlns:p14="http://schemas.microsoft.com/office/powerpoint/2010/main" val="832985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PC2 of Image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???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31932-9206-4EFF-BC7B-E386D7346265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8B2F23D-5F7D-4E91-87AC-0ED9BA23A520}"/>
              </a:ext>
            </a:extLst>
          </p:cNvPr>
          <p:cNvGrpSpPr/>
          <p:nvPr/>
        </p:nvGrpSpPr>
        <p:grpSpPr>
          <a:xfrm>
            <a:off x="152400" y="2971800"/>
            <a:ext cx="4419600" cy="3116997"/>
            <a:chOff x="152400" y="2971800"/>
            <a:chExt cx="4419600" cy="3116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A3EA53-13C5-4D13-8FA2-A54ECE8EF3FB}"/>
                </a:ext>
              </a:extLst>
            </p:cNvPr>
            <p:cNvSpPr txBox="1"/>
            <p:nvPr/>
          </p:nvSpPr>
          <p:spPr>
            <a:xfrm>
              <a:off x="152400" y="525780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And 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Hot Spots?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76207C-4D7E-4938-80A0-B88771CF3DD5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2971800"/>
              <a:ext cx="1318783" cy="27014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C1432A-75AE-4806-B2B4-FA9132C60223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13187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87123BD-1D81-451A-90F4-0C74C357297B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27665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9267F5B-7D84-416E-8DD1-27D4CAD97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Previous Mapping of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Regions of Interest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AD46B-B00A-4351-BE1B-79381503C2D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A9D6DC-1289-44F2-8EE6-7C269372F2C1}"/>
              </a:ext>
            </a:extLst>
          </p:cNvPr>
          <p:cNvGrpSpPr/>
          <p:nvPr/>
        </p:nvGrpSpPr>
        <p:grpSpPr>
          <a:xfrm>
            <a:off x="152400" y="2667000"/>
            <a:ext cx="6705600" cy="3351788"/>
            <a:chOff x="152400" y="2667000"/>
            <a:chExt cx="6705600" cy="335178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7FC3178-0630-45AF-ACB3-A7B494B6973D}"/>
                </a:ext>
              </a:extLst>
            </p:cNvPr>
            <p:cNvCxnSpPr/>
            <p:nvPr/>
          </p:nvCxnSpPr>
          <p:spPr bwMode="auto">
            <a:xfrm>
              <a:off x="1371600" y="4038600"/>
              <a:ext cx="312420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31E271C-E08D-448A-96CE-D01A1FDE014C}"/>
                </a:ext>
              </a:extLst>
            </p:cNvPr>
            <p:cNvCxnSpPr/>
            <p:nvPr/>
          </p:nvCxnSpPr>
          <p:spPr bwMode="auto">
            <a:xfrm flipV="1">
              <a:off x="1371600" y="2667000"/>
              <a:ext cx="54864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5071A-7BEB-4131-9156-969F8FDB49BD}"/>
                </a:ext>
              </a:extLst>
            </p:cNvPr>
            <p:cNvSpPr txBox="1"/>
            <p:nvPr/>
          </p:nvSpPr>
          <p:spPr>
            <a:xfrm>
              <a:off x="152400" y="2971800"/>
              <a:ext cx="195117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Hot Spots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Working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Memory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Related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820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Multi-Block Data Structure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Blocks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Data Matrices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B53B1-2FE4-4B02-8969-1CE98A488FA7}"/>
              </a:ext>
            </a:extLst>
          </p:cNvPr>
          <p:cNvSpPr/>
          <p:nvPr/>
        </p:nvSpPr>
        <p:spPr bwMode="auto">
          <a:xfrm>
            <a:off x="7086600" y="6108412"/>
            <a:ext cx="1752600" cy="444788"/>
          </a:xfrm>
          <a:prstGeom prst="rect">
            <a:avLst/>
          </a:prstGeom>
          <a:solidFill>
            <a:srgbClr val="FFC000">
              <a:alpha val="88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26EDC3-3EC6-42E3-81E6-36A566DD8621}"/>
              </a:ext>
            </a:extLst>
          </p:cNvPr>
          <p:cNvGrpSpPr/>
          <p:nvPr/>
        </p:nvGrpSpPr>
        <p:grpSpPr>
          <a:xfrm>
            <a:off x="838200" y="1524000"/>
            <a:ext cx="6781800" cy="5029200"/>
            <a:chOff x="838200" y="1524000"/>
            <a:chExt cx="6781800" cy="5029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9E989A-A97D-4351-9E28-29661F63BCE9}"/>
                </a:ext>
              </a:extLst>
            </p:cNvPr>
            <p:cNvSpPr txBox="1"/>
            <p:nvPr/>
          </p:nvSpPr>
          <p:spPr>
            <a:xfrm>
              <a:off x="838200" y="4190999"/>
              <a:ext cx="4831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Convention: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as </a:t>
              </a: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F86783-3E24-41CD-8615-0269181DEC0B}"/>
                </a:ext>
              </a:extLst>
            </p:cNvPr>
            <p:cNvGrpSpPr/>
            <p:nvPr/>
          </p:nvGrpSpPr>
          <p:grpSpPr>
            <a:xfrm>
              <a:off x="7467600" y="1524000"/>
              <a:ext cx="152400" cy="5029200"/>
              <a:chOff x="7467600" y="1524000"/>
              <a:chExt cx="152400" cy="5029200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419938A6-D55D-4582-B7F3-DDB89EBE6270}"/>
                  </a:ext>
                </a:extLst>
              </p:cNvPr>
              <p:cNvSpPr/>
              <p:nvPr/>
            </p:nvSpPr>
            <p:spPr bwMode="auto">
              <a:xfrm>
                <a:off x="7467600" y="1524000"/>
                <a:ext cx="152400" cy="228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11">
                <a:extLst>
                  <a:ext uri="{FF2B5EF4-FFF2-40B4-BE49-F238E27FC236}">
                    <a16:creationId xmlns:a16="http://schemas.microsoft.com/office/drawing/2014/main" id="{676BA5FA-6829-434E-8F26-BAD7AEDA5FE9}"/>
                  </a:ext>
                </a:extLst>
              </p:cNvPr>
              <p:cNvSpPr/>
              <p:nvPr/>
            </p:nvSpPr>
            <p:spPr bwMode="auto">
              <a:xfrm>
                <a:off x="7467600" y="6108412"/>
                <a:ext cx="152400" cy="444788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12">
                <a:extLst>
                  <a:ext uri="{FF2B5EF4-FFF2-40B4-BE49-F238E27FC236}">
                    <a16:creationId xmlns:a16="http://schemas.microsoft.com/office/drawing/2014/main" id="{945E3A15-7B07-42C9-8038-65D36AFE5431}"/>
                  </a:ext>
                </a:extLst>
              </p:cNvPr>
              <p:cNvSpPr/>
              <p:nvPr/>
            </p:nvSpPr>
            <p:spPr bwMode="auto">
              <a:xfrm>
                <a:off x="7467600" y="4191000"/>
                <a:ext cx="152400" cy="14991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FB2D9D-EBD5-4157-BB87-16C33FC79350}"/>
              </a:ext>
            </a:extLst>
          </p:cNvPr>
          <p:cNvSpPr txBox="1"/>
          <p:nvPr/>
        </p:nvSpPr>
        <p:spPr>
          <a:xfrm>
            <a:off x="866739" y="5486400"/>
            <a:ext cx="4238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I.e. Common Patients,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Experimental Units…</a:t>
            </a:r>
          </a:p>
        </p:txBody>
      </p:sp>
    </p:spTree>
    <p:extLst>
      <p:ext uri="{BB962C8B-B14F-4D97-AF65-F5344CB8AC3E}">
        <p14:creationId xmlns:p14="http://schemas.microsoft.com/office/powerpoint/2010/main" val="100500920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PC1 of Image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Behavior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Combines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Hot Spots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From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PC1 &amp; 2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9F936-A953-4E07-B81B-144B0B72816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809DD-5183-4754-A4EB-E2761467B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8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9FE31-D07A-4320-85F5-81944CD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95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Comparison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230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9FE31-D07A-4320-85F5-81944CD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95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Comparison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055AA-C303-4D29-A12F-3B305C1F2DA7}"/>
              </a:ext>
            </a:extLst>
          </p:cNvPr>
          <p:cNvSpPr txBox="1"/>
          <p:nvPr/>
        </p:nvSpPr>
        <p:spPr>
          <a:xfrm>
            <a:off x="3471864" y="1292781"/>
            <a:ext cx="1782534" cy="38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Earlier Showed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820186-7468-44F7-BCF5-2C31A9C37163}"/>
              </a:ext>
            </a:extLst>
          </p:cNvPr>
          <p:cNvSpPr/>
          <p:nvPr/>
        </p:nvSpPr>
        <p:spPr>
          <a:xfrm>
            <a:off x="3471864" y="1981200"/>
            <a:ext cx="1709736" cy="114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32DC3B-B451-4ADC-9DC9-66CD434DFAA5}"/>
              </a:ext>
            </a:extLst>
          </p:cNvPr>
          <p:cNvSpPr/>
          <p:nvPr/>
        </p:nvSpPr>
        <p:spPr>
          <a:xfrm>
            <a:off x="3395664" y="3124200"/>
            <a:ext cx="1858734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DF283F-C0F9-4BA7-AA76-40ADDF7206E8}"/>
              </a:ext>
            </a:extLst>
          </p:cNvPr>
          <p:cNvSpPr/>
          <p:nvPr/>
        </p:nvSpPr>
        <p:spPr>
          <a:xfrm>
            <a:off x="3399066" y="5562600"/>
            <a:ext cx="1858734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37C08A-E47D-43A2-B47A-FB8456B29585}"/>
              </a:ext>
            </a:extLst>
          </p:cNvPr>
          <p:cNvGrpSpPr/>
          <p:nvPr/>
        </p:nvGrpSpPr>
        <p:grpSpPr>
          <a:xfrm>
            <a:off x="5304066" y="1219200"/>
            <a:ext cx="1782534" cy="3124200"/>
            <a:chOff x="5304066" y="1219200"/>
            <a:chExt cx="1782534" cy="31242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E3B828-B20A-4456-BA30-8C004DF025AB}"/>
                </a:ext>
              </a:extLst>
            </p:cNvPr>
            <p:cNvSpPr txBox="1"/>
            <p:nvPr/>
          </p:nvSpPr>
          <p:spPr>
            <a:xfrm>
              <a:off x="5715000" y="1219200"/>
              <a:ext cx="1143000" cy="38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And Also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2E63BA-74CD-4CA1-80B1-2BDCDC463F0C}"/>
                </a:ext>
              </a:extLst>
            </p:cNvPr>
            <p:cNvSpPr/>
            <p:nvPr/>
          </p:nvSpPr>
          <p:spPr>
            <a:xfrm>
              <a:off x="5304066" y="3124200"/>
              <a:ext cx="1782534" cy="1219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11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9FE31-D07A-4320-85F5-81944CD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95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Comparison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37116D-520E-4614-8381-591A6681C088}"/>
              </a:ext>
            </a:extLst>
          </p:cNvPr>
          <p:cNvGrpSpPr/>
          <p:nvPr/>
        </p:nvGrpSpPr>
        <p:grpSpPr>
          <a:xfrm>
            <a:off x="76200" y="2057400"/>
            <a:ext cx="6096000" cy="1592997"/>
            <a:chOff x="76200" y="2057400"/>
            <a:chExt cx="6096000" cy="15929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8BC0D5-6E76-41C9-8D00-427068C02D9C}"/>
                </a:ext>
              </a:extLst>
            </p:cNvPr>
            <p:cNvSpPr txBox="1"/>
            <p:nvPr/>
          </p:nvSpPr>
          <p:spPr>
            <a:xfrm>
              <a:off x="76200" y="2819400"/>
              <a:ext cx="25101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Sep.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Beh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. PC1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Assoc. w. Image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00E9D05-EC10-4B71-93B0-7B35AD1A3880}"/>
                </a:ext>
              </a:extLst>
            </p:cNvPr>
            <p:cNvCxnSpPr/>
            <p:nvPr/>
          </p:nvCxnSpPr>
          <p:spPr bwMode="auto">
            <a:xfrm flipH="1">
              <a:off x="4572000" y="2057400"/>
              <a:ext cx="16002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047F431-5A4F-4D5A-85D5-E5F7FE5F9DD8}"/>
                </a:ext>
              </a:extLst>
            </p:cNvPr>
            <p:cNvCxnSpPr>
              <a:cxnSpLocks/>
              <a:endCxn id="20" idx="3"/>
            </p:cNvCxnSpPr>
            <p:nvPr/>
          </p:nvCxnSpPr>
          <p:spPr bwMode="auto">
            <a:xfrm flipH="1">
              <a:off x="2586374" y="2057400"/>
              <a:ext cx="2785726" cy="1177499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61E0E4-F500-414E-A499-610E47BAA7A9}"/>
              </a:ext>
            </a:extLst>
          </p:cNvPr>
          <p:cNvGrpSpPr/>
          <p:nvPr/>
        </p:nvGrpSpPr>
        <p:grpSpPr>
          <a:xfrm>
            <a:off x="76200" y="3623608"/>
            <a:ext cx="5791201" cy="2700992"/>
            <a:chOff x="76200" y="3623608"/>
            <a:chExt cx="5791201" cy="27009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1A4638-35A3-42B7-B16F-E951E5B0890C}"/>
                </a:ext>
              </a:extLst>
            </p:cNvPr>
            <p:cNvSpPr txBox="1"/>
            <p:nvPr/>
          </p:nvSpPr>
          <p:spPr>
            <a:xfrm>
              <a:off x="76200" y="4385608"/>
              <a:ext cx="212026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Joint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Im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. PC1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Concentrates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Relevant Parts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Of Sep.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PC1 &amp; PC2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1EAEA17-05BC-486A-95A0-B5A104AA6D08}"/>
                </a:ext>
              </a:extLst>
            </p:cNvPr>
            <p:cNvCxnSpPr/>
            <p:nvPr/>
          </p:nvCxnSpPr>
          <p:spPr bwMode="auto">
            <a:xfrm flipH="1">
              <a:off x="4953001" y="3623608"/>
              <a:ext cx="761999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C94826-F879-4AA1-9C93-231983A66851}"/>
                </a:ext>
              </a:extLst>
            </p:cNvPr>
            <p:cNvCxnSpPr>
              <a:cxnSpLocks/>
              <a:endCxn id="30" idx="3"/>
            </p:cNvCxnSpPr>
            <p:nvPr/>
          </p:nvCxnSpPr>
          <p:spPr bwMode="auto">
            <a:xfrm flipH="1">
              <a:off x="2196460" y="3623608"/>
              <a:ext cx="3175642" cy="1731496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2891FBE-0D58-48D9-B7BE-266B8F725F17}"/>
                </a:ext>
              </a:extLst>
            </p:cNvPr>
            <p:cNvCxnSpPr/>
            <p:nvPr/>
          </p:nvCxnSpPr>
          <p:spPr bwMode="auto">
            <a:xfrm flipH="1">
              <a:off x="2196460" y="4851654"/>
              <a:ext cx="3289941" cy="503450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62759DB-62AE-4D59-A514-F6913FB9F2D1}"/>
                </a:ext>
              </a:extLst>
            </p:cNvPr>
            <p:cNvCxnSpPr/>
            <p:nvPr/>
          </p:nvCxnSpPr>
          <p:spPr bwMode="auto">
            <a:xfrm flipH="1">
              <a:off x="5105401" y="4064508"/>
              <a:ext cx="762000" cy="1574292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71330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9FE31-D07A-4320-85F5-81944CD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95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Comparison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EBB880-54CE-44CC-AEAB-F2C162D07791}"/>
              </a:ext>
            </a:extLst>
          </p:cNvPr>
          <p:cNvGrpSpPr/>
          <p:nvPr/>
        </p:nvGrpSpPr>
        <p:grpSpPr>
          <a:xfrm>
            <a:off x="114300" y="3581400"/>
            <a:ext cx="7467600" cy="1383269"/>
            <a:chOff x="76200" y="2659797"/>
            <a:chExt cx="7467600" cy="13832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830D12-6E0D-4F30-80C2-3AD9B62005E5}"/>
                </a:ext>
              </a:extLst>
            </p:cNvPr>
            <p:cNvSpPr txBox="1"/>
            <p:nvPr/>
          </p:nvSpPr>
          <p:spPr>
            <a:xfrm>
              <a:off x="76200" y="2842737"/>
              <a:ext cx="20489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Flat Mode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not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Assoc. w/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Behavior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A8801E6-249E-4BC4-94F4-B43C4747C274}"/>
                </a:ext>
              </a:extLst>
            </p:cNvPr>
            <p:cNvCxnSpPr/>
            <p:nvPr/>
          </p:nvCxnSpPr>
          <p:spPr bwMode="auto">
            <a:xfrm flipH="1">
              <a:off x="5029200" y="2659797"/>
              <a:ext cx="25146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00FF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742897-410D-4D36-897F-BAB9DDAF8000}"/>
                </a:ext>
              </a:extLst>
            </p:cNvPr>
            <p:cNvCxnSpPr>
              <a:endCxn id="24" idx="3"/>
            </p:cNvCxnSpPr>
            <p:nvPr/>
          </p:nvCxnSpPr>
          <p:spPr bwMode="auto">
            <a:xfrm flipH="1">
              <a:off x="2125159" y="2659797"/>
              <a:ext cx="4161341" cy="783105"/>
            </a:xfrm>
            <a:prstGeom prst="line">
              <a:avLst/>
            </a:prstGeom>
            <a:noFill/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9341AB-22C2-42CE-A4D0-33F39FD144A3}"/>
              </a:ext>
            </a:extLst>
          </p:cNvPr>
          <p:cNvGrpSpPr/>
          <p:nvPr/>
        </p:nvGrpSpPr>
        <p:grpSpPr>
          <a:xfrm>
            <a:off x="152400" y="4953000"/>
            <a:ext cx="5867400" cy="1973997"/>
            <a:chOff x="152400" y="4953000"/>
            <a:chExt cx="5867400" cy="197399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08B304-1E7E-4298-BF65-BF5DA143E20E}"/>
                </a:ext>
              </a:extLst>
            </p:cNvPr>
            <p:cNvSpPr txBox="1"/>
            <p:nvPr/>
          </p:nvSpPr>
          <p:spPr>
            <a:xfrm>
              <a:off x="152400" y="6096000"/>
              <a:ext cx="17182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Behavior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~ Sep. PC2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4EE59BF-2183-4A51-8497-49CD57302DE9}"/>
                </a:ext>
              </a:extLst>
            </p:cNvPr>
            <p:cNvCxnSpPr/>
            <p:nvPr/>
          </p:nvCxnSpPr>
          <p:spPr bwMode="auto">
            <a:xfrm>
              <a:off x="4147557" y="4953000"/>
              <a:ext cx="1872243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E4572F-21E0-4412-92E0-632E485CBBB6}"/>
                </a:ext>
              </a:extLst>
            </p:cNvPr>
            <p:cNvCxnSpPr>
              <a:endCxn id="38" idx="3"/>
            </p:cNvCxnSpPr>
            <p:nvPr/>
          </p:nvCxnSpPr>
          <p:spPr bwMode="auto">
            <a:xfrm flipH="1">
              <a:off x="1870627" y="4953000"/>
              <a:ext cx="3196673" cy="1558499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6FCDC1C-31A8-4FF4-8A85-AA188864226A}"/>
              </a:ext>
            </a:extLst>
          </p:cNvPr>
          <p:cNvGrpSpPr/>
          <p:nvPr/>
        </p:nvGrpSpPr>
        <p:grpSpPr>
          <a:xfrm>
            <a:off x="88075" y="5105400"/>
            <a:ext cx="6236525" cy="1059597"/>
            <a:chOff x="88075" y="2126397"/>
            <a:chExt cx="6236525" cy="105959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56C2348-579E-4394-8ED4-03E152850AF8}"/>
                </a:ext>
              </a:extLst>
            </p:cNvPr>
            <p:cNvSpPr txBox="1"/>
            <p:nvPr/>
          </p:nvSpPr>
          <p:spPr>
            <a:xfrm>
              <a:off x="88075" y="2354997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New 2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Mode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Of Joint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Var’n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5103367-CD06-438D-AD80-1D7851628DF7}"/>
                </a:ext>
              </a:extLst>
            </p:cNvPr>
            <p:cNvCxnSpPr/>
            <p:nvPr/>
          </p:nvCxnSpPr>
          <p:spPr bwMode="auto">
            <a:xfrm flipV="1">
              <a:off x="6324600" y="2126397"/>
              <a:ext cx="0" cy="693004"/>
            </a:xfrm>
            <a:prstGeom prst="straightConnector1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3427326-4034-477A-BFA1-236C72F16224}"/>
                </a:ext>
              </a:extLst>
            </p:cNvPr>
            <p:cNvCxnSpPr>
              <a:endCxn id="46" idx="3"/>
            </p:cNvCxnSpPr>
            <p:nvPr/>
          </p:nvCxnSpPr>
          <p:spPr bwMode="auto">
            <a:xfrm flipH="1">
              <a:off x="2193138" y="2472899"/>
              <a:ext cx="4131462" cy="297597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95162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Overview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B856A-B266-4AAB-9BA1-0261521AB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46915DC-5088-4C05-8B53-D1702E4F3C73}"/>
              </a:ext>
            </a:extLst>
          </p:cNvPr>
          <p:cNvGrpSpPr/>
          <p:nvPr/>
        </p:nvGrpSpPr>
        <p:grpSpPr>
          <a:xfrm>
            <a:off x="2133600" y="1219200"/>
            <a:ext cx="3276600" cy="2814935"/>
            <a:chOff x="361702" y="2900065"/>
            <a:chExt cx="4021282" cy="28149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2B59F7-2903-4506-A3BC-061A90FE9B16}"/>
                </a:ext>
              </a:extLst>
            </p:cNvPr>
            <p:cNvSpPr txBox="1"/>
            <p:nvPr/>
          </p:nvSpPr>
          <p:spPr>
            <a:xfrm>
              <a:off x="361702" y="5253335"/>
              <a:ext cx="130925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Step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AD8E7B-9377-4640-B479-5731D17100CE}"/>
                </a:ext>
              </a:extLst>
            </p:cNvPr>
            <p:cNvSpPr/>
            <p:nvPr/>
          </p:nvSpPr>
          <p:spPr bwMode="auto">
            <a:xfrm>
              <a:off x="1670957" y="2900065"/>
              <a:ext cx="2712027" cy="281493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635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1: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Initial Low Rank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Approximations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 SVDs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7DECE88-8C66-40E8-910A-5FE867555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93" t="20588" r="16841" b="2353"/>
          <a:stretch/>
        </p:blipFill>
        <p:spPr>
          <a:xfrm>
            <a:off x="4572000" y="949324"/>
            <a:ext cx="4572000" cy="5871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2BEBBA-8D61-472A-B120-16C5D1DE3EAA}"/>
              </a:ext>
            </a:extLst>
          </p:cNvPr>
          <p:cNvSpPr/>
          <p:nvPr/>
        </p:nvSpPr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D0C0E7-5D49-416E-9598-A5D2BF6159A4}"/>
              </a:ext>
            </a:extLst>
          </p:cNvPr>
          <p:cNvGrpSpPr/>
          <p:nvPr/>
        </p:nvGrpSpPr>
        <p:grpSpPr>
          <a:xfrm>
            <a:off x="238992" y="1870501"/>
            <a:ext cx="8003288" cy="4488597"/>
            <a:chOff x="238992" y="1870501"/>
            <a:chExt cx="8003288" cy="44885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405777-D382-4EA5-A967-06B7AFE48F9F}"/>
                </a:ext>
              </a:extLst>
            </p:cNvPr>
            <p:cNvSpPr txBox="1"/>
            <p:nvPr/>
          </p:nvSpPr>
          <p:spPr>
            <a:xfrm>
              <a:off x="238992" y="5528101"/>
              <a:ext cx="37256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Motivation 2: Go Forward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Scale Free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Scores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05A5ADE-4575-480E-A9EB-1007626BFC71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3964691" y="1870501"/>
              <a:ext cx="4277589" cy="4073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2E288D6-A143-4354-ABC3-8D89B34A5AF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3964691" y="4267200"/>
              <a:ext cx="3807709" cy="1676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ECC967-4571-432D-B6A8-F6E95141FD7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3964691" y="5562600"/>
              <a:ext cx="4036309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FF918F-3BA0-4CDB-B30C-5250CC3A0BCE}"/>
              </a:ext>
            </a:extLst>
          </p:cNvPr>
          <p:cNvSpPr txBox="1"/>
          <p:nvPr/>
        </p:nvSpPr>
        <p:spPr>
          <a:xfrm>
            <a:off x="309951" y="2971800"/>
            <a:ext cx="3722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Motivation 1:  Avoid Noise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Impacting Analysis</a:t>
            </a:r>
          </a:p>
        </p:txBody>
      </p:sp>
    </p:spTree>
    <p:extLst>
      <p:ext uri="{BB962C8B-B14F-4D97-AF65-F5344CB8AC3E}">
        <p14:creationId xmlns:p14="http://schemas.microsoft.com/office/powerpoint/2010/main" val="237872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1: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Initial Low Rank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Approximations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 SVDs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36DF629-636A-4D24-B413-35AD4F7AE4DE}"/>
              </a:ext>
            </a:extLst>
          </p:cNvPr>
          <p:cNvGrpSpPr/>
          <p:nvPr/>
        </p:nvGrpSpPr>
        <p:grpSpPr>
          <a:xfrm>
            <a:off x="4650625" y="1981200"/>
            <a:ext cx="3959975" cy="4267200"/>
            <a:chOff x="4650625" y="1981200"/>
            <a:chExt cx="3959975" cy="42672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DF9D321-14ED-428A-A717-A20D10F166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8" t="24227" r="9045" b="24227"/>
            <a:stretch/>
          </p:blipFill>
          <p:spPr bwMode="auto">
            <a:xfrm>
              <a:off x="4650625" y="2492944"/>
              <a:ext cx="3959975" cy="3755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FE1975-32D1-46FE-8292-71A55E7556D1}"/>
                </a:ext>
              </a:extLst>
            </p:cNvPr>
            <p:cNvSpPr txBox="1"/>
            <p:nvPr/>
          </p:nvSpPr>
          <p:spPr>
            <a:xfrm>
              <a:off x="4736719" y="1981200"/>
              <a:ext cx="3873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Illustrate with Previous Toy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73106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1: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Initial Low Rank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Approximations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 SVDs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Source of Candidates: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   Scree Plots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1C39895-E975-41D6-B1AC-4300E7CBA512}"/>
              </a:ext>
            </a:extLst>
          </p:cNvPr>
          <p:cNvGrpSpPr/>
          <p:nvPr/>
        </p:nvGrpSpPr>
        <p:grpSpPr>
          <a:xfrm>
            <a:off x="5029200" y="152400"/>
            <a:ext cx="3962399" cy="6417252"/>
            <a:chOff x="5029200" y="152400"/>
            <a:chExt cx="3962399" cy="6417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E7A01F-56C8-49F2-89F2-C2C3B5227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94" t="24448" r="6184" b="8998"/>
            <a:stretch/>
          </p:blipFill>
          <p:spPr>
            <a:xfrm>
              <a:off x="5029200" y="152400"/>
              <a:ext cx="3962399" cy="310652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99F84C-9208-47CC-A405-6D83ACA0C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089" t="24873" r="5662" b="3820"/>
            <a:stretch/>
          </p:blipFill>
          <p:spPr>
            <a:xfrm>
              <a:off x="5029200" y="3381753"/>
              <a:ext cx="3962399" cy="318789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EB951-BA2E-4EDD-B0C2-9B72B9F73058}"/>
                  </a:ext>
                </a:extLst>
              </p:cNvPr>
              <p:cNvSpPr txBox="1"/>
              <p:nvPr/>
            </p:nvSpPr>
            <p:spPr>
              <a:xfrm>
                <a:off x="6940759" y="685800"/>
                <a:ext cx="15936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Scree Block 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EB951-BA2E-4EDD-B0C2-9B72B9F73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59" y="685800"/>
                <a:ext cx="1593641" cy="646331"/>
              </a:xfrm>
              <a:prstGeom prst="rect">
                <a:avLst/>
              </a:prstGeom>
              <a:blipFill>
                <a:blip r:embed="rId6"/>
                <a:stretch>
                  <a:fillRect l="-3448" t="-5660" r="-306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FD1D68-728E-477E-BC31-5525FDCB4280}"/>
                  </a:ext>
                </a:extLst>
              </p:cNvPr>
              <p:cNvSpPr txBox="1"/>
              <p:nvPr/>
            </p:nvSpPr>
            <p:spPr>
              <a:xfrm>
                <a:off x="6940759" y="4001869"/>
                <a:ext cx="15936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Scree Block 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FD1D68-728E-477E-BC31-5525FDCB4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59" y="4001869"/>
                <a:ext cx="1593641" cy="646331"/>
              </a:xfrm>
              <a:prstGeom prst="rect">
                <a:avLst/>
              </a:prstGeom>
              <a:blipFill>
                <a:blip r:embed="rId7"/>
                <a:stretch>
                  <a:fillRect l="-3448" t="-4673" r="-306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279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1: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Initial Low Rank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Approximations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 SVDs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Source of Candidates: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   Scree Plots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B734D1-C3CB-4B76-9432-0B1A917AAAA4}"/>
              </a:ext>
            </a:extLst>
          </p:cNvPr>
          <p:cNvSpPr txBox="1"/>
          <p:nvPr/>
        </p:nvSpPr>
        <p:spPr>
          <a:xfrm>
            <a:off x="4616096" y="2287012"/>
            <a:ext cx="433644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Assessment of Ranks: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Wedin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Bounds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Random Subspaces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Diagnostic Plots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Bounds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Solved by DIVAS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244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407EF-8DAF-8210-45D8-A0A0762D8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DC779CA-0A4A-7B5E-BD5F-E8A7FF91C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AFAAC6-F0B7-BE85-D78D-1EE194608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Row Trait Centering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E9C3D-2B5F-7CD6-38FA-9FEDF71C0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16170" r="15001" b="5408"/>
          <a:stretch/>
        </p:blipFill>
        <p:spPr>
          <a:xfrm>
            <a:off x="304800" y="1644502"/>
            <a:ext cx="8534400" cy="5061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AB7B1E-0CF9-1E48-9E9D-E3F7D72D2197}"/>
                  </a:ext>
                </a:extLst>
              </p:cNvPr>
              <p:cNvSpPr txBox="1"/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AB7B1E-0CF9-1E48-9E9D-E3F7D72D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E745E-A535-66BB-416C-6CBA832653F8}"/>
                  </a:ext>
                </a:extLst>
              </p:cNvPr>
              <p:cNvSpPr txBox="1"/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E745E-A535-66BB-416C-6CBA83265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50B5D-CC2A-D75E-C3A5-F8FE17A25819}"/>
                  </a:ext>
                </a:extLst>
              </p:cNvPr>
              <p:cNvSpPr txBox="1"/>
              <p:nvPr/>
            </p:nvSpPr>
            <p:spPr>
              <a:xfrm>
                <a:off x="6218766" y="2362200"/>
                <a:ext cx="2315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88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Shifted to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88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50B5D-CC2A-D75E-C3A5-F8FE17A25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66" y="2362200"/>
                <a:ext cx="2315634" cy="461665"/>
              </a:xfrm>
              <a:prstGeom prst="rect">
                <a:avLst/>
              </a:prstGeom>
              <a:blipFill>
                <a:blip r:embed="rId6"/>
                <a:stretch>
                  <a:fillRect t="-9333" r="-342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E70D6A-1391-5375-A4CC-82ACBE3E41B0}"/>
                  </a:ext>
                </a:extLst>
              </p:cNvPr>
              <p:cNvSpPr txBox="1"/>
              <p:nvPr/>
            </p:nvSpPr>
            <p:spPr>
              <a:xfrm>
                <a:off x="990600" y="2286000"/>
                <a:ext cx="2999219" cy="46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Projected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⊥</m:t>
                        </m:r>
                      </m:sup>
                    </m:sSubSup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E70D6A-1391-5375-A4CC-82ACBE3E4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86000"/>
                <a:ext cx="2999219" cy="466090"/>
              </a:xfrm>
              <a:prstGeom prst="rect">
                <a:avLst/>
              </a:prstGeom>
              <a:blipFill>
                <a:blip r:embed="rId7"/>
                <a:stretch>
                  <a:fillRect l="-32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76019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dirty="0"/>
              <a:t>Overview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F555F-0B6C-4974-98C9-F3BB703ED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D6C564-E213-481A-8C48-D2EEF17AEB81}"/>
              </a:ext>
            </a:extLst>
          </p:cNvPr>
          <p:cNvGrpSpPr/>
          <p:nvPr/>
        </p:nvGrpSpPr>
        <p:grpSpPr>
          <a:xfrm>
            <a:off x="3200400" y="1219200"/>
            <a:ext cx="4038600" cy="2814935"/>
            <a:chOff x="361702" y="2900065"/>
            <a:chExt cx="4021282" cy="28149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D888F6-5FEE-4B05-BB3F-8366C527E8CD}"/>
                </a:ext>
              </a:extLst>
            </p:cNvPr>
            <p:cNvSpPr txBox="1"/>
            <p:nvPr/>
          </p:nvSpPr>
          <p:spPr>
            <a:xfrm>
              <a:off x="361702" y="5253335"/>
              <a:ext cx="130925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Step 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5E7F90-039F-46D1-9957-B6280E58E5CD}"/>
                </a:ext>
              </a:extLst>
            </p:cNvPr>
            <p:cNvSpPr/>
            <p:nvPr/>
          </p:nvSpPr>
          <p:spPr bwMode="auto">
            <a:xfrm>
              <a:off x="1670957" y="2900065"/>
              <a:ext cx="2712027" cy="281493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5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2: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Find Joint Scores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𝐽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SVD of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Concatenated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Scores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: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Called 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Principal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Angle Analysis</a:t>
                </a: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5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8FA1C01-08CE-4146-B60B-C0844E698D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8" t="21177" b="2941"/>
          <a:stretch/>
        </p:blipFill>
        <p:spPr>
          <a:xfrm>
            <a:off x="4038600" y="1431869"/>
            <a:ext cx="5105400" cy="5426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BBBE51-AD5E-4AC8-B286-F56316E25F58}"/>
              </a:ext>
            </a:extLst>
          </p:cNvPr>
          <p:cNvSpPr/>
          <p:nvPr/>
        </p:nvSpPr>
        <p:spPr bwMode="auto">
          <a:xfrm>
            <a:off x="4038600" y="1431868"/>
            <a:ext cx="5105400" cy="542613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ABB144-FE81-4D32-A255-E65B5E24E281}"/>
              </a:ext>
            </a:extLst>
          </p:cNvPr>
          <p:cNvGrpSpPr/>
          <p:nvPr/>
        </p:nvGrpSpPr>
        <p:grpSpPr>
          <a:xfrm>
            <a:off x="3124200" y="2133600"/>
            <a:ext cx="1524000" cy="3505200"/>
            <a:chOff x="3124200" y="2133600"/>
            <a:chExt cx="1524000" cy="35052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B95F22F-DBB3-4C6C-A014-492CD4529387}"/>
                </a:ext>
              </a:extLst>
            </p:cNvPr>
            <p:cNvCxnSpPr/>
            <p:nvPr/>
          </p:nvCxnSpPr>
          <p:spPr bwMode="auto">
            <a:xfrm flipV="1">
              <a:off x="3124200" y="2133600"/>
              <a:ext cx="1524000" cy="16764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1ADD0D-7286-45B5-BB69-7322CB05420D}"/>
                </a:ext>
              </a:extLst>
            </p:cNvPr>
            <p:cNvCxnSpPr/>
            <p:nvPr/>
          </p:nvCxnSpPr>
          <p:spPr bwMode="auto">
            <a:xfrm>
              <a:off x="3124200" y="3810000"/>
              <a:ext cx="990600" cy="6096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3DDBE2-07E1-4CEE-BD98-B15B269480D8}"/>
                </a:ext>
              </a:extLst>
            </p:cNvPr>
            <p:cNvCxnSpPr/>
            <p:nvPr/>
          </p:nvCxnSpPr>
          <p:spPr bwMode="auto">
            <a:xfrm>
              <a:off x="3124200" y="3810000"/>
              <a:ext cx="1219200" cy="18288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A5F099-3628-F81B-1869-8B14E7139D06}"/>
              </a:ext>
            </a:extLst>
          </p:cNvPr>
          <p:cNvGrpSpPr/>
          <p:nvPr/>
        </p:nvGrpSpPr>
        <p:grpSpPr>
          <a:xfrm>
            <a:off x="3657600" y="2286000"/>
            <a:ext cx="5308054" cy="1981200"/>
            <a:chOff x="3657600" y="2286000"/>
            <a:chExt cx="5308054" cy="19812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F29A71B-71EE-43B2-99CB-17218A6B51C0}"/>
                </a:ext>
              </a:extLst>
            </p:cNvPr>
            <p:cNvCxnSpPr/>
            <p:nvPr/>
          </p:nvCxnSpPr>
          <p:spPr bwMode="auto">
            <a:xfrm>
              <a:off x="3657600" y="2286000"/>
              <a:ext cx="4495800" cy="19812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AAD191-6AF8-3A03-D91C-12CA68D230EF}"/>
                </a:ext>
              </a:extLst>
            </p:cNvPr>
            <p:cNvSpPr txBox="1"/>
            <p:nvPr/>
          </p:nvSpPr>
          <p:spPr>
            <a:xfrm>
              <a:off x="6934200" y="2581870"/>
              <a:ext cx="2031454" cy="92333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Main Product: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Scores Common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All Data Blocks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619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Aside:  Principal Angle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Idea:    Relate Subspaces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99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99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99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allelogram 4">
            <a:extLst>
              <a:ext uri="{FF2B5EF4-FFF2-40B4-BE49-F238E27FC236}">
                <a16:creationId xmlns:a16="http://schemas.microsoft.com/office/drawing/2014/main" id="{60F2BFF5-F1CE-43D0-B384-7746F6695311}"/>
              </a:ext>
            </a:extLst>
          </p:cNvPr>
          <p:cNvSpPr/>
          <p:nvPr/>
        </p:nvSpPr>
        <p:spPr bwMode="auto">
          <a:xfrm>
            <a:off x="2362200" y="3352800"/>
            <a:ext cx="4419600" cy="1524000"/>
          </a:xfrm>
          <a:prstGeom prst="parallelogram">
            <a:avLst>
              <a:gd name="adj" fmla="val 95769"/>
            </a:avLst>
          </a:prstGeom>
          <a:solidFill>
            <a:srgbClr val="FF0000">
              <a:alpha val="3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55C23-2B5C-408E-8F5F-ED1769F4D46C}"/>
              </a:ext>
            </a:extLst>
          </p:cNvPr>
          <p:cNvSpPr/>
          <p:nvPr/>
        </p:nvSpPr>
        <p:spPr bwMode="auto">
          <a:xfrm rot="18839585">
            <a:off x="3062655" y="3009851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0277E-CAC5-4429-88BB-DE115A4164EB}"/>
              </a:ext>
            </a:extLst>
          </p:cNvPr>
          <p:cNvSpPr/>
          <p:nvPr/>
        </p:nvSpPr>
        <p:spPr bwMode="auto">
          <a:xfrm rot="18839585">
            <a:off x="4023945" y="3917567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D2C087-9F33-4517-8621-028EB8EC4561}"/>
              </a:ext>
            </a:extLst>
          </p:cNvPr>
          <p:cNvCxnSpPr/>
          <p:nvPr/>
        </p:nvCxnSpPr>
        <p:spPr bwMode="auto">
          <a:xfrm flipV="1">
            <a:off x="3657600" y="3048000"/>
            <a:ext cx="1905000" cy="205740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932D53-A433-4BA4-82B9-B03C4C67DFE1}"/>
              </a:ext>
            </a:extLst>
          </p:cNvPr>
          <p:cNvSpPr txBox="1"/>
          <p:nvPr/>
        </p:nvSpPr>
        <p:spPr>
          <a:xfrm>
            <a:off x="4783337" y="2205335"/>
            <a:ext cx="306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Minimal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023DE-104F-47A6-A96D-8D73739B4311}"/>
                  </a:ext>
                </a:extLst>
              </p:cNvPr>
              <p:cNvSpPr txBox="1"/>
              <p:nvPr/>
            </p:nvSpPr>
            <p:spPr>
              <a:xfrm>
                <a:off x="5486400" y="2667000"/>
                <a:ext cx="1148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023DE-104F-47A6-A96D-8D73739B4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667000"/>
                <a:ext cx="1148712" cy="46166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71C07-65AE-4261-9823-86D35EAB8935}"/>
              </a:ext>
            </a:extLst>
          </p:cNvPr>
          <p:cNvGrpSpPr/>
          <p:nvPr/>
        </p:nvGrpSpPr>
        <p:grpSpPr>
          <a:xfrm>
            <a:off x="3657600" y="3581400"/>
            <a:ext cx="913796" cy="540480"/>
            <a:chOff x="3657600" y="3581400"/>
            <a:chExt cx="913796" cy="54048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7C67AD-1F0A-48B3-AAC0-BB7828412903}"/>
                </a:ext>
              </a:extLst>
            </p:cNvPr>
            <p:cNvCxnSpPr/>
            <p:nvPr/>
          </p:nvCxnSpPr>
          <p:spPr bwMode="auto">
            <a:xfrm flipH="1" flipV="1">
              <a:off x="3733800" y="4114800"/>
              <a:ext cx="837596" cy="7079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06982F6-06A9-4597-8BB0-34D4A475D0E6}"/>
                </a:ext>
              </a:extLst>
            </p:cNvPr>
            <p:cNvCxnSpPr/>
            <p:nvPr/>
          </p:nvCxnSpPr>
          <p:spPr bwMode="auto">
            <a:xfrm flipH="1" flipV="1">
              <a:off x="3962400" y="3581400"/>
              <a:ext cx="608996" cy="540480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0C3F1A7-BDFF-4CEF-82B7-FE7BF642804A}"/>
                    </a:ext>
                  </a:extLst>
                </p:cNvPr>
                <p:cNvSpPr txBox="1"/>
                <p:nvPr/>
              </p:nvSpPr>
              <p:spPr>
                <a:xfrm>
                  <a:off x="3657600" y="3581400"/>
                  <a:ext cx="58573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3581400"/>
                  <a:ext cx="585738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C0FDC6F-7535-4A83-B83B-540D20B3F9DA}"/>
              </a:ext>
            </a:extLst>
          </p:cNvPr>
          <p:cNvSpPr txBox="1"/>
          <p:nvPr/>
        </p:nvSpPr>
        <p:spPr>
          <a:xfrm>
            <a:off x="228600" y="5024735"/>
            <a:ext cx="354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And Iterate Orthogonally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FEFA2C-93AC-4CD4-A43A-D0162E83E5B3}"/>
              </a:ext>
            </a:extLst>
          </p:cNvPr>
          <p:cNvSpPr txBox="1"/>
          <p:nvPr/>
        </p:nvSpPr>
        <p:spPr>
          <a:xfrm>
            <a:off x="1673809" y="6167735"/>
            <a:ext cx="5717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PAA Computation:  ~Concatenate &amp; SVD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238DB6-6649-4DF4-B31C-13273415D34F}"/>
              </a:ext>
            </a:extLst>
          </p:cNvPr>
          <p:cNvGrpSpPr/>
          <p:nvPr/>
        </p:nvGrpSpPr>
        <p:grpSpPr>
          <a:xfrm>
            <a:off x="6400800" y="1905000"/>
            <a:ext cx="2069797" cy="3610079"/>
            <a:chOff x="6400800" y="1905000"/>
            <a:chExt cx="2069797" cy="36100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C10A3B4-9634-44F8-9D09-2473584E503C}"/>
                    </a:ext>
                  </a:extLst>
                </p:cNvPr>
                <p:cNvSpPr txBox="1"/>
                <p:nvPr/>
              </p:nvSpPr>
              <p:spPr>
                <a:xfrm>
                  <a:off x="6400800" y="4572000"/>
                  <a:ext cx="2069797" cy="943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Key JIVE concept: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Linear Algebra In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Trait Space,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C10A3B4-9634-44F8-9D09-2473584E5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4572000"/>
                  <a:ext cx="2069797" cy="943079"/>
                </a:xfrm>
                <a:prstGeom prst="rect">
                  <a:avLst/>
                </a:prstGeom>
                <a:blipFill>
                  <a:blip r:embed="rId6"/>
                  <a:stretch>
                    <a:fillRect l="-2353" t="-3226" r="-2059" b="-7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B1791D9-5BCD-4283-84C4-F6143419A040}"/>
                </a:ext>
              </a:extLst>
            </p:cNvPr>
            <p:cNvCxnSpPr>
              <a:stCxn id="32" idx="0"/>
            </p:cNvCxnSpPr>
            <p:nvPr/>
          </p:nvCxnSpPr>
          <p:spPr bwMode="auto">
            <a:xfrm flipH="1" flipV="1">
              <a:off x="7086600" y="1905000"/>
              <a:ext cx="349099" cy="26670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DECDA4-ADD7-6631-1C2F-2DA041AC4195}"/>
                  </a:ext>
                </a:extLst>
              </p:cNvPr>
              <p:cNvSpPr txBox="1"/>
              <p:nvPr/>
            </p:nvSpPr>
            <p:spPr>
              <a:xfrm>
                <a:off x="228600" y="5405735"/>
                <a:ext cx="4604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To Get Angles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DECDA4-ADD7-6631-1C2F-2DA041AC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05735"/>
                <a:ext cx="4604787" cy="461665"/>
              </a:xfrm>
              <a:prstGeom prst="rect">
                <a:avLst/>
              </a:prstGeom>
              <a:blipFill>
                <a:blip r:embed="rId7"/>
                <a:stretch>
                  <a:fillRect l="-2119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15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8" grpId="0"/>
      <p:bldP spid="30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Step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Find Joint Scores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sz="1800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Same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For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Blocks!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Called “Common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Normalized Scores”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A1C01-08CE-4146-B60B-C0844E698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8" t="21177" b="2941"/>
          <a:stretch/>
        </p:blipFill>
        <p:spPr>
          <a:xfrm>
            <a:off x="4038600" y="1431869"/>
            <a:ext cx="5105400" cy="5426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BBBE51-AD5E-4AC8-B286-F56316E25F58}"/>
              </a:ext>
            </a:extLst>
          </p:cNvPr>
          <p:cNvSpPr/>
          <p:nvPr/>
        </p:nvSpPr>
        <p:spPr bwMode="auto">
          <a:xfrm>
            <a:off x="4038600" y="1431868"/>
            <a:ext cx="5105400" cy="542613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29A71B-71EE-43B2-99CB-17218A6B51C0}"/>
              </a:ext>
            </a:extLst>
          </p:cNvPr>
          <p:cNvCxnSpPr/>
          <p:nvPr/>
        </p:nvCxnSpPr>
        <p:spPr bwMode="auto">
          <a:xfrm>
            <a:off x="3657600" y="2286000"/>
            <a:ext cx="4495800" cy="1981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16530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Overview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2A900-176E-43BD-B22D-CB26CBF06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8FD53B-E1E3-424D-A94E-ABC27B0C3899}"/>
              </a:ext>
            </a:extLst>
          </p:cNvPr>
          <p:cNvGrpSpPr/>
          <p:nvPr/>
        </p:nvGrpSpPr>
        <p:grpSpPr>
          <a:xfrm>
            <a:off x="4343400" y="2362200"/>
            <a:ext cx="4800601" cy="4394489"/>
            <a:chOff x="744466" y="2900065"/>
            <a:chExt cx="3638519" cy="28149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97C0F2-BDB0-4AD7-8C4A-9F49668DB9EF}"/>
                </a:ext>
              </a:extLst>
            </p:cNvPr>
            <p:cNvSpPr txBox="1"/>
            <p:nvPr/>
          </p:nvSpPr>
          <p:spPr>
            <a:xfrm>
              <a:off x="744466" y="5389410"/>
              <a:ext cx="866315" cy="2957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Step 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E2565C-197F-48ED-9BCC-8CD969B4D4A8}"/>
                </a:ext>
              </a:extLst>
            </p:cNvPr>
            <p:cNvSpPr/>
            <p:nvPr/>
          </p:nvSpPr>
          <p:spPr bwMode="auto">
            <a:xfrm>
              <a:off x="1610781" y="2900065"/>
              <a:ext cx="2772204" cy="281493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333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3: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Find Individual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      Scores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By Orthogonal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Basis Subtraction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Guarantees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Joi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nt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Individual  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D5235F5-F33D-45C6-8F16-66C900123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02" t="27647" r="2332"/>
          <a:stretch/>
        </p:blipFill>
        <p:spPr>
          <a:xfrm>
            <a:off x="4467922" y="1295400"/>
            <a:ext cx="4599878" cy="5546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6291E0-3DDF-4898-A81B-AAD47EB8214E}"/>
              </a:ext>
            </a:extLst>
          </p:cNvPr>
          <p:cNvSpPr/>
          <p:nvPr/>
        </p:nvSpPr>
        <p:spPr bwMode="auto">
          <a:xfrm>
            <a:off x="4495800" y="1295400"/>
            <a:ext cx="4599878" cy="5562599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37A3DC-D3D5-46CC-B774-903A4C61D2A8}"/>
              </a:ext>
            </a:extLst>
          </p:cNvPr>
          <p:cNvGrpSpPr/>
          <p:nvPr/>
        </p:nvGrpSpPr>
        <p:grpSpPr>
          <a:xfrm>
            <a:off x="3200400" y="2819400"/>
            <a:ext cx="5105400" cy="3048000"/>
            <a:chOff x="3124200" y="3810000"/>
            <a:chExt cx="5105400" cy="304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5FA86C-9A76-405A-8F8E-FB6776D8BAD4}"/>
                </a:ext>
              </a:extLst>
            </p:cNvPr>
            <p:cNvCxnSpPr/>
            <p:nvPr/>
          </p:nvCxnSpPr>
          <p:spPr bwMode="auto">
            <a:xfrm>
              <a:off x="3124200" y="3810000"/>
              <a:ext cx="5105400" cy="6096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4F85E-EDBE-485F-A747-A1F45E46BDFF}"/>
                </a:ext>
              </a:extLst>
            </p:cNvPr>
            <p:cNvCxnSpPr/>
            <p:nvPr/>
          </p:nvCxnSpPr>
          <p:spPr bwMode="auto">
            <a:xfrm>
              <a:off x="3124200" y="3810000"/>
              <a:ext cx="4800600" cy="23622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B92407-746A-4A74-9715-EF11ABC19413}"/>
                </a:ext>
              </a:extLst>
            </p:cNvPr>
            <p:cNvCxnSpPr/>
            <p:nvPr/>
          </p:nvCxnSpPr>
          <p:spPr bwMode="auto">
            <a:xfrm>
              <a:off x="3124200" y="3810000"/>
              <a:ext cx="4953000" cy="30480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81914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Overview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C3358-CC6B-4957-B98D-9BB89CD5A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86C247-4093-43A1-A2B3-153D0ED97533}"/>
              </a:ext>
            </a:extLst>
          </p:cNvPr>
          <p:cNvGrpSpPr/>
          <p:nvPr/>
        </p:nvGrpSpPr>
        <p:grpSpPr>
          <a:xfrm>
            <a:off x="5791199" y="949326"/>
            <a:ext cx="3352795" cy="5807365"/>
            <a:chOff x="1841798" y="1995034"/>
            <a:chExt cx="2541186" cy="37199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A437C0-512A-4282-A79D-07C74E752F91}"/>
                </a:ext>
              </a:extLst>
            </p:cNvPr>
            <p:cNvSpPr txBox="1"/>
            <p:nvPr/>
          </p:nvSpPr>
          <p:spPr>
            <a:xfrm>
              <a:off x="1841798" y="5389410"/>
              <a:ext cx="866315" cy="2957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Step 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C8D022-85FD-4D4A-8668-A8511327D1D4}"/>
                </a:ext>
              </a:extLst>
            </p:cNvPr>
            <p:cNvSpPr/>
            <p:nvPr/>
          </p:nvSpPr>
          <p:spPr bwMode="auto">
            <a:xfrm>
              <a:off x="2708110" y="1995034"/>
              <a:ext cx="1674874" cy="3719967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130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Step 4: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Reproject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 Get Both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Individual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Decompositions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56C9D-1767-4A6B-B70F-449A51B81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08" t="27059" r="9240" b="8824"/>
          <a:stretch/>
        </p:blipFill>
        <p:spPr>
          <a:xfrm>
            <a:off x="6753138" y="-1"/>
            <a:ext cx="2390862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2B56D1-685F-439F-BBBF-497B7E2CFA41}"/>
              </a:ext>
            </a:extLst>
          </p:cNvPr>
          <p:cNvSpPr/>
          <p:nvPr/>
        </p:nvSpPr>
        <p:spPr bwMode="auto">
          <a:xfrm>
            <a:off x="6725260" y="0"/>
            <a:ext cx="2342540" cy="6857999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5559B-6568-CD51-292E-C7567B5DC64A}"/>
              </a:ext>
            </a:extLst>
          </p:cNvPr>
          <p:cNvSpPr txBox="1"/>
          <p:nvPr/>
        </p:nvSpPr>
        <p:spPr>
          <a:xfrm>
            <a:off x="1905000" y="5334000"/>
            <a:ext cx="3579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 Best Rank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Approximations</a:t>
            </a:r>
          </a:p>
        </p:txBody>
      </p:sp>
    </p:spTree>
    <p:extLst>
      <p:ext uri="{BB962C8B-B14F-4D97-AF65-F5344CB8AC3E}">
        <p14:creationId xmlns:p14="http://schemas.microsoft.com/office/powerpoint/2010/main" val="3569226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Output Options (for Differing Purposes):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Common Normalized Scores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Block Specific Scores (Joint &amp;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Indiv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.)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Full Matrices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0076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Output Options (for Differing Purposes):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Common Normalized Scores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Block Specific Scores (Joint &amp;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Indiv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.)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Full Matrices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033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407EF-8DAF-8210-45D8-A0A0762D8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DC779CA-0A4A-7B5E-BD5F-E8A7FF91C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AFAAC6-F0B7-BE85-D78D-1EE194608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868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Summary of </a:t>
            </a:r>
            <a:r>
              <a:rPr lang="en-US" dirty="0" err="1"/>
              <a:t>Centerings</a:t>
            </a:r>
            <a:r>
              <a:rPr lang="en-US" dirty="0"/>
              <a:t>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                             Object Space   Trait Space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Col. Obj. Cent.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Row Trait Cent.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Generally: 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z="2400" dirty="0"/>
              <a:t>Centering is Shift in One, Projection in Other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A55104-EB28-01D9-955E-A13278FD9A07}"/>
              </a:ext>
            </a:extLst>
          </p:cNvPr>
          <p:cNvGrpSpPr/>
          <p:nvPr/>
        </p:nvGrpSpPr>
        <p:grpSpPr>
          <a:xfrm>
            <a:off x="4480997" y="2743200"/>
            <a:ext cx="3761459" cy="584775"/>
            <a:chOff x="4480997" y="2743200"/>
            <a:chExt cx="3761459" cy="5847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985F94-37D5-AED6-1746-26D70CEE7E2F}"/>
                </a:ext>
              </a:extLst>
            </p:cNvPr>
            <p:cNvSpPr txBox="1"/>
            <p:nvPr/>
          </p:nvSpPr>
          <p:spPr>
            <a:xfrm>
              <a:off x="4480997" y="274320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Shift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63C68A-1DE3-3017-8358-B1DCEBAEA9C0}"/>
                </a:ext>
              </a:extLst>
            </p:cNvPr>
            <p:cNvSpPr txBox="1"/>
            <p:nvPr/>
          </p:nvSpPr>
          <p:spPr>
            <a:xfrm>
              <a:off x="6781800" y="2743200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Project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24CB0A-692C-534B-A0E5-828E9168F443}"/>
              </a:ext>
            </a:extLst>
          </p:cNvPr>
          <p:cNvGrpSpPr/>
          <p:nvPr/>
        </p:nvGrpSpPr>
        <p:grpSpPr>
          <a:xfrm>
            <a:off x="4330544" y="3581400"/>
            <a:ext cx="3746656" cy="584775"/>
            <a:chOff x="4330544" y="3581400"/>
            <a:chExt cx="3746656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87FC51-58DB-A420-1F36-15C530B771D0}"/>
                </a:ext>
              </a:extLst>
            </p:cNvPr>
            <p:cNvSpPr txBox="1"/>
            <p:nvPr/>
          </p:nvSpPr>
          <p:spPr>
            <a:xfrm>
              <a:off x="7071797" y="358140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Shift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DC376E-D8F7-E44C-B523-8376E66A1376}"/>
                </a:ext>
              </a:extLst>
            </p:cNvPr>
            <p:cNvSpPr txBox="1"/>
            <p:nvPr/>
          </p:nvSpPr>
          <p:spPr>
            <a:xfrm>
              <a:off x="4330544" y="3581400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54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Common Normalized Scores</a:t>
            </a:r>
          </a:p>
          <a:p>
            <a:pPr marL="1084263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lphaLcPeriod"/>
              <a:tabLst/>
              <a:defRPr/>
            </a:pPr>
            <a:r>
              <a:rPr kumimoji="0" lang="en-US" altLang="en-US" sz="28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Same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for Each Block</a:t>
            </a:r>
          </a:p>
          <a:p>
            <a:pPr marL="1084263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lphaLcPeriod"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Scale Free (Length 1)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  <a:p>
            <a:pPr marL="1084263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lphaLcPeriod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Finds </a:t>
            </a: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Joint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Behavior</a:t>
            </a:r>
          </a:p>
          <a:p>
            <a:pPr marL="1084263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lphaLcPeriod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Useful:  Scatterplots</a:t>
            </a:r>
          </a:p>
          <a:p>
            <a:pPr marL="1084263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lphaLcPeriod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Can Have Common</a:t>
            </a:r>
          </a:p>
          <a:p>
            <a:pPr marL="5699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	Loadings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By Projecting</a:t>
            </a:r>
          </a:p>
          <a:p>
            <a:pPr marL="1084263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lphaLcPeriod" startAt="5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Gives Interpretation</a:t>
            </a:r>
          </a:p>
          <a:p>
            <a:pPr marL="5699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	of Driving Features</a:t>
            </a:r>
          </a:p>
          <a:p>
            <a:pPr marL="5699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0B45B-E366-4FF9-B527-4E00CE856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3" t="22941" r="13385" b="14117"/>
          <a:stretch/>
        </p:blipFill>
        <p:spPr>
          <a:xfrm>
            <a:off x="5107536" y="2362200"/>
            <a:ext cx="4036464" cy="39624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31BF0E-D73C-4ECB-B073-9F84A9B96B4F}"/>
              </a:ext>
            </a:extLst>
          </p:cNvPr>
          <p:cNvCxnSpPr/>
          <p:nvPr/>
        </p:nvCxnSpPr>
        <p:spPr bwMode="auto">
          <a:xfrm>
            <a:off x="6172200" y="1752600"/>
            <a:ext cx="1752600" cy="2438400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416C96-DC8C-4653-9BE3-B666859BAD59}"/>
              </a:ext>
            </a:extLst>
          </p:cNvPr>
          <p:cNvSpPr txBox="1"/>
          <p:nvPr/>
        </p:nvSpPr>
        <p:spPr>
          <a:xfrm>
            <a:off x="429492" y="6015335"/>
            <a:ext cx="4495141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 FMRI Neuro Science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9AA9CC-B14B-4FBB-9D26-E7D16B57BA25}"/>
              </a:ext>
            </a:extLst>
          </p:cNvPr>
          <p:cNvSpPr txBox="1"/>
          <p:nvPr/>
        </p:nvSpPr>
        <p:spPr>
          <a:xfrm>
            <a:off x="6172200" y="762000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Caution:  Common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Normalized Loadings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Not Be Orthogonal</a:t>
            </a:r>
          </a:p>
        </p:txBody>
      </p:sp>
    </p:spTree>
    <p:extLst>
      <p:ext uri="{BB962C8B-B14F-4D97-AF65-F5344CB8AC3E}">
        <p14:creationId xmlns:p14="http://schemas.microsoft.com/office/powerpoint/2010/main" val="385457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Output Options (for Differing Purposes):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Common Normalized Scores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Block Specific Scores (Joint &amp;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Indiv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.)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Full Matrices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0439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514350" marR="0" lvl="0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rabicPeriod" startAt="2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Block Specific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Scores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	(Joint &amp;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.)</a:t>
                </a: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SVD Re-Ordered Basis</a:t>
                </a: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lang="en-US" altLang="en-US" noProof="0" dirty="0">
                    <a:solidFill>
                      <a:srgbClr val="000000"/>
                    </a:solidFill>
                    <a:latin typeface="Tahoma"/>
                  </a:rPr>
                  <a:t>Loadings Now Orthogonal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Includes Magnitudes (SVs)</a:t>
                </a: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Compact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kumimoji="0" lang="en-US" alt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0" lang="en-US" alt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 Representation</a:t>
                </a: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E.g. Input for Classification</a:t>
                </a: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Interpretation via </a:t>
                </a: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/>
                  </a:rPr>
                  <a:t>Loadings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ahoma"/>
                </a:endParaRP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lang="en-US" altLang="en-US" dirty="0">
                    <a:solidFill>
                      <a:schemeClr val="tx2"/>
                    </a:solidFill>
                    <a:latin typeface="Tahoma"/>
                  </a:rPr>
                  <a:t>Lose Cross Block Interpretation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ahoma"/>
                </a:endParaRP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99E92A1-D370-47F6-A1FD-5618ACCDD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08" t="27059" r="9240" b="8824"/>
          <a:stretch/>
        </p:blipFill>
        <p:spPr>
          <a:xfrm>
            <a:off x="6753138" y="0"/>
            <a:ext cx="2390862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051EC3-232A-496F-9209-1832467664AA}"/>
              </a:ext>
            </a:extLst>
          </p:cNvPr>
          <p:cNvGrpSpPr/>
          <p:nvPr/>
        </p:nvGrpSpPr>
        <p:grpSpPr>
          <a:xfrm>
            <a:off x="7772399" y="235527"/>
            <a:ext cx="1143001" cy="5904923"/>
            <a:chOff x="7772399" y="235527"/>
            <a:chExt cx="1143001" cy="5904923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A8022BA5-BFE4-40E6-A59B-0059D98B384E}"/>
                </a:ext>
              </a:extLst>
            </p:cNvPr>
            <p:cNvSpPr/>
            <p:nvPr/>
          </p:nvSpPr>
          <p:spPr bwMode="auto">
            <a:xfrm>
              <a:off x="7848600" y="235527"/>
              <a:ext cx="838200" cy="22860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01DFF676-BBCA-4E1E-9240-4D1C48F09011}"/>
                </a:ext>
              </a:extLst>
            </p:cNvPr>
            <p:cNvSpPr/>
            <p:nvPr/>
          </p:nvSpPr>
          <p:spPr bwMode="auto">
            <a:xfrm>
              <a:off x="7848600" y="1759527"/>
              <a:ext cx="838200" cy="30480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44E031E-01B1-43A7-B2B0-97FB6C80C1C2}"/>
                </a:ext>
              </a:extLst>
            </p:cNvPr>
            <p:cNvSpPr/>
            <p:nvPr/>
          </p:nvSpPr>
          <p:spPr bwMode="auto">
            <a:xfrm>
              <a:off x="7772399" y="2369127"/>
              <a:ext cx="954089" cy="38100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C1009ADA-908D-483E-A215-6B46923C59F5}"/>
                </a:ext>
              </a:extLst>
            </p:cNvPr>
            <p:cNvSpPr/>
            <p:nvPr/>
          </p:nvSpPr>
          <p:spPr bwMode="auto">
            <a:xfrm>
              <a:off x="7848600" y="3505200"/>
              <a:ext cx="1066800" cy="45720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C1EF1750-8D59-4B3D-93DC-9CFFC38DF48D}"/>
                </a:ext>
              </a:extLst>
            </p:cNvPr>
            <p:cNvSpPr/>
            <p:nvPr/>
          </p:nvSpPr>
          <p:spPr bwMode="auto">
            <a:xfrm>
              <a:off x="7772400" y="5181600"/>
              <a:ext cx="838200" cy="22860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21D7D3EB-07AE-4762-B222-EC5DEDF3B711}"/>
                </a:ext>
              </a:extLst>
            </p:cNvPr>
            <p:cNvSpPr/>
            <p:nvPr/>
          </p:nvSpPr>
          <p:spPr bwMode="auto">
            <a:xfrm>
              <a:off x="7848600" y="5791200"/>
              <a:ext cx="838200" cy="349250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1BEA90-51E3-41C1-B719-7F13F4AA778E}"/>
              </a:ext>
            </a:extLst>
          </p:cNvPr>
          <p:cNvGrpSpPr/>
          <p:nvPr/>
        </p:nvGrpSpPr>
        <p:grpSpPr>
          <a:xfrm>
            <a:off x="5980110" y="1447800"/>
            <a:ext cx="1716090" cy="4419600"/>
            <a:chOff x="5980110" y="1600200"/>
            <a:chExt cx="1716090" cy="44196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782CA57-5CBB-4ECB-9E7A-4EB4EAE07CC8}"/>
                </a:ext>
              </a:extLst>
            </p:cNvPr>
            <p:cNvCxnSpPr/>
            <p:nvPr/>
          </p:nvCxnSpPr>
          <p:spPr bwMode="auto">
            <a:xfrm flipV="1">
              <a:off x="5980110" y="1600200"/>
              <a:ext cx="1716090" cy="381000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7744ADD-3257-49B8-895D-A8AA740C6E3C}"/>
                </a:ext>
              </a:extLst>
            </p:cNvPr>
            <p:cNvCxnSpPr/>
            <p:nvPr/>
          </p:nvCxnSpPr>
          <p:spPr bwMode="auto">
            <a:xfrm flipV="1">
              <a:off x="5980110" y="2168525"/>
              <a:ext cx="1696244" cy="3241675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4ADC3B5-5366-47A1-AFEB-5999B7FEB380}"/>
                </a:ext>
              </a:extLst>
            </p:cNvPr>
            <p:cNvCxnSpPr/>
            <p:nvPr/>
          </p:nvCxnSpPr>
          <p:spPr bwMode="auto">
            <a:xfrm flipV="1">
              <a:off x="5980110" y="3184526"/>
              <a:ext cx="1696244" cy="2225674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C545AAB-8018-4B01-BE9E-C73144F91920}"/>
                </a:ext>
              </a:extLst>
            </p:cNvPr>
            <p:cNvCxnSpPr/>
            <p:nvPr/>
          </p:nvCxnSpPr>
          <p:spPr bwMode="auto">
            <a:xfrm flipV="1">
              <a:off x="5980110" y="4708526"/>
              <a:ext cx="1696244" cy="701674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9A76F88-0D59-4885-8718-DC4C2BA5E2A4}"/>
                </a:ext>
              </a:extLst>
            </p:cNvPr>
            <p:cNvCxnSpPr/>
            <p:nvPr/>
          </p:nvCxnSpPr>
          <p:spPr bwMode="auto">
            <a:xfrm>
              <a:off x="5980110" y="5410200"/>
              <a:ext cx="1696244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25711EC-44D3-48AC-B466-572F26D3923A}"/>
                </a:ext>
              </a:extLst>
            </p:cNvPr>
            <p:cNvCxnSpPr/>
            <p:nvPr/>
          </p:nvCxnSpPr>
          <p:spPr bwMode="auto">
            <a:xfrm>
              <a:off x="5980110" y="5410200"/>
              <a:ext cx="1716090" cy="60960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3774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Output Options (for Differing Purposes):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Common Normalized Scores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Block Specific Scores (Joint &amp;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Indiv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.)</a:t>
            </a: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Full Matrices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1414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514350" marR="0" lvl="0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rabicPeriod" startAt="3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Full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Matrices</a:t>
                </a: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Size of Original Data</a:t>
                </a: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Best 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Approx’s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Allows Heat Map View</a:t>
                </a: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And Network Analysis</a:t>
                </a:r>
              </a:p>
              <a:p>
                <a:pPr marL="1084263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+mj-lt"/>
                  <a:buAutoNum type="alphaLcPeriod"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</a:endParaRP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4E2AB87-011A-4DEC-ACA3-562A7E9002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08" t="27059" r="9240" b="8824"/>
          <a:stretch/>
        </p:blipFill>
        <p:spPr>
          <a:xfrm>
            <a:off x="6753138" y="0"/>
            <a:ext cx="2390862" cy="6857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2DE476-B146-4CC2-BE1E-F6CEBF97E876}"/>
              </a:ext>
            </a:extLst>
          </p:cNvPr>
          <p:cNvGrpSpPr/>
          <p:nvPr/>
        </p:nvGrpSpPr>
        <p:grpSpPr>
          <a:xfrm>
            <a:off x="7619999" y="235526"/>
            <a:ext cx="1295401" cy="6393874"/>
            <a:chOff x="7619999" y="235526"/>
            <a:chExt cx="1295401" cy="6393874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3BF1E507-7251-410C-9F91-5CF47EA404D6}"/>
                </a:ext>
              </a:extLst>
            </p:cNvPr>
            <p:cNvSpPr/>
            <p:nvPr/>
          </p:nvSpPr>
          <p:spPr bwMode="auto">
            <a:xfrm>
              <a:off x="7619999" y="235526"/>
              <a:ext cx="1106489" cy="1364673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ADF5ACBF-04AC-4B5E-A110-9BAF1A2506BA}"/>
                </a:ext>
              </a:extLst>
            </p:cNvPr>
            <p:cNvSpPr/>
            <p:nvPr/>
          </p:nvSpPr>
          <p:spPr bwMode="auto">
            <a:xfrm>
              <a:off x="7620000" y="3588327"/>
              <a:ext cx="1295400" cy="1364673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3599FC0F-A451-47D0-AEF4-6A25BEFDD8BC}"/>
                </a:ext>
              </a:extLst>
            </p:cNvPr>
            <p:cNvSpPr/>
            <p:nvPr/>
          </p:nvSpPr>
          <p:spPr bwMode="auto">
            <a:xfrm>
              <a:off x="7620000" y="5149851"/>
              <a:ext cx="1295400" cy="482022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06488B79-6E23-4BA1-AE89-DDA732FB8A97}"/>
                </a:ext>
              </a:extLst>
            </p:cNvPr>
            <p:cNvSpPr/>
            <p:nvPr/>
          </p:nvSpPr>
          <p:spPr bwMode="auto">
            <a:xfrm>
              <a:off x="7620000" y="5867400"/>
              <a:ext cx="1295400" cy="762000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3C8C5308-2FBC-447C-93FD-76174017FD82}"/>
                </a:ext>
              </a:extLst>
            </p:cNvPr>
            <p:cNvSpPr/>
            <p:nvPr/>
          </p:nvSpPr>
          <p:spPr bwMode="auto">
            <a:xfrm>
              <a:off x="7620000" y="1787526"/>
              <a:ext cx="1106489" cy="498474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79B9E5F6-A336-47D9-AAF6-892C8F64EC7D}"/>
                </a:ext>
              </a:extLst>
            </p:cNvPr>
            <p:cNvSpPr/>
            <p:nvPr/>
          </p:nvSpPr>
          <p:spPr bwMode="auto">
            <a:xfrm>
              <a:off x="7620000" y="2438400"/>
              <a:ext cx="1106489" cy="838200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668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Revisit Toy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CA742A-0ABF-45FA-9FDB-85A144C75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78BB1C8-F6ED-4AE8-B741-701B9BDF3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172" y="1371600"/>
            <a:ext cx="311202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Underlying Components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(Additive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Signals 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+ Noise)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F81B9D-5B09-46B1-8E21-B03FD40E8199}"/>
              </a:ext>
            </a:extLst>
          </p:cNvPr>
          <p:cNvGrpSpPr/>
          <p:nvPr/>
        </p:nvGrpSpPr>
        <p:grpSpPr>
          <a:xfrm>
            <a:off x="2286000" y="1002268"/>
            <a:ext cx="2608406" cy="4865132"/>
            <a:chOff x="2286000" y="1002268"/>
            <a:chExt cx="2608406" cy="48651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2F249B-0541-4691-AD5B-298F0B77660C}"/>
                </a:ext>
              </a:extLst>
            </p:cNvPr>
            <p:cNvSpPr txBox="1"/>
            <p:nvPr/>
          </p:nvSpPr>
          <p:spPr>
            <a:xfrm>
              <a:off x="2286000" y="1002268"/>
              <a:ext cx="2608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Joint Signal has Rank 1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609C2A1-9D97-45B0-9802-D95E6C691EA3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2590800" y="1371600"/>
              <a:ext cx="999403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9DF4B75-39F9-4713-B81B-4FDCBD0982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600" y="1371600"/>
              <a:ext cx="1075603" cy="4495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27F459-F313-4720-819E-A2A53CD686D7}"/>
              </a:ext>
            </a:extLst>
          </p:cNvPr>
          <p:cNvGrpSpPr/>
          <p:nvPr/>
        </p:nvGrpSpPr>
        <p:grpSpPr>
          <a:xfrm>
            <a:off x="3962400" y="2667000"/>
            <a:ext cx="4495800" cy="646331"/>
            <a:chOff x="3962400" y="2667000"/>
            <a:chExt cx="4495800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D3339B-9FC7-4597-B952-2DBBDDB016A5}"/>
                </a:ext>
              </a:extLst>
            </p:cNvPr>
            <p:cNvSpPr txBox="1"/>
            <p:nvPr/>
          </p:nvSpPr>
          <p:spPr>
            <a:xfrm>
              <a:off x="6281001" y="2667000"/>
              <a:ext cx="21771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Individual Signal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has Rank 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CE7AEB5-0E29-4771-B297-9877F6C0653A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3962400" y="2990165"/>
              <a:ext cx="2318601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488F38-3DF6-44EA-8980-EDBEE8457749}"/>
              </a:ext>
            </a:extLst>
          </p:cNvPr>
          <p:cNvGrpSpPr/>
          <p:nvPr/>
        </p:nvGrpSpPr>
        <p:grpSpPr>
          <a:xfrm>
            <a:off x="3657600" y="4872598"/>
            <a:ext cx="4825447" cy="1452002"/>
            <a:chOff x="3657600" y="4872598"/>
            <a:chExt cx="4825447" cy="145200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E75E7B-F9F8-4749-80ED-32EC9C5A3407}"/>
                </a:ext>
              </a:extLst>
            </p:cNvPr>
            <p:cNvSpPr txBox="1"/>
            <p:nvPr/>
          </p:nvSpPr>
          <p:spPr>
            <a:xfrm>
              <a:off x="6256155" y="5678269"/>
              <a:ext cx="2226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Individual Signal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has Rank 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F517DAB-D487-456E-B320-851DB3830D97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3657600" y="4872598"/>
              <a:ext cx="2598555" cy="11288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70FCCA0-AA92-4E72-B524-48F5ABFEB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2914" y="5737614"/>
              <a:ext cx="2553241" cy="2680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AAAACF-4A9F-44F6-92C8-38345E73D4A9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8F0B3B-6C21-48C7-B37F-55F46C0EF4D2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7F2C10-86B7-4474-96D1-49C64AA9AA84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B8A497-00A1-44F2-81E5-DBF8074FA81F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6EE481-9B7A-4E41-8168-6F4018D8FBF9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95F06A-5600-4FEA-8F45-E7C960AF3492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0FB7F0-25BB-4D3C-AA60-93BD430B3263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BD13908-D00B-933B-E9AD-2C0597DD1A30}"/>
              </a:ext>
            </a:extLst>
          </p:cNvPr>
          <p:cNvSpPr txBox="1"/>
          <p:nvPr/>
        </p:nvSpPr>
        <p:spPr>
          <a:xfrm>
            <a:off x="6934200" y="80146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Consider Initial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Rank Selection</a:t>
            </a:r>
          </a:p>
        </p:txBody>
      </p:sp>
    </p:spTree>
    <p:extLst>
      <p:ext uri="{BB962C8B-B14F-4D97-AF65-F5344CB8AC3E}">
        <p14:creationId xmlns:p14="http://schemas.microsoft.com/office/powerpoint/2010/main" val="3842938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Revisit Toy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Recall Scree Plots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Easy in this Simple Case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D9B98-59F0-4052-8BB0-F3F78EB8F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94" t="24448" r="6184" b="8998"/>
          <a:stretch/>
        </p:blipFill>
        <p:spPr>
          <a:xfrm>
            <a:off x="381000" y="2227479"/>
            <a:ext cx="3962399" cy="3106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797432-7F28-48A2-A1B0-7C79B98A45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89" t="24873" r="5662" b="3820"/>
          <a:stretch/>
        </p:blipFill>
        <p:spPr>
          <a:xfrm>
            <a:off x="5029200" y="2209800"/>
            <a:ext cx="3962399" cy="3187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9FA4B6-7E67-4A0B-AC55-CC58C3D790F7}"/>
                  </a:ext>
                </a:extLst>
              </p:cNvPr>
              <p:cNvSpPr txBox="1"/>
              <p:nvPr/>
            </p:nvSpPr>
            <p:spPr>
              <a:xfrm>
                <a:off x="1824482" y="2750403"/>
                <a:ext cx="20617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Scree Block 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9FA4B6-7E67-4A0B-AC55-CC58C3D7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82" y="2750403"/>
                <a:ext cx="2061718" cy="830997"/>
              </a:xfrm>
              <a:prstGeom prst="rect">
                <a:avLst/>
              </a:prstGeom>
              <a:blipFill>
                <a:blip r:embed="rId5"/>
                <a:stretch>
                  <a:fillRect l="-2360" t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951890-817C-411D-956D-3EF8858477B9}"/>
                  </a:ext>
                </a:extLst>
              </p:cNvPr>
              <p:cNvSpPr txBox="1"/>
              <p:nvPr/>
            </p:nvSpPr>
            <p:spPr>
              <a:xfrm>
                <a:off x="6548882" y="2743200"/>
                <a:ext cx="20617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Scree Block 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951890-817C-411D-956D-3EF885847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82" y="2743200"/>
                <a:ext cx="2061718" cy="830997"/>
              </a:xfrm>
              <a:prstGeom prst="rect">
                <a:avLst/>
              </a:prstGeom>
              <a:blipFill>
                <a:blip r:embed="rId6"/>
                <a:stretch>
                  <a:fillRect l="-2360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042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Revisit Toy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Diagnostic Plot: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A98D1-798B-41F1-B194-A2E23BDA9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99" t="25126" r="9561" b="11008"/>
          <a:stretch/>
        </p:blipFill>
        <p:spPr>
          <a:xfrm>
            <a:off x="3276601" y="1881189"/>
            <a:ext cx="5867399" cy="49768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8DD6041-0199-4154-9387-B7E24A62CA9A}"/>
              </a:ext>
            </a:extLst>
          </p:cNvPr>
          <p:cNvGrpSpPr/>
          <p:nvPr/>
        </p:nvGrpSpPr>
        <p:grpSpPr>
          <a:xfrm>
            <a:off x="4572001" y="1002268"/>
            <a:ext cx="4495800" cy="1436132"/>
            <a:chOff x="4572001" y="1002268"/>
            <a:chExt cx="4495800" cy="1436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2E930ED-4F5A-423A-AE32-E6AC24FB1A13}"/>
                    </a:ext>
                  </a:extLst>
                </p:cNvPr>
                <p:cNvSpPr txBox="1"/>
                <p:nvPr/>
              </p:nvSpPr>
              <p:spPr>
                <a:xfrm>
                  <a:off x="4572001" y="1002268"/>
                  <a:ext cx="449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Well Chosen Initial Ranks,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2E930ED-4F5A-423A-AE32-E6AC24FB1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1" y="1002268"/>
                  <a:ext cx="449580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8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CF9490-C93A-40FF-B2E8-3FD7D9FC8E6F}"/>
                </a:ext>
              </a:extLst>
            </p:cNvPr>
            <p:cNvSpPr/>
            <p:nvPr/>
          </p:nvSpPr>
          <p:spPr bwMode="auto">
            <a:xfrm>
              <a:off x="5943600" y="2209800"/>
              <a:ext cx="762000" cy="2286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A86B17-C72E-4CB4-AB08-7E0C2BB99C55}"/>
                </a:ext>
              </a:extLst>
            </p:cNvPr>
            <p:cNvCxnSpPr>
              <a:stCxn id="11" idx="0"/>
              <a:endCxn id="10" idx="2"/>
            </p:cNvCxnSpPr>
            <p:nvPr/>
          </p:nvCxnSpPr>
          <p:spPr bwMode="auto">
            <a:xfrm flipV="1">
              <a:off x="6324600" y="1371600"/>
              <a:ext cx="495301" cy="83820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FDDB4C-578E-4B4D-9E81-1E2EACA5B35D}"/>
              </a:ext>
            </a:extLst>
          </p:cNvPr>
          <p:cNvGrpSpPr/>
          <p:nvPr/>
        </p:nvGrpSpPr>
        <p:grpSpPr>
          <a:xfrm>
            <a:off x="587928" y="2272788"/>
            <a:ext cx="3674988" cy="1589197"/>
            <a:chOff x="381000" y="2262505"/>
            <a:chExt cx="3674988" cy="15891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8845CB-8C1E-4665-B5DC-2D652D98F5F9}"/>
                </a:ext>
              </a:extLst>
            </p:cNvPr>
            <p:cNvSpPr txBox="1"/>
            <p:nvPr/>
          </p:nvSpPr>
          <p:spPr>
            <a:xfrm>
              <a:off x="381000" y="2262505"/>
              <a:ext cx="1997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Principal Angle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 (Joint + noise)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D846EC9-FD94-4975-87C5-716DC377835E}"/>
                </a:ext>
              </a:extLst>
            </p:cNvPr>
            <p:cNvCxnSpPr>
              <a:stCxn id="17" idx="3"/>
            </p:cNvCxnSpPr>
            <p:nvPr/>
          </p:nvCxnSpPr>
          <p:spPr bwMode="auto">
            <a:xfrm>
              <a:off x="2378663" y="2585671"/>
              <a:ext cx="1677325" cy="1266031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FA9B3B-FEC0-485B-BFCE-4E54CE254A7D}"/>
              </a:ext>
            </a:extLst>
          </p:cNvPr>
          <p:cNvGrpSpPr/>
          <p:nvPr/>
        </p:nvGrpSpPr>
        <p:grpSpPr>
          <a:xfrm>
            <a:off x="533400" y="3436203"/>
            <a:ext cx="5867400" cy="1669197"/>
            <a:chOff x="152400" y="3436203"/>
            <a:chExt cx="5867400" cy="16691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8BE651-AA81-4ADF-92A4-217229D135BB}"/>
                </a:ext>
              </a:extLst>
            </p:cNvPr>
            <p:cNvSpPr txBox="1"/>
            <p:nvPr/>
          </p:nvSpPr>
          <p:spPr>
            <a:xfrm>
              <a:off x="152400" y="3436203"/>
              <a:ext cx="20489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2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Principal Angle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(Small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Indiv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. + 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4746A05-CDD7-4640-987C-D649908E0F24}"/>
                </a:ext>
              </a:extLst>
            </p:cNvPr>
            <p:cNvCxnSpPr/>
            <p:nvPr/>
          </p:nvCxnSpPr>
          <p:spPr bwMode="auto">
            <a:xfrm>
              <a:off x="2201359" y="3784937"/>
              <a:ext cx="3818441" cy="1320463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C96DEC-D537-499F-B5D2-A6FE884DBAA9}"/>
              </a:ext>
            </a:extLst>
          </p:cNvPr>
          <p:cNvGrpSpPr/>
          <p:nvPr/>
        </p:nvGrpSpPr>
        <p:grpSpPr>
          <a:xfrm>
            <a:off x="466274" y="4661888"/>
            <a:ext cx="7458526" cy="1155920"/>
            <a:chOff x="466274" y="4661888"/>
            <a:chExt cx="7458526" cy="11559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402D73-ADD5-4510-A7E6-7449CD277E28}"/>
                </a:ext>
              </a:extLst>
            </p:cNvPr>
            <p:cNvSpPr txBox="1"/>
            <p:nvPr/>
          </p:nvSpPr>
          <p:spPr>
            <a:xfrm>
              <a:off x="466274" y="4661888"/>
              <a:ext cx="2496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Random Subspaces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Distribution &amp; Quantile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9BB676F-1103-43EC-A450-CA706B575826}"/>
                </a:ext>
              </a:extLst>
            </p:cNvPr>
            <p:cNvCxnSpPr>
              <a:stCxn id="29" idx="3"/>
            </p:cNvCxnSpPr>
            <p:nvPr/>
          </p:nvCxnSpPr>
          <p:spPr bwMode="auto">
            <a:xfrm>
              <a:off x="2962727" y="4985054"/>
              <a:ext cx="4962073" cy="83275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27613B-AA13-4146-B119-D5FE630E3995}"/>
              </a:ext>
            </a:extLst>
          </p:cNvPr>
          <p:cNvGrpSpPr/>
          <p:nvPr/>
        </p:nvGrpSpPr>
        <p:grpSpPr>
          <a:xfrm>
            <a:off x="533400" y="5791200"/>
            <a:ext cx="5105400" cy="646331"/>
            <a:chOff x="533400" y="5791200"/>
            <a:chExt cx="5105400" cy="6463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9CFBE1-180C-47D9-A35E-FCD7DA8BE51F}"/>
                </a:ext>
              </a:extLst>
            </p:cNvPr>
            <p:cNvSpPr txBox="1"/>
            <p:nvPr/>
          </p:nvSpPr>
          <p:spPr>
            <a:xfrm>
              <a:off x="533400" y="5791200"/>
              <a:ext cx="2586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Wedin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Bound Estimates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Distribution &amp; Quantile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C022E62-CAF9-4AF5-BB80-0ABE59F89CA1}"/>
                </a:ext>
              </a:extLst>
            </p:cNvPr>
            <p:cNvCxnSpPr>
              <a:stCxn id="35" idx="3"/>
            </p:cNvCxnSpPr>
            <p:nvPr/>
          </p:nvCxnSpPr>
          <p:spPr bwMode="auto">
            <a:xfrm>
              <a:off x="3119942" y="6114366"/>
              <a:ext cx="2518858" cy="114103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A71FCBF-4BEB-4441-8D63-01BBFCB5E188}"/>
              </a:ext>
            </a:extLst>
          </p:cNvPr>
          <p:cNvSpPr txBox="1"/>
          <p:nvPr/>
        </p:nvSpPr>
        <p:spPr>
          <a:xfrm>
            <a:off x="7239000" y="2526728"/>
            <a:ext cx="118314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Conclude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Neither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Random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C4CCC3-0849-47FD-B858-1E947D279DF3}"/>
              </a:ext>
            </a:extLst>
          </p:cNvPr>
          <p:cNvSpPr txBox="1"/>
          <p:nvPr/>
        </p:nvSpPr>
        <p:spPr>
          <a:xfrm>
            <a:off x="4983195" y="3039070"/>
            <a:ext cx="1112805" cy="92333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Conclude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Larger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 Joint</a:t>
            </a:r>
          </a:p>
        </p:txBody>
      </p:sp>
    </p:spTree>
    <p:extLst>
      <p:ext uri="{BB962C8B-B14F-4D97-AF65-F5344CB8AC3E}">
        <p14:creationId xmlns:p14="http://schemas.microsoft.com/office/powerpoint/2010/main" val="127494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Revisit Toy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93FCA9-7116-413C-A773-817AF59FA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335068F-8C47-4D55-A1C4-34D0BC49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43200"/>
            <a:ext cx="242622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Relatively Small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Angle 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Row Spaces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17BC410-7F3F-4C74-892B-4E3DF4D29271}"/>
              </a:ext>
            </a:extLst>
          </p:cNvPr>
          <p:cNvSpPr/>
          <p:nvPr/>
        </p:nvSpPr>
        <p:spPr bwMode="auto">
          <a:xfrm rot="16200000">
            <a:off x="3467100" y="1638301"/>
            <a:ext cx="381000" cy="914400"/>
          </a:xfrm>
          <a:prstGeom prst="lef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C44BB-6D14-4F1D-AF96-4C9E335F7298}"/>
              </a:ext>
            </a:extLst>
          </p:cNvPr>
          <p:cNvCxnSpPr/>
          <p:nvPr/>
        </p:nvCxnSpPr>
        <p:spPr bwMode="auto">
          <a:xfrm>
            <a:off x="3657600" y="2286001"/>
            <a:ext cx="2895600" cy="1142999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AC49E512-B4A4-4A0E-B645-FFEC9BDCC38D}"/>
              </a:ext>
            </a:extLst>
          </p:cNvPr>
          <p:cNvSpPr/>
          <p:nvPr/>
        </p:nvSpPr>
        <p:spPr bwMode="auto">
          <a:xfrm rot="5400000">
            <a:off x="3467100" y="4305300"/>
            <a:ext cx="381000" cy="914400"/>
          </a:xfrm>
          <a:prstGeom prst="lef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F3E6D2-351A-4AB6-AFED-7A2BED4E3E4F}"/>
              </a:ext>
            </a:extLst>
          </p:cNvPr>
          <p:cNvCxnSpPr/>
          <p:nvPr/>
        </p:nvCxnSpPr>
        <p:spPr bwMode="auto">
          <a:xfrm flipV="1">
            <a:off x="3657600" y="3428999"/>
            <a:ext cx="2895600" cy="1143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D90095-9914-4073-A355-262E1FCEFC67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5E94FE-C44D-4021-A9EF-B375C585642A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4E9F0D-BC6F-4E8F-BC1F-EEFC759CF125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7F0E33-A526-4AD4-AE77-03699A6E46A8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B84417-DCA6-4F9F-B3A8-5DB6E28B6357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2C202D-8ECF-4A8F-B476-8287389F600F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72E8A4-7446-41DE-B0E9-0ED0A59B5710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A8D552-24C3-324C-F78D-F613D136CF3C}"/>
                  </a:ext>
                </a:extLst>
              </p:cNvPr>
              <p:cNvSpPr txBox="1"/>
              <p:nvPr/>
            </p:nvSpPr>
            <p:spPr>
              <a:xfrm>
                <a:off x="6882306" y="4572000"/>
                <a:ext cx="1728294" cy="120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Subspace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47.9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°</m:t>
                        </m:r>
                      </m:sup>
                    </m:sSup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A8D552-24C3-324C-F78D-F613D136C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306" y="4572000"/>
                <a:ext cx="1728294" cy="1208664"/>
              </a:xfrm>
              <a:prstGeom prst="rect">
                <a:avLst/>
              </a:prstGeom>
              <a:blipFill>
                <a:blip r:embed="rId4"/>
                <a:stretch>
                  <a:fillRect l="-4930" t="-35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46881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Revisit Toy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Diagnostic Plot: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Both Principal Angles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Larger (Lost Info)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Neither is Random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Neither is Joint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Since Joint Signal in 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Relatively Small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B3D3A-5D7D-4B99-9865-48BFCD93D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49" t="25126" r="16007" b="9664"/>
          <a:stretch/>
        </p:blipFill>
        <p:spPr>
          <a:xfrm>
            <a:off x="3162299" y="1951104"/>
            <a:ext cx="6019800" cy="490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D46475-9088-4746-8EF1-3CE87A974A2A}"/>
              </a:ext>
            </a:extLst>
          </p:cNvPr>
          <p:cNvGrpSpPr/>
          <p:nvPr/>
        </p:nvGrpSpPr>
        <p:grpSpPr>
          <a:xfrm>
            <a:off x="4800600" y="1078468"/>
            <a:ext cx="4114800" cy="1436132"/>
            <a:chOff x="4953001" y="1002268"/>
            <a:chExt cx="4114800" cy="1436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799B50-990E-45DA-9E99-3412D1616007}"/>
                    </a:ext>
                  </a:extLst>
                </p:cNvPr>
                <p:cNvSpPr txBox="1"/>
                <p:nvPr/>
              </p:nvSpPr>
              <p:spPr>
                <a:xfrm>
                  <a:off x="4953001" y="1002268"/>
                  <a:ext cx="411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Choose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,  Too Small (Lose Info)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799B50-990E-45DA-9E99-3412D16160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1" y="1002268"/>
                  <a:ext cx="411480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33" t="-9836" r="-88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7D2283-AB58-4414-868E-A8B37A7DEA2B}"/>
                </a:ext>
              </a:extLst>
            </p:cNvPr>
            <p:cNvSpPr/>
            <p:nvPr/>
          </p:nvSpPr>
          <p:spPr bwMode="auto">
            <a:xfrm>
              <a:off x="5943600" y="2133600"/>
              <a:ext cx="762000" cy="3048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79B7DB-3CEB-4778-A4D7-DF4ADF9604F7}"/>
                </a:ext>
              </a:extLst>
            </p:cNvPr>
            <p:cNvCxnSpPr>
              <a:stCxn id="7" idx="0"/>
              <a:endCxn id="6" idx="2"/>
            </p:cNvCxnSpPr>
            <p:nvPr/>
          </p:nvCxnSpPr>
          <p:spPr bwMode="auto">
            <a:xfrm flipV="1">
              <a:off x="6324600" y="1371600"/>
              <a:ext cx="685801" cy="76200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16342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 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Useful Notation  (in Case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Joint Sample 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where:  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̌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8565FA7-C9D6-489C-B8FC-9AEFB8ED524D}"/>
              </a:ext>
            </a:extLst>
          </p:cNvPr>
          <p:cNvGrpSpPr/>
          <p:nvPr/>
        </p:nvGrpSpPr>
        <p:grpSpPr>
          <a:xfrm>
            <a:off x="1041308" y="5334000"/>
            <a:ext cx="1757341" cy="687532"/>
            <a:chOff x="990600" y="5867400"/>
            <a:chExt cx="1757341" cy="68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81127D-D885-4713-BE38-901A9560FD73}"/>
                    </a:ext>
                  </a:extLst>
                </p:cNvPr>
                <p:cNvSpPr txBox="1"/>
                <p:nvPr/>
              </p:nvSpPr>
              <p:spPr>
                <a:xfrm>
                  <a:off x="990600" y="6183868"/>
                  <a:ext cx="1757341" cy="371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81127D-D885-4713-BE38-901A9560F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6183868"/>
                  <a:ext cx="1757341" cy="371064"/>
                </a:xfrm>
                <a:prstGeom prst="rect">
                  <a:avLst/>
                </a:prstGeom>
                <a:blipFill>
                  <a:blip r:embed="rId4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D71529F-3DFA-442B-AA8A-3D0A951C6777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1869271" y="5867400"/>
              <a:ext cx="797729" cy="316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78B5D1-5B24-4D2A-AA15-07D44BA9C123}"/>
              </a:ext>
            </a:extLst>
          </p:cNvPr>
          <p:cNvSpPr txBox="1"/>
          <p:nvPr/>
        </p:nvSpPr>
        <p:spPr>
          <a:xfrm>
            <a:off x="3733800" y="5867400"/>
            <a:ext cx="474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Called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Cross-Covariance</a:t>
            </a:r>
          </a:p>
        </p:txBody>
      </p:sp>
    </p:spTree>
    <p:extLst>
      <p:ext uri="{BB962C8B-B14F-4D97-AF65-F5344CB8AC3E}">
        <p14:creationId xmlns:p14="http://schemas.microsoft.com/office/powerpoint/2010/main" val="83035013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Revisit Toy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6AA49D-FAF6-4F5E-9555-99ED2E0CB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844D10-2457-4B84-A27B-B0B0BA390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172" y="3810000"/>
            <a:ext cx="242622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Relatively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Less Signal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 Y Joint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Component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F3EF19-6329-4072-B05D-E25D406A00AE}"/>
              </a:ext>
            </a:extLst>
          </p:cNvPr>
          <p:cNvCxnSpPr/>
          <p:nvPr/>
        </p:nvCxnSpPr>
        <p:spPr bwMode="auto">
          <a:xfrm flipH="1">
            <a:off x="2667000" y="4762500"/>
            <a:ext cx="3441172" cy="12573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7F4101F-C516-4CD1-A7C2-AFC2D0A11F3B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F21BC8-3D19-4814-9F72-40C7606E4B44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7BE5A-6D3F-4DE5-9335-61D678F4622A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9EB2F4-0671-4C87-8F01-5F3D4E3E03F3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027F34-CD20-49F8-8675-60DA8B82EAA3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83663B-3908-4D3A-8385-64B9AEF93F82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FB104C-B478-4E2C-AB1D-82F1CABA836A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98699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Revisit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Diagnostic Plot: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Now 3 Principal Angles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3</a:t>
                </a:r>
                <a:r>
                  <a:rPr kumimoji="0" lang="en-US" altLang="en-US" sz="20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rd</a:t>
                </a: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Could be Random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(OK, Since True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2</a:t>
                </a:r>
                <a:r>
                  <a:rPr kumimoji="0" lang="en-US" altLang="en-US" sz="20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nd</a:t>
                </a: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Could be Joint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(Consequence of Poor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</a:t>
                </a:r>
                <a:r>
                  <a:rPr kumimoji="0" lang="en-US" alt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Wedin</a:t>
                </a: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Approximation)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AE9B8B7-9BB3-46EA-9C8F-C2CBEA01BA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10" t="26471" r="14248" b="8991"/>
          <a:stretch/>
        </p:blipFill>
        <p:spPr>
          <a:xfrm>
            <a:off x="3505200" y="2024742"/>
            <a:ext cx="5638800" cy="4833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A56866-5692-4DEC-BDB8-ABE7ED5D2729}"/>
              </a:ext>
            </a:extLst>
          </p:cNvPr>
          <p:cNvGrpSpPr/>
          <p:nvPr/>
        </p:nvGrpSpPr>
        <p:grpSpPr>
          <a:xfrm>
            <a:off x="5029200" y="1154668"/>
            <a:ext cx="4114800" cy="1436132"/>
            <a:chOff x="4953001" y="1002268"/>
            <a:chExt cx="4114800" cy="1436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F23A77C-79CB-475B-87F6-9ED4274E3150}"/>
                    </a:ext>
                  </a:extLst>
                </p:cNvPr>
                <p:cNvSpPr txBox="1"/>
                <p:nvPr/>
              </p:nvSpPr>
              <p:spPr>
                <a:xfrm>
                  <a:off x="4953001" y="1002268"/>
                  <a:ext cx="411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Choose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,  Too Big (Feels Noise)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F23A77C-79CB-475B-87F6-9ED4274E3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1" y="1002268"/>
                  <a:ext cx="411480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8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F7B9B7-FF3E-4E17-8EB5-4823961E6596}"/>
                </a:ext>
              </a:extLst>
            </p:cNvPr>
            <p:cNvSpPr/>
            <p:nvPr/>
          </p:nvSpPr>
          <p:spPr bwMode="auto">
            <a:xfrm>
              <a:off x="5943600" y="2133600"/>
              <a:ext cx="762000" cy="3048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102A41-C901-49F0-B01F-C4FBC7D160C5}"/>
                </a:ext>
              </a:extLst>
            </p:cNvPr>
            <p:cNvCxnSpPr>
              <a:stCxn id="11" idx="0"/>
              <a:endCxn id="10" idx="2"/>
            </p:cNvCxnSpPr>
            <p:nvPr/>
          </p:nvCxnSpPr>
          <p:spPr bwMode="auto">
            <a:xfrm flipV="1">
              <a:off x="6324600" y="1371600"/>
              <a:ext cx="685801" cy="76200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3079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49B4CE-3FED-4AEA-8196-DF9A21ACB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2" t="27143" r="7216" b="10336"/>
          <a:stretch/>
        </p:blipFill>
        <p:spPr>
          <a:xfrm>
            <a:off x="3124200" y="1859416"/>
            <a:ext cx="6019800" cy="4998584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Revisit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Diagnostic Plot: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:r>
                  <a:rPr kumimoji="0" lang="en-US" alt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Wedin</a:t>
                </a: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Bound Useless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ü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&gt; </m:t>
                    </m:r>
                  </m:oMath>
                </a14:m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Random Subspace Bound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Due to High Noise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Neither Angle Random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Both Could Be Joint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Not Much Info Here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4"/>
                <a:stretch>
                  <a:fillRect l="-185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226E09A-8406-4D6B-A500-6FC96B832E50}"/>
              </a:ext>
            </a:extLst>
          </p:cNvPr>
          <p:cNvGrpSpPr/>
          <p:nvPr/>
        </p:nvGrpSpPr>
        <p:grpSpPr>
          <a:xfrm>
            <a:off x="4876800" y="1078468"/>
            <a:ext cx="4114800" cy="1330802"/>
            <a:chOff x="4953001" y="1107598"/>
            <a:chExt cx="4114800" cy="1330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20EF3B-1377-41B4-86CB-EF69133CB6E0}"/>
                    </a:ext>
                  </a:extLst>
                </p:cNvPr>
                <p:cNvSpPr txBox="1"/>
                <p:nvPr/>
              </p:nvSpPr>
              <p:spPr>
                <a:xfrm>
                  <a:off x="4953001" y="1107598"/>
                  <a:ext cx="411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Choose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,  Too Big (Feels Noise)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20EF3B-1377-41B4-86CB-EF69133CB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1" y="1107598"/>
                  <a:ext cx="411480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85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42C4DF-FA09-4B0C-B4C3-E37EB88B1499}"/>
                </a:ext>
              </a:extLst>
            </p:cNvPr>
            <p:cNvSpPr/>
            <p:nvPr/>
          </p:nvSpPr>
          <p:spPr bwMode="auto">
            <a:xfrm>
              <a:off x="5943600" y="2133600"/>
              <a:ext cx="762000" cy="3048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65E261-16D9-4076-99F5-AE7490BF9BC1}"/>
                </a:ext>
              </a:extLst>
            </p:cNvPr>
            <p:cNvCxnSpPr>
              <a:stCxn id="11" idx="0"/>
              <a:endCxn id="10" idx="2"/>
            </p:cNvCxnSpPr>
            <p:nvPr/>
          </p:nvCxnSpPr>
          <p:spPr bwMode="auto">
            <a:xfrm flipV="1">
              <a:off x="6324600" y="1476930"/>
              <a:ext cx="685801" cy="65667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26488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Cancer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dirty="0"/>
              <a:t>Carolina Breast Cancer Study  (CBCS)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6B447-9ADF-4D1D-9AD7-E020754663A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2114" t="24781" r="3769" b="5519"/>
          <a:stretch/>
        </p:blipFill>
        <p:spPr>
          <a:xfrm>
            <a:off x="72470" y="1371600"/>
            <a:ext cx="8995330" cy="33453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8A4B94-3BB8-4D51-8CD6-CCA4A2D56C1C}"/>
              </a:ext>
            </a:extLst>
          </p:cNvPr>
          <p:cNvGrpSpPr/>
          <p:nvPr/>
        </p:nvGrpSpPr>
        <p:grpSpPr>
          <a:xfrm>
            <a:off x="457200" y="4876800"/>
            <a:ext cx="8077200" cy="1828800"/>
            <a:chOff x="457200" y="4876800"/>
            <a:chExt cx="8077200" cy="1828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995082-303F-4F7D-A9E1-FBC4E1DC1255}"/>
                </a:ext>
              </a:extLst>
            </p:cNvPr>
            <p:cNvSpPr txBox="1"/>
            <p:nvPr/>
          </p:nvSpPr>
          <p:spPr>
            <a:xfrm>
              <a:off x="457200" y="5048071"/>
              <a:ext cx="64170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Thanks to:   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Iain Carmichael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 (Deep Learning, AJIVE)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                  Melissa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Troester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 (Head, CBCS)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                  Joseph Geradts, Benjamin Calhoun  (Pathology)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                  Katie Hoadley, Chuck Perou   (Genomics)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45BD4C-AE7E-4F8B-9E54-1D58C07F6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2" t="13333" r="21716" b="42223"/>
            <a:stretch/>
          </p:blipFill>
          <p:spPr>
            <a:xfrm>
              <a:off x="7162800" y="4876800"/>
              <a:ext cx="1371600" cy="18288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F7044B-515C-5B28-4242-9E1D6116E365}"/>
              </a:ext>
            </a:extLst>
          </p:cNvPr>
          <p:cNvSpPr txBox="1"/>
          <p:nvPr/>
        </p:nvSpPr>
        <p:spPr>
          <a:xfrm>
            <a:off x="762000" y="6197025"/>
            <a:ext cx="4669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Carmichael, et al. (2021)</a:t>
            </a:r>
          </a:p>
        </p:txBody>
      </p:sp>
    </p:spTree>
    <p:extLst>
      <p:ext uri="{BB962C8B-B14F-4D97-AF65-F5344CB8AC3E}">
        <p14:creationId xmlns:p14="http://schemas.microsoft.com/office/powerpoint/2010/main" val="129145565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Cancer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Clinical Diagnosis of Cancer: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Pathologist Views Tissue Under Microscope,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Tissue Stained with </a:t>
            </a: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Hematoxylin</a:t>
            </a: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 &amp; </a:t>
            </a: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Eosin</a:t>
            </a: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 </a:t>
            </a: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(H&amp;E)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굴림" pitchFamily="50" charset="-127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굴림" pitchFamily="50" charset="-127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                            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Thanks to BBC.CO.UK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                                                                              and  Reseachgate.net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8EB5F-4218-46E4-B66C-5B03EBBDF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3886200" cy="2184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C72F9-CEE4-4979-BCB5-CC9CCF71F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2" t="62167" r="1059" b="2852"/>
          <a:stretch/>
        </p:blipFill>
        <p:spPr>
          <a:xfrm>
            <a:off x="6009697" y="4191000"/>
            <a:ext cx="3134304" cy="21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4897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Cancer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Analysis Goal: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Understand How Images &amp; Genomics</a:t>
            </a: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Work Together</a:t>
            </a: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Work Separately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굴림" pitchFamily="50" charset="-127"/>
                <a:cs typeface="+mn-cs"/>
              </a:rPr>
              <a:t>Approach:    AJIVE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3806E4-696E-42F6-B4D7-F113A54E1A34}"/>
              </a:ext>
            </a:extLst>
          </p:cNvPr>
          <p:cNvGrpSpPr/>
          <p:nvPr/>
        </p:nvGrpSpPr>
        <p:grpSpPr>
          <a:xfrm>
            <a:off x="4316929" y="1367135"/>
            <a:ext cx="3936142" cy="1071265"/>
            <a:chOff x="4316929" y="1367135"/>
            <a:chExt cx="3936142" cy="10712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04D11A-AA2C-4A39-AD5A-5DF0C2713CFE}"/>
                </a:ext>
              </a:extLst>
            </p:cNvPr>
            <p:cNvSpPr txBox="1"/>
            <p:nvPr/>
          </p:nvSpPr>
          <p:spPr>
            <a:xfrm>
              <a:off x="4316929" y="1367135"/>
              <a:ext cx="3936142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Clinical Diagnostic Standard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4A3D692-FC0C-41E7-9A7F-A9EA26D38BCD}"/>
                </a:ext>
              </a:extLst>
            </p:cNvPr>
            <p:cNvCxnSpPr>
              <a:stCxn id="5" idx="2"/>
            </p:cNvCxnSpPr>
            <p:nvPr/>
          </p:nvCxnSpPr>
          <p:spPr bwMode="auto">
            <a:xfrm flipH="1">
              <a:off x="4800605" y="1828800"/>
              <a:ext cx="1484395" cy="6096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65A4A2-2122-49E2-ACDF-717AA5B6D662}"/>
              </a:ext>
            </a:extLst>
          </p:cNvPr>
          <p:cNvGrpSpPr/>
          <p:nvPr/>
        </p:nvGrpSpPr>
        <p:grpSpPr>
          <a:xfrm>
            <a:off x="5688529" y="2971800"/>
            <a:ext cx="2395656" cy="1737254"/>
            <a:chOff x="4316929" y="594554"/>
            <a:chExt cx="2395656" cy="1481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D0B5B2-3F0A-4985-ACFC-F62912EAAD25}"/>
                </a:ext>
              </a:extLst>
            </p:cNvPr>
            <p:cNvSpPr txBox="1"/>
            <p:nvPr/>
          </p:nvSpPr>
          <p:spPr>
            <a:xfrm>
              <a:off x="4316929" y="1367135"/>
              <a:ext cx="2395656" cy="7084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Deep Insight &amp;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New Treatments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19B4C4-73E5-4083-AB07-32683511CAB5}"/>
                </a:ext>
              </a:extLst>
            </p:cNvPr>
            <p:cNvCxnSpPr>
              <a:stCxn id="8" idx="0"/>
            </p:cNvCxnSpPr>
            <p:nvPr/>
          </p:nvCxnSpPr>
          <p:spPr bwMode="auto">
            <a:xfrm flipV="1">
              <a:off x="5514757" y="594554"/>
              <a:ext cx="47843" cy="772581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86C024-C1D9-4D1D-8E7D-37B7BBD775FD}"/>
              </a:ext>
            </a:extLst>
          </p:cNvPr>
          <p:cNvSpPr txBox="1"/>
          <p:nvPr/>
        </p:nvSpPr>
        <p:spPr>
          <a:xfrm>
            <a:off x="5763593" y="5029200"/>
            <a:ext cx="2237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of Jan. 2020:  ~70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Drugs Approved for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Breast Cancer Therapy</a:t>
            </a:r>
          </a:p>
        </p:txBody>
      </p:sp>
    </p:spTree>
    <p:extLst>
      <p:ext uri="{BB962C8B-B14F-4D97-AF65-F5344CB8AC3E}">
        <p14:creationId xmlns:p14="http://schemas.microsoft.com/office/powerpoint/2010/main" val="119588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FE6AA-DA8F-B976-7568-9701E5BF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8577EF-ED7E-862D-D3FC-174D306EB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1E03A71-87FE-E487-7C6B-497AF2ECA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Ishita Pethkar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Extension of GRIDY</a:t>
            </a:r>
          </a:p>
        </p:txBody>
      </p:sp>
    </p:spTree>
    <p:extLst>
      <p:ext uri="{BB962C8B-B14F-4D97-AF65-F5344CB8AC3E}">
        <p14:creationId xmlns:p14="http://schemas.microsoft.com/office/powerpoint/2010/main" val="6379453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B04C3-410E-969D-FA88-2A707032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804CEE-56C4-E204-C8F4-D7036CB48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 Data Integration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2C84EF1-64EE-CCCF-D9F2-4A033B69A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 &amp; DIVAS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FFFF1-C627-B571-2ACA-88691BBB8995}"/>
              </a:ext>
            </a:extLst>
          </p:cNvPr>
          <p:cNvSpPr/>
          <p:nvPr/>
        </p:nvSpPr>
        <p:spPr>
          <a:xfrm>
            <a:off x="228600" y="2438400"/>
            <a:ext cx="5029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20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Part.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Simple Version: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Find Directions of Maximal </a:t>
                </a:r>
                <a:r>
                  <a:rPr lang="en-US" u="sng" dirty="0"/>
                  <a:t>Covariance</a:t>
                </a:r>
              </a:p>
              <a:p>
                <a:pPr algn="ctr" eaLnBrk="1" hangingPunct="1">
                  <a:buFontTx/>
                  <a:buNone/>
                </a:pPr>
                <a:endParaRPr lang="en-US" u="sng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Using SVD of Cross-Covariance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(1,2)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As with PCA, Columns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 Give orthonormal </a:t>
                </a:r>
                <a:r>
                  <a:rPr lang="en-US" dirty="0" err="1"/>
                  <a:t>dir’ns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0F0FE53-69A1-4466-B16A-7984F7253989}"/>
              </a:ext>
            </a:extLst>
          </p:cNvPr>
          <p:cNvGrpSpPr/>
          <p:nvPr/>
        </p:nvGrpSpPr>
        <p:grpSpPr>
          <a:xfrm>
            <a:off x="3962400" y="5105400"/>
            <a:ext cx="4086319" cy="1436132"/>
            <a:chOff x="3962400" y="5105400"/>
            <a:chExt cx="4086319" cy="14361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05F7F1-A833-413D-91DA-3025318C8307}"/>
                </a:ext>
              </a:extLst>
            </p:cNvPr>
            <p:cNvSpPr txBox="1"/>
            <p:nvPr/>
          </p:nvSpPr>
          <p:spPr>
            <a:xfrm>
              <a:off x="4953000" y="6172200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Hence are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Loadings Vectors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7E43724-9FA9-4719-B8B1-7DF8FF833DBA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3962400" y="5105400"/>
              <a:ext cx="990600" cy="1251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50957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Part.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4582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Compute Scores: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Inner Products With Centered Data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View as  </a:t>
                </a:r>
                <a:r>
                  <a:rPr lang="en-US" i="1" dirty="0"/>
                  <a:t>Projections</a:t>
                </a:r>
                <a:r>
                  <a:rPr lang="en-US" dirty="0"/>
                  <a:t>  or  </a:t>
                </a:r>
                <a:r>
                  <a:rPr lang="en-US" i="1" dirty="0"/>
                  <a:t>Regressions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Loadings and Scores give </a:t>
                </a:r>
                <a:r>
                  <a:rPr lang="en-US" u="sng" dirty="0"/>
                  <a:t>Modes of Variation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458200" cy="5257800"/>
              </a:xfrm>
              <a:blipFill>
                <a:blip r:embed="rId3"/>
                <a:stretch>
                  <a:fillRect l="-1875" t="-1506" r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7171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20461</TotalTime>
  <Words>2016</Words>
  <Application>Microsoft Office PowerPoint</Application>
  <PresentationFormat>On-screen Show (4:3)</PresentationFormat>
  <Paragraphs>673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Cambria Math</vt:lpstr>
      <vt:lpstr>Courier New</vt:lpstr>
      <vt:lpstr>Tahoma</vt:lpstr>
      <vt:lpstr>Times New Roman</vt:lpstr>
      <vt:lpstr>Wingdings</vt:lpstr>
      <vt:lpstr>2_Default Design</vt:lpstr>
      <vt:lpstr>Statistics – O. R. 881 Object Oriented Data Analysis</vt:lpstr>
      <vt:lpstr>Current Sections in Textbook</vt:lpstr>
      <vt:lpstr>Last Class: Data Integration</vt:lpstr>
      <vt:lpstr>Last Class:  Centering</vt:lpstr>
      <vt:lpstr>Last Class: Centering</vt:lpstr>
      <vt:lpstr>Last Class:  Data Integration</vt:lpstr>
      <vt:lpstr>Last Class:  Data Integration</vt:lpstr>
      <vt:lpstr>Last Class: Part. Least Squares</vt:lpstr>
      <vt:lpstr>Last Class: Part. Least Squares</vt:lpstr>
      <vt:lpstr>Last Class: Part. Least Squares</vt:lpstr>
      <vt:lpstr>Last Class: Canonical Corr’ns</vt:lpstr>
      <vt:lpstr>Last Class: Canonical Corr’ns</vt:lpstr>
      <vt:lpstr>Last Class: Canonical Corr’ns</vt:lpstr>
      <vt:lpstr>Last Class: JIVE</vt:lpstr>
      <vt:lpstr>Last Class: AJIVE Goals</vt:lpstr>
      <vt:lpstr>Last Class: AJIVE Goals</vt:lpstr>
      <vt:lpstr>Last Class: AJIVE Toy Example</vt:lpstr>
      <vt:lpstr>Last Class: AJIVE Toy Example</vt:lpstr>
      <vt:lpstr>Last Class: AJIVE Toy Example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Aside:  Principal Angle Analysis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Revisit Toy Example</vt:lpstr>
      <vt:lpstr>Revisit Toy Example</vt:lpstr>
      <vt:lpstr>Revisit Toy Example</vt:lpstr>
      <vt:lpstr>Revisit Toy Example</vt:lpstr>
      <vt:lpstr>Revisit Toy Example</vt:lpstr>
      <vt:lpstr>Revisit Toy Example</vt:lpstr>
      <vt:lpstr>Revisit Toy Example</vt:lpstr>
      <vt:lpstr>Revisit Toy Example</vt:lpstr>
      <vt:lpstr>AJIVE Analysis of Cancer Data</vt:lpstr>
      <vt:lpstr>AJIVE Analysis of Cancer Data</vt:lpstr>
      <vt:lpstr>AJIVE Analysis of Cancer Data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630</cp:revision>
  <dcterms:created xsi:type="dcterms:W3CDTF">2001-06-08T01:38:43Z</dcterms:created>
  <dcterms:modified xsi:type="dcterms:W3CDTF">2025-09-18T17:27:05Z</dcterms:modified>
</cp:coreProperties>
</file>