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notesSlides/notesSlide50.xml" ContentType="application/vnd.openxmlformats-officedocument.presentationml.notesSlide+xml"/>
  <Override PartName="/ppt/charts/chart2.xml" ContentType="application/vnd.openxmlformats-officedocument.drawingml.chart+xml"/>
  <Override PartName="/ppt/notesSlides/notesSlide51.xml" ContentType="application/vnd.openxmlformats-officedocument.presentationml.notesSlide+xml"/>
  <Override PartName="/ppt/charts/chart3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65"/>
  </p:notesMasterIdLst>
  <p:sldIdLst>
    <p:sldId id="262" r:id="rId2"/>
    <p:sldId id="714" r:id="rId3"/>
    <p:sldId id="3663" r:id="rId4"/>
    <p:sldId id="3822" r:id="rId5"/>
    <p:sldId id="3823" r:id="rId6"/>
    <p:sldId id="3838" r:id="rId7"/>
    <p:sldId id="3702" r:id="rId8"/>
    <p:sldId id="3709" r:id="rId9"/>
    <p:sldId id="3703" r:id="rId10"/>
    <p:sldId id="3723" r:id="rId11"/>
    <p:sldId id="3675" r:id="rId12"/>
    <p:sldId id="3678" r:id="rId13"/>
    <p:sldId id="3680" r:id="rId14"/>
    <p:sldId id="3681" r:id="rId15"/>
    <p:sldId id="3682" r:id="rId16"/>
    <p:sldId id="3683" r:id="rId17"/>
    <p:sldId id="3684" r:id="rId18"/>
    <p:sldId id="3685" r:id="rId19"/>
    <p:sldId id="3686" r:id="rId20"/>
    <p:sldId id="3687" r:id="rId21"/>
    <p:sldId id="3688" r:id="rId22"/>
    <p:sldId id="3689" r:id="rId23"/>
    <p:sldId id="3690" r:id="rId24"/>
    <p:sldId id="3691" r:id="rId25"/>
    <p:sldId id="3692" r:id="rId26"/>
    <p:sldId id="3697" r:id="rId27"/>
    <p:sldId id="3856" r:id="rId28"/>
    <p:sldId id="3857" r:id="rId29"/>
    <p:sldId id="3858" r:id="rId30"/>
    <p:sldId id="3855" r:id="rId31"/>
    <p:sldId id="3911" r:id="rId32"/>
    <p:sldId id="3679" r:id="rId33"/>
    <p:sldId id="3778" r:id="rId34"/>
    <p:sldId id="3779" r:id="rId35"/>
    <p:sldId id="3860" r:id="rId36"/>
    <p:sldId id="3780" r:id="rId37"/>
    <p:sldId id="3861" r:id="rId38"/>
    <p:sldId id="3862" r:id="rId39"/>
    <p:sldId id="3784" r:id="rId40"/>
    <p:sldId id="3785" r:id="rId41"/>
    <p:sldId id="3786" r:id="rId42"/>
    <p:sldId id="3863" r:id="rId43"/>
    <p:sldId id="3864" r:id="rId44"/>
    <p:sldId id="3865" r:id="rId45"/>
    <p:sldId id="3866" r:id="rId46"/>
    <p:sldId id="3867" r:id="rId47"/>
    <p:sldId id="3868" r:id="rId48"/>
    <p:sldId id="3869" r:id="rId49"/>
    <p:sldId id="3870" r:id="rId50"/>
    <p:sldId id="3871" r:id="rId51"/>
    <p:sldId id="3872" r:id="rId52"/>
    <p:sldId id="3873" r:id="rId53"/>
    <p:sldId id="3874" r:id="rId54"/>
    <p:sldId id="3875" r:id="rId55"/>
    <p:sldId id="3876" r:id="rId56"/>
    <p:sldId id="3877" r:id="rId57"/>
    <p:sldId id="3878" r:id="rId58"/>
    <p:sldId id="3880" r:id="rId59"/>
    <p:sldId id="3881" r:id="rId60"/>
    <p:sldId id="3882" r:id="rId61"/>
    <p:sldId id="3925" r:id="rId62"/>
    <p:sldId id="3927" r:id="rId63"/>
    <p:sldId id="3938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DC8FF"/>
    <a:srgbClr val="A700D5"/>
    <a:srgbClr val="00FFFF"/>
    <a:srgbClr val="00FF00"/>
    <a:srgbClr val="DC00FF"/>
    <a:srgbClr val="B4A700"/>
    <a:srgbClr val="D1CC00"/>
    <a:srgbClr val="FFEB00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3945" autoAdjust="0"/>
  </p:normalViewPr>
  <p:slideViewPr>
    <p:cSldViewPr>
      <p:cViewPr varScale="1">
        <p:scale>
          <a:sx n="69" d="100"/>
          <a:sy n="69" d="100"/>
        </p:scale>
        <p:origin x="11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4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 dirty="0" err="1"/>
              <a:t>DiProPerm</a:t>
            </a:r>
            <a:r>
              <a:rPr lang="en-US" altLang="en-US" sz="1400" baseline="0" dirty="0"/>
              <a:t> </a:t>
            </a:r>
            <a:r>
              <a:rPr lang="en-US" altLang="en-US" sz="1400" dirty="0"/>
              <a:t>Z-Score (MD) Basal Vs. Other Tumor</a:t>
            </a:r>
            <a:r>
              <a:rPr lang="en-US" altLang="en-US" sz="1400" baseline="0" dirty="0"/>
              <a:t>  </a:t>
            </a:r>
            <a:endParaRPr lang="en-US" altLang="en-US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4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4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25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26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46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67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5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54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1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70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7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76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07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39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62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2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0E36-9F28-4919-7CB3-478D0B9E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75B7F4D6-219C-A741-FCA3-1971AC373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E8E9768-1DF0-411E-F949-1799719BB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3F349C9D-0594-BE44-29A3-E0856BCBC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90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474FB-0548-DF5A-F5D9-560F2053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CF79408D-CDFA-BAA6-451E-4AA30B4A15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C3BAB8EB-8664-35E4-FA3A-6130B4CF0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9EA5013B-C377-8738-03EB-F83968E29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892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CE814-D300-D8B0-CC51-B8D91F2A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F539A4CE-0F4A-7238-B57B-2464990653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8EF4DCB-5951-3F66-711C-7EFE5B33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DD047D61-1FFF-337C-83DC-16899B311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46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C51E3-2DCD-FC95-DF80-AD099EC6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5217CCF3-3EE1-B72F-8524-2D7D93A6D2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66C4C89D-5E49-3ABF-9AC3-E3DC18FF8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69222EC1-3861-ACD1-CAA9-B4E987C00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02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A40F-DFEF-41C0-7CD1-A265EB8C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24F13DE4-2D60-CA6F-94AB-C427475374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B9E6AC2-AEB3-7E08-C6E0-7A391381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EB2174ED-9420-3AB8-C824-6696B6C7F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281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1AF09-0FFF-7434-ADCB-6DF2D885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5A8C9754-4B70-1324-4BB5-2F91D0BE58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7185D782-6C61-324F-1435-5B05C3681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2F62278C-27DC-5C82-58F1-AEF927CB2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33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61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51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0076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0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53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7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53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BBD12-2DC5-82F5-791E-858668B2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6B889FC2-E5BB-A782-D639-E8C7B4889F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CB3AD80-9BBB-7218-5D07-29CAB0DD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5450ADC-3FBA-C5B9-4A26-162D896D1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68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63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36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22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0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735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7837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42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07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21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1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50A2-E7AD-62D1-DA2B-3F035146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1B13C997-DF4D-52E5-CB36-F1A9A8CE2A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81E91AE-D3B7-5D60-EF4B-A3046BC50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1A077B4A-E5DE-F497-6262-757D7806A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08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9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18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34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52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834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988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100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88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059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2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F263D-CE6B-D6ED-812E-02A4C25B9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D7499CC0-3523-4C15-0B83-ECFBAE1D12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0E4DC68D-55AD-DA3B-FC8B-F8AD26246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1E394DD4-9EF7-29F1-C57E-BB094471F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3771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750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18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874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3AB6A-ED47-8D31-6E21-0104CE11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44D59747-34F9-7F7A-A7F3-61D28C401E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818E600C-206E-3ADE-D0ED-83A9D9FEF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E99B9FFD-7F3D-1295-465A-BB49152D1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2E5F-768D-A00C-5835-D0609463B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E03EA372-D130-447F-99CD-A1348F1CBD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40705B77-DB45-F0DC-F60A-B1D0F9EBA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10C61F19-0EF8-BCCA-9E14-FD1CBECE2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1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30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796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92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141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60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50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886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243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30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663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594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720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67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73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98D1-798B-41F1-B194-A2E23BDA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DD6041-0199-4154-9387-B7E24A62CA9A}"/>
              </a:ext>
            </a:extLst>
          </p:cNvPr>
          <p:cNvGrpSpPr/>
          <p:nvPr/>
        </p:nvGrpSpPr>
        <p:grpSpPr>
          <a:xfrm>
            <a:off x="4572001" y="1002268"/>
            <a:ext cx="4495800" cy="1436132"/>
            <a:chOff x="4572001" y="1002268"/>
            <a:chExt cx="4495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/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F9490-C93A-40FF-B2E8-3FD7D9FC8E6F}"/>
                </a:ext>
              </a:extLst>
            </p:cNvPr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86B17-C72E-4CB4-AB08-7E0C2BB99C5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495301" cy="8382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DDB4C-578E-4B4D-9E81-1E2EACA5B35D}"/>
              </a:ext>
            </a:extLst>
          </p:cNvPr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845CB-8C1E-4665-B5DC-2D652D98F5F9}"/>
                </a:ext>
              </a:extLst>
            </p:cNvPr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(Joint + noise)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846EC9-FD94-4975-87C5-716DC377835E}"/>
                </a:ext>
              </a:extLst>
            </p:cNvPr>
            <p:cNvCxnSpPr>
              <a:stCxn id="17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FA9B3B-FEC0-485B-BFCE-4E54CE254A7D}"/>
              </a:ext>
            </a:extLst>
          </p:cNvPr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BE651-AA81-4ADF-92A4-217229D135BB}"/>
                </a:ext>
              </a:extLst>
            </p:cNvPr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(Small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+ 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746A05-CDD7-4640-987C-D649908E0F24}"/>
                </a:ext>
              </a:extLst>
            </p:cNvPr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96DEC-D537-499F-B5D2-A6FE884DBAA9}"/>
              </a:ext>
            </a:extLst>
          </p:cNvPr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402D73-ADD5-4510-A7E6-7449CD277E28}"/>
                </a:ext>
              </a:extLst>
            </p:cNvPr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Subspaces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BB676F-1103-43EC-A450-CA706B575826}"/>
                </a:ext>
              </a:extLst>
            </p:cNvPr>
            <p:cNvCxnSpPr>
              <a:stCxn id="29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27613B-AA13-4146-B119-D5FE630E3995}"/>
              </a:ext>
            </a:extLst>
          </p:cNvPr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CFBE1-180C-47D9-A35E-FCD7DA8BE51F}"/>
                </a:ext>
              </a:extLst>
            </p:cNvPr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Wedin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Bound Estimates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022E62-CAF9-4AF5-BB80-0ABE59F89CA1}"/>
                </a:ext>
              </a:extLst>
            </p:cNvPr>
            <p:cNvCxnSpPr>
              <a:stCxn id="35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71FCBF-4BEB-4441-8D63-01BBFCB5E188}"/>
              </a:ext>
            </a:extLst>
          </p:cNvPr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Neither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4CCC3-0849-47FD-B858-1E947D279DF3}"/>
              </a:ext>
            </a:extLst>
          </p:cNvPr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Joint</a:t>
            </a:r>
          </a:p>
        </p:txBody>
      </p:sp>
    </p:spTree>
    <p:extLst>
      <p:ext uri="{BB962C8B-B14F-4D97-AF65-F5344CB8AC3E}">
        <p14:creationId xmlns:p14="http://schemas.microsoft.com/office/powerpoint/2010/main" val="12749470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Carolina Breast Cancer Study  (CBCS)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B447-9ADF-4D1D-9AD7-E020754663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A4B94-3BB8-4D51-8CD6-CCA4A2D56C1C}"/>
              </a:ext>
            </a:extLst>
          </p:cNvPr>
          <p:cNvGrpSpPr/>
          <p:nvPr/>
        </p:nvGrpSpPr>
        <p:grpSpPr>
          <a:xfrm>
            <a:off x="457200" y="4876800"/>
            <a:ext cx="8077200" cy="1828800"/>
            <a:chOff x="457200" y="4876800"/>
            <a:chExt cx="8077200" cy="1828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995082-303F-4F7D-A9E1-FBC4E1DC1255}"/>
                </a:ext>
              </a:extLst>
            </p:cNvPr>
            <p:cNvSpPr txBox="1"/>
            <p:nvPr/>
          </p:nvSpPr>
          <p:spPr>
            <a:xfrm>
              <a:off x="457200" y="5048071"/>
              <a:ext cx="64170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Thanks to:  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Iain Carmichael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(Deep Learning, AJIVE)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Melissa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Troester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(Head, CBCS)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Joseph Geradts, Benjamin Calhoun  (Pathology)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Katie Hoadley, Chuck Perou   (Genomics)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45BD4C-AE7E-4F8B-9E54-1D58C07F6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2" t="13333" r="21716" b="42223"/>
            <a:stretch/>
          </p:blipFill>
          <p:spPr>
            <a:xfrm>
              <a:off x="7162800" y="4876800"/>
              <a:ext cx="1371600" cy="18288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F7044B-515C-5B28-4242-9E1D6116E365}"/>
              </a:ext>
            </a:extLst>
          </p:cNvPr>
          <p:cNvSpPr txBox="1"/>
          <p:nvPr/>
        </p:nvSpPr>
        <p:spPr>
          <a:xfrm>
            <a:off x="762000" y="6197025"/>
            <a:ext cx="4669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Carmichael,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2914556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106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Clinical Diagnosis of Cancer: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Pathologist Views Tissue Under Microscope,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Stained with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Hematoxylin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&amp;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Eosin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(H&amp;E)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BBC.CO.UK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                                                 and  Reseachgate.net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8EB5F-4218-46E4-B66C-5B03EBBD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3886200" cy="2184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C72F9-CEE4-4979-BCB5-CC9CCF71F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191000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89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Analysis Goal: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Understand How Images &amp; Genomics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Together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Separately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Approach:    AJIVE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806E4-696E-42F6-B4D7-F113A54E1A34}"/>
              </a:ext>
            </a:extLst>
          </p:cNvPr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D11A-AA2C-4A39-AD5A-5DF0C2713CFE}"/>
                </a:ext>
              </a:extLst>
            </p:cNvPr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A3D692-FC0C-41E7-9A7F-A9EA26D38BCD}"/>
                </a:ext>
              </a:extLst>
            </p:cNvPr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5A4A2-2122-49E2-ACDF-717AA5B6D662}"/>
              </a:ext>
            </a:extLst>
          </p:cNvPr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0B5B2-3F0A-4985-ACFC-F62912EAAD25}"/>
                </a:ext>
              </a:extLst>
            </p:cNvPr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19B4C4-73E5-4083-AB07-32683511CAB5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86C024-C1D9-4D1D-8E7D-37B7BBD775FD}"/>
              </a:ext>
            </a:extLst>
          </p:cNvPr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195882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Micro Array Data: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Extract Small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(1mm diam.)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“Cores”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Thanks to SPIE.ORG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71961-6913-4817-A9D0-E459834A5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491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𝑛</m:t>
                    </m:r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=1191</m:t>
                    </m:r>
                  </m:oMath>
                </a14:m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people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For Each: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ko-K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974E797-2CF5-4CDA-90D2-94F494AC3617}"/>
              </a:ext>
            </a:extLst>
          </p:cNvPr>
          <p:cNvGrpSpPr/>
          <p:nvPr/>
        </p:nvGrpSpPr>
        <p:grpSpPr>
          <a:xfrm>
            <a:off x="863801" y="2325469"/>
            <a:ext cx="7213399" cy="2485482"/>
            <a:chOff x="863801" y="2325469"/>
            <a:chExt cx="7213399" cy="2485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32E00-1155-42A8-B94E-CBAA269CA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8888"/>
            <a:stretch/>
          </p:blipFill>
          <p:spPr>
            <a:xfrm>
              <a:off x="863801" y="2971800"/>
              <a:ext cx="7213399" cy="18391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AC0538-98C2-426A-B7BC-7D01145548A7}"/>
                </a:ext>
              </a:extLst>
            </p:cNvPr>
            <p:cNvSpPr txBox="1"/>
            <p:nvPr/>
          </p:nvSpPr>
          <p:spPr>
            <a:xfrm>
              <a:off x="2743200" y="2325469"/>
              <a:ext cx="370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 1 – 4 TMA Cores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00F04-1EDB-470F-AD3A-F2617842350D}"/>
              </a:ext>
            </a:extLst>
          </p:cNvPr>
          <p:cNvGrpSpPr/>
          <p:nvPr/>
        </p:nvGrpSpPr>
        <p:grpSpPr>
          <a:xfrm>
            <a:off x="457200" y="5135562"/>
            <a:ext cx="8001000" cy="1493838"/>
            <a:chOff x="457200" y="5135562"/>
            <a:chExt cx="8001000" cy="149383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53CAA4F-7318-44F5-8739-71E500C47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4213" t="2081" r="3404" b="92255"/>
            <a:stretch>
              <a:fillRect/>
            </a:stretch>
          </p:blipFill>
          <p:spPr bwMode="auto">
            <a:xfrm>
              <a:off x="5451475" y="5135562"/>
              <a:ext cx="3006725" cy="14938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F2A5BA-6A8E-4475-8C36-83FAB05D54CF}"/>
                </a:ext>
              </a:extLst>
            </p:cNvPr>
            <p:cNvSpPr txBox="1"/>
            <p:nvPr/>
          </p:nvSpPr>
          <p:spPr>
            <a:xfrm>
              <a:off x="457200" y="5181600"/>
              <a:ext cx="4815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PAM 50 Gene Expression: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394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PAM 50 Gene Expression: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Set of 50 Genes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Measured mRNA Expression Level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Good at Separating </a:t>
            </a:r>
            <a:r>
              <a:rPr kumimoji="0" lang="en-US" altLang="ko-K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SubTypes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Basal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Her2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A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B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F5847-6D6D-4F2C-B4EE-9A809C4CFB55}"/>
              </a:ext>
            </a:extLst>
          </p:cNvPr>
          <p:cNvSpPr txBox="1"/>
          <p:nvPr/>
        </p:nvSpPr>
        <p:spPr>
          <a:xfrm>
            <a:off x="5410200" y="1524000"/>
            <a:ext cx="336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Early Technology, More Recent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RNAseq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anose="05000000000000000000" pitchFamily="2" charset="2"/>
              </a:rPr>
              <a:t> 10,000s Genes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2FDF8-EAE1-4533-B176-C5F068BE1042}"/>
              </a:ext>
            </a:extLst>
          </p:cNvPr>
          <p:cNvGrpSpPr/>
          <p:nvPr/>
        </p:nvGrpSpPr>
        <p:grpSpPr>
          <a:xfrm>
            <a:off x="3581400" y="4286071"/>
            <a:ext cx="4445401" cy="2267910"/>
            <a:chOff x="3581400" y="4286071"/>
            <a:chExt cx="4445401" cy="2267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FCBBD3-49BD-4EA8-9F8E-D27CBFA66A34}"/>
                </a:ext>
              </a:extLst>
            </p:cNvPr>
            <p:cNvGrpSpPr/>
            <p:nvPr/>
          </p:nvGrpSpPr>
          <p:grpSpPr>
            <a:xfrm>
              <a:off x="3581400" y="4286071"/>
              <a:ext cx="4445401" cy="1200329"/>
              <a:chOff x="3581400" y="4286071"/>
              <a:chExt cx="4445401" cy="120032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014018-B2CD-4534-B6A5-0BE8602EA4EA}"/>
                  </a:ext>
                </a:extLst>
              </p:cNvPr>
              <p:cNvSpPr txBox="1"/>
              <p:nvPr/>
            </p:nvSpPr>
            <p:spPr>
              <a:xfrm>
                <a:off x="5562600" y="4286071"/>
                <a:ext cx="2464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Perou Discovery: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 Benefit From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Chemo-Therapy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8C3F19B-0961-45DB-B396-AF3CAE0F2838}"/>
                  </a:ext>
                </a:extLst>
              </p:cNvPr>
              <p:cNvCxnSpPr/>
              <p:nvPr/>
            </p:nvCxnSpPr>
            <p:spPr bwMode="auto">
              <a:xfrm flipH="1" flipV="1">
                <a:off x="3581400" y="4867364"/>
                <a:ext cx="1981200" cy="9436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633514-FEB9-410C-8235-C8620DB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0975" y="5105400"/>
              <a:ext cx="1089225" cy="144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502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Deep Learning Image Representation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Each Core: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Randomly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Select 100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224</m:t>
                    </m:r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×224</m:t>
                    </m:r>
                  </m:oMath>
                </a14:m>
                <a:endPara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Patches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EAB1DD-6774-4447-A99C-C4AC589D1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0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Reduce Each Patch to 512 Features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Using </a:t>
            </a:r>
            <a:r>
              <a:rPr kumimoji="0" lang="en-US" altLang="ko-KR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Transfer Learning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From VGG16: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(Trained on Many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</a:t>
            </a:r>
            <a:r>
              <a:rPr kumimoji="0" lang="en-US" altLang="ko-K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Natural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Images)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pyimagesearch.com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709A-1774-4B4F-A2ED-105C262BC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19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For Each Core: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Aggregate Patches by Averaging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(Damps Out “Location” Information)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Then Average Cores For Each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17.2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17.2, 7.1, 7.2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 &amp; Stroma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74EC8-934F-41B3-8E1B-1500BD274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Highly “Cellular”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Markedly Atypical Cells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3DD1-073F-4906-925B-F4F126A8F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634E-77D2-4F85-991D-3313FA9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36B9CF-C659-4C6F-97A6-2C6CD884E967}"/>
              </a:ext>
            </a:extLst>
          </p:cNvPr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B9CBA-1857-40C2-8DC4-6120CD3AEA9E}"/>
                </a:ext>
              </a:extLst>
            </p:cNvPr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3B080-86A2-4408-9ADE-FCBB32565CD1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DCC7-89CD-4638-A0C1-8F3C81D8CFAF}"/>
              </a:ext>
            </a:extLst>
          </p:cNvPr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B41E-A879-4F36-B681-7C44F384C966}"/>
                </a:ext>
              </a:extLst>
            </p:cNvPr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457880-EF24-41FD-8255-FE353541581E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5305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Negative, Top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Atypical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9EB40-D076-4A50-B2F7-9028E0FF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2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Positive, Top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Lower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Stroma, Sclerosis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420ED-C161-4C25-83A3-3833BF6A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0CBB9-D354-4022-8455-1429D746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7A2FF1-90D0-49E4-AA09-182122E6DB3A}"/>
              </a:ext>
            </a:extLst>
          </p:cNvPr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27DE9-D55D-4506-A382-90445B6B5FB6}"/>
                </a:ext>
              </a:extLst>
            </p:cNvPr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B57796-DE75-4155-91A0-933CD495E3C8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3D6980-30E6-41F1-AAB3-90C5C3252AD9}"/>
              </a:ext>
            </a:extLst>
          </p:cNvPr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E50E0-7701-4429-920E-D7005ECCA05D}"/>
                </a:ext>
              </a:extLst>
            </p:cNvPr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AECAA7-FA4E-40C1-BBF3-3E3D38F8849A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87787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Image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s, </a:t>
            </a:r>
            <a:r>
              <a:rPr kumimoji="0" lang="en-US" altLang="ko-KR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Indiv</a:t>
            </a:r>
            <a:r>
              <a:rPr lang="en-US" altLang="ko-KR" sz="3600" dirty="0" err="1">
                <a:solidFill>
                  <a:srgbClr val="000000"/>
                </a:solidFill>
                <a:latin typeface="Tahoma"/>
                <a:ea typeface="굴림" pitchFamily="50" charset="-127"/>
              </a:rPr>
              <a:t>idual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000" dirty="0">
                <a:ea typeface="굴림" pitchFamily="50" charset="-127"/>
              </a:rPr>
              <a:t>Negative</a:t>
            </a:r>
          </a:p>
          <a:p>
            <a:pPr>
              <a:lnSpc>
                <a:spcPct val="150000"/>
              </a:lnSpc>
            </a:pPr>
            <a:endParaRPr lang="en-US" altLang="ko-KR" sz="4000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Mostly Fat Cells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Few Nuclei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75438-CDA9-1C6A-AC2A-48C2215C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27049-0E4C-B8E9-9768-72AF0D25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8A51788-DF80-E5EE-45E9-F7CEC5742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9E1ABCC-0598-EA33-0CF0-F5BDF911B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</a:t>
            </a:r>
            <a:r>
              <a:rPr lang="en-US" altLang="ko-KR" sz="3600" dirty="0" err="1">
                <a:solidFill>
                  <a:srgbClr val="000000"/>
                </a:solidFill>
                <a:latin typeface="Tahoma"/>
                <a:ea typeface="굴림" pitchFamily="50" charset="-127"/>
              </a:rPr>
              <a:t>Imag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es, Individual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000" dirty="0">
                <a:ea typeface="굴림" pitchFamily="50" charset="-127"/>
              </a:rPr>
              <a:t>Positive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200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Reactive Stroma,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Few Nuclei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Little Gene Connected</a:t>
            </a:r>
          </a:p>
          <a:p>
            <a:pPr>
              <a:lnSpc>
                <a:spcPct val="150000"/>
              </a:lnSpc>
            </a:pPr>
            <a:endParaRPr lang="en-US" altLang="ko-KR" sz="4000" dirty="0">
              <a:ea typeface="굴림" pitchFamily="50" charset="-127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B9253-EA46-15AA-DB02-7B04704AF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4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FBF38-7C0D-42E4-C1E3-C20AD413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559CEC7-6D83-9961-1600-4A1010255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964877E-F70F-402B-553A-FF34BF26F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Image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s, Individual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600" dirty="0">
                <a:ea typeface="굴림" pitchFamily="50" charset="-127"/>
              </a:rPr>
              <a:t>Negative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ea typeface="굴림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Mucinous &amp; Micro-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Papillary Carcinoma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ea typeface="굴림" pitchFamily="50" charset="-127"/>
              </a:rPr>
              <a:t>Not PAM50 Related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9A377-39AF-2CD9-7B71-0CA8D846A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41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2E31E-9FD8-8B3D-9EBA-031121A7D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CA829B6-406E-2A23-BD37-A1186D5EC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589B7A8-4905-F0F8-2696-14B39E820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</a:t>
            </a:r>
            <a:r>
              <a:rPr lang="en-US" altLang="ko-KR" sz="3600" dirty="0" err="1">
                <a:solidFill>
                  <a:srgbClr val="000000"/>
                </a:solidFill>
                <a:latin typeface="Tahoma"/>
                <a:ea typeface="굴림" pitchFamily="50" charset="-127"/>
              </a:rPr>
              <a:t>Imag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es, Individual 2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200" dirty="0">
              <a:ea typeface="굴림" pitchFamily="50" charset="-127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Fat Cells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Common Endpoint?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ko-KR" sz="3200" dirty="0">
                <a:ea typeface="굴림" pitchFamily="50" charset="-127"/>
              </a:rPr>
              <a:t>    “Center”?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36A4B-7AF2-7BAD-067B-6A9CEA0EA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8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3CF71-5556-09F6-825A-1F72DBA97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622A0FD-8EB8-3000-CDC5-5C6FD6537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C1593EB-DBAF-BF22-6315-9AF724E1A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Functional Magnetic Resonance Imaging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Measure “Brain Activity”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Over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Both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Location &amp; Time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Via Blood Flow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Data Objects???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7821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A56AA-BA9E-5F30-705C-3A94B00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15DCAC-7F4D-970D-AFB7-EA8BE7886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DBFA825-5528-0B64-DB3C-BD31E3BA8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Flat Mode of Variation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Not Subtype Related!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E89B5-3E67-A512-7B34-599A0B57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1A464-621B-4FB6-6326-86BEA6A4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CCB5B09-19A7-CD25-17FF-19BA6C89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65161B-34CB-EBDC-BBD2-1235190BD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Basals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vs. Luminal</a:t>
            </a: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Genomic Mode Not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Visible in Images</a:t>
            </a: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DB2BE-2D97-7BFC-0081-E6E2E8B5E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99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Recall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Cancer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Atlas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Subset Here: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Breast Cancer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D8986B-FC0D-4C2A-9B4F-604CD0C84377}"/>
              </a:ext>
            </a:extLst>
          </p:cNvPr>
          <p:cNvGrpSpPr/>
          <p:nvPr/>
        </p:nvGrpSpPr>
        <p:grpSpPr>
          <a:xfrm>
            <a:off x="3200400" y="1377462"/>
            <a:ext cx="5867400" cy="5480538"/>
            <a:chOff x="457198" y="1371600"/>
            <a:chExt cx="5943601" cy="5013721"/>
          </a:xfrm>
        </p:grpSpPr>
        <p:pic>
          <p:nvPicPr>
            <p:cNvPr id="5" name="Picture 2" descr="Integrated data set for comparing and contrasting multiple tumor types.">
              <a:extLst>
                <a:ext uri="{FF2B5EF4-FFF2-40B4-BE49-F238E27FC236}">
                  <a16:creationId xmlns:a16="http://schemas.microsoft.com/office/drawing/2014/main" id="{E79D55D4-0DAD-49B8-9186-920313AD2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15B812-65EC-4372-A6AE-901BA954374D}"/>
                </a:ext>
              </a:extLst>
            </p:cNvPr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09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TCGA Breast Cancer Data: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Blocks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 &amp; Carefully Cleaned)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mRNA (GE): 16615×616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Copy Number (CN): 24174×616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Rev. Phase Protein Array (RPPA): 187×616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Gene mutation (Mutation): 18256×616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Tumor Subtypes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</a:rPr>
                  <a:t>Basal-like: ⊲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D1CF"/>
                    </a:solidFill>
                    <a:effectLst/>
                    <a:uLnTx/>
                    <a:uFillTx/>
                    <a:latin typeface="Tahoma"/>
                  </a:rPr>
                  <a:t>HER2-like: ∗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</a:rPr>
                  <a:t>Luminal A: +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</a:rPr>
                  <a:t>Luminal B: ×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/>
              <p:nvPr/>
            </p:nvSpPr>
            <p:spPr>
              <a:xfrm>
                <a:off x="6441525" y="3352800"/>
                <a:ext cx="18092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Once Again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-s  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5" y="3352800"/>
                <a:ext cx="1809213" cy="1200329"/>
              </a:xfrm>
              <a:prstGeom prst="rect">
                <a:avLst/>
              </a:prstGeom>
              <a:blipFill>
                <a:blip r:embed="rId4"/>
                <a:stretch>
                  <a:fillRect l="-2703" t="-2538" r="-2365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89CD01E-DC05-EB9F-2415-D25BF741B404}"/>
              </a:ext>
            </a:extLst>
          </p:cNvPr>
          <p:cNvSpPr txBox="1"/>
          <p:nvPr/>
        </p:nvSpPr>
        <p:spPr>
          <a:xfrm>
            <a:off x="4267200" y="5802868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Apologies for Non-Standard Colors</a:t>
            </a:r>
          </a:p>
        </p:txBody>
      </p:sp>
    </p:spTree>
    <p:extLst>
      <p:ext uri="{BB962C8B-B14F-4D97-AF65-F5344CB8AC3E}">
        <p14:creationId xmlns:p14="http://schemas.microsoft.com/office/powerpoint/2010/main" val="209049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Clear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Subtype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16A3-5E4C-42D6-913B-19F1D091545E}"/>
              </a:ext>
            </a:extLst>
          </p:cNvPr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861760-1A6D-424D-985A-1F160C0ADC91}"/>
                </a:ext>
              </a:extLst>
            </p:cNvPr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FEA542-9A35-4EBB-83ED-6A2629A8AE0D}"/>
                </a:ext>
              </a:extLst>
            </p:cNvPr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D3F3F-7EBF-473E-A1D0-49C178139944}"/>
              </a:ext>
            </a:extLst>
          </p:cNvPr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C337B-CE76-44B7-88FD-9481146AAEE3}"/>
                </a:ext>
              </a:extLst>
            </p:cNvPr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0FE7A7-3BF6-4FDD-8EAB-7BC46DFDDB03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13479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7793493-5AA6-491E-BA1C-87F7A225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Copy Number (CN)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+Subtypes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4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Gene Expression (GE)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31AE3B-83AD-443D-A4A0-C5E7CF68E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0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B5AF3-A174-417A-B488-81F5A60086D6}"/>
              </a:ext>
            </a:extLst>
          </p:cNvPr>
          <p:cNvSpPr txBox="1"/>
          <p:nvPr/>
        </p:nvSpPr>
        <p:spPr>
          <a:xfrm>
            <a:off x="2819400" y="30480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11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D25D4F-685A-41DE-90F4-065CEB2F2F78}"/>
              </a:ext>
            </a:extLst>
          </p:cNvPr>
          <p:cNvGrpSpPr/>
          <p:nvPr/>
        </p:nvGrpSpPr>
        <p:grpSpPr>
          <a:xfrm>
            <a:off x="4343400" y="4038600"/>
            <a:ext cx="4542691" cy="918865"/>
            <a:chOff x="4343400" y="4038600"/>
            <a:chExt cx="4542691" cy="9188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DCBC4C-537A-4067-A09A-5D16D087B5F1}"/>
                </a:ext>
              </a:extLst>
            </p:cNvPr>
            <p:cNvSpPr txBox="1"/>
            <p:nvPr/>
          </p:nvSpPr>
          <p:spPr>
            <a:xfrm>
              <a:off x="4648200" y="4495800"/>
              <a:ext cx="4237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Log(Consecutive Differences)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B417B6-615B-428D-9B77-EB31A94728E2}"/>
                </a:ext>
              </a:extLst>
            </p:cNvPr>
            <p:cNvCxnSpPr/>
            <p:nvPr/>
          </p:nvCxnSpPr>
          <p:spPr>
            <a:xfrm flipH="1" flipV="1">
              <a:off x="4343400" y="4038600"/>
              <a:ext cx="91440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5129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Copy Number (CN)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A2849B-E0BC-45FB-9761-828594D0F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612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F08AA-0DDB-411A-9F98-D63AA8103E31}"/>
              </a:ext>
            </a:extLst>
          </p:cNvPr>
          <p:cNvSpPr txBox="1"/>
          <p:nvPr/>
        </p:nvSpPr>
        <p:spPr>
          <a:xfrm>
            <a:off x="3657600" y="3733800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876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Proteins (RPPA)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A0A943-3A09-4EF8-B1E6-914FB750C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1460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92629-6140-4945-A5A3-CCB983F5FED8}"/>
              </a:ext>
            </a:extLst>
          </p:cNvPr>
          <p:cNvSpPr txBox="1"/>
          <p:nvPr/>
        </p:nvSpPr>
        <p:spPr>
          <a:xfrm>
            <a:off x="4189712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501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CA986-31B2-1645-BB2C-449A779A9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7BED456-35B8-3DF9-DAFB-5A5546CBA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44B20AC2-E9E4-AB8E-E940-0FD69A523CE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Objects:       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=491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X:      Behavioral Features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=139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Y:      3-d Voxel Summaries of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Task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(Condense Time Series to Single #s)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=91282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(Registered Voxels Along Cerebral Cortex)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 b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C38ECF-49E3-0C88-7413-99DAB879E2D7}"/>
                  </a:ext>
                </a:extLst>
              </p:cNvPr>
              <p:cNvSpPr txBox="1"/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4B68B-B3EF-4620-83C0-DA07F785F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blipFill>
                <a:blip r:embed="rId4"/>
                <a:stretch>
                  <a:fillRect l="-2703" t="-3974" r="-236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69727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Mutations (Mut)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468D0-C7D4-457D-8274-B389E8DEB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755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316AA-F1B9-49A9-B360-1900F549F369}"/>
              </a:ext>
            </a:extLst>
          </p:cNvPr>
          <p:cNvSpPr txBox="1"/>
          <p:nvPr/>
        </p:nvSpPr>
        <p:spPr>
          <a:xfrm>
            <a:off x="4572000" y="50292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2451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Threshold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After Step 3: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Only 1 Remaining Joint Component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</a:t>
            </a:r>
            <a:r>
              <a:rPr kumimoji="0" lang="en-US" altLang="en-US" sz="3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nd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Strong in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but Mut.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Fits w/ Biologist’s Impression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Mut. Data)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18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F52CE66-327E-4825-9879-18336AE06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Scores (CNS)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Flags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LumAs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 Driven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By All 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Interesting Point:  Mutation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Plays Role Here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8CD0-788B-2841-8AB7-0F1C207DC058}"/>
              </a:ext>
            </a:extLst>
          </p:cNvPr>
          <p:cNvSpPr txBox="1"/>
          <p:nvPr/>
        </p:nvSpPr>
        <p:spPr>
          <a:xfrm>
            <a:off x="5410200" y="838200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Contrast to PC1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 Separated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5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Next Issue:  3-way JIVE for GE-CN-RPPA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   Use 3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Blocks from above,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GE, CN, RPPA as inputs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Perform JIVE,   Study Joint PC1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2EB8A-045A-3704-D91A-064491204060}"/>
              </a:ext>
            </a:extLst>
          </p:cNvPr>
          <p:cNvSpPr txBox="1"/>
          <p:nvPr/>
        </p:nvSpPr>
        <p:spPr>
          <a:xfrm>
            <a:off x="3124200" y="49530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of a Kludge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3628-6491-18E8-AAE9-6DC9F78699FE}"/>
              </a:ext>
            </a:extLst>
          </p:cNvPr>
          <p:cNvSpPr txBox="1"/>
          <p:nvPr/>
        </p:nvSpPr>
        <p:spPr>
          <a:xfrm>
            <a:off x="3048000" y="5486400"/>
            <a:ext cx="270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Better Approach:  DIVAS</a:t>
            </a:r>
          </a:p>
        </p:txBody>
      </p:sp>
    </p:spTree>
    <p:extLst>
      <p:ext uri="{BB962C8B-B14F-4D97-AF65-F5344CB8AC3E}">
        <p14:creationId xmlns:p14="http://schemas.microsoft.com/office/powerpoint/2010/main" val="375942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B2BC0C-CDB7-4CBF-B303-15C8D349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Joint JIVE1 Scores for GE-CN-RPPA (CNS)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94CB78-A577-435C-AAB7-64DC7A384830}"/>
              </a:ext>
            </a:extLst>
          </p:cNvPr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7E61A-110D-4173-AF54-4417B38FE5BB}"/>
                </a:ext>
              </a:extLst>
            </p:cNvPr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2ACD5A-BDBA-4EF4-AD9C-5901A9392337}"/>
                </a:ext>
              </a:extLst>
            </p:cNvPr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A5FAA4-7739-4DDA-ABE7-087AF5E77984}"/>
              </a:ext>
            </a:extLst>
          </p:cNvPr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52E871-4322-49A4-9BBA-4C0A71544E7D}"/>
                </a:ext>
              </a:extLst>
            </p:cNvPr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889942-BBF9-4A71-92C8-1CAA8E98FB40}"/>
                </a:ext>
              </a:extLst>
            </p:cNvPr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5C22A-2246-4765-B905-6D39556FD235}"/>
              </a:ext>
            </a:extLst>
          </p:cNvPr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CD89A4-5DEC-4209-BE3B-1C9D3DEC1DFD}"/>
                </a:ext>
              </a:extLst>
            </p:cNvPr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883D3D-CBDB-459A-9118-C6BEFD169120}"/>
                </a:ext>
              </a:extLst>
            </p:cNvPr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43AD8A-7816-4CA9-8654-7299CA9343DE}"/>
              </a:ext>
            </a:extLst>
          </p:cNvPr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</a:p>
        </p:txBody>
      </p:sp>
    </p:spTree>
    <p:extLst>
      <p:ext uri="{BB962C8B-B14F-4D97-AF65-F5344CB8AC3E}">
        <p14:creationId xmlns:p14="http://schemas.microsoft.com/office/powerpoint/2010/main" val="728211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Now Focus on Pair-Wise Comparisons: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JIVE on GE – CN only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Hypothesis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Z-scores Allow Quantitation)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51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(SEPARATE!)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CN - PCA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Coloring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CC14DF-6D0D-4396-9EA5-BC15F746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968" r="8620" b="7968"/>
          <a:stretch/>
        </p:blipFill>
        <p:spPr bwMode="auto">
          <a:xfrm>
            <a:off x="3001108" y="2035196"/>
            <a:ext cx="6142892" cy="48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15104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B15502-655C-40F5-8728-04F4062A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9167" r="9462" b="6863"/>
          <a:stretch/>
        </p:blipFill>
        <p:spPr bwMode="auto">
          <a:xfrm>
            <a:off x="2954214" y="1981200"/>
            <a:ext cx="6189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Rotate</a:t>
            </a:r>
            <a:r>
              <a:rPr kumimoji="0" lang="en-US" alt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CN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altLang="en-US" sz="1200" baseline="0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sz="2800" baseline="0" dirty="0">
                <a:solidFill>
                  <a:srgbClr val="000000"/>
                </a:solidFill>
                <a:latin typeface="Tahoma"/>
              </a:rPr>
              <a:t>Get</a:t>
            </a:r>
            <a:r>
              <a:rPr lang="en-US" altLang="en-US" sz="2800" dirty="0">
                <a:solidFill>
                  <a:srgbClr val="000000"/>
                </a:solidFill>
                <a:latin typeface="Tahoma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From DWD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&amp; Ortho 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Directions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 Separated???</a:t>
            </a:r>
          </a:p>
        </p:txBody>
      </p:sp>
    </p:spTree>
    <p:extLst>
      <p:ext uri="{BB962C8B-B14F-4D97-AF65-F5344CB8AC3E}">
        <p14:creationId xmlns:p14="http://schemas.microsoft.com/office/powerpoint/2010/main" val="67462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Hypothesis Test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Stat. Sig.  ~ 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Z-score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2D8CC7-2D72-466C-A9BB-330F2D98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28" r="7961" b="54411"/>
          <a:stretch/>
        </p:blipFill>
        <p:spPr bwMode="auto">
          <a:xfrm>
            <a:off x="0" y="3564989"/>
            <a:ext cx="9144000" cy="32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1F1876-2233-8271-447E-26AE0E2EB0CE}"/>
              </a:ext>
            </a:extLst>
          </p:cNvPr>
          <p:cNvGrpSpPr/>
          <p:nvPr/>
        </p:nvGrpSpPr>
        <p:grpSpPr>
          <a:xfrm>
            <a:off x="6400800" y="4572000"/>
            <a:ext cx="1071127" cy="842665"/>
            <a:chOff x="6400800" y="4572000"/>
            <a:chExt cx="1071127" cy="8426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869CFBA-49F1-0337-EA53-B6EA726988D0}"/>
                </a:ext>
              </a:extLst>
            </p:cNvPr>
            <p:cNvSpPr/>
            <p:nvPr/>
          </p:nvSpPr>
          <p:spPr>
            <a:xfrm>
              <a:off x="6553200" y="4572000"/>
              <a:ext cx="6858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68DEF7-A4D1-1B4B-0682-068F30DC50B2}"/>
                </a:ext>
              </a:extLst>
            </p:cNvPr>
            <p:cNvSpPr txBox="1"/>
            <p:nvPr/>
          </p:nvSpPr>
          <p:spPr>
            <a:xfrm>
              <a:off x="6400800" y="4953000"/>
              <a:ext cx="1071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Recall For</a:t>
              </a:r>
            </a:p>
            <a:p>
              <a:pPr algn="ctr"/>
              <a:r>
                <a:rPr lang="en-US" sz="1200" dirty="0"/>
                <a:t>Separate CN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073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  &gt;&gt;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16947F-1948-439E-A5E2-03B5AD35621F}"/>
              </a:ext>
            </a:extLst>
          </p:cNvPr>
          <p:cNvCxnSpPr/>
          <p:nvPr/>
        </p:nvCxnSpPr>
        <p:spPr bwMode="auto">
          <a:xfrm>
            <a:off x="2514600" y="4191000"/>
            <a:ext cx="1828800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9BB604-D7DF-4EC9-9590-156CDC17A787}"/>
              </a:ext>
            </a:extLst>
          </p:cNvPr>
          <p:cNvCxnSpPr/>
          <p:nvPr/>
        </p:nvCxnSpPr>
        <p:spPr bwMode="auto">
          <a:xfrm>
            <a:off x="1143000" y="4114800"/>
            <a:ext cx="22098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621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B88F5-8B73-0B5E-E206-9CDF38EA2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91CBEAB-CEF1-05EA-93BC-4B4EB3686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0B47C85-CF35-0273-F9EE-BCA549BB1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Focus of Analysis: 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Loadings (Drivers)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Behavioral Features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Lit Up Brain Regions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Since Scores All Gaussian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(Normal Population)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13A7B6-5326-8F8C-B7C5-1B251A232E04}"/>
              </a:ext>
            </a:extLst>
          </p:cNvPr>
          <p:cNvGrpSpPr/>
          <p:nvPr/>
        </p:nvGrpSpPr>
        <p:grpSpPr>
          <a:xfrm>
            <a:off x="4724400" y="2590800"/>
            <a:ext cx="2954522" cy="1440597"/>
            <a:chOff x="4724400" y="2750403"/>
            <a:chExt cx="2954522" cy="14405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AD54DF-0874-085C-1D53-0A5091CAD21B}"/>
                </a:ext>
              </a:extLst>
            </p:cNvPr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Together?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C51199-A6AC-1BF3-D89C-B2A02E829B19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49F4C6-4694-0CC7-C38F-A78C589D762D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32D8A0-252C-AAB4-0CFB-1C3767BA006C}"/>
              </a:ext>
            </a:extLst>
          </p:cNvPr>
          <p:cNvGrpSpPr/>
          <p:nvPr/>
        </p:nvGrpSpPr>
        <p:grpSpPr>
          <a:xfrm>
            <a:off x="4724400" y="3429000"/>
            <a:ext cx="3657600" cy="1371600"/>
            <a:chOff x="4724400" y="3429000"/>
            <a:chExt cx="3657600" cy="1371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6DDA16-D172-407C-B97E-908DA6B4CF66}"/>
                </a:ext>
              </a:extLst>
            </p:cNvPr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Separately?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FFA336-CEB5-7D37-585E-00CFDAF1CBDA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6A27E9-5BBC-0594-6620-FF18E02FE90E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3437817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&gt;&gt; Separate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Data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Combo Helps!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AC868C-A647-4BEE-B462-E8C6C800948E}"/>
              </a:ext>
            </a:extLst>
          </p:cNvPr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DB131D-E3B5-4DF8-AB8F-59E643F354A1}"/>
              </a:ext>
            </a:extLst>
          </p:cNvPr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0523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has info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Not in CN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But not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5FB4E-9552-4D1C-B62A-EF98515F844E}"/>
              </a:ext>
            </a:extLst>
          </p:cNvPr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0D94D3-7A6E-479B-94C1-7887E22F5C29}"/>
              </a:ext>
            </a:extLst>
          </p:cNvPr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51647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Powerful Expression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RNAseq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 Separate Cells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Original Data:    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</a:t>
            </a:r>
            <a:r>
              <a:rPr kumimoji="0" lang="zh-CN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(2014)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Challenge:    </a:t>
            </a: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Random RNA Amplification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Control:    Spike In Measurements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Approach: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Chen and Zhou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(2016)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0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Input Data</a:t>
            </a: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Clear Artifacts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 descr="expression_heatmap.png">
            <a:extLst>
              <a:ext uri="{FF2B5EF4-FFF2-40B4-BE49-F238E27FC236}">
                <a16:creationId xmlns:a16="http://schemas.microsoft.com/office/drawing/2014/main" id="{C7D285AC-507B-46FD-BA34-6D14C35A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64B07E-514E-42D3-AA07-F8E656E26EF7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88F747-D31F-4774-A5EA-CBF1BCD3C4A3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1F067B4-6A28-42A4-8E1D-706F0A079234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770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Pls_expression.png">
            <a:extLst>
              <a:ext uri="{FF2B5EF4-FFF2-40B4-BE49-F238E27FC236}">
                <a16:creationId xmlns:a16="http://schemas.microsoft.com/office/drawing/2014/main" id="{E57CEDBB-DCE5-4E34-B212-DA3B6CDDB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69C023-F7B7-45ED-9880-9B3A6B091940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3514BE-A0D3-4295-A90C-0A957BBF0151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EA387D-D6B7-4B7F-B950-3CB3540CC538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5192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Individual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Much Better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JIVE_corrected_expression6.png">
            <a:extLst>
              <a:ext uri="{FF2B5EF4-FFF2-40B4-BE49-F238E27FC236}">
                <a16:creationId xmlns:a16="http://schemas.microsoft.com/office/drawing/2014/main" id="{F0293968-7EB7-4A00-8631-D3E3D4B22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092E75-B5EF-4724-A2AF-974DB11B7D29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81B69F-5954-48DB-A909-0EA15C6AE2DD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EEA249-3424-41AA-A8A8-F689A3857322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3677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VE_range_heatmap6_0.png">
            <a:extLst>
              <a:ext uri="{FF2B5EF4-FFF2-40B4-BE49-F238E27FC236}">
                <a16:creationId xmlns:a16="http://schemas.microsoft.com/office/drawing/2014/main" id="{6E3B6C7B-2E5B-4364-B4BE-EC056FE5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1" y="1188720"/>
            <a:ext cx="7266989" cy="566928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Analysis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D7652-6B0F-49F4-8006-D948388E951E}"/>
              </a:ext>
            </a:extLst>
          </p:cNvPr>
          <p:cNvSpPr txBox="1"/>
          <p:nvPr/>
        </p:nvSpPr>
        <p:spPr>
          <a:xfrm rot="16200000">
            <a:off x="2608871" y="4235330"/>
            <a:ext cx="4074192" cy="46166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Ignore as Nuisance Variation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266FC-2E44-4B50-AABC-F5EFEE8A6785}"/>
              </a:ext>
            </a:extLst>
          </p:cNvPr>
          <p:cNvSpPr txBox="1"/>
          <p:nvPr/>
        </p:nvSpPr>
        <p:spPr>
          <a:xfrm rot="16200000">
            <a:off x="5678068" y="3011068"/>
            <a:ext cx="1745799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Final Result</a:t>
            </a:r>
          </a:p>
        </p:txBody>
      </p:sp>
    </p:spTree>
    <p:extLst>
      <p:ext uri="{BB962C8B-B14F-4D97-AF65-F5344CB8AC3E}">
        <p14:creationId xmlns:p14="http://schemas.microsoft.com/office/powerpoint/2010/main" val="3763332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5257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Integration Via Analysis of Subspaces (DIVAS)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Prothero, et al. (2024)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AF416-D286-E67F-2BE2-2F4F015F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6377"/>
          <a:stretch/>
        </p:blipFill>
        <p:spPr>
          <a:xfrm>
            <a:off x="609600" y="4431268"/>
            <a:ext cx="1143000" cy="1546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111C7-F4E2-BC58-3BC2-534AD9693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72" y="4431268"/>
            <a:ext cx="1145628" cy="1524000"/>
          </a:xfrm>
          <a:prstGeom prst="rect">
            <a:avLst/>
          </a:prstGeom>
        </p:spPr>
      </p:pic>
      <p:pic>
        <p:nvPicPr>
          <p:cNvPr id="4" name="Picture 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0D15BB88-6312-6360-C16A-007741E03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431268"/>
            <a:ext cx="1143000" cy="1524000"/>
          </a:xfrm>
          <a:prstGeom prst="rect">
            <a:avLst/>
          </a:prstGeom>
        </p:spPr>
      </p:pic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4C5788CE-1FA2-7F96-E12B-03DEE2FC16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2353" r="7140" b="-2353"/>
          <a:stretch/>
        </p:blipFill>
        <p:spPr>
          <a:xfrm>
            <a:off x="5715000" y="4431268"/>
            <a:ext cx="1066800" cy="1524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35719-106D-FED2-87E7-CFE3CCE858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0332" b="31111"/>
          <a:stretch/>
        </p:blipFill>
        <p:spPr>
          <a:xfrm>
            <a:off x="7391400" y="4431268"/>
            <a:ext cx="1143000" cy="152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1E9B4-8AA5-640B-50A0-3B7D4E9FFF94}"/>
              </a:ext>
            </a:extLst>
          </p:cNvPr>
          <p:cNvSpPr txBox="1"/>
          <p:nvPr/>
        </p:nvSpPr>
        <p:spPr>
          <a:xfrm>
            <a:off x="7315200" y="6183868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Jan Hannig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2C708-FA6E-CEF9-6D47-745432393816}"/>
              </a:ext>
            </a:extLst>
          </p:cNvPr>
          <p:cNvSpPr txBox="1"/>
          <p:nvPr/>
        </p:nvSpPr>
        <p:spPr>
          <a:xfrm>
            <a:off x="5342929" y="6183868"/>
            <a:ext cx="197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Quoc Tranh-Dinh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9F812-33CB-3680-B784-C488934FF2BC}"/>
              </a:ext>
            </a:extLst>
          </p:cNvPr>
          <p:cNvSpPr txBox="1"/>
          <p:nvPr/>
        </p:nvSpPr>
        <p:spPr>
          <a:xfrm>
            <a:off x="381000" y="6183868"/>
            <a:ext cx="15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Jack Prothero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97CEC-3BF2-D72D-9976-1ABC5958073A}"/>
              </a:ext>
            </a:extLst>
          </p:cNvPr>
          <p:cNvSpPr txBox="1"/>
          <p:nvPr/>
        </p:nvSpPr>
        <p:spPr>
          <a:xfrm>
            <a:off x="3657600" y="6183868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Andy Ackerman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18915-F718-7B28-F685-5CDB8A52FC2B}"/>
              </a:ext>
            </a:extLst>
          </p:cNvPr>
          <p:cNvSpPr txBox="1"/>
          <p:nvPr/>
        </p:nvSpPr>
        <p:spPr>
          <a:xfrm>
            <a:off x="2140467" y="6183868"/>
            <a:ext cx="136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Meilei Jiang</a:t>
            </a:r>
          </a:p>
        </p:txBody>
      </p:sp>
    </p:spTree>
    <p:extLst>
      <p:ext uri="{BB962C8B-B14F-4D97-AF65-F5344CB8AC3E}">
        <p14:creationId xmlns:p14="http://schemas.microsoft.com/office/powerpoint/2010/main" val="557607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3 Block JIVE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      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36E12-C9F5-4E37-A8BC-AF7673F40149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9FC0FB-B250-4779-8B59-70533E4C7BA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2B15A-A0EA-436E-992D-E52A34588FEA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EE8D30-684C-4FA0-811C-D850F7CDBCEF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F0877-722A-49D8-BC12-286BB7ADE656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C3D103-6A9E-4579-92EF-1AC26683A9E0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F2C6A7-13C7-497A-866A-85DB93BF80F6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D21E4-EAEE-4F29-8B4A-B6160AD05517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87328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in DIVAS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+     +     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F40DE-6AAA-4C49-8EC8-835603C6DF84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E1F8AA-C0D9-4A0E-9B9B-142A85A7C57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30FD3F-F2A1-4566-843E-FE0028D18DAD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018EB2-8CB1-460F-B42B-1F0244FF4138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BE8F09-8283-4209-92AF-BC48974EFCA3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19B38-F3A8-4A9C-85E3-728CDE246C7D}"/>
                </a:ext>
              </a:extLst>
            </p:cNvPr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04F3A1-0BB8-4631-B17D-0B5D55D4CABC}"/>
                </a:ext>
              </a:extLst>
            </p:cNvPr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C5DB45-98AF-4C4B-A24D-D7B98D320FC0}"/>
                </a:ext>
              </a:extLst>
            </p:cNvPr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988D45-F4E1-43F5-A45E-8D0BE92674CD}"/>
                </a:ext>
              </a:extLst>
            </p:cNvPr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4C9BD-58CD-4D2B-B1E8-0F6637BF60FE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52EC08-D7FF-4591-9AD3-E9899C110FC1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BEAD5A-CAE4-484A-9362-7685E6C36835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0932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B915B-0542-179F-AB17-5DBA636F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27257-3072-F862-CCE4-0CB3F498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2D59CB82-7D7D-3217-474A-376064A62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FMRI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3D62B24-7972-3308-4327-365EE2943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4F837B-B490-0655-7A7F-E614F7EA4F3F}"/>
              </a:ext>
            </a:extLst>
          </p:cNvPr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9F830D-C27F-2D92-B8DE-D3AE9C955459}"/>
                </a:ext>
              </a:extLst>
            </p:cNvPr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Assoc. w. Image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DB73DF-F024-513C-A8E4-6EACC0D00A1B}"/>
                </a:ext>
              </a:extLst>
            </p:cNvPr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C9CFC1-B5C2-9B0B-8E45-305BD49BB079}"/>
                </a:ext>
              </a:extLst>
            </p:cNvPr>
            <p:cNvCxnSpPr>
              <a:cxnSpLocks/>
              <a:endCxn id="20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6B6568-9B01-EF4D-6099-B4B42B8D76AC}"/>
              </a:ext>
            </a:extLst>
          </p:cNvPr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ED2632-EE3A-A8F8-B4BB-E05ADF7F1055}"/>
                </a:ext>
              </a:extLst>
            </p:cNvPr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Joint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Concentrates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Relevant Parts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Sep.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&amp; PC2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BFEA208-DE99-E2D9-EA22-C48F75767EE6}"/>
                </a:ext>
              </a:extLst>
            </p:cNvPr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20864A-DD5E-2AEB-8CD9-9E9F36937653}"/>
                </a:ext>
              </a:extLst>
            </p:cNvPr>
            <p:cNvCxnSpPr>
              <a:cxnSpLocks/>
              <a:endCxn id="30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E80A3B0-8972-EF4E-9DAD-23EF60556676}"/>
                </a:ext>
              </a:extLst>
            </p:cNvPr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9A0FE4-3B80-C539-C8D3-5B25D803191E}"/>
                </a:ext>
              </a:extLst>
            </p:cNvPr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2680982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Improved Initial Rank Choice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Inference Via Random Direction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Iterative Search Algorithm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AC3BF-4FF4-4419-97E0-AFA98570DE51}"/>
              </a:ext>
            </a:extLst>
          </p:cNvPr>
          <p:cNvGrpSpPr/>
          <p:nvPr/>
        </p:nvGrpSpPr>
        <p:grpSpPr>
          <a:xfrm>
            <a:off x="304800" y="3581400"/>
            <a:ext cx="8077200" cy="2870775"/>
            <a:chOff x="304800" y="3581400"/>
            <a:chExt cx="8077200" cy="28707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4A6FF2-3742-4A70-9C91-5854B2DC11FF}"/>
                </a:ext>
              </a:extLst>
            </p:cNvPr>
            <p:cNvCxnSpPr/>
            <p:nvPr/>
          </p:nvCxnSpPr>
          <p:spPr bwMode="auto">
            <a:xfrm>
              <a:off x="3657600" y="44196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D2E498-2B08-40C1-87F5-D9A46C9B9726}"/>
                </a:ext>
              </a:extLst>
            </p:cNvPr>
            <p:cNvCxnSpPr/>
            <p:nvPr/>
          </p:nvCxnSpPr>
          <p:spPr bwMode="auto">
            <a:xfrm>
              <a:off x="3048000" y="3581400"/>
              <a:ext cx="33528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AAE5FE-17E9-4F69-98E1-502D4C07A0BE}"/>
                </a:ext>
              </a:extLst>
            </p:cNvPr>
            <p:cNvSpPr txBox="1"/>
            <p:nvPr/>
          </p:nvSpPr>
          <p:spPr>
            <a:xfrm>
              <a:off x="304800" y="5867400"/>
              <a:ext cx="7585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Gives Better and More Precise Inference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CA983E-D5DA-452C-9B86-CE5191396494}"/>
                </a:ext>
              </a:extLst>
            </p:cNvPr>
            <p:cNvCxnSpPr>
              <a:stCxn id="5" idx="0"/>
            </p:cNvCxnSpPr>
            <p:nvPr/>
          </p:nvCxnSpPr>
          <p:spPr bwMode="auto">
            <a:xfrm flipV="1">
              <a:off x="4097666" y="3581400"/>
              <a:ext cx="474334" cy="2286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F557C4-8AF2-423F-AC5B-09BF1EB21E89}"/>
                </a:ext>
              </a:extLst>
            </p:cNvPr>
            <p:cNvCxnSpPr/>
            <p:nvPr/>
          </p:nvCxnSpPr>
          <p:spPr bwMode="auto">
            <a:xfrm flipV="1">
              <a:off x="4114800" y="4419600"/>
              <a:ext cx="1981200" cy="1447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02336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Data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800100"/>
                <a:ext cx="8534400" cy="5257800"/>
              </a:xfrm>
            </p:spPr>
            <p:txBody>
              <a:bodyPr/>
              <a:lstStyle/>
              <a:p>
                <a:pPr marL="0" lvl="0" indent="0" eaLnBrk="1" hangingPunct="1">
                  <a:lnSpc>
                    <a:spcPct val="150000"/>
                  </a:lnSpc>
                  <a:buSzPct val="100000"/>
                  <a:buNone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: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indent="0">
                  <a:buSzPct val="100000"/>
                  <a:buNone/>
                </a:pPr>
                <a:r>
                  <a:rPr lang="en-US" dirty="0"/>
                  <a:t>Where: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 -  Centered Data Matrix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 -  Low Rank Signal Matrix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 -  Matrix of Random Errors </a:t>
                </a:r>
              </a:p>
              <a:p>
                <a:pPr lvl="1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Mean 0, Variance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, </a:t>
                </a:r>
                <a:r>
                  <a:rPr lang="en-US" dirty="0" err="1"/>
                  <a:t>i.i.d.</a:t>
                </a:r>
                <a:r>
                  <a:rPr lang="en-US" dirty="0"/>
                  <a:t>, 4</a:t>
                </a:r>
                <a:r>
                  <a:rPr lang="en-US" baseline="30000" dirty="0"/>
                  <a:t>th</a:t>
                </a:r>
                <a:r>
                  <a:rPr lang="en-US" dirty="0"/>
                  <a:t> Moments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u="sng" dirty="0"/>
                  <a:t>Isotropous</a:t>
                </a:r>
                <a:r>
                  <a:rPr lang="en-US" dirty="0"/>
                  <a:t> to Each Other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0" lvl="0" indent="0" eaLnBrk="1" hangingPunct="1">
                  <a:lnSpc>
                    <a:spcPct val="150000"/>
                  </a:lnSpc>
                  <a:buSzPct val="100000"/>
                  <a:buNone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800100"/>
                <a:ext cx="8534400" cy="5257800"/>
              </a:xfrm>
              <a:blipFill>
                <a:blip r:embed="rId3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9F06C8-99A0-5B9A-8C62-EECFA36336D3}"/>
                  </a:ext>
                </a:extLst>
              </p:cNvPr>
              <p:cNvSpPr txBox="1"/>
              <p:nvPr/>
            </p:nvSpPr>
            <p:spPr>
              <a:xfrm>
                <a:off x="1143000" y="5867400"/>
                <a:ext cx="6751785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Roughly: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has Rotationally Invariant Variances, e.g.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𝜎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𝑰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9F06C8-99A0-5B9A-8C62-EECFA363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867400"/>
                <a:ext cx="6751785" cy="404983"/>
              </a:xfrm>
              <a:prstGeom prst="rect">
                <a:avLst/>
              </a:prstGeom>
              <a:blipFill>
                <a:blip r:embed="rId4"/>
                <a:stretch>
                  <a:fillRect l="-813"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492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Data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1066800"/>
                <a:ext cx="8534400" cy="5257800"/>
              </a:xfrm>
            </p:spPr>
            <p:txBody>
              <a:bodyPr/>
              <a:lstStyle/>
              <a:p>
                <a:pPr marL="0" indent="0">
                  <a:buSzPct val="100000"/>
                  <a:buNone/>
                </a:pPr>
                <a:r>
                  <a:rPr lang="en-US" dirty="0"/>
                  <a:t>Partially Shared Blocks Notation:</a:t>
                </a:r>
              </a:p>
              <a:p>
                <a:pPr marL="0" indent="0">
                  <a:buSzPct val="100000"/>
                  <a:buNone/>
                </a:pPr>
                <a:endParaRPr lang="en-US" dirty="0"/>
              </a:p>
              <a:p>
                <a:pPr marL="0" indent="0">
                  <a:buSzPct val="100000"/>
                  <a:buNone/>
                </a:pPr>
                <a:r>
                  <a:rPr lang="en-US" dirty="0"/>
                  <a:t>Based on </a:t>
                </a:r>
                <a:r>
                  <a:rPr lang="en-US" i="1" dirty="0"/>
                  <a:t>Index Sets</a:t>
                </a:r>
                <a:r>
                  <a:rPr lang="en-US" dirty="0"/>
                  <a:t>: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1,⋯,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ClrTx/>
                  <a:buSzPct val="100000"/>
                  <a:buNone/>
                </a:pPr>
                <a:r>
                  <a:rPr lang="en-US" dirty="0"/>
                  <a:t>Indicating Data Blocks Being Shared</a:t>
                </a:r>
              </a:p>
              <a:p>
                <a:pPr marL="0" indent="0">
                  <a:buSzPct val="100000"/>
                  <a:buNone/>
                </a:pPr>
                <a:endParaRPr lang="en-US" dirty="0"/>
              </a:p>
              <a:p>
                <a:pPr marL="0" indent="0">
                  <a:buSzPct val="100000"/>
                  <a:buNone/>
                </a:pPr>
                <a:r>
                  <a:rPr lang="en-US" dirty="0"/>
                  <a:t>Generally can have any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/>
                  <a:t>  (power set)</a:t>
                </a:r>
              </a:p>
              <a:p>
                <a:pPr marL="0" indent="0">
                  <a:buSzPct val="100000"/>
                  <a:buNone/>
                </a:pPr>
                <a:endParaRPr lang="en-US" dirty="0"/>
              </a:p>
              <a:p>
                <a:pPr marL="0" indent="0">
                  <a:buSzPct val="100000"/>
                  <a:buNone/>
                </a:pPr>
                <a:r>
                  <a:rPr lang="en-US" dirty="0"/>
                  <a:t>Often:  Fairly Few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Have Non-Empty Data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066800"/>
                <a:ext cx="8534400" cy="5257800"/>
              </a:xfrm>
              <a:blipFill>
                <a:blip r:embed="rId3"/>
                <a:stretch>
                  <a:fillRect l="-178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0F85DCA-ADFA-9E49-D8C5-5126189DF7A4}"/>
              </a:ext>
            </a:extLst>
          </p:cNvPr>
          <p:cNvSpPr txBox="1"/>
          <p:nvPr/>
        </p:nvSpPr>
        <p:spPr>
          <a:xfrm>
            <a:off x="3048000" y="3352800"/>
            <a:ext cx="390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(Mode of Variation Types Appearing)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CC4B35-3B51-A7DE-412F-C0FFE77CBB25}"/>
              </a:ext>
            </a:extLst>
          </p:cNvPr>
          <p:cNvGrpSpPr/>
          <p:nvPr/>
        </p:nvGrpSpPr>
        <p:grpSpPr>
          <a:xfrm>
            <a:off x="2133600" y="4419600"/>
            <a:ext cx="3352800" cy="609600"/>
            <a:chOff x="2133600" y="4876800"/>
            <a:chExt cx="3352800" cy="609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6E8294A-E61C-F361-666A-6DC1F9E14038}"/>
                    </a:ext>
                  </a:extLst>
                </p:cNvPr>
                <p:cNvSpPr txBox="1"/>
                <p:nvPr/>
              </p:nvSpPr>
              <p:spPr>
                <a:xfrm>
                  <a:off x="2133600" y="5098089"/>
                  <a:ext cx="2365006" cy="3883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Shorthand for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⋯.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e>
                          </m:d>
                        </m:sup>
                      </m:sSup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AB40AC4-F56F-1367-6601-B6EE30F36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5098089"/>
                  <a:ext cx="2365006" cy="388311"/>
                </a:xfrm>
                <a:prstGeom prst="rect">
                  <a:avLst/>
                </a:prstGeom>
                <a:blipFill>
                  <a:blip r:embed="rId5"/>
                  <a:stretch>
                    <a:fillRect l="-2062" t="-3125" b="-234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858168C-BBFC-7438-2447-CBB98E2317EB}"/>
                </a:ext>
              </a:extLst>
            </p:cNvPr>
            <p:cNvCxnSpPr>
              <a:stCxn id="4" idx="3"/>
            </p:cNvCxnSpPr>
            <p:nvPr/>
          </p:nvCxnSpPr>
          <p:spPr bwMode="auto">
            <a:xfrm flipV="1">
              <a:off x="4498606" y="4876800"/>
              <a:ext cx="987794" cy="41544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ABCBF6D-703F-C961-082A-05C8AE22A211}"/>
              </a:ext>
            </a:extLst>
          </p:cNvPr>
          <p:cNvSpPr txBox="1"/>
          <p:nvPr/>
        </p:nvSpPr>
        <p:spPr>
          <a:xfrm>
            <a:off x="6248400" y="4648200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(Set of All Subsets)</a:t>
            </a:r>
          </a:p>
        </p:txBody>
      </p:sp>
    </p:spTree>
    <p:extLst>
      <p:ext uri="{BB962C8B-B14F-4D97-AF65-F5344CB8AC3E}">
        <p14:creationId xmlns:p14="http://schemas.microsoft.com/office/powerpoint/2010/main" val="2309846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>
                <a:alpha val="50000"/>
              </a:srgbClr>
            </a:gs>
            <a:gs pos="50000">
              <a:schemeClr val="bg1"/>
            </a:gs>
            <a:gs pos="100000">
              <a:srgbClr val="7030A0">
                <a:alpha val="5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Data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1219200"/>
                <a:ext cx="8534400" cy="525780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  <a:buNone/>
                </a:pPr>
                <a:r>
                  <a:rPr lang="en-US" b="0" dirty="0"/>
                  <a:t>Signal Matrix Notation,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b="0" dirty="0"/>
                  <a:t>:</a:t>
                </a:r>
              </a:p>
              <a:p>
                <a:pPr marL="0" indent="0">
                  <a:buClrTx/>
                  <a:buSzPct val="100000"/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0" smtClean="0"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brk m:alnAt="7"/>
                          </m:rP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𝐢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219200"/>
                <a:ext cx="8534400" cy="5257800"/>
              </a:xfrm>
              <a:blipFill>
                <a:blip r:embed="rId3"/>
                <a:stretch>
                  <a:fillRect l="-178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0393F16-72BB-0146-4A0A-D66CAC2C4DD0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CC9718-67FC-AC0F-D247-EBC440F261AF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42B4E9-08DA-BC12-EACF-9279A471E361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A3A45-4473-92A3-C301-CDD17A038F2A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628A1C-687D-E0A8-B852-D6B1CF620D2F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72EDDE-CF87-EFA6-9F68-C6425E199639}"/>
                </a:ext>
              </a:extLst>
            </p:cNvPr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F20F9D-522E-6086-17F6-849AAE3810BD}"/>
                </a:ext>
              </a:extLst>
            </p:cNvPr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C5AF1B-EDAF-1D89-2941-61FFD7B79F69}"/>
                </a:ext>
              </a:extLst>
            </p:cNvPr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AE41AF-7C80-B646-A999-BDEA5F8213B4}"/>
                </a:ext>
              </a:extLst>
            </p:cNvPr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0A151F-C45C-62E4-3F23-5DFA9201A0C5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EEA831-B216-0DA6-31A0-AC549361716C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0286D7-B3D5-EA1D-8D49-303CC3320567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3B8B37-54B7-DA17-667A-6B6681292609}"/>
              </a:ext>
            </a:extLst>
          </p:cNvPr>
          <p:cNvGrpSpPr/>
          <p:nvPr/>
        </p:nvGrpSpPr>
        <p:grpSpPr>
          <a:xfrm>
            <a:off x="606443" y="4572000"/>
            <a:ext cx="7242157" cy="584775"/>
            <a:chOff x="606443" y="4572000"/>
            <a:chExt cx="7242157" cy="58477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09464CF-1B41-9E7F-1960-BD48717B7969}"/>
                </a:ext>
              </a:extLst>
            </p:cNvPr>
            <p:cNvCxnSpPr/>
            <p:nvPr/>
          </p:nvCxnSpPr>
          <p:spPr>
            <a:xfrm>
              <a:off x="1066800" y="4876800"/>
              <a:ext cx="6781800" cy="0"/>
            </a:xfrm>
            <a:prstGeom prst="line">
              <a:avLst/>
            </a:prstGeom>
            <a:ln w="1270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221B4A-D9B1-3944-DFE0-E1B3C9C8DFA3}"/>
                    </a:ext>
                  </a:extLst>
                </p:cNvPr>
                <p:cNvSpPr txBox="1"/>
                <p:nvPr/>
              </p:nvSpPr>
              <p:spPr>
                <a:xfrm>
                  <a:off x="606443" y="4572000"/>
                  <a:ext cx="53655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221B4A-D9B1-3944-DFE0-E1B3C9C8D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43" y="4572000"/>
                  <a:ext cx="536557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07894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E4F171-1754-E4D7-EC6D-A2A89C05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46035E6-D5A3-E72B-C16C-8155298C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Algorithm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9FFF3F8-782D-00BB-F158-BC2D3D8BE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4EF69-DAD6-1113-F3E1-91D8CE40F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343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6231C-828A-F5AE-CCC8-B107DBA5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4014D45-6E04-ECEF-E3C2-BDA6D793C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</a:t>
            </a:r>
            <a:r>
              <a:rPr lang="en-US" dirty="0" err="1"/>
              <a:t>Princ’l</a:t>
            </a:r>
            <a:r>
              <a:rPr lang="en-US" dirty="0"/>
              <a:t>. Angle Anal.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0CF94D51-D534-AC59-D503-7C0B44DB2E9F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allelogram 4">
            <a:extLst>
              <a:ext uri="{FF2B5EF4-FFF2-40B4-BE49-F238E27FC236}">
                <a16:creationId xmlns:a16="http://schemas.microsoft.com/office/drawing/2014/main" id="{B9FC677B-7468-E202-B1D5-9F959B4C8AF8}"/>
              </a:ext>
            </a:extLst>
          </p:cNvPr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6DA56-6B52-45E9-A0E8-635B7B01B245}"/>
              </a:ext>
            </a:extLst>
          </p:cNvPr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D54019-45A6-F698-12DB-89A070D92805}"/>
              </a:ext>
            </a:extLst>
          </p:cNvPr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8C733A-E1CF-A578-F8D0-D173292BBE9C}"/>
              </a:ext>
            </a:extLst>
          </p:cNvPr>
          <p:cNvCxnSpPr/>
          <p:nvPr/>
        </p:nvCxnSpPr>
        <p:spPr bwMode="auto">
          <a:xfrm flipV="1">
            <a:off x="3657600" y="3048000"/>
            <a:ext cx="1905000" cy="2057400"/>
          </a:xfrm>
          <a:prstGeom prst="line">
            <a:avLst/>
          </a:prstGeom>
          <a:noFill/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DF4EA5-9928-80CE-CE2D-672A3534EF51}"/>
              </a:ext>
            </a:extLst>
          </p:cNvPr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Minimal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7F6E19-5314-FD7D-789A-7EABC9E5D9A1}"/>
                  </a:ext>
                </a:extLst>
              </p:cNvPr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B52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9619D-1BE8-B1C4-E241-882245E0967D}"/>
              </a:ext>
            </a:extLst>
          </p:cNvPr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6AC39C-E4C8-673A-0D49-60AEB937FC10}"/>
                </a:ext>
              </a:extLst>
            </p:cNvPr>
            <p:cNvCxnSpPr/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28D06E1-C5C4-153D-8260-0EF8F86EA315}"/>
                </a:ext>
              </a:extLst>
            </p:cNvPr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B75A6E-C3CF-17F7-91DA-FB5EE59A5C23}"/>
                    </a:ext>
                  </a:extLst>
                </p:cNvPr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74BFE63-C00E-C385-68A5-E84DEF646C35}"/>
              </a:ext>
            </a:extLst>
          </p:cNvPr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 Iterate Orthogonally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98E240-F1BE-771F-E908-DD6B9A7C17BE}"/>
              </a:ext>
            </a:extLst>
          </p:cNvPr>
          <p:cNvSpPr txBox="1"/>
          <p:nvPr/>
        </p:nvSpPr>
        <p:spPr>
          <a:xfrm>
            <a:off x="1673809" y="6015335"/>
            <a:ext cx="571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PAA Computation:  ~Concatenate &amp; SVD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434C8C-5A83-BB23-1101-6DFA1526543F}"/>
              </a:ext>
            </a:extLst>
          </p:cNvPr>
          <p:cNvGrpSpPr/>
          <p:nvPr/>
        </p:nvGrpSpPr>
        <p:grpSpPr>
          <a:xfrm>
            <a:off x="6400800" y="1905000"/>
            <a:ext cx="2633478" cy="3867329"/>
            <a:chOff x="6400800" y="1905000"/>
            <a:chExt cx="2633478" cy="3867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0E69C2F-AEE0-F3D2-3291-1E640F064D01}"/>
                    </a:ext>
                  </a:extLst>
                </p:cNvPr>
                <p:cNvSpPr txBox="1"/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Key JIVE concept: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Linear Algebra In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3472" t="-4061" r="-2546" b="-10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09958F-B91A-C205-C4E0-AD3F7D3EA32E}"/>
                </a:ext>
              </a:extLst>
            </p:cNvPr>
            <p:cNvCxnSpPr>
              <a:stCxn id="32" idx="0"/>
            </p:cNvCxnSpPr>
            <p:nvPr/>
          </p:nvCxnSpPr>
          <p:spPr bwMode="auto">
            <a:xfrm flipH="1" flipV="1">
              <a:off x="7315200" y="1905000"/>
              <a:ext cx="402339" cy="2667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8314840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CA742A-0ABF-45FA-9FDB-85A144C75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78BB1C8-F6ED-4AE8-B741-701B9BD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F81B9D-5B09-46B1-8E21-B03FD40E8199}"/>
              </a:ext>
            </a:extLst>
          </p:cNvPr>
          <p:cNvGrpSpPr/>
          <p:nvPr/>
        </p:nvGrpSpPr>
        <p:grpSpPr>
          <a:xfrm>
            <a:off x="2286000" y="1002268"/>
            <a:ext cx="2608406" cy="4865132"/>
            <a:chOff x="2286000" y="1002268"/>
            <a:chExt cx="2608406" cy="4865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2F249B-0541-4691-AD5B-298F0B77660C}"/>
                </a:ext>
              </a:extLst>
            </p:cNvPr>
            <p:cNvSpPr txBox="1"/>
            <p:nvPr/>
          </p:nvSpPr>
          <p:spPr>
            <a:xfrm>
              <a:off x="2286000" y="1002268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Joint Signal has Rank 1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609C2A1-9D97-45B0-9802-D95E6C691EA3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2590800" y="1371600"/>
              <a:ext cx="999403" cy="838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9DF4B75-39F9-4713-B81B-4FDCBD098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0" y="1371600"/>
              <a:ext cx="1075603" cy="4495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F459-F313-4720-819E-A2A53CD686D7}"/>
              </a:ext>
            </a:extLst>
          </p:cNvPr>
          <p:cNvGrpSpPr/>
          <p:nvPr/>
        </p:nvGrpSpPr>
        <p:grpSpPr>
          <a:xfrm>
            <a:off x="3962400" y="2667000"/>
            <a:ext cx="4495800" cy="646331"/>
            <a:chOff x="3962400" y="2667000"/>
            <a:chExt cx="4495800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D3339B-9FC7-4597-B952-2DBBDDB016A5}"/>
                </a:ext>
              </a:extLst>
            </p:cNvPr>
            <p:cNvSpPr txBox="1"/>
            <p:nvPr/>
          </p:nvSpPr>
          <p:spPr>
            <a:xfrm>
              <a:off x="6281001" y="2667000"/>
              <a:ext cx="2177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1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E7AEB5-0E29-4771-B297-9877F6C0653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3962400" y="2990165"/>
              <a:ext cx="231860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488F38-3DF6-44EA-8980-EDBEE8457749}"/>
              </a:ext>
            </a:extLst>
          </p:cNvPr>
          <p:cNvGrpSpPr/>
          <p:nvPr/>
        </p:nvGrpSpPr>
        <p:grpSpPr>
          <a:xfrm>
            <a:off x="3657600" y="4872598"/>
            <a:ext cx="4825447" cy="1452002"/>
            <a:chOff x="3657600" y="4872598"/>
            <a:chExt cx="4825447" cy="14520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E75E7B-F9F8-4749-80ED-32EC9C5A3407}"/>
                </a:ext>
              </a:extLst>
            </p:cNvPr>
            <p:cNvSpPr txBox="1"/>
            <p:nvPr/>
          </p:nvSpPr>
          <p:spPr>
            <a:xfrm>
              <a:off x="6256155" y="5678269"/>
              <a:ext cx="2226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517DAB-D487-456E-B320-851DB3830D9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3657600" y="4872598"/>
              <a:ext cx="2598555" cy="11288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70FCCA0-AA92-4E72-B524-48F5ABFEBB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2914" y="5737614"/>
              <a:ext cx="2553241" cy="2680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AAAACF-4A9F-44F6-92C8-38345E73D4A9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8F0B3B-6C21-48C7-B37F-55F46C0EF4D2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F2C10-86B7-4474-96D1-49C64AA9AA84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B8A497-00A1-44F2-81E5-DBF8074FA81F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6EE481-9B7A-4E41-8168-6F4018D8FBF9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95F06A-5600-4FEA-8F45-E7C960AF3492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0FB7F0-25BB-4D3C-AA60-93BD430B3263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D13908-D00B-933B-E9AD-2C0597DD1A30}"/>
              </a:ext>
            </a:extLst>
          </p:cNvPr>
          <p:cNvSpPr txBox="1"/>
          <p:nvPr/>
        </p:nvSpPr>
        <p:spPr>
          <a:xfrm>
            <a:off x="6934200" y="801469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Consider Initial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Rank Selection</a:t>
            </a:r>
          </a:p>
        </p:txBody>
      </p:sp>
    </p:spTree>
    <p:extLst>
      <p:ext uri="{BB962C8B-B14F-4D97-AF65-F5344CB8AC3E}">
        <p14:creationId xmlns:p14="http://schemas.microsoft.com/office/powerpoint/2010/main" val="384293840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18655</TotalTime>
  <Words>2011</Words>
  <Application>Microsoft Office PowerPoint</Application>
  <PresentationFormat>On-screen Show (4:3)</PresentationFormat>
  <Paragraphs>595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굴림</vt:lpstr>
      <vt:lpstr>Arial</vt:lpstr>
      <vt:lpstr>Arial Unicode MS</vt:lpstr>
      <vt:lpstr>Cambria Math</vt:lpstr>
      <vt:lpstr>Tahoma</vt:lpstr>
      <vt:lpstr>Times New Roman</vt:lpstr>
      <vt:lpstr>Wingdings</vt:lpstr>
      <vt:lpstr>2_Default Design</vt:lpstr>
      <vt:lpstr>Statistics – O. R. 881 Object Oriented Data Analysis</vt:lpstr>
      <vt:lpstr>Current Sections in Textbook</vt:lpstr>
      <vt:lpstr>Last Class: AJIVE FMRI Data</vt:lpstr>
      <vt:lpstr>Last Class: AJIVE FMRI Data</vt:lpstr>
      <vt:lpstr>Last Class: AJIVE FMRI Data</vt:lpstr>
      <vt:lpstr>Last Class: AJIVE FMRI Data</vt:lpstr>
      <vt:lpstr>Last Class: AJIVE Algorithm</vt:lpstr>
      <vt:lpstr>Last Class: Princ’l. Angle Anal.</vt:lpstr>
      <vt:lpstr>Last Class: Revisit Toy Example</vt:lpstr>
      <vt:lpstr>Last Class: Revisit Toy Example</vt:lpstr>
      <vt:lpstr>Last Class: AJIVE Cancer Data</vt:lpstr>
      <vt:lpstr>Last Class: AJIVE Cancer Data</vt:lpstr>
      <vt:lpstr>Last Class: AJIVE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Early Single Cell RNAseq</vt:lpstr>
      <vt:lpstr>Early Single Cell RNAseq</vt:lpstr>
      <vt:lpstr>Early Single Cell RNAseq</vt:lpstr>
      <vt:lpstr>Early Single Cell RNAseq</vt:lpstr>
      <vt:lpstr>Early Single Cell RNAseq</vt:lpstr>
      <vt:lpstr>DIVAS</vt:lpstr>
      <vt:lpstr>DIVAS</vt:lpstr>
      <vt:lpstr>DIVAS</vt:lpstr>
      <vt:lpstr>DIVAS</vt:lpstr>
      <vt:lpstr>DIVAS Data Model</vt:lpstr>
      <vt:lpstr>DIVAS Data Model</vt:lpstr>
      <vt:lpstr>DIVAS Data Model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J. S. (Steve)</cp:lastModifiedBy>
  <cp:revision>604</cp:revision>
  <dcterms:created xsi:type="dcterms:W3CDTF">2001-06-08T01:38:43Z</dcterms:created>
  <dcterms:modified xsi:type="dcterms:W3CDTF">2025-09-23T22:25:50Z</dcterms:modified>
</cp:coreProperties>
</file>