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53"/>
  </p:notesMasterIdLst>
  <p:sldIdLst>
    <p:sldId id="262" r:id="rId2"/>
    <p:sldId id="714" r:id="rId3"/>
    <p:sldId id="3680" r:id="rId4"/>
    <p:sldId id="3687" r:id="rId5"/>
    <p:sldId id="3688" r:id="rId6"/>
    <p:sldId id="3689" r:id="rId7"/>
    <p:sldId id="3778" r:id="rId8"/>
    <p:sldId id="3782" r:id="rId9"/>
    <p:sldId id="3780" r:id="rId10"/>
    <p:sldId id="3787" r:id="rId11"/>
    <p:sldId id="3789" r:id="rId12"/>
    <p:sldId id="3796" r:id="rId13"/>
    <p:sldId id="3797" r:id="rId14"/>
    <p:sldId id="3803" r:id="rId15"/>
    <p:sldId id="3821" r:id="rId16"/>
    <p:sldId id="3804" r:id="rId17"/>
    <p:sldId id="3925" r:id="rId18"/>
    <p:sldId id="3927" r:id="rId19"/>
    <p:sldId id="3938" r:id="rId20"/>
    <p:sldId id="3926" r:id="rId21"/>
    <p:sldId id="3928" r:id="rId22"/>
    <p:sldId id="3929" r:id="rId23"/>
    <p:sldId id="3930" r:id="rId24"/>
    <p:sldId id="3946" r:id="rId25"/>
    <p:sldId id="3931" r:id="rId26"/>
    <p:sldId id="3932" r:id="rId27"/>
    <p:sldId id="3935" r:id="rId28"/>
    <p:sldId id="3893" r:id="rId29"/>
    <p:sldId id="3894" r:id="rId30"/>
    <p:sldId id="3895" r:id="rId31"/>
    <p:sldId id="3896" r:id="rId32"/>
    <p:sldId id="3933" r:id="rId33"/>
    <p:sldId id="3934" r:id="rId34"/>
    <p:sldId id="3936" r:id="rId35"/>
    <p:sldId id="3937" r:id="rId36"/>
    <p:sldId id="3955" r:id="rId37"/>
    <p:sldId id="3956" r:id="rId38"/>
    <p:sldId id="3939" r:id="rId39"/>
    <p:sldId id="3941" r:id="rId40"/>
    <p:sldId id="3942" r:id="rId41"/>
    <p:sldId id="3944" r:id="rId42"/>
    <p:sldId id="3943" r:id="rId43"/>
    <p:sldId id="3966" r:id="rId44"/>
    <p:sldId id="3957" r:id="rId45"/>
    <p:sldId id="3967" r:id="rId46"/>
    <p:sldId id="3959" r:id="rId47"/>
    <p:sldId id="3960" r:id="rId48"/>
    <p:sldId id="3969" r:id="rId49"/>
    <p:sldId id="3970" r:id="rId50"/>
    <p:sldId id="3971" r:id="rId51"/>
    <p:sldId id="3757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  <a:srgbClr val="DC00FF"/>
    <a:srgbClr val="A700D5"/>
    <a:srgbClr val="0000FF"/>
    <a:srgbClr val="B4A700"/>
    <a:srgbClr val="D1CC00"/>
    <a:srgbClr val="2DC8FF"/>
    <a:srgbClr val="FFEB00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3945" autoAdjust="0"/>
  </p:normalViewPr>
  <p:slideViewPr>
    <p:cSldViewPr>
      <p:cViewPr varScale="1">
        <p:scale>
          <a:sx n="63" d="100"/>
          <a:sy n="63" d="100"/>
        </p:scale>
        <p:origin x="132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4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esearch\Project\TCGA\TCGA-Breast-Lobular-2015\Meeting\20150731Mike\TCGALobularFreezeJIV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esearch\Project\TCGA\TCGA-Breast-Lobular-2015\Meeting\20150731Mike\TCGALobularFreezeJIV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 sz="1400"/>
              <a:t>DiProPerm</a:t>
            </a:r>
            <a:r>
              <a:rPr lang="en-US" altLang="en-US" sz="1400" baseline="0"/>
              <a:t> </a:t>
            </a:r>
            <a:r>
              <a:rPr lang="en-US" altLang="en-US" sz="1400"/>
              <a:t>Z-Score (MD) Basal Vs. Other Tumor</a:t>
            </a:r>
            <a:r>
              <a:rPr lang="en-US" altLang="en-US" sz="1400" baseline="0"/>
              <a:t>  </a:t>
            </a:r>
            <a:endParaRPr lang="en-US" altLang="en-US" sz="14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GE (16) - Copy Number (6): n=790</c:v>
          </c:tx>
          <c:spPr>
            <a:solidFill>
              <a:srgbClr val="00B050"/>
            </a:solidFill>
          </c:spPr>
          <c:invertIfNegative val="0"/>
          <c:dLbls>
            <c:dLbl>
              <c:idx val="5"/>
              <c:layout>
                <c:manualLayout>
                  <c:x val="-2.7777777777778798E-3"/>
                  <c:y val="9.7087378640776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6F-4561-9B03-EC84C71E7A8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'Basal-Other'!$A$18:$A$23</c:f>
              <c:strCache>
                <c:ptCount val="6"/>
                <c:pt idx="0">
                  <c:v>GE</c:v>
                </c:pt>
                <c:pt idx="1">
                  <c:v>Copy Number</c:v>
                </c:pt>
                <c:pt idx="2">
                  <c:v>Joint GE </c:v>
                </c:pt>
                <c:pt idx="3">
                  <c:v>Joint Copy Number</c:v>
                </c:pt>
                <c:pt idx="4">
                  <c:v>Indivdual GE </c:v>
                </c:pt>
                <c:pt idx="5">
                  <c:v>Individual Copy Number </c:v>
                </c:pt>
              </c:strCache>
            </c:strRef>
          </c:cat>
          <c:val>
            <c:numRef>
              <c:f>'Basal-Other'!$B$18:$B$23</c:f>
              <c:numCache>
                <c:formatCode>0.00</c:formatCode>
                <c:ptCount val="6"/>
                <c:pt idx="0">
                  <c:v>69.751400000000004</c:v>
                </c:pt>
                <c:pt idx="1">
                  <c:v>27.066299999999998</c:v>
                </c:pt>
                <c:pt idx="2">
                  <c:v>78.301522843087099</c:v>
                </c:pt>
                <c:pt idx="3">
                  <c:v>32.441729754466998</c:v>
                </c:pt>
                <c:pt idx="4">
                  <c:v>9.6151260072329201</c:v>
                </c:pt>
                <c:pt idx="5">
                  <c:v>-0.29599339839942301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6F-4561-9B03-EC84C71E7A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96520576"/>
        <c:axId val="238422656"/>
      </c:barChart>
      <c:catAx>
        <c:axId val="1965205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8422656"/>
        <c:crosses val="autoZero"/>
        <c:auto val="1"/>
        <c:lblAlgn val="ctr"/>
        <c:lblOffset val="100"/>
        <c:noMultiLvlLbl val="0"/>
      </c:catAx>
      <c:valAx>
        <c:axId val="238422656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9652057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 sz="1400"/>
              <a:t>DiProPerm</a:t>
            </a:r>
            <a:r>
              <a:rPr lang="en-US" altLang="en-US" sz="1400" baseline="0"/>
              <a:t> </a:t>
            </a:r>
            <a:r>
              <a:rPr lang="en-US" altLang="en-US" sz="1400"/>
              <a:t>Z-Score (MD) Basal Vs. Other Tumor</a:t>
            </a:r>
            <a:r>
              <a:rPr lang="en-US" altLang="en-US" sz="1400" baseline="0"/>
              <a:t>  </a:t>
            </a:r>
            <a:endParaRPr lang="en-US" altLang="en-US" sz="14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GE (16) - Copy Number (6): n=790</c:v>
          </c:tx>
          <c:spPr>
            <a:solidFill>
              <a:srgbClr val="00B050"/>
            </a:solidFill>
          </c:spPr>
          <c:invertIfNegative val="0"/>
          <c:dLbls>
            <c:dLbl>
              <c:idx val="5"/>
              <c:layout>
                <c:manualLayout>
                  <c:x val="-2.7777777777778798E-3"/>
                  <c:y val="9.7087378640776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6F-4561-9B03-EC84C71E7A8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'Basal-Other'!$A$18:$A$23</c:f>
              <c:strCache>
                <c:ptCount val="6"/>
                <c:pt idx="0">
                  <c:v>GE</c:v>
                </c:pt>
                <c:pt idx="1">
                  <c:v>Copy Number</c:v>
                </c:pt>
                <c:pt idx="2">
                  <c:v>Joint GE </c:v>
                </c:pt>
                <c:pt idx="3">
                  <c:v>Joint Copy Number</c:v>
                </c:pt>
                <c:pt idx="4">
                  <c:v>Indivdual GE </c:v>
                </c:pt>
                <c:pt idx="5">
                  <c:v>Individual Copy Number </c:v>
                </c:pt>
              </c:strCache>
            </c:strRef>
          </c:cat>
          <c:val>
            <c:numRef>
              <c:f>'Basal-Other'!$B$18:$B$23</c:f>
              <c:numCache>
                <c:formatCode>0.00</c:formatCode>
                <c:ptCount val="6"/>
                <c:pt idx="0">
                  <c:v>69.751400000000004</c:v>
                </c:pt>
                <c:pt idx="1">
                  <c:v>27.066299999999998</c:v>
                </c:pt>
                <c:pt idx="2">
                  <c:v>78.301522843087099</c:v>
                </c:pt>
                <c:pt idx="3">
                  <c:v>32.441729754466998</c:v>
                </c:pt>
                <c:pt idx="4">
                  <c:v>9.6151260072329201</c:v>
                </c:pt>
                <c:pt idx="5">
                  <c:v>-0.29599339839942301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6F-4561-9B03-EC84C71E7A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96520576"/>
        <c:axId val="238422656"/>
      </c:barChart>
      <c:catAx>
        <c:axId val="1965205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8422656"/>
        <c:crosses val="autoZero"/>
        <c:auto val="1"/>
        <c:lblAlgn val="ctr"/>
        <c:lblOffset val="100"/>
        <c:noMultiLvlLbl val="0"/>
      </c:catAx>
      <c:valAx>
        <c:axId val="238422656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9652057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8B799-D0CC-1F68-2C8D-00EE929FF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28AD6BCC-9F3B-67FC-122C-469B49A94E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75F4E91A-D99D-DAB3-0AED-78D091325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FC7570EA-6728-D9C8-9C9A-64BC2C1239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068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00C0F-532D-4C91-EED1-6617FCF02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9C991329-3498-6ED4-A353-C583C44D4B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A24FD127-E368-1FB2-F678-999F69C96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9F719D0F-A53E-7E26-CFE0-D2CE4A21B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330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569C6-6108-F3F0-33C0-D83400D54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FDF458F8-66DE-B8D9-B92C-6BD9773175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F98B8CD3-B0D8-7E07-242D-A5995EE34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92662A2C-869D-E473-5447-2B87434395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478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30822-0787-AB1A-7A15-F3A7FF1BE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C0D117A3-2394-43F1-77F8-E926CFBBA3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782504F3-E43A-B577-4849-60B0320ED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E0A0A656-50D0-D837-4802-191E0083BF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64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105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428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075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118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987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984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1087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3338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5112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5263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6594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989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7426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4310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3704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611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41D48-B75C-EA12-4C0D-02A9523E6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EF012B47-9E06-6415-2871-B7A129DB9F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FC164FDD-DA13-EFEA-AAC5-607CA819B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7E8613C4-A4F3-6470-A4B9-15D9E8D034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6394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59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3324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9145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4449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4985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9405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2133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7068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39DD0-5F96-6E2E-9390-AED01829C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77F94FEB-FA24-440C-8F7A-07C24B3CDD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0235931F-E904-D6BC-C58F-4EAB2A704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EEB5B74E-46C0-F68D-A936-18C069E7E9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5829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185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0F6FD-3A91-9C05-C232-036CD5AEC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2CA85EF1-846F-1EDA-F3D0-FD369C34D0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A516EADB-B8E2-E822-2CA2-503D66A23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68EDC94A-54A8-A5EA-F03A-E72005CC05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5542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4872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6427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5632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6219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7545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1818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8603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2911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9FBE7-3DA4-E5CD-A5E3-090209619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C65D6832-441D-CFDE-5B8D-DFAE377AAF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0A2B8E9C-5DCA-D2CE-2652-A1AF9013D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0D6B3607-5CDA-430B-9EBD-50D09DDE02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8042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FAEE0-DF59-9919-3D17-6CAE80CAF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EAC077F6-628A-ADEF-5FC8-0C85E6443A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D5F9FAF3-993B-211D-8954-81C1E375C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08B35F3D-94CA-2994-7ACB-BF78FCECBA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895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B767C-9570-E84D-EC80-AA8C773C1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B716398A-4916-193D-18D9-F0C78B2979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83CA4554-38DF-2014-5896-F5E71D1F3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6B156E94-5C3A-63D0-A51D-A91C55F9C3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8955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FB216-CC05-C600-8B82-A67C90D51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03F34529-548F-443B-275C-8B97BADC88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AFF6F838-7717-F9F3-228E-A43346451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79961684-A16B-06A6-95F5-51AC8E6A44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48600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EF16B-A18F-77B9-3C8F-57EE05728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2F09F98D-51AA-20A3-86E7-A696A5062B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4BD52505-F2E6-E9F7-B1AD-732D7577B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CCC0D129-2936-9160-7F88-5FE1F7ACBF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659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F448E-90FA-33C6-4017-540AEE5BE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51429510-7508-6649-00D8-90177B51E5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70C52883-E8D8-C1F7-5527-C27A9FB8F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A4A10246-D71A-2D25-BA3E-820E30D677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220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5F194-FC1A-F341-0FCC-DC1886BE7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D67A4DB8-EC12-A7B2-7DC8-7C715EEB14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A66BB048-3956-ED6B-E649-FD026C455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BC891586-77FD-A347-7502-8F50ED93E8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762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39A6C-5479-17BB-AAD0-94FCF95AD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B1E9B667-B818-A012-8C9D-6DD48CEF8E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ECB6EF51-C4D9-5F7B-566B-A0AEDD9D6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DD5E1267-BF14-4A33-700D-97ED859CFE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444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3C841-F390-45AF-04FF-0B7183B8B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EAFB2ED7-0E70-E055-4784-353BBF6FD9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6D7F7055-672A-864C-761D-8A2974D43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A3D8A046-1F8F-0471-B8CD-2FCA40403B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758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796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392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141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603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50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8867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2435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30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663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94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720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367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073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0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.png"/><Relationship Id="rId7" Type="http://schemas.openxmlformats.org/officeDocument/2006/relationships/image" Target="../media/image23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1.png"/><Relationship Id="rId10" Type="http://schemas.openxmlformats.org/officeDocument/2006/relationships/image" Target="../media/image59.png"/><Relationship Id="rId4" Type="http://schemas.openxmlformats.org/officeDocument/2006/relationships/image" Target="../media/image552.png"/><Relationship Id="rId9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770.png"/><Relationship Id="rId4" Type="http://schemas.openxmlformats.org/officeDocument/2006/relationships/image" Target="../media/image200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30.png"/><Relationship Id="rId4" Type="http://schemas.openxmlformats.org/officeDocument/2006/relationships/image" Target="../media/image77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500.pn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10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6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18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1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18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19.emf"/><Relationship Id="rId9" Type="http://schemas.openxmlformats.org/officeDocument/2006/relationships/image" Target="../media/image7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87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20.emf"/><Relationship Id="rId9" Type="http://schemas.openxmlformats.org/officeDocument/2006/relationships/image" Target="../media/image9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1416D9-6F02-0917-FD93-4A15D62E2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A835767-A0AD-E0BF-42CA-E31D8EA66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5" t="26215" r="10275" b="25663"/>
          <a:stretch/>
        </p:blipFill>
        <p:spPr bwMode="auto">
          <a:xfrm>
            <a:off x="2872153" y="1887416"/>
            <a:ext cx="6271847" cy="497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2A47142A-FDD0-DB4D-17C2-A5CF348B23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Genomics by AJIVE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7FF240A-BEAA-67C9-CB90-8349EF371A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4-way Joint Scores (CNS)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Flags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LumAs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Effect Driven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By All 4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Factors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Together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Interesting Point:  Mutation </a:t>
            </a:r>
            <a:r>
              <a:rPr kumimoji="0" lang="en-US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Plays Role Here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24601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B20B7D-E81C-9D87-084E-D45798EB7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6F4CAE6-203B-04E5-FB85-98E59EBFA1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25232" r="9146" b="26240"/>
          <a:stretch/>
        </p:blipFill>
        <p:spPr bwMode="auto">
          <a:xfrm>
            <a:off x="3059723" y="2051538"/>
            <a:ext cx="6084277" cy="48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736E39D8-4658-8A5E-3335-AF7AA3721B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Genomics by AJIVE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F1FB57B-5894-72EA-F3C1-4AE79FF6B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en-US" dirty="0"/>
              <a:t>Joint JIVE PC1 for GE-CN-RPPA (CNS)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658CB99-1125-011D-4810-338EEFEE4933}"/>
              </a:ext>
            </a:extLst>
          </p:cNvPr>
          <p:cNvGrpSpPr/>
          <p:nvPr/>
        </p:nvGrpSpPr>
        <p:grpSpPr>
          <a:xfrm>
            <a:off x="152400" y="2217003"/>
            <a:ext cx="7391400" cy="3650397"/>
            <a:chOff x="20062" y="3581400"/>
            <a:chExt cx="7391400" cy="36503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39F7FC-AC4B-33D6-38F1-D85218957546}"/>
                </a:ext>
              </a:extLst>
            </p:cNvPr>
            <p:cNvSpPr txBox="1"/>
            <p:nvPr/>
          </p:nvSpPr>
          <p:spPr>
            <a:xfrm>
              <a:off x="20062" y="3581400"/>
              <a:ext cx="25621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Great Separation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of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Basals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69660E8-2DB5-8CE6-E5C2-BFE5E8465AA2}"/>
                </a:ext>
              </a:extLst>
            </p:cNvPr>
            <p:cNvCxnSpPr/>
            <p:nvPr/>
          </p:nvCxnSpPr>
          <p:spPr bwMode="auto">
            <a:xfrm>
              <a:off x="1503938" y="4197952"/>
              <a:ext cx="5907524" cy="3033845"/>
            </a:xfrm>
            <a:prstGeom prst="straightConnector1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1E3DC8D-F949-3BAC-2A2D-98BD0E866975}"/>
              </a:ext>
            </a:extLst>
          </p:cNvPr>
          <p:cNvGrpSpPr/>
          <p:nvPr/>
        </p:nvGrpSpPr>
        <p:grpSpPr>
          <a:xfrm>
            <a:off x="152400" y="3429000"/>
            <a:ext cx="6096000" cy="2743200"/>
            <a:chOff x="20062" y="3581400"/>
            <a:chExt cx="6096000" cy="27432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0E242FC-AEF5-2A5B-D007-ABE45F0D81E8}"/>
                </a:ext>
              </a:extLst>
            </p:cNvPr>
            <p:cNvSpPr txBox="1"/>
            <p:nvPr/>
          </p:nvSpPr>
          <p:spPr>
            <a:xfrm>
              <a:off x="20062" y="3581400"/>
              <a:ext cx="258025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Some Separation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of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Her2s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26DACFB-0861-EA4F-2A79-A374718616DD}"/>
                </a:ext>
              </a:extLst>
            </p:cNvPr>
            <p:cNvCxnSpPr/>
            <p:nvPr/>
          </p:nvCxnSpPr>
          <p:spPr bwMode="auto">
            <a:xfrm>
              <a:off x="1310191" y="4197952"/>
              <a:ext cx="4805871" cy="2126648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03F542-30A4-DF67-956B-A5130DE3A403}"/>
              </a:ext>
            </a:extLst>
          </p:cNvPr>
          <p:cNvGrpSpPr/>
          <p:nvPr/>
        </p:nvGrpSpPr>
        <p:grpSpPr>
          <a:xfrm>
            <a:off x="152400" y="4572000"/>
            <a:ext cx="5052509" cy="1295400"/>
            <a:chOff x="20062" y="3581400"/>
            <a:chExt cx="5052509" cy="12954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83CF9CC-847D-44AE-429B-CC6F9DC3A13A}"/>
                </a:ext>
              </a:extLst>
            </p:cNvPr>
            <p:cNvSpPr txBox="1"/>
            <p:nvPr/>
          </p:nvSpPr>
          <p:spPr>
            <a:xfrm>
              <a:off x="20062" y="3581400"/>
              <a:ext cx="24881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LumAs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 &amp;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80008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LumBs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Combined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A52620A-574C-A43B-231C-E5D7E92B8821}"/>
                </a:ext>
              </a:extLst>
            </p:cNvPr>
            <p:cNvCxnSpPr/>
            <p:nvPr/>
          </p:nvCxnSpPr>
          <p:spPr bwMode="auto">
            <a:xfrm>
              <a:off x="1503938" y="4191000"/>
              <a:ext cx="3568633" cy="685800"/>
            </a:xfrm>
            <a:prstGeom prst="straightConnector1">
              <a:avLst/>
            </a:prstGeom>
            <a:noFill/>
            <a:ln w="381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5DB8DA9-E4C0-7CD4-CF5A-A62771C1CD02}"/>
              </a:ext>
            </a:extLst>
          </p:cNvPr>
          <p:cNvSpPr txBox="1"/>
          <p:nvPr/>
        </p:nvSpPr>
        <p:spPr>
          <a:xfrm>
            <a:off x="185808" y="5798403"/>
            <a:ext cx="2481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All More Distinct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Than Raw Data</a:t>
            </a:r>
          </a:p>
        </p:txBody>
      </p:sp>
    </p:spTree>
    <p:extLst>
      <p:ext uri="{BB962C8B-B14F-4D97-AF65-F5344CB8AC3E}">
        <p14:creationId xmlns:p14="http://schemas.microsoft.com/office/powerpoint/2010/main" val="248324394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A9623F-2207-BB34-2137-4B179BB13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8335DD-BC9A-BD50-280E-C81DE89A3DB3}"/>
              </a:ext>
            </a:extLst>
          </p:cNvPr>
          <p:cNvSpPr/>
          <p:nvPr/>
        </p:nvSpPr>
        <p:spPr>
          <a:xfrm>
            <a:off x="2590800" y="2796540"/>
            <a:ext cx="6553200" cy="4061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2B1B925-5E64-30D3-ECBD-31DCB5C7C10E}"/>
              </a:ext>
            </a:extLst>
          </p:cNvPr>
          <p:cNvGraphicFramePr>
            <a:graphicFrameLocks/>
          </p:cNvGraphicFramePr>
          <p:nvPr/>
        </p:nvGraphicFramePr>
        <p:xfrm>
          <a:off x="2667000" y="2796540"/>
          <a:ext cx="6477000" cy="4061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70" name="Rectangle 2">
            <a:extLst>
              <a:ext uri="{FF2B5EF4-FFF2-40B4-BE49-F238E27FC236}">
                <a16:creationId xmlns:a16="http://schemas.microsoft.com/office/drawing/2014/main" id="{90D9D22D-B774-4B4B-946C-C571BD9B6B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Genomics by AJIVE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D507A83-EF5E-22A7-0403-9A346C5E18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JIVE on GE – CN, Test of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Basals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vs. Others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Summarize Z-scores</a:t>
            </a: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endParaRPr lang="en-US" altLang="en-US" sz="1800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Joint JIVE</a:t>
            </a: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  &gt;&gt; Separate</a:t>
            </a: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JIVE Data</a:t>
            </a: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Combo Helps!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5077122-C427-BC6F-6E85-CCC4A8CB5D7D}"/>
              </a:ext>
            </a:extLst>
          </p:cNvPr>
          <p:cNvCxnSpPr/>
          <p:nvPr/>
        </p:nvCxnSpPr>
        <p:spPr bwMode="auto">
          <a:xfrm>
            <a:off x="2438400" y="3124200"/>
            <a:ext cx="3048000" cy="1143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DE473E0-722A-56FD-86B4-D053F2416183}"/>
              </a:ext>
            </a:extLst>
          </p:cNvPr>
          <p:cNvCxnSpPr/>
          <p:nvPr/>
        </p:nvCxnSpPr>
        <p:spPr bwMode="auto">
          <a:xfrm>
            <a:off x="2133600" y="4038600"/>
            <a:ext cx="1143000" cy="381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1500073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1EA2EB-A424-E5A5-7373-CA454C2D8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BC8FBF-36C5-87DE-D3F5-498D23531B37}"/>
              </a:ext>
            </a:extLst>
          </p:cNvPr>
          <p:cNvSpPr/>
          <p:nvPr/>
        </p:nvSpPr>
        <p:spPr>
          <a:xfrm>
            <a:off x="2590800" y="2796540"/>
            <a:ext cx="6553200" cy="4061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3E8C392-F74D-256B-D803-23C307081819}"/>
              </a:ext>
            </a:extLst>
          </p:cNvPr>
          <p:cNvGraphicFramePr>
            <a:graphicFrameLocks/>
          </p:cNvGraphicFramePr>
          <p:nvPr/>
        </p:nvGraphicFramePr>
        <p:xfrm>
          <a:off x="2667000" y="2796540"/>
          <a:ext cx="6477000" cy="4061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70" name="Rectangle 2">
            <a:extLst>
              <a:ext uri="{FF2B5EF4-FFF2-40B4-BE49-F238E27FC236}">
                <a16:creationId xmlns:a16="http://schemas.microsoft.com/office/drawing/2014/main" id="{85EC4A89-11DC-E410-8C4F-589B9661F0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Genomics by AJIVE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09104DC-1B65-3511-9DEA-C34A77EB15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JIVE on GE – CN, Test of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Basals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vs. Others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Summarize Z-scores</a:t>
            </a: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endParaRPr lang="en-US" altLang="en-US" sz="1800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GE has info</a:t>
            </a: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Not in CN</a:t>
            </a: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But not CN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E7E314F-1B44-30D0-F4F3-1A5E9779A11A}"/>
              </a:ext>
            </a:extLst>
          </p:cNvPr>
          <p:cNvCxnSpPr/>
          <p:nvPr/>
        </p:nvCxnSpPr>
        <p:spPr bwMode="auto">
          <a:xfrm>
            <a:off x="2362200" y="4114800"/>
            <a:ext cx="5029200" cy="1905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2B32F83-0D02-0987-F502-1C6C802E3DC1}"/>
              </a:ext>
            </a:extLst>
          </p:cNvPr>
          <p:cNvCxnSpPr/>
          <p:nvPr/>
        </p:nvCxnSpPr>
        <p:spPr bwMode="auto">
          <a:xfrm>
            <a:off x="2590800" y="5486400"/>
            <a:ext cx="5867400" cy="9144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2798256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DIVAS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Improvements Over AJIVE:</a:t>
            </a:r>
          </a:p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3 Block JIVE Analysis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≈       +                 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4636E12-C9F5-4E37-A8BC-AF7673F40149}"/>
              </a:ext>
            </a:extLst>
          </p:cNvPr>
          <p:cNvGrpSpPr/>
          <p:nvPr/>
        </p:nvGrpSpPr>
        <p:grpSpPr>
          <a:xfrm>
            <a:off x="1600200" y="3200400"/>
            <a:ext cx="5334000" cy="3124200"/>
            <a:chOff x="1600200" y="3429000"/>
            <a:chExt cx="5334000" cy="31242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39FC0FB-B250-4779-8B59-70533E4C7BA6}"/>
                </a:ext>
              </a:extLst>
            </p:cNvPr>
            <p:cNvSpPr/>
            <p:nvPr/>
          </p:nvSpPr>
          <p:spPr bwMode="auto">
            <a:xfrm>
              <a:off x="1600200" y="3429000"/>
              <a:ext cx="381000" cy="9144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1F2B15A-A0EA-436E-992D-E52A34588FEA}"/>
                </a:ext>
              </a:extLst>
            </p:cNvPr>
            <p:cNvSpPr/>
            <p:nvPr/>
          </p:nvSpPr>
          <p:spPr bwMode="auto">
            <a:xfrm>
              <a:off x="1600200" y="4495800"/>
              <a:ext cx="381000" cy="1447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EEE8D30-684C-4FA0-811C-D850F7CDBCEF}"/>
                </a:ext>
              </a:extLst>
            </p:cNvPr>
            <p:cNvSpPr/>
            <p:nvPr/>
          </p:nvSpPr>
          <p:spPr bwMode="auto">
            <a:xfrm>
              <a:off x="1600200" y="6096000"/>
              <a:ext cx="381000" cy="457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1F0877-722A-49D8-BC12-286BB7ADE656}"/>
                </a:ext>
              </a:extLst>
            </p:cNvPr>
            <p:cNvSpPr/>
            <p:nvPr/>
          </p:nvSpPr>
          <p:spPr bwMode="auto">
            <a:xfrm>
              <a:off x="2743200" y="3429000"/>
              <a:ext cx="381000" cy="31242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5C3D103-6A9E-4579-92EF-1AC26683A9E0}"/>
                </a:ext>
              </a:extLst>
            </p:cNvPr>
            <p:cNvSpPr/>
            <p:nvPr/>
          </p:nvSpPr>
          <p:spPr bwMode="auto">
            <a:xfrm>
              <a:off x="6553200" y="3429000"/>
              <a:ext cx="381000" cy="914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DF2C6A7-13C7-497A-866A-85DB93BF80F6}"/>
                </a:ext>
              </a:extLst>
            </p:cNvPr>
            <p:cNvSpPr/>
            <p:nvPr/>
          </p:nvSpPr>
          <p:spPr bwMode="auto">
            <a:xfrm>
              <a:off x="6553200" y="4495800"/>
              <a:ext cx="381000" cy="1447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A6D21E4-EAEE-4F29-8B4A-B6160AD05517}"/>
                </a:ext>
              </a:extLst>
            </p:cNvPr>
            <p:cNvSpPr/>
            <p:nvPr/>
          </p:nvSpPr>
          <p:spPr bwMode="auto">
            <a:xfrm>
              <a:off x="6553200" y="6096000"/>
              <a:ext cx="381000" cy="457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480304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DIVAS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Improvements Over AJIVE: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Partially Shared Blocks in DIVAS Analysis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≈       +     +     +     +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5F40DE-6AAA-4C49-8EC8-835603C6DF84}"/>
              </a:ext>
            </a:extLst>
          </p:cNvPr>
          <p:cNvGrpSpPr/>
          <p:nvPr/>
        </p:nvGrpSpPr>
        <p:grpSpPr>
          <a:xfrm>
            <a:off x="1600200" y="3200400"/>
            <a:ext cx="5334000" cy="3124200"/>
            <a:chOff x="1600200" y="3429000"/>
            <a:chExt cx="5334000" cy="3124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6E1F8AA-C0D9-4A0E-9B9B-142A85A7C576}"/>
                </a:ext>
              </a:extLst>
            </p:cNvPr>
            <p:cNvSpPr/>
            <p:nvPr/>
          </p:nvSpPr>
          <p:spPr bwMode="auto">
            <a:xfrm>
              <a:off x="1600200" y="3429000"/>
              <a:ext cx="381000" cy="9144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730FD3F-F2A1-4566-843E-FE0028D18DAD}"/>
                </a:ext>
              </a:extLst>
            </p:cNvPr>
            <p:cNvSpPr/>
            <p:nvPr/>
          </p:nvSpPr>
          <p:spPr bwMode="auto">
            <a:xfrm>
              <a:off x="1600200" y="4495800"/>
              <a:ext cx="381000" cy="1447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0018EB2-8CB1-460F-B42B-1F0244FF4138}"/>
                </a:ext>
              </a:extLst>
            </p:cNvPr>
            <p:cNvSpPr/>
            <p:nvPr/>
          </p:nvSpPr>
          <p:spPr bwMode="auto">
            <a:xfrm>
              <a:off x="1600200" y="6096000"/>
              <a:ext cx="381000" cy="457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3BE8F09-8283-4209-92AF-BC48974EFCA3}"/>
                </a:ext>
              </a:extLst>
            </p:cNvPr>
            <p:cNvSpPr/>
            <p:nvPr/>
          </p:nvSpPr>
          <p:spPr bwMode="auto">
            <a:xfrm>
              <a:off x="2743200" y="3429000"/>
              <a:ext cx="381000" cy="31242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2719B38-F3A8-4A9C-85E3-728CDE246C7D}"/>
                </a:ext>
              </a:extLst>
            </p:cNvPr>
            <p:cNvSpPr/>
            <p:nvPr/>
          </p:nvSpPr>
          <p:spPr bwMode="auto">
            <a:xfrm>
              <a:off x="3810000" y="3429000"/>
              <a:ext cx="381000" cy="25146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A04F3A1-0BB8-4631-B17D-0B5D55D4CABC}"/>
                </a:ext>
              </a:extLst>
            </p:cNvPr>
            <p:cNvSpPr/>
            <p:nvPr/>
          </p:nvSpPr>
          <p:spPr bwMode="auto">
            <a:xfrm>
              <a:off x="5638800" y="3429000"/>
              <a:ext cx="381000" cy="9144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AC5DB45-98AF-4C4B-A24D-D7B98D320FC0}"/>
                </a:ext>
              </a:extLst>
            </p:cNvPr>
            <p:cNvSpPr/>
            <p:nvPr/>
          </p:nvSpPr>
          <p:spPr bwMode="auto">
            <a:xfrm>
              <a:off x="4724400" y="4495800"/>
              <a:ext cx="381000" cy="20574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988D45-F4E1-43F5-A45E-8D0BE92674CD}"/>
                </a:ext>
              </a:extLst>
            </p:cNvPr>
            <p:cNvSpPr/>
            <p:nvPr/>
          </p:nvSpPr>
          <p:spPr bwMode="auto">
            <a:xfrm>
              <a:off x="5638800" y="6096000"/>
              <a:ext cx="381000" cy="4572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414C9BD-58CD-4D2B-B1E8-0F6637BF60FE}"/>
                </a:ext>
              </a:extLst>
            </p:cNvPr>
            <p:cNvSpPr/>
            <p:nvPr/>
          </p:nvSpPr>
          <p:spPr bwMode="auto">
            <a:xfrm>
              <a:off x="6553200" y="3429000"/>
              <a:ext cx="381000" cy="914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52EC08-D7FF-4591-9AD3-E9899C110FC1}"/>
                </a:ext>
              </a:extLst>
            </p:cNvPr>
            <p:cNvSpPr/>
            <p:nvPr/>
          </p:nvSpPr>
          <p:spPr bwMode="auto">
            <a:xfrm>
              <a:off x="6553200" y="4495800"/>
              <a:ext cx="381000" cy="1447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8BEAD5A-CAE4-484A-9362-7685E6C36835}"/>
                </a:ext>
              </a:extLst>
            </p:cNvPr>
            <p:cNvSpPr/>
            <p:nvPr/>
          </p:nvSpPr>
          <p:spPr bwMode="auto">
            <a:xfrm>
              <a:off x="6553200" y="6096000"/>
              <a:ext cx="381000" cy="457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715470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DIVAS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Improvements Over AJIVE: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Partially Shared Blocks 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Improved Initial Rank Choice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Inference Via Random Direction Bounds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Iterative Search Algorithm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FAC3BF-4FF4-4419-97E0-AFA98570DE51}"/>
              </a:ext>
            </a:extLst>
          </p:cNvPr>
          <p:cNvGrpSpPr/>
          <p:nvPr/>
        </p:nvGrpSpPr>
        <p:grpSpPr>
          <a:xfrm>
            <a:off x="304800" y="3581400"/>
            <a:ext cx="8077200" cy="2870775"/>
            <a:chOff x="304800" y="3581400"/>
            <a:chExt cx="8077200" cy="2870775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F4A6FF2-3742-4A70-9C91-5854B2DC11FF}"/>
                </a:ext>
              </a:extLst>
            </p:cNvPr>
            <p:cNvCxnSpPr/>
            <p:nvPr/>
          </p:nvCxnSpPr>
          <p:spPr bwMode="auto">
            <a:xfrm>
              <a:off x="3657600" y="4419600"/>
              <a:ext cx="472440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5D2E498-2B08-40C1-87F5-D9A46C9B9726}"/>
                </a:ext>
              </a:extLst>
            </p:cNvPr>
            <p:cNvCxnSpPr/>
            <p:nvPr/>
          </p:nvCxnSpPr>
          <p:spPr bwMode="auto">
            <a:xfrm>
              <a:off x="3048000" y="3581400"/>
              <a:ext cx="335280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8AAE5FE-17E9-4F69-98E1-502D4C07A0BE}"/>
                </a:ext>
              </a:extLst>
            </p:cNvPr>
            <p:cNvSpPr txBox="1"/>
            <p:nvPr/>
          </p:nvSpPr>
          <p:spPr>
            <a:xfrm>
              <a:off x="304800" y="5867400"/>
              <a:ext cx="7585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Give Better and More Precise Inference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BCA983E-D5DA-452C-9B86-CE5191396494}"/>
                </a:ext>
              </a:extLst>
            </p:cNvPr>
            <p:cNvCxnSpPr>
              <a:stCxn id="5" idx="0"/>
            </p:cNvCxnSpPr>
            <p:nvPr/>
          </p:nvCxnSpPr>
          <p:spPr bwMode="auto">
            <a:xfrm flipV="1">
              <a:off x="4097666" y="3581400"/>
              <a:ext cx="474334" cy="22860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EF557C4-8AF2-423F-AC5B-09BF1EB21E89}"/>
                </a:ext>
              </a:extLst>
            </p:cNvPr>
            <p:cNvCxnSpPr/>
            <p:nvPr/>
          </p:nvCxnSpPr>
          <p:spPr bwMode="auto">
            <a:xfrm flipV="1">
              <a:off x="4114800" y="4419600"/>
              <a:ext cx="1981200" cy="14478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47603794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DIVAS Data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00100"/>
                <a:ext cx="8534400" cy="5257800"/>
              </a:xfrm>
            </p:spPr>
            <p:txBody>
              <a:bodyPr/>
              <a:lstStyle/>
              <a:p>
                <a:pPr marL="0" lvl="0" indent="0" eaLnBrk="1" hangingPunct="1">
                  <a:lnSpc>
                    <a:spcPct val="150000"/>
                  </a:lnSpc>
                  <a:buSzPct val="100000"/>
                  <a:buNone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For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=1,⋯,</m:t>
                    </m:r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: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indent="0">
                  <a:buSzPct val="100000"/>
                  <a:buNone/>
                </a:pPr>
                <a:r>
                  <a:rPr lang="en-US" dirty="0"/>
                  <a:t>Where:</a:t>
                </a:r>
              </a:p>
              <a:p>
                <a:pPr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 -  Centered Data Matrix</a:t>
                </a:r>
              </a:p>
              <a:p>
                <a:pPr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 -  Low Rank Signal Matrix</a:t>
                </a:r>
              </a:p>
              <a:p>
                <a:pPr>
                  <a:buSzPct val="100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 -  Matrix of Random Errors </a:t>
                </a:r>
              </a:p>
              <a:p>
                <a:pPr lvl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  Mean 0, Variance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i.i.d.</a:t>
                </a:r>
                <a:r>
                  <a:rPr lang="en-US" dirty="0"/>
                  <a:t>, 4</a:t>
                </a:r>
                <a:r>
                  <a:rPr lang="en-US" baseline="30000" dirty="0"/>
                  <a:t>th</a:t>
                </a:r>
                <a:r>
                  <a:rPr lang="en-US" dirty="0"/>
                  <a:t> Moments</a:t>
                </a:r>
              </a:p>
              <a:p>
                <a:pPr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u="sng" dirty="0"/>
                  <a:t>Isotropous</a:t>
                </a:r>
                <a:r>
                  <a:rPr lang="en-US" dirty="0"/>
                  <a:t> to Each Other</a:t>
                </a:r>
              </a:p>
              <a:p>
                <a:pPr>
                  <a:buSzPct val="100000"/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 marL="0" lvl="0" indent="0" eaLnBrk="1" hangingPunct="1">
                  <a:lnSpc>
                    <a:spcPct val="150000"/>
                  </a:lnSpc>
                  <a:buSzPct val="100000"/>
                  <a:buNone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00100"/>
                <a:ext cx="8534400" cy="5257800"/>
              </a:xfrm>
              <a:blipFill>
                <a:blip r:embed="rId3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9F06C8-99A0-5B9A-8C62-EECFA36336D3}"/>
                  </a:ext>
                </a:extLst>
              </p:cNvPr>
              <p:cNvSpPr txBox="1"/>
              <p:nvPr/>
            </p:nvSpPr>
            <p:spPr>
              <a:xfrm>
                <a:off x="1143000" y="5867400"/>
                <a:ext cx="6751785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Roughly: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𝑬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has Rotationally Invariant Variances, e.g.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sSubSup>
                          <m:sSub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b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bSup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</m:d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9F06C8-99A0-5B9A-8C62-EECFA3633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867400"/>
                <a:ext cx="6751785" cy="404983"/>
              </a:xfrm>
              <a:prstGeom prst="rect">
                <a:avLst/>
              </a:prstGeom>
              <a:blipFill>
                <a:blip r:embed="rId4"/>
                <a:stretch>
                  <a:fillRect l="-813" t="-4545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492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DIVAS Data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066800"/>
                <a:ext cx="8534400" cy="5257800"/>
              </a:xfrm>
            </p:spPr>
            <p:txBody>
              <a:bodyPr/>
              <a:lstStyle/>
              <a:p>
                <a:pPr marL="0" indent="0">
                  <a:buSzPct val="100000"/>
                  <a:buNone/>
                </a:pPr>
                <a:r>
                  <a:rPr lang="en-US" dirty="0"/>
                  <a:t>Partially Shared Blocks Notation:</a:t>
                </a:r>
              </a:p>
              <a:p>
                <a:pPr marL="0" indent="0">
                  <a:buSzPct val="100000"/>
                  <a:buNone/>
                </a:pPr>
                <a:endParaRPr lang="en-US" dirty="0"/>
              </a:p>
              <a:p>
                <a:pPr marL="0" indent="0">
                  <a:buSzPct val="100000"/>
                  <a:buNone/>
                </a:pPr>
                <a:r>
                  <a:rPr lang="en-US" dirty="0"/>
                  <a:t>Based on </a:t>
                </a:r>
                <a:r>
                  <a:rPr lang="en-US" i="1" dirty="0"/>
                  <a:t>Index Sets</a:t>
                </a:r>
                <a:r>
                  <a:rPr lang="en-US" dirty="0"/>
                  <a:t>: 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1,⋯,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ClrTx/>
                  <a:buSzPct val="100000"/>
                  <a:buNone/>
                </a:pPr>
                <a:r>
                  <a:rPr lang="en-US" dirty="0"/>
                  <a:t>Indicating Data Blocks Being Shared</a:t>
                </a:r>
              </a:p>
              <a:p>
                <a:pPr marL="0" indent="0">
                  <a:buSzPct val="100000"/>
                  <a:buNone/>
                </a:pPr>
                <a:endParaRPr lang="en-US" dirty="0"/>
              </a:p>
              <a:p>
                <a:pPr marL="0" indent="0">
                  <a:buSzPct val="100000"/>
                  <a:buNone/>
                </a:pPr>
                <a:r>
                  <a:rPr lang="en-US" dirty="0"/>
                  <a:t>Generally can have any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US" dirty="0"/>
                  <a:t>  (power set)</a:t>
                </a:r>
              </a:p>
              <a:p>
                <a:pPr marL="0" indent="0">
                  <a:buSzPct val="100000"/>
                  <a:buNone/>
                </a:pPr>
                <a:endParaRPr lang="en-US" dirty="0"/>
              </a:p>
              <a:p>
                <a:pPr marL="0" indent="0">
                  <a:buSzPct val="100000"/>
                  <a:buNone/>
                </a:pPr>
                <a:r>
                  <a:rPr lang="en-US" dirty="0"/>
                  <a:t>Often:  Fairly Few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𝐢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Have Non-Empty Data</a:t>
                </a: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066800"/>
                <a:ext cx="8534400" cy="5257800"/>
              </a:xfrm>
              <a:blipFill>
                <a:blip r:embed="rId3"/>
                <a:stretch>
                  <a:fillRect l="-178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0F85DCA-ADFA-9E49-D8C5-5126189DF7A4}"/>
              </a:ext>
            </a:extLst>
          </p:cNvPr>
          <p:cNvSpPr txBox="1"/>
          <p:nvPr/>
        </p:nvSpPr>
        <p:spPr>
          <a:xfrm>
            <a:off x="3048000" y="3352800"/>
            <a:ext cx="390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(Mode of Variation Types Appearing)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CC4B35-3B51-A7DE-412F-C0FFE77CBB25}"/>
              </a:ext>
            </a:extLst>
          </p:cNvPr>
          <p:cNvGrpSpPr/>
          <p:nvPr/>
        </p:nvGrpSpPr>
        <p:grpSpPr>
          <a:xfrm>
            <a:off x="2133600" y="4419600"/>
            <a:ext cx="3352800" cy="609600"/>
            <a:chOff x="2133600" y="4876800"/>
            <a:chExt cx="3352800" cy="609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6E8294A-E61C-F361-666A-6DC1F9E14038}"/>
                    </a:ext>
                  </a:extLst>
                </p:cNvPr>
                <p:cNvSpPr txBox="1"/>
                <p:nvPr/>
              </p:nvSpPr>
              <p:spPr>
                <a:xfrm>
                  <a:off x="2133600" y="5098089"/>
                  <a:ext cx="2365006" cy="3883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Shorthand for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e>
                        <m:sup>
                          <m:d>
                            <m:dPr>
                              <m:begChr m:val="{"/>
                              <m:endChr m:val="}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1,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⋯.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𝐾</m:t>
                              </m:r>
                            </m:e>
                          </m:d>
                        </m:sup>
                      </m:sSup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EAB40AC4-F56F-1367-6601-B6EE30F367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00" y="5098089"/>
                  <a:ext cx="2365006" cy="388311"/>
                </a:xfrm>
                <a:prstGeom prst="rect">
                  <a:avLst/>
                </a:prstGeom>
                <a:blipFill>
                  <a:blip r:embed="rId5"/>
                  <a:stretch>
                    <a:fillRect l="-2062" t="-3125" b="-234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858168C-BBFC-7438-2447-CBB98E2317EB}"/>
                </a:ext>
              </a:extLst>
            </p:cNvPr>
            <p:cNvCxnSpPr>
              <a:stCxn id="4" idx="3"/>
            </p:cNvCxnSpPr>
            <p:nvPr/>
          </p:nvCxnSpPr>
          <p:spPr bwMode="auto">
            <a:xfrm flipV="1">
              <a:off x="4498606" y="4876800"/>
              <a:ext cx="987794" cy="415445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ABCBF6D-703F-C961-082A-05C8AE22A211}"/>
              </a:ext>
            </a:extLst>
          </p:cNvPr>
          <p:cNvSpPr txBox="1"/>
          <p:nvPr/>
        </p:nvSpPr>
        <p:spPr>
          <a:xfrm>
            <a:off x="6248400" y="4648200"/>
            <a:ext cx="214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(Set of All Subsets)</a:t>
            </a:r>
          </a:p>
        </p:txBody>
      </p:sp>
    </p:spTree>
    <p:extLst>
      <p:ext uri="{BB962C8B-B14F-4D97-AF65-F5344CB8AC3E}">
        <p14:creationId xmlns:p14="http://schemas.microsoft.com/office/powerpoint/2010/main" val="230984645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DIVAS Data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219200"/>
                <a:ext cx="8534400" cy="5257800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b="0" dirty="0"/>
                  <a:t>Signal Matrix Notation,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=1,⋯,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: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brk m:alnAt="7"/>
                          </m:rP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𝐢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𝐢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nary>
                  </m:oMath>
                </a14:m>
                <a:endParaRPr lang="en-US" dirty="0"/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219200"/>
                <a:ext cx="8534400" cy="5257800"/>
              </a:xfrm>
              <a:blipFill>
                <a:blip r:embed="rId3"/>
                <a:stretch>
                  <a:fillRect l="-178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30393F16-72BB-0146-4A0A-D66CAC2C4DD0}"/>
              </a:ext>
            </a:extLst>
          </p:cNvPr>
          <p:cNvGrpSpPr/>
          <p:nvPr/>
        </p:nvGrpSpPr>
        <p:grpSpPr>
          <a:xfrm>
            <a:off x="1600200" y="3200400"/>
            <a:ext cx="5334000" cy="3124200"/>
            <a:chOff x="1600200" y="3429000"/>
            <a:chExt cx="5334000" cy="3124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DCC9718-67FC-AC0F-D247-EBC440F261AF}"/>
                </a:ext>
              </a:extLst>
            </p:cNvPr>
            <p:cNvSpPr/>
            <p:nvPr/>
          </p:nvSpPr>
          <p:spPr bwMode="auto">
            <a:xfrm>
              <a:off x="1600200" y="3429000"/>
              <a:ext cx="381000" cy="9144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942B4E9-08DA-BC12-EACF-9279A471E361}"/>
                </a:ext>
              </a:extLst>
            </p:cNvPr>
            <p:cNvSpPr/>
            <p:nvPr/>
          </p:nvSpPr>
          <p:spPr bwMode="auto">
            <a:xfrm>
              <a:off x="1600200" y="4495800"/>
              <a:ext cx="381000" cy="1447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D9A3A45-4473-92A3-C301-CDD17A038F2A}"/>
                </a:ext>
              </a:extLst>
            </p:cNvPr>
            <p:cNvSpPr/>
            <p:nvPr/>
          </p:nvSpPr>
          <p:spPr bwMode="auto">
            <a:xfrm>
              <a:off x="1600200" y="6096000"/>
              <a:ext cx="381000" cy="457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C628A1C-687D-E0A8-B852-D6B1CF620D2F}"/>
                </a:ext>
              </a:extLst>
            </p:cNvPr>
            <p:cNvSpPr/>
            <p:nvPr/>
          </p:nvSpPr>
          <p:spPr bwMode="auto">
            <a:xfrm>
              <a:off x="2743200" y="3429000"/>
              <a:ext cx="381000" cy="31242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072EDDE-CF87-EFA6-9F68-C6425E199639}"/>
                </a:ext>
              </a:extLst>
            </p:cNvPr>
            <p:cNvSpPr/>
            <p:nvPr/>
          </p:nvSpPr>
          <p:spPr bwMode="auto">
            <a:xfrm>
              <a:off x="3810000" y="3429000"/>
              <a:ext cx="381000" cy="25146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20F9D-522E-6086-17F6-849AAE3810BD}"/>
                </a:ext>
              </a:extLst>
            </p:cNvPr>
            <p:cNvSpPr/>
            <p:nvPr/>
          </p:nvSpPr>
          <p:spPr bwMode="auto">
            <a:xfrm>
              <a:off x="5638800" y="3429000"/>
              <a:ext cx="381000" cy="9144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AC5AF1B-EDAF-1D89-2941-61FFD7B79F69}"/>
                </a:ext>
              </a:extLst>
            </p:cNvPr>
            <p:cNvSpPr/>
            <p:nvPr/>
          </p:nvSpPr>
          <p:spPr bwMode="auto">
            <a:xfrm>
              <a:off x="4724400" y="4495800"/>
              <a:ext cx="381000" cy="20574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9AE41AF-7C80-B646-A999-BDEA5F8213B4}"/>
                </a:ext>
              </a:extLst>
            </p:cNvPr>
            <p:cNvSpPr/>
            <p:nvPr/>
          </p:nvSpPr>
          <p:spPr bwMode="auto">
            <a:xfrm>
              <a:off x="5638800" y="6096000"/>
              <a:ext cx="381000" cy="4572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90A151F-C45C-62E4-3F23-5DFA9201A0C5}"/>
                </a:ext>
              </a:extLst>
            </p:cNvPr>
            <p:cNvSpPr/>
            <p:nvPr/>
          </p:nvSpPr>
          <p:spPr bwMode="auto">
            <a:xfrm>
              <a:off x="6553200" y="3429000"/>
              <a:ext cx="381000" cy="914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0EEA831-B216-0DA6-31A0-AC549361716C}"/>
                </a:ext>
              </a:extLst>
            </p:cNvPr>
            <p:cNvSpPr/>
            <p:nvPr/>
          </p:nvSpPr>
          <p:spPr bwMode="auto">
            <a:xfrm>
              <a:off x="6553200" y="4495800"/>
              <a:ext cx="381000" cy="1447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30286D7-B3D5-EA1D-8D49-303CC3320567}"/>
                </a:ext>
              </a:extLst>
            </p:cNvPr>
            <p:cNvSpPr/>
            <p:nvPr/>
          </p:nvSpPr>
          <p:spPr bwMode="auto">
            <a:xfrm>
              <a:off x="6553200" y="6096000"/>
              <a:ext cx="381000" cy="457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63B8B37-54B7-DA17-667A-6B6681292609}"/>
              </a:ext>
            </a:extLst>
          </p:cNvPr>
          <p:cNvGrpSpPr/>
          <p:nvPr/>
        </p:nvGrpSpPr>
        <p:grpSpPr>
          <a:xfrm>
            <a:off x="606443" y="4572000"/>
            <a:ext cx="7242157" cy="584775"/>
            <a:chOff x="606443" y="4572000"/>
            <a:chExt cx="7242157" cy="58477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209464CF-1B41-9E7F-1960-BD48717B7969}"/>
                </a:ext>
              </a:extLst>
            </p:cNvPr>
            <p:cNvCxnSpPr/>
            <p:nvPr/>
          </p:nvCxnSpPr>
          <p:spPr>
            <a:xfrm>
              <a:off x="1066800" y="4876800"/>
              <a:ext cx="6781800" cy="0"/>
            </a:xfrm>
            <a:prstGeom prst="line">
              <a:avLst/>
            </a:prstGeom>
            <a:ln w="1270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D221B4A-D9B1-3944-DFE0-E1B3C9C8DFA3}"/>
                    </a:ext>
                  </a:extLst>
                </p:cNvPr>
                <p:cNvSpPr txBox="1"/>
                <p:nvPr/>
              </p:nvSpPr>
              <p:spPr>
                <a:xfrm>
                  <a:off x="606443" y="4572000"/>
                  <a:ext cx="53655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D221B4A-D9B1-3944-DFE0-E1B3C9C8DF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443" y="4572000"/>
                  <a:ext cx="536557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9F9D399-12B1-627F-3BF2-DDAA92135886}"/>
                  </a:ext>
                </a:extLst>
              </p:cNvPr>
              <p:cNvSpPr txBox="1"/>
              <p:nvPr/>
            </p:nvSpPr>
            <p:spPr>
              <a:xfrm>
                <a:off x="2971800" y="2514600"/>
                <a:ext cx="295343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Share Types,</a:t>
                </a:r>
                <a:r>
                  <a:rPr kumimoji="0" lang="en-US" sz="32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𝐢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9F9D399-12B1-627F-3BF2-DDAA92135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514600"/>
                <a:ext cx="2953437" cy="584775"/>
              </a:xfrm>
              <a:prstGeom prst="rect">
                <a:avLst/>
              </a:prstGeom>
              <a:blipFill>
                <a:blip r:embed="rId5"/>
                <a:stretch>
                  <a:fillRect l="-5372" t="-13684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7894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 17.2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7.1, 7.2, 1.2, 5.2, 8.4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 Data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219200"/>
                <a:ext cx="8534400" cy="5257800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b="0" dirty="0"/>
                  <a:t>Signal Matrix Notation,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=1,⋯,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: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brk m:alnAt="7"/>
                          </m:rP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𝐢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𝐢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nary>
                  </m:oMath>
                </a14:m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Where:</a:t>
                </a:r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 Columns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en-US" dirty="0"/>
                  <a:t> Orthogonal to Each Other</a:t>
                </a:r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𝐣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𝐣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⊃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𝐣</m:t>
                    </m:r>
                  </m:oMath>
                </a14:m>
                <a:r>
                  <a:rPr lang="en-US" dirty="0"/>
                  <a:t>  implies</a:t>
                </a:r>
              </a:p>
              <a:p>
                <a:pPr marL="0" indent="0" algn="l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𝑠𝑝𝑎𝑛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𝑠𝑝𝑎𝑛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𝐣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 Full Rank Conditions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219200"/>
                <a:ext cx="8534400" cy="5257800"/>
              </a:xfrm>
              <a:blipFill>
                <a:blip r:embed="rId3"/>
                <a:stretch>
                  <a:fillRect l="-178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33F27E10-D26F-8B58-32C5-CB424250CCF8}"/>
              </a:ext>
            </a:extLst>
          </p:cNvPr>
          <p:cNvGrpSpPr/>
          <p:nvPr/>
        </p:nvGrpSpPr>
        <p:grpSpPr>
          <a:xfrm>
            <a:off x="3657600" y="1828800"/>
            <a:ext cx="4724400" cy="658514"/>
            <a:chOff x="5804768" y="2362200"/>
            <a:chExt cx="4724400" cy="6585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B7DAE7F-4717-DEC1-1E90-0071AE96F593}"/>
                    </a:ext>
                  </a:extLst>
                </p:cNvPr>
                <p:cNvSpPr txBox="1"/>
                <p:nvPr/>
              </p:nvSpPr>
              <p:spPr>
                <a:xfrm>
                  <a:off x="7058218" y="2362200"/>
                  <a:ext cx="3470950" cy="6585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These Products, i.e.  Low Rank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Approximations, Are Called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𝔜</m:t>
                          </m:r>
                        </m:e>
                        <m:sub>
                          <m:r>
                            <a:rPr kumimoji="0" lang="en-US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𝐢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455140E0-1AB7-EAF6-5D16-809966D023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8218" y="2362200"/>
                  <a:ext cx="3470950" cy="658514"/>
                </a:xfrm>
                <a:prstGeom prst="rect">
                  <a:avLst/>
                </a:prstGeom>
                <a:blipFill>
                  <a:blip r:embed="rId5"/>
                  <a:stretch>
                    <a:fillRect l="-1230" t="-5556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0C47380-7589-0F73-B2E1-2616660247B1}"/>
                </a:ext>
              </a:extLst>
            </p:cNvPr>
            <p:cNvCxnSpPr>
              <a:stCxn id="3" idx="1"/>
            </p:cNvCxnSpPr>
            <p:nvPr/>
          </p:nvCxnSpPr>
          <p:spPr bwMode="auto">
            <a:xfrm flipH="1">
              <a:off x="5804768" y="2691457"/>
              <a:ext cx="125345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179C07F-6B11-202E-C825-F9F401476F05}"/>
              </a:ext>
            </a:extLst>
          </p:cNvPr>
          <p:cNvGrpSpPr/>
          <p:nvPr/>
        </p:nvGrpSpPr>
        <p:grpSpPr>
          <a:xfrm>
            <a:off x="2057400" y="2362200"/>
            <a:ext cx="1120821" cy="914400"/>
            <a:chOff x="5889579" y="2258714"/>
            <a:chExt cx="1120821" cy="9144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83DAC95-645B-F1D4-3BF3-452D00936F68}"/>
                </a:ext>
              </a:extLst>
            </p:cNvPr>
            <p:cNvSpPr txBox="1"/>
            <p:nvPr/>
          </p:nvSpPr>
          <p:spPr>
            <a:xfrm>
              <a:off x="5889579" y="2803782"/>
              <a:ext cx="11208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Loadings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A4BF17E-0C8B-79B5-ABB6-5BD36E162BCD}"/>
                </a:ext>
              </a:extLst>
            </p:cNvPr>
            <p:cNvCxnSpPr>
              <a:stCxn id="7" idx="0"/>
            </p:cNvCxnSpPr>
            <p:nvPr/>
          </p:nvCxnSpPr>
          <p:spPr bwMode="auto">
            <a:xfrm flipV="1">
              <a:off x="6449990" y="2258714"/>
              <a:ext cx="125389" cy="545068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905B605-DF3E-75AD-6F40-FD826D226CE2}"/>
              </a:ext>
            </a:extLst>
          </p:cNvPr>
          <p:cNvGrpSpPr/>
          <p:nvPr/>
        </p:nvGrpSpPr>
        <p:grpSpPr>
          <a:xfrm>
            <a:off x="3429000" y="2438400"/>
            <a:ext cx="1131411" cy="838200"/>
            <a:chOff x="5845221" y="2258714"/>
            <a:chExt cx="1131411" cy="83820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783489-0C0A-720F-54F6-54FFBB3F6D2A}"/>
                </a:ext>
              </a:extLst>
            </p:cNvPr>
            <p:cNvSpPr txBox="1"/>
            <p:nvPr/>
          </p:nvSpPr>
          <p:spPr>
            <a:xfrm>
              <a:off x="6073821" y="2727582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Scores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393B44A-5404-7DD6-5F66-BF0FC57FCEB3}"/>
                </a:ext>
              </a:extLst>
            </p:cNvPr>
            <p:cNvCxnSpPr>
              <a:stCxn id="10" idx="0"/>
            </p:cNvCxnSpPr>
            <p:nvPr/>
          </p:nvCxnSpPr>
          <p:spPr bwMode="auto">
            <a:xfrm flipH="1" flipV="1">
              <a:off x="5845221" y="2258714"/>
              <a:ext cx="680006" cy="468868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FE17D61-62D3-A3A5-AC7A-FB873673A896}"/>
              </a:ext>
            </a:extLst>
          </p:cNvPr>
          <p:cNvGrpSpPr/>
          <p:nvPr/>
        </p:nvGrpSpPr>
        <p:grpSpPr>
          <a:xfrm>
            <a:off x="3581400" y="2286000"/>
            <a:ext cx="4114800" cy="990600"/>
            <a:chOff x="4814168" y="2182514"/>
            <a:chExt cx="4114800" cy="99060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770E9B-91DD-C3DE-E5CB-A913DCCCC976}"/>
                </a:ext>
              </a:extLst>
            </p:cNvPr>
            <p:cNvSpPr txBox="1"/>
            <p:nvPr/>
          </p:nvSpPr>
          <p:spPr>
            <a:xfrm>
              <a:off x="6333386" y="2711449"/>
              <a:ext cx="25955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Indexed Only by 𝐢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69CA856-ED84-68DF-3536-EAA4AFD2D5DB}"/>
                </a:ext>
              </a:extLst>
            </p:cNvPr>
            <p:cNvCxnSpPr>
              <a:stCxn id="13" idx="1"/>
            </p:cNvCxnSpPr>
            <p:nvPr/>
          </p:nvCxnSpPr>
          <p:spPr bwMode="auto">
            <a:xfrm flipH="1" flipV="1">
              <a:off x="4814168" y="2182514"/>
              <a:ext cx="1519218" cy="759768"/>
            </a:xfrm>
            <a:prstGeom prst="straightConnector1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4752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 Data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00100"/>
                <a:ext cx="8534400" cy="5257800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b="0" dirty="0"/>
                  <a:t>Full Rank Conditions: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b="0" dirty="0"/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 The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𝐢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, concatenated over all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𝐢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sup>
                    </m:sSup>
                  </m:oMath>
                </a14:m>
                <a:r>
                  <a:rPr lang="en-US" dirty="0"/>
                  <a:t>, has rank equal to its number of columns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 For all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 the matrix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𝐢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en-US" dirty="0"/>
                  <a:t> concatenated over all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𝐢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sup>
                    </m:sSup>
                  </m:oMath>
                </a14:m>
                <a:r>
                  <a:rPr lang="en-US" dirty="0"/>
                  <a:t>  so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𝐢</m:t>
                    </m:r>
                  </m:oMath>
                </a14:m>
                <a:r>
                  <a:rPr lang="en-US" dirty="0"/>
                  <a:t>, has rank equal to its number of columns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00100"/>
                <a:ext cx="8534400" cy="5257800"/>
              </a:xfrm>
              <a:blipFill>
                <a:blip r:embed="rId3"/>
                <a:stretch>
                  <a:fillRect l="-1786" t="-1506" r="-71" b="-2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162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 Data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00100"/>
                <a:ext cx="8534400" cy="5257800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b="0" dirty="0"/>
                  <a:t>Full Rank Conditions: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b="0" dirty="0"/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 Each Loadings / Scores Decomposition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𝑳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Is </a:t>
                </a:r>
                <a:r>
                  <a:rPr lang="en-US" u="sng" dirty="0"/>
                  <a:t>Unique Up to Rotation</a:t>
                </a:r>
                <a:r>
                  <a:rPr lang="en-US" dirty="0"/>
                  <a:t>, In the Sense </a:t>
                </a:r>
              </a:p>
              <a:p>
                <a:pPr marL="0" indent="0" algn="ctr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𝑳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=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𝑳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𝑽𝑸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For Any Orthonormal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endParaRPr lang="en-US" b="1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00100"/>
                <a:ext cx="8534400" cy="5257800"/>
              </a:xfrm>
              <a:blipFill>
                <a:blip r:embed="rId3"/>
                <a:stretch>
                  <a:fillRect l="-178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81814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  Algorithm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00100"/>
            <a:ext cx="8534400" cy="5257800"/>
          </a:xfrm>
        </p:spPr>
        <p:txBody>
          <a:bodyPr/>
          <a:lstStyle/>
          <a:p>
            <a:pPr marL="0" indent="0" algn="l">
              <a:lnSpc>
                <a:spcPct val="250000"/>
              </a:lnSpc>
              <a:buClrTx/>
              <a:buSzPct val="100000"/>
              <a:buNone/>
            </a:pPr>
            <a:r>
              <a:rPr lang="en-US" b="0" dirty="0"/>
              <a:t>Three Major Steps:</a:t>
            </a:r>
          </a:p>
          <a:p>
            <a:pPr marL="514350" indent="-514350" algn="l">
              <a:lnSpc>
                <a:spcPct val="250000"/>
              </a:lnSpc>
              <a:buClrTx/>
              <a:buSzPct val="100000"/>
              <a:buFont typeface="+mj-lt"/>
              <a:buAutoNum type="arabicPeriod"/>
            </a:pPr>
            <a:r>
              <a:rPr lang="en-US" dirty="0"/>
              <a:t> Signal Subspace Extraction</a:t>
            </a:r>
          </a:p>
          <a:p>
            <a:pPr marL="514350" indent="-514350" algn="l">
              <a:lnSpc>
                <a:spcPct val="250000"/>
              </a:lnSpc>
              <a:buClrTx/>
              <a:buSzPct val="100000"/>
              <a:buFont typeface="+mj-lt"/>
              <a:buAutoNum type="arabicPeriod"/>
            </a:pPr>
            <a:r>
              <a:rPr lang="en-US" dirty="0"/>
              <a:t> Joint Subspace Estimation</a:t>
            </a:r>
          </a:p>
          <a:p>
            <a:pPr marL="514350" indent="-514350" algn="l">
              <a:lnSpc>
                <a:spcPct val="250000"/>
              </a:lnSpc>
              <a:buClrTx/>
              <a:buSzPct val="100000"/>
              <a:buFont typeface="+mj-lt"/>
              <a:buAutoNum type="arabicPeriod"/>
            </a:pPr>
            <a:r>
              <a:rPr lang="en-US" dirty="0"/>
              <a:t> Signal Reconstruction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A59AAF6-2ED5-FF40-4734-0CD57AB51AD5}"/>
                  </a:ext>
                </a:extLst>
              </p:cNvPr>
              <p:cNvSpPr txBox="1"/>
              <p:nvPr/>
            </p:nvSpPr>
            <p:spPr>
              <a:xfrm>
                <a:off x="2538482" y="3124200"/>
                <a:ext cx="4857612" cy="657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For each Block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E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stimate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Signal Rank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</a:t>
                </a:r>
              </a:p>
              <a:p>
                <a:pPr lvl="0"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and Angle Perturbation Bounds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A59AAF6-2ED5-FF40-4734-0CD57AB51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482" y="3124200"/>
                <a:ext cx="4857612" cy="657937"/>
              </a:xfrm>
              <a:prstGeom prst="rect">
                <a:avLst/>
              </a:prstGeom>
              <a:blipFill>
                <a:blip r:embed="rId3"/>
                <a:stretch>
                  <a:fillRect l="-1004" t="-5607" b="-14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24C797-F8D3-32E3-86C3-3E30B5A7280A}"/>
                  </a:ext>
                </a:extLst>
              </p:cNvPr>
              <p:cNvSpPr txBox="1"/>
              <p:nvPr/>
            </p:nvSpPr>
            <p:spPr>
              <a:xfrm>
                <a:off x="2561506" y="4495800"/>
                <a:ext cx="4295022" cy="657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Locate Directions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ℝ</m:t>
                        </m:r>
                      </m:e>
                      <m:sup>
                        <m: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That Lie Within</a:t>
                </a:r>
              </a:p>
              <a:p>
                <a:pPr lvl="0" algn="ctr"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Multiple Data Blocks, by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24C797-F8D3-32E3-86C3-3E30B5A72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506" y="4495800"/>
                <a:ext cx="4295022" cy="657937"/>
              </a:xfrm>
              <a:prstGeom prst="rect">
                <a:avLst/>
              </a:prstGeom>
              <a:blipFill>
                <a:blip r:embed="rId4"/>
                <a:stretch>
                  <a:fillRect l="-993" t="-5607" r="-851" b="-14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CA8075-D203-C78E-4030-D4703C92D223}"/>
                  </a:ext>
                </a:extLst>
              </p:cNvPr>
              <p:cNvSpPr txBox="1"/>
              <p:nvPr/>
            </p:nvSpPr>
            <p:spPr>
              <a:xfrm>
                <a:off x="2638626" y="5830669"/>
                <a:ext cx="43717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Reconstruct Partially Shared Joint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Components of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𝑿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Especially Loadings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CA8075-D203-C78E-4030-D4703C92D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626" y="5830669"/>
                <a:ext cx="4371774" cy="646331"/>
              </a:xfrm>
              <a:prstGeom prst="rect">
                <a:avLst/>
              </a:prstGeom>
              <a:blipFill>
                <a:blip r:embed="rId5"/>
                <a:stretch>
                  <a:fillRect l="-837" t="-4673" r="-558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93D1E64D-1422-1A76-1DC8-8FE8BF15A960}"/>
              </a:ext>
            </a:extLst>
          </p:cNvPr>
          <p:cNvGrpSpPr/>
          <p:nvPr/>
        </p:nvGrpSpPr>
        <p:grpSpPr>
          <a:xfrm>
            <a:off x="6986829" y="2057400"/>
            <a:ext cx="1569212" cy="1219200"/>
            <a:chOff x="6986829" y="2057400"/>
            <a:chExt cx="1569212" cy="12192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C6E371C-E4F8-69F6-B6FA-B7FC7C967B92}"/>
                </a:ext>
              </a:extLst>
            </p:cNvPr>
            <p:cNvSpPr txBox="1"/>
            <p:nvPr/>
          </p:nvSpPr>
          <p:spPr>
            <a:xfrm>
              <a:off x="6986829" y="2057400"/>
              <a:ext cx="15692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Something Like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Initial SVD in AJIVE,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But More Automatic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5388D81-A45D-CF1F-2F5F-B7B385C16762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 flipH="1">
              <a:off x="6986829" y="2703731"/>
              <a:ext cx="784606" cy="572869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B6C52BE-4A07-F9E7-2C60-B1C8A2831BD7}"/>
              </a:ext>
            </a:extLst>
          </p:cNvPr>
          <p:cNvGrpSpPr/>
          <p:nvPr/>
        </p:nvGrpSpPr>
        <p:grpSpPr>
          <a:xfrm>
            <a:off x="6841194" y="5177135"/>
            <a:ext cx="1540806" cy="995065"/>
            <a:chOff x="7001031" y="2281535"/>
            <a:chExt cx="1540806" cy="9950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F972FA-DBAE-2C8B-A51B-9BF836ECDAD3}"/>
                </a:ext>
              </a:extLst>
            </p:cNvPr>
            <p:cNvSpPr txBox="1"/>
            <p:nvPr/>
          </p:nvSpPr>
          <p:spPr>
            <a:xfrm>
              <a:off x="7001031" y="2281535"/>
              <a:ext cx="1540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 Spirit of Loadings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Projection in AJIVE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78EB41C-A17F-8848-5875-5EFFE1E070AE}"/>
                </a:ext>
              </a:extLst>
            </p:cNvPr>
            <p:cNvCxnSpPr>
              <a:stCxn id="10" idx="2"/>
            </p:cNvCxnSpPr>
            <p:nvPr/>
          </p:nvCxnSpPr>
          <p:spPr>
            <a:xfrm flipH="1">
              <a:off x="7008469" y="2743200"/>
              <a:ext cx="762965" cy="53340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3622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  Algorithm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00100"/>
            <a:ext cx="8534400" cy="5257800"/>
          </a:xfrm>
        </p:spPr>
        <p:txBody>
          <a:bodyPr/>
          <a:lstStyle/>
          <a:p>
            <a:pPr marL="0" indent="0" algn="l">
              <a:lnSpc>
                <a:spcPct val="250000"/>
              </a:lnSpc>
              <a:buClrTx/>
              <a:buSzPct val="100000"/>
              <a:buNone/>
            </a:pPr>
            <a:r>
              <a:rPr lang="en-US" b="0" dirty="0"/>
              <a:t>Three Major Steps:</a:t>
            </a:r>
          </a:p>
          <a:p>
            <a:pPr marL="514350" indent="-514350" algn="l">
              <a:lnSpc>
                <a:spcPct val="250000"/>
              </a:lnSpc>
              <a:buClrTx/>
              <a:buSzPct val="100000"/>
              <a:buFont typeface="+mj-lt"/>
              <a:buAutoNum type="arabicPeriod"/>
            </a:pPr>
            <a:r>
              <a:rPr lang="en-US" b="1" dirty="0"/>
              <a:t> Signal Subspace Extraction</a:t>
            </a:r>
          </a:p>
          <a:p>
            <a:pPr marL="514350" indent="-514350" algn="l">
              <a:lnSpc>
                <a:spcPct val="250000"/>
              </a:lnSpc>
              <a:buClrTx/>
              <a:buSzPct val="100000"/>
              <a:buFont typeface="+mj-lt"/>
              <a:buAutoNum type="arabicPeriod"/>
            </a:pPr>
            <a:r>
              <a:rPr lang="en-US" dirty="0"/>
              <a:t> Joint Subspace Estimation</a:t>
            </a:r>
          </a:p>
          <a:p>
            <a:pPr marL="514350" indent="-514350" algn="l">
              <a:lnSpc>
                <a:spcPct val="250000"/>
              </a:lnSpc>
              <a:buClrTx/>
              <a:buSzPct val="100000"/>
              <a:buFont typeface="+mj-lt"/>
              <a:buAutoNum type="arabicPeriod"/>
            </a:pPr>
            <a:r>
              <a:rPr lang="en-US" dirty="0"/>
              <a:t> Signal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21365336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1. Signal Subspace Extraction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066800"/>
                <a:ext cx="8534400" cy="5257800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b="0" dirty="0"/>
                  <a:t>SVD for each Block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=1,⋯,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:</a:t>
                </a:r>
              </a:p>
              <a:p>
                <a:pPr marL="0" indent="0" algn="ctr">
                  <a:buClrTx/>
                  <a:buSzPct val="10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1" i="1">
                        <a:latin typeface="Cambria Math" panose="02040503050406030204" pitchFamily="18" charset="0"/>
                      </a:rPr>
                      <m:t>𝑼𝑫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b="0" dirty="0"/>
                  <a:t>  </a:t>
                </a:r>
                <a:endParaRPr lang="en-US" dirty="0"/>
              </a:p>
              <a:p>
                <a:pPr marL="0" indent="0" algn="l">
                  <a:buClrTx/>
                  <a:buSzPct val="100000"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Recall Matrix Representation:</a:t>
                </a: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066800"/>
                <a:ext cx="8534400" cy="5257800"/>
              </a:xfrm>
              <a:blipFill>
                <a:blip r:embed="rId3"/>
                <a:stretch>
                  <a:fillRect l="-178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1F75E0C-32CF-8643-11D3-1CB9EF9BB878}"/>
              </a:ext>
            </a:extLst>
          </p:cNvPr>
          <p:cNvGrpSpPr/>
          <p:nvPr/>
        </p:nvGrpSpPr>
        <p:grpSpPr>
          <a:xfrm>
            <a:off x="914400" y="4033684"/>
            <a:ext cx="7010400" cy="2566219"/>
            <a:chOff x="914400" y="4033684"/>
            <a:chExt cx="7010400" cy="256621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12C02EC-F3E8-A551-86EB-C2F534D61862}"/>
                </a:ext>
              </a:extLst>
            </p:cNvPr>
            <p:cNvGrpSpPr/>
            <p:nvPr/>
          </p:nvGrpSpPr>
          <p:grpSpPr>
            <a:xfrm>
              <a:off x="914400" y="4033684"/>
              <a:ext cx="1752600" cy="2290916"/>
              <a:chOff x="7086600" y="1524000"/>
              <a:chExt cx="1752600" cy="229091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67BDBA7-DA3A-3DEF-3188-98F8FB65F604}"/>
                  </a:ext>
                </a:extLst>
              </p:cNvPr>
              <p:cNvSpPr/>
              <p:nvPr/>
            </p:nvSpPr>
            <p:spPr bwMode="auto">
              <a:xfrm>
                <a:off x="7086600" y="1528916"/>
                <a:ext cx="1752600" cy="22860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ffectLst/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3CD14CB-2B48-6EFC-97D3-A4CDAABA0A0E}"/>
                  </a:ext>
                </a:extLst>
              </p:cNvPr>
              <p:cNvSpPr/>
              <p:nvPr/>
            </p:nvSpPr>
            <p:spPr bwMode="auto">
              <a:xfrm>
                <a:off x="7086600" y="1524000"/>
                <a:ext cx="1752600" cy="22860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ffectLst/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20AFB33-7E77-24E2-67D9-35B6031268A0}"/>
                    </a:ext>
                  </a:extLst>
                </p:cNvPr>
                <p:cNvSpPr txBox="1"/>
                <p:nvPr/>
              </p:nvSpPr>
              <p:spPr>
                <a:xfrm>
                  <a:off x="2984018" y="4840069"/>
                  <a:ext cx="67358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</m:oMath>
                    </m:oMathPara>
                  </a14:m>
                  <a:endPara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20AFB33-7E77-24E2-67D9-35B6031268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4018" y="4840069"/>
                  <a:ext cx="673582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9E48410-059B-60E3-F724-F31E9647A130}"/>
                </a:ext>
              </a:extLst>
            </p:cNvPr>
            <p:cNvGrpSpPr/>
            <p:nvPr/>
          </p:nvGrpSpPr>
          <p:grpSpPr>
            <a:xfrm>
              <a:off x="3416174" y="4038600"/>
              <a:ext cx="4508626" cy="2561303"/>
              <a:chOff x="3581400" y="2163097"/>
              <a:chExt cx="4508626" cy="256130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943CBAA1-EB29-4596-44FF-B60A1DB3AB74}"/>
                      </a:ext>
                    </a:extLst>
                  </p:cNvPr>
                  <p:cNvSpPr txBox="1"/>
                  <p:nvPr/>
                </p:nvSpPr>
                <p:spPr>
                  <a:xfrm>
                    <a:off x="3581400" y="4114800"/>
                    <a:ext cx="4989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AA078BD3-C707-FFC7-B423-F37E8798AF0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81400" y="4114800"/>
                    <a:ext cx="498918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B977E483-F363-CAA4-1561-28FDC75F44F6}"/>
                      </a:ext>
                    </a:extLst>
                  </p:cNvPr>
                  <p:cNvSpPr txBox="1"/>
                  <p:nvPr/>
                </p:nvSpPr>
                <p:spPr>
                  <a:xfrm>
                    <a:off x="4479640" y="4355068"/>
                    <a:ext cx="4494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C076A0AE-2A38-1CDF-E296-32173FD463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79640" y="4355068"/>
                    <a:ext cx="449482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5852B6DE-09C0-68F7-E607-50FA18BC7FE9}"/>
                      </a:ext>
                    </a:extLst>
                  </p:cNvPr>
                  <p:cNvSpPr txBox="1"/>
                  <p:nvPr/>
                </p:nvSpPr>
                <p:spPr>
                  <a:xfrm>
                    <a:off x="7696200" y="2819400"/>
                    <a:ext cx="3938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oMath>
                      </m:oMathPara>
                    </a14:m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96200" y="2819400"/>
                    <a:ext cx="393826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65733018-8B9E-32A5-A5FD-4CB01D2A194F}"/>
                      </a:ext>
                    </a:extLst>
                  </p:cNvPr>
                  <p:cNvSpPr txBox="1"/>
                  <p:nvPr/>
                </p:nvSpPr>
                <p:spPr>
                  <a:xfrm>
                    <a:off x="5715000" y="2831068"/>
                    <a:ext cx="4494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308A9B5-9A53-C91E-F3EC-6C258DF395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15000" y="2831068"/>
                    <a:ext cx="449482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D584A90E-1BAA-63DD-D52F-C8C4112AA4D1}"/>
                      </a:ext>
                    </a:extLst>
                  </p:cNvPr>
                  <p:cNvSpPr txBox="1"/>
                  <p:nvPr/>
                </p:nvSpPr>
                <p:spPr>
                  <a:xfrm>
                    <a:off x="4813426" y="2590800"/>
                    <a:ext cx="4494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0DC93DCF-B3B0-22CF-2BA5-AA9D7B9EC9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13426" y="2590800"/>
                    <a:ext cx="449482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F30FC707-57A4-8143-975E-ADC7073CF07E}"/>
                      </a:ext>
                    </a:extLst>
                  </p:cNvPr>
                  <p:cNvSpPr txBox="1"/>
                  <p:nvPr/>
                </p:nvSpPr>
                <p:spPr>
                  <a:xfrm>
                    <a:off x="6029929" y="2602468"/>
                    <a:ext cx="4494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41984B04-8E3C-9FC2-1B20-F2550BDB876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9929" y="2602468"/>
                    <a:ext cx="449482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F5326A9-2324-0255-3B09-76ACA7312D59}"/>
                  </a:ext>
                </a:extLst>
              </p:cNvPr>
              <p:cNvSpPr/>
              <p:nvPr/>
            </p:nvSpPr>
            <p:spPr bwMode="auto">
              <a:xfrm>
                <a:off x="3974618" y="2163097"/>
                <a:ext cx="818705" cy="2286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2B4BFE8-5194-23C0-29F4-D5E223CAA088}"/>
                  </a:ext>
                </a:extLst>
              </p:cNvPr>
              <p:cNvSpPr/>
              <p:nvPr/>
            </p:nvSpPr>
            <p:spPr bwMode="auto">
              <a:xfrm>
                <a:off x="6324600" y="2163097"/>
                <a:ext cx="1752600" cy="76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19DF589-AB58-92F3-AC5F-CA41A8AD9014}"/>
                  </a:ext>
                </a:extLst>
              </p:cNvPr>
              <p:cNvSpPr/>
              <p:nvPr/>
            </p:nvSpPr>
            <p:spPr bwMode="auto">
              <a:xfrm>
                <a:off x="5137113" y="2163097"/>
                <a:ext cx="818705" cy="76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D17D055-0A68-D096-26D0-06895B7934F3}"/>
              </a:ext>
            </a:extLst>
          </p:cNvPr>
          <p:cNvGrpSpPr/>
          <p:nvPr/>
        </p:nvGrpSpPr>
        <p:grpSpPr>
          <a:xfrm>
            <a:off x="4685285" y="5410200"/>
            <a:ext cx="3004657" cy="1066800"/>
            <a:chOff x="4685285" y="5410200"/>
            <a:chExt cx="3004657" cy="10668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1DAA4AE-E8D1-1D9D-7B7C-B92FA4639556}"/>
                </a:ext>
              </a:extLst>
            </p:cNvPr>
            <p:cNvSpPr txBox="1"/>
            <p:nvPr/>
          </p:nvSpPr>
          <p:spPr>
            <a:xfrm>
              <a:off x="4876800" y="6107668"/>
              <a:ext cx="2813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Object Space Basis Matrix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8895882-ED69-A084-1961-8A596B87A560}"/>
                </a:ext>
              </a:extLst>
            </p:cNvPr>
            <p:cNvCxnSpPr>
              <a:stCxn id="21" idx="0"/>
            </p:cNvCxnSpPr>
            <p:nvPr/>
          </p:nvCxnSpPr>
          <p:spPr bwMode="auto">
            <a:xfrm flipH="1" flipV="1">
              <a:off x="4685285" y="5410200"/>
              <a:ext cx="1598086" cy="697468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3247CA2-27B4-3D74-7C7E-BE09CBC89D06}"/>
              </a:ext>
            </a:extLst>
          </p:cNvPr>
          <p:cNvGrpSpPr/>
          <p:nvPr/>
        </p:nvGrpSpPr>
        <p:grpSpPr>
          <a:xfrm>
            <a:off x="6451034" y="2630269"/>
            <a:ext cx="2159566" cy="1332131"/>
            <a:chOff x="6451034" y="2630269"/>
            <a:chExt cx="2159566" cy="13321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4968845-1D0E-828B-D498-F8EC0AAA0624}"/>
                </a:ext>
              </a:extLst>
            </p:cNvPr>
            <p:cNvSpPr txBox="1"/>
            <p:nvPr/>
          </p:nvSpPr>
          <p:spPr>
            <a:xfrm>
              <a:off x="6451034" y="2630269"/>
              <a:ext cx="21595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Transpose of Trait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Space Basis Matrix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E116B91-00A6-7793-EB2A-8329A06F31B7}"/>
                </a:ext>
              </a:extLst>
            </p:cNvPr>
            <p:cNvCxnSpPr>
              <a:stCxn id="24" idx="2"/>
            </p:cNvCxnSpPr>
            <p:nvPr/>
          </p:nvCxnSpPr>
          <p:spPr bwMode="auto">
            <a:xfrm flipH="1">
              <a:off x="7162800" y="3276600"/>
              <a:ext cx="368017" cy="685800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02134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1. Signal Subspace Extraction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066800"/>
                <a:ext cx="8534400" cy="5257800"/>
              </a:xfrm>
            </p:spPr>
            <p:txBody>
              <a:bodyPr/>
              <a:lstStyle/>
              <a:p>
                <a:pPr marL="0" indent="0">
                  <a:buSzPct val="100000"/>
                  <a:buNone/>
                </a:pPr>
                <a:r>
                  <a:rPr lang="en-US" b="0" dirty="0"/>
                  <a:t>SVD for</a:t>
                </a:r>
                <a:r>
                  <a:rPr lang="en-US" dirty="0"/>
                  <a:t> each Block 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=1,⋯,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:</a:t>
                </a:r>
                <a:endParaRPr lang="en-US" dirty="0"/>
              </a:p>
              <a:p>
                <a:pPr marL="0" indent="0" algn="ctr">
                  <a:buClrTx/>
                  <a:buSzPct val="10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1" i="1">
                        <a:latin typeface="Cambria Math" panose="02040503050406030204" pitchFamily="18" charset="0"/>
                      </a:rPr>
                      <m:t>𝑼𝑫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With:</a:t>
                </a:r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 Singular Values:</a:t>
                </a:r>
              </a:p>
              <a:p>
                <a:pPr marL="0" indent="0" algn="l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 Aspect Ratios:</a:t>
                </a:r>
              </a:p>
              <a:p>
                <a:pPr marL="0" indent="0" algn="l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066800"/>
                <a:ext cx="8534400" cy="5257800"/>
              </a:xfrm>
              <a:blipFill>
                <a:blip r:embed="rId3"/>
                <a:stretch>
                  <a:fillRect l="-178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0FEE283-950C-1A37-1335-B4273E2BD38A}"/>
              </a:ext>
            </a:extLst>
          </p:cNvPr>
          <p:cNvSpPr txBox="1"/>
          <p:nvPr/>
        </p:nvSpPr>
        <p:spPr>
          <a:xfrm>
            <a:off x="6086216" y="5638800"/>
            <a:ext cx="2600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Basic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Marcenko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-Pasteur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Parameter, 1 for Square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2B5415-3538-9937-834E-A81FEF8EC7E0}"/>
              </a:ext>
            </a:extLst>
          </p:cNvPr>
          <p:cNvSpPr txBox="1"/>
          <p:nvPr/>
        </p:nvSpPr>
        <p:spPr>
          <a:xfrm>
            <a:off x="7239000" y="5438001"/>
            <a:ext cx="1260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Will Study Later</a:t>
            </a:r>
          </a:p>
        </p:txBody>
      </p:sp>
    </p:spTree>
    <p:extLst>
      <p:ext uri="{BB962C8B-B14F-4D97-AF65-F5344CB8AC3E}">
        <p14:creationId xmlns:p14="http://schemas.microsoft.com/office/powerpoint/2010/main" val="896568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1. Signal Subspace Extraction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066800"/>
                <a:ext cx="8534400" cy="5257800"/>
              </a:xfrm>
            </p:spPr>
            <p:txBody>
              <a:bodyPr/>
              <a:lstStyle/>
              <a:p>
                <a:pPr marL="0" indent="0">
                  <a:buSzPct val="100000"/>
                  <a:buNone/>
                </a:pPr>
                <a:r>
                  <a:rPr lang="en-US" b="0" dirty="0"/>
                  <a:t>SVD for</a:t>
                </a:r>
                <a:r>
                  <a:rPr lang="en-US" dirty="0"/>
                  <a:t> each Block 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=1,⋯,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:</a:t>
                </a:r>
                <a:endParaRPr lang="en-US" dirty="0"/>
              </a:p>
              <a:p>
                <a:pPr marL="0" indent="0" algn="ctr">
                  <a:buClrTx/>
                  <a:buSzPct val="10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1" i="1">
                        <a:latin typeface="Cambria Math" panose="02040503050406030204" pitchFamily="18" charset="0"/>
                      </a:rPr>
                      <m:t>𝑼𝑫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</a:p>
              <a:p>
                <a:pPr marL="0" indent="0">
                  <a:buSzPct val="100000"/>
                </a:pPr>
                <a:endParaRPr lang="en-US" dirty="0"/>
              </a:p>
              <a:p>
                <a:pPr marL="0" indent="0">
                  <a:buSzPct val="100000"/>
                  <a:buNone/>
                </a:pPr>
                <a:r>
                  <a:rPr lang="en-US" dirty="0"/>
                  <a:t>Define:</a:t>
                </a:r>
              </a:p>
              <a:p>
                <a:pPr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 Standard Deviation Estimates: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𝑚𝑒𝑑𝑖𝑎𝑛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∧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0.5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ClrTx/>
                  <a:buSzPct val="100000"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066800"/>
                <a:ext cx="8534400" cy="5257800"/>
              </a:xfrm>
              <a:blipFill>
                <a:blip r:embed="rId3"/>
                <a:stretch>
                  <a:fillRect l="-178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5AE051D6-C171-5B48-701A-9E8177256668}"/>
              </a:ext>
            </a:extLst>
          </p:cNvPr>
          <p:cNvGrpSpPr/>
          <p:nvPr/>
        </p:nvGrpSpPr>
        <p:grpSpPr>
          <a:xfrm>
            <a:off x="2891097" y="5334000"/>
            <a:ext cx="5948103" cy="914400"/>
            <a:chOff x="2209800" y="5562600"/>
            <a:chExt cx="5948103" cy="914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EBE40A3D-B80E-DF5B-8B48-73372C5FA2C4}"/>
                    </a:ext>
                  </a:extLst>
                </p:cNvPr>
                <p:cNvSpPr txBox="1"/>
                <p:nvPr/>
              </p:nvSpPr>
              <p:spPr>
                <a:xfrm>
                  <a:off x="2209800" y="6107668"/>
                  <a:ext cx="59481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Median of </a:t>
                  </a:r>
                  <a:r>
                    <a:rPr kumimoji="0" lang="en-US" sz="1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Marcenko</a:t>
                  </a: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-Pasteur </a:t>
                  </a:r>
                  <a:r>
                    <a:rPr kumimoji="0" lang="en-US" sz="1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Dist’n</a:t>
                  </a: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With Aspect Ratio 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𝛽</m:t>
                      </m:r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1E3E71EC-3233-11CC-EE44-A412B8F3C7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800" y="6107668"/>
                  <a:ext cx="5948103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923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D9CF700-1E37-8868-8773-145A3533EDFA}"/>
                </a:ext>
              </a:extLst>
            </p:cNvPr>
            <p:cNvCxnSpPr>
              <a:stCxn id="4" idx="0"/>
            </p:cNvCxnSpPr>
            <p:nvPr/>
          </p:nvCxnSpPr>
          <p:spPr bwMode="auto">
            <a:xfrm flipH="1" flipV="1">
              <a:off x="4648200" y="5562600"/>
              <a:ext cx="535652" cy="545068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6B30567-AF20-1FEE-5060-926FC8537494}"/>
              </a:ext>
            </a:extLst>
          </p:cNvPr>
          <p:cNvGrpSpPr/>
          <p:nvPr/>
        </p:nvGrpSpPr>
        <p:grpSpPr>
          <a:xfrm>
            <a:off x="3810000" y="2667000"/>
            <a:ext cx="2671821" cy="1524000"/>
            <a:chOff x="3810000" y="2971800"/>
            <a:chExt cx="2671821" cy="15240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EF9C7D9-6D8D-6256-8ACA-DE81E93CC4B4}"/>
                </a:ext>
              </a:extLst>
            </p:cNvPr>
            <p:cNvSpPr txBox="1"/>
            <p:nvPr/>
          </p:nvSpPr>
          <p:spPr>
            <a:xfrm>
              <a:off x="3810000" y="2971800"/>
              <a:ext cx="26718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Low Rank Signal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Assumption Critical Here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E5D041B-025D-A0A8-1C04-03346D7E659B}"/>
                </a:ext>
              </a:extLst>
            </p:cNvPr>
            <p:cNvCxnSpPr/>
            <p:nvPr/>
          </p:nvCxnSpPr>
          <p:spPr bwMode="auto">
            <a:xfrm flipH="1">
              <a:off x="4114800" y="3657600"/>
              <a:ext cx="1066800" cy="838200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81016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1. Signal Subspace Extraction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Improved (over AJIVE) Initial Rank Choice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              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83EFC1-A1F5-405D-B736-1C835B99D1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57" t="31746" r="15737" b="9524"/>
          <a:stretch/>
        </p:blipFill>
        <p:spPr>
          <a:xfrm>
            <a:off x="2514599" y="2803656"/>
            <a:ext cx="6629401" cy="405434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788EA1C-2928-43A3-BC81-F32240CEE742}"/>
              </a:ext>
            </a:extLst>
          </p:cNvPr>
          <p:cNvGrpSpPr/>
          <p:nvPr/>
        </p:nvGrpSpPr>
        <p:grpSpPr>
          <a:xfrm>
            <a:off x="3962400" y="1981200"/>
            <a:ext cx="4566080" cy="2057400"/>
            <a:chOff x="3962400" y="1981200"/>
            <a:chExt cx="4566080" cy="20574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93A208-60EA-40E2-A415-F9B44F414CDE}"/>
                </a:ext>
              </a:extLst>
            </p:cNvPr>
            <p:cNvSpPr txBox="1"/>
            <p:nvPr/>
          </p:nvSpPr>
          <p:spPr>
            <a:xfrm>
              <a:off x="5614477" y="1981200"/>
              <a:ext cx="29140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Similar to Scree Plot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(square root scale)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75543EC-EA73-4071-B32E-007CD23E5210}"/>
                </a:ext>
              </a:extLst>
            </p:cNvPr>
            <p:cNvCxnSpPr>
              <a:stCxn id="9" idx="1"/>
            </p:cNvCxnSpPr>
            <p:nvPr/>
          </p:nvCxnSpPr>
          <p:spPr bwMode="auto">
            <a:xfrm flipH="1">
              <a:off x="3962400" y="2396699"/>
              <a:ext cx="1652077" cy="1641901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F645988-AED6-4E9C-B983-5BCFAA8AF75C}"/>
              </a:ext>
            </a:extLst>
          </p:cNvPr>
          <p:cNvGrpSpPr/>
          <p:nvPr/>
        </p:nvGrpSpPr>
        <p:grpSpPr>
          <a:xfrm>
            <a:off x="158792" y="3124200"/>
            <a:ext cx="3498808" cy="1200329"/>
            <a:chOff x="158792" y="3124200"/>
            <a:chExt cx="3498808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F162E355-81A9-4E14-99A9-46830F766B66}"/>
                    </a:ext>
                  </a:extLst>
                </p:cNvPr>
                <p:cNvSpPr txBox="1"/>
                <p:nvPr/>
              </p:nvSpPr>
              <p:spPr>
                <a:xfrm>
                  <a:off x="158792" y="3124200"/>
                  <a:ext cx="1659430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Underlying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Low Rank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Signal,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sub>
                      </m:sSub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F162E355-81A9-4E14-99A9-46830F766B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792" y="3124200"/>
                  <a:ext cx="1659430" cy="1200329"/>
                </a:xfrm>
                <a:prstGeom prst="rect">
                  <a:avLst/>
                </a:prstGeom>
                <a:blipFill>
                  <a:blip r:embed="rId4"/>
                  <a:stretch>
                    <a:fillRect l="-5515" t="-3571" r="-5882" b="-112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4109EA8-B7D2-4697-8C63-D9B7C0DBD7BF}"/>
                </a:ext>
              </a:extLst>
            </p:cNvPr>
            <p:cNvCxnSpPr>
              <a:stCxn id="2" idx="3"/>
            </p:cNvCxnSpPr>
            <p:nvPr/>
          </p:nvCxnSpPr>
          <p:spPr>
            <a:xfrm>
              <a:off x="1818222" y="3724365"/>
              <a:ext cx="1839378" cy="3904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5DF613-7181-408E-9B73-9893F98402AD}"/>
              </a:ext>
            </a:extLst>
          </p:cNvPr>
          <p:cNvGrpSpPr/>
          <p:nvPr/>
        </p:nvGrpSpPr>
        <p:grpSpPr>
          <a:xfrm>
            <a:off x="269741" y="5429071"/>
            <a:ext cx="5292859" cy="830997"/>
            <a:chOff x="117341" y="3124200"/>
            <a:chExt cx="5292859" cy="83099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B711F5F-37D3-46C9-AFFD-1CFE156E7953}"/>
                </a:ext>
              </a:extLst>
            </p:cNvPr>
            <p:cNvSpPr txBox="1"/>
            <p:nvPr/>
          </p:nvSpPr>
          <p:spPr>
            <a:xfrm>
              <a:off x="117341" y="3124200"/>
              <a:ext cx="17423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Impossible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To Recover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B0262B0-4F94-4974-8505-AE39847ACFCF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>
              <a:off x="1859677" y="3539699"/>
              <a:ext cx="3550523" cy="9903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1C9FE1B-9F91-42D7-95C3-451B0190C6BE}"/>
              </a:ext>
            </a:extLst>
          </p:cNvPr>
          <p:cNvGrpSpPr/>
          <p:nvPr/>
        </p:nvGrpSpPr>
        <p:grpSpPr>
          <a:xfrm>
            <a:off x="5105400" y="4038600"/>
            <a:ext cx="3599015" cy="1066800"/>
            <a:chOff x="4953000" y="1981200"/>
            <a:chExt cx="3599015" cy="1066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A0BF1E2-D1E9-4369-AFA0-2A2F7747140B}"/>
                    </a:ext>
                  </a:extLst>
                </p:cNvPr>
                <p:cNvSpPr txBox="1"/>
                <p:nvPr/>
              </p:nvSpPr>
              <p:spPr>
                <a:xfrm>
                  <a:off x="5590948" y="1981200"/>
                  <a:ext cx="2961067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+mn-cs"/>
                    </a:rPr>
                    <a:t>Signal plus Gaussian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+mn-cs"/>
                    </a:rPr>
                    <a:t>Noise,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=1000</m:t>
                      </m:r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A0BF1E2-D1E9-4369-AFA0-2A2F774714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0948" y="1981200"/>
                  <a:ext cx="2961067" cy="830997"/>
                </a:xfrm>
                <a:prstGeom prst="rect">
                  <a:avLst/>
                </a:prstGeom>
                <a:blipFill>
                  <a:blip r:embed="rId5"/>
                  <a:stretch>
                    <a:fillRect l="-2469" t="-5882" r="-2469" b="-147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0C25CF4-B800-4078-A24A-C1B47E48317F}"/>
                </a:ext>
              </a:extLst>
            </p:cNvPr>
            <p:cNvCxnSpPr>
              <a:stCxn id="20" idx="1"/>
            </p:cNvCxnSpPr>
            <p:nvPr/>
          </p:nvCxnSpPr>
          <p:spPr bwMode="auto">
            <a:xfrm flipH="1">
              <a:off x="4953000" y="2396699"/>
              <a:ext cx="637948" cy="651301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C90BDE0-B972-4EB3-8621-40ECB59C8B99}"/>
              </a:ext>
            </a:extLst>
          </p:cNvPr>
          <p:cNvGrpSpPr/>
          <p:nvPr/>
        </p:nvGrpSpPr>
        <p:grpSpPr>
          <a:xfrm>
            <a:off x="269741" y="4675233"/>
            <a:ext cx="3083059" cy="1066800"/>
            <a:chOff x="269741" y="4669623"/>
            <a:chExt cx="2930659" cy="8454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11F05B9-34FB-413F-809A-E4E19330EFF3}"/>
                    </a:ext>
                  </a:extLst>
                </p:cNvPr>
                <p:cNvSpPr txBox="1"/>
                <p:nvPr/>
              </p:nvSpPr>
              <p:spPr>
                <a:xfrm>
                  <a:off x="269741" y="4669623"/>
                  <a:ext cx="1934023" cy="3658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FF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C8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C8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C8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0,1</m:t>
                          </m:r>
                        </m:e>
                      </m:d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C8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Noise</a:t>
                  </a: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11F05B9-34FB-413F-809A-E4E19330EF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741" y="4669623"/>
                  <a:ext cx="1934023" cy="365854"/>
                </a:xfrm>
                <a:prstGeom prst="rect">
                  <a:avLst/>
                </a:prstGeom>
                <a:blipFill>
                  <a:blip r:embed="rId6"/>
                  <a:stretch>
                    <a:fillRect t="-9211" r="-4192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39E04F1-A224-4851-96A9-A8E173FC1C30}"/>
                </a:ext>
              </a:extLst>
            </p:cNvPr>
            <p:cNvCxnSpPr>
              <a:stCxn id="22" idx="3"/>
            </p:cNvCxnSpPr>
            <p:nvPr/>
          </p:nvCxnSpPr>
          <p:spPr>
            <a:xfrm>
              <a:off x="2203764" y="4852550"/>
              <a:ext cx="996636" cy="662476"/>
            </a:xfrm>
            <a:prstGeom prst="straightConnector1">
              <a:avLst/>
            </a:prstGeom>
            <a:ln w="25400">
              <a:solidFill>
                <a:srgbClr val="00C8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B27E5D-4E51-A655-E7FE-4A2CBA6402A4}"/>
              </a:ext>
            </a:extLst>
          </p:cNvPr>
          <p:cNvGrpSpPr/>
          <p:nvPr/>
        </p:nvGrpSpPr>
        <p:grpSpPr>
          <a:xfrm>
            <a:off x="1558433" y="1912203"/>
            <a:ext cx="2480167" cy="1516797"/>
            <a:chOff x="1558433" y="1912203"/>
            <a:chExt cx="2480167" cy="151679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7871530-C99E-C480-666A-2198224020B1}"/>
                </a:ext>
              </a:extLst>
            </p:cNvPr>
            <p:cNvSpPr txBox="1"/>
            <p:nvPr/>
          </p:nvSpPr>
          <p:spPr>
            <a:xfrm>
              <a:off x="1558433" y="1912203"/>
              <a:ext cx="24801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Bigger since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= Signal + Noise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4BA71BF-E74A-57A7-B27B-04C962F9705D}"/>
                </a:ext>
              </a:extLst>
            </p:cNvPr>
            <p:cNvCxnSpPr>
              <a:stCxn id="3" idx="2"/>
            </p:cNvCxnSpPr>
            <p:nvPr/>
          </p:nvCxnSpPr>
          <p:spPr bwMode="auto">
            <a:xfrm>
              <a:off x="2798517" y="2743200"/>
              <a:ext cx="325683" cy="685800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B72C32-DDE4-4745-AB90-5AB70CD8107F}"/>
                  </a:ext>
                </a:extLst>
              </p:cNvPr>
              <p:cNvSpPr txBox="1"/>
              <p:nvPr/>
            </p:nvSpPr>
            <p:spPr>
              <a:xfrm>
                <a:off x="2895600" y="609600"/>
                <a:ext cx="6256841" cy="972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Simulated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𝜮</m:t>
                        </m:r>
                      </m:e>
                    </m:d>
                  </m:oMath>
                </a14:m>
                <a:r>
                  <a:rPr lang="en-US" dirty="0"/>
                  <a:t>  Data Set, With 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⋱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000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B72C32-DDE4-4745-AB90-5AB70CD81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609600"/>
                <a:ext cx="6256841" cy="972702"/>
              </a:xfrm>
              <a:prstGeom prst="rect">
                <a:avLst/>
              </a:prstGeom>
              <a:blipFill>
                <a:blip r:embed="rId7"/>
                <a:stretch>
                  <a:fillRect l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2046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1. Signal Subspace Extraction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Improved (over AJIVE) Initial Rank Choice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              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83EFC1-A1F5-405D-B736-1C835B99D1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57" t="31746" r="15737" b="9524"/>
          <a:stretch/>
        </p:blipFill>
        <p:spPr>
          <a:xfrm>
            <a:off x="2514599" y="2803656"/>
            <a:ext cx="6629401" cy="405434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9F38D65-8BA9-42E9-98F3-B51753C632AA}"/>
              </a:ext>
            </a:extLst>
          </p:cNvPr>
          <p:cNvGrpSpPr/>
          <p:nvPr/>
        </p:nvGrpSpPr>
        <p:grpSpPr>
          <a:xfrm>
            <a:off x="5105400" y="4038600"/>
            <a:ext cx="3599015" cy="1066800"/>
            <a:chOff x="4953000" y="1981200"/>
            <a:chExt cx="3599015" cy="1066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8AC8159-8904-4936-BE21-B35CB82E4106}"/>
                    </a:ext>
                  </a:extLst>
                </p:cNvPr>
                <p:cNvSpPr txBox="1"/>
                <p:nvPr/>
              </p:nvSpPr>
              <p:spPr>
                <a:xfrm>
                  <a:off x="5590948" y="1981200"/>
                  <a:ext cx="2961067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+mn-cs"/>
                    </a:rPr>
                    <a:t>Signal plus Gaussian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+mn-cs"/>
                    </a:rPr>
                    <a:t>Noise,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=1000</m:t>
                      </m:r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8AC8159-8904-4936-BE21-B35CB82E41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0948" y="1981200"/>
                  <a:ext cx="2961067" cy="830997"/>
                </a:xfrm>
                <a:prstGeom prst="rect">
                  <a:avLst/>
                </a:prstGeom>
                <a:blipFill>
                  <a:blip r:embed="rId4"/>
                  <a:stretch>
                    <a:fillRect l="-2469" t="-5882" r="-2469" b="-147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32AE13D-FADA-42BA-B056-FFAFE9036FAA}"/>
                </a:ext>
              </a:extLst>
            </p:cNvPr>
            <p:cNvCxnSpPr>
              <a:stCxn id="7" idx="1"/>
            </p:cNvCxnSpPr>
            <p:nvPr/>
          </p:nvCxnSpPr>
          <p:spPr bwMode="auto">
            <a:xfrm flipH="1">
              <a:off x="4953000" y="2396699"/>
              <a:ext cx="637948" cy="651301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2CBAA54-7DD6-4742-88FA-32442BDA22CE}"/>
              </a:ext>
            </a:extLst>
          </p:cNvPr>
          <p:cNvGrpSpPr/>
          <p:nvPr/>
        </p:nvGrpSpPr>
        <p:grpSpPr>
          <a:xfrm>
            <a:off x="2918875" y="5410200"/>
            <a:ext cx="6148925" cy="1219200"/>
            <a:chOff x="2918875" y="5410200"/>
            <a:chExt cx="6148925" cy="1219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8BDF8C4-5AA6-4DE9-9400-8AD74318345B}"/>
                    </a:ext>
                  </a:extLst>
                </p:cNvPr>
                <p:cNvSpPr txBox="1"/>
                <p:nvPr/>
              </p:nvSpPr>
              <p:spPr>
                <a:xfrm>
                  <a:off x="2918875" y="5867400"/>
                  <a:ext cx="589565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+mn-cs"/>
                    </a:rPr>
                    <a:t>Bigger than </a:t>
                  </a:r>
                  <a14:m>
                    <m:oMath xmlns:m="http://schemas.openxmlformats.org/officeDocument/2006/math">
                      <m:r>
                        <a:rPr kumimoji="0" lang="en-US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𝜎</m:t>
                      </m:r>
                      <m:r>
                        <a:rPr kumimoji="0" lang="en-US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=1</m:t>
                      </m:r>
                    </m:oMath>
                  </a14:m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+mn-cs"/>
                    </a:rPr>
                    <a:t>, Since First</a:t>
                  </a: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100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+mn-cs"/>
                    </a:rPr>
                    <a:t> In Sort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8BDF8C4-5AA6-4DE9-9400-8AD7431834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8875" y="5867400"/>
                  <a:ext cx="5895653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620" t="-12000" r="-517" b="-2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91C80E7-D8F8-45D5-B819-3960B62A5C3D}"/>
                </a:ext>
              </a:extLst>
            </p:cNvPr>
            <p:cNvCxnSpPr>
              <a:stCxn id="9" idx="0"/>
            </p:cNvCxnSpPr>
            <p:nvPr/>
          </p:nvCxnSpPr>
          <p:spPr bwMode="auto">
            <a:xfrm flipV="1">
              <a:off x="5866702" y="5410200"/>
              <a:ext cx="534098" cy="457200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60F6DF5-3D24-4F17-95D8-ECD146CC5054}"/>
                </a:ext>
              </a:extLst>
            </p:cNvPr>
            <p:cNvSpPr/>
            <p:nvPr/>
          </p:nvSpPr>
          <p:spPr>
            <a:xfrm>
              <a:off x="8686800" y="6248400"/>
              <a:ext cx="381000" cy="3810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25AE8E7-59BC-4B1C-921B-0BFF7FF6EB25}"/>
              </a:ext>
            </a:extLst>
          </p:cNvPr>
          <p:cNvGrpSpPr/>
          <p:nvPr/>
        </p:nvGrpSpPr>
        <p:grpSpPr>
          <a:xfrm>
            <a:off x="475200" y="1981200"/>
            <a:ext cx="3534686" cy="1495425"/>
            <a:chOff x="475200" y="1981200"/>
            <a:chExt cx="3534686" cy="149542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02AFDA6-BA82-4589-809B-72FB5BD9E901}"/>
                </a:ext>
              </a:extLst>
            </p:cNvPr>
            <p:cNvSpPr txBox="1"/>
            <p:nvPr/>
          </p:nvSpPr>
          <p:spPr>
            <a:xfrm>
              <a:off x="475200" y="1981200"/>
              <a:ext cx="353468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Does Not Look Additive,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Since on Singular Value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(Not Energy) Scale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994955F-363D-484B-AF45-5202D91DFEC7}"/>
                </a:ext>
              </a:extLst>
            </p:cNvPr>
            <p:cNvCxnSpPr>
              <a:stCxn id="17" idx="2"/>
            </p:cNvCxnSpPr>
            <p:nvPr/>
          </p:nvCxnSpPr>
          <p:spPr bwMode="auto">
            <a:xfrm>
              <a:off x="2242543" y="3181529"/>
              <a:ext cx="824507" cy="295096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6AE7873-7284-5D4B-6714-E09F51248C88}"/>
              </a:ext>
            </a:extLst>
          </p:cNvPr>
          <p:cNvGrpSpPr/>
          <p:nvPr/>
        </p:nvGrpSpPr>
        <p:grpSpPr>
          <a:xfrm>
            <a:off x="3962400" y="1981200"/>
            <a:ext cx="4566080" cy="2057400"/>
            <a:chOff x="3962400" y="1981200"/>
            <a:chExt cx="4566080" cy="20574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A8A99D1-E709-B22D-5BBD-DB963BE248DE}"/>
                </a:ext>
              </a:extLst>
            </p:cNvPr>
            <p:cNvSpPr txBox="1"/>
            <p:nvPr/>
          </p:nvSpPr>
          <p:spPr>
            <a:xfrm>
              <a:off x="5614477" y="1981200"/>
              <a:ext cx="29140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Similar to Scree Plot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(square root scale)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33AD7F9-EB32-7A56-39FE-D442BC5BF028}"/>
                </a:ext>
              </a:extLst>
            </p:cNvPr>
            <p:cNvCxnSpPr>
              <a:stCxn id="3" idx="1"/>
            </p:cNvCxnSpPr>
            <p:nvPr/>
          </p:nvCxnSpPr>
          <p:spPr bwMode="auto">
            <a:xfrm flipH="1">
              <a:off x="3962400" y="2396699"/>
              <a:ext cx="1652077" cy="1641901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ED81793-C02B-4E84-53AC-76803542FB1F}"/>
                  </a:ext>
                </a:extLst>
              </p:cNvPr>
              <p:cNvSpPr txBox="1"/>
              <p:nvPr/>
            </p:nvSpPr>
            <p:spPr>
              <a:xfrm>
                <a:off x="2895600" y="609600"/>
                <a:ext cx="6256841" cy="972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Simulated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𝜮</m:t>
                        </m:r>
                      </m:e>
                    </m:d>
                  </m:oMath>
                </a14:m>
                <a:r>
                  <a:rPr lang="en-US" dirty="0"/>
                  <a:t>  Data Set, With 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⋱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000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ED81793-C02B-4E84-53AC-76803542F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609600"/>
                <a:ext cx="6256841" cy="972702"/>
              </a:xfrm>
              <a:prstGeom prst="rect">
                <a:avLst/>
              </a:prstGeom>
              <a:blipFill>
                <a:blip r:embed="rId6"/>
                <a:stretch>
                  <a:fillRect l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4293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493E7D-DE95-C240-35C9-FA4CE0236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BDFEB99-19BB-3D01-26A3-C061D50862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AJIVE Cancer Data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DF2A5F0-09D0-7F85-D0A1-BDB6841BD1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ko-K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굴림" pitchFamily="50" charset="-127"/>
                <a:cs typeface="+mn-cs"/>
              </a:rPr>
              <a:t>Analysis Goal: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ko-K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굴림" pitchFamily="50" charset="-127"/>
                <a:cs typeface="+mn-cs"/>
              </a:rPr>
              <a:t>Understand How Images &amp; Genomics</a:t>
            </a:r>
          </a:p>
          <a:p>
            <a:pPr marL="571500" marR="0" lvl="0" indent="-5715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ko-K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굴림" pitchFamily="50" charset="-127"/>
                <a:cs typeface="+mn-cs"/>
              </a:rPr>
              <a:t>Work Together</a:t>
            </a:r>
          </a:p>
          <a:p>
            <a:pPr marL="571500" marR="0" lvl="0" indent="-5715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ko-K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굴림" pitchFamily="50" charset="-127"/>
                <a:cs typeface="+mn-cs"/>
              </a:rPr>
              <a:t>Work Separately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ko-K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굴림" pitchFamily="50" charset="-127"/>
                <a:cs typeface="+mn-cs"/>
              </a:rPr>
              <a:t>Approach:    AJIVE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F6E368-5937-CEF6-8826-5330FE871C94}"/>
              </a:ext>
            </a:extLst>
          </p:cNvPr>
          <p:cNvGrpSpPr/>
          <p:nvPr/>
        </p:nvGrpSpPr>
        <p:grpSpPr>
          <a:xfrm>
            <a:off x="4316929" y="1367135"/>
            <a:ext cx="3936142" cy="1071265"/>
            <a:chOff x="4316929" y="1367135"/>
            <a:chExt cx="3936142" cy="107126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4C66F9D-815B-F73A-5432-FB093C1F675D}"/>
                </a:ext>
              </a:extLst>
            </p:cNvPr>
            <p:cNvSpPr txBox="1"/>
            <p:nvPr/>
          </p:nvSpPr>
          <p:spPr>
            <a:xfrm>
              <a:off x="4316929" y="1367135"/>
              <a:ext cx="3936142" cy="461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Clinical Diagnostic Standard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3F8F285-3C71-E791-1172-A02B4D05AA10}"/>
                </a:ext>
              </a:extLst>
            </p:cNvPr>
            <p:cNvCxnSpPr>
              <a:stCxn id="5" idx="2"/>
            </p:cNvCxnSpPr>
            <p:nvPr/>
          </p:nvCxnSpPr>
          <p:spPr bwMode="auto">
            <a:xfrm flipH="1">
              <a:off x="4800605" y="1828800"/>
              <a:ext cx="1484395" cy="6096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BA48622-FA9D-6F43-E5FF-E9AA996554C8}"/>
              </a:ext>
            </a:extLst>
          </p:cNvPr>
          <p:cNvGrpSpPr/>
          <p:nvPr/>
        </p:nvGrpSpPr>
        <p:grpSpPr>
          <a:xfrm>
            <a:off x="5688529" y="2971800"/>
            <a:ext cx="2395656" cy="1737254"/>
            <a:chOff x="4316929" y="594554"/>
            <a:chExt cx="2395656" cy="148100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C3F96D8-561A-4B66-6E64-F3A8A7C3D98E}"/>
                </a:ext>
              </a:extLst>
            </p:cNvPr>
            <p:cNvSpPr txBox="1"/>
            <p:nvPr/>
          </p:nvSpPr>
          <p:spPr>
            <a:xfrm>
              <a:off x="4316929" y="1367135"/>
              <a:ext cx="2395656" cy="70842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Deep Insight &amp;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New Treatments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8B3516D-4DFA-BD27-A619-1E0D387C6EB0}"/>
                </a:ext>
              </a:extLst>
            </p:cNvPr>
            <p:cNvCxnSpPr>
              <a:stCxn id="8" idx="0"/>
            </p:cNvCxnSpPr>
            <p:nvPr/>
          </p:nvCxnSpPr>
          <p:spPr bwMode="auto">
            <a:xfrm flipV="1">
              <a:off x="5514757" y="594554"/>
              <a:ext cx="47843" cy="772581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EA8D6B1-0417-2379-6F3B-78B88DD06C88}"/>
              </a:ext>
            </a:extLst>
          </p:cNvPr>
          <p:cNvSpPr txBox="1"/>
          <p:nvPr/>
        </p:nvSpPr>
        <p:spPr>
          <a:xfrm>
            <a:off x="5763593" y="5029200"/>
            <a:ext cx="2237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As of Jan. 2020:  ~70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Drugs Approved for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Breast Cancer Therapy</a:t>
            </a:r>
          </a:p>
        </p:txBody>
      </p:sp>
    </p:spTree>
    <p:extLst>
      <p:ext uri="{BB962C8B-B14F-4D97-AF65-F5344CB8AC3E}">
        <p14:creationId xmlns:p14="http://schemas.microsoft.com/office/powerpoint/2010/main" val="44914581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1. Signal Subspace Extraction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Improved (over AJIVE) Initial Rank Choice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r>
                  <a:rPr lang="en-US" altLang="en-US" noProof="0" dirty="0">
                    <a:solidFill>
                      <a:srgbClr val="C00000"/>
                    </a:solidFill>
                    <a:latin typeface="Tahoma"/>
                  </a:rPr>
                  <a:t>Estimate Singular Values of Signal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noProof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noProof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en-US" b="0" i="1" noProof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                            </a:t>
                </a:r>
              </a:p>
              <a:p>
                <a:pPr marL="0" marR="0" lvl="0" indent="0" defTabSz="914400" rtl="0" eaLnBrk="1" fontAlgn="base" latinLnBrk="0" hangingPunct="1">
                  <a:lnSpc>
                    <a:spcPct val="2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  <a:blipFill>
                <a:blip r:embed="rId3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283EFC1-A1F5-405D-B736-1C835B99D1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57" t="31746" r="15737" b="9524"/>
          <a:stretch/>
        </p:blipFill>
        <p:spPr>
          <a:xfrm>
            <a:off x="2514599" y="2803656"/>
            <a:ext cx="6629401" cy="405434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12F424A-A0FC-42EC-9281-B0EABE0EC1C4}"/>
              </a:ext>
            </a:extLst>
          </p:cNvPr>
          <p:cNvGrpSpPr/>
          <p:nvPr/>
        </p:nvGrpSpPr>
        <p:grpSpPr>
          <a:xfrm>
            <a:off x="377018" y="3828871"/>
            <a:ext cx="3509182" cy="1200329"/>
            <a:chOff x="377018" y="3828871"/>
            <a:chExt cx="3509182" cy="120032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624FE3E-EF67-4264-878C-5DACA8841667}"/>
                </a:ext>
              </a:extLst>
            </p:cNvPr>
            <p:cNvSpPr txBox="1"/>
            <p:nvPr/>
          </p:nvSpPr>
          <p:spPr>
            <a:xfrm>
              <a:off x="377018" y="3828871"/>
              <a:ext cx="196560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Shabalin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Nobel (2013)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Shrinkage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E55106F-C032-4D55-85AA-D58DBE3D9FAF}"/>
                </a:ext>
              </a:extLst>
            </p:cNvPr>
            <p:cNvCxnSpPr>
              <a:stCxn id="29" idx="3"/>
            </p:cNvCxnSpPr>
            <p:nvPr/>
          </p:nvCxnSpPr>
          <p:spPr bwMode="auto">
            <a:xfrm flipV="1">
              <a:off x="2342621" y="4419600"/>
              <a:ext cx="1543579" cy="943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FDA054-2DBA-4A9A-8B8E-D34078746691}"/>
              </a:ext>
            </a:extLst>
          </p:cNvPr>
          <p:cNvGrpSpPr/>
          <p:nvPr/>
        </p:nvGrpSpPr>
        <p:grpSpPr>
          <a:xfrm>
            <a:off x="5562600" y="4960203"/>
            <a:ext cx="1888274" cy="1288197"/>
            <a:chOff x="5562600" y="4960203"/>
            <a:chExt cx="1888274" cy="128819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994FBD3-947C-4E82-824B-458994B35271}"/>
                </a:ext>
              </a:extLst>
            </p:cNvPr>
            <p:cNvSpPr txBox="1"/>
            <p:nvPr/>
          </p:nvSpPr>
          <p:spPr>
            <a:xfrm>
              <a:off x="5562600" y="4960203"/>
              <a:ext cx="18882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Zeroes Out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Small Values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5996C73-64A6-4FB2-94B4-255AD1C9B3F9}"/>
                </a:ext>
              </a:extLst>
            </p:cNvPr>
            <p:cNvCxnSpPr>
              <a:stCxn id="31" idx="2"/>
            </p:cNvCxnSpPr>
            <p:nvPr/>
          </p:nvCxnSpPr>
          <p:spPr bwMode="auto">
            <a:xfrm flipH="1">
              <a:off x="5562600" y="5791200"/>
              <a:ext cx="944137" cy="457200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9284B36-780A-4793-95E1-98299D4B8151}"/>
                </a:ext>
              </a:extLst>
            </p:cNvPr>
            <p:cNvCxnSpPr>
              <a:stCxn id="31" idx="2"/>
            </p:cNvCxnSpPr>
            <p:nvPr/>
          </p:nvCxnSpPr>
          <p:spPr bwMode="auto">
            <a:xfrm>
              <a:off x="6506737" y="5791200"/>
              <a:ext cx="732263" cy="457200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57C3881-DF89-43F9-AA49-3EFE0A7A2769}"/>
              </a:ext>
            </a:extLst>
          </p:cNvPr>
          <p:cNvGrpSpPr/>
          <p:nvPr/>
        </p:nvGrpSpPr>
        <p:grpSpPr>
          <a:xfrm>
            <a:off x="3657600" y="3200400"/>
            <a:ext cx="3048000" cy="830997"/>
            <a:chOff x="3657600" y="3200400"/>
            <a:chExt cx="3048000" cy="83099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A069C97-8BF2-4F80-A31E-713CFD31B2BE}"/>
                </a:ext>
              </a:extLst>
            </p:cNvPr>
            <p:cNvSpPr txBox="1"/>
            <p:nvPr/>
          </p:nvSpPr>
          <p:spPr>
            <a:xfrm>
              <a:off x="4228767" y="3200400"/>
              <a:ext cx="24768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Appropriately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Shrinks Big Ones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85F8B19-70ED-43ED-A378-F20CC7807410}"/>
                </a:ext>
              </a:extLst>
            </p:cNvPr>
            <p:cNvCxnSpPr>
              <a:stCxn id="32" idx="1"/>
            </p:cNvCxnSpPr>
            <p:nvPr/>
          </p:nvCxnSpPr>
          <p:spPr bwMode="auto">
            <a:xfrm flipH="1">
              <a:off x="3657600" y="3615899"/>
              <a:ext cx="571167" cy="415498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5F91537-14FE-4723-923E-501E0C072B18}"/>
                  </a:ext>
                </a:extLst>
              </p:cNvPr>
              <p:cNvSpPr txBox="1"/>
              <p:nvPr/>
            </p:nvSpPr>
            <p:spPr>
              <a:xfrm>
                <a:off x="27621" y="5341203"/>
                <a:ext cx="303499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C8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C8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C8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C8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8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Based on Median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8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Of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C8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Marcenko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8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-Pasteur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5F91537-14FE-4723-923E-501E0C072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1" y="5341203"/>
                <a:ext cx="3034998" cy="830997"/>
              </a:xfrm>
              <a:prstGeom prst="rect">
                <a:avLst/>
              </a:prstGeom>
              <a:blipFill>
                <a:blip r:embed="rId5"/>
                <a:stretch>
                  <a:fillRect l="-3219" t="-6569" r="-1811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D239825F-36CB-4BB8-AE57-C74B0CC283A2}"/>
              </a:ext>
            </a:extLst>
          </p:cNvPr>
          <p:cNvSpPr txBox="1"/>
          <p:nvPr/>
        </p:nvSpPr>
        <p:spPr>
          <a:xfrm>
            <a:off x="377018" y="6248400"/>
            <a:ext cx="2393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Will Cover Soon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615D746-6876-B14E-EB93-644A98D4AA2A}"/>
                  </a:ext>
                </a:extLst>
              </p:cNvPr>
              <p:cNvSpPr txBox="1"/>
              <p:nvPr/>
            </p:nvSpPr>
            <p:spPr>
              <a:xfrm>
                <a:off x="2895600" y="609600"/>
                <a:ext cx="6256841" cy="972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Simulated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𝜮</m:t>
                        </m:r>
                      </m:e>
                    </m:d>
                  </m:oMath>
                </a14:m>
                <a:r>
                  <a:rPr lang="en-US" dirty="0"/>
                  <a:t>  Data Set, With 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⋱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000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615D746-6876-B14E-EB93-644A98D4A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609600"/>
                <a:ext cx="6256841" cy="972702"/>
              </a:xfrm>
              <a:prstGeom prst="rect">
                <a:avLst/>
              </a:prstGeom>
              <a:blipFill>
                <a:blip r:embed="rId6"/>
                <a:stretch>
                  <a:fillRect l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1356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1. Signal Subspace Extraction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Shabalin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Nobel Shrinkage (For Denoising)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Optimized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For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Marcenko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Pasteur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86D0F6-B566-4629-A05A-3A5F5D7B67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87" t="26044" r="19001" b="5870"/>
          <a:stretch/>
        </p:blipFill>
        <p:spPr>
          <a:xfrm>
            <a:off x="3635022" y="2209800"/>
            <a:ext cx="5508978" cy="46482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4341C34-8EF0-4036-A6D0-C3082B11FA22}"/>
              </a:ext>
            </a:extLst>
          </p:cNvPr>
          <p:cNvGrpSpPr/>
          <p:nvPr/>
        </p:nvGrpSpPr>
        <p:grpSpPr>
          <a:xfrm>
            <a:off x="2286000" y="2819400"/>
            <a:ext cx="3048001" cy="3244850"/>
            <a:chOff x="2286000" y="2819400"/>
            <a:chExt cx="3048001" cy="32448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AA65BFF-16D5-4A74-A4C1-308C3A587D48}"/>
                    </a:ext>
                  </a:extLst>
                </p:cNvPr>
                <p:cNvSpPr txBox="1"/>
                <p:nvPr/>
              </p:nvSpPr>
              <p:spPr>
                <a:xfrm>
                  <a:off x="2286000" y="2819400"/>
                  <a:ext cx="1236236" cy="23525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+mn-cs"/>
                    </a:rPr>
                    <a:t>Optimal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+mn-cs"/>
                    </a:rPr>
                    <a:t>Cutoff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+mn-cs"/>
                    </a:rPr>
                    <a:t>Gives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+mn-cs"/>
                    </a:rPr>
                    <a:t>Initial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+mn-cs"/>
                    </a:rPr>
                    <a:t>Rank,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+mn-cs"/>
                    </a:rPr>
                    <a:t>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+mn-cs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AA65BFF-16D5-4A74-A4C1-308C3A587D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2819400"/>
                  <a:ext cx="1236236" cy="2352503"/>
                </a:xfrm>
                <a:prstGeom prst="rect">
                  <a:avLst/>
                </a:prstGeom>
                <a:blipFill>
                  <a:blip r:embed="rId4"/>
                  <a:stretch>
                    <a:fillRect l="-7389" t="-2078" r="-59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AC2586F-96C9-4A92-B07B-C9326F6C0458}"/>
                </a:ext>
              </a:extLst>
            </p:cNvPr>
            <p:cNvCxnSpPr>
              <a:stCxn id="9" idx="3"/>
            </p:cNvCxnSpPr>
            <p:nvPr/>
          </p:nvCxnSpPr>
          <p:spPr bwMode="auto">
            <a:xfrm>
              <a:off x="3522236" y="3995652"/>
              <a:ext cx="1811765" cy="2068598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0BCAFF0-42AE-BBD8-ACE0-8AE641FC6BF7}"/>
              </a:ext>
            </a:extLst>
          </p:cNvPr>
          <p:cNvSpPr txBox="1"/>
          <p:nvPr/>
        </p:nvSpPr>
        <p:spPr>
          <a:xfrm>
            <a:off x="609600" y="5706070"/>
            <a:ext cx="19672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Vs. Trial &amp; Error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 Crude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Bounds in AJIVE</a:t>
            </a:r>
          </a:p>
        </p:txBody>
      </p:sp>
    </p:spTree>
    <p:extLst>
      <p:ext uri="{BB962C8B-B14F-4D97-AF65-F5344CB8AC3E}">
        <p14:creationId xmlns:p14="http://schemas.microsoft.com/office/powerpoint/2010/main" val="4278730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1. Signal Subspace Extraction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143000"/>
                <a:ext cx="8534400" cy="5257800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Shrinkage Estimate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en-US" dirty="0"/>
                  <a:t>  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Based on Gavish-Donoho Shrinkage Function:</a:t>
                </a:r>
              </a:p>
              <a:p>
                <a:pPr marL="0" indent="0" algn="l">
                  <a:buClrTx/>
                  <a:buSzPct val="100000"/>
                </a:pPr>
                <a:endParaRPr lang="en-US" dirty="0"/>
              </a:p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box>
                                  <m:box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−1+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p>
                                                      <m:sSupPr>
                                                        <m:ctrlPr>
                                                          <a:rPr lang="en-US" sz="2400" i="1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r>
                                                          <a:rPr lang="en-US" sz="2400" i="1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𝑠</m:t>
                                                        </m:r>
                                                      </m:e>
                                                      <m:sup>
                                                        <m:r>
                                                          <a:rPr lang="en-US" sz="2400" i="1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2</m:t>
                                                        </m:r>
                                                      </m:sup>
                                                    </m:sSup>
                                                    <m:r>
                                                      <a:rPr lang="en-US" sz="2400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−</m:t>
                                                    </m:r>
                                                    <m:sSub>
                                                      <m:sSubPr>
                                                        <m:ctrlPr>
                                                          <a:rPr lang="en-US" sz="2400" i="1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sz="2400" i="1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𝛽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sz="2400" i="1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𝑘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n-US" sz="2400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−1</m:t>
                                                    </m:r>
                                                  </m:e>
                                                </m:d>
                                              </m:e>
                                              <m:sup>
                                                <m: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−4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𝛽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</m:sSub>
                                          </m:e>
                                        </m:rad>
                                      </m:e>
                                    </m:rad>
                                  </m:e>
                                </m:box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≥1+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rad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ra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143000"/>
                <a:ext cx="8534400" cy="5257800"/>
              </a:xfrm>
              <a:blipFill>
                <a:blip r:embed="rId3"/>
                <a:stretch>
                  <a:fillRect l="-1786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037238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1. Signal Subspace Extraction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00100"/>
            <a:ext cx="8534400" cy="5257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Gavish-Donoho (2017) </a:t>
            </a:r>
            <a:r>
              <a:rPr lang="en-US" dirty="0">
                <a:solidFill>
                  <a:srgbClr val="0000FF"/>
                </a:solidFill>
              </a:rPr>
              <a:t>Shrinkage</a:t>
            </a:r>
            <a:r>
              <a:rPr lang="en-US" dirty="0"/>
              <a:t> Function: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05CF1A-FEB5-6652-3776-EF36535D3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11828"/>
            <a:ext cx="8305802" cy="474617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C29EE46-CEB6-9434-3E7E-64C878FA2C6F}"/>
              </a:ext>
            </a:extLst>
          </p:cNvPr>
          <p:cNvGrpSpPr/>
          <p:nvPr/>
        </p:nvGrpSpPr>
        <p:grpSpPr>
          <a:xfrm>
            <a:off x="609600" y="4800600"/>
            <a:ext cx="1711815" cy="1371600"/>
            <a:chOff x="609600" y="4800600"/>
            <a:chExt cx="1711815" cy="13716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88DB66-4F42-C75A-BDEE-10F544E76BE0}"/>
                </a:ext>
              </a:extLst>
            </p:cNvPr>
            <p:cNvSpPr txBox="1"/>
            <p:nvPr/>
          </p:nvSpPr>
          <p:spPr>
            <a:xfrm>
              <a:off x="609600" y="4800600"/>
              <a:ext cx="17118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Small Singular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Values Set to 0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F2A6C25-46F0-A7C8-8B9A-E84846BE03F1}"/>
                </a:ext>
              </a:extLst>
            </p:cNvPr>
            <p:cNvCxnSpPr/>
            <p:nvPr/>
          </p:nvCxnSpPr>
          <p:spPr bwMode="auto">
            <a:xfrm>
              <a:off x="1447800" y="5446931"/>
              <a:ext cx="762000" cy="725269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6122D87-853D-6893-533C-5C41510E7153}"/>
              </a:ext>
            </a:extLst>
          </p:cNvPr>
          <p:cNvGrpSpPr/>
          <p:nvPr/>
        </p:nvGrpSpPr>
        <p:grpSpPr>
          <a:xfrm>
            <a:off x="2819400" y="2401669"/>
            <a:ext cx="4081846" cy="646331"/>
            <a:chOff x="3080954" y="2401669"/>
            <a:chExt cx="4081846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CE9EAFB-DF37-346D-D74B-63FD1AEE45F3}"/>
                </a:ext>
              </a:extLst>
            </p:cNvPr>
            <p:cNvSpPr txBox="1"/>
            <p:nvPr/>
          </p:nvSpPr>
          <p:spPr>
            <a:xfrm>
              <a:off x="3080954" y="2401669"/>
              <a:ext cx="25603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Large Ones “Shrunken”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Accounting for Noise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0549CF4-B7D4-0F2A-105E-612553AA1840}"/>
                </a:ext>
              </a:extLst>
            </p:cNvPr>
            <p:cNvCxnSpPr>
              <a:stCxn id="7" idx="3"/>
            </p:cNvCxnSpPr>
            <p:nvPr/>
          </p:nvCxnSpPr>
          <p:spPr bwMode="auto">
            <a:xfrm>
              <a:off x="5641270" y="2724835"/>
              <a:ext cx="1521530" cy="170765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17C448A-A103-0672-DEBB-7F9124ACFC90}"/>
              </a:ext>
            </a:extLst>
          </p:cNvPr>
          <p:cNvSpPr txBox="1"/>
          <p:nvPr/>
        </p:nvSpPr>
        <p:spPr>
          <a:xfrm>
            <a:off x="5486400" y="5029200"/>
            <a:ext cx="2698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Optimal Choice for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Marcenko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-Pasteur</a:t>
            </a:r>
          </a:p>
        </p:txBody>
      </p:sp>
    </p:spTree>
    <p:extLst>
      <p:ext uri="{BB962C8B-B14F-4D97-AF65-F5344CB8AC3E}">
        <p14:creationId xmlns:p14="http://schemas.microsoft.com/office/powerpoint/2010/main" val="1747253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1. Signal Subspace Extraction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219200"/>
                <a:ext cx="8534400" cy="5257800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Shrinkage Estimate of Each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Define: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rank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219200"/>
                <a:ext cx="8534400" cy="5257800"/>
              </a:xfrm>
              <a:blipFill>
                <a:blip r:embed="rId3"/>
                <a:stretch>
                  <a:fillRect l="-178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137EF51D-1416-000D-DD7E-711655D2BD50}"/>
              </a:ext>
            </a:extLst>
          </p:cNvPr>
          <p:cNvGrpSpPr/>
          <p:nvPr/>
        </p:nvGrpSpPr>
        <p:grpSpPr>
          <a:xfrm>
            <a:off x="4826159" y="2438400"/>
            <a:ext cx="2412841" cy="962799"/>
            <a:chOff x="4648200" y="2694801"/>
            <a:chExt cx="2412841" cy="96279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AA387E5-F768-6808-FFB1-6A8FCD7FF441}"/>
                </a:ext>
              </a:extLst>
            </p:cNvPr>
            <p:cNvSpPr/>
            <p:nvPr/>
          </p:nvSpPr>
          <p:spPr>
            <a:xfrm>
              <a:off x="4724400" y="3048000"/>
              <a:ext cx="990600" cy="609600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2B4E22A-A67C-E153-632C-29E6B7EB71AB}"/>
                </a:ext>
              </a:extLst>
            </p:cNvPr>
            <p:cNvSpPr txBox="1"/>
            <p:nvPr/>
          </p:nvSpPr>
          <p:spPr>
            <a:xfrm>
              <a:off x="4648200" y="2694801"/>
              <a:ext cx="24128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Put On Unit Scale For Shrinkage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A3A044F-0D26-3A89-42AE-B19BF905D57E}"/>
              </a:ext>
            </a:extLst>
          </p:cNvPr>
          <p:cNvGrpSpPr/>
          <p:nvPr/>
        </p:nvGrpSpPr>
        <p:grpSpPr>
          <a:xfrm>
            <a:off x="3657600" y="3352800"/>
            <a:ext cx="1813317" cy="1038999"/>
            <a:chOff x="3657600" y="3505200"/>
            <a:chExt cx="1813317" cy="103899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2C9900B-0D06-8ED2-5E3F-F460D815F2AF}"/>
                </a:ext>
              </a:extLst>
            </p:cNvPr>
            <p:cNvSpPr txBox="1"/>
            <p:nvPr/>
          </p:nvSpPr>
          <p:spPr>
            <a:xfrm>
              <a:off x="3657600" y="4267200"/>
              <a:ext cx="18133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Return to Original Scale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6812571-DE8A-55F1-058A-F82A2A59F358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H="1" flipV="1">
              <a:off x="4114800" y="3505200"/>
              <a:ext cx="449459" cy="7620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CC8C2AD-F5F3-7BE0-2395-D8C3BDC32EE2}"/>
              </a:ext>
            </a:extLst>
          </p:cNvPr>
          <p:cNvSpPr txBox="1"/>
          <p:nvPr/>
        </p:nvSpPr>
        <p:spPr>
          <a:xfrm>
            <a:off x="2667000" y="5867400"/>
            <a:ext cx="3736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(Rank of Low Rank Approximation,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After 0-ing Out Small Values)</a:t>
            </a:r>
          </a:p>
        </p:txBody>
      </p:sp>
    </p:spTree>
    <p:extLst>
      <p:ext uri="{BB962C8B-B14F-4D97-AF65-F5344CB8AC3E}">
        <p14:creationId xmlns:p14="http://schemas.microsoft.com/office/powerpoint/2010/main" val="4008393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1. Signal Subspace Extraction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219200"/>
                <a:ext cx="8686800" cy="5257800"/>
              </a:xfrm>
            </p:spPr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b="0" dirty="0"/>
                  <a:t>Angle Perturbation:</a:t>
                </a:r>
                <a:endParaRPr lang="en-US" dirty="0"/>
              </a:p>
              <a:p>
                <a:pPr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v"/>
                </a:pPr>
                <a:r>
                  <a:rPr lang="en-US" dirty="0"/>
                  <a:t>  For any Trait Space direction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want </a:t>
                </a:r>
                <a:r>
                  <a:rPr lang="en-US" i="1" dirty="0"/>
                  <a:t>angular proximity</a:t>
                </a:r>
                <a:r>
                  <a:rPr lang="en-US" dirty="0"/>
                  <a:t> to subspace 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𝑟𝑜𝑤</m:t>
                    </m:r>
                    <m:d>
                      <m:dPr>
                        <m:ctrlP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 algn="l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v"/>
                </a:pPr>
                <a:r>
                  <a:rPr lang="en-US" dirty="0"/>
                  <a:t> If close to multiple subspaces, could be shared</a:t>
                </a:r>
              </a:p>
              <a:p>
                <a:pPr lvl="1" algn="l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v"/>
                </a:pPr>
                <a:r>
                  <a:rPr lang="en-US" dirty="0"/>
                  <a:t> If too far away, indistinguishable from noise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219200"/>
                <a:ext cx="8686800" cy="5257800"/>
              </a:xfrm>
              <a:blipFill>
                <a:blip r:embed="rId3"/>
                <a:stretch>
                  <a:fillRect l="-1754" r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D73EBFD-11C0-CA37-787F-6C63D0F9E0C7}"/>
              </a:ext>
            </a:extLst>
          </p:cNvPr>
          <p:cNvSpPr txBox="1"/>
          <p:nvPr/>
        </p:nvSpPr>
        <p:spPr>
          <a:xfrm>
            <a:off x="444663" y="5373469"/>
            <a:ext cx="4346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Seek “Feasible Cone”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Around Each Model Subspace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586887-5BEB-4913-C717-9C0CB33D4D8D}"/>
              </a:ext>
            </a:extLst>
          </p:cNvPr>
          <p:cNvGrpSpPr/>
          <p:nvPr/>
        </p:nvGrpSpPr>
        <p:grpSpPr>
          <a:xfrm>
            <a:off x="5257800" y="3446859"/>
            <a:ext cx="1857816" cy="2649139"/>
            <a:chOff x="6323992" y="4580311"/>
            <a:chExt cx="1857816" cy="25540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39942FB-5E79-E914-DE67-E60F9E547D1F}"/>
                    </a:ext>
                  </a:extLst>
                </p:cNvPr>
                <p:cNvSpPr txBox="1"/>
                <p:nvPr/>
              </p:nvSpPr>
              <p:spPr>
                <a:xfrm>
                  <a:off x="6323992" y="6211009"/>
                  <a:ext cx="1857816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+mn-cs"/>
                    </a:rPr>
                    <a:t>Subspace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ℝ</m:t>
                          </m:r>
                        </m:e>
                        <m:sup>
                          <m: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+mn-cs"/>
                    </a:rPr>
                    <a:t> 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+mn-cs"/>
                    </a:rPr>
                    <a:t>Generated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+mn-cs"/>
                    </a:rPr>
                    <a:t>By Rows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en-US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</m:t>
                          </m:r>
                        </m:e>
                        <m:sub>
                          <m:r>
                            <a:rPr kumimoji="0" lang="en-US" alt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+mn-cs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39942FB-5E79-E914-DE67-E60F9E547D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3992" y="6211009"/>
                  <a:ext cx="1857816" cy="923330"/>
                </a:xfrm>
                <a:prstGeom prst="rect">
                  <a:avLst/>
                </a:prstGeom>
                <a:blipFill>
                  <a:blip r:embed="rId4"/>
                  <a:stretch>
                    <a:fillRect l="-2632" t="-3822" b="-57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A56279D-8DA3-077C-C7D8-4A617AFDE4D9}"/>
                </a:ext>
              </a:extLst>
            </p:cNvPr>
            <p:cNvCxnSpPr>
              <a:stCxn id="4" idx="0"/>
            </p:cNvCxnSpPr>
            <p:nvPr/>
          </p:nvCxnSpPr>
          <p:spPr bwMode="auto">
            <a:xfrm flipV="1">
              <a:off x="7252900" y="4580311"/>
              <a:ext cx="747492" cy="1630698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6B05338-0FDB-964E-356F-CD26D33D56E1}"/>
              </a:ext>
            </a:extLst>
          </p:cNvPr>
          <p:cNvGrpSpPr/>
          <p:nvPr/>
        </p:nvGrpSpPr>
        <p:grpSpPr>
          <a:xfrm>
            <a:off x="5753317" y="838200"/>
            <a:ext cx="3094758" cy="1524000"/>
            <a:chOff x="4381109" y="2277070"/>
            <a:chExt cx="3094758" cy="14692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FD942CF-C40B-C69C-B0EE-8E3CFF6EAB15}"/>
                    </a:ext>
                  </a:extLst>
                </p:cNvPr>
                <p:cNvSpPr txBox="1"/>
                <p:nvPr/>
              </p:nvSpPr>
              <p:spPr>
                <a:xfrm>
                  <a:off x="4381109" y="2277070"/>
                  <a:ext cx="3094758" cy="8901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lvl="0" algn="ctr">
                    <a:defRPr/>
                  </a:pPr>
                  <a:r>
                    <a: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+mn-cs"/>
                    </a:rPr>
                    <a:t>Wish: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+mn-cs"/>
                    </a:rPr>
                    <a:t>  Several </a:t>
                  </a:r>
                  <a14:m>
                    <m:oMath xmlns:m="http://schemas.openxmlformats.org/officeDocument/2006/math">
                      <m:r>
                        <a:rPr lang="en-US" alt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𝑟𝑜𝑤</m:t>
                      </m:r>
                      <m:d>
                        <m:dPr>
                          <m:ctrlPr>
                            <a:rPr lang="en-US" alt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a14:m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endParaRPr>
                </a:p>
                <a:p>
                  <a:pPr lvl="0" algn="ctr">
                    <a:defRPr/>
                  </a:pPr>
                  <a:r>
                    <a:rPr lang="en-US" altLang="en-US" dirty="0">
                      <a:solidFill>
                        <a:srgbClr val="00B050"/>
                      </a:solidFill>
                      <a:latin typeface="Tahoma" pitchFamily="34" charset="0"/>
                    </a:rPr>
                    <a:t>i.e. Have Shared Blocks,</a:t>
                  </a:r>
                </a:p>
                <a:p>
                  <a:pPr lvl="0" algn="ctr">
                    <a:defRPr/>
                  </a:pPr>
                  <a:r>
                    <a: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+mn-cs"/>
                    </a:rPr>
                    <a:t>But </a:t>
                  </a:r>
                  <a:r>
                    <a:rPr lang="en-US" altLang="en-US" dirty="0">
                      <a:solidFill>
                        <a:srgbClr val="00B050"/>
                      </a:solidFill>
                      <a:latin typeface="Tahoma" pitchFamily="34" charset="0"/>
                    </a:rPr>
                    <a:t>Must Deal With Noise</a:t>
                  </a:r>
                  <a:r>
                    <a: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+mn-cs"/>
                    </a:rPr>
                    <a:t> </a:t>
                  </a: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FD942CF-C40B-C69C-B0EE-8E3CFF6EAB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1109" y="2277070"/>
                  <a:ext cx="3094758" cy="890180"/>
                </a:xfrm>
                <a:prstGeom prst="rect">
                  <a:avLst/>
                </a:prstGeom>
                <a:blipFill>
                  <a:blip r:embed="rId5"/>
                  <a:stretch>
                    <a:fillRect l="-1183" t="-3974" b="-92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BE3DCB7-7F18-34EE-B99D-4DA657E1DD96}"/>
                </a:ext>
              </a:extLst>
            </p:cNvPr>
            <p:cNvCxnSpPr>
              <a:stCxn id="8" idx="2"/>
            </p:cNvCxnSpPr>
            <p:nvPr/>
          </p:nvCxnSpPr>
          <p:spPr bwMode="auto">
            <a:xfrm flipH="1">
              <a:off x="5180992" y="3167250"/>
              <a:ext cx="747496" cy="579104"/>
            </a:xfrm>
            <a:prstGeom prst="straightConnector1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215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1. Signal Subspace Extraction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219200"/>
                <a:ext cx="8610600" cy="5257800"/>
              </a:xfrm>
            </p:spPr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b="0" dirty="0"/>
                  <a:t>Angle Perturbation:</a:t>
                </a:r>
                <a:endParaRPr lang="en-US" dirty="0"/>
              </a:p>
              <a:p>
                <a:pPr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v"/>
                </a:pPr>
                <a:r>
                  <a:rPr lang="en-US" dirty="0"/>
                  <a:t>  For any Trait Space direction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want </a:t>
                </a:r>
                <a:r>
                  <a:rPr lang="en-US" i="1" dirty="0"/>
                  <a:t>angular proximity</a:t>
                </a:r>
                <a:r>
                  <a:rPr lang="en-US" dirty="0"/>
                  <a:t> to subspace 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𝑟𝑜𝑤</m:t>
                    </m:r>
                    <m:d>
                      <m:dPr>
                        <m:ctrlP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v"/>
                </a:pPr>
                <a:r>
                  <a:rPr lang="en-US" dirty="0"/>
                  <a:t>  Major Challenge:    Don’t know  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𝑟𝑜𝑤</m:t>
                    </m:r>
                    <m:d>
                      <m:dPr>
                        <m:ctrlPr>
                          <a:rPr lang="en-US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marL="0" indent="0" algn="ctr">
                  <a:lnSpc>
                    <a:spcPct val="150000"/>
                  </a:lnSpc>
                  <a:buSzPct val="100000"/>
                  <a:buNone/>
                </a:pPr>
                <a:r>
                  <a:rPr lang="en-US" dirty="0"/>
                  <a:t>Only have estimate  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rgbClr val="2DC8FF"/>
                        </a:solidFill>
                        <a:latin typeface="Cambria Math" panose="02040503050406030204" pitchFamily="18" charset="0"/>
                      </a:rPr>
                      <m:t>𝑟𝑜𝑤</m:t>
                    </m:r>
                    <m:d>
                      <m:dPr>
                        <m:ctrlPr>
                          <a:rPr lang="en-US" altLang="en-US" i="1">
                            <a:solidFill>
                              <a:srgbClr val="2DC8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solidFill>
                                  <a:srgbClr val="2DC8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en-US" b="1" i="1" smtClean="0">
                                    <a:solidFill>
                                      <a:srgbClr val="2DC8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b="1" i="1">
                                    <a:solidFill>
                                      <a:srgbClr val="2DC8FF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i="1">
                                <a:solidFill>
                                  <a:srgbClr val="2DC8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219200"/>
                <a:ext cx="8610600" cy="5257800"/>
              </a:xfrm>
              <a:blipFill>
                <a:blip r:embed="rId3"/>
                <a:stretch>
                  <a:fillRect l="-1769" r="-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6613E3D1-7001-F812-0A53-FDE7A236DBD8}"/>
              </a:ext>
            </a:extLst>
          </p:cNvPr>
          <p:cNvGrpSpPr/>
          <p:nvPr/>
        </p:nvGrpSpPr>
        <p:grpSpPr>
          <a:xfrm>
            <a:off x="7010400" y="4419600"/>
            <a:ext cx="2005677" cy="2267129"/>
            <a:chOff x="7010400" y="4419600"/>
            <a:chExt cx="2005677" cy="22671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C621568-171C-6CA9-9805-55B2A86B9CA0}"/>
                </a:ext>
              </a:extLst>
            </p:cNvPr>
            <p:cNvSpPr txBox="1"/>
            <p:nvPr/>
          </p:nvSpPr>
          <p:spPr>
            <a:xfrm>
              <a:off x="7010400" y="5486400"/>
              <a:ext cx="200567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Will Use These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Colors to Keep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Straight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Unknown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vs.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DC8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Estimated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2E176D3-B8A4-4E00-32B1-F9C0DA5CE11F}"/>
                </a:ext>
              </a:extLst>
            </p:cNvPr>
            <p:cNvCxnSpPr>
              <a:stCxn id="3" idx="0"/>
            </p:cNvCxnSpPr>
            <p:nvPr/>
          </p:nvCxnSpPr>
          <p:spPr>
            <a:xfrm flipH="1" flipV="1">
              <a:off x="7696200" y="4419600"/>
              <a:ext cx="317039" cy="1066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4B74B4A-0795-BB65-DC02-E1C7B1D7E4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15200" y="5181600"/>
              <a:ext cx="698039" cy="304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3620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1. Signal Subspace Extraction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219200"/>
                <a:ext cx="8763000" cy="5257800"/>
              </a:xfrm>
            </p:spPr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b="0" dirty="0"/>
                  <a:t>Angle Perturbation:</a:t>
                </a:r>
                <a:endParaRPr lang="en-US" dirty="0"/>
              </a:p>
              <a:p>
                <a:pPr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v"/>
                </a:pPr>
                <a:r>
                  <a:rPr lang="en-US" dirty="0"/>
                  <a:t>  For any Trait Space direction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want </a:t>
                </a:r>
                <a:r>
                  <a:rPr lang="en-US" i="1" dirty="0"/>
                  <a:t>angular proximity</a:t>
                </a:r>
                <a:r>
                  <a:rPr lang="en-US" dirty="0"/>
                  <a:t> to subspace 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𝑟𝑜𝑤</m:t>
                    </m:r>
                    <m:d>
                      <m:dPr>
                        <m:ctrlP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SzPct val="100000"/>
                  <a:buNone/>
                </a:pPr>
                <a:endParaRPr lang="en-US" sz="1600" dirty="0"/>
              </a:p>
              <a:p>
                <a:pPr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v"/>
                </a:pPr>
                <a:r>
                  <a:rPr lang="en-US" dirty="0"/>
                  <a:t>  </a:t>
                </a:r>
                <a:r>
                  <a:rPr lang="en-US" dirty="0" err="1"/>
                  <a:t>Similary</a:t>
                </a:r>
                <a:r>
                  <a:rPr lang="en-US" dirty="0"/>
                  <a:t> want </a:t>
                </a:r>
                <a:r>
                  <a:rPr lang="en-US" i="1" dirty="0"/>
                  <a:t>proximity</a:t>
                </a:r>
                <a:r>
                  <a:rPr lang="en-US" dirty="0"/>
                  <a:t> in Object Space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 to subspace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𝑐𝑜𝑙</m:t>
                    </m:r>
                    <m:d>
                      <m:dPr>
                        <m:ctrlP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v"/>
                </a:pPr>
                <a:r>
                  <a:rPr lang="en-US" dirty="0"/>
                  <a:t>  Calculate with parallel computation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219200"/>
                <a:ext cx="8763000" cy="5257800"/>
              </a:xfrm>
              <a:blipFill>
                <a:blip r:embed="rId3"/>
                <a:stretch>
                  <a:fillRect l="-1739" r="-834" b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5560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A010D9-058F-C67F-E735-B2FE8E0B0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562819E-EA15-526A-27C6-24FFDAE047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1. Signal Subspace Extraction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990B95B-2C83-1FC2-0B5A-07AA14CC6B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25780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b="0" dirty="0"/>
              <a:t>Angle Perturbation:</a:t>
            </a:r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Two Major Parts: </a:t>
            </a: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R="0" lvl="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Bootstrap Measure of Uncertainty</a:t>
            </a:r>
          </a:p>
          <a:p>
            <a:pPr marR="0" lvl="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  Random Direction Bound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21073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1. Signal Subspace Extraction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219200"/>
                <a:ext cx="8534400" cy="5257800"/>
              </a:xfrm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Bootstrap Principal Angles: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Goal:  Relationship Between </a:t>
                </a:r>
                <a:r>
                  <a:rPr kumimoji="0" lang="en-US" altLang="en-US" sz="32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Subspaces</a:t>
                </a:r>
              </a:p>
              <a:p>
                <a:pPr marL="0" lvl="0" indent="0" algn="ctr" eaLnBrk="1" hangingPunct="1">
                  <a:lnSpc>
                    <a:spcPct val="150000"/>
                  </a:lnSpc>
                  <a:buSzPct val="100000"/>
                  <a:buNone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Signal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𝑟𝑜𝑤</m:t>
                    </m:r>
                    <m:d>
                      <m:d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en-US" sz="32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alt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&amp;  Estimated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DC8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𝑟𝑜𝑤</m:t>
                    </m:r>
                    <m:d>
                      <m:dPr>
                        <m:ctrlP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2DC8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DC8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kumimoji="0" lang="en-US" altLang="en-US" sz="32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2DC8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lang="en-US" altLang="en-US" b="1" i="1">
                                    <a:solidFill>
                                      <a:srgbClr val="2DC8FF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alt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DC8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Useful Summary: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Principal Angle Analysis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219200"/>
                <a:ext cx="8534400" cy="5257800"/>
              </a:xfrm>
              <a:blipFill>
                <a:blip r:embed="rId3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9A3F5910-4CBA-300E-3C6B-569DEBEEEC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402" t="51186" r="19655" b="19162"/>
          <a:stretch/>
        </p:blipFill>
        <p:spPr>
          <a:xfrm>
            <a:off x="4419600" y="3733800"/>
            <a:ext cx="4748784" cy="31242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9AA4595-6F41-3AF5-9EDF-13840FAF44B9}"/>
              </a:ext>
            </a:extLst>
          </p:cNvPr>
          <p:cNvGrpSpPr/>
          <p:nvPr/>
        </p:nvGrpSpPr>
        <p:grpSpPr>
          <a:xfrm>
            <a:off x="1143000" y="4724400"/>
            <a:ext cx="7239000" cy="1909465"/>
            <a:chOff x="1143000" y="4724400"/>
            <a:chExt cx="7239000" cy="19094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700CD759-F8F5-200E-289B-989B72E8E6CE}"/>
                    </a:ext>
                  </a:extLst>
                </p:cNvPr>
                <p:cNvSpPr txBox="1"/>
                <p:nvPr/>
              </p:nvSpPr>
              <p:spPr>
                <a:xfrm>
                  <a:off x="1143000" y="6172200"/>
                  <a:ext cx="329083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+mn-cs"/>
                    </a:rPr>
                    <a:t>Bootstrap Unknown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899279D-1BEB-43F5-B993-485A689C0C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6172200"/>
                  <a:ext cx="3290837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2968" t="-12000" b="-2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BEEF7C2E-2D83-BA0A-CEE7-78CBDC6BF8C8}"/>
                </a:ext>
              </a:extLst>
            </p:cNvPr>
            <p:cNvCxnSpPr>
              <a:stCxn id="4" idx="3"/>
            </p:cNvCxnSpPr>
            <p:nvPr/>
          </p:nvCxnSpPr>
          <p:spPr bwMode="auto">
            <a:xfrm flipV="1">
              <a:off x="4433837" y="4724400"/>
              <a:ext cx="3948163" cy="1678633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626469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E11235-43AE-3EFF-3902-2BBCC82A3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469F8FF-7F99-800E-4294-F3A4FD779B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AJIVE Cancer Data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F71BC76-C4EF-45AB-BBA6-3B2CCC6CFF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ko-K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굴림" pitchFamily="50" charset="-127"/>
                <a:cs typeface="+mn-cs"/>
              </a:rPr>
              <a:t>JIVE:  Common Normalized Scores 1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ko-K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굴림" pitchFamily="50" charset="-127"/>
                <a:cs typeface="+mn-cs"/>
              </a:rPr>
              <a:t>Look at Extremes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ko-K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굴림" pitchFamily="50" charset="-127"/>
                <a:cs typeface="+mn-cs"/>
              </a:rPr>
              <a:t>Negative End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ko-K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굴림" pitchFamily="50" charset="-127"/>
                <a:cs typeface="+mn-cs"/>
              </a:rPr>
              <a:t>Top Person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ko-K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굴림" pitchFamily="50" charset="-127"/>
                <a:cs typeface="+mn-cs"/>
              </a:rPr>
              <a:t>Top 16 Patches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ko-K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굴림" pitchFamily="50" charset="-127"/>
                <a:cs typeface="+mn-cs"/>
              </a:rPr>
              <a:t>Fat Cells &amp; Stroma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8D9A55-A09C-26B7-3DCE-0CFCE1A2A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286" y="0"/>
            <a:ext cx="4746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7774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1. Signal Subspace Extraction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219200"/>
                <a:ext cx="8534400" cy="5257800"/>
              </a:xfrm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Bootstrap Principal Angles: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Based on rank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alt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alt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SVD: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𝑿</m:t>
                        </m:r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altLang="en-US" sz="32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𝑼𝑫</m:t>
                    </m:r>
                    <m:sSup>
                      <m:sSup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𝑽</m:t>
                        </m:r>
                      </m:e>
                      <m:sup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sup>
                    </m:sSup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And </a:t>
                </a:r>
                <a:r>
                  <a:rPr kumimoji="0" lang="en-US" alt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Shabalin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-Nobel Shrunken </a:t>
                </a:r>
                <a:r>
                  <a:rPr kumimoji="0" lang="en-US" alt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s.v.s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𝑫</m:t>
                        </m:r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</a:t>
                </a: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Estimate </a:t>
                </a:r>
                <a:r>
                  <a:rPr kumimoji="0" lang="en-US" altLang="en-US" sz="3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Residual Matrix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alt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altLang="en-US" sz="32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𝑬</m:t>
                            </m:r>
                          </m:e>
                        </m:acc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𝑿</m:t>
                        </m:r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altLang="en-US" sz="32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𝑼</m:t>
                    </m:r>
                    <m:sSub>
                      <m:sSub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𝑫</m:t>
                        </m:r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𝑽</m:t>
                        </m:r>
                      </m:e>
                      <m:sup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sup>
                    </m:sSup>
                  </m:oMath>
                </a14:m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Simulate </a:t>
                </a:r>
                <a:r>
                  <a:rPr kumimoji="0" lang="en-US" altLang="en-US" sz="3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Bootstrap Signal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: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alt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  <m:sup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p>
                    </m:sSubSup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𝑼</m:t>
                        </m:r>
                      </m:e>
                      <m:sup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  <m:sSub>
                      <m:sSub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𝑫</m:t>
                        </m:r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𝑽</m:t>
                        </m:r>
                      </m:e>
                      <m:sup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sup>
                    </m:sSup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𝑼</m:t>
                        </m:r>
                      </m:e>
                      <m:sup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𝑽</m:t>
                        </m:r>
                      </m:e>
                      <m:sup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alt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alt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bases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ℝ</m:t>
                        </m:r>
                      </m:e>
                      <m:sup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ℝ</m:t>
                        </m:r>
                      </m:e>
                      <m:sup>
                        <m: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(resp.)</a:t>
                </a:r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219200"/>
                <a:ext cx="8534400" cy="5257800"/>
              </a:xfrm>
              <a:blipFill>
                <a:blip r:embed="rId3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BECA734C-27B1-B9F4-1F8E-E6AE1A86598A}"/>
              </a:ext>
            </a:extLst>
          </p:cNvPr>
          <p:cNvGrpSpPr/>
          <p:nvPr/>
        </p:nvGrpSpPr>
        <p:grpSpPr>
          <a:xfrm>
            <a:off x="381000" y="6140450"/>
            <a:ext cx="3505832" cy="717550"/>
            <a:chOff x="608968" y="6064250"/>
            <a:chExt cx="3505832" cy="71755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464BD7C-D5C8-0904-FC84-6566E927F605}"/>
                </a:ext>
              </a:extLst>
            </p:cNvPr>
            <p:cNvSpPr txBox="1"/>
            <p:nvPr/>
          </p:nvSpPr>
          <p:spPr>
            <a:xfrm>
              <a:off x="608968" y="6320135"/>
              <a:ext cx="35058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Think Random Rotations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0ED9392-7188-5482-9AA3-B25F84B40EBC}"/>
                </a:ext>
              </a:extLst>
            </p:cNvPr>
            <p:cNvCxnSpPr>
              <a:stCxn id="3" idx="0"/>
            </p:cNvCxnSpPr>
            <p:nvPr/>
          </p:nvCxnSpPr>
          <p:spPr bwMode="auto">
            <a:xfrm flipH="1" flipV="1">
              <a:off x="2133600" y="6064250"/>
              <a:ext cx="228284" cy="255885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85C63E0-B5CD-CB60-649C-277C936C1A62}"/>
                </a:ext>
              </a:extLst>
            </p:cNvPr>
            <p:cNvCxnSpPr/>
            <p:nvPr/>
          </p:nvCxnSpPr>
          <p:spPr bwMode="auto">
            <a:xfrm flipV="1">
              <a:off x="2361884" y="6068714"/>
              <a:ext cx="228916" cy="255886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E27A68-3A06-0C88-C99D-DA96CD083590}"/>
                  </a:ext>
                </a:extLst>
              </p:cNvPr>
              <p:cNvSpPr txBox="1"/>
              <p:nvPr/>
            </p:nvSpPr>
            <p:spPr>
              <a:xfrm>
                <a:off x="3429000" y="6412468"/>
                <a:ext cx="34273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= # of Bootstrap Replications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E27A68-3A06-0C88-C99D-DA96CD083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6412468"/>
                <a:ext cx="3427349" cy="369332"/>
              </a:xfrm>
              <a:prstGeom prst="rect">
                <a:avLst/>
              </a:prstGeom>
              <a:blipFill>
                <a:blip r:embed="rId4"/>
                <a:stretch>
                  <a:fillRect t="-9836" r="-106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067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1. Signal Subspace Extraction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219200"/>
                <a:ext cx="8534400" cy="5257800"/>
              </a:xfrm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Bootstrap Principal Angles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Generate Bootstrap Data: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alt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𝑿</m:t>
                        </m:r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  <m:sup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p>
                    </m:sSubSup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alt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  <m:sup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p>
                    </m:sSubSup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alt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altLang="en-US" sz="32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𝑬</m:t>
                            </m:r>
                          </m:e>
                        </m:acc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lvl="0" indent="0" eaLnBrk="1" hangingPunct="1">
                  <a:lnSpc>
                    <a:spcPct val="150000"/>
                  </a:lnSpc>
                  <a:buSzPct val="100000"/>
                  <a:buNone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Get Bootstrap Estimates: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kumimoji="0" lang="en-US" alt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lang="en-US" alt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acc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  <m:sup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For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𝑙</m:t>
                    </m:r>
                    <m:r>
                      <a:rPr kumimoji="0" lang="en-US" alt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=1,⋯,</m:t>
                    </m:r>
                    <m:sSub>
                      <m:sSubPr>
                        <m:ctrlP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alt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alt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,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Study </a:t>
                </a:r>
                <a:r>
                  <a:rPr kumimoji="0" lang="en-US" altLang="en-US" sz="3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Largest Principal Angles</a:t>
                </a:r>
              </a:p>
              <a:p>
                <a:pPr marL="0" lvl="0" indent="0" eaLnBrk="1" hangingPunct="1">
                  <a:lnSpc>
                    <a:spcPct val="150000"/>
                  </a:lnSpc>
                  <a:buSzPct val="100000"/>
                  <a:buNone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Between 1</a:t>
                </a:r>
                <a:r>
                  <a:rPr kumimoji="0" lang="en-US" altLang="en-US" sz="32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st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𝑙</m:t>
                    </m:r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Cols of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alt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𝑽</m:t>
                        </m:r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  <m:sup>
                        <m: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and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kumimoji="0" lang="en-US" alt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lang="en-US" alt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acc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  <m:sup>
                        <m: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 </a:t>
                </a:r>
              </a:p>
              <a:p>
                <a:pPr marL="0" marR="0" lvl="0" indent="0" defTabSz="914400" rtl="0" eaLnBrk="1" fontAlgn="base" latinLnBrk="0" hangingPunct="1">
                  <a:lnSpc>
                    <a:spcPct val="2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219200"/>
                <a:ext cx="8534400" cy="5257800"/>
              </a:xfrm>
              <a:blipFill>
                <a:blip r:embed="rId3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0110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1. Signal Subspace Extraction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219200"/>
                <a:ext cx="8534400" cy="5257800"/>
              </a:xfrm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Bootstrap Principal Angles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PAA measures of Subspace Approximations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lvl="0" indent="0" eaLnBrk="1" hangingPunct="1">
                  <a:lnSpc>
                    <a:spcPct val="150000"/>
                  </a:lnSpc>
                  <a:buSzPct val="100000"/>
                  <a:buNone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Real World:     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𝑟𝑜𝑤</m:t>
                    </m:r>
                    <m:d>
                      <m:d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en-US" sz="32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alt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</a:t>
                </a:r>
                <a:r>
                  <a:rPr kumimoji="0" lang="en-US" alt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Est’d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by 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DC8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𝑟𝑜𝑤</m:t>
                    </m:r>
                    <m:d>
                      <m:dPr>
                        <m:ctrlP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2DC8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DC8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kumimoji="0" lang="en-US" altLang="en-US" sz="32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2DC8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lang="en-US" altLang="en-US" b="1" i="1">
                                    <a:solidFill>
                                      <a:srgbClr val="2DC8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alt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DC8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lvl="0" indent="0" eaLnBrk="1" hangingPunct="1">
                  <a:lnSpc>
                    <a:spcPct val="150000"/>
                  </a:lnSpc>
                  <a:buSzPct val="100000"/>
                  <a:buNone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Bootstrap World: 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𝑟𝑜𝑤</m:t>
                    </m:r>
                    <m:d>
                      <m:dPr>
                        <m:ctrlP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0" lang="en-US" alt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altLang="en-US" sz="32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alt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  <m:sup>
                            <m:r>
                              <a:rPr kumimoji="0" lang="en-US" alt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Est’d by</a:t>
                </a:r>
                <a14:m>
                  <m:oMath xmlns:m="http://schemas.openxmlformats.org/officeDocument/2006/math">
                    <m:r>
                      <a:rPr kumimoji="0" lang="en-US" altLang="en-US" sz="3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alt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𝑟𝑜𝑤</m:t>
                    </m:r>
                    <m:d>
                      <m:dPr>
                        <m:ctrlP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0" lang="en-US" alt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kumimoji="0" lang="en-US" altLang="en-US" sz="32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lang="en-US" alt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alt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  <m:sup>
                            <m:r>
                              <a:rPr kumimoji="0" lang="en-US" alt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219200"/>
                <a:ext cx="8534400" cy="5257800"/>
              </a:xfrm>
              <a:blipFill>
                <a:blip r:embed="rId3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61EA4F2-F6FE-A9B1-9C84-6F10C7CC831F}"/>
              </a:ext>
            </a:extLst>
          </p:cNvPr>
          <p:cNvSpPr txBox="1"/>
          <p:nvPr/>
        </p:nvSpPr>
        <p:spPr>
          <a:xfrm rot="5400000">
            <a:off x="5974149" y="4320054"/>
            <a:ext cx="631904" cy="830997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≈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788477-B3AC-C3A9-B101-9A0B5542B950}"/>
              </a:ext>
            </a:extLst>
          </p:cNvPr>
          <p:cNvGrpSpPr/>
          <p:nvPr/>
        </p:nvGrpSpPr>
        <p:grpSpPr>
          <a:xfrm>
            <a:off x="228600" y="4419600"/>
            <a:ext cx="5715000" cy="461665"/>
            <a:chOff x="304800" y="4495800"/>
            <a:chExt cx="5715000" cy="46166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1CADC11-84CA-1620-2141-0EF0CED3351A}"/>
                </a:ext>
              </a:extLst>
            </p:cNvPr>
            <p:cNvSpPr txBox="1"/>
            <p:nvPr/>
          </p:nvSpPr>
          <p:spPr>
            <a:xfrm>
              <a:off x="304800" y="4495800"/>
              <a:ext cx="51075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“Relative Isotropy” Makes This Work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BC7AB00C-1DE2-2EE7-A5A2-9DA893CCCEB4}"/>
                </a:ext>
              </a:extLst>
            </p:cNvPr>
            <p:cNvCxnSpPr>
              <a:stCxn id="4" idx="3"/>
            </p:cNvCxnSpPr>
            <p:nvPr/>
          </p:nvCxnSpPr>
          <p:spPr bwMode="auto">
            <a:xfrm flipV="1">
              <a:off x="5412352" y="4724400"/>
              <a:ext cx="607448" cy="2233"/>
            </a:xfrm>
            <a:prstGeom prst="straightConnector1">
              <a:avLst/>
            </a:prstGeom>
            <a:noFill/>
            <a:ln w="25400" cap="flat" cmpd="sng" algn="ctr">
              <a:solidFill>
                <a:srgbClr val="5B5249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72136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1. Signal Subspace Extraction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219200"/>
                <a:ext cx="8534400" cy="5257800"/>
              </a:xfrm>
            </p:spPr>
            <p:txBody>
              <a:bodyPr/>
              <a:lstStyle/>
              <a:p>
                <a:pPr marL="0" indent="0">
                  <a:buSzPct val="100000"/>
                  <a:buNone/>
                </a:pPr>
                <a:r>
                  <a:rPr lang="en-US" dirty="0"/>
                  <a:t>Consider Candidate Trait Direction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SzPct val="100000"/>
                  <a:buNone/>
                </a:pPr>
                <a:endParaRPr lang="en-US" dirty="0"/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219200"/>
                <a:ext cx="8534400" cy="5257800"/>
              </a:xfrm>
              <a:blipFill>
                <a:blip r:embed="rId3"/>
                <a:stretch>
                  <a:fillRect l="-178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EA9BDBC-79F0-3F39-7B95-1C1633FC4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20948"/>
            <a:ext cx="4720355" cy="3540265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28E2805-7925-B18A-5775-3B20F789EB1E}"/>
              </a:ext>
            </a:extLst>
          </p:cNvPr>
          <p:cNvCxnSpPr/>
          <p:nvPr/>
        </p:nvCxnSpPr>
        <p:spPr>
          <a:xfrm flipH="1">
            <a:off x="1981200" y="1676400"/>
            <a:ext cx="4800600" cy="3152001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8994DB-0FBE-FFEF-0887-7F15F6CC1AB4}"/>
              </a:ext>
            </a:extLst>
          </p:cNvPr>
          <p:cNvGrpSpPr/>
          <p:nvPr/>
        </p:nvGrpSpPr>
        <p:grpSpPr>
          <a:xfrm>
            <a:off x="1219200" y="1992868"/>
            <a:ext cx="5182124" cy="1588532"/>
            <a:chOff x="1219200" y="1992868"/>
            <a:chExt cx="5182124" cy="1588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73EC117-9AF1-CE48-6FFC-D8EB17FF8ECD}"/>
                    </a:ext>
                  </a:extLst>
                </p:cNvPr>
                <p:cNvSpPr txBox="1"/>
                <p:nvPr/>
              </p:nvSpPr>
              <p:spPr>
                <a:xfrm>
                  <a:off x="1219200" y="1992868"/>
                  <a:ext cx="51821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To be “nearly in” </a:t>
                  </a: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Span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𝒌</m:t>
                          </m:r>
                        </m:sub>
                      </m:sSub>
                    </m:oMath>
                  </a14:m>
                  <a:r>
                    <a: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=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𝑟𝑜𝑤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𝒌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= TS(</a:t>
                  </a:r>
                  <a:r>
                    <a: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A</a:t>
                  </a: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)</a:t>
                  </a: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73EC117-9AF1-CE48-6FFC-D8EB17FF8E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1992868"/>
                  <a:ext cx="5182124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941" t="-983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0A56058-3937-D08A-9788-083103FDA37C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 flipH="1">
              <a:off x="1676400" y="2362200"/>
              <a:ext cx="2133862" cy="12192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A90E33-B572-4A73-60EB-D62EDBA17255}"/>
              </a:ext>
            </a:extLst>
          </p:cNvPr>
          <p:cNvGrpSpPr/>
          <p:nvPr/>
        </p:nvGrpSpPr>
        <p:grpSpPr>
          <a:xfrm>
            <a:off x="2895600" y="4953000"/>
            <a:ext cx="4267200" cy="1219200"/>
            <a:chOff x="2895600" y="4953000"/>
            <a:chExt cx="4267200" cy="1219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175A8A8-08A0-D64D-F674-784A5F2AAD40}"/>
                    </a:ext>
                  </a:extLst>
                </p:cNvPr>
                <p:cNvSpPr txBox="1"/>
                <p:nvPr/>
              </p:nvSpPr>
              <p:spPr>
                <a:xfrm>
                  <a:off x="4669810" y="5213220"/>
                  <a:ext cx="2492990" cy="9589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Given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, Can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𝜃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∡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𝒗</m:t>
                              </m:r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</m:t>
                              </m:r>
                            </m:sup>
                          </m:s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TS</m:t>
                          </m:r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𝑨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Be 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Distinguished From 0?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175A8A8-08A0-D64D-F674-784A5F2AAD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9810" y="5213220"/>
                  <a:ext cx="2492990" cy="958980"/>
                </a:xfrm>
                <a:prstGeom prst="rect">
                  <a:avLst/>
                </a:prstGeom>
                <a:blipFill>
                  <a:blip r:embed="rId6"/>
                  <a:stretch>
                    <a:fillRect l="-1467" t="-3165" r="-1711" b="-88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ECFC9F3-CA4E-4B5E-5187-4E66B8EE3CBB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 flipV="1">
              <a:off x="2895600" y="4953000"/>
              <a:ext cx="1774210" cy="73971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790BB1A-D250-8643-5B03-0911438ADE6C}"/>
              </a:ext>
            </a:extLst>
          </p:cNvPr>
          <p:cNvGrpSpPr/>
          <p:nvPr/>
        </p:nvGrpSpPr>
        <p:grpSpPr>
          <a:xfrm>
            <a:off x="2286000" y="3200400"/>
            <a:ext cx="5563547" cy="1143000"/>
            <a:chOff x="2286000" y="3200400"/>
            <a:chExt cx="5563547" cy="1143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394F9C4-64DC-1A2E-E919-05B0226EA182}"/>
                    </a:ext>
                  </a:extLst>
                </p:cNvPr>
                <p:cNvSpPr txBox="1"/>
                <p:nvPr/>
              </p:nvSpPr>
              <p:spPr>
                <a:xfrm>
                  <a:off x="4287866" y="3200400"/>
                  <a:ext cx="3561681" cy="10102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Alternate Representation: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𝜃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∡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𝒗</m:t>
                                </m:r>
                              </m:e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kumimoji="0" lang="en-US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TS</m:t>
                            </m:r>
                            <m:d>
                              <m:d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𝑨</m:t>
                                </m:r>
                              </m:e>
                            </m:d>
                          </m:e>
                        </m:d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∡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𝒗</m:t>
                                </m:r>
                              </m:e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𝑝𝑟𝑜𝑗</m:t>
                                </m:r>
                              </m:sub>
                              <m:sup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∡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𝒗</m:t>
                                </m:r>
                              </m:e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ℙ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𝒗</m:t>
                                </m:r>
                              </m:e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394F9C4-64DC-1A2E-E919-05B0226EA1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7866" y="3200400"/>
                  <a:ext cx="3561681" cy="1010277"/>
                </a:xfrm>
                <a:prstGeom prst="rect">
                  <a:avLst/>
                </a:prstGeom>
                <a:blipFill>
                  <a:blip r:embed="rId7"/>
                  <a:stretch>
                    <a:fillRect t="-30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115C42C-50C6-A59D-FE22-7985851686AB}"/>
                </a:ext>
              </a:extLst>
            </p:cNvPr>
            <p:cNvCxnSpPr>
              <a:cxnSpLocks/>
              <a:stCxn id="16" idx="1"/>
            </p:cNvCxnSpPr>
            <p:nvPr/>
          </p:nvCxnSpPr>
          <p:spPr>
            <a:xfrm flipH="1">
              <a:off x="2286000" y="3705539"/>
              <a:ext cx="2001866" cy="63786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47CC200-3B8D-763B-7D20-5CDB495369D5}"/>
              </a:ext>
            </a:extLst>
          </p:cNvPr>
          <p:cNvGrpSpPr/>
          <p:nvPr/>
        </p:nvGrpSpPr>
        <p:grpSpPr>
          <a:xfrm>
            <a:off x="6553200" y="4038600"/>
            <a:ext cx="2438400" cy="990600"/>
            <a:chOff x="6553200" y="4038600"/>
            <a:chExt cx="2438400" cy="990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D1CA491-0D09-527C-FFFE-3E7CFB1BDA35}"/>
                    </a:ext>
                  </a:extLst>
                </p:cNvPr>
                <p:cNvSpPr txBox="1"/>
                <p:nvPr/>
              </p:nvSpPr>
              <p:spPr>
                <a:xfrm>
                  <a:off x="7103006" y="4382869"/>
                  <a:ext cx="188859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Projection of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on  </a:t>
                  </a:r>
                  <a:r>
                    <a: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𝑟𝑜𝑤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𝒌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D1CA491-0D09-527C-FFFE-3E7CFB1BDA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3006" y="4382869"/>
                  <a:ext cx="1888594" cy="646331"/>
                </a:xfrm>
                <a:prstGeom prst="rect">
                  <a:avLst/>
                </a:prstGeom>
                <a:blipFill>
                  <a:blip r:embed="rId8"/>
                  <a:stretch>
                    <a:fillRect l="-2258" t="-5660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3BACFBC-57A9-B3BD-88AE-8D2ABE68CCD8}"/>
                </a:ext>
              </a:extLst>
            </p:cNvPr>
            <p:cNvCxnSpPr>
              <a:cxnSpLocks/>
              <a:stCxn id="23" idx="1"/>
            </p:cNvCxnSpPr>
            <p:nvPr/>
          </p:nvCxnSpPr>
          <p:spPr>
            <a:xfrm flipH="1" flipV="1">
              <a:off x="6553200" y="4038600"/>
              <a:ext cx="549806" cy="6674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01E46D1-691C-3058-CC48-E3C2E32A3C63}"/>
              </a:ext>
            </a:extLst>
          </p:cNvPr>
          <p:cNvSpPr txBox="1"/>
          <p:nvPr/>
        </p:nvSpPr>
        <p:spPr>
          <a:xfrm>
            <a:off x="3733800" y="6428601"/>
            <a:ext cx="238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Angles Computed Via Projection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038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1. Signal Subspace Extraction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219200"/>
                <a:ext cx="8534400" cy="5257800"/>
              </a:xfrm>
            </p:spPr>
            <p:txBody>
              <a:bodyPr/>
              <a:lstStyle/>
              <a:p>
                <a:pPr marL="0" indent="0">
                  <a:buSzPct val="100000"/>
                  <a:buNone/>
                </a:pPr>
                <a:r>
                  <a:rPr lang="en-US" dirty="0"/>
                  <a:t>Consider Candidate Trait Direction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219200"/>
                <a:ext cx="8534400" cy="5257800"/>
              </a:xfrm>
              <a:blipFill>
                <a:blip r:embed="rId3"/>
                <a:stretch>
                  <a:fillRect l="-178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EA9BDBC-79F0-3F39-7B95-1C1633FC4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20948"/>
            <a:ext cx="4720355" cy="3540265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28E2805-7925-B18A-5775-3B20F789EB1E}"/>
              </a:ext>
            </a:extLst>
          </p:cNvPr>
          <p:cNvCxnSpPr/>
          <p:nvPr/>
        </p:nvCxnSpPr>
        <p:spPr>
          <a:xfrm flipH="1">
            <a:off x="1981200" y="1676400"/>
            <a:ext cx="4800600" cy="3152001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C0998D2-E252-0932-F1D7-9DD122347755}"/>
              </a:ext>
            </a:extLst>
          </p:cNvPr>
          <p:cNvGrpSpPr/>
          <p:nvPr/>
        </p:nvGrpSpPr>
        <p:grpSpPr>
          <a:xfrm>
            <a:off x="2514600" y="2823218"/>
            <a:ext cx="5654602" cy="2822588"/>
            <a:chOff x="2514600" y="2823218"/>
            <a:chExt cx="5654602" cy="28225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065C799-C2E7-6530-8BBF-DDCA1C17372C}"/>
                    </a:ext>
                  </a:extLst>
                </p:cNvPr>
                <p:cNvSpPr txBox="1"/>
                <p:nvPr/>
              </p:nvSpPr>
              <p:spPr>
                <a:xfrm>
                  <a:off x="5406907" y="2823218"/>
                  <a:ext cx="2762295" cy="6819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Challenge, Only Observe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C8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TS(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2DC8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2DC8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</m:t>
                          </m:r>
                        </m:e>
                      </m:acc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C8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) </a:t>
                  </a:r>
                  <a14:m>
                    <m:oMath xmlns:m="http://schemas.openxmlformats.org/officeDocument/2006/math">
                      <m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DC8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DC8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ro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DC8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𝑤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DC8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DC8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2DC8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2DC8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𝑨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DC8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DC8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065C799-C2E7-6530-8BBF-DDCA1C1737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6907" y="2823218"/>
                  <a:ext cx="2762295" cy="681982"/>
                </a:xfrm>
                <a:prstGeom prst="rect">
                  <a:avLst/>
                </a:prstGeom>
                <a:blipFill>
                  <a:blip r:embed="rId5"/>
                  <a:stretch>
                    <a:fillRect l="-1325" t="-4464" r="-1545" b="-10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B763AB1-BCEF-212F-1895-DF0554D03DB5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>
              <a:off x="2514600" y="3164209"/>
              <a:ext cx="2892307" cy="2481597"/>
            </a:xfrm>
            <a:prstGeom prst="straightConnector1">
              <a:avLst/>
            </a:prstGeom>
            <a:ln w="25400">
              <a:solidFill>
                <a:srgbClr val="2DC8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25EB031-BB46-DDEB-CA0E-5442E1D25A0A}"/>
              </a:ext>
            </a:extLst>
          </p:cNvPr>
          <p:cNvGrpSpPr/>
          <p:nvPr/>
        </p:nvGrpSpPr>
        <p:grpSpPr>
          <a:xfrm>
            <a:off x="2590800" y="4191000"/>
            <a:ext cx="5958090" cy="921406"/>
            <a:chOff x="2514600" y="4191000"/>
            <a:chExt cx="6034463" cy="9214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25A408A-2055-057A-BDBD-9D7344E9B668}"/>
                    </a:ext>
                  </a:extLst>
                </p:cNvPr>
                <p:cNvSpPr txBox="1"/>
                <p:nvPr/>
              </p:nvSpPr>
              <p:spPr>
                <a:xfrm>
                  <a:off x="4896788" y="4191000"/>
                  <a:ext cx="3652275" cy="9214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Cambria Math" panose="02040503050406030204" pitchFamily="18" charset="0"/>
                      <a:cs typeface="+mn-cs"/>
                    </a:rPr>
                    <a:t>And Angle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DC8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2DC8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2DC8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DC8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∡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𝒗</m:t>
                              </m:r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</m:t>
                              </m:r>
                            </m:sup>
                          </m:s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kumimoji="0" lang="en-US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DC8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TS</m:t>
                          </m:r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DC8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DC8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2DC8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𝑨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∡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𝒗</m:t>
                                </m:r>
                              </m:e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kumimoji="0" lang="en-US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DC8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ro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DC8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C8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2DC8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2DC8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18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2DC8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𝑨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2DC8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DC8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∡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𝒗</m:t>
                                </m:r>
                              </m:e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2DC8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2DC8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2DC8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ℙ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C8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C8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C8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𝒗</m:t>
                                </m:r>
                              </m:e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C8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25A408A-2055-057A-BDBD-9D7344E9B6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6788" y="4191000"/>
                  <a:ext cx="3652275" cy="921406"/>
                </a:xfrm>
                <a:prstGeom prst="rect">
                  <a:avLst/>
                </a:prstGeom>
                <a:blipFill>
                  <a:blip r:embed="rId6"/>
                  <a:stretch>
                    <a:fillRect l="-3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A53B101-9096-7FA3-E97E-28FC480780E4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>
              <a:off x="2514600" y="4651703"/>
              <a:ext cx="2382188" cy="46070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FD488A5-BBC3-4122-0287-4A1526A29F72}"/>
              </a:ext>
            </a:extLst>
          </p:cNvPr>
          <p:cNvGrpSpPr/>
          <p:nvPr/>
        </p:nvGrpSpPr>
        <p:grpSpPr>
          <a:xfrm>
            <a:off x="6188606" y="5029200"/>
            <a:ext cx="1888594" cy="1483451"/>
            <a:chOff x="7103006" y="3581400"/>
            <a:chExt cx="1888594" cy="14834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BE03A69-DC89-C768-538C-4120589526E3}"/>
                    </a:ext>
                  </a:extLst>
                </p:cNvPr>
                <p:cNvSpPr txBox="1"/>
                <p:nvPr/>
              </p:nvSpPr>
              <p:spPr>
                <a:xfrm>
                  <a:off x="7103006" y="4382869"/>
                  <a:ext cx="1888594" cy="6819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Projection of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on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DC8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ro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DC8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𝑤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2DC8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2DC8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2DC8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2DC8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𝑨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2DC8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BE03A69-DC89-C768-538C-4120589526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3006" y="4382869"/>
                  <a:ext cx="1888594" cy="681982"/>
                </a:xfrm>
                <a:prstGeom prst="rect">
                  <a:avLst/>
                </a:prstGeom>
                <a:blipFill>
                  <a:blip r:embed="rId7"/>
                  <a:stretch>
                    <a:fillRect l="-2258" t="-4464" b="-10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2A90E93-BB81-7EC3-9933-521F2BF8D5B3}"/>
                </a:ext>
              </a:extLst>
            </p:cNvPr>
            <p:cNvCxnSpPr>
              <a:cxnSpLocks/>
              <a:stCxn id="30" idx="0"/>
            </p:cNvCxnSpPr>
            <p:nvPr/>
          </p:nvCxnSpPr>
          <p:spPr>
            <a:xfrm flipV="1">
              <a:off x="8047303" y="3581400"/>
              <a:ext cx="715697" cy="8014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2431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1. Signal Subspace Extraction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219200"/>
                <a:ext cx="8534400" cy="5257800"/>
              </a:xfrm>
            </p:spPr>
            <p:txBody>
              <a:bodyPr/>
              <a:lstStyle/>
              <a:p>
                <a:pPr marL="0" indent="0">
                  <a:buSzPct val="100000"/>
                  <a:buNone/>
                </a:pPr>
                <a:r>
                  <a:rPr lang="en-US" dirty="0"/>
                  <a:t>Find Bounds on Angles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1200">
                            <a:solidFill>
                              <a:srgbClr val="2DC8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2DC8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2DC8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 kern="1200">
                            <a:solidFill>
                              <a:srgbClr val="2DC8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SzPct val="100000"/>
                  <a:buNone/>
                </a:pPr>
                <a:endParaRPr lang="en-US" dirty="0"/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219200"/>
                <a:ext cx="8534400" cy="5257800"/>
              </a:xfrm>
              <a:blipFill>
                <a:blip r:embed="rId3"/>
                <a:stretch>
                  <a:fillRect l="-1786" t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F6E0BD4-DF3E-251F-668D-2A557916F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10444"/>
            <a:ext cx="4720355" cy="35402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8BBF0A-47CF-69FE-7DC3-F4708E846930}"/>
                  </a:ext>
                </a:extLst>
              </p:cNvPr>
              <p:cNvSpPr txBox="1"/>
              <p:nvPr/>
            </p:nvSpPr>
            <p:spPr>
              <a:xfrm>
                <a:off x="5105400" y="3276534"/>
                <a:ext cx="3130216" cy="381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Triangle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Ineq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DC8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DC8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DC8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DC8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𝜃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Sup>
                      <m:sSub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𝜃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∗</m:t>
                        </m:r>
                      </m:sup>
                    </m:sSubSup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8BBF0A-47CF-69FE-7DC3-F4708E846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276534"/>
                <a:ext cx="3130216" cy="381066"/>
              </a:xfrm>
              <a:prstGeom prst="rect">
                <a:avLst/>
              </a:prstGeom>
              <a:blipFill>
                <a:blip r:embed="rId5"/>
                <a:stretch>
                  <a:fillRect l="-1754" t="-6349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EF185532-4CD9-9458-9BDC-DD59AB745EA0}"/>
              </a:ext>
            </a:extLst>
          </p:cNvPr>
          <p:cNvGrpSpPr/>
          <p:nvPr/>
        </p:nvGrpSpPr>
        <p:grpSpPr>
          <a:xfrm>
            <a:off x="5148076" y="4053307"/>
            <a:ext cx="3362139" cy="1204493"/>
            <a:chOff x="5148076" y="3977107"/>
            <a:chExt cx="3362139" cy="12044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305D9AE-3256-0D59-6479-3BFD39EA16ED}"/>
                    </a:ext>
                  </a:extLst>
                </p:cNvPr>
                <p:cNvSpPr txBox="1"/>
                <p:nvPr/>
              </p:nvSpPr>
              <p:spPr>
                <a:xfrm>
                  <a:off x="5181600" y="4812268"/>
                  <a:ext cx="22316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Cambria Math" panose="02040503050406030204" pitchFamily="18" charset="0"/>
                      <a:cs typeface="+mn-cs"/>
                    </a:rPr>
                    <a:t>Lower Bound on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𝜃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305D9AE-3256-0D59-6479-3BFD39EA16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4812268"/>
                  <a:ext cx="223163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186" t="-983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203EBB1-713B-B6CD-F977-E813EE6EC676}"/>
                    </a:ext>
                  </a:extLst>
                </p:cNvPr>
                <p:cNvSpPr txBox="1"/>
                <p:nvPr/>
              </p:nvSpPr>
              <p:spPr>
                <a:xfrm>
                  <a:off x="5148076" y="3977107"/>
                  <a:ext cx="3362139" cy="4424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Cambria Math" panose="02040503050406030204" pitchFamily="18" charset="0"/>
                      <a:cs typeface="+mn-cs"/>
                    </a:rPr>
                    <a:t>Which Gives: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2DC8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2DC8FF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2DC8FF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2DC8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≤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𝜃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203EBB1-713B-B6CD-F977-E813EE6EC6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8076" y="3977107"/>
                  <a:ext cx="3362139" cy="442493"/>
                </a:xfrm>
                <a:prstGeom prst="rect">
                  <a:avLst/>
                </a:prstGeom>
                <a:blipFill>
                  <a:blip r:embed="rId7"/>
                  <a:stretch>
                    <a:fillRect l="-1633" t="-4110" b="-82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B88CEB-3A5F-4BF9-0071-8EA131A21060}"/>
                  </a:ext>
                </a:extLst>
              </p:cNvPr>
              <p:cNvSpPr txBox="1"/>
              <p:nvPr/>
            </p:nvSpPr>
            <p:spPr>
              <a:xfrm>
                <a:off x="5105400" y="5605108"/>
                <a:ext cx="3430042" cy="719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C8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2DC8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2DC8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C8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Indicates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𝒗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Indistinguishable From Signal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B88CEB-3A5F-4BF9-0071-8EA131A21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5605108"/>
                <a:ext cx="3430042" cy="719492"/>
              </a:xfrm>
              <a:prstGeom prst="rect">
                <a:avLst/>
              </a:prstGeom>
              <a:blipFill>
                <a:blip r:embed="rId8"/>
                <a:stretch>
                  <a:fillRect l="-1601" t="-2521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F8E32D12-967A-813E-A53F-3754D8F8594E}"/>
              </a:ext>
            </a:extLst>
          </p:cNvPr>
          <p:cNvGrpSpPr/>
          <p:nvPr/>
        </p:nvGrpSpPr>
        <p:grpSpPr>
          <a:xfrm>
            <a:off x="2971800" y="2057400"/>
            <a:ext cx="5773251" cy="2971800"/>
            <a:chOff x="2971800" y="2057400"/>
            <a:chExt cx="5773251" cy="2971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19128BB-62C7-66BC-FC43-D3B8AAF2E833}"/>
                    </a:ext>
                  </a:extLst>
                </p:cNvPr>
                <p:cNvSpPr txBox="1"/>
                <p:nvPr/>
              </p:nvSpPr>
              <p:spPr>
                <a:xfrm>
                  <a:off x="5118224" y="2057400"/>
                  <a:ext cx="3626827" cy="835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Cambria Math" panose="02040503050406030204" pitchFamily="18" charset="0"/>
                      <a:cs typeface="+mn-cs"/>
                    </a:rPr>
                    <a:t>Define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 </m:t>
                      </m:r>
                      <m:sSubSup>
                        <m:sSub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𝜃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bSup>
                      <m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∡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𝒗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𝑝𝑟𝑜𝑗</m:t>
                              </m:r>
                            </m:sub>
                            <m:sup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∗</m:t>
                              </m:r>
                            </m:sup>
                          </m:sSub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2DC8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ro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2DC8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</m:t>
                          </m:r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2DC8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2DC8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2DC8FF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2DC8FF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𝑨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2DC8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∡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𝑝𝑟𝑜𝑗</m:t>
                                </m:r>
                              </m:sub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ℙ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𝑝𝑟𝑜𝑗</m:t>
                                </m:r>
                              </m:sub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19128BB-62C7-66BC-FC43-D3B8AAF2E8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8224" y="2057400"/>
                  <a:ext cx="3626827" cy="835165"/>
                </a:xfrm>
                <a:prstGeom prst="rect">
                  <a:avLst/>
                </a:prstGeom>
                <a:blipFill>
                  <a:blip r:embed="rId9"/>
                  <a:stretch>
                    <a:fillRect l="-1008" b="-29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A1A4473-15BA-B168-2FD0-D6F7ADBB0C83}"/>
                </a:ext>
              </a:extLst>
            </p:cNvPr>
            <p:cNvCxnSpPr>
              <a:cxnSpLocks/>
              <a:stCxn id="3" idx="1"/>
            </p:cNvCxnSpPr>
            <p:nvPr/>
          </p:nvCxnSpPr>
          <p:spPr>
            <a:xfrm flipH="1">
              <a:off x="2971800" y="2474983"/>
              <a:ext cx="2146424" cy="255421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4719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1. Signal Subspace Extraction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219200"/>
                <a:ext cx="8534400" cy="5257800"/>
              </a:xfrm>
            </p:spPr>
            <p:txBody>
              <a:bodyPr/>
              <a:lstStyle/>
              <a:p>
                <a:pPr marL="0" indent="0">
                  <a:buSzPct val="100000"/>
                  <a:buNone/>
                </a:pPr>
                <a:r>
                  <a:rPr lang="en-US" dirty="0"/>
                  <a:t>Find Bounds on Angles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1200">
                            <a:solidFill>
                              <a:srgbClr val="2DC8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2DC8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2DC8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 kern="1200">
                            <a:solidFill>
                              <a:srgbClr val="2DC8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SzPct val="100000"/>
                  <a:buNone/>
                </a:pPr>
                <a:endParaRPr lang="en-US" dirty="0"/>
              </a:p>
              <a:p>
                <a:pPr marL="0" lvl="0" indent="0" eaLnBrk="1" hangingPunct="1">
                  <a:lnSpc>
                    <a:spcPct val="150000"/>
                  </a:lnSpc>
                  <a:buSzPct val="100000"/>
                  <a:buNone/>
                  <a:defRPr/>
                </a:pPr>
                <a:endParaRPr lang="en-US" dirty="0"/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219200"/>
                <a:ext cx="8534400" cy="5257800"/>
              </a:xfrm>
              <a:blipFill>
                <a:blip r:embed="rId3"/>
                <a:stretch>
                  <a:fillRect l="-1786" t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52F283E3-1B69-1223-7818-6C17C6DF1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20947"/>
            <a:ext cx="4720355" cy="35402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E00C18-6243-A254-868D-154A91AB2823}"/>
                  </a:ext>
                </a:extLst>
              </p:cNvPr>
              <p:cNvSpPr txBox="1"/>
              <p:nvPr/>
            </p:nvSpPr>
            <p:spPr>
              <a:xfrm>
                <a:off x="5124801" y="2297668"/>
                <a:ext cx="3283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Next Find Upper Bound 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𝜃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E00C18-6243-A254-868D-154A91AB2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801" y="2297668"/>
                <a:ext cx="3283206" cy="369332"/>
              </a:xfrm>
              <a:prstGeom prst="rect">
                <a:avLst/>
              </a:prstGeom>
              <a:blipFill>
                <a:blip r:embed="rId5"/>
                <a:stretch>
                  <a:fillRect l="-1673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2FAA67-25A8-F0A6-289C-3F11003CF961}"/>
                  </a:ext>
                </a:extLst>
              </p:cNvPr>
              <p:cNvSpPr txBox="1"/>
              <p:nvPr/>
            </p:nvSpPr>
            <p:spPr>
              <a:xfrm>
                <a:off x="5181600" y="3200400"/>
                <a:ext cx="3352264" cy="420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Define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𝜃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∗</m:t>
                        </m:r>
                      </m:sup>
                    </m:sSub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=∡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𝒗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𝑝𝑟𝑜𝑗</m:t>
                            </m:r>
                          </m:sub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b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𝑟𝑜𝑤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𝒌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e>
                    </m:d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2FAA67-25A8-F0A6-289C-3F11003CF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200400"/>
                <a:ext cx="3352264" cy="420628"/>
              </a:xfrm>
              <a:prstGeom prst="rect">
                <a:avLst/>
              </a:prstGeom>
              <a:blipFill>
                <a:blip r:embed="rId6"/>
                <a:stretch>
                  <a:fillRect l="-909" t="-2899"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162430-8C81-F0B0-1262-530DEB3BD81A}"/>
                  </a:ext>
                </a:extLst>
              </p:cNvPr>
              <p:cNvSpPr txBox="1"/>
              <p:nvPr/>
            </p:nvSpPr>
            <p:spPr>
              <a:xfrm>
                <a:off x="5105400" y="4114800"/>
                <a:ext cx="3194336" cy="381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Triangle Ineq.: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𝜃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DC8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DC8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DC8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DC8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Sup>
                      <m:sSubSup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𝜃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∗</m:t>
                        </m:r>
                      </m:sup>
                    </m:sSubSup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162430-8C81-F0B0-1262-530DEB3BD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114800"/>
                <a:ext cx="3194336" cy="381258"/>
              </a:xfrm>
              <a:prstGeom prst="rect">
                <a:avLst/>
              </a:prstGeom>
              <a:blipFill>
                <a:blip r:embed="rId7"/>
                <a:stretch>
                  <a:fillRect l="-1718" t="-6349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262010BF-BC11-7260-D8AB-84C48E549810}"/>
              </a:ext>
            </a:extLst>
          </p:cNvPr>
          <p:cNvGrpSpPr/>
          <p:nvPr/>
        </p:nvGrpSpPr>
        <p:grpSpPr>
          <a:xfrm>
            <a:off x="5105400" y="5029200"/>
            <a:ext cx="3276959" cy="1143000"/>
            <a:chOff x="5105400" y="4800600"/>
            <a:chExt cx="3276959" cy="1143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AE56DC9-8A9B-F1B8-EADE-10208C05F2B1}"/>
                    </a:ext>
                  </a:extLst>
                </p:cNvPr>
                <p:cNvSpPr txBox="1"/>
                <p:nvPr/>
              </p:nvSpPr>
              <p:spPr>
                <a:xfrm>
                  <a:off x="5105400" y="5501107"/>
                  <a:ext cx="2974084" cy="4424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2DC8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2DC8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2DC8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2DC8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d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≤ 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𝜃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≤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DC8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C8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C8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DC8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Sup>
                          <m:sSub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𝜃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AE56DC9-8A9B-F1B8-EADE-10208C05F2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5501107"/>
                  <a:ext cx="2974084" cy="442493"/>
                </a:xfrm>
                <a:prstGeom prst="rect">
                  <a:avLst/>
                </a:prstGeom>
                <a:blipFill>
                  <a:blip r:embed="rId8"/>
                  <a:stretch>
                    <a:fillRect t="-41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423F83A-835F-698A-C5E4-FF7F339CE3F6}"/>
                    </a:ext>
                  </a:extLst>
                </p:cNvPr>
                <p:cNvSpPr txBox="1"/>
                <p:nvPr/>
              </p:nvSpPr>
              <p:spPr>
                <a:xfrm>
                  <a:off x="5124801" y="4800600"/>
                  <a:ext cx="32575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Cambria Math" panose="02040503050406030204" pitchFamily="18" charset="0"/>
                      <a:cs typeface="+mn-cs"/>
                    </a:rPr>
                    <a:t>Lower &amp; Upper Bounds on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𝜃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423F83A-835F-698A-C5E4-FF7F339CE3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4801" y="4800600"/>
                  <a:ext cx="3257558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685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62353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1. Signal Subspace Extraction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219200"/>
                <a:ext cx="8534400" cy="5257800"/>
              </a:xfrm>
            </p:spPr>
            <p:txBody>
              <a:bodyPr/>
              <a:lstStyle/>
              <a:p>
                <a:pPr marL="0" indent="0">
                  <a:buSzPct val="100000"/>
                  <a:buNone/>
                </a:pPr>
                <a:r>
                  <a:rPr lang="en-US" dirty="0"/>
                  <a:t>Application of Inequalities:</a:t>
                </a:r>
              </a:p>
              <a:p>
                <a:pPr marL="0" indent="0">
                  <a:buSzPct val="100000"/>
                  <a:buNone/>
                </a:pPr>
                <a:endParaRPr lang="en-US" sz="1800" dirty="0"/>
              </a:p>
              <a:p>
                <a:pPr marL="0" indent="0"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2DC8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solidFill>
                                            <a:srgbClr val="2DC8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2DC8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2DC8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2DC8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2DC8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2DC8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2DC8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buSzPct val="100000"/>
                  <a:buNone/>
                </a:pPr>
                <a:endParaRPr lang="en-US" dirty="0"/>
              </a:p>
              <a:p>
                <a:pPr marL="0" indent="0">
                  <a:buSzPct val="100000"/>
                  <a:buNone/>
                </a:pPr>
                <a:r>
                  <a:rPr lang="en-US" dirty="0"/>
                  <a:t>Would Like to Estimate:</a:t>
                </a:r>
              </a:p>
              <a:p>
                <a:pPr marL="0" indent="0">
                  <a:buSzPct val="100000"/>
                  <a:buNone/>
                </a:pPr>
                <a:endParaRPr lang="en-US" sz="1800" dirty="0"/>
              </a:p>
              <a:p>
                <a:pPr marL="0" indent="0"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8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b="0" i="0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∡</m:t>
                      </m:r>
                      <m:d>
                        <m:dPr>
                          <m:ctrlPr>
                            <a:rPr lang="en-US" sz="28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ℙ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8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2DC8FF"/>
                              </a:solidFill>
                              <a:latin typeface="Cambria Math" panose="02040503050406030204" pitchFamily="18" charset="0"/>
                            </a:rPr>
                            <m:t>ro</m:t>
                          </m:r>
                          <m:r>
                            <a:rPr lang="en-US" sz="2800" i="1">
                              <a:solidFill>
                                <a:srgbClr val="2DC8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2DC8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2DC8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800" i="1">
                                          <a:solidFill>
                                            <a:srgbClr val="2DC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1" i="1">
                                          <a:solidFill>
                                            <a:srgbClr val="2DC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2DC8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800" b="0" i="1" smtClean="0">
                                          <a:solidFill>
                                            <a:srgbClr val="2DC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800" b="0" i="1" kern="1200" smtClean="0">
                                              <a:solidFill>
                                                <a:srgbClr val="2DC8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srgbClr val="2DC8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𝑽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2DC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2DC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8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  <a:p>
                <a:pPr marL="0" indent="0"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800" b="0" i="1" kern="12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∡</m:t>
                      </m:r>
                      <m:d>
                        <m:dPr>
                          <m:ctrlPr>
                            <a:rPr lang="en-US" sz="28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2DC8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 kern="1200">
                                      <a:solidFill>
                                        <a:srgbClr val="2DC8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solidFill>
                                        <a:srgbClr val="2DC8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solidFill>
                                    <a:srgbClr val="2DC8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2DC8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2DC8FF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2DC8FF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8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𝑟𝑜𝑤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i="1" smtClean="0">
                              <a:solidFill>
                                <a:srgbClr val="2DC8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8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2800" i="1" smtClean="0">
                                          <a:solidFill>
                                            <a:srgbClr val="2DC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800" i="1" kern="1200">
                                              <a:solidFill>
                                                <a:srgbClr val="2DC8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srgbClr val="2DC8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𝑽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2DC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2DC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800" i="1" kern="1200">
                                              <a:solidFill>
                                                <a:srgbClr val="2DC8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rgbClr val="2DC8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800" b="1" i="1">
                                          <a:solidFill>
                                            <a:srgbClr val="2DC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 smtClean="0">
                                          <a:solidFill>
                                            <a:srgbClr val="2DC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800" i="1" kern="1200" smtClean="0">
                                              <a:solidFill>
                                                <a:srgbClr val="2DC8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rgbClr val="2DC8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800" b="1" i="1">
                                          <a:solidFill>
                                            <a:srgbClr val="2DC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endParaRPr lang="en-US" sz="2800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219200"/>
                <a:ext cx="8534400" cy="5257800"/>
              </a:xfrm>
              <a:blipFill>
                <a:blip r:embed="rId3"/>
                <a:stretch>
                  <a:fillRect l="-178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72019305-4935-2F93-D5B5-9300ECE45463}"/>
              </a:ext>
            </a:extLst>
          </p:cNvPr>
          <p:cNvGrpSpPr/>
          <p:nvPr/>
        </p:nvGrpSpPr>
        <p:grpSpPr>
          <a:xfrm>
            <a:off x="5017034" y="2895600"/>
            <a:ext cx="2221966" cy="1524000"/>
            <a:chOff x="5017034" y="2895600"/>
            <a:chExt cx="2221966" cy="1524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FF7E371-F5FF-4DBF-27C9-BAFD759A48D9}"/>
                    </a:ext>
                  </a:extLst>
                </p:cNvPr>
                <p:cNvSpPr txBox="1"/>
                <p:nvPr/>
              </p:nvSpPr>
              <p:spPr>
                <a:xfrm>
                  <a:off x="5017034" y="2895600"/>
                  <a:ext cx="1993366" cy="3783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Where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bSup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∗</m:t>
                          </m:r>
                        </m:sup>
                      </m:sSup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FF7E371-F5FF-4DBF-27C9-BAFD759A48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7034" y="2895600"/>
                  <a:ext cx="1993366" cy="378373"/>
                </a:xfrm>
                <a:prstGeom prst="rect">
                  <a:avLst/>
                </a:prstGeom>
                <a:blipFill>
                  <a:blip r:embed="rId4"/>
                  <a:stretch>
                    <a:fillRect l="-2446" t="-6452" b="-241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CC4D295-69AC-B7C3-B011-F2F66B94E4A5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6013717" y="3273973"/>
              <a:ext cx="1225283" cy="114562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12C1981-A241-7ACB-B8C9-3FD5989CBC17}"/>
              </a:ext>
            </a:extLst>
          </p:cNvPr>
          <p:cNvGrpSpPr/>
          <p:nvPr/>
        </p:nvGrpSpPr>
        <p:grpSpPr>
          <a:xfrm>
            <a:off x="6922034" y="3355427"/>
            <a:ext cx="1993366" cy="1902373"/>
            <a:chOff x="6922034" y="3355427"/>
            <a:chExt cx="1993366" cy="19023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81D9258-7921-8867-1EF5-091486D9F5E5}"/>
                    </a:ext>
                  </a:extLst>
                </p:cNvPr>
                <p:cNvSpPr txBox="1"/>
                <p:nvPr/>
              </p:nvSpPr>
              <p:spPr>
                <a:xfrm>
                  <a:off x="6922034" y="3355427"/>
                  <a:ext cx="1993366" cy="382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Where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2DC8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2DC8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2DC8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2DC8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2DC8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2DC8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2DC8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𝑽</m:t>
                              </m:r>
                            </m:e>
                          </m:acc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2DC8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2DC8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bSup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∗</m:t>
                          </m:r>
                        </m:sup>
                      </m:sSup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81D9258-7921-8867-1EF5-091486D9F5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2034" y="3355427"/>
                  <a:ext cx="1993366" cy="382092"/>
                </a:xfrm>
                <a:prstGeom prst="rect">
                  <a:avLst/>
                </a:prstGeom>
                <a:blipFill>
                  <a:blip r:embed="rId5"/>
                  <a:stretch>
                    <a:fillRect l="-2752" t="-4762" b="-238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5524FC8-B885-623F-A9AF-9009558B71FC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 flipH="1">
              <a:off x="7543800" y="3737519"/>
              <a:ext cx="374917" cy="152028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5909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CFD5A8-A6A4-7EE2-ABAC-A99B76464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DCC8A9C-D4F4-AEEB-54BD-8BFDBA94EA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1. Signal Subspace Extraction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>
                <a:extLst>
                  <a:ext uri="{FF2B5EF4-FFF2-40B4-BE49-F238E27FC236}">
                    <a16:creationId xmlns:a16="http://schemas.microsoft.com/office/drawing/2014/main" id="{BB6AFB2A-EC8E-5047-4188-617292BFA714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534400" cy="5715000"/>
              </a:xfrm>
            </p:spPr>
            <p:txBody>
              <a:bodyPr/>
              <a:lstStyle/>
              <a:p>
                <a:pPr marL="0" indent="0"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kern="12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8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b="0" i="0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∡</m:t>
                      </m:r>
                      <m:d>
                        <m:dPr>
                          <m:ctrlPr>
                            <a:rPr lang="en-US" sz="28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ℙ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8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2DC8FF"/>
                              </a:solidFill>
                              <a:latin typeface="Cambria Math" panose="02040503050406030204" pitchFamily="18" charset="0"/>
                            </a:rPr>
                            <m:t>ro</m:t>
                          </m:r>
                          <m:r>
                            <a:rPr lang="en-US" sz="2800" i="1">
                              <a:solidFill>
                                <a:srgbClr val="2DC8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2DC8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2DC8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800" i="1">
                                          <a:solidFill>
                                            <a:srgbClr val="2DC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1" i="1">
                                          <a:solidFill>
                                            <a:srgbClr val="2DC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2DC8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800" b="0" i="1" smtClean="0">
                                          <a:solidFill>
                                            <a:srgbClr val="2DC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800" b="0" i="1" kern="1200" smtClean="0">
                                              <a:solidFill>
                                                <a:srgbClr val="2DC8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srgbClr val="2DC8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𝑽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2DC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2DC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8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  <a:p>
                <a:pPr marL="0" indent="0"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800" b="0" i="1" kern="12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∡</m:t>
                      </m:r>
                      <m:d>
                        <m:dPr>
                          <m:ctrlPr>
                            <a:rPr lang="en-US" sz="28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2DC8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 kern="1200">
                                      <a:solidFill>
                                        <a:srgbClr val="2DC8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solidFill>
                                        <a:srgbClr val="2DC8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solidFill>
                                    <a:srgbClr val="2DC8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2DC8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2DC8FF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2DC8FF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8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𝑟𝑜𝑤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i="1" smtClean="0">
                              <a:solidFill>
                                <a:srgbClr val="2DC8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8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2800" i="1" smtClean="0">
                                          <a:solidFill>
                                            <a:srgbClr val="2DC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800" i="1" kern="1200">
                                              <a:solidFill>
                                                <a:srgbClr val="2DC8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srgbClr val="2DC8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𝑽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2DC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2DC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800" i="1" kern="1200">
                                              <a:solidFill>
                                                <a:srgbClr val="2DC8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rgbClr val="2DC8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800" b="1" i="1">
                                          <a:solidFill>
                                            <a:srgbClr val="2DC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 smtClean="0">
                                          <a:solidFill>
                                            <a:srgbClr val="2DC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800" i="1" kern="1200" smtClean="0">
                                              <a:solidFill>
                                                <a:srgbClr val="2DC8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rgbClr val="2DC8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800" b="1" i="1">
                                          <a:solidFill>
                                            <a:srgbClr val="2DC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  <a:p>
                <a:pPr marL="0" indent="0">
                  <a:lnSpc>
                    <a:spcPct val="150000"/>
                  </a:lnSpc>
                  <a:buSzPct val="100000"/>
                  <a:buNone/>
                </a:pPr>
                <a:r>
                  <a: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The Distribution</a:t>
                </a:r>
                <a:r>
                  <a:rPr kumimoji="0" lang="en-US" alt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 of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sSub>
                      <m:sSubPr>
                        <m:ctrlPr>
                          <a:rPr lang="en-US" sz="2800" i="1">
                            <a:solidFill>
                              <a:srgbClr val="2DC8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 kern="1200">
                                <a:solidFill>
                                  <a:srgbClr val="2DC8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rgbClr val="2DC8FF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srgbClr val="2DC8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alt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  is Approximated by the Bootstrap Distribution of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800" i="1" smtClean="0">
                            <a:solidFill>
                              <a:srgbClr val="A700D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800" b="1" i="1">
                            <a:solidFill>
                              <a:srgbClr val="A700D5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en-US" sz="2800" i="1">
                            <a:solidFill>
                              <a:srgbClr val="A700D5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altLang="en-US" sz="2800" i="1">
                            <a:solidFill>
                              <a:srgbClr val="A700D5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en-US" sz="2800" b="0" i="1" smtClean="0">
                            <a:solidFill>
                              <a:srgbClr val="A700D5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sSubSup>
                      <m:sSubSupPr>
                        <m:ctrlPr>
                          <a:rPr lang="en-US" altLang="en-US" sz="2800" i="1">
                            <a:solidFill>
                              <a:srgbClr val="A700D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en-US" sz="2800" b="1" i="1" smtClean="0">
                                <a:solidFill>
                                  <a:srgbClr val="A700D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800" b="1" i="1">
                                <a:solidFill>
                                  <a:srgbClr val="A700D5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acc>
                      </m:e>
                      <m:sub>
                        <m:r>
                          <a:rPr lang="en-US" altLang="en-US" sz="2800" i="1">
                            <a:solidFill>
                              <a:srgbClr val="A700D5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altLang="en-US" sz="2800" i="1">
                            <a:solidFill>
                              <a:srgbClr val="A700D5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0" lang="en-US" alt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.  </a:t>
                </a:r>
                <a:r>
                  <a:rPr lang="en-US" altLang="en-US" sz="2800" dirty="0">
                    <a:solidFill>
                      <a:srgbClr val="000000"/>
                    </a:solidFill>
                    <a:latin typeface="Tahoma"/>
                  </a:rPr>
                  <a:t>So Choose:</a:t>
                </a:r>
              </a:p>
              <a:p>
                <a:pPr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sz="2800" kern="12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b="0" i="1" kern="12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800" i="1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800" b="0" i="1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95</m:t>
                    </m:r>
                    <m:r>
                      <a:rPr lang="en-US" sz="2800" b="0" i="0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percentile</m:t>
                    </m:r>
                    <m:r>
                      <a:rPr lang="en-US" sz="2800" b="0" i="0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of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en-US" sz="2800" i="1">
                                        <a:solidFill>
                                          <a:srgbClr val="A700D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en-US" sz="2800" b="1" i="1">
                                        <a:solidFill>
                                          <a:srgbClr val="A700D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altLang="en-US" sz="2800" i="1">
                                        <a:solidFill>
                                          <a:srgbClr val="A700D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altLang="en-US" sz="2800" i="1">
                                        <a:solidFill>
                                          <a:srgbClr val="A700D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altLang="en-US" sz="2800" i="1">
                                        <a:solidFill>
                                          <a:srgbClr val="A700D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altLang="en-US" sz="2800" i="1">
                                        <a:solidFill>
                                          <a:srgbClr val="A700D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en-US" sz="2800" b="1" i="1" kern="1200" smtClean="0">
                                            <a:solidFill>
                                              <a:srgbClr val="A700D5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en-US" sz="2800" b="1" i="1">
                                            <a:solidFill>
                                              <a:srgbClr val="A700D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en-US" sz="2800" i="1">
                                        <a:solidFill>
                                          <a:srgbClr val="A700D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altLang="en-US" sz="2800" i="1">
                                        <a:solidFill>
                                          <a:srgbClr val="A700D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2DC8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800" i="1" kern="1200">
                                            <a:solidFill>
                                              <a:srgbClr val="2DC8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2DC8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800" b="1" i="1">
                                        <a:solidFill>
                                          <a:srgbClr val="2DC8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2DC8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800" i="1" kern="1200">
                                            <a:solidFill>
                                              <a:srgbClr val="2DC8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2DC8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800" b="1" i="1">
                                        <a:solidFill>
                                          <a:srgbClr val="2DC8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func>
                  </m:oMath>
                </a14:m>
                <a:endParaRPr lang="en-US" altLang="en-US" sz="2800" dirty="0">
                  <a:solidFill>
                    <a:srgbClr val="000000"/>
                  </a:solidFill>
                  <a:latin typeface="Tahoma"/>
                </a:endParaRPr>
              </a:p>
              <a:p>
                <a:pPr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sz="2800" kern="12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800" i="1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 kern="12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 kern="12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en-US" sz="2800" b="0" i="1" kern="12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en-US" sz="2800" i="1">
                                    <a:solidFill>
                                      <a:srgbClr val="A700D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 sz="2800" b="1" i="1">
                                    <a:solidFill>
                                      <a:srgbClr val="A700D5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altLang="en-US" sz="2800" i="1">
                                    <a:solidFill>
                                      <a:srgbClr val="A700D5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altLang="en-US" sz="2800" i="1">
                                    <a:solidFill>
                                      <a:srgbClr val="A700D5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altLang="en-US" sz="2800" i="1">
                                    <a:solidFill>
                                      <a:srgbClr val="A700D5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altLang="en-US" sz="2800" i="1">
                                    <a:solidFill>
                                      <a:srgbClr val="A700D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en-US" sz="2800" b="1" i="1" kern="1200" smtClean="0">
                                        <a:solidFill>
                                          <a:srgbClr val="A700D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2800" b="1" i="1">
                                        <a:solidFill>
                                          <a:srgbClr val="A700D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2800" i="1">
                                    <a:solidFill>
                                      <a:srgbClr val="A700D5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altLang="en-US" sz="2800" i="1">
                                    <a:solidFill>
                                      <a:srgbClr val="A700D5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endParaRPr lang="en-US" altLang="en-US" sz="2800" dirty="0">
                  <a:solidFill>
                    <a:srgbClr val="000000"/>
                  </a:solidFill>
                  <a:latin typeface="Tahoma"/>
                </a:endParaRPr>
              </a:p>
            </p:txBody>
          </p:sp>
        </mc:Choice>
        <mc:Fallback xmlns="">
          <p:sp>
            <p:nvSpPr>
              <p:cNvPr id="7171" name="Rectangle 3">
                <a:extLst>
                  <a:ext uri="{FF2B5EF4-FFF2-40B4-BE49-F238E27FC236}">
                    <a16:creationId xmlns:a16="http://schemas.microsoft.com/office/drawing/2014/main" id="{BB6AFB2A-EC8E-5047-4188-617292BFA7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534400" cy="5715000"/>
              </a:xfrm>
              <a:blipFill>
                <a:blip r:embed="rId3"/>
                <a:stretch>
                  <a:fillRect l="-1429" b="-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49689297-6223-423F-1975-74416AFADAF8}"/>
              </a:ext>
            </a:extLst>
          </p:cNvPr>
          <p:cNvGrpSpPr/>
          <p:nvPr/>
        </p:nvGrpSpPr>
        <p:grpSpPr>
          <a:xfrm>
            <a:off x="4343400" y="5410200"/>
            <a:ext cx="3654352" cy="762000"/>
            <a:chOff x="4343400" y="5410200"/>
            <a:chExt cx="3654352" cy="76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A6649048-0DFA-1396-433B-3717042BC5F0}"/>
                    </a:ext>
                  </a:extLst>
                </p:cNvPr>
                <p:cNvSpPr txBox="1"/>
                <p:nvPr/>
              </p:nvSpPr>
              <p:spPr>
                <a:xfrm>
                  <a:off x="5943600" y="5410200"/>
                  <a:ext cx="20541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Smallest Singular Value,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Since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</m:e>
                        <m:sub>
                          <m:r>
                            <a:rPr kumimoji="0" lang="en-US" sz="1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</m:t>
                          </m:r>
                        </m:sub>
                      </m:sSub>
                    </m:oMath>
                  </a14:m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Is Not Observable</a:t>
                  </a: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A6649048-0DFA-1396-433B-3717042BC5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5410200"/>
                  <a:ext cx="2054152" cy="461665"/>
                </a:xfrm>
                <a:prstGeom prst="rect">
                  <a:avLst/>
                </a:prstGeom>
                <a:blipFill>
                  <a:blip r:embed="rId4"/>
                  <a:stretch>
                    <a:fillRect t="-2667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4EB60326-F812-4DD1-B420-934A2DCE09EA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H="1">
              <a:off x="4343400" y="5641033"/>
              <a:ext cx="1600200" cy="53116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62C700-DEA3-C33D-F1B7-38EE1AA91ED8}"/>
              </a:ext>
            </a:extLst>
          </p:cNvPr>
          <p:cNvGrpSpPr/>
          <p:nvPr/>
        </p:nvGrpSpPr>
        <p:grpSpPr>
          <a:xfrm>
            <a:off x="2762863" y="4191000"/>
            <a:ext cx="2037737" cy="762000"/>
            <a:chOff x="5353663" y="5486400"/>
            <a:chExt cx="2037737" cy="7620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FE5A74-5B4B-6487-36D6-9E974E519694}"/>
                </a:ext>
              </a:extLst>
            </p:cNvPr>
            <p:cNvSpPr txBox="1"/>
            <p:nvPr/>
          </p:nvSpPr>
          <p:spPr>
            <a:xfrm>
              <a:off x="5353663" y="5486400"/>
              <a:ext cx="20377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Drawn from B (often 1000)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Bootstrap Replications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BF7528C-634B-DB18-A3BB-315E1C1326BB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 flipH="1">
              <a:off x="5715000" y="5948065"/>
              <a:ext cx="657532" cy="3003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2503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D82F5B-6AA7-4D51-3A4F-DCCE65EB5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BE76751-AF25-0CBA-7C66-1D8AFA7B4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1. Signal Subspace Extraction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>
                <a:extLst>
                  <a:ext uri="{FF2B5EF4-FFF2-40B4-BE49-F238E27FC236}">
                    <a16:creationId xmlns:a16="http://schemas.microsoft.com/office/drawing/2014/main" id="{C0D839E2-8421-2794-56EB-4B1596E2B83A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534400" cy="57150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sz="2800" kern="12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b="0" i="1" kern="12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800" i="1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800" b="0" i="1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95</m:t>
                    </m:r>
                    <m:r>
                      <a:rPr lang="en-US" sz="2800" b="0" i="0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percentile</m:t>
                    </m:r>
                    <m:r>
                      <a:rPr lang="en-US" sz="2800" b="0" i="0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of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en-US" sz="2800" i="1">
                                        <a:solidFill>
                                          <a:srgbClr val="A700D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en-US" sz="2800" b="1" i="1">
                                        <a:solidFill>
                                          <a:srgbClr val="A700D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altLang="en-US" sz="2800" i="1">
                                        <a:solidFill>
                                          <a:srgbClr val="A700D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altLang="en-US" sz="2800" i="1">
                                        <a:solidFill>
                                          <a:srgbClr val="A700D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altLang="en-US" sz="2800" i="1">
                                        <a:solidFill>
                                          <a:srgbClr val="A700D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altLang="en-US" sz="2800" i="1">
                                        <a:solidFill>
                                          <a:srgbClr val="A700D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en-US" sz="2800" b="1" i="1" kern="1200" smtClean="0">
                                            <a:solidFill>
                                              <a:srgbClr val="A700D5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en-US" sz="2800" b="1" i="1">
                                            <a:solidFill>
                                              <a:srgbClr val="A700D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en-US" sz="2800" i="1">
                                        <a:solidFill>
                                          <a:srgbClr val="A700D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altLang="en-US" sz="2800" i="1">
                                        <a:solidFill>
                                          <a:srgbClr val="A700D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2DC8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800" i="1" kern="1200">
                                            <a:solidFill>
                                              <a:srgbClr val="2DC8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2DC8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800" b="1" i="1">
                                        <a:solidFill>
                                          <a:srgbClr val="2DC8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2DC8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800" i="1" kern="1200">
                                            <a:solidFill>
                                              <a:srgbClr val="2DC8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2DC8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800" b="1" i="1">
                                        <a:solidFill>
                                          <a:srgbClr val="2DC8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func>
                  </m:oMath>
                </a14:m>
                <a:endParaRPr lang="en-US" altLang="en-US" sz="2800" dirty="0">
                  <a:solidFill>
                    <a:srgbClr val="000000"/>
                  </a:solidFill>
                  <a:latin typeface="Tahoma"/>
                </a:endParaRPr>
              </a:p>
              <a:p>
                <a:pPr marL="0" indent="0">
                  <a:lnSpc>
                    <a:spcPct val="150000"/>
                  </a:lnSpc>
                  <a:buSzPct val="100000"/>
                  <a:buNone/>
                </a:pPr>
                <a:endParaRPr lang="en-US" altLang="en-US" sz="2800" dirty="0">
                  <a:solidFill>
                    <a:srgbClr val="000000"/>
                  </a:solidFill>
                  <a:latin typeface="Tahoma"/>
                </a:endParaRPr>
              </a:p>
              <a:p>
                <a:pPr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sz="2800" kern="12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800" i="1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 kern="12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 kern="12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en-US" sz="2800" b="0" i="1" kern="12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en-US" sz="2800" i="1">
                                    <a:solidFill>
                                      <a:srgbClr val="A700D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 sz="2800" b="1" i="1">
                                    <a:solidFill>
                                      <a:srgbClr val="A700D5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altLang="en-US" sz="2800" i="1">
                                    <a:solidFill>
                                      <a:srgbClr val="A700D5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altLang="en-US" sz="2800" i="1">
                                    <a:solidFill>
                                      <a:srgbClr val="A700D5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altLang="en-US" sz="2800" i="1">
                                    <a:solidFill>
                                      <a:srgbClr val="A700D5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altLang="en-US" sz="2800" i="1">
                                    <a:solidFill>
                                      <a:srgbClr val="A700D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en-US" sz="2800" b="1" i="1" kern="1200" smtClean="0">
                                        <a:solidFill>
                                          <a:srgbClr val="A700D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2800" b="1" i="1">
                                        <a:solidFill>
                                          <a:srgbClr val="A700D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2800" i="1">
                                    <a:solidFill>
                                      <a:srgbClr val="A700D5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altLang="en-US" sz="2800" i="1">
                                    <a:solidFill>
                                      <a:srgbClr val="A700D5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endParaRPr lang="en-US" altLang="en-US" sz="2800" dirty="0">
                  <a:solidFill>
                    <a:srgbClr val="000000"/>
                  </a:solidFill>
                  <a:latin typeface="Tahoma"/>
                </a:endParaRPr>
              </a:p>
              <a:p>
                <a:pPr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endParaRPr lang="en-US" altLang="en-US" sz="2800" dirty="0">
                  <a:solidFill>
                    <a:srgbClr val="000000"/>
                  </a:solidFill>
                  <a:latin typeface="Tahoma"/>
                </a:endParaRPr>
              </a:p>
              <a:p>
                <a:pPr marL="0" indent="0">
                  <a:lnSpc>
                    <a:spcPct val="150000"/>
                  </a:lnSpc>
                  <a:buSzPct val="100000"/>
                  <a:buNone/>
                </a:pPr>
                <a:endParaRPr lang="en-US" altLang="en-US" sz="2800" dirty="0">
                  <a:solidFill>
                    <a:srgbClr val="000000"/>
                  </a:solidFill>
                  <a:latin typeface="Tahoma"/>
                </a:endParaRPr>
              </a:p>
              <a:p>
                <a:pPr marL="0" indent="0">
                  <a:lnSpc>
                    <a:spcPct val="150000"/>
                  </a:lnSpc>
                  <a:buSzPct val="100000"/>
                  <a:buNone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Tahoma"/>
                  </a:rPr>
                  <a:t>Use Parallel Calculations to Get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 kern="12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sz="2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en-US" sz="2800" dirty="0">
                    <a:solidFill>
                      <a:srgbClr val="000000"/>
                    </a:solidFill>
                    <a:latin typeface="Tahoma"/>
                  </a:rPr>
                  <a:t>  in Object Space</a:t>
                </a:r>
              </a:p>
            </p:txBody>
          </p:sp>
        </mc:Choice>
        <mc:Fallback xmlns="">
          <p:sp>
            <p:nvSpPr>
              <p:cNvPr id="7171" name="Rectangle 3">
                <a:extLst>
                  <a:ext uri="{FF2B5EF4-FFF2-40B4-BE49-F238E27FC236}">
                    <a16:creationId xmlns:a16="http://schemas.microsoft.com/office/drawing/2014/main" id="{C0D839E2-8421-2794-56EB-4B1596E2B8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534400" cy="5715000"/>
              </a:xfrm>
              <a:blipFill>
                <a:blip r:embed="rId3"/>
                <a:stretch>
                  <a:fillRect l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6C39BF7C-E495-5287-BB68-826944258B59}"/>
              </a:ext>
            </a:extLst>
          </p:cNvPr>
          <p:cNvGrpSpPr/>
          <p:nvPr/>
        </p:nvGrpSpPr>
        <p:grpSpPr>
          <a:xfrm>
            <a:off x="1524000" y="1752600"/>
            <a:ext cx="4114800" cy="750332"/>
            <a:chOff x="1524000" y="1752600"/>
            <a:chExt cx="4114800" cy="75033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D7A4742-DED6-91F3-9357-9589F92C951E}"/>
                </a:ext>
              </a:extLst>
            </p:cNvPr>
            <p:cNvSpPr txBox="1"/>
            <p:nvPr/>
          </p:nvSpPr>
          <p:spPr>
            <a:xfrm>
              <a:off x="2440489" y="2133600"/>
              <a:ext cx="31983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Will Use Later in a Diagnostic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1BFFA59-3835-592E-1165-E2ADCB808BCC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flipH="1" flipV="1">
              <a:off x="1524000" y="1752600"/>
              <a:ext cx="916489" cy="5656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4587FA-585A-C17B-B3AF-0BD7431DA039}"/>
              </a:ext>
            </a:extLst>
          </p:cNvPr>
          <p:cNvGrpSpPr/>
          <p:nvPr/>
        </p:nvGrpSpPr>
        <p:grpSpPr>
          <a:xfrm>
            <a:off x="695439" y="3657600"/>
            <a:ext cx="3724161" cy="874931"/>
            <a:chOff x="9639" y="1664732"/>
            <a:chExt cx="3724161" cy="8749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6F60D2-D04C-479D-9043-D9E32C94012E}"/>
                </a:ext>
              </a:extLst>
            </p:cNvPr>
            <p:cNvSpPr txBox="1"/>
            <p:nvPr/>
          </p:nvSpPr>
          <p:spPr>
            <a:xfrm>
              <a:off x="9639" y="1893332"/>
              <a:ext cx="37241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Determines Cone of Uncertainty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for “Joint” Directions in Trait Space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2221491-CC78-D05A-86EC-E7F5D4F16F4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4000" y="1664732"/>
              <a:ext cx="381000" cy="228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A5460B-FE3F-285B-48F5-B7E6D6C27CD2}"/>
              </a:ext>
            </a:extLst>
          </p:cNvPr>
          <p:cNvGrpSpPr/>
          <p:nvPr/>
        </p:nvGrpSpPr>
        <p:grpSpPr>
          <a:xfrm>
            <a:off x="4419600" y="4611469"/>
            <a:ext cx="3942105" cy="1027331"/>
            <a:chOff x="3581400" y="1893332"/>
            <a:chExt cx="3942105" cy="10273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0A5650D-BB40-2B06-8C81-4B0609E5858C}"/>
                </a:ext>
              </a:extLst>
            </p:cNvPr>
            <p:cNvSpPr txBox="1"/>
            <p:nvPr/>
          </p:nvSpPr>
          <p:spPr>
            <a:xfrm>
              <a:off x="3581400" y="1893332"/>
              <a:ext cx="39421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Determines Cone of Uncertainty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for “Joint” Directions in Object Space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47A23A3-7914-A92D-BF8A-FACA4DB10BE9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 flipH="1">
              <a:off x="4953000" y="2539663"/>
              <a:ext cx="599453" cy="381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EF1BA9C-DC3E-9298-87DA-8B967A75A414}"/>
                  </a:ext>
                </a:extLst>
              </p:cNvPr>
              <p:cNvSpPr txBox="1"/>
              <p:nvPr/>
            </p:nvSpPr>
            <p:spPr>
              <a:xfrm>
                <a:off x="1371600" y="6054331"/>
                <a:ext cx="6447919" cy="651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Need to Replace Candidate Trait (Scores) Direction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𝒗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ℝ</m:t>
                        </m:r>
                      </m:e>
                      <m:sup>
                        <m: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sup>
                    </m:sSup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With Corresponding Object (Loadings) Direction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𝑿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𝒗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ℝ</m:t>
                        </m:r>
                      </m:e>
                      <m:sup>
                        <m:r>
                          <a:rPr kumimoji="0" lang="en-US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</m:t>
                        </m:r>
                      </m:sup>
                    </m:sSup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EF1BA9C-DC3E-9298-87DA-8B967A75A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6054331"/>
                <a:ext cx="6447919" cy="651269"/>
              </a:xfrm>
              <a:prstGeom prst="rect">
                <a:avLst/>
              </a:prstGeom>
              <a:blipFill>
                <a:blip r:embed="rId4"/>
                <a:stretch>
                  <a:fillRect l="-756" t="-4673" b="-14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608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BD835A-F322-B159-0B08-CF9BE6210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086EE5A-E958-3C66-D1B9-AA1600DF02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AJIVE Cancer Data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653B6E3-6923-46B5-1E3B-FBAAE5116C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ko-K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굴림" pitchFamily="50" charset="-127"/>
                <a:cs typeface="+mn-cs"/>
              </a:rPr>
              <a:t>JIVE:  Common Normalized Scores 1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ko-K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굴림" pitchFamily="50" charset="-127"/>
                <a:cs typeface="+mn-cs"/>
              </a:rPr>
              <a:t>Look at Extremes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ko-K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굴림" pitchFamily="50" charset="-127"/>
                <a:cs typeface="+mn-cs"/>
              </a:rPr>
              <a:t>Positive End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ko-K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굴림" pitchFamily="50" charset="-127"/>
                <a:cs typeface="+mn-cs"/>
              </a:rPr>
              <a:t>Top Person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ko-K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굴림" pitchFamily="50" charset="-127"/>
                <a:cs typeface="+mn-cs"/>
              </a:rPr>
              <a:t>Top 16 Patches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ko-K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굴림" pitchFamily="50" charset="-127"/>
                <a:cs typeface="+mn-cs"/>
              </a:rPr>
              <a:t>Highly “Cellular”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ko-K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굴림" pitchFamily="50" charset="-127"/>
                <a:cs typeface="+mn-cs"/>
              </a:rPr>
              <a:t>Markedly Atypical Cells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8DD4D8-9974-B3B5-E3DF-C99812FC17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99" y="0"/>
            <a:ext cx="4726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45250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61444C-2BF0-1C30-ECE6-56B40BF51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7A263C8-5163-1D3D-DC2A-606F7F23BD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1. Signal Subspace Extraction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>
                <a:extLst>
                  <a:ext uri="{FF2B5EF4-FFF2-40B4-BE49-F238E27FC236}">
                    <a16:creationId xmlns:a16="http://schemas.microsoft.com/office/drawing/2014/main" id="{567B204E-9B1C-3FD5-4909-CCB031C870D4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143000"/>
                <a:ext cx="8534400" cy="5410200"/>
              </a:xfrm>
            </p:spPr>
            <p:txBody>
              <a:bodyPr/>
              <a:lstStyle/>
              <a:p>
                <a:pPr marL="0" indent="0">
                  <a:buSzPct val="100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Summary of Main Ideas:</a:t>
                </a:r>
                <a:endParaRPr lang="en-US" dirty="0"/>
              </a:p>
              <a:p>
                <a:pPr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dirty="0"/>
                  <a:t> Principal angles between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A700D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A700D5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A700D5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A700D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A700D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A700D5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  <m:sup>
                        <m:r>
                          <a:rPr lang="en-US" b="1" i="1" smtClean="0">
                            <a:solidFill>
                              <a:srgbClr val="A700D5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 are drawn from the same distribution as principal angles between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2DC8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2DC8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2DC8FF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2DC8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dirty="0"/>
                  <a:t> Generate empirical distributions of maximum principal angles from  B  Bootstrap replications</a:t>
                </a:r>
              </a:p>
              <a:p>
                <a:pPr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dirty="0"/>
                  <a:t> Choose perturbation angle bounds  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:r>
                  <a:rPr lang="en-US" dirty="0"/>
                  <a:t> and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 as  95</a:t>
                </a:r>
                <a:r>
                  <a:rPr lang="en-US" baseline="30000" dirty="0"/>
                  <a:t>th</a:t>
                </a:r>
                <a:r>
                  <a:rPr lang="en-US" dirty="0"/>
                  <a:t>  percentiles from empirical distributions of maximum principal angles</a:t>
                </a:r>
              </a:p>
              <a:p>
                <a:pPr marL="0" indent="0">
                  <a:lnSpc>
                    <a:spcPct val="150000"/>
                  </a:lnSpc>
                  <a:buSzPct val="100000"/>
                  <a:buNone/>
                </a:pPr>
                <a:endParaRPr lang="en-US" altLang="en-US" sz="2800" dirty="0">
                  <a:solidFill>
                    <a:srgbClr val="000000"/>
                  </a:solidFill>
                  <a:latin typeface="Tahoma"/>
                </a:endParaRPr>
              </a:p>
            </p:txBody>
          </p:sp>
        </mc:Choice>
        <mc:Fallback xmlns="">
          <p:sp>
            <p:nvSpPr>
              <p:cNvPr id="7171" name="Rectangle 3">
                <a:extLst>
                  <a:ext uri="{FF2B5EF4-FFF2-40B4-BE49-F238E27FC236}">
                    <a16:creationId xmlns:a16="http://schemas.microsoft.com/office/drawing/2014/main" id="{567B204E-9B1C-3FD5-4909-CCB031C870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143000"/>
                <a:ext cx="8534400" cy="5410200"/>
              </a:xfrm>
              <a:blipFill>
                <a:blip r:embed="rId3"/>
                <a:stretch>
                  <a:fillRect l="-1786" t="-1578" r="-1929" b="-2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4922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1FE6AA-DA8F-B976-7568-9701E5BF5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28577EF-ED7E-862D-D3FC-174D306EB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1E03A71-87FE-E487-7C6B-497AF2ECA6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Yang Liu</a:t>
            </a:r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Introduction to Targeted Learning</a:t>
            </a:r>
          </a:p>
        </p:txBody>
      </p:sp>
    </p:spTree>
    <p:extLst>
      <p:ext uri="{BB962C8B-B14F-4D97-AF65-F5344CB8AC3E}">
        <p14:creationId xmlns:p14="http://schemas.microsoft.com/office/powerpoint/2010/main" val="63794538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7473DB-6EEB-D18D-EC88-C2BB8FD28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E61450D-485D-A98A-CC4E-802438DDA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AJIVE Cancer Data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8C0F6E8-240D-334D-7075-A009DC9327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ko-K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굴림" pitchFamily="50" charset="-127"/>
                <a:cs typeface="+mn-cs"/>
              </a:rPr>
              <a:t>JIVE: Gene Expression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ko-K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굴림" pitchFamily="50" charset="-127"/>
                <a:cs typeface="+mn-cs"/>
              </a:rPr>
              <a:t>Common Normalized 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ko-K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굴림" pitchFamily="50" charset="-127"/>
                <a:cs typeface="+mn-cs"/>
              </a:rPr>
              <a:t>Loadings 1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ko-KR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굴림" pitchFamily="50" charset="-127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ko-KR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굴림" pitchFamily="50" charset="-127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ko-K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굴림" pitchFamily="50" charset="-127"/>
                <a:cs typeface="+mn-cs"/>
              </a:rPr>
              <a:t>Very Consistent w/ Image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22B43A-2C0B-EE02-DF7B-CCB2D2E0D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94" y="911224"/>
            <a:ext cx="3526906" cy="59467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467824D-1C01-2D23-56C5-A06E53269045}"/>
              </a:ext>
            </a:extLst>
          </p:cNvPr>
          <p:cNvGrpSpPr/>
          <p:nvPr/>
        </p:nvGrpSpPr>
        <p:grpSpPr>
          <a:xfrm>
            <a:off x="1399770" y="2057400"/>
            <a:ext cx="6906030" cy="2209800"/>
            <a:chOff x="1399770" y="2057400"/>
            <a:chExt cx="6906030" cy="22098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BBF3DF7-94B7-2213-5838-3E1BA886681A}"/>
                </a:ext>
              </a:extLst>
            </p:cNvPr>
            <p:cNvSpPr txBox="1"/>
            <p:nvPr/>
          </p:nvSpPr>
          <p:spPr>
            <a:xfrm>
              <a:off x="1399770" y="3805535"/>
              <a:ext cx="3705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굴림" pitchFamily="50" charset="-127"/>
                  <a:cs typeface="+mn-cs"/>
                </a:rPr>
                <a:t>“High Proliferation” Genes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6BC2D55-13CC-E4AC-8611-242CD32D7981}"/>
                </a:ext>
              </a:extLst>
            </p:cNvPr>
            <p:cNvCxnSpPr>
              <a:stCxn id="8" idx="3"/>
            </p:cNvCxnSpPr>
            <p:nvPr/>
          </p:nvCxnSpPr>
          <p:spPr bwMode="auto">
            <a:xfrm flipV="1">
              <a:off x="5105400" y="2057400"/>
              <a:ext cx="3200400" cy="1978968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B35C87C-21E0-6359-3F70-8E4806EF5014}"/>
              </a:ext>
            </a:extLst>
          </p:cNvPr>
          <p:cNvGrpSpPr/>
          <p:nvPr/>
        </p:nvGrpSpPr>
        <p:grpSpPr>
          <a:xfrm>
            <a:off x="381000" y="2057400"/>
            <a:ext cx="6019800" cy="3048000"/>
            <a:chOff x="381000" y="2057400"/>
            <a:chExt cx="6019800" cy="30480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E5EB35-09AC-2713-7BDB-8B494931AB3E}"/>
                </a:ext>
              </a:extLst>
            </p:cNvPr>
            <p:cNvSpPr txBox="1"/>
            <p:nvPr/>
          </p:nvSpPr>
          <p:spPr>
            <a:xfrm>
              <a:off x="381000" y="4643735"/>
              <a:ext cx="39926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“Low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Prolif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.” –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Lum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 A Genes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077B654-7DF4-1E01-4E87-1B55B777C1FE}"/>
                </a:ext>
              </a:extLst>
            </p:cNvPr>
            <p:cNvCxnSpPr>
              <a:stCxn id="11" idx="3"/>
            </p:cNvCxnSpPr>
            <p:nvPr/>
          </p:nvCxnSpPr>
          <p:spPr bwMode="auto">
            <a:xfrm flipV="1">
              <a:off x="4373696" y="2057400"/>
              <a:ext cx="2027104" cy="2817168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1350259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B2A6AB-8C30-CB47-06B4-F06091A04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1E5D317-8570-D890-57FE-78A41FCB7B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Genomics by AJIVE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>
                <a:extLst>
                  <a:ext uri="{FF2B5EF4-FFF2-40B4-BE49-F238E27FC236}">
                    <a16:creationId xmlns:a16="http://schemas.microsoft.com/office/drawing/2014/main" id="{9B744C5E-6E90-4D2E-1F78-487AE251064B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TCGA Breast Cancer Data: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Data Blocks (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∩</m:t>
                    </m:r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 &amp; Carefully Cleaned)</a:t>
                </a:r>
              </a:p>
              <a:p>
                <a:pPr marL="1027113" marR="0" lvl="1" indent="-455613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mRNA (GE): 16615×616</a:t>
                </a:r>
              </a:p>
              <a:p>
                <a:pPr marL="1027113" marR="0" lvl="1" indent="-455613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Copy Number (CN): 24174×616</a:t>
                </a:r>
              </a:p>
              <a:p>
                <a:pPr marL="1027113" marR="0" lvl="1" indent="-455613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Rev. Phase Protein Array (RPPA): 187×616</a:t>
                </a:r>
              </a:p>
              <a:p>
                <a:pPr marL="1027113" marR="0" lvl="1" indent="-455613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Gene mutation (Mutation): 18256×616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Tumor Subtypes</a:t>
                </a:r>
              </a:p>
              <a:p>
                <a:pPr marL="1027113" marR="0" lvl="1" indent="-455613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/>
                  </a:rPr>
                  <a:t>Basal-like: ⊲</a:t>
                </a:r>
              </a:p>
              <a:p>
                <a:pPr marL="1027113" marR="0" lvl="1" indent="-455613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D1CF"/>
                    </a:solidFill>
                    <a:effectLst/>
                    <a:uLnTx/>
                    <a:uFillTx/>
                    <a:latin typeface="Tahoma"/>
                  </a:rPr>
                  <a:t>HER2-like: ∗</a:t>
                </a:r>
              </a:p>
              <a:p>
                <a:pPr marL="1027113" marR="0" lvl="1" indent="-455613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/>
                  </a:rPr>
                  <a:t>Luminal A: +</a:t>
                </a:r>
              </a:p>
              <a:p>
                <a:pPr marL="1027113" marR="0" lvl="1" indent="-455613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ahoma"/>
                  </a:rPr>
                  <a:t>Luminal B: ×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  <a:blipFill>
                <a:blip r:embed="rId3"/>
                <a:stretch>
                  <a:fillRect l="-1857" t="-1506" b="-3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3D9EE5-CF18-9630-70C7-BA616DEA54A0}"/>
                  </a:ext>
                </a:extLst>
              </p:cNvPr>
              <p:cNvSpPr txBox="1"/>
              <p:nvPr/>
            </p:nvSpPr>
            <p:spPr>
              <a:xfrm>
                <a:off x="6441525" y="4267200"/>
                <a:ext cx="180921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Once Again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Wildly different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-s   as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in Toy Example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ABE8C4-914B-4C1A-995D-D09919CC3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525" y="4267200"/>
                <a:ext cx="1809213" cy="1200329"/>
              </a:xfrm>
              <a:prstGeom prst="rect">
                <a:avLst/>
              </a:prstGeom>
              <a:blipFill>
                <a:blip r:embed="rId4"/>
                <a:stretch>
                  <a:fillRect l="-2703" t="-2538" r="-2365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8620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9CBE94-13AD-B8D1-1962-8F07DAD4B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41F28B8-F845-AC1D-7925-0F8866A28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7" t="26935" r="10155" b="37841"/>
          <a:stretch/>
        </p:blipFill>
        <p:spPr bwMode="auto">
          <a:xfrm>
            <a:off x="1817076" y="2286000"/>
            <a:ext cx="7326924" cy="418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2EFB0472-124A-9FBC-47D3-9B2B75D9EC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Genomics by AJIVE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7074506-F495-6314-AC44-D1F19858EB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Separate PCA on Gene Expression (GE)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1F2576-4F34-1A9E-48FA-AC1ED27F8FB3}"/>
              </a:ext>
            </a:extLst>
          </p:cNvPr>
          <p:cNvGrpSpPr/>
          <p:nvPr/>
        </p:nvGrpSpPr>
        <p:grpSpPr>
          <a:xfrm>
            <a:off x="20062" y="3048000"/>
            <a:ext cx="3408938" cy="1364397"/>
            <a:chOff x="20062" y="3048000"/>
            <a:chExt cx="3408938" cy="13643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59184B4-C9E4-ADA6-9C11-7A912F784F64}"/>
                </a:ext>
              </a:extLst>
            </p:cNvPr>
            <p:cNvSpPr txBox="1"/>
            <p:nvPr/>
          </p:nvSpPr>
          <p:spPr>
            <a:xfrm>
              <a:off x="20062" y="3581400"/>
              <a:ext cx="15039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PC1 Flags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Basals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476E9EA-79B9-F266-D107-3F6A2EF5A92B}"/>
                </a:ext>
              </a:extLst>
            </p:cNvPr>
            <p:cNvCxnSpPr/>
            <p:nvPr/>
          </p:nvCxnSpPr>
          <p:spPr bwMode="auto">
            <a:xfrm flipV="1">
              <a:off x="1503938" y="3048000"/>
              <a:ext cx="1925062" cy="921352"/>
            </a:xfrm>
            <a:prstGeom prst="straightConnector1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64F8820-E33C-E237-989E-51A9079C5A4A}"/>
              </a:ext>
            </a:extLst>
          </p:cNvPr>
          <p:cNvGrpSpPr/>
          <p:nvPr/>
        </p:nvGrpSpPr>
        <p:grpSpPr>
          <a:xfrm>
            <a:off x="76200" y="4378150"/>
            <a:ext cx="4495800" cy="1794050"/>
            <a:chOff x="76200" y="4378150"/>
            <a:chExt cx="4495800" cy="179405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2F9640-F83F-0281-8926-F5D4C655AD71}"/>
                </a:ext>
              </a:extLst>
            </p:cNvPr>
            <p:cNvSpPr txBox="1"/>
            <p:nvPr/>
          </p:nvSpPr>
          <p:spPr>
            <a:xfrm>
              <a:off x="76200" y="5341203"/>
              <a:ext cx="15039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PC2 Flags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LumAs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409BD43-80EB-61E0-6B4D-F16C8EF692D0}"/>
                </a:ext>
              </a:extLst>
            </p:cNvPr>
            <p:cNvCxnSpPr>
              <a:stCxn id="9" idx="3"/>
            </p:cNvCxnSpPr>
            <p:nvPr/>
          </p:nvCxnSpPr>
          <p:spPr bwMode="auto">
            <a:xfrm flipV="1">
              <a:off x="1580138" y="4378150"/>
              <a:ext cx="2991862" cy="1378552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7915153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42A071-76EB-EABD-4662-A8434783D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D3EF7D0-EC9D-6FF7-3BD7-4BF08B5A0D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t="26458" r="9388" b="37762"/>
          <a:stretch/>
        </p:blipFill>
        <p:spPr bwMode="auto">
          <a:xfrm>
            <a:off x="1805354" y="2209800"/>
            <a:ext cx="7338646" cy="425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8B02C9CF-DACB-11CD-192A-04867FFC3F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Genomics by AJIVE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C57E221-1E69-5C08-2BFF-7EC59EAE49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Separate PCA on Copy Number (CN)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Other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Effects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+Subtypes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094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17262</TotalTime>
  <Words>2271</Words>
  <Application>Microsoft Office PowerPoint</Application>
  <PresentationFormat>On-screen Show (4:3)</PresentationFormat>
  <Paragraphs>538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Cambria Math</vt:lpstr>
      <vt:lpstr>Tahoma</vt:lpstr>
      <vt:lpstr>Times New Roman</vt:lpstr>
      <vt:lpstr>Wingdings</vt:lpstr>
      <vt:lpstr>2_Default Design</vt:lpstr>
      <vt:lpstr>Statistics – O. R. 881 Object Oriented Data Analysis</vt:lpstr>
      <vt:lpstr>Current Sections in Textbook</vt:lpstr>
      <vt:lpstr>Last Class: AJIVE Cancer Data</vt:lpstr>
      <vt:lpstr>Last Class: AJIVE Cancer Data</vt:lpstr>
      <vt:lpstr>Last Class: AJIVE Cancer Data</vt:lpstr>
      <vt:lpstr>Last Class: AJIVE Cancer Data</vt:lpstr>
      <vt:lpstr>Last Class: Genomics by AJIVE</vt:lpstr>
      <vt:lpstr>Last Class: Genomics by AJIVE</vt:lpstr>
      <vt:lpstr>Last Class: Genomics by AJIVE</vt:lpstr>
      <vt:lpstr>Last Class: Genomics by AJIVE</vt:lpstr>
      <vt:lpstr>Last Class: Genomics by AJIVE</vt:lpstr>
      <vt:lpstr>Last Class: Genomics by AJIVE</vt:lpstr>
      <vt:lpstr>Last Class: Genomics by AJIVE</vt:lpstr>
      <vt:lpstr>Last Class: DIVAS</vt:lpstr>
      <vt:lpstr>Last Class: DIVAS</vt:lpstr>
      <vt:lpstr>Last Class: DIVAS</vt:lpstr>
      <vt:lpstr>Last Class: DIVAS Data Model</vt:lpstr>
      <vt:lpstr>Last Class: DIVAS Data Model</vt:lpstr>
      <vt:lpstr>Last Class: DIVAS Data Model</vt:lpstr>
      <vt:lpstr>DIVAS Data Model</vt:lpstr>
      <vt:lpstr>DIVAS Data Model</vt:lpstr>
      <vt:lpstr>DIVAS Data Model</vt:lpstr>
      <vt:lpstr>DIVAS  Algorithm</vt:lpstr>
      <vt:lpstr>DIVAS  Algorithm</vt:lpstr>
      <vt:lpstr>1. Signal Subspace Extraction</vt:lpstr>
      <vt:lpstr>1. Signal Subspace Extraction</vt:lpstr>
      <vt:lpstr>1. Signal Subspace Extraction</vt:lpstr>
      <vt:lpstr>1. Signal Subspace Extraction</vt:lpstr>
      <vt:lpstr>1. Signal Subspace Extraction</vt:lpstr>
      <vt:lpstr>1. Signal Subspace Extraction</vt:lpstr>
      <vt:lpstr>1. Signal Subspace Extraction</vt:lpstr>
      <vt:lpstr>1. Signal Subspace Extraction</vt:lpstr>
      <vt:lpstr>1. Signal Subspace Extraction</vt:lpstr>
      <vt:lpstr>1. Signal Subspace Extraction</vt:lpstr>
      <vt:lpstr>1. Signal Subspace Extraction</vt:lpstr>
      <vt:lpstr>1. Signal Subspace Extraction</vt:lpstr>
      <vt:lpstr>1. Signal Subspace Extraction</vt:lpstr>
      <vt:lpstr>1. Signal Subspace Extraction</vt:lpstr>
      <vt:lpstr>1. Signal Subspace Extraction</vt:lpstr>
      <vt:lpstr>1. Signal Subspace Extraction</vt:lpstr>
      <vt:lpstr>1. Signal Subspace Extraction</vt:lpstr>
      <vt:lpstr>1. Signal Subspace Extraction</vt:lpstr>
      <vt:lpstr>1. Signal Subspace Extraction</vt:lpstr>
      <vt:lpstr>1. Signal Subspace Extraction</vt:lpstr>
      <vt:lpstr>1. Signal Subspace Extraction</vt:lpstr>
      <vt:lpstr>1. Signal Subspace Extraction</vt:lpstr>
      <vt:lpstr>1. Signal Subspace Extraction</vt:lpstr>
      <vt:lpstr>1. Signal Subspace Extraction</vt:lpstr>
      <vt:lpstr>1. Signal Subspace Extraction</vt:lpstr>
      <vt:lpstr>1. Signal Subspace Extraction</vt:lpstr>
      <vt:lpstr>Participant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J. S. (Steve)</cp:lastModifiedBy>
  <cp:revision>600</cp:revision>
  <dcterms:created xsi:type="dcterms:W3CDTF">2001-06-08T01:38:43Z</dcterms:created>
  <dcterms:modified xsi:type="dcterms:W3CDTF">2025-09-25T20:00:04Z</dcterms:modified>
</cp:coreProperties>
</file>