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61" r:id="rId2"/>
    <p:sldMasterId id="2147483789" r:id="rId3"/>
    <p:sldMasterId id="2147483804" r:id="rId4"/>
    <p:sldMasterId id="2147483819" r:id="rId5"/>
  </p:sldMasterIdLst>
  <p:notesMasterIdLst>
    <p:notesMasterId r:id="rId99"/>
  </p:notesMasterIdLst>
  <p:sldIdLst>
    <p:sldId id="262" r:id="rId6"/>
    <p:sldId id="714" r:id="rId7"/>
    <p:sldId id="1140" r:id="rId8"/>
    <p:sldId id="1143" r:id="rId9"/>
    <p:sldId id="1284" r:id="rId10"/>
    <p:sldId id="1289" r:id="rId11"/>
    <p:sldId id="3666" r:id="rId12"/>
    <p:sldId id="1309" r:id="rId13"/>
    <p:sldId id="3671" r:id="rId14"/>
    <p:sldId id="3673" r:id="rId15"/>
    <p:sldId id="3674" r:id="rId16"/>
    <p:sldId id="3744" r:id="rId17"/>
    <p:sldId id="3675" r:id="rId18"/>
    <p:sldId id="3676" r:id="rId19"/>
    <p:sldId id="3750" r:id="rId20"/>
    <p:sldId id="3678" r:id="rId21"/>
    <p:sldId id="3751" r:id="rId22"/>
    <p:sldId id="3685" r:id="rId23"/>
    <p:sldId id="3764" r:id="rId24"/>
    <p:sldId id="3765" r:id="rId25"/>
    <p:sldId id="3766" r:id="rId26"/>
    <p:sldId id="3767" r:id="rId27"/>
    <p:sldId id="3768" r:id="rId28"/>
    <p:sldId id="3769" r:id="rId29"/>
    <p:sldId id="3770" r:id="rId30"/>
    <p:sldId id="3697" r:id="rId31"/>
    <p:sldId id="3771" r:id="rId32"/>
    <p:sldId id="3772" r:id="rId33"/>
    <p:sldId id="3773" r:id="rId34"/>
    <p:sldId id="3774" r:id="rId35"/>
    <p:sldId id="3775" r:id="rId36"/>
    <p:sldId id="3776" r:id="rId37"/>
    <p:sldId id="3777" r:id="rId38"/>
    <p:sldId id="3778" r:id="rId39"/>
    <p:sldId id="3779" r:id="rId40"/>
    <p:sldId id="3708" r:id="rId41"/>
    <p:sldId id="3709" r:id="rId42"/>
    <p:sldId id="3710" r:id="rId43"/>
    <p:sldId id="3711" r:id="rId44"/>
    <p:sldId id="3712" r:id="rId45"/>
    <p:sldId id="3713" r:id="rId46"/>
    <p:sldId id="3714" r:id="rId47"/>
    <p:sldId id="3715" r:id="rId48"/>
    <p:sldId id="3786" r:id="rId49"/>
    <p:sldId id="3787" r:id="rId50"/>
    <p:sldId id="3717" r:id="rId51"/>
    <p:sldId id="3718" r:id="rId52"/>
    <p:sldId id="3719" r:id="rId53"/>
    <p:sldId id="3632" r:id="rId54"/>
    <p:sldId id="3633" r:id="rId55"/>
    <p:sldId id="3720" r:id="rId56"/>
    <p:sldId id="3721" r:id="rId57"/>
    <p:sldId id="3722" r:id="rId58"/>
    <p:sldId id="3723" r:id="rId59"/>
    <p:sldId id="3724" r:id="rId60"/>
    <p:sldId id="3725" r:id="rId61"/>
    <p:sldId id="3726" r:id="rId62"/>
    <p:sldId id="3727" r:id="rId63"/>
    <p:sldId id="3728" r:id="rId64"/>
    <p:sldId id="3729" r:id="rId65"/>
    <p:sldId id="3730" r:id="rId66"/>
    <p:sldId id="3731" r:id="rId67"/>
    <p:sldId id="3732" r:id="rId68"/>
    <p:sldId id="3733" r:id="rId69"/>
    <p:sldId id="3734" r:id="rId70"/>
    <p:sldId id="3735" r:id="rId71"/>
    <p:sldId id="3736" r:id="rId72"/>
    <p:sldId id="3468" r:id="rId73"/>
    <p:sldId id="3473" r:id="rId74"/>
    <p:sldId id="3470" r:id="rId75"/>
    <p:sldId id="3471" r:id="rId76"/>
    <p:sldId id="3472" r:id="rId77"/>
    <p:sldId id="3571" r:id="rId78"/>
    <p:sldId id="3572" r:id="rId79"/>
    <p:sldId id="3573" r:id="rId80"/>
    <p:sldId id="3574" r:id="rId81"/>
    <p:sldId id="3575" r:id="rId82"/>
    <p:sldId id="3576" r:id="rId83"/>
    <p:sldId id="3475" r:id="rId84"/>
    <p:sldId id="3476" r:id="rId85"/>
    <p:sldId id="3679" r:id="rId86"/>
    <p:sldId id="3680" r:id="rId87"/>
    <p:sldId id="3746" r:id="rId88"/>
    <p:sldId id="3681" r:id="rId89"/>
    <p:sldId id="3480" r:id="rId90"/>
    <p:sldId id="3481" r:id="rId91"/>
    <p:sldId id="3482" r:id="rId92"/>
    <p:sldId id="3483" r:id="rId93"/>
    <p:sldId id="3484" r:id="rId94"/>
    <p:sldId id="3485" r:id="rId95"/>
    <p:sldId id="3486" r:id="rId96"/>
    <p:sldId id="3682" r:id="rId97"/>
    <p:sldId id="3780" r:id="rId9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A700D5"/>
    <a:srgbClr val="0000FF"/>
    <a:srgbClr val="B4A700"/>
    <a:srgbClr val="D1CC00"/>
    <a:srgbClr val="2DC8FF"/>
    <a:srgbClr val="DC00FF"/>
    <a:srgbClr val="00FF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69" d="100"/>
          <a:sy n="69" d="100"/>
        </p:scale>
        <p:origin x="11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4CE04-5D85-4B83-8569-BD5EFB7450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482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765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65F07-43F8-483C-AC97-D4C7BDB77F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612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069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15204-2484-473D-977C-8541D7BA78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448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610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BA8D15-60F8-46C1-BE4A-A67CE5678D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85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271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209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45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644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813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94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86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9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41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536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396EE-6807-4235-842A-8916BC35363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092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1F7D68-FB5C-4CAD-B7E1-546D877ADEC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889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B7B64-D446-4035-90EA-4D13A702BE5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11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439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675684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28341678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777270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3796864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9471A-CCCC-49AF-BDFA-C5B5273FF4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fletcher_thesis.pdf</a:t>
            </a:r>
          </a:p>
        </p:txBody>
      </p:sp>
    </p:spTree>
    <p:extLst>
      <p:ext uri="{BB962C8B-B14F-4D97-AF65-F5344CB8AC3E}">
        <p14:creationId xmlns:p14="http://schemas.microsoft.com/office/powerpoint/2010/main" val="13107411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80FD6D-0166-4B7A-8D21-DB710CFEE0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2221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F08658-679B-4198-B0F4-3B3FFEEC09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5857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7381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7356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0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9811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1726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68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1993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2570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2462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3005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3270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612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1373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63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8203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3005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4758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5221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3648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8798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2165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6415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9709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1433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170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627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4064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321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8936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5489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08244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8776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0025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599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66738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98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71033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19940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66160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34719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479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52153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56131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92750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15613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34817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452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8AF1F-EF00-4F71-B8E3-65707DF9B2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9765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20372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77875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63788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7E3E2-85E9-4DFE-8A64-65C24C71991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37279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7E3E2-85E9-4DFE-8A64-65C24C71991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45489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6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6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04EA8-BF74-4EC2-813B-77DD3247050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41759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7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7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AD259-66D3-4871-B15D-79F3F2285F7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82977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8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7382E-4F79-4BF8-9404-E1049235A38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78401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E1877-0B9F-4B05-A712-EA6D2F5F5B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54924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E1877-0B9F-4B05-A712-EA6D2F5F5B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15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4CE04-5D85-4B83-8569-BD5EFB7450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66365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E1877-0B9F-4B05-A712-EA6D2F5F5B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10562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126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4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36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30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8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3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01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83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67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62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79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05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85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56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45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6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56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26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80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06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12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21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16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66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17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2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01F-20D4-4556-823C-027B25E8000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011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19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36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66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95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35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9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65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95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50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50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358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291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3998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5638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3388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6223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8272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179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1947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5798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9563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5140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9796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179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9434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49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60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12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738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418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1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8.png"/><Relationship Id="rId4" Type="http://schemas.openxmlformats.org/officeDocument/2006/relationships/image" Target="../media/image1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3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Last Class: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</a:p>
          <a:p>
            <a:pPr marL="609600" indent="-609600" eaLnBrk="1" hangingPunct="1">
              <a:lnSpc>
                <a:spcPct val="140000"/>
              </a:lnSpc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(all about single images,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interesting challenges)</a:t>
            </a:r>
          </a:p>
        </p:txBody>
      </p:sp>
    </p:spTree>
    <p:extLst>
      <p:ext uri="{BB962C8B-B14F-4D97-AF65-F5344CB8AC3E}">
        <p14:creationId xmlns:p14="http://schemas.microsoft.com/office/powerpoint/2010/main" val="326403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Last Class: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Variation 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 (a.k.a. Classification)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Complex Data Structures (&amp; Spaces)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Statistics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2600" y="5715000"/>
            <a:ext cx="5140522" cy="766465"/>
            <a:chOff x="1752600" y="5715000"/>
            <a:chExt cx="5140522" cy="766465"/>
          </a:xfrm>
        </p:grpSpPr>
        <p:sp>
          <p:nvSpPr>
            <p:cNvPr id="2" name="TextBox 1"/>
            <p:cNvSpPr txBox="1"/>
            <p:nvPr/>
          </p:nvSpPr>
          <p:spPr>
            <a:xfrm>
              <a:off x="1981200" y="6019800"/>
              <a:ext cx="4911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High Dimension, Low Sample Size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 flipV="1">
              <a:off x="1752600" y="5715000"/>
              <a:ext cx="228600" cy="53563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C4E4E23-78D3-424A-9FF7-B3F180CC2718}"/>
              </a:ext>
            </a:extLst>
          </p:cNvPr>
          <p:cNvSpPr txBox="1"/>
          <p:nvPr/>
        </p:nvSpPr>
        <p:spPr>
          <a:xfrm>
            <a:off x="6858000" y="5798403"/>
            <a:ext cx="2133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Study,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Sec. 14.2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D00E9-731B-4FBA-A9EA-79D699293D79}"/>
              </a:ext>
            </a:extLst>
          </p:cNvPr>
          <p:cNvSpPr txBox="1"/>
          <p:nvPr/>
        </p:nvSpPr>
        <p:spPr>
          <a:xfrm>
            <a:off x="8001000" y="3620869"/>
            <a:ext cx="975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11</a:t>
            </a:r>
          </a:p>
        </p:txBody>
      </p:sp>
    </p:spTree>
    <p:extLst>
      <p:ext uri="{BB962C8B-B14F-4D97-AF65-F5344CB8AC3E}">
        <p14:creationId xmlns:p14="http://schemas.microsoft.com/office/powerpoint/2010/main" val="8265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Last Class: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Goal in Image Analysis: 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Focus on 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Within Images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Shapes Become the Data Objects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Organs Within a Medical Image</a:t>
            </a:r>
          </a:p>
        </p:txBody>
      </p:sp>
    </p:spTree>
    <p:extLst>
      <p:ext uri="{BB962C8B-B14F-4D97-AF65-F5344CB8AC3E}">
        <p14:creationId xmlns:p14="http://schemas.microsoft.com/office/powerpoint/2010/main" val="98939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Last Class: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Repr’ns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Shape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0C5989-58C1-4764-BCE0-83A1A8C3418D}"/>
              </a:ext>
            </a:extLst>
          </p:cNvPr>
          <p:cNvSpPr/>
          <p:nvPr/>
        </p:nvSpPr>
        <p:spPr>
          <a:xfrm>
            <a:off x="762000" y="2209800"/>
            <a:ext cx="5334000" cy="838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Landmark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Repr’ns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Landmarks for Fly Wing Data: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6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                    Thanks to George Gilchrist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32564" r="6575" b="20840"/>
          <a:stretch>
            <a:fillRect/>
          </a:stretch>
        </p:blipFill>
        <p:spPr bwMode="auto">
          <a:xfrm>
            <a:off x="1143000" y="2743200"/>
            <a:ext cx="70643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140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Shape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Rep’ns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Shape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8DD9F-80A6-4512-BCB5-F7B062F28F3C}"/>
              </a:ext>
            </a:extLst>
          </p:cNvPr>
          <p:cNvSpPr/>
          <p:nvPr/>
        </p:nvSpPr>
        <p:spPr>
          <a:xfrm>
            <a:off x="762000" y="3124200"/>
            <a:ext cx="5181600" cy="838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90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Boundary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Rep’ns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Traditional Major Sets of Ideas: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Triangular Meshes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Survey:  Owen (1998)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Cootes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(1993)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Boundary Representations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Keleman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(1997 &amp; 1999)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3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Repr’ns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Shape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49FDE-D278-44D8-A728-2F3E3C9135CD}"/>
              </a:ext>
            </a:extLst>
          </p:cNvPr>
          <p:cNvSpPr/>
          <p:nvPr/>
        </p:nvSpPr>
        <p:spPr>
          <a:xfrm>
            <a:off x="762000" y="4038600"/>
            <a:ext cx="5029200" cy="838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73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Objects as: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Discretized skeletons (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atoms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Plus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center to edge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imply a boundary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accessible early reference:</a:t>
            </a:r>
          </a:p>
          <a:p>
            <a:pPr marL="609600" indent="-609600" eaLnBrk="1" hangingPunct="1"/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 (2001)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279E4B-721D-4294-B86A-D0BD8E760115}"/>
              </a:ext>
            </a:extLst>
          </p:cNvPr>
          <p:cNvSpPr txBox="1"/>
          <p:nvPr/>
        </p:nvSpPr>
        <p:spPr>
          <a:xfrm>
            <a:off x="2819400" y="1371600"/>
            <a:ext cx="5165838" cy="830997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Volume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Gives Better Representation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3d than Boundary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Surface</a:t>
            </a:r>
          </a:p>
        </p:txBody>
      </p:sp>
    </p:spTree>
    <p:extLst>
      <p:ext uri="{BB962C8B-B14F-4D97-AF65-F5344CB8AC3E}">
        <p14:creationId xmlns:p14="http://schemas.microsoft.com/office/powerpoint/2010/main" val="20103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7600"/>
            <a:ext cx="2592388" cy="28956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514600" y="2438400"/>
            <a:ext cx="4724400" cy="18288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91200" y="2438400"/>
            <a:ext cx="1447800" cy="2971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254766C-9366-473A-912D-78F6D9ABEEA4}"/>
              </a:ext>
            </a:extLst>
          </p:cNvPr>
          <p:cNvSpPr txBox="1"/>
          <p:nvPr/>
        </p:nvSpPr>
        <p:spPr>
          <a:xfrm>
            <a:off x="6487493" y="1138535"/>
            <a:ext cx="2046907" cy="461665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1.2</a:t>
            </a:r>
          </a:p>
        </p:txBody>
      </p:sp>
    </p:spTree>
    <p:extLst>
      <p:ext uri="{BB962C8B-B14F-4D97-AF65-F5344CB8AC3E}">
        <p14:creationId xmlns:p14="http://schemas.microsoft.com/office/powerpoint/2010/main" val="21372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1.2, 8.1, 8.2, 8.3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8.6 , 8.7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7600"/>
            <a:ext cx="2592388" cy="28956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1010895" y="2362200"/>
            <a:ext cx="3942105" cy="2133600"/>
            <a:chOff x="4668495" y="1590020"/>
            <a:chExt cx="3942105" cy="2133600"/>
          </a:xfrm>
        </p:grpSpPr>
        <p:sp>
          <p:nvSpPr>
            <p:cNvPr id="6" name="TextBox 5"/>
            <p:cNvSpPr txBox="1"/>
            <p:nvPr/>
          </p:nvSpPr>
          <p:spPr>
            <a:xfrm>
              <a:off x="4668495" y="3200400"/>
              <a:ext cx="3942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Attached to the Bladder</a:t>
              </a: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>
            <a:xfrm flipV="1">
              <a:off x="6639548" y="1590020"/>
              <a:ext cx="828052" cy="161038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28600" y="4648200"/>
            <a:ext cx="5703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Common Area for Cancer in Males</a:t>
            </a:r>
          </a:p>
        </p:txBody>
      </p:sp>
    </p:spTree>
    <p:extLst>
      <p:ext uri="{BB962C8B-B14F-4D97-AF65-F5344CB8AC3E}">
        <p14:creationId xmlns:p14="http://schemas.microsoft.com/office/powerpoint/2010/main" val="10829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Common Area for Cancer in Males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Useful Approach:  Radiation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Challenge: Design Treatment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Hit Prostate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Miss Bladder &amp; Rectum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Over Many Days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7600"/>
            <a:ext cx="2592388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9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Radiation Treatment in Male Pelvis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Central Question:</a:t>
            </a:r>
          </a:p>
          <a:p>
            <a:pPr marL="400050" lvl="1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400050" lvl="1" indent="0" algn="ctr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Work with 3-d CT</a:t>
            </a:r>
          </a:p>
          <a:p>
            <a:pPr marL="609600" indent="-609600" eaLnBrk="1" hangingPunct="1"/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(“Computed Tomography”,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= 3d version of X-ray)</a:t>
            </a:r>
          </a:p>
        </p:txBody>
      </p:sp>
    </p:spTree>
    <p:extLst>
      <p:ext uri="{BB962C8B-B14F-4D97-AF65-F5344CB8AC3E}">
        <p14:creationId xmlns:p14="http://schemas.microsoft.com/office/powerpoint/2010/main" val="5805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Radiation Treatment in Male Pelvis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Central Question:</a:t>
            </a:r>
          </a:p>
          <a:p>
            <a:pPr marL="400050" lvl="1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400050" lvl="1" indent="0" algn="ctr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Work with 3-d CT</a:t>
            </a:r>
          </a:p>
          <a:p>
            <a:pPr marL="1009650" lvl="1" indent="-609600" eaLnBrk="1" hangingPunct="1"/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Very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Challenging to Segment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 boundary of each object?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Represent each Object?</a:t>
            </a:r>
          </a:p>
          <a:p>
            <a:pPr marL="609600" indent="-609600" eaLnBrk="1" hangingPunct="1"/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8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9718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Like X-ray: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White = Dense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(Bone)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Black = Gas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712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96427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1825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3925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Prostate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Arrow Connector 10"/>
          <p:cNvCxnSpPr>
            <a:cxnSpLocks noChangeShapeType="1"/>
          </p:cNvCxnSpPr>
          <p:nvPr/>
        </p:nvCxnSpPr>
        <p:spPr bwMode="auto">
          <a:xfrm flipV="1">
            <a:off x="1905000" y="4953000"/>
            <a:ext cx="4648200" cy="15240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14701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manual segmentation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 by slice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Reassembled</a:t>
            </a:r>
          </a:p>
        </p:txBody>
      </p:sp>
      <p:pic>
        <p:nvPicPr>
          <p:cNvPr id="30724" name="Picture 7" descr="BladderProstateRectumCT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4577" r="1575" b="5783"/>
          <a:stretch>
            <a:fillRect/>
          </a:stretch>
        </p:blipFill>
        <p:spPr bwMode="auto">
          <a:xfrm>
            <a:off x="3216275" y="1782763"/>
            <a:ext cx="56261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9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05800" cy="5135563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en-US" dirty="0" err="1"/>
              <a:t>Fréchet</a:t>
            </a:r>
            <a:r>
              <a:rPr lang="en-US" dirty="0"/>
              <a:t> Means &amp; Medians Allow Many Variations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Usually Studied in “Robust Statistics”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Might Look Deeper Later On  </a:t>
            </a:r>
            <a:r>
              <a:rPr lang="en-US" sz="1800" dirty="0">
                <a:solidFill>
                  <a:srgbClr val="A700D5"/>
                </a:solidFill>
              </a:rPr>
              <a:t>(Text Chapter 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6936" y="2590800"/>
            <a:ext cx="4774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“Every Dog Has His Day”</a:t>
            </a:r>
          </a:p>
        </p:txBody>
      </p:sp>
    </p:spTree>
    <p:extLst>
      <p:ext uri="{BB962C8B-B14F-4D97-AF65-F5344CB8AC3E}">
        <p14:creationId xmlns:p14="http://schemas.microsoft.com/office/powerpoint/2010/main" val="399565882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4648200" cy="5149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Slices: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Reassembled in 3d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u="sng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How to represent?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Thanks: 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Ja-Yeon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Jeong</a:t>
            </a: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BladderProstateRectum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18517" r="1566" b="7121"/>
          <a:stretch>
            <a:fillRect/>
          </a:stretch>
        </p:blipFill>
        <p:spPr bwMode="auto">
          <a:xfrm>
            <a:off x="4983163" y="1627188"/>
            <a:ext cx="3735387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4D784C1-6F41-653C-EF5E-FBEDF029D902}"/>
              </a:ext>
            </a:extLst>
          </p:cNvPr>
          <p:cNvGrpSpPr/>
          <p:nvPr/>
        </p:nvGrpSpPr>
        <p:grpSpPr>
          <a:xfrm>
            <a:off x="2514600" y="1912203"/>
            <a:ext cx="4038600" cy="1059597"/>
            <a:chOff x="2514600" y="1912203"/>
            <a:chExt cx="4038600" cy="10595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A3F122C-3C0B-229D-DE70-4A1A665F108E}"/>
                </a:ext>
              </a:extLst>
            </p:cNvPr>
            <p:cNvSpPr txBox="1"/>
            <p:nvPr/>
          </p:nvSpPr>
          <p:spPr>
            <a:xfrm>
              <a:off x="2514600" y="1912203"/>
              <a:ext cx="22749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Called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Binary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Representation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45535AF-B839-763F-C55E-EE77F66280E4}"/>
                </a:ext>
              </a:extLst>
            </p:cNvPr>
            <p:cNvCxnSpPr>
              <a:stCxn id="2" idx="3"/>
            </p:cNvCxnSpPr>
            <p:nvPr/>
          </p:nvCxnSpPr>
          <p:spPr>
            <a:xfrm>
              <a:off x="4789582" y="2327702"/>
              <a:ext cx="1763618" cy="64409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9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Object Representation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Above Shape Approaches: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Landmarks (hard to find)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Boundary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(no correspondence)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Skeletal Representations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3886200"/>
            <a:ext cx="49530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3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        (yellow dots)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066800" y="3657600"/>
            <a:ext cx="609600" cy="2590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968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           (line segments)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981200" y="3657600"/>
            <a:ext cx="1219200" cy="2514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60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876800" y="4572000"/>
            <a:ext cx="1676400" cy="1752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382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6553200" y="4876800"/>
            <a:ext cx="533400" cy="1447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486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Detailed discussion of mathematics of S-reps: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Siddiqi &amp; Pizer (2007)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More Applications of S-reps in Imaging: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Pizer &amp; Marron (2017), Pizer et al. (2020)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Challenge</a:t>
                </a:r>
              </a:p>
              <a:p>
                <a:pPr marL="609600" indent="-609600" eaLnBrk="1" hangingPunct="1"/>
                <a:r>
                  <a:rPr lang="en-US" sz="36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S-rep parameters are:</a:t>
                </a: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Locations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 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Radii  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Angles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 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(not comparable)</a:t>
                </a:r>
              </a:p>
              <a:p>
                <a:pPr marL="609600" indent="-609600" eaLnBrk="1" hangingPunct="1"/>
                <a:r>
                  <a:rPr lang="en-US" sz="36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Stuffed into a long vector</a:t>
                </a:r>
              </a:p>
              <a:p>
                <a:pPr marL="609600" indent="-609600" eaLnBrk="1" hangingPunct="1"/>
                <a:r>
                  <a:rPr lang="en-US" sz="36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many </a:t>
                </a:r>
                <a:r>
                  <a:rPr lang="en-US" sz="36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 products</a:t>
                </a:r>
                <a:r>
                  <a:rPr lang="en-US" sz="36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these</a:t>
                </a: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929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74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Challenge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Many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 products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of:</a:t>
                </a: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Locations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Radii    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Angles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 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(not comparable)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Appropriate View: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Lie on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Curved Manifold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Embedded in higher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</a:t>
                </a:r>
                <a:r>
                  <a:rPr lang="en-US" sz="3200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Eucl</a:t>
                </a:r>
                <a:r>
                  <a:rPr lang="en-US" sz="3200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  </a:t>
                </a:r>
              </a:p>
            </p:txBody>
          </p:sp>
        </mc:Choice>
        <mc:Fallback xmlns="">
          <p:sp>
            <p:nvSpPr>
              <p:cNvPr id="41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04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489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Easy, when starting from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(blue)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expensive (30 – 40 minutes technician’s time)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Want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automatic approach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Challenging, because of poor contrast, noise, 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to borrow information across training sample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Bayes approach:   prior &amp; likelihood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posterior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(A surrogate for “anatomical knowledge”)</a:t>
            </a:r>
          </a:p>
        </p:txBody>
      </p:sp>
    </p:spTree>
    <p:extLst>
      <p:ext uri="{BB962C8B-B14F-4D97-AF65-F5344CB8AC3E}">
        <p14:creationId xmlns:p14="http://schemas.microsoft.com/office/powerpoint/2010/main" val="153324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Multi Dimensional Scaling (MDS)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2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Given Data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in an Arbitrary Metric Space, and a </a:t>
                </a:r>
                <a:r>
                  <a:rPr lang="en-US" i="1" dirty="0"/>
                  <a:t>Rank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Find </a:t>
                </a:r>
                <a:r>
                  <a:rPr lang="en-US" i="1" dirty="0" err="1"/>
                  <a:t>Representers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, Whose Distance Matrix “Best” Approximates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Typical Algorithms:  Think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“PCA-like” vectors of scores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r="-71" b="-17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D5345E7-8294-488D-8ED4-D6F1A71F7885}"/>
              </a:ext>
            </a:extLst>
          </p:cNvPr>
          <p:cNvGrpSpPr/>
          <p:nvPr/>
        </p:nvGrpSpPr>
        <p:grpSpPr>
          <a:xfrm>
            <a:off x="3657600" y="194608"/>
            <a:ext cx="5410200" cy="4148792"/>
            <a:chOff x="3657600" y="194608"/>
            <a:chExt cx="5410200" cy="41487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0F96E3-4FB0-439D-AD69-F626169C45D5}"/>
                </a:ext>
              </a:extLst>
            </p:cNvPr>
            <p:cNvSpPr txBox="1"/>
            <p:nvPr/>
          </p:nvSpPr>
          <p:spPr>
            <a:xfrm>
              <a:off x="6792818" y="194608"/>
              <a:ext cx="227498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This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Representation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 Called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“Auto-Encoder”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AI literature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CFAFA31-5842-48C9-8835-9D199DADB23C}"/>
                </a:ext>
              </a:extLst>
            </p:cNvPr>
            <p:cNvSpPr/>
            <p:nvPr/>
          </p:nvSpPr>
          <p:spPr>
            <a:xfrm>
              <a:off x="3657600" y="3733800"/>
              <a:ext cx="2895600" cy="609600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DA7E949-E77C-4A31-BE95-CB24F1991673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5105400" y="2133600"/>
              <a:ext cx="2824909" cy="16002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83755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Easy, when starting from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(blue)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expensive (30 – 40 minutes technician’s time)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Want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automatic approach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Challenging, because of poor contrast, noise, 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to borrow information across training sample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Bayes approach:   prior &amp; likelihood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posterior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~Conjugate Gaussians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Embarassingly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Straightforward?)</a:t>
            </a:r>
          </a:p>
        </p:txBody>
      </p:sp>
    </p:spTree>
    <p:extLst>
      <p:ext uri="{BB962C8B-B14F-4D97-AF65-F5344CB8AC3E}">
        <p14:creationId xmlns:p14="http://schemas.microsoft.com/office/powerpoint/2010/main" val="1524210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Easy, when starting from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(blue)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expensive (30 – 40 minutes technician’s time)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Want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automatic approach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Challenging, because of poor contrast, noise, 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to borrow information across training sample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Bayes approach:   prior &amp; likelihood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posterior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~Conjugate Gaussians, but there are issues: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Major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HLDSS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challenges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Manifold aspect of data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9831" y="5710535"/>
            <a:ext cx="4287969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Handle With Variation on PCA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0082" y="6243935"/>
            <a:ext cx="4141518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Careful Handling Very Useful</a:t>
            </a:r>
          </a:p>
        </p:txBody>
      </p:sp>
    </p:spTree>
    <p:extLst>
      <p:ext uri="{BB962C8B-B14F-4D97-AF65-F5344CB8AC3E}">
        <p14:creationId xmlns:p14="http://schemas.microsoft.com/office/powerpoint/2010/main" val="274844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Successful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(2009, UNC CS PhD Dissertation)</a:t>
            </a:r>
          </a:p>
        </p:txBody>
      </p:sp>
    </p:spTree>
    <p:extLst>
      <p:ext uri="{BB962C8B-B14F-4D97-AF65-F5344CB8AC3E}">
        <p14:creationId xmlns:p14="http://schemas.microsoft.com/office/powerpoint/2010/main" val="37077401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21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Successful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(2009)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Basis of Startup Company: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Morphormics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9" b="-1271"/>
          <a:stretch/>
        </p:blipFill>
        <p:spPr bwMode="auto">
          <a:xfrm>
            <a:off x="476250" y="3733800"/>
            <a:ext cx="83629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096000" y="563880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5929" y="1818941"/>
            <a:ext cx="3283271" cy="107721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Purchased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Accuray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6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46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Course for Much More in This Direction: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CS 790,  Sec. 6:  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>
                <a:solidFill>
                  <a:srgbClr val="000000"/>
                </a:solidFill>
              </a:rPr>
              <a:t>Shape Representation and Statistics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Spring 2026   (9 or 10 MW)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498B9D-7AA0-F791-FB9F-C30D9FC79E06}"/>
              </a:ext>
            </a:extLst>
          </p:cNvPr>
          <p:cNvGrpSpPr/>
          <p:nvPr/>
        </p:nvGrpSpPr>
        <p:grpSpPr>
          <a:xfrm>
            <a:off x="2767845" y="4166175"/>
            <a:ext cx="5309355" cy="1777425"/>
            <a:chOff x="2767845" y="4166175"/>
            <a:chExt cx="5309355" cy="177742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15DC053-EEBF-A8DF-A4B8-0FF2DCEBC36B}"/>
                </a:ext>
              </a:extLst>
            </p:cNvPr>
            <p:cNvSpPr txBox="1"/>
            <p:nvPr/>
          </p:nvSpPr>
          <p:spPr>
            <a:xfrm>
              <a:off x="2767845" y="4292025"/>
              <a:ext cx="33281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Stephen M. Pizer</a:t>
              </a:r>
            </a:p>
          </p:txBody>
        </p:sp>
        <p:pic>
          <p:nvPicPr>
            <p:cNvPr id="4" name="Picture 3" descr="A person in a suit and tie&#10;&#10;AI-generated content may be incorrect.">
              <a:extLst>
                <a:ext uri="{FF2B5EF4-FFF2-40B4-BE49-F238E27FC236}">
                  <a16:creationId xmlns:a16="http://schemas.microsoft.com/office/drawing/2014/main" id="{72168F23-6156-7B42-3841-6DBA34E0D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891" b="16693"/>
            <a:stretch/>
          </p:blipFill>
          <p:spPr>
            <a:xfrm>
              <a:off x="6419850" y="4166175"/>
              <a:ext cx="1657350" cy="1777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1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chemeClr val="bg2"/>
                </a:solidFill>
                <a:latin typeface="Arial" charset="0"/>
                <a:cs typeface="Arial" charset="0"/>
              </a:rPr>
              <a:t>Recommended Software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3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Slicer / SALT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54FCB2-B75E-2AC9-AE39-8ACEFC1B8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857578"/>
            <a:ext cx="5545078" cy="15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46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Data Lying On a Manifold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Manifold Data    ≠    Manifold Learning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4F8ACA8-1172-12F2-F082-BEA96C8025C1}"/>
              </a:ext>
            </a:extLst>
          </p:cNvPr>
          <p:cNvSpPr txBox="1"/>
          <p:nvPr/>
        </p:nvSpPr>
        <p:spPr>
          <a:xfrm>
            <a:off x="6324600" y="2743200"/>
            <a:ext cx="1415837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Text, </a:t>
            </a:r>
            <a:r>
              <a:rPr lang="en-US" dirty="0" err="1">
                <a:solidFill>
                  <a:srgbClr val="C00000"/>
                </a:solidFill>
              </a:rPr>
              <a:t>Chp</a:t>
            </a:r>
            <a:r>
              <a:rPr lang="en-US" dirty="0">
                <a:solidFill>
                  <a:srgbClr val="C00000"/>
                </a:solidFill>
              </a:rPr>
              <a:t>. 8</a:t>
            </a:r>
          </a:p>
        </p:txBody>
      </p:sp>
    </p:spTree>
    <p:extLst>
      <p:ext uri="{BB962C8B-B14F-4D97-AF65-F5344CB8AC3E}">
        <p14:creationId xmlns:p14="http://schemas.microsoft.com/office/powerpoint/2010/main" val="18371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Manifold Data    ≠    Manifold Learning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00B050"/>
                    </a:solidFill>
                  </a:rPr>
                  <a:t>Data Naturally Lie on </a:t>
                </a:r>
                <a:r>
                  <a:rPr lang="en-US" sz="2800" u="sng" dirty="0">
                    <a:solidFill>
                      <a:srgbClr val="00B050"/>
                    </a:solidFill>
                  </a:rPr>
                  <a:t>Known</a:t>
                </a:r>
                <a:r>
                  <a:rPr lang="en-US" sz="2800" dirty="0">
                    <a:solidFill>
                      <a:srgbClr val="00B050"/>
                    </a:solidFill>
                  </a:rPr>
                  <a:t> Manifold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381000" y="3962400"/>
            <a:ext cx="2971800" cy="685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1161572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Manifold Data    ≠    Manifold Learning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r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Try to </a:t>
                </a:r>
                <a:r>
                  <a:rPr lang="en-US" sz="2800" u="sng" dirty="0">
                    <a:solidFill>
                      <a:srgbClr val="FF0000"/>
                    </a:solidFill>
                  </a:rPr>
                  <a:t>Find</a:t>
                </a:r>
                <a:r>
                  <a:rPr lang="en-US" sz="2800" dirty="0">
                    <a:solidFill>
                      <a:srgbClr val="FF0000"/>
                    </a:solidFill>
                  </a:rPr>
                  <a:t> Low-d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Aprox’ing</a:t>
                </a:r>
                <a:r>
                  <a:rPr lang="en-US" sz="2800" dirty="0">
                    <a:solidFill>
                      <a:srgbClr val="FF0000"/>
                    </a:solidFill>
                  </a:rPr>
                  <a:t> Manifold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r="-1514" b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3581400" y="3962400"/>
            <a:ext cx="35814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2217476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Tenenbaum, et al (2000)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Canonical Example: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endParaRPr lang="en-US" sz="1800" dirty="0"/>
          </a:p>
          <a:p>
            <a:pPr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Photographs (2-d) of Statue (3-d)</a:t>
            </a:r>
          </a:p>
          <a:p>
            <a:pPr eaLnBrk="1" hangingPunct="1">
              <a:lnSpc>
                <a:spcPct val="11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Different Viewpoints</a:t>
            </a:r>
          </a:p>
          <a:p>
            <a:pPr eaLnBrk="1" hangingPunct="1">
              <a:lnSpc>
                <a:spcPct val="11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Different Light Source Locations</a:t>
            </a:r>
          </a:p>
          <a:p>
            <a:pPr marL="0" indent="0" eaLnBrk="1" hangingPunct="1">
              <a:lnSpc>
                <a:spcPct val="110000"/>
              </a:lnSpc>
              <a:buSzPct val="100000"/>
              <a:buNone/>
            </a:pPr>
            <a:endParaRPr lang="en-US" sz="1800" dirty="0"/>
          </a:p>
          <a:p>
            <a:pPr marL="0" indent="0"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Digitization of Photos is “Low-Dimensional”</a:t>
            </a:r>
          </a:p>
          <a:p>
            <a:pPr marL="0" indent="0"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But </a:t>
            </a:r>
            <a:r>
              <a:rPr lang="en-US" u="sng" dirty="0"/>
              <a:t>Not in a Subspace</a:t>
            </a:r>
            <a:r>
              <a:rPr lang="en-US" dirty="0"/>
              <a:t> (Findable by PCA)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EEDA1B-520A-48A1-8D48-4AFFB29AF5FB}"/>
              </a:ext>
            </a:extLst>
          </p:cNvPr>
          <p:cNvGrpSpPr/>
          <p:nvPr/>
        </p:nvGrpSpPr>
        <p:grpSpPr>
          <a:xfrm>
            <a:off x="5715000" y="2133600"/>
            <a:ext cx="2403222" cy="3124200"/>
            <a:chOff x="5715000" y="2133600"/>
            <a:chExt cx="2403222" cy="3124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30E2013-39B6-4D36-A3C1-1A8367E69866}"/>
                </a:ext>
              </a:extLst>
            </p:cNvPr>
            <p:cNvSpPr txBox="1"/>
            <p:nvPr/>
          </p:nvSpPr>
          <p:spPr>
            <a:xfrm>
              <a:off x="5715000" y="2133600"/>
              <a:ext cx="2403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a manifold (curved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surface) sense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70B0701-5E72-42FE-8EC8-BB90C398367C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6705600" y="2779931"/>
              <a:ext cx="211011" cy="24778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9001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Oldest and Best Known (in Statistics):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4400" i="1" dirty="0">
                <a:solidFill>
                  <a:schemeClr val="bg2"/>
                </a:solidFill>
                <a:latin typeface="Arial" charset="0"/>
                <a:cs typeface="Arial" charset="0"/>
              </a:rPr>
              <a:t>Landmark Based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Last Class: </a:t>
            </a:r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D2484-DF63-4450-8F5D-142C9207821D}"/>
              </a:ext>
            </a:extLst>
          </p:cNvPr>
          <p:cNvSpPr txBox="1"/>
          <p:nvPr/>
        </p:nvSpPr>
        <p:spPr>
          <a:xfrm>
            <a:off x="6096000" y="1824335"/>
            <a:ext cx="272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1.2,  5.2</a:t>
            </a:r>
          </a:p>
        </p:txBody>
      </p:sp>
    </p:spTree>
    <p:extLst>
      <p:ext uri="{BB962C8B-B14F-4D97-AF65-F5344CB8AC3E}">
        <p14:creationId xmlns:p14="http://schemas.microsoft.com/office/powerpoint/2010/main" val="5721610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Tenenbaum, et al (2000)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Reveals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Two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Interesting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Modes Of 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Variation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3FC5F-7591-4C28-B895-DE312F5BA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1" t="20000" r="11151" b="3333"/>
          <a:stretch/>
        </p:blipFill>
        <p:spPr>
          <a:xfrm>
            <a:off x="2819400" y="1954658"/>
            <a:ext cx="6324600" cy="49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82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???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  ?  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b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28687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34382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???</a:t>
                </a:r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   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5911334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981200" y="5143500"/>
            <a:ext cx="914400" cy="6477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35821527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???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							</a:t>
                </a:r>
                <a:r>
                  <a:rPr lang="en-US" sz="2800" dirty="0">
                    <a:solidFill>
                      <a:srgbClr val="00B050"/>
                    </a:solidFill>
                  </a:rPr>
                  <a:t>Should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00B050"/>
                    </a:solidFill>
                  </a:rPr>
                  <a:t>							Use Unit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00B050"/>
                    </a:solidFill>
                  </a:rPr>
                  <a:t>							Circle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00B050"/>
                    </a:solidFill>
                  </a:rPr>
                  <a:t>							Structure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r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5911334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cxnSp>
        <p:nvCxnSpPr>
          <p:cNvPr id="14" name="Straight Arrow Connector 13"/>
          <p:cNvCxnSpPr>
            <a:endCxn id="17" idx="1"/>
          </p:cNvCxnSpPr>
          <p:nvPr/>
        </p:nvCxnSpPr>
        <p:spPr bwMode="auto">
          <a:xfrm flipH="1">
            <a:off x="6063734" y="4800600"/>
            <a:ext cx="1022866" cy="228600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5111174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???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/>
                  <a:t>Natural Data Space is:</a:t>
                </a:r>
              </a:p>
              <a:p>
                <a:pPr marL="0" indent="0" eaLnBrk="1" hangingPunct="1">
                  <a:buNone/>
                </a:pPr>
                <a:r>
                  <a:rPr lang="en-US" sz="2800" dirty="0"/>
                  <a:t>Smooth, Curved Manifold</a:t>
                </a:r>
              </a:p>
              <a:p>
                <a:pPr marL="0" indent="0" eaLnBrk="1" hangingPunct="1">
                  <a:buNone/>
                </a:pPr>
                <a:r>
                  <a:rPr lang="en-US" sz="2800" dirty="0"/>
                  <a:t>(Differential Geometry)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28687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20560473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Idea:   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Angles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as Data Objects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Wind Directions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Magnetic Compass Headings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Cracks in Mines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16B89-C483-4AD5-B290-EE5FD0E7E927}"/>
              </a:ext>
            </a:extLst>
          </p:cNvPr>
          <p:cNvSpPr txBox="1"/>
          <p:nvPr/>
        </p:nvSpPr>
        <p:spPr>
          <a:xfrm>
            <a:off x="7104251" y="2297668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8.1</a:t>
            </a:r>
          </a:p>
        </p:txBody>
      </p:sp>
    </p:spTree>
    <p:extLst>
      <p:ext uri="{BB962C8B-B14F-4D97-AF65-F5344CB8AC3E}">
        <p14:creationId xmlns:p14="http://schemas.microsoft.com/office/powerpoint/2010/main" val="10056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Classical References: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Mardia &amp;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Jupp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(2009),  Fisher (1995),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Jammalamadaka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Sen Gupta (2001)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653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Reasonable View: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Points on Unit Circle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518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Main Idea: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Curved Surface,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“Approximating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Tangent Plane”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At Each Point,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(In Limit of Shrinking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Neighborhoods)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9A74DA-B9AE-B8AF-5C86-93046A57A601}"/>
              </a:ext>
            </a:extLst>
          </p:cNvPr>
          <p:cNvSpPr txBox="1"/>
          <p:nvPr/>
        </p:nvSpPr>
        <p:spPr>
          <a:xfrm>
            <a:off x="7104251" y="990600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8.2</a:t>
            </a:r>
          </a:p>
        </p:txBody>
      </p:sp>
    </p:spTree>
    <p:extLst>
      <p:ext uri="{BB962C8B-B14F-4D97-AF65-F5344CB8AC3E}">
        <p14:creationId xmlns:p14="http://schemas.microsoft.com/office/powerpoint/2010/main" val="21633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5867400" y="2590800"/>
            <a:ext cx="76200" cy="223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8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Last Class: Landmark Shape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Start by Representing </a:t>
                </a:r>
                <a:r>
                  <a:rPr lang="en-US" i="1" dirty="0"/>
                  <a:t>Shapes</a:t>
                </a:r>
                <a:r>
                  <a:rPr lang="en-US" dirty="0"/>
                  <a:t> by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u="sng" dirty="0"/>
                  <a:t>Landmarks</a:t>
                </a:r>
                <a:r>
                  <a:rPr lang="en-US" dirty="0"/>
                  <a:t> (points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114800" y="5543627"/>
            <a:ext cx="4061305" cy="1247138"/>
            <a:chOff x="533400" y="5543627"/>
            <a:chExt cx="4061305" cy="1247138"/>
          </a:xfrm>
        </p:grpSpPr>
        <p:sp>
          <p:nvSpPr>
            <p:cNvPr id="19" name="TextBox 18"/>
            <p:cNvSpPr txBox="1"/>
            <p:nvPr/>
          </p:nvSpPr>
          <p:spPr>
            <a:xfrm>
              <a:off x="533400" y="6205990"/>
              <a:ext cx="40613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Trait (Feature) Vector</a:t>
              </a:r>
            </a:p>
          </p:txBody>
        </p:sp>
        <p:cxnSp>
          <p:nvCxnSpPr>
            <p:cNvPr id="20" name="Straight Arrow Connector 19"/>
            <p:cNvCxnSpPr>
              <a:cxnSpLocks/>
              <a:stCxn id="19" idx="0"/>
            </p:cNvCxnSpPr>
            <p:nvPr/>
          </p:nvCxnSpPr>
          <p:spPr bwMode="auto">
            <a:xfrm flipV="1">
              <a:off x="2564053" y="5543627"/>
              <a:ext cx="712547" cy="662363"/>
            </a:xfrm>
            <a:prstGeom prst="straightConnector1">
              <a:avLst/>
            </a:prstGeom>
            <a:noFill/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2057400" y="2971800"/>
            <a:ext cx="6705600" cy="2704458"/>
            <a:chOff x="2057400" y="2971800"/>
            <a:chExt cx="6705600" cy="27044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2057400" y="3274367"/>
              <a:ext cx="4731918" cy="15463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endCxn id="2" idx="1"/>
            </p:cNvCxnSpPr>
            <p:nvPr/>
          </p:nvCxnSpPr>
          <p:spPr bwMode="auto">
            <a:xfrm flipV="1">
              <a:off x="2133600" y="4324029"/>
              <a:ext cx="4655718" cy="100773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400800" y="5257800"/>
              <a:ext cx="457200" cy="7396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789318" y="2971800"/>
                  <a:ext cx="1973682" cy="2704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∈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ℝ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9318" y="2971800"/>
                  <a:ext cx="1973682" cy="270445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369063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Point: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Common Length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(along surface)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3429000" y="2854722"/>
            <a:ext cx="2819400" cy="247927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1714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5867400" y="2590800"/>
            <a:ext cx="76200" cy="179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8188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5105400" y="2057400"/>
            <a:ext cx="3048000" cy="2784476"/>
          </a:xfrm>
          <a:prstGeom prst="arc">
            <a:avLst>
              <a:gd name="adj1" fmla="val 18684128"/>
              <a:gd name="adj2" fmla="val 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Exponential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7030A0"/>
                </a:solidFill>
                <a:latin typeface="Arial" charset="0"/>
                <a:cs typeface="Arial" charset="0"/>
                <a:sym typeface="Wingdings" pitchFamily="2" charset="2"/>
              </a:rPr>
              <a:t>(Note:  Common Length)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2057400"/>
            <a:ext cx="457200" cy="1409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77480" progId="Equation.3">
                  <p:embed/>
                </p:oleObj>
              </mc:Choice>
              <mc:Fallback>
                <p:oleObj name="Equation" r:id="rId3" imgW="126720" imgH="177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594725" y="2522538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177480" progId="Equation.3">
                  <p:embed/>
                </p:oleObj>
              </mc:Choice>
              <mc:Fallback>
                <p:oleObj name="Equation" r:id="rId5" imgW="190440" imgH="1774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522538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03040" progId="Equation.3">
                  <p:embed/>
                </p:oleObj>
              </mc:Choice>
              <mc:Fallback>
                <p:oleObj name="Equation" r:id="rId7" imgW="203040" imgH="2030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620000" y="2057400"/>
            <a:ext cx="5334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2"/>
          </p:cNvCxnSpPr>
          <p:nvPr/>
        </p:nvCxnSpPr>
        <p:spPr>
          <a:xfrm flipV="1">
            <a:off x="8153400" y="2057400"/>
            <a:ext cx="0" cy="139223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Exponential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Logarithm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Manifold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Tangent Plane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2057400"/>
            <a:ext cx="457200" cy="1409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77480" progId="Equation.3">
                  <p:embed/>
                </p:oleObj>
              </mc:Choice>
              <mc:Fallback>
                <p:oleObj name="Equation" r:id="rId3" imgW="126720" imgH="177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594725" y="2522538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177480" progId="Equation.3">
                  <p:embed/>
                </p:oleObj>
              </mc:Choice>
              <mc:Fallback>
                <p:oleObj name="Equation" r:id="rId5" imgW="190440" imgH="1774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522538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03040" progId="Equation.3">
                  <p:embed/>
                </p:oleObj>
              </mc:Choice>
              <mc:Fallback>
                <p:oleObj name="Equation" r:id="rId7" imgW="203040" imgH="2030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620000" y="2057400"/>
            <a:ext cx="5334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5105400" y="2057400"/>
            <a:ext cx="3048000" cy="2784476"/>
          </a:xfrm>
          <a:prstGeom prst="arc">
            <a:avLst>
              <a:gd name="adj1" fmla="val 18684128"/>
              <a:gd name="adj2" fmla="val 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153400" y="2057400"/>
            <a:ext cx="0" cy="139223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1981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(matrix versions)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5345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Natural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Data Analysis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“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Hard To Use: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7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Compute: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Anyway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Project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Back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 Manifold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8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Centerpoint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Work “Really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Inside” The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Manifold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3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Useful Center in Metric Spaces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Mean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(1948)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Works in Any Metric Space (e.g. Manifolds)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120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of Numbers: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 in Euclidean 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𝑐𝑜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(Intrinsic) </a:t>
                </a: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 on a Manifold: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Replace Euclidean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by 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Geodesic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t="-1508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9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Last Class: Landmark Shape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  </a:t>
            </a:r>
            <a:r>
              <a:rPr lang="en-US" u="sng" dirty="0"/>
              <a:t>Identify</a:t>
            </a:r>
            <a:r>
              <a:rPr lang="en-US" dirty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Mathematics:    </a:t>
            </a:r>
            <a:r>
              <a:rPr lang="en-US" i="1" dirty="0"/>
              <a:t>Equivalence Relation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Results in:    </a:t>
            </a:r>
            <a:r>
              <a:rPr lang="en-US" u="sng" dirty="0"/>
              <a:t>Equivalence Classes</a:t>
            </a:r>
            <a:r>
              <a:rPr lang="en-US" dirty="0"/>
              <a:t> (i.e. Orbits)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Which become the </a:t>
            </a:r>
            <a:r>
              <a:rPr lang="en-US" i="1" dirty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38366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5739841" y="3618578"/>
            <a:ext cx="3327959" cy="31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Planes)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E.g. Surface of the Earth:   Great Circle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E.g. Lines of Longitude (Not Latitude…)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0419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5221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Geodesic Distance: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Given Points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, define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: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𝑔𝑒𝑜𝑑𝑒𝑠𝑖𝑐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𝑙𝑒𝑛𝑔𝑡h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 Show: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is a metric (distance)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vs.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Compare 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Unit Circle,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" y="1676400"/>
            <a:ext cx="4183966" cy="1524000"/>
            <a:chOff x="76200" y="1676400"/>
            <a:chExt cx="4183966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76200" y="2215194"/>
                  <a:ext cx="4183966" cy="9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Ambient Space 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&amp; Project Back to Manifold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2215194"/>
                  <a:ext cx="4183966" cy="985206"/>
                </a:xfrm>
                <a:prstGeom prst="rect">
                  <a:avLst/>
                </a:prstGeom>
                <a:blipFill>
                  <a:blip r:embed="rId5"/>
                  <a:stretch>
                    <a:fillRect l="-2332" b="-135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 flipV="1">
              <a:off x="1219200" y="1676400"/>
              <a:ext cx="304800" cy="10937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170392" y="1676400"/>
            <a:ext cx="2715808" cy="2743200"/>
            <a:chOff x="1170392" y="1676400"/>
            <a:chExt cx="2715808" cy="2743200"/>
          </a:xfrm>
        </p:grpSpPr>
        <p:sp>
          <p:nvSpPr>
            <p:cNvPr id="26" name="TextBox 25"/>
            <p:cNvSpPr txBox="1"/>
            <p:nvPr/>
          </p:nvSpPr>
          <p:spPr>
            <a:xfrm>
              <a:off x="1170392" y="3957935"/>
              <a:ext cx="27158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E.g.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Fr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échet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Mean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29" name="Straight Arrow Connector 28"/>
            <p:cNvCxnSpPr>
              <a:stCxn id="26" idx="0"/>
            </p:cNvCxnSpPr>
            <p:nvPr/>
          </p:nvCxnSpPr>
          <p:spPr>
            <a:xfrm flipV="1">
              <a:off x="2528296" y="1676400"/>
              <a:ext cx="672104" cy="228153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0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 Similar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Note Big Difference!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175" t="65151" r="24505" b="10607"/>
          <a:stretch/>
        </p:blipFill>
        <p:spPr>
          <a:xfrm>
            <a:off x="4953000" y="3026229"/>
            <a:ext cx="4191000" cy="383177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600200" y="1676400"/>
            <a:ext cx="6019800" cy="2057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52800" y="1600200"/>
            <a:ext cx="4876800" cy="304800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175" t="65151" r="24505" b="10607"/>
          <a:stretch/>
        </p:blipFill>
        <p:spPr>
          <a:xfrm>
            <a:off x="4953000" y="3026229"/>
            <a:ext cx="4191000" cy="3831771"/>
          </a:xfrm>
          <a:prstGeom prst="rect">
            <a:avLst/>
          </a:prstGeom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Intrinsic “More Like Mean”?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Intrinsic More Stable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Shifting a Green Down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Extrinsic More Stable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Shifting Greens Left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vs.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Which is Better?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Problem as Hard as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“Center” of Bimodal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Distribution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3"/>
          <a:stretch>
            <a:fillRect/>
          </a:stretch>
        </p:blipFill>
        <p:spPr bwMode="auto">
          <a:xfrm>
            <a:off x="4076700" y="2324100"/>
            <a:ext cx="5067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19600" y="4876800"/>
            <a:ext cx="941283" cy="685800"/>
            <a:chOff x="4419600" y="4876800"/>
            <a:chExt cx="941283" cy="685800"/>
          </a:xfrm>
        </p:grpSpPr>
        <p:sp>
          <p:nvSpPr>
            <p:cNvPr id="3" name="TextBox 2"/>
            <p:cNvSpPr txBox="1"/>
            <p:nvPr/>
          </p:nvSpPr>
          <p:spPr>
            <a:xfrm>
              <a:off x="4419600" y="487680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Median</a:t>
              </a:r>
            </a:p>
          </p:txBody>
        </p:sp>
        <p:cxnSp>
          <p:nvCxnSpPr>
            <p:cNvPr id="5" name="Straight Arrow Connector 4"/>
            <p:cNvCxnSpPr>
              <a:stCxn id="3" idx="2"/>
            </p:cNvCxnSpPr>
            <p:nvPr/>
          </p:nvCxnSpPr>
          <p:spPr>
            <a:xfrm>
              <a:off x="4890242" y="5246132"/>
              <a:ext cx="470641" cy="31646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>
            <a:off x="6553200" y="4876800"/>
            <a:ext cx="990599" cy="647700"/>
            <a:chOff x="4419600" y="4876800"/>
            <a:chExt cx="941283" cy="685800"/>
          </a:xfrm>
        </p:grpSpPr>
        <p:sp>
          <p:nvSpPr>
            <p:cNvPr id="31" name="TextBox 30"/>
            <p:cNvSpPr txBox="1"/>
            <p:nvPr/>
          </p:nvSpPr>
          <p:spPr>
            <a:xfrm>
              <a:off x="4419600" y="48768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</a:t>
              </a:r>
            </a:p>
          </p:txBody>
        </p:sp>
        <p:cxnSp>
          <p:nvCxnSpPr>
            <p:cNvPr id="32" name="Straight Arrow Connector 31"/>
            <p:cNvCxnSpPr>
              <a:stCxn id="31" idx="2"/>
            </p:cNvCxnSpPr>
            <p:nvPr/>
          </p:nvCxnSpPr>
          <p:spPr>
            <a:xfrm>
              <a:off x="4800474" y="5246132"/>
              <a:ext cx="560409" cy="316468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07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vs.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Which is Better?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Problem as Hard as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“Center” of Bimodal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Distribution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3"/>
          <a:stretch>
            <a:fillRect/>
          </a:stretch>
        </p:blipFill>
        <p:spPr bwMode="auto">
          <a:xfrm>
            <a:off x="4076700" y="2324100"/>
            <a:ext cx="5067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8663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vs.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Which is Better?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Problem as Hard as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“Center” of Bimodal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Distribution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3"/>
          <a:stretch>
            <a:fillRect/>
          </a:stretch>
        </p:blipFill>
        <p:spPr bwMode="auto">
          <a:xfrm>
            <a:off x="4076700" y="2324100"/>
            <a:ext cx="5067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2678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Directional Data Examples of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easily interpretable</a:t>
            </a: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EGGeodMean2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22860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2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 Terminology: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Operation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Set of Equiv. Classes  = 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Space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Denoted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(“Shape Space” will be of this form)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5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Last Class: </a:t>
            </a:r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9101D5-FCEE-466B-A6E3-86815DA6097C}"/>
              </a:ext>
            </a:extLst>
          </p:cNvPr>
          <p:cNvGrpSpPr/>
          <p:nvPr/>
        </p:nvGrpSpPr>
        <p:grpSpPr>
          <a:xfrm>
            <a:off x="4495800" y="1676400"/>
            <a:ext cx="4648200" cy="762000"/>
            <a:chOff x="4495800" y="1676400"/>
            <a:chExt cx="4648200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2D910DA-8CAB-4B85-958F-C2FD9449A139}"/>
                    </a:ext>
                  </a:extLst>
                </p:cNvPr>
                <p:cNvSpPr txBox="1"/>
                <p:nvPr/>
              </p:nvSpPr>
              <p:spPr>
                <a:xfrm>
                  <a:off x="5340844" y="1676400"/>
                  <a:ext cx="380315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For Operation of Representing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Equivalence Classes Induced by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2D910DA-8CAB-4B85-958F-C2FD9449A1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0844" y="1676400"/>
                  <a:ext cx="3803156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801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601A12A-1357-4D89-8DF3-DE1C8506C020}"/>
                </a:ext>
              </a:extLst>
            </p:cNvPr>
            <p:cNvCxnSpPr>
              <a:stCxn id="2" idx="1"/>
            </p:cNvCxnSpPr>
            <p:nvPr/>
          </p:nvCxnSpPr>
          <p:spPr>
            <a:xfrm flipH="1">
              <a:off x="4495800" y="1999566"/>
              <a:ext cx="845044" cy="43883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149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Mean:</a:t>
                </a: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easily interpretable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Think about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distances along arc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about  “points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”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Sum of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squared distances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</a:p>
              <a:p>
                <a:pPr marL="400050" lvl="1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strongly feels the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largest</a:t>
                </a: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unique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unique with probability one 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Non-unique requires strong symmetry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possible to have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many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 t="-1508" b="-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Dir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ectional Data Examples of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sensible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notion of center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95550"/>
            <a:ext cx="54864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5007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Dir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ectional Data Examples of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sensible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notion of center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Sometimes prefer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top &amp; bottom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?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At end: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farthest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points from data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continuous Function of Data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Jump from 1 – 2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Jump from 2 – 8 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All False for Euclidean Mean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But all happen generally for Manifold Data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(for positively curved space)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Notions of Center on Manifolds: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“Extrinsic”  vs.  “Intrinsic”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“Every Dog has Its Day”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 Further Discussion, See: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Patrangenaru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&amp; Ellingson (2016)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Mean:</a:t>
                </a: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Also of interest is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Variance: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bar>
                                <m:barPr>
                                  <m:ctrlPr>
                                    <a:rPr lang="en-US" sz="2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</m:ba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,</m:t>
                                      </m:r>
                                      <m:bar>
                                        <m:bar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endParaRPr lang="en-US" sz="12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Works like Euclidean </a:t>
                </a:r>
                <a:r>
                  <a:rPr lang="en-US" sz="2800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sample variance</a:t>
                </a: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Note values in movie, reflecting </a:t>
                </a:r>
                <a:r>
                  <a:rPr lang="en-US" sz="2800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spread</a:t>
                </a:r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in data</a:t>
                </a: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Note theoretical version: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</m:ba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𝐸</m:t>
                              </m:r>
                            </m:e>
                            <m:sub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𝑋</m:t>
                                  </m:r>
                                </m:e>
                              </m:bar>
                            </m:sub>
                          </m:sSub>
                        </m:e>
                      </m:func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𝑋</m:t>
                                  </m:r>
                                </m:e>
                              </m:ba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2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Useful for Laws of Large Numbers, etc.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t="-1508" b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Object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PCA for s-reps 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PCA on manifold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(e.g.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(2004 UNC CS PhD Dissertation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&amp;  Fletcher et al. (2004))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619D5-B12F-4878-A302-9BAD96554D4D}"/>
              </a:ext>
            </a:extLst>
          </p:cNvPr>
          <p:cNvSpPr txBox="1"/>
          <p:nvPr/>
        </p:nvSpPr>
        <p:spPr>
          <a:xfrm>
            <a:off x="6781800" y="1154668"/>
            <a:ext cx="1582549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Sec. 8.3</a:t>
            </a:r>
          </a:p>
        </p:txBody>
      </p:sp>
    </p:spTree>
    <p:extLst>
      <p:ext uri="{BB962C8B-B14F-4D97-AF65-F5344CB8AC3E}">
        <p14:creationId xmlns:p14="http://schemas.microsoft.com/office/powerpoint/2010/main" val="1404071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PCA for s-reps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PCA on manifold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(e.g.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Idea:  replace “linear summary of data”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With “geodesic summary of data”…</a:t>
            </a:r>
          </a:p>
        </p:txBody>
      </p:sp>
    </p:spTree>
    <p:extLst>
      <p:ext uri="{BB962C8B-B14F-4D97-AF65-F5344CB8AC3E}">
        <p14:creationId xmlns:p14="http://schemas.microsoft.com/office/powerpoint/2010/main" val="275761252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PGA for s-reps, Bladder-Prostate-Rectum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marL="0" indent="0"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/>
              <a:t>Bladder – Prostate – Rectum,  1 person, 17 days</a:t>
            </a:r>
          </a:p>
          <a:p>
            <a:pPr marL="0" indent="0"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/>
              <a:t>      PG 1                   PG 2                  PG 3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/>
              <a:t>(analysis by Ja Yeon </a:t>
            </a:r>
            <a:r>
              <a:rPr lang="en-US" sz="2400" dirty="0" err="1"/>
              <a:t>Jeong</a:t>
            </a:r>
            <a:r>
              <a:rPr lang="en-US" sz="2400" dirty="0"/>
              <a:t>)</a:t>
            </a:r>
          </a:p>
        </p:txBody>
      </p:sp>
      <p:pic>
        <p:nvPicPr>
          <p:cNvPr id="1228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2885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288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88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716213" cy="303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18959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PGA for s-reps, Bladder-Prostate-Rectum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/>
              <a:t>Bladder – Prostate – Rectum,  1 person, 17 days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/>
              <a:t>      PG 1                   PG 2                  PG 3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/>
              <a:t>(analysis by Ja Yeon </a:t>
            </a:r>
            <a:r>
              <a:rPr lang="en-US" sz="2400" dirty="0" err="1"/>
              <a:t>Jeong</a:t>
            </a:r>
            <a:r>
              <a:rPr lang="en-US" sz="2400" dirty="0"/>
              <a:t>)</a:t>
            </a:r>
          </a:p>
        </p:txBody>
      </p:sp>
      <p:pic>
        <p:nvPicPr>
          <p:cNvPr id="1239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390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37179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PGA for s-reps, Bladder-Prostate-Rectum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/>
              <a:t>Bladder – Prostate – Rectum,  1 person, 17 days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/>
              <a:t>      PG 1                   PG 2                  PG 3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/>
              <a:t>(analysis by Ja Yeon </a:t>
            </a:r>
            <a:r>
              <a:rPr lang="en-US" sz="2400" dirty="0" err="1"/>
              <a:t>Jeong</a:t>
            </a:r>
            <a:r>
              <a:rPr lang="en-US" sz="2400" dirty="0"/>
              <a:t>)</a:t>
            </a:r>
          </a:p>
        </p:txBody>
      </p:sp>
      <p:pic>
        <p:nvPicPr>
          <p:cNvPr id="1249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49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09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Last Class: Landmark Shape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 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en-US" dirty="0"/>
                  <a:t> 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				scaling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                                    </a:t>
                </a:r>
                <a:r>
                  <a:rPr lang="en-US" sz="1400" dirty="0"/>
                  <a:t>(thanks to Wikipedia)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0" cy="7620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905000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207225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</p:txBody>
      </p:sp>
      <p:pic>
        <p:nvPicPr>
          <p:cNvPr id="1698818" name="Picture 2" descr="http://www.cs.utah.edu/people/faculty/fletcher/images/flet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01143"/>
            <a:ext cx="2209800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28856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</p:txBody>
      </p:sp>
    </p:spTree>
    <p:extLst>
      <p:ext uri="{BB962C8B-B14F-4D97-AF65-F5344CB8AC3E}">
        <p14:creationId xmlns:p14="http://schemas.microsoft.com/office/powerpoint/2010/main" val="139203385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/>
                  <a:t>Fletcher (Principal Geodesic Anal.)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/>
                  <a:t>Best fit of geodesic to data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u="sng" dirty="0"/>
                  <a:t>Constrained to go through geodesic mean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Happens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Naturally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 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3862" t="74608" r="27662" b="1693"/>
          <a:stretch/>
        </p:blipFill>
        <p:spPr>
          <a:xfrm>
            <a:off x="5791200" y="3247292"/>
            <a:ext cx="3352800" cy="36107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91615" y="3758625"/>
            <a:ext cx="4485585" cy="965775"/>
            <a:chOff x="3591615" y="3758625"/>
            <a:chExt cx="4485585" cy="965775"/>
          </a:xfrm>
        </p:grpSpPr>
        <p:sp>
          <p:nvSpPr>
            <p:cNvPr id="2" name="TextBox 1"/>
            <p:cNvSpPr txBox="1"/>
            <p:nvPr/>
          </p:nvSpPr>
          <p:spPr>
            <a:xfrm>
              <a:off x="3591615" y="3758625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</a:t>
              </a:r>
            </a:p>
          </p:txBody>
        </p:sp>
        <p:cxnSp>
          <p:nvCxnSpPr>
            <p:cNvPr id="5" name="Straight Arrow Connector 4"/>
            <p:cNvCxnSpPr>
              <a:stCxn id="2" idx="3"/>
            </p:cNvCxnSpPr>
            <p:nvPr/>
          </p:nvCxnSpPr>
          <p:spPr>
            <a:xfrm>
              <a:off x="4800600" y="4051013"/>
              <a:ext cx="3276600" cy="67338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320422" y="4373940"/>
            <a:ext cx="4909178" cy="1569660"/>
            <a:chOff x="3320422" y="4373940"/>
            <a:chExt cx="4909178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3320422" y="4373940"/>
              <a:ext cx="216597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Contained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Best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Fit Line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724400" y="5029200"/>
              <a:ext cx="35052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8743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>
                <a:effectLst/>
              </a:rPr>
              <a:t>Max van Fleet</a:t>
            </a:r>
          </a:p>
          <a:p>
            <a:pPr algn="ctr" eaLnBrk="1" hangingPunct="1">
              <a:buFontTx/>
              <a:buNone/>
            </a:pPr>
            <a:endParaRPr lang="en-US" dirty="0">
              <a:effectLst/>
            </a:endParaRPr>
          </a:p>
          <a:p>
            <a:pPr algn="ctr" eaLnBrk="1" hangingPunct="1">
              <a:buFontTx/>
              <a:buNone/>
            </a:pPr>
            <a:r>
              <a:rPr lang="en-US" dirty="0">
                <a:effectLst/>
              </a:rPr>
              <a:t>Dimension Reduction of PDAL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17300</TotalTime>
  <Words>3001</Words>
  <Application>Microsoft Office PowerPoint</Application>
  <PresentationFormat>On-screen Show (4:3)</PresentationFormat>
  <Paragraphs>844</Paragraphs>
  <Slides>93</Slides>
  <Notes>91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5" baseType="lpstr">
      <vt:lpstr>Arial</vt:lpstr>
      <vt:lpstr>Arial Unicode MS</vt:lpstr>
      <vt:lpstr>Cambria Math</vt:lpstr>
      <vt:lpstr>Tahoma</vt:lpstr>
      <vt:lpstr>Times New Roman</vt:lpstr>
      <vt:lpstr>Wingdings</vt:lpstr>
      <vt:lpstr>2_Default Design</vt:lpstr>
      <vt:lpstr>3_Default Design</vt:lpstr>
      <vt:lpstr>Default Design</vt:lpstr>
      <vt:lpstr>12_Default Design</vt:lpstr>
      <vt:lpstr>1_Default Design</vt:lpstr>
      <vt:lpstr>Equation</vt:lpstr>
      <vt:lpstr>Statistics – O. R. 881 Object Oriented Data Analysis</vt:lpstr>
      <vt:lpstr>Current Sections in Textbook</vt:lpstr>
      <vt:lpstr>Last Class: Distance Methods</vt:lpstr>
      <vt:lpstr>Last Class: Distance Methods</vt:lpstr>
      <vt:lpstr>Last Class: Shapes As Data Objects</vt:lpstr>
      <vt:lpstr>Last Class: Landmark Shape</vt:lpstr>
      <vt:lpstr>Last Class: Landmark Shape</vt:lpstr>
      <vt:lpstr>Last Class: Equivalence Relations</vt:lpstr>
      <vt:lpstr>Last Class: Landmark Shape</vt:lpstr>
      <vt:lpstr>Last Class: Image Analysis</vt:lpstr>
      <vt:lpstr>Last Class: Image Analysis</vt:lpstr>
      <vt:lpstr>Last Class: Image Analysis</vt:lpstr>
      <vt:lpstr>Last Class: Shape Repr’ns</vt:lpstr>
      <vt:lpstr>Last Class: Landmark Repr’ns</vt:lpstr>
      <vt:lpstr>Last Class: Shape Rep’ns</vt:lpstr>
      <vt:lpstr>Last Class: Boundary Rep’ns</vt:lpstr>
      <vt:lpstr>Last Class: Shape Repr’ns</vt:lpstr>
      <vt:lpstr>Skeletal Representations</vt:lpstr>
      <vt:lpstr>A Challenging Example</vt:lpstr>
      <vt:lpstr>A Challenging Example</vt:lpstr>
      <vt:lpstr>A Challenging Example</vt:lpstr>
      <vt:lpstr>A Challenging Example</vt:lpstr>
      <vt:lpstr>A Challenging Example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Object Representation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3-d s-reps</vt:lpstr>
      <vt:lpstr>3-d s-reps</vt:lpstr>
      <vt:lpstr>3-d s-reps</vt:lpstr>
      <vt:lpstr>3-d s-reps</vt:lpstr>
      <vt:lpstr>3-d s-reps</vt:lpstr>
      <vt:lpstr>3-d s-reps</vt:lpstr>
      <vt:lpstr>Recommended Software</vt:lpstr>
      <vt:lpstr>Data Lying On a Manifold</vt:lpstr>
      <vt:lpstr>Data Lying On a Manifold</vt:lpstr>
      <vt:lpstr>Data Lying On a Manifold</vt:lpstr>
      <vt:lpstr>Manifold Learning</vt:lpstr>
      <vt:lpstr>Manifold Learning</vt:lpstr>
      <vt:lpstr>PowerPoint Presentation</vt:lpstr>
      <vt:lpstr>Data Lying On a Manifold</vt:lpstr>
      <vt:lpstr>Data Lying On a Manifold</vt:lpstr>
      <vt:lpstr>PowerPoint Presentation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Manifold Object Spaces</vt:lpstr>
      <vt:lpstr>PCA for s-reps </vt:lpstr>
      <vt:lpstr>PCA for s-reps</vt:lpstr>
      <vt:lpstr>PGA for s-reps, Bladder-Prostate-Rectum</vt:lpstr>
      <vt:lpstr>PGA for s-reps, Bladder-Prostate-Rectum</vt:lpstr>
      <vt:lpstr>PGA for s-reps, Bladder-Prostate-Rectum</vt:lpstr>
      <vt:lpstr>PCA Extensions for Data on Manifolds</vt:lpstr>
      <vt:lpstr>PCA Extensions for Data on Manifolds</vt:lpstr>
      <vt:lpstr>PCA Extensions for Data on Manifolds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628</cp:revision>
  <dcterms:created xsi:type="dcterms:W3CDTF">2001-06-08T01:38:43Z</dcterms:created>
  <dcterms:modified xsi:type="dcterms:W3CDTF">2025-10-09T21:45:48Z</dcterms:modified>
</cp:coreProperties>
</file>