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804" r:id="rId2"/>
    <p:sldMasterId id="2147483819" r:id="rId3"/>
    <p:sldMasterId id="2147483832" r:id="rId4"/>
    <p:sldMasterId id="2147483847" r:id="rId5"/>
  </p:sldMasterIdLst>
  <p:notesMasterIdLst>
    <p:notesMasterId r:id="rId98"/>
  </p:notesMasterIdLst>
  <p:sldIdLst>
    <p:sldId id="262" r:id="rId6"/>
    <p:sldId id="714" r:id="rId7"/>
    <p:sldId id="3759" r:id="rId8"/>
    <p:sldId id="3760" r:id="rId9"/>
    <p:sldId id="3761" r:id="rId10"/>
    <p:sldId id="3762" r:id="rId11"/>
    <p:sldId id="3713" r:id="rId12"/>
    <p:sldId id="3718" r:id="rId13"/>
    <p:sldId id="3719" r:id="rId14"/>
    <p:sldId id="3727" r:id="rId15"/>
    <p:sldId id="3730" r:id="rId16"/>
    <p:sldId id="3732" r:id="rId17"/>
    <p:sldId id="3571" r:id="rId18"/>
    <p:sldId id="3572" r:id="rId19"/>
    <p:sldId id="3481" r:id="rId20"/>
    <p:sldId id="3682" r:id="rId21"/>
    <p:sldId id="3488" r:id="rId22"/>
    <p:sldId id="3489" r:id="rId23"/>
    <p:sldId id="3490" r:id="rId24"/>
    <p:sldId id="3491" r:id="rId25"/>
    <p:sldId id="3492" r:id="rId26"/>
    <p:sldId id="3493" r:id="rId27"/>
    <p:sldId id="3494" r:id="rId28"/>
    <p:sldId id="3495" r:id="rId29"/>
    <p:sldId id="3496" r:id="rId30"/>
    <p:sldId id="3497" r:id="rId31"/>
    <p:sldId id="3498" r:id="rId32"/>
    <p:sldId id="3499" r:id="rId33"/>
    <p:sldId id="3500" r:id="rId34"/>
    <p:sldId id="3501" r:id="rId35"/>
    <p:sldId id="3698" r:id="rId36"/>
    <p:sldId id="3781" r:id="rId37"/>
    <p:sldId id="3782" r:id="rId38"/>
    <p:sldId id="3701" r:id="rId39"/>
    <p:sldId id="3702" r:id="rId40"/>
    <p:sldId id="3703" r:id="rId41"/>
    <p:sldId id="3704" r:id="rId42"/>
    <p:sldId id="3791" r:id="rId43"/>
    <p:sldId id="3790" r:id="rId44"/>
    <p:sldId id="3792" r:id="rId45"/>
    <p:sldId id="3789" r:id="rId46"/>
    <p:sldId id="3793" r:id="rId47"/>
    <p:sldId id="3794" r:id="rId48"/>
    <p:sldId id="3795" r:id="rId49"/>
    <p:sldId id="2887" r:id="rId50"/>
    <p:sldId id="2888" r:id="rId51"/>
    <p:sldId id="2889" r:id="rId52"/>
    <p:sldId id="2894" r:id="rId53"/>
    <p:sldId id="2895" r:id="rId54"/>
    <p:sldId id="3705" r:id="rId55"/>
    <p:sldId id="3706" r:id="rId56"/>
    <p:sldId id="3763" r:id="rId57"/>
    <p:sldId id="3753" r:id="rId58"/>
    <p:sldId id="3754" r:id="rId59"/>
    <p:sldId id="3755" r:id="rId60"/>
    <p:sldId id="3756" r:id="rId61"/>
    <p:sldId id="3757" r:id="rId62"/>
    <p:sldId id="3758" r:id="rId63"/>
    <p:sldId id="3783" r:id="rId64"/>
    <p:sldId id="3688" r:id="rId65"/>
    <p:sldId id="3689" r:id="rId66"/>
    <p:sldId id="3690" r:id="rId67"/>
    <p:sldId id="3691" r:id="rId68"/>
    <p:sldId id="3692" r:id="rId69"/>
    <p:sldId id="3693" r:id="rId70"/>
    <p:sldId id="3694" r:id="rId71"/>
    <p:sldId id="3695" r:id="rId72"/>
    <p:sldId id="3696" r:id="rId73"/>
    <p:sldId id="1074" r:id="rId74"/>
    <p:sldId id="1075" r:id="rId75"/>
    <p:sldId id="1077" r:id="rId76"/>
    <p:sldId id="1086" r:id="rId77"/>
    <p:sldId id="1078" r:id="rId78"/>
    <p:sldId id="1079" r:id="rId79"/>
    <p:sldId id="1083" r:id="rId80"/>
    <p:sldId id="1084" r:id="rId81"/>
    <p:sldId id="1082" r:id="rId82"/>
    <p:sldId id="1072" r:id="rId83"/>
    <p:sldId id="1085" r:id="rId84"/>
    <p:sldId id="1080" r:id="rId85"/>
    <p:sldId id="1088" r:id="rId86"/>
    <p:sldId id="1089" r:id="rId87"/>
    <p:sldId id="1087" r:id="rId88"/>
    <p:sldId id="1090" r:id="rId89"/>
    <p:sldId id="3697" r:id="rId90"/>
    <p:sldId id="3685" r:id="rId91"/>
    <p:sldId id="3686" r:id="rId92"/>
    <p:sldId id="3687" r:id="rId93"/>
    <p:sldId id="3528" r:id="rId94"/>
    <p:sldId id="3529" r:id="rId95"/>
    <p:sldId id="3530" r:id="rId96"/>
    <p:sldId id="3780" r:id="rId9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C00FF"/>
    <a:srgbClr val="00FFFF"/>
    <a:srgbClr val="A700D5"/>
    <a:srgbClr val="00FF00"/>
    <a:srgbClr val="B4A700"/>
    <a:srgbClr val="D1CC00"/>
    <a:srgbClr val="2DC8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3945" autoAdjust="0"/>
  </p:normalViewPr>
  <p:slideViewPr>
    <p:cSldViewPr>
      <p:cViewPr varScale="1">
        <p:scale>
          <a:sx n="59" d="100"/>
          <a:sy n="59" d="100"/>
        </p:scale>
        <p:origin x="14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64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170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32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61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347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7E3E2-85E9-4DFE-8A64-65C24C71991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454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05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A6956-2A1C-4F84-9C0E-EA456D4D751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959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230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74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40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63189-CA2E-487A-985A-4F8D7D69126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892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63189-CA2E-487A-985A-4F8D7D69126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247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09F07-D27F-4135-A1B9-BB1964D345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19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A380FE-5C7F-4676-846E-39D4C4D6B87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716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A380FE-5C7F-4676-846E-39D4C4D6B87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899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03D26D-C654-442D-B5C3-3098FC1FDD1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270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53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004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6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6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F7671A-0582-42A0-9D8D-8BC76F087BC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85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BA8D15-60F8-46C1-BE4A-A67CE5678D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5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55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682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2126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1246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192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3178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1038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7564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732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841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396EE-6807-4235-842A-8916BC3536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09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4C201-C58C-4A80-BD2F-381235088C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250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4C201-C58C-4A80-BD2F-381235088C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115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69048-C9F0-4A0F-BE64-247795A12B5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9224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4C201-C58C-4A80-BD2F-381235088C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1819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BF7-CFE1-4378-B6DA-A9135215D6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421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3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E8720-C329-472B-8F1C-41CDC8A7E5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4412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3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E8720-C329-472B-8F1C-41CDC8A7E5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1358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3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E8720-C329-472B-8F1C-41CDC8A7E5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3891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760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4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1F7D68-FB5C-4CAD-B7E1-546D877ADEC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894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367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63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9727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8415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24492-FE15-047B-B51D-457189EF7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>
            <a:extLst>
              <a:ext uri="{FF2B5EF4-FFF2-40B4-BE49-F238E27FC236}">
                <a16:creationId xmlns:a16="http://schemas.microsoft.com/office/drawing/2014/main" id="{F950E183-6856-6BF3-3DEE-DAB84608E1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>
            <a:extLst>
              <a:ext uri="{FF2B5EF4-FFF2-40B4-BE49-F238E27FC236}">
                <a16:creationId xmlns:a16="http://schemas.microsoft.com/office/drawing/2014/main" id="{928C9B44-B24D-69D8-9CC1-896D77309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>
            <a:extLst>
              <a:ext uri="{FF2B5EF4-FFF2-40B4-BE49-F238E27FC236}">
                <a16:creationId xmlns:a16="http://schemas.microsoft.com/office/drawing/2014/main" id="{6276CD09-55F7-9FFF-10AD-EBAB50FEC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5431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3634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2535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4272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1528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329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3796864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9674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9422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2503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631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213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420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4836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1401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2002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05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0422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671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25733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489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B1B25-07DB-43BD-B55C-D69493D2498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8877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3986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93842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56415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08419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7173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351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30050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97314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3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9489C-352E-4CD7-8BD6-E49194B996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18575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FE2BB-E530-4E60-B950-E9CCB1F8023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84485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437C36-53AD-4DDD-9B26-6802479617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/>
              <a:t>EgView1p1RawData.ps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491185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36FDC8-CC63-4DAF-A4ED-4F1A8DE52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/>
              <a:t>EgView1p51proj3dPC1.ps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74636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7878ED-1224-46C3-B0C5-17ADD0D951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/>
              <a:t>EgView1p52proj3dPC2.ps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40070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5097BF-D466-4180-8096-6823F99E41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/>
              <a:t>EgView1p54proj3dPC12.ps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91596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32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921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405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021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5522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160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829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260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273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957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248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087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435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6006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378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0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3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38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66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56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87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08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18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90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47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928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1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4771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7389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336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6864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2011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9001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5503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019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143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2404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1735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5520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0856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828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187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912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82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7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0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805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96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58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61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866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30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23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01F-20D4-4556-823C-027B25E8000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10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6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826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0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475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1.png"/><Relationship Id="rId5" Type="http://schemas.openxmlformats.org/officeDocument/2006/relationships/image" Target="../media/image62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70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4.png"/><Relationship Id="rId4" Type="http://schemas.openxmlformats.org/officeDocument/2006/relationships/image" Target="../media/image2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video" Target="../media/media5.mp4"/><Relationship Id="rId13" Type="http://schemas.openxmlformats.org/officeDocument/2006/relationships/image" Target="../media/image34.png"/><Relationship Id="rId3" Type="http://schemas.microsoft.com/office/2007/relationships/media" Target="../media/media3.mp4"/><Relationship Id="rId7" Type="http://schemas.microsoft.com/office/2007/relationships/media" Target="../media/media5.mp4"/><Relationship Id="rId12" Type="http://schemas.openxmlformats.org/officeDocument/2006/relationships/image" Target="../media/image3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video" Target="../media/media4.mp4"/><Relationship Id="rId11" Type="http://schemas.openxmlformats.org/officeDocument/2006/relationships/image" Target="../media/image32.png"/><Relationship Id="rId5" Type="http://schemas.microsoft.com/office/2007/relationships/media" Target="../media/media4.mp4"/><Relationship Id="rId10" Type="http://schemas.openxmlformats.org/officeDocument/2006/relationships/notesSlide" Target="../notesSlides/notesSlide46.xml"/><Relationship Id="rId4" Type="http://schemas.openxmlformats.org/officeDocument/2006/relationships/video" Target="../media/media3.mp4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90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11.png"/><Relationship Id="rId4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7.jpeg"/><Relationship Id="rId4" Type="http://schemas.openxmlformats.org/officeDocument/2006/relationships/image" Target="../media/image2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3.png"/><Relationship Id="rId5" Type="http://schemas.openxmlformats.org/officeDocument/2006/relationships/image" Target="../media/image591.png"/><Relationship Id="rId4" Type="http://schemas.openxmlformats.org/officeDocument/2006/relationships/image" Target="../media/image5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5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8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1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Main Idea: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Curved Surface,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“Approximating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Tangent Plane”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At Each Point,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(In Limit of Shrinking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Neighborhoods)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7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867400" y="2590800"/>
            <a:ext cx="76200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81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Exponential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Logarithm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Manifold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Tangent Plane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2057400"/>
            <a:ext cx="457200" cy="1409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77480" progId="Equation.3">
                  <p:embed/>
                </p:oleObj>
              </mc:Choice>
              <mc:Fallback>
                <p:oleObj name="Equation" r:id="rId3" imgW="126720" imgH="177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594725" y="2522538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77480" progId="Equation.3">
                  <p:embed/>
                </p:oleObj>
              </mc:Choice>
              <mc:Fallback>
                <p:oleObj name="Equation" r:id="rId5" imgW="190440" imgH="177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522538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03040" progId="Equation.3">
                  <p:embed/>
                </p:oleObj>
              </mc:Choice>
              <mc:Fallback>
                <p:oleObj name="Equation" r:id="rId7" imgW="203040" imgH="2030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620000" y="2057400"/>
            <a:ext cx="5334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5105400" y="2057400"/>
            <a:ext cx="3048000" cy="2784476"/>
          </a:xfrm>
          <a:prstGeom prst="arc">
            <a:avLst>
              <a:gd name="adj1" fmla="val 18684128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153400" y="2057400"/>
            <a:ext cx="0" cy="139223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19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vs.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Compare 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Unit Circle,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" y="1676400"/>
            <a:ext cx="4183966" cy="1524000"/>
            <a:chOff x="76200" y="1676400"/>
            <a:chExt cx="4183966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6200" y="2215194"/>
                  <a:ext cx="4183966" cy="9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Ambient Space 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&amp; Project Back to Manifold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215194"/>
                  <a:ext cx="4183966" cy="985206"/>
                </a:xfrm>
                <a:prstGeom prst="rect">
                  <a:avLst/>
                </a:prstGeom>
                <a:blipFill>
                  <a:blip r:embed="rId5"/>
                  <a:stretch>
                    <a:fillRect l="-2332" b="-135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 flipV="1">
              <a:off x="1219200" y="1676400"/>
              <a:ext cx="304800" cy="10937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170392" y="1676400"/>
            <a:ext cx="2715808" cy="2743200"/>
            <a:chOff x="1170392" y="1676400"/>
            <a:chExt cx="2715808" cy="2743200"/>
          </a:xfrm>
        </p:grpSpPr>
        <p:sp>
          <p:nvSpPr>
            <p:cNvPr id="26" name="TextBox 25"/>
            <p:cNvSpPr txBox="1"/>
            <p:nvPr/>
          </p:nvSpPr>
          <p:spPr>
            <a:xfrm>
              <a:off x="1170392" y="3957935"/>
              <a:ext cx="2715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E.g.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Fr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échet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Mean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9" name="Straight Arrow Connector 28"/>
            <p:cNvCxnSpPr>
              <a:stCxn id="26" idx="0"/>
            </p:cNvCxnSpPr>
            <p:nvPr/>
          </p:nvCxnSpPr>
          <p:spPr>
            <a:xfrm flipV="1">
              <a:off x="2528296" y="1676400"/>
              <a:ext cx="672104" cy="228153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000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 Similar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Note Big Difference!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175" t="65151" r="24505" b="10607"/>
          <a:stretch/>
        </p:blipFill>
        <p:spPr>
          <a:xfrm>
            <a:off x="4953000" y="3026229"/>
            <a:ext cx="4191000" cy="383177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600200" y="1676400"/>
            <a:ext cx="6019800" cy="2057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52800" y="1600200"/>
            <a:ext cx="4876800" cy="304800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2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Last Class: PCA for s-reps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PCA on manifold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(e.g.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Idea:  replace “linear summary of data”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With “geodesic summary of data”…</a:t>
            </a:r>
          </a:p>
        </p:txBody>
      </p:sp>
    </p:spTree>
    <p:extLst>
      <p:ext uri="{BB962C8B-B14F-4D97-AF65-F5344CB8AC3E}">
        <p14:creationId xmlns:p14="http://schemas.microsoft.com/office/powerpoint/2010/main" val="2757612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Last Class: PCA on Manifolds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Fletcher (Principal Geodesic Anal.)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Best fit of geodesic to data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u="sng" dirty="0"/>
                  <a:t>Constrained to go through geodesic mean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Happens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Naturally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 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3862" t="74608" r="27662" b="1693"/>
          <a:stretch/>
        </p:blipFill>
        <p:spPr>
          <a:xfrm>
            <a:off x="5791200" y="3247292"/>
            <a:ext cx="3352800" cy="36107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91615" y="3758625"/>
            <a:ext cx="4485585" cy="965775"/>
            <a:chOff x="3591615" y="3758625"/>
            <a:chExt cx="4485585" cy="965775"/>
          </a:xfrm>
        </p:grpSpPr>
        <p:sp>
          <p:nvSpPr>
            <p:cNvPr id="2" name="TextBox 1"/>
            <p:cNvSpPr txBox="1"/>
            <p:nvPr/>
          </p:nvSpPr>
          <p:spPr>
            <a:xfrm>
              <a:off x="3591615" y="3758625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</a:t>
              </a:r>
            </a:p>
          </p:txBody>
        </p:sp>
        <p:cxnSp>
          <p:nvCxnSpPr>
            <p:cNvPr id="5" name="Straight Arrow Connector 4"/>
            <p:cNvCxnSpPr>
              <a:stCxn id="2" idx="3"/>
            </p:cNvCxnSpPr>
            <p:nvPr/>
          </p:nvCxnSpPr>
          <p:spPr>
            <a:xfrm>
              <a:off x="4800600" y="4051013"/>
              <a:ext cx="3276600" cy="67338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20422" y="4373940"/>
            <a:ext cx="4909178" cy="1569660"/>
            <a:chOff x="3320422" y="4373940"/>
            <a:chExt cx="4909178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3320422" y="4373940"/>
              <a:ext cx="216597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Contained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Best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Fit Line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724400" y="5029200"/>
              <a:ext cx="35052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874305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Extreme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3 Point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Examples</a:t>
            </a:r>
          </a:p>
        </p:txBody>
      </p:sp>
      <p:pic>
        <p:nvPicPr>
          <p:cNvPr id="2" name="SSgeoddist3D-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00" y="1905001"/>
            <a:ext cx="66040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2277" y="1981200"/>
            <a:ext cx="487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Equator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Best Fitting Geodesic in All Frames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2286000"/>
            <a:ext cx="391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Fréchet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Mean(s)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Often Far Away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277CF-6F58-4A84-8A3B-35573A86C15F}"/>
              </a:ext>
            </a:extLst>
          </p:cNvPr>
          <p:cNvSpPr txBox="1"/>
          <p:nvPr/>
        </p:nvSpPr>
        <p:spPr>
          <a:xfrm>
            <a:off x="152400" y="64008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Sungkyu Jung</a:t>
            </a:r>
          </a:p>
        </p:txBody>
      </p:sp>
    </p:spTree>
    <p:extLst>
      <p:ext uri="{BB962C8B-B14F-4D97-AF65-F5344CB8AC3E}">
        <p14:creationId xmlns:p14="http://schemas.microsoft.com/office/powerpoint/2010/main" val="2423628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Principal Geodesic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dirty="0"/>
                  <a:t> </a:t>
                </a:r>
              </a:p>
              <a:p>
                <a:pPr marL="0" indent="0" algn="l">
                  <a:buNone/>
                </a:pPr>
                <a:r>
                  <a:rPr lang="en-US" dirty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marL="0" indent="0" algn="l">
                  <a:buNone/>
                </a:pPr>
                <a:r>
                  <a:rPr lang="en-US" dirty="0"/>
                  <a:t>(Sphere)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Scattered</a:t>
                </a:r>
              </a:p>
              <a:p>
                <a:pPr marL="0" indent="0" algn="l">
                  <a:buNone/>
                </a:pPr>
                <a:r>
                  <a:rPr lang="en-US" dirty="0"/>
                  <a:t>   Along</a:t>
                </a:r>
              </a:p>
              <a:p>
                <a:pPr marL="0" indent="0" algn="l">
                  <a:buNone/>
                </a:pPr>
                <a:r>
                  <a:rPr lang="en-US" dirty="0"/>
                  <a:t> Equator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2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25856E0-E594-778F-A47D-673B82C76E8E}"/>
              </a:ext>
            </a:extLst>
          </p:cNvPr>
          <p:cNvGrpSpPr/>
          <p:nvPr/>
        </p:nvGrpSpPr>
        <p:grpSpPr>
          <a:xfrm>
            <a:off x="3200400" y="2923477"/>
            <a:ext cx="4419600" cy="3934522"/>
            <a:chOff x="3200400" y="2923477"/>
            <a:chExt cx="4419600" cy="39345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7799" t="20151" r="23822" b="6300"/>
            <a:stretch/>
          </p:blipFill>
          <p:spPr>
            <a:xfrm>
              <a:off x="3200400" y="2923477"/>
              <a:ext cx="4419600" cy="393452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6477000" y="4896655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372100" y="51435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953000" y="51054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572000" y="39624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191000" y="4696326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705600" y="4749904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997116" y="3825875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248400" y="3916279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E1EDDEB-1B69-4F40-B075-F56C9C237EE1}"/>
              </a:ext>
            </a:extLst>
          </p:cNvPr>
          <p:cNvSpPr txBox="1"/>
          <p:nvPr/>
        </p:nvSpPr>
        <p:spPr>
          <a:xfrm>
            <a:off x="7588767" y="3916740"/>
            <a:ext cx="1555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Somehow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252849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Principal Geodesic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dirty="0"/>
                  <a:t> </a:t>
                </a:r>
              </a:p>
              <a:p>
                <a:pPr marL="0" indent="0" algn="l">
                  <a:buNone/>
                </a:pPr>
                <a:r>
                  <a:rPr lang="en-US" dirty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68726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8.6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8.7, 7.3.5, 10.1.2, 8.5, 9.1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Principal Geodesic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Tangent Plane</a:t>
                </a:r>
              </a:p>
              <a:p>
                <a:pPr marL="0" indent="0" algn="l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3621505" y="5522495"/>
            <a:ext cx="1696453" cy="1082842"/>
          </a:xfrm>
          <a:custGeom>
            <a:avLst/>
            <a:gdLst>
              <a:gd name="connsiteX0" fmla="*/ 0 w 1696453"/>
              <a:gd name="connsiteY0" fmla="*/ 0 h 1082842"/>
              <a:gd name="connsiteX1" fmla="*/ 0 w 1696453"/>
              <a:gd name="connsiteY1" fmla="*/ 0 h 1082842"/>
              <a:gd name="connsiteX2" fmla="*/ 96253 w 1696453"/>
              <a:gd name="connsiteY2" fmla="*/ 36094 h 1082842"/>
              <a:gd name="connsiteX3" fmla="*/ 132348 w 1696453"/>
              <a:gd name="connsiteY3" fmla="*/ 48126 h 1082842"/>
              <a:gd name="connsiteX4" fmla="*/ 168442 w 1696453"/>
              <a:gd name="connsiteY4" fmla="*/ 84221 h 1082842"/>
              <a:gd name="connsiteX5" fmla="*/ 204537 w 1696453"/>
              <a:gd name="connsiteY5" fmla="*/ 108284 h 1082842"/>
              <a:gd name="connsiteX6" fmla="*/ 252663 w 1696453"/>
              <a:gd name="connsiteY6" fmla="*/ 144379 h 1082842"/>
              <a:gd name="connsiteX7" fmla="*/ 276727 w 1696453"/>
              <a:gd name="connsiteY7" fmla="*/ 168442 h 1082842"/>
              <a:gd name="connsiteX8" fmla="*/ 300790 w 1696453"/>
              <a:gd name="connsiteY8" fmla="*/ 204537 h 1082842"/>
              <a:gd name="connsiteX9" fmla="*/ 336884 w 1696453"/>
              <a:gd name="connsiteY9" fmla="*/ 216568 h 1082842"/>
              <a:gd name="connsiteX10" fmla="*/ 469232 w 1696453"/>
              <a:gd name="connsiteY10" fmla="*/ 324852 h 1082842"/>
              <a:gd name="connsiteX11" fmla="*/ 565484 w 1696453"/>
              <a:gd name="connsiteY11" fmla="*/ 397042 h 1082842"/>
              <a:gd name="connsiteX12" fmla="*/ 625642 w 1696453"/>
              <a:gd name="connsiteY12" fmla="*/ 421105 h 1082842"/>
              <a:gd name="connsiteX13" fmla="*/ 697832 w 1696453"/>
              <a:gd name="connsiteY13" fmla="*/ 457200 h 1082842"/>
              <a:gd name="connsiteX14" fmla="*/ 745958 w 1696453"/>
              <a:gd name="connsiteY14" fmla="*/ 493294 h 1082842"/>
              <a:gd name="connsiteX15" fmla="*/ 794084 w 1696453"/>
              <a:gd name="connsiteY15" fmla="*/ 517358 h 1082842"/>
              <a:gd name="connsiteX16" fmla="*/ 866274 w 1696453"/>
              <a:gd name="connsiteY16" fmla="*/ 553452 h 1082842"/>
              <a:gd name="connsiteX17" fmla="*/ 974558 w 1696453"/>
              <a:gd name="connsiteY17" fmla="*/ 625642 h 1082842"/>
              <a:gd name="connsiteX18" fmla="*/ 1010653 w 1696453"/>
              <a:gd name="connsiteY18" fmla="*/ 649705 h 1082842"/>
              <a:gd name="connsiteX19" fmla="*/ 1094874 w 1696453"/>
              <a:gd name="connsiteY19" fmla="*/ 685800 h 1082842"/>
              <a:gd name="connsiteX20" fmla="*/ 1130969 w 1696453"/>
              <a:gd name="connsiteY20" fmla="*/ 697831 h 1082842"/>
              <a:gd name="connsiteX21" fmla="*/ 1203158 w 1696453"/>
              <a:gd name="connsiteY21" fmla="*/ 745958 h 1082842"/>
              <a:gd name="connsiteX22" fmla="*/ 1239253 w 1696453"/>
              <a:gd name="connsiteY22" fmla="*/ 770021 h 1082842"/>
              <a:gd name="connsiteX23" fmla="*/ 1287379 w 1696453"/>
              <a:gd name="connsiteY23" fmla="*/ 794084 h 1082842"/>
              <a:gd name="connsiteX24" fmla="*/ 1323474 w 1696453"/>
              <a:gd name="connsiteY24" fmla="*/ 818147 h 1082842"/>
              <a:gd name="connsiteX25" fmla="*/ 1371600 w 1696453"/>
              <a:gd name="connsiteY25" fmla="*/ 830179 h 1082842"/>
              <a:gd name="connsiteX26" fmla="*/ 1419727 w 1696453"/>
              <a:gd name="connsiteY26" fmla="*/ 854242 h 1082842"/>
              <a:gd name="connsiteX27" fmla="*/ 1455821 w 1696453"/>
              <a:gd name="connsiteY27" fmla="*/ 866273 h 1082842"/>
              <a:gd name="connsiteX28" fmla="*/ 1528011 w 1696453"/>
              <a:gd name="connsiteY28" fmla="*/ 914400 h 1082842"/>
              <a:gd name="connsiteX29" fmla="*/ 1600200 w 1696453"/>
              <a:gd name="connsiteY29" fmla="*/ 986589 h 1082842"/>
              <a:gd name="connsiteX30" fmla="*/ 1660358 w 1696453"/>
              <a:gd name="connsiteY30" fmla="*/ 1034716 h 1082842"/>
              <a:gd name="connsiteX31" fmla="*/ 1696453 w 1696453"/>
              <a:gd name="connsiteY31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96453" h="1082842">
                <a:moveTo>
                  <a:pt x="0" y="0"/>
                </a:moveTo>
                <a:lnTo>
                  <a:pt x="0" y="0"/>
                </a:lnTo>
                <a:lnTo>
                  <a:pt x="96253" y="36094"/>
                </a:lnTo>
                <a:cubicBezTo>
                  <a:pt x="108172" y="40428"/>
                  <a:pt x="121796" y="41091"/>
                  <a:pt x="132348" y="48126"/>
                </a:cubicBezTo>
                <a:cubicBezTo>
                  <a:pt x="146505" y="57564"/>
                  <a:pt x="155371" y="73328"/>
                  <a:pt x="168442" y="84221"/>
                </a:cubicBezTo>
                <a:cubicBezTo>
                  <a:pt x="179551" y="93478"/>
                  <a:pt x="192770" y="99879"/>
                  <a:pt x="204537" y="108284"/>
                </a:cubicBezTo>
                <a:cubicBezTo>
                  <a:pt x="220854" y="119939"/>
                  <a:pt x="237258" y="131542"/>
                  <a:pt x="252663" y="144379"/>
                </a:cubicBezTo>
                <a:cubicBezTo>
                  <a:pt x="261377" y="151641"/>
                  <a:pt x="269641" y="159584"/>
                  <a:pt x="276727" y="168442"/>
                </a:cubicBezTo>
                <a:cubicBezTo>
                  <a:pt x="285760" y="179733"/>
                  <a:pt x="289499" y="195504"/>
                  <a:pt x="300790" y="204537"/>
                </a:cubicBezTo>
                <a:cubicBezTo>
                  <a:pt x="310693" y="212459"/>
                  <a:pt x="324853" y="212558"/>
                  <a:pt x="336884" y="216568"/>
                </a:cubicBezTo>
                <a:cubicBezTo>
                  <a:pt x="526368" y="406049"/>
                  <a:pt x="343773" y="241211"/>
                  <a:pt x="469232" y="324852"/>
                </a:cubicBezTo>
                <a:cubicBezTo>
                  <a:pt x="502601" y="347099"/>
                  <a:pt x="528247" y="382147"/>
                  <a:pt x="565484" y="397042"/>
                </a:cubicBezTo>
                <a:cubicBezTo>
                  <a:pt x="585537" y="405063"/>
                  <a:pt x="606325" y="411446"/>
                  <a:pt x="625642" y="421105"/>
                </a:cubicBezTo>
                <a:cubicBezTo>
                  <a:pt x="718940" y="467754"/>
                  <a:pt x="607103" y="426956"/>
                  <a:pt x="697832" y="457200"/>
                </a:cubicBezTo>
                <a:cubicBezTo>
                  <a:pt x="713874" y="469231"/>
                  <a:pt x="728954" y="482666"/>
                  <a:pt x="745958" y="493294"/>
                </a:cubicBezTo>
                <a:cubicBezTo>
                  <a:pt x="761167" y="502800"/>
                  <a:pt x="779161" y="507409"/>
                  <a:pt x="794084" y="517358"/>
                </a:cubicBezTo>
                <a:cubicBezTo>
                  <a:pt x="858441" y="560263"/>
                  <a:pt x="765452" y="528248"/>
                  <a:pt x="866274" y="553452"/>
                </a:cubicBezTo>
                <a:lnTo>
                  <a:pt x="974558" y="625642"/>
                </a:lnTo>
                <a:cubicBezTo>
                  <a:pt x="986590" y="633663"/>
                  <a:pt x="996935" y="645132"/>
                  <a:pt x="1010653" y="649705"/>
                </a:cubicBezTo>
                <a:cubicBezTo>
                  <a:pt x="1095312" y="677925"/>
                  <a:pt x="990789" y="641193"/>
                  <a:pt x="1094874" y="685800"/>
                </a:cubicBezTo>
                <a:cubicBezTo>
                  <a:pt x="1106531" y="690796"/>
                  <a:pt x="1118937" y="693821"/>
                  <a:pt x="1130969" y="697831"/>
                </a:cubicBezTo>
                <a:cubicBezTo>
                  <a:pt x="1199389" y="766253"/>
                  <a:pt x="1133511" y="711134"/>
                  <a:pt x="1203158" y="745958"/>
                </a:cubicBezTo>
                <a:cubicBezTo>
                  <a:pt x="1216092" y="752425"/>
                  <a:pt x="1226698" y="762847"/>
                  <a:pt x="1239253" y="770021"/>
                </a:cubicBezTo>
                <a:cubicBezTo>
                  <a:pt x="1254825" y="778919"/>
                  <a:pt x="1271807" y="785186"/>
                  <a:pt x="1287379" y="794084"/>
                </a:cubicBezTo>
                <a:cubicBezTo>
                  <a:pt x="1299934" y="801258"/>
                  <a:pt x="1310183" y="812451"/>
                  <a:pt x="1323474" y="818147"/>
                </a:cubicBezTo>
                <a:cubicBezTo>
                  <a:pt x="1338673" y="824661"/>
                  <a:pt x="1356117" y="824373"/>
                  <a:pt x="1371600" y="830179"/>
                </a:cubicBezTo>
                <a:cubicBezTo>
                  <a:pt x="1388394" y="836477"/>
                  <a:pt x="1403241" y="847177"/>
                  <a:pt x="1419727" y="854242"/>
                </a:cubicBezTo>
                <a:cubicBezTo>
                  <a:pt x="1431384" y="859238"/>
                  <a:pt x="1443790" y="862263"/>
                  <a:pt x="1455821" y="866273"/>
                </a:cubicBezTo>
                <a:cubicBezTo>
                  <a:pt x="1479884" y="882315"/>
                  <a:pt x="1507561" y="893950"/>
                  <a:pt x="1528011" y="914400"/>
                </a:cubicBezTo>
                <a:cubicBezTo>
                  <a:pt x="1552074" y="938463"/>
                  <a:pt x="1571885" y="967713"/>
                  <a:pt x="1600200" y="986589"/>
                </a:cubicBezTo>
                <a:cubicBezTo>
                  <a:pt x="1627005" y="1004458"/>
                  <a:pt x="1640763" y="1010222"/>
                  <a:pt x="1660358" y="1034716"/>
                </a:cubicBezTo>
                <a:cubicBezTo>
                  <a:pt x="1714772" y="1102734"/>
                  <a:pt x="1663525" y="1049914"/>
                  <a:pt x="1696453" y="108284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621505" y="4884821"/>
            <a:ext cx="3838074" cy="1756611"/>
          </a:xfrm>
          <a:custGeom>
            <a:avLst/>
            <a:gdLst>
              <a:gd name="connsiteX0" fmla="*/ 0 w 3838074"/>
              <a:gd name="connsiteY0" fmla="*/ 637674 h 1756611"/>
              <a:gd name="connsiteX1" fmla="*/ 48127 w 3838074"/>
              <a:gd name="connsiteY1" fmla="*/ 661737 h 1756611"/>
              <a:gd name="connsiteX2" fmla="*/ 1684421 w 3838074"/>
              <a:gd name="connsiteY2" fmla="*/ 1756611 h 1756611"/>
              <a:gd name="connsiteX3" fmla="*/ 3838074 w 3838074"/>
              <a:gd name="connsiteY3" fmla="*/ 938463 h 1756611"/>
              <a:gd name="connsiteX4" fmla="*/ 1937084 w 3838074"/>
              <a:gd name="connsiteY4" fmla="*/ 0 h 1756611"/>
              <a:gd name="connsiteX5" fmla="*/ 60158 w 3838074"/>
              <a:gd name="connsiteY5" fmla="*/ 1022684 h 1756611"/>
              <a:gd name="connsiteX6" fmla="*/ 1768642 w 3838074"/>
              <a:gd name="connsiteY6" fmla="*/ 1540042 h 17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074" h="1756611">
                <a:moveTo>
                  <a:pt x="0" y="637674"/>
                </a:moveTo>
                <a:lnTo>
                  <a:pt x="48127" y="661737"/>
                </a:lnTo>
                <a:lnTo>
                  <a:pt x="1684421" y="1756611"/>
                </a:lnTo>
                <a:lnTo>
                  <a:pt x="3838074" y="938463"/>
                </a:lnTo>
                <a:lnTo>
                  <a:pt x="1937084" y="0"/>
                </a:lnTo>
                <a:lnTo>
                  <a:pt x="60158" y="1022684"/>
                </a:lnTo>
                <a:lnTo>
                  <a:pt x="1768642" y="1540042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3537" y="5522494"/>
            <a:ext cx="1684421" cy="1103033"/>
          </a:xfrm>
          <a:custGeom>
            <a:avLst/>
            <a:gdLst>
              <a:gd name="connsiteX0" fmla="*/ 0 w 36095"/>
              <a:gd name="connsiteY0" fmla="*/ 0 h 36094"/>
              <a:gd name="connsiteX1" fmla="*/ 36095 w 36095"/>
              <a:gd name="connsiteY1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95" h="36094">
                <a:moveTo>
                  <a:pt x="0" y="0"/>
                </a:moveTo>
                <a:lnTo>
                  <a:pt x="36095" y="36094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645568" y="5546558"/>
            <a:ext cx="1660358" cy="1070810"/>
          </a:xfrm>
          <a:custGeom>
            <a:avLst/>
            <a:gdLst>
              <a:gd name="connsiteX0" fmla="*/ 0 w 1660358"/>
              <a:gd name="connsiteY0" fmla="*/ 0 h 1070810"/>
              <a:gd name="connsiteX1" fmla="*/ 36095 w 1660358"/>
              <a:gd name="connsiteY1" fmla="*/ 36095 h 1070810"/>
              <a:gd name="connsiteX2" fmla="*/ 36095 w 1660358"/>
              <a:gd name="connsiteY2" fmla="*/ 36095 h 1070810"/>
              <a:gd name="connsiteX3" fmla="*/ 144379 w 1660358"/>
              <a:gd name="connsiteY3" fmla="*/ 60158 h 1070810"/>
              <a:gd name="connsiteX4" fmla="*/ 168443 w 1660358"/>
              <a:gd name="connsiteY4" fmla="*/ 84221 h 1070810"/>
              <a:gd name="connsiteX5" fmla="*/ 240632 w 1660358"/>
              <a:gd name="connsiteY5" fmla="*/ 108284 h 1070810"/>
              <a:gd name="connsiteX6" fmla="*/ 276727 w 1660358"/>
              <a:gd name="connsiteY6" fmla="*/ 120316 h 1070810"/>
              <a:gd name="connsiteX7" fmla="*/ 324853 w 1660358"/>
              <a:gd name="connsiteY7" fmla="*/ 144379 h 1070810"/>
              <a:gd name="connsiteX8" fmla="*/ 360948 w 1660358"/>
              <a:gd name="connsiteY8" fmla="*/ 168442 h 1070810"/>
              <a:gd name="connsiteX9" fmla="*/ 397043 w 1660358"/>
              <a:gd name="connsiteY9" fmla="*/ 180474 h 1070810"/>
              <a:gd name="connsiteX10" fmla="*/ 445169 w 1660358"/>
              <a:gd name="connsiteY10" fmla="*/ 204537 h 1070810"/>
              <a:gd name="connsiteX11" fmla="*/ 481264 w 1660358"/>
              <a:gd name="connsiteY11" fmla="*/ 240631 h 1070810"/>
              <a:gd name="connsiteX12" fmla="*/ 529390 w 1660358"/>
              <a:gd name="connsiteY12" fmla="*/ 252663 h 1070810"/>
              <a:gd name="connsiteX13" fmla="*/ 565485 w 1660358"/>
              <a:gd name="connsiteY13" fmla="*/ 276726 h 1070810"/>
              <a:gd name="connsiteX14" fmla="*/ 589548 w 1660358"/>
              <a:gd name="connsiteY14" fmla="*/ 312821 h 1070810"/>
              <a:gd name="connsiteX15" fmla="*/ 661737 w 1660358"/>
              <a:gd name="connsiteY15" fmla="*/ 324853 h 1070810"/>
              <a:gd name="connsiteX16" fmla="*/ 733927 w 1660358"/>
              <a:gd name="connsiteY16" fmla="*/ 409074 h 1070810"/>
              <a:gd name="connsiteX17" fmla="*/ 770021 w 1660358"/>
              <a:gd name="connsiteY17" fmla="*/ 433137 h 1070810"/>
              <a:gd name="connsiteX18" fmla="*/ 806116 w 1660358"/>
              <a:gd name="connsiteY18" fmla="*/ 481263 h 1070810"/>
              <a:gd name="connsiteX19" fmla="*/ 842211 w 1660358"/>
              <a:gd name="connsiteY19" fmla="*/ 517358 h 1070810"/>
              <a:gd name="connsiteX20" fmla="*/ 866274 w 1660358"/>
              <a:gd name="connsiteY20" fmla="*/ 553453 h 1070810"/>
              <a:gd name="connsiteX21" fmla="*/ 902369 w 1660358"/>
              <a:gd name="connsiteY21" fmla="*/ 577516 h 1070810"/>
              <a:gd name="connsiteX22" fmla="*/ 998621 w 1660358"/>
              <a:gd name="connsiteY22" fmla="*/ 661737 h 1070810"/>
              <a:gd name="connsiteX23" fmla="*/ 1058779 w 1660358"/>
              <a:gd name="connsiteY23" fmla="*/ 697831 h 1070810"/>
              <a:gd name="connsiteX24" fmla="*/ 1130969 w 1660358"/>
              <a:gd name="connsiteY24" fmla="*/ 757989 h 1070810"/>
              <a:gd name="connsiteX25" fmla="*/ 1155032 w 1660358"/>
              <a:gd name="connsiteY25" fmla="*/ 782053 h 1070810"/>
              <a:gd name="connsiteX26" fmla="*/ 1191127 w 1660358"/>
              <a:gd name="connsiteY26" fmla="*/ 794084 h 1070810"/>
              <a:gd name="connsiteX27" fmla="*/ 1263316 w 1660358"/>
              <a:gd name="connsiteY27" fmla="*/ 830179 h 1070810"/>
              <a:gd name="connsiteX28" fmla="*/ 1299411 w 1660358"/>
              <a:gd name="connsiteY28" fmla="*/ 854242 h 1070810"/>
              <a:gd name="connsiteX29" fmla="*/ 1335506 w 1660358"/>
              <a:gd name="connsiteY29" fmla="*/ 866274 h 1070810"/>
              <a:gd name="connsiteX30" fmla="*/ 1371600 w 1660358"/>
              <a:gd name="connsiteY30" fmla="*/ 890337 h 1070810"/>
              <a:gd name="connsiteX31" fmla="*/ 1395664 w 1660358"/>
              <a:gd name="connsiteY31" fmla="*/ 914400 h 1070810"/>
              <a:gd name="connsiteX32" fmla="*/ 1431758 w 1660358"/>
              <a:gd name="connsiteY32" fmla="*/ 926431 h 1070810"/>
              <a:gd name="connsiteX33" fmla="*/ 1528011 w 1660358"/>
              <a:gd name="connsiteY33" fmla="*/ 974558 h 1070810"/>
              <a:gd name="connsiteX34" fmla="*/ 1564106 w 1660358"/>
              <a:gd name="connsiteY34" fmla="*/ 986589 h 1070810"/>
              <a:gd name="connsiteX35" fmla="*/ 1588169 w 1660358"/>
              <a:gd name="connsiteY35" fmla="*/ 1010653 h 1070810"/>
              <a:gd name="connsiteX36" fmla="*/ 1624264 w 1660358"/>
              <a:gd name="connsiteY36" fmla="*/ 1022684 h 1070810"/>
              <a:gd name="connsiteX37" fmla="*/ 1648327 w 1660358"/>
              <a:gd name="connsiteY37" fmla="*/ 1058779 h 1070810"/>
              <a:gd name="connsiteX38" fmla="*/ 1660358 w 1660358"/>
              <a:gd name="connsiteY38" fmla="*/ 1070810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0358" h="1070810">
                <a:moveTo>
                  <a:pt x="0" y="0"/>
                </a:moveTo>
                <a:lnTo>
                  <a:pt x="36095" y="36095"/>
                </a:lnTo>
                <a:lnTo>
                  <a:pt x="36095" y="36095"/>
                </a:lnTo>
                <a:cubicBezTo>
                  <a:pt x="72190" y="44116"/>
                  <a:pt x="109630" y="47522"/>
                  <a:pt x="144379" y="60158"/>
                </a:cubicBezTo>
                <a:cubicBezTo>
                  <a:pt x="155040" y="64035"/>
                  <a:pt x="158297" y="79148"/>
                  <a:pt x="168443" y="84221"/>
                </a:cubicBezTo>
                <a:cubicBezTo>
                  <a:pt x="191130" y="95564"/>
                  <a:pt x="216569" y="100263"/>
                  <a:pt x="240632" y="108284"/>
                </a:cubicBezTo>
                <a:cubicBezTo>
                  <a:pt x="252664" y="112295"/>
                  <a:pt x="265383" y="114644"/>
                  <a:pt x="276727" y="120316"/>
                </a:cubicBezTo>
                <a:cubicBezTo>
                  <a:pt x="292769" y="128337"/>
                  <a:pt x="309281" y="135481"/>
                  <a:pt x="324853" y="144379"/>
                </a:cubicBezTo>
                <a:cubicBezTo>
                  <a:pt x="337408" y="151553"/>
                  <a:pt x="348014" y="161975"/>
                  <a:pt x="360948" y="168442"/>
                </a:cubicBezTo>
                <a:cubicBezTo>
                  <a:pt x="372292" y="174114"/>
                  <a:pt x="385386" y="175478"/>
                  <a:pt x="397043" y="180474"/>
                </a:cubicBezTo>
                <a:cubicBezTo>
                  <a:pt x="413528" y="187539"/>
                  <a:pt x="430574" y="194112"/>
                  <a:pt x="445169" y="204537"/>
                </a:cubicBezTo>
                <a:cubicBezTo>
                  <a:pt x="459015" y="214427"/>
                  <a:pt x="466491" y="232189"/>
                  <a:pt x="481264" y="240631"/>
                </a:cubicBezTo>
                <a:cubicBezTo>
                  <a:pt x="495621" y="248835"/>
                  <a:pt x="513348" y="248652"/>
                  <a:pt x="529390" y="252663"/>
                </a:cubicBezTo>
                <a:cubicBezTo>
                  <a:pt x="541422" y="260684"/>
                  <a:pt x="555260" y="266501"/>
                  <a:pt x="565485" y="276726"/>
                </a:cubicBezTo>
                <a:cubicBezTo>
                  <a:pt x="575710" y="286951"/>
                  <a:pt x="576614" y="306354"/>
                  <a:pt x="589548" y="312821"/>
                </a:cubicBezTo>
                <a:cubicBezTo>
                  <a:pt x="611367" y="323731"/>
                  <a:pt x="637674" y="320842"/>
                  <a:pt x="661737" y="324853"/>
                </a:cubicBezTo>
                <a:cubicBezTo>
                  <a:pt x="683508" y="357509"/>
                  <a:pt x="698916" y="385733"/>
                  <a:pt x="733927" y="409074"/>
                </a:cubicBezTo>
                <a:cubicBezTo>
                  <a:pt x="745958" y="417095"/>
                  <a:pt x="759796" y="422912"/>
                  <a:pt x="770021" y="433137"/>
                </a:cubicBezTo>
                <a:cubicBezTo>
                  <a:pt x="784200" y="447316"/>
                  <a:pt x="793066" y="466038"/>
                  <a:pt x="806116" y="481263"/>
                </a:cubicBezTo>
                <a:cubicBezTo>
                  <a:pt x="817189" y="494182"/>
                  <a:pt x="831318" y="504286"/>
                  <a:pt x="842211" y="517358"/>
                </a:cubicBezTo>
                <a:cubicBezTo>
                  <a:pt x="851468" y="528467"/>
                  <a:pt x="856049" y="543228"/>
                  <a:pt x="866274" y="553453"/>
                </a:cubicBezTo>
                <a:cubicBezTo>
                  <a:pt x="876499" y="563678"/>
                  <a:pt x="890337" y="569495"/>
                  <a:pt x="902369" y="577516"/>
                </a:cubicBezTo>
                <a:cubicBezTo>
                  <a:pt x="970541" y="679773"/>
                  <a:pt x="858265" y="521387"/>
                  <a:pt x="998621" y="661737"/>
                </a:cubicBezTo>
                <a:cubicBezTo>
                  <a:pt x="1031653" y="694767"/>
                  <a:pt x="1011923" y="682213"/>
                  <a:pt x="1058779" y="697831"/>
                </a:cubicBezTo>
                <a:cubicBezTo>
                  <a:pt x="1144528" y="783580"/>
                  <a:pt x="1047208" y="690979"/>
                  <a:pt x="1130969" y="757989"/>
                </a:cubicBezTo>
                <a:cubicBezTo>
                  <a:pt x="1139827" y="765075"/>
                  <a:pt x="1145305" y="776217"/>
                  <a:pt x="1155032" y="782053"/>
                </a:cubicBezTo>
                <a:cubicBezTo>
                  <a:pt x="1165907" y="788578"/>
                  <a:pt x="1179095" y="790074"/>
                  <a:pt x="1191127" y="794084"/>
                </a:cubicBezTo>
                <a:cubicBezTo>
                  <a:pt x="1294561" y="863041"/>
                  <a:pt x="1163696" y="780369"/>
                  <a:pt x="1263316" y="830179"/>
                </a:cubicBezTo>
                <a:cubicBezTo>
                  <a:pt x="1276250" y="836646"/>
                  <a:pt x="1286477" y="847775"/>
                  <a:pt x="1299411" y="854242"/>
                </a:cubicBezTo>
                <a:cubicBezTo>
                  <a:pt x="1310755" y="859914"/>
                  <a:pt x="1324162" y="860602"/>
                  <a:pt x="1335506" y="866274"/>
                </a:cubicBezTo>
                <a:cubicBezTo>
                  <a:pt x="1348439" y="872741"/>
                  <a:pt x="1360309" y="881304"/>
                  <a:pt x="1371600" y="890337"/>
                </a:cubicBezTo>
                <a:cubicBezTo>
                  <a:pt x="1380458" y="897423"/>
                  <a:pt x="1385937" y="908564"/>
                  <a:pt x="1395664" y="914400"/>
                </a:cubicBezTo>
                <a:cubicBezTo>
                  <a:pt x="1406539" y="920925"/>
                  <a:pt x="1419727" y="922421"/>
                  <a:pt x="1431758" y="926431"/>
                </a:cubicBezTo>
                <a:cubicBezTo>
                  <a:pt x="1473756" y="968431"/>
                  <a:pt x="1445060" y="946908"/>
                  <a:pt x="1528011" y="974558"/>
                </a:cubicBezTo>
                <a:lnTo>
                  <a:pt x="1564106" y="986589"/>
                </a:lnTo>
                <a:cubicBezTo>
                  <a:pt x="1572127" y="994610"/>
                  <a:pt x="1578442" y="1004817"/>
                  <a:pt x="1588169" y="1010653"/>
                </a:cubicBezTo>
                <a:cubicBezTo>
                  <a:pt x="1599044" y="1017178"/>
                  <a:pt x="1614361" y="1014761"/>
                  <a:pt x="1624264" y="1022684"/>
                </a:cubicBezTo>
                <a:cubicBezTo>
                  <a:pt x="1635556" y="1031717"/>
                  <a:pt x="1639651" y="1047211"/>
                  <a:pt x="1648327" y="1058779"/>
                </a:cubicBezTo>
                <a:cubicBezTo>
                  <a:pt x="1651730" y="1063316"/>
                  <a:pt x="1658353" y="1068805"/>
                  <a:pt x="1660358" y="107081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33537" y="5149516"/>
            <a:ext cx="3573379" cy="1467852"/>
          </a:xfrm>
          <a:custGeom>
            <a:avLst/>
            <a:gdLst>
              <a:gd name="connsiteX0" fmla="*/ 0 w 3573379"/>
              <a:gd name="connsiteY0" fmla="*/ 372979 h 1467852"/>
              <a:gd name="connsiteX1" fmla="*/ 36095 w 3573379"/>
              <a:gd name="connsiteY1" fmla="*/ 421105 h 1467852"/>
              <a:gd name="connsiteX2" fmla="*/ 36095 w 3573379"/>
              <a:gd name="connsiteY2" fmla="*/ 421105 h 1467852"/>
              <a:gd name="connsiteX3" fmla="*/ 132347 w 3573379"/>
              <a:gd name="connsiteY3" fmla="*/ 493295 h 1467852"/>
              <a:gd name="connsiteX4" fmla="*/ 168442 w 3573379"/>
              <a:gd name="connsiteY4" fmla="*/ 529389 h 1467852"/>
              <a:gd name="connsiteX5" fmla="*/ 216568 w 3573379"/>
              <a:gd name="connsiteY5" fmla="*/ 553452 h 1467852"/>
              <a:gd name="connsiteX6" fmla="*/ 264695 w 3573379"/>
              <a:gd name="connsiteY6" fmla="*/ 601579 h 1467852"/>
              <a:gd name="connsiteX7" fmla="*/ 312821 w 3573379"/>
              <a:gd name="connsiteY7" fmla="*/ 625642 h 1467852"/>
              <a:gd name="connsiteX8" fmla="*/ 360947 w 3573379"/>
              <a:gd name="connsiteY8" fmla="*/ 661737 h 1467852"/>
              <a:gd name="connsiteX9" fmla="*/ 433137 w 3573379"/>
              <a:gd name="connsiteY9" fmla="*/ 709863 h 1467852"/>
              <a:gd name="connsiteX10" fmla="*/ 505326 w 3573379"/>
              <a:gd name="connsiteY10" fmla="*/ 757989 h 1467852"/>
              <a:gd name="connsiteX11" fmla="*/ 541421 w 3573379"/>
              <a:gd name="connsiteY11" fmla="*/ 770021 h 1467852"/>
              <a:gd name="connsiteX12" fmla="*/ 625642 w 3573379"/>
              <a:gd name="connsiteY12" fmla="*/ 830179 h 1467852"/>
              <a:gd name="connsiteX13" fmla="*/ 673768 w 3573379"/>
              <a:gd name="connsiteY13" fmla="*/ 854242 h 1467852"/>
              <a:gd name="connsiteX14" fmla="*/ 745958 w 3573379"/>
              <a:gd name="connsiteY14" fmla="*/ 902368 h 1467852"/>
              <a:gd name="connsiteX15" fmla="*/ 782052 w 3573379"/>
              <a:gd name="connsiteY15" fmla="*/ 926431 h 1467852"/>
              <a:gd name="connsiteX16" fmla="*/ 806116 w 3573379"/>
              <a:gd name="connsiteY16" fmla="*/ 950495 h 1467852"/>
              <a:gd name="connsiteX17" fmla="*/ 842210 w 3573379"/>
              <a:gd name="connsiteY17" fmla="*/ 962526 h 1467852"/>
              <a:gd name="connsiteX18" fmla="*/ 878305 w 3573379"/>
              <a:gd name="connsiteY18" fmla="*/ 986589 h 1467852"/>
              <a:gd name="connsiteX19" fmla="*/ 974558 w 3573379"/>
              <a:gd name="connsiteY19" fmla="*/ 1022684 h 1467852"/>
              <a:gd name="connsiteX20" fmla="*/ 1058779 w 3573379"/>
              <a:gd name="connsiteY20" fmla="*/ 1118937 h 1467852"/>
              <a:gd name="connsiteX21" fmla="*/ 1094874 w 3573379"/>
              <a:gd name="connsiteY21" fmla="*/ 1155031 h 1467852"/>
              <a:gd name="connsiteX22" fmla="*/ 1130968 w 3573379"/>
              <a:gd name="connsiteY22" fmla="*/ 1167063 h 1467852"/>
              <a:gd name="connsiteX23" fmla="*/ 1155031 w 3573379"/>
              <a:gd name="connsiteY23" fmla="*/ 1203158 h 1467852"/>
              <a:gd name="connsiteX24" fmla="*/ 1215189 w 3573379"/>
              <a:gd name="connsiteY24" fmla="*/ 1251284 h 1467852"/>
              <a:gd name="connsiteX25" fmla="*/ 1251284 w 3573379"/>
              <a:gd name="connsiteY25" fmla="*/ 1263316 h 1467852"/>
              <a:gd name="connsiteX26" fmla="*/ 1359568 w 3573379"/>
              <a:gd name="connsiteY26" fmla="*/ 1323473 h 1467852"/>
              <a:gd name="connsiteX27" fmla="*/ 1431758 w 3573379"/>
              <a:gd name="connsiteY27" fmla="*/ 1359568 h 1467852"/>
              <a:gd name="connsiteX28" fmla="*/ 1467852 w 3573379"/>
              <a:gd name="connsiteY28" fmla="*/ 1383631 h 1467852"/>
              <a:gd name="connsiteX29" fmla="*/ 1491916 w 3573379"/>
              <a:gd name="connsiteY29" fmla="*/ 1407695 h 1467852"/>
              <a:gd name="connsiteX30" fmla="*/ 1564105 w 3573379"/>
              <a:gd name="connsiteY30" fmla="*/ 1431758 h 1467852"/>
              <a:gd name="connsiteX31" fmla="*/ 1600200 w 3573379"/>
              <a:gd name="connsiteY31" fmla="*/ 1443789 h 1467852"/>
              <a:gd name="connsiteX32" fmla="*/ 1636295 w 3573379"/>
              <a:gd name="connsiteY32" fmla="*/ 1467852 h 1467852"/>
              <a:gd name="connsiteX33" fmla="*/ 1648326 w 3573379"/>
              <a:gd name="connsiteY33" fmla="*/ 1467852 h 1467852"/>
              <a:gd name="connsiteX34" fmla="*/ 1925052 w 3573379"/>
              <a:gd name="connsiteY34" fmla="*/ 1455821 h 1467852"/>
              <a:gd name="connsiteX35" fmla="*/ 1997242 w 3573379"/>
              <a:gd name="connsiteY35" fmla="*/ 1431758 h 1467852"/>
              <a:gd name="connsiteX36" fmla="*/ 2033337 w 3573379"/>
              <a:gd name="connsiteY36" fmla="*/ 1419726 h 1467852"/>
              <a:gd name="connsiteX37" fmla="*/ 2081463 w 3573379"/>
              <a:gd name="connsiteY37" fmla="*/ 1347537 h 1467852"/>
              <a:gd name="connsiteX38" fmla="*/ 2177716 w 3573379"/>
              <a:gd name="connsiteY38" fmla="*/ 1275347 h 1467852"/>
              <a:gd name="connsiteX39" fmla="*/ 2358189 w 3573379"/>
              <a:gd name="connsiteY39" fmla="*/ 1227221 h 1467852"/>
              <a:gd name="connsiteX40" fmla="*/ 2442410 w 3573379"/>
              <a:gd name="connsiteY40" fmla="*/ 1203158 h 1467852"/>
              <a:gd name="connsiteX41" fmla="*/ 2574758 w 3573379"/>
              <a:gd name="connsiteY41" fmla="*/ 1179095 h 1467852"/>
              <a:gd name="connsiteX42" fmla="*/ 2610852 w 3573379"/>
              <a:gd name="connsiteY42" fmla="*/ 1167063 h 1467852"/>
              <a:gd name="connsiteX43" fmla="*/ 2803358 w 3573379"/>
              <a:gd name="connsiteY43" fmla="*/ 1130968 h 1467852"/>
              <a:gd name="connsiteX44" fmla="*/ 2887579 w 3573379"/>
              <a:gd name="connsiteY44" fmla="*/ 1106905 h 1467852"/>
              <a:gd name="connsiteX45" fmla="*/ 2935705 w 3573379"/>
              <a:gd name="connsiteY45" fmla="*/ 1034716 h 1467852"/>
              <a:gd name="connsiteX46" fmla="*/ 2995863 w 3573379"/>
              <a:gd name="connsiteY46" fmla="*/ 962526 h 1467852"/>
              <a:gd name="connsiteX47" fmla="*/ 3068052 w 3573379"/>
              <a:gd name="connsiteY47" fmla="*/ 914400 h 1467852"/>
              <a:gd name="connsiteX48" fmla="*/ 3104147 w 3573379"/>
              <a:gd name="connsiteY48" fmla="*/ 878305 h 1467852"/>
              <a:gd name="connsiteX49" fmla="*/ 3188368 w 3573379"/>
              <a:gd name="connsiteY49" fmla="*/ 842210 h 1467852"/>
              <a:gd name="connsiteX50" fmla="*/ 3260558 w 3573379"/>
              <a:gd name="connsiteY50" fmla="*/ 794084 h 1467852"/>
              <a:gd name="connsiteX51" fmla="*/ 3465095 w 3573379"/>
              <a:gd name="connsiteY51" fmla="*/ 830179 h 1467852"/>
              <a:gd name="connsiteX52" fmla="*/ 3489158 w 3573379"/>
              <a:gd name="connsiteY52" fmla="*/ 854242 h 1467852"/>
              <a:gd name="connsiteX53" fmla="*/ 3489158 w 3573379"/>
              <a:gd name="connsiteY53" fmla="*/ 854242 h 1467852"/>
              <a:gd name="connsiteX54" fmla="*/ 3501189 w 3573379"/>
              <a:gd name="connsiteY54" fmla="*/ 733926 h 1467852"/>
              <a:gd name="connsiteX55" fmla="*/ 3513221 w 3573379"/>
              <a:gd name="connsiteY55" fmla="*/ 697831 h 1467852"/>
              <a:gd name="connsiteX56" fmla="*/ 3525252 w 3573379"/>
              <a:gd name="connsiteY56" fmla="*/ 553452 h 1467852"/>
              <a:gd name="connsiteX57" fmla="*/ 3549316 w 3573379"/>
              <a:gd name="connsiteY57" fmla="*/ 445168 h 1467852"/>
              <a:gd name="connsiteX58" fmla="*/ 3561347 w 3573379"/>
              <a:gd name="connsiteY58" fmla="*/ 348916 h 1467852"/>
              <a:gd name="connsiteX59" fmla="*/ 3573379 w 3573379"/>
              <a:gd name="connsiteY59" fmla="*/ 264695 h 1467852"/>
              <a:gd name="connsiteX60" fmla="*/ 3561347 w 3573379"/>
              <a:gd name="connsiteY60" fmla="*/ 0 h 1467852"/>
              <a:gd name="connsiteX61" fmla="*/ 3525252 w 3573379"/>
              <a:gd name="connsiteY61" fmla="*/ 12031 h 1467852"/>
              <a:gd name="connsiteX62" fmla="*/ 3513221 w 3573379"/>
              <a:gd name="connsiteY62" fmla="*/ 72189 h 1467852"/>
              <a:gd name="connsiteX63" fmla="*/ 3501189 w 3573379"/>
              <a:gd name="connsiteY63" fmla="*/ 240631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73379" h="1467852">
                <a:moveTo>
                  <a:pt x="0" y="372979"/>
                </a:moveTo>
                <a:lnTo>
                  <a:pt x="36095" y="421105"/>
                </a:lnTo>
                <a:lnTo>
                  <a:pt x="36095" y="421105"/>
                </a:lnTo>
                <a:cubicBezTo>
                  <a:pt x="68179" y="445168"/>
                  <a:pt x="101307" y="467899"/>
                  <a:pt x="132347" y="493295"/>
                </a:cubicBezTo>
                <a:cubicBezTo>
                  <a:pt x="145516" y="504070"/>
                  <a:pt x="154596" y="519499"/>
                  <a:pt x="168442" y="529389"/>
                </a:cubicBezTo>
                <a:cubicBezTo>
                  <a:pt x="183037" y="539814"/>
                  <a:pt x="202220" y="542691"/>
                  <a:pt x="216568" y="553452"/>
                </a:cubicBezTo>
                <a:cubicBezTo>
                  <a:pt x="234718" y="567064"/>
                  <a:pt x="246545" y="587967"/>
                  <a:pt x="264695" y="601579"/>
                </a:cubicBezTo>
                <a:cubicBezTo>
                  <a:pt x="279043" y="612340"/>
                  <a:pt x="297612" y="616136"/>
                  <a:pt x="312821" y="625642"/>
                </a:cubicBezTo>
                <a:cubicBezTo>
                  <a:pt x="329826" y="636270"/>
                  <a:pt x="344519" y="650238"/>
                  <a:pt x="360947" y="661737"/>
                </a:cubicBezTo>
                <a:cubicBezTo>
                  <a:pt x="384640" y="678322"/>
                  <a:pt x="409074" y="693821"/>
                  <a:pt x="433137" y="709863"/>
                </a:cubicBezTo>
                <a:lnTo>
                  <a:pt x="505326" y="757989"/>
                </a:lnTo>
                <a:lnTo>
                  <a:pt x="541421" y="770021"/>
                </a:lnTo>
                <a:cubicBezTo>
                  <a:pt x="562085" y="785519"/>
                  <a:pt x="601008" y="816102"/>
                  <a:pt x="625642" y="830179"/>
                </a:cubicBezTo>
                <a:cubicBezTo>
                  <a:pt x="641214" y="839077"/>
                  <a:pt x="659173" y="843817"/>
                  <a:pt x="673768" y="854242"/>
                </a:cubicBezTo>
                <a:cubicBezTo>
                  <a:pt x="752626" y="910569"/>
                  <a:pt x="668531" y="876561"/>
                  <a:pt x="745958" y="902368"/>
                </a:cubicBezTo>
                <a:cubicBezTo>
                  <a:pt x="757989" y="910389"/>
                  <a:pt x="770761" y="917398"/>
                  <a:pt x="782052" y="926431"/>
                </a:cubicBezTo>
                <a:cubicBezTo>
                  <a:pt x="790910" y="933518"/>
                  <a:pt x="796389" y="944659"/>
                  <a:pt x="806116" y="950495"/>
                </a:cubicBezTo>
                <a:cubicBezTo>
                  <a:pt x="816991" y="957020"/>
                  <a:pt x="830179" y="958516"/>
                  <a:pt x="842210" y="962526"/>
                </a:cubicBezTo>
                <a:cubicBezTo>
                  <a:pt x="854242" y="970547"/>
                  <a:pt x="864765" y="981512"/>
                  <a:pt x="878305" y="986589"/>
                </a:cubicBezTo>
                <a:cubicBezTo>
                  <a:pt x="997245" y="1031192"/>
                  <a:pt x="889909" y="966252"/>
                  <a:pt x="974558" y="1022684"/>
                </a:cubicBezTo>
                <a:cubicBezTo>
                  <a:pt x="1024262" y="1088957"/>
                  <a:pt x="996475" y="1056634"/>
                  <a:pt x="1058779" y="1118937"/>
                </a:cubicBezTo>
                <a:cubicBezTo>
                  <a:pt x="1070811" y="1130968"/>
                  <a:pt x="1078732" y="1149650"/>
                  <a:pt x="1094874" y="1155031"/>
                </a:cubicBezTo>
                <a:lnTo>
                  <a:pt x="1130968" y="1167063"/>
                </a:lnTo>
                <a:cubicBezTo>
                  <a:pt x="1138989" y="1179095"/>
                  <a:pt x="1145998" y="1191867"/>
                  <a:pt x="1155031" y="1203158"/>
                </a:cubicBezTo>
                <a:cubicBezTo>
                  <a:pt x="1169951" y="1221807"/>
                  <a:pt x="1194347" y="1240863"/>
                  <a:pt x="1215189" y="1251284"/>
                </a:cubicBezTo>
                <a:cubicBezTo>
                  <a:pt x="1226533" y="1256956"/>
                  <a:pt x="1240197" y="1257157"/>
                  <a:pt x="1251284" y="1263316"/>
                </a:cubicBezTo>
                <a:cubicBezTo>
                  <a:pt x="1375394" y="1332266"/>
                  <a:pt x="1277897" y="1296250"/>
                  <a:pt x="1359568" y="1323473"/>
                </a:cubicBezTo>
                <a:cubicBezTo>
                  <a:pt x="1463007" y="1392435"/>
                  <a:pt x="1332135" y="1309757"/>
                  <a:pt x="1431758" y="1359568"/>
                </a:cubicBezTo>
                <a:cubicBezTo>
                  <a:pt x="1444691" y="1366035"/>
                  <a:pt x="1456561" y="1374598"/>
                  <a:pt x="1467852" y="1383631"/>
                </a:cubicBezTo>
                <a:cubicBezTo>
                  <a:pt x="1476710" y="1390718"/>
                  <a:pt x="1481770" y="1402622"/>
                  <a:pt x="1491916" y="1407695"/>
                </a:cubicBezTo>
                <a:cubicBezTo>
                  <a:pt x="1514603" y="1419039"/>
                  <a:pt x="1540042" y="1423737"/>
                  <a:pt x="1564105" y="1431758"/>
                </a:cubicBezTo>
                <a:lnTo>
                  <a:pt x="1600200" y="1443789"/>
                </a:lnTo>
                <a:lnTo>
                  <a:pt x="1636295" y="1467852"/>
                </a:lnTo>
                <a:lnTo>
                  <a:pt x="1648326" y="1467852"/>
                </a:lnTo>
                <a:cubicBezTo>
                  <a:pt x="1740568" y="1463842"/>
                  <a:pt x="1833213" y="1465321"/>
                  <a:pt x="1925052" y="1455821"/>
                </a:cubicBezTo>
                <a:cubicBezTo>
                  <a:pt x="1950282" y="1453211"/>
                  <a:pt x="1973179" y="1439779"/>
                  <a:pt x="1997242" y="1431758"/>
                </a:cubicBezTo>
                <a:lnTo>
                  <a:pt x="2033337" y="1419726"/>
                </a:lnTo>
                <a:cubicBezTo>
                  <a:pt x="2049379" y="1395663"/>
                  <a:pt x="2061014" y="1367987"/>
                  <a:pt x="2081463" y="1347537"/>
                </a:cubicBezTo>
                <a:cubicBezTo>
                  <a:pt x="2109968" y="1319031"/>
                  <a:pt x="2136898" y="1288953"/>
                  <a:pt x="2177716" y="1275347"/>
                </a:cubicBezTo>
                <a:cubicBezTo>
                  <a:pt x="2315404" y="1229451"/>
                  <a:pt x="2180797" y="1271569"/>
                  <a:pt x="2358189" y="1227221"/>
                </a:cubicBezTo>
                <a:cubicBezTo>
                  <a:pt x="2386514" y="1220140"/>
                  <a:pt x="2413961" y="1209723"/>
                  <a:pt x="2442410" y="1203158"/>
                </a:cubicBezTo>
                <a:cubicBezTo>
                  <a:pt x="2581792" y="1170993"/>
                  <a:pt x="2451263" y="1209969"/>
                  <a:pt x="2574758" y="1179095"/>
                </a:cubicBezTo>
                <a:cubicBezTo>
                  <a:pt x="2587062" y="1176019"/>
                  <a:pt x="2598495" y="1169915"/>
                  <a:pt x="2610852" y="1167063"/>
                </a:cubicBezTo>
                <a:cubicBezTo>
                  <a:pt x="2815174" y="1119911"/>
                  <a:pt x="2654986" y="1160642"/>
                  <a:pt x="2803358" y="1130968"/>
                </a:cubicBezTo>
                <a:cubicBezTo>
                  <a:pt x="2841132" y="1123413"/>
                  <a:pt x="2853173" y="1118374"/>
                  <a:pt x="2887579" y="1106905"/>
                </a:cubicBezTo>
                <a:lnTo>
                  <a:pt x="2935705" y="1034716"/>
                </a:lnTo>
                <a:cubicBezTo>
                  <a:pt x="2957095" y="1002631"/>
                  <a:pt x="2963794" y="987468"/>
                  <a:pt x="2995863" y="962526"/>
                </a:cubicBezTo>
                <a:cubicBezTo>
                  <a:pt x="3018691" y="944771"/>
                  <a:pt x="3045224" y="932155"/>
                  <a:pt x="3068052" y="914400"/>
                </a:cubicBezTo>
                <a:cubicBezTo>
                  <a:pt x="3081483" y="903954"/>
                  <a:pt x="3090301" y="888195"/>
                  <a:pt x="3104147" y="878305"/>
                </a:cubicBezTo>
                <a:cubicBezTo>
                  <a:pt x="3188478" y="818069"/>
                  <a:pt x="3117680" y="881481"/>
                  <a:pt x="3188368" y="842210"/>
                </a:cubicBezTo>
                <a:cubicBezTo>
                  <a:pt x="3213649" y="828165"/>
                  <a:pt x="3260558" y="794084"/>
                  <a:pt x="3260558" y="794084"/>
                </a:cubicBezTo>
                <a:cubicBezTo>
                  <a:pt x="3271890" y="795114"/>
                  <a:pt x="3434639" y="799723"/>
                  <a:pt x="3465095" y="830179"/>
                </a:cubicBezTo>
                <a:lnTo>
                  <a:pt x="3489158" y="854242"/>
                </a:lnTo>
                <a:lnTo>
                  <a:pt x="3489158" y="854242"/>
                </a:lnTo>
                <a:cubicBezTo>
                  <a:pt x="3493168" y="814137"/>
                  <a:pt x="3495060" y="773763"/>
                  <a:pt x="3501189" y="733926"/>
                </a:cubicBezTo>
                <a:cubicBezTo>
                  <a:pt x="3503117" y="721391"/>
                  <a:pt x="3511545" y="710402"/>
                  <a:pt x="3513221" y="697831"/>
                </a:cubicBezTo>
                <a:cubicBezTo>
                  <a:pt x="3519604" y="649961"/>
                  <a:pt x="3519609" y="601414"/>
                  <a:pt x="3525252" y="553452"/>
                </a:cubicBezTo>
                <a:cubicBezTo>
                  <a:pt x="3528646" y="524604"/>
                  <a:pt x="3541932" y="474704"/>
                  <a:pt x="3549316" y="445168"/>
                </a:cubicBezTo>
                <a:cubicBezTo>
                  <a:pt x="3553326" y="413084"/>
                  <a:pt x="3557074" y="380966"/>
                  <a:pt x="3561347" y="348916"/>
                </a:cubicBezTo>
                <a:cubicBezTo>
                  <a:pt x="3565095" y="320806"/>
                  <a:pt x="3573379" y="293054"/>
                  <a:pt x="3573379" y="264695"/>
                </a:cubicBezTo>
                <a:cubicBezTo>
                  <a:pt x="3573379" y="176372"/>
                  <a:pt x="3565358" y="88232"/>
                  <a:pt x="3561347" y="0"/>
                </a:cubicBezTo>
                <a:cubicBezTo>
                  <a:pt x="3549315" y="4010"/>
                  <a:pt x="3532287" y="1479"/>
                  <a:pt x="3525252" y="12031"/>
                </a:cubicBezTo>
                <a:cubicBezTo>
                  <a:pt x="3513909" y="29046"/>
                  <a:pt x="3517657" y="52226"/>
                  <a:pt x="3513221" y="72189"/>
                </a:cubicBezTo>
                <a:cubicBezTo>
                  <a:pt x="3491462" y="170106"/>
                  <a:pt x="3501189" y="77386"/>
                  <a:pt x="3501189" y="240631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21505" y="5546558"/>
            <a:ext cx="3801979" cy="1070810"/>
          </a:xfrm>
          <a:custGeom>
            <a:avLst/>
            <a:gdLst>
              <a:gd name="connsiteX0" fmla="*/ 0 w 3801979"/>
              <a:gd name="connsiteY0" fmla="*/ 0 h 1070810"/>
              <a:gd name="connsiteX1" fmla="*/ 1648327 w 3801979"/>
              <a:gd name="connsiteY1" fmla="*/ 1070810 h 1070810"/>
              <a:gd name="connsiteX2" fmla="*/ 3801979 w 3801979"/>
              <a:gd name="connsiteY2" fmla="*/ 252663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979" h="1070810">
                <a:moveTo>
                  <a:pt x="0" y="0"/>
                </a:moveTo>
                <a:lnTo>
                  <a:pt x="1648327" y="1070810"/>
                </a:lnTo>
                <a:lnTo>
                  <a:pt x="3801979" y="252663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21505" y="4800600"/>
            <a:ext cx="3814011" cy="1816768"/>
          </a:xfrm>
          <a:custGeom>
            <a:avLst/>
            <a:gdLst>
              <a:gd name="connsiteX0" fmla="*/ 0 w 3814011"/>
              <a:gd name="connsiteY0" fmla="*/ 733926 h 1816768"/>
              <a:gd name="connsiteX1" fmla="*/ 1660358 w 3814011"/>
              <a:gd name="connsiteY1" fmla="*/ 1816768 h 1816768"/>
              <a:gd name="connsiteX2" fmla="*/ 3814011 w 3814011"/>
              <a:gd name="connsiteY2" fmla="*/ 974558 h 1816768"/>
              <a:gd name="connsiteX3" fmla="*/ 3814011 w 3814011"/>
              <a:gd name="connsiteY3" fmla="*/ 986589 h 1816768"/>
              <a:gd name="connsiteX4" fmla="*/ 1937084 w 3814011"/>
              <a:gd name="connsiteY4" fmla="*/ 0 h 1816768"/>
              <a:gd name="connsiteX5" fmla="*/ 0 w 3814011"/>
              <a:gd name="connsiteY5" fmla="*/ 733926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011" h="1816768">
                <a:moveTo>
                  <a:pt x="0" y="733926"/>
                </a:moveTo>
                <a:lnTo>
                  <a:pt x="1660358" y="1816768"/>
                </a:lnTo>
                <a:lnTo>
                  <a:pt x="3814011" y="974558"/>
                </a:lnTo>
                <a:lnTo>
                  <a:pt x="3814011" y="986589"/>
                </a:lnTo>
                <a:lnTo>
                  <a:pt x="1937084" y="0"/>
                </a:lnTo>
                <a:lnTo>
                  <a:pt x="0" y="733926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96653" y="5546558"/>
            <a:ext cx="326854" cy="324853"/>
          </a:xfrm>
          <a:custGeom>
            <a:avLst/>
            <a:gdLst>
              <a:gd name="connsiteX0" fmla="*/ 0 w 326854"/>
              <a:gd name="connsiteY0" fmla="*/ 36095 h 324853"/>
              <a:gd name="connsiteX1" fmla="*/ 0 w 326854"/>
              <a:gd name="connsiteY1" fmla="*/ 36095 h 324853"/>
              <a:gd name="connsiteX2" fmla="*/ 240631 w 326854"/>
              <a:gd name="connsiteY2" fmla="*/ 24063 h 324853"/>
              <a:gd name="connsiteX3" fmla="*/ 312821 w 326854"/>
              <a:gd name="connsiteY3" fmla="*/ 0 h 324853"/>
              <a:gd name="connsiteX4" fmla="*/ 312821 w 326854"/>
              <a:gd name="connsiteY4" fmla="*/ 108284 h 324853"/>
              <a:gd name="connsiteX5" fmla="*/ 288758 w 326854"/>
              <a:gd name="connsiteY5" fmla="*/ 144379 h 324853"/>
              <a:gd name="connsiteX6" fmla="*/ 264694 w 326854"/>
              <a:gd name="connsiteY6" fmla="*/ 216568 h 324853"/>
              <a:gd name="connsiteX7" fmla="*/ 240631 w 326854"/>
              <a:gd name="connsiteY7" fmla="*/ 276726 h 324853"/>
              <a:gd name="connsiteX8" fmla="*/ 228600 w 326854"/>
              <a:gd name="connsiteY8" fmla="*/ 312821 h 324853"/>
              <a:gd name="connsiteX9" fmla="*/ 204536 w 326854"/>
              <a:gd name="connsiteY9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54" h="324853">
                <a:moveTo>
                  <a:pt x="0" y="36095"/>
                </a:moveTo>
                <a:lnTo>
                  <a:pt x="0" y="36095"/>
                </a:lnTo>
                <a:cubicBezTo>
                  <a:pt x="80210" y="32084"/>
                  <a:pt x="160850" y="33269"/>
                  <a:pt x="240631" y="24063"/>
                </a:cubicBezTo>
                <a:cubicBezTo>
                  <a:pt x="265829" y="21156"/>
                  <a:pt x="312821" y="0"/>
                  <a:pt x="312821" y="0"/>
                </a:cubicBezTo>
                <a:cubicBezTo>
                  <a:pt x="328897" y="48229"/>
                  <a:pt x="333995" y="44761"/>
                  <a:pt x="312821" y="108284"/>
                </a:cubicBezTo>
                <a:cubicBezTo>
                  <a:pt x="308248" y="122002"/>
                  <a:pt x="294631" y="131165"/>
                  <a:pt x="288758" y="144379"/>
                </a:cubicBezTo>
                <a:cubicBezTo>
                  <a:pt x="278456" y="167558"/>
                  <a:pt x="274114" y="193017"/>
                  <a:pt x="264694" y="216568"/>
                </a:cubicBezTo>
                <a:cubicBezTo>
                  <a:pt x="256673" y="236621"/>
                  <a:pt x="248214" y="256504"/>
                  <a:pt x="240631" y="276726"/>
                </a:cubicBezTo>
                <a:cubicBezTo>
                  <a:pt x="236178" y="288601"/>
                  <a:pt x="236209" y="302675"/>
                  <a:pt x="228600" y="312821"/>
                </a:cubicBezTo>
                <a:cubicBezTo>
                  <a:pt x="223219" y="319996"/>
                  <a:pt x="212557" y="320842"/>
                  <a:pt x="204536" y="32485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084831" y="1658353"/>
            <a:ext cx="6858001" cy="3352800"/>
          </a:xfrm>
          <a:custGeom>
            <a:avLst/>
            <a:gdLst>
              <a:gd name="connsiteX0" fmla="*/ 0 w 3826042"/>
              <a:gd name="connsiteY0" fmla="*/ 757989 h 1852863"/>
              <a:gd name="connsiteX1" fmla="*/ 1672389 w 3826042"/>
              <a:gd name="connsiteY1" fmla="*/ 1852863 h 1852863"/>
              <a:gd name="connsiteX2" fmla="*/ 3826042 w 3826042"/>
              <a:gd name="connsiteY2" fmla="*/ 1022684 h 1852863"/>
              <a:gd name="connsiteX3" fmla="*/ 1937084 w 3826042"/>
              <a:gd name="connsiteY3" fmla="*/ 0 h 1852863"/>
              <a:gd name="connsiteX4" fmla="*/ 0 w 3826042"/>
              <a:gd name="connsiteY4" fmla="*/ 757989 h 18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042" h="1852863">
                <a:moveTo>
                  <a:pt x="0" y="757989"/>
                </a:moveTo>
                <a:lnTo>
                  <a:pt x="1672389" y="1852863"/>
                </a:lnTo>
                <a:lnTo>
                  <a:pt x="3826042" y="1022684"/>
                </a:lnTo>
                <a:lnTo>
                  <a:pt x="1937084" y="0"/>
                </a:lnTo>
                <a:lnTo>
                  <a:pt x="0" y="757989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48468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Principal Geodesic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Tangent Plane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Projections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3621505" y="5522495"/>
            <a:ext cx="1696453" cy="1082842"/>
          </a:xfrm>
          <a:custGeom>
            <a:avLst/>
            <a:gdLst>
              <a:gd name="connsiteX0" fmla="*/ 0 w 1696453"/>
              <a:gd name="connsiteY0" fmla="*/ 0 h 1082842"/>
              <a:gd name="connsiteX1" fmla="*/ 0 w 1696453"/>
              <a:gd name="connsiteY1" fmla="*/ 0 h 1082842"/>
              <a:gd name="connsiteX2" fmla="*/ 96253 w 1696453"/>
              <a:gd name="connsiteY2" fmla="*/ 36094 h 1082842"/>
              <a:gd name="connsiteX3" fmla="*/ 132348 w 1696453"/>
              <a:gd name="connsiteY3" fmla="*/ 48126 h 1082842"/>
              <a:gd name="connsiteX4" fmla="*/ 168442 w 1696453"/>
              <a:gd name="connsiteY4" fmla="*/ 84221 h 1082842"/>
              <a:gd name="connsiteX5" fmla="*/ 204537 w 1696453"/>
              <a:gd name="connsiteY5" fmla="*/ 108284 h 1082842"/>
              <a:gd name="connsiteX6" fmla="*/ 252663 w 1696453"/>
              <a:gd name="connsiteY6" fmla="*/ 144379 h 1082842"/>
              <a:gd name="connsiteX7" fmla="*/ 276727 w 1696453"/>
              <a:gd name="connsiteY7" fmla="*/ 168442 h 1082842"/>
              <a:gd name="connsiteX8" fmla="*/ 300790 w 1696453"/>
              <a:gd name="connsiteY8" fmla="*/ 204537 h 1082842"/>
              <a:gd name="connsiteX9" fmla="*/ 336884 w 1696453"/>
              <a:gd name="connsiteY9" fmla="*/ 216568 h 1082842"/>
              <a:gd name="connsiteX10" fmla="*/ 469232 w 1696453"/>
              <a:gd name="connsiteY10" fmla="*/ 324852 h 1082842"/>
              <a:gd name="connsiteX11" fmla="*/ 565484 w 1696453"/>
              <a:gd name="connsiteY11" fmla="*/ 397042 h 1082842"/>
              <a:gd name="connsiteX12" fmla="*/ 625642 w 1696453"/>
              <a:gd name="connsiteY12" fmla="*/ 421105 h 1082842"/>
              <a:gd name="connsiteX13" fmla="*/ 697832 w 1696453"/>
              <a:gd name="connsiteY13" fmla="*/ 457200 h 1082842"/>
              <a:gd name="connsiteX14" fmla="*/ 745958 w 1696453"/>
              <a:gd name="connsiteY14" fmla="*/ 493294 h 1082842"/>
              <a:gd name="connsiteX15" fmla="*/ 794084 w 1696453"/>
              <a:gd name="connsiteY15" fmla="*/ 517358 h 1082842"/>
              <a:gd name="connsiteX16" fmla="*/ 866274 w 1696453"/>
              <a:gd name="connsiteY16" fmla="*/ 553452 h 1082842"/>
              <a:gd name="connsiteX17" fmla="*/ 974558 w 1696453"/>
              <a:gd name="connsiteY17" fmla="*/ 625642 h 1082842"/>
              <a:gd name="connsiteX18" fmla="*/ 1010653 w 1696453"/>
              <a:gd name="connsiteY18" fmla="*/ 649705 h 1082842"/>
              <a:gd name="connsiteX19" fmla="*/ 1094874 w 1696453"/>
              <a:gd name="connsiteY19" fmla="*/ 685800 h 1082842"/>
              <a:gd name="connsiteX20" fmla="*/ 1130969 w 1696453"/>
              <a:gd name="connsiteY20" fmla="*/ 697831 h 1082842"/>
              <a:gd name="connsiteX21" fmla="*/ 1203158 w 1696453"/>
              <a:gd name="connsiteY21" fmla="*/ 745958 h 1082842"/>
              <a:gd name="connsiteX22" fmla="*/ 1239253 w 1696453"/>
              <a:gd name="connsiteY22" fmla="*/ 770021 h 1082842"/>
              <a:gd name="connsiteX23" fmla="*/ 1287379 w 1696453"/>
              <a:gd name="connsiteY23" fmla="*/ 794084 h 1082842"/>
              <a:gd name="connsiteX24" fmla="*/ 1323474 w 1696453"/>
              <a:gd name="connsiteY24" fmla="*/ 818147 h 1082842"/>
              <a:gd name="connsiteX25" fmla="*/ 1371600 w 1696453"/>
              <a:gd name="connsiteY25" fmla="*/ 830179 h 1082842"/>
              <a:gd name="connsiteX26" fmla="*/ 1419727 w 1696453"/>
              <a:gd name="connsiteY26" fmla="*/ 854242 h 1082842"/>
              <a:gd name="connsiteX27" fmla="*/ 1455821 w 1696453"/>
              <a:gd name="connsiteY27" fmla="*/ 866273 h 1082842"/>
              <a:gd name="connsiteX28" fmla="*/ 1528011 w 1696453"/>
              <a:gd name="connsiteY28" fmla="*/ 914400 h 1082842"/>
              <a:gd name="connsiteX29" fmla="*/ 1600200 w 1696453"/>
              <a:gd name="connsiteY29" fmla="*/ 986589 h 1082842"/>
              <a:gd name="connsiteX30" fmla="*/ 1660358 w 1696453"/>
              <a:gd name="connsiteY30" fmla="*/ 1034716 h 1082842"/>
              <a:gd name="connsiteX31" fmla="*/ 1696453 w 1696453"/>
              <a:gd name="connsiteY31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96453" h="1082842">
                <a:moveTo>
                  <a:pt x="0" y="0"/>
                </a:moveTo>
                <a:lnTo>
                  <a:pt x="0" y="0"/>
                </a:lnTo>
                <a:lnTo>
                  <a:pt x="96253" y="36094"/>
                </a:lnTo>
                <a:cubicBezTo>
                  <a:pt x="108172" y="40428"/>
                  <a:pt x="121796" y="41091"/>
                  <a:pt x="132348" y="48126"/>
                </a:cubicBezTo>
                <a:cubicBezTo>
                  <a:pt x="146505" y="57564"/>
                  <a:pt x="155371" y="73328"/>
                  <a:pt x="168442" y="84221"/>
                </a:cubicBezTo>
                <a:cubicBezTo>
                  <a:pt x="179551" y="93478"/>
                  <a:pt x="192770" y="99879"/>
                  <a:pt x="204537" y="108284"/>
                </a:cubicBezTo>
                <a:cubicBezTo>
                  <a:pt x="220854" y="119939"/>
                  <a:pt x="237258" y="131542"/>
                  <a:pt x="252663" y="144379"/>
                </a:cubicBezTo>
                <a:cubicBezTo>
                  <a:pt x="261377" y="151641"/>
                  <a:pt x="269641" y="159584"/>
                  <a:pt x="276727" y="168442"/>
                </a:cubicBezTo>
                <a:cubicBezTo>
                  <a:pt x="285760" y="179733"/>
                  <a:pt x="289499" y="195504"/>
                  <a:pt x="300790" y="204537"/>
                </a:cubicBezTo>
                <a:cubicBezTo>
                  <a:pt x="310693" y="212459"/>
                  <a:pt x="324853" y="212558"/>
                  <a:pt x="336884" y="216568"/>
                </a:cubicBezTo>
                <a:cubicBezTo>
                  <a:pt x="526368" y="406049"/>
                  <a:pt x="343773" y="241211"/>
                  <a:pt x="469232" y="324852"/>
                </a:cubicBezTo>
                <a:cubicBezTo>
                  <a:pt x="502601" y="347099"/>
                  <a:pt x="528247" y="382147"/>
                  <a:pt x="565484" y="397042"/>
                </a:cubicBezTo>
                <a:cubicBezTo>
                  <a:pt x="585537" y="405063"/>
                  <a:pt x="606325" y="411446"/>
                  <a:pt x="625642" y="421105"/>
                </a:cubicBezTo>
                <a:cubicBezTo>
                  <a:pt x="718940" y="467754"/>
                  <a:pt x="607103" y="426956"/>
                  <a:pt x="697832" y="457200"/>
                </a:cubicBezTo>
                <a:cubicBezTo>
                  <a:pt x="713874" y="469231"/>
                  <a:pt x="728954" y="482666"/>
                  <a:pt x="745958" y="493294"/>
                </a:cubicBezTo>
                <a:cubicBezTo>
                  <a:pt x="761167" y="502800"/>
                  <a:pt x="779161" y="507409"/>
                  <a:pt x="794084" y="517358"/>
                </a:cubicBezTo>
                <a:cubicBezTo>
                  <a:pt x="858441" y="560263"/>
                  <a:pt x="765452" y="528248"/>
                  <a:pt x="866274" y="553452"/>
                </a:cubicBezTo>
                <a:lnTo>
                  <a:pt x="974558" y="625642"/>
                </a:lnTo>
                <a:cubicBezTo>
                  <a:pt x="986590" y="633663"/>
                  <a:pt x="996935" y="645132"/>
                  <a:pt x="1010653" y="649705"/>
                </a:cubicBezTo>
                <a:cubicBezTo>
                  <a:pt x="1095312" y="677925"/>
                  <a:pt x="990789" y="641193"/>
                  <a:pt x="1094874" y="685800"/>
                </a:cubicBezTo>
                <a:cubicBezTo>
                  <a:pt x="1106531" y="690796"/>
                  <a:pt x="1118937" y="693821"/>
                  <a:pt x="1130969" y="697831"/>
                </a:cubicBezTo>
                <a:cubicBezTo>
                  <a:pt x="1199389" y="766253"/>
                  <a:pt x="1133511" y="711134"/>
                  <a:pt x="1203158" y="745958"/>
                </a:cubicBezTo>
                <a:cubicBezTo>
                  <a:pt x="1216092" y="752425"/>
                  <a:pt x="1226698" y="762847"/>
                  <a:pt x="1239253" y="770021"/>
                </a:cubicBezTo>
                <a:cubicBezTo>
                  <a:pt x="1254825" y="778919"/>
                  <a:pt x="1271807" y="785186"/>
                  <a:pt x="1287379" y="794084"/>
                </a:cubicBezTo>
                <a:cubicBezTo>
                  <a:pt x="1299934" y="801258"/>
                  <a:pt x="1310183" y="812451"/>
                  <a:pt x="1323474" y="818147"/>
                </a:cubicBezTo>
                <a:cubicBezTo>
                  <a:pt x="1338673" y="824661"/>
                  <a:pt x="1356117" y="824373"/>
                  <a:pt x="1371600" y="830179"/>
                </a:cubicBezTo>
                <a:cubicBezTo>
                  <a:pt x="1388394" y="836477"/>
                  <a:pt x="1403241" y="847177"/>
                  <a:pt x="1419727" y="854242"/>
                </a:cubicBezTo>
                <a:cubicBezTo>
                  <a:pt x="1431384" y="859238"/>
                  <a:pt x="1443790" y="862263"/>
                  <a:pt x="1455821" y="866273"/>
                </a:cubicBezTo>
                <a:cubicBezTo>
                  <a:pt x="1479884" y="882315"/>
                  <a:pt x="1507561" y="893950"/>
                  <a:pt x="1528011" y="914400"/>
                </a:cubicBezTo>
                <a:cubicBezTo>
                  <a:pt x="1552074" y="938463"/>
                  <a:pt x="1571885" y="967713"/>
                  <a:pt x="1600200" y="986589"/>
                </a:cubicBezTo>
                <a:cubicBezTo>
                  <a:pt x="1627005" y="1004458"/>
                  <a:pt x="1640763" y="1010222"/>
                  <a:pt x="1660358" y="1034716"/>
                </a:cubicBezTo>
                <a:cubicBezTo>
                  <a:pt x="1714772" y="1102734"/>
                  <a:pt x="1663525" y="1049914"/>
                  <a:pt x="1696453" y="108284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621505" y="4884821"/>
            <a:ext cx="3838074" cy="1756611"/>
          </a:xfrm>
          <a:custGeom>
            <a:avLst/>
            <a:gdLst>
              <a:gd name="connsiteX0" fmla="*/ 0 w 3838074"/>
              <a:gd name="connsiteY0" fmla="*/ 637674 h 1756611"/>
              <a:gd name="connsiteX1" fmla="*/ 48127 w 3838074"/>
              <a:gd name="connsiteY1" fmla="*/ 661737 h 1756611"/>
              <a:gd name="connsiteX2" fmla="*/ 1684421 w 3838074"/>
              <a:gd name="connsiteY2" fmla="*/ 1756611 h 1756611"/>
              <a:gd name="connsiteX3" fmla="*/ 3838074 w 3838074"/>
              <a:gd name="connsiteY3" fmla="*/ 938463 h 1756611"/>
              <a:gd name="connsiteX4" fmla="*/ 1937084 w 3838074"/>
              <a:gd name="connsiteY4" fmla="*/ 0 h 1756611"/>
              <a:gd name="connsiteX5" fmla="*/ 60158 w 3838074"/>
              <a:gd name="connsiteY5" fmla="*/ 1022684 h 1756611"/>
              <a:gd name="connsiteX6" fmla="*/ 1768642 w 3838074"/>
              <a:gd name="connsiteY6" fmla="*/ 1540042 h 17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074" h="1756611">
                <a:moveTo>
                  <a:pt x="0" y="637674"/>
                </a:moveTo>
                <a:lnTo>
                  <a:pt x="48127" y="661737"/>
                </a:lnTo>
                <a:lnTo>
                  <a:pt x="1684421" y="1756611"/>
                </a:lnTo>
                <a:lnTo>
                  <a:pt x="3838074" y="938463"/>
                </a:lnTo>
                <a:lnTo>
                  <a:pt x="1937084" y="0"/>
                </a:lnTo>
                <a:lnTo>
                  <a:pt x="60158" y="1022684"/>
                </a:lnTo>
                <a:lnTo>
                  <a:pt x="1768642" y="1540042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3537" y="5522494"/>
            <a:ext cx="1684421" cy="1103033"/>
          </a:xfrm>
          <a:custGeom>
            <a:avLst/>
            <a:gdLst>
              <a:gd name="connsiteX0" fmla="*/ 0 w 36095"/>
              <a:gd name="connsiteY0" fmla="*/ 0 h 36094"/>
              <a:gd name="connsiteX1" fmla="*/ 36095 w 36095"/>
              <a:gd name="connsiteY1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95" h="36094">
                <a:moveTo>
                  <a:pt x="0" y="0"/>
                </a:moveTo>
                <a:lnTo>
                  <a:pt x="36095" y="36094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645568" y="5546558"/>
            <a:ext cx="1660358" cy="1070810"/>
          </a:xfrm>
          <a:custGeom>
            <a:avLst/>
            <a:gdLst>
              <a:gd name="connsiteX0" fmla="*/ 0 w 1660358"/>
              <a:gd name="connsiteY0" fmla="*/ 0 h 1070810"/>
              <a:gd name="connsiteX1" fmla="*/ 36095 w 1660358"/>
              <a:gd name="connsiteY1" fmla="*/ 36095 h 1070810"/>
              <a:gd name="connsiteX2" fmla="*/ 36095 w 1660358"/>
              <a:gd name="connsiteY2" fmla="*/ 36095 h 1070810"/>
              <a:gd name="connsiteX3" fmla="*/ 144379 w 1660358"/>
              <a:gd name="connsiteY3" fmla="*/ 60158 h 1070810"/>
              <a:gd name="connsiteX4" fmla="*/ 168443 w 1660358"/>
              <a:gd name="connsiteY4" fmla="*/ 84221 h 1070810"/>
              <a:gd name="connsiteX5" fmla="*/ 240632 w 1660358"/>
              <a:gd name="connsiteY5" fmla="*/ 108284 h 1070810"/>
              <a:gd name="connsiteX6" fmla="*/ 276727 w 1660358"/>
              <a:gd name="connsiteY6" fmla="*/ 120316 h 1070810"/>
              <a:gd name="connsiteX7" fmla="*/ 324853 w 1660358"/>
              <a:gd name="connsiteY7" fmla="*/ 144379 h 1070810"/>
              <a:gd name="connsiteX8" fmla="*/ 360948 w 1660358"/>
              <a:gd name="connsiteY8" fmla="*/ 168442 h 1070810"/>
              <a:gd name="connsiteX9" fmla="*/ 397043 w 1660358"/>
              <a:gd name="connsiteY9" fmla="*/ 180474 h 1070810"/>
              <a:gd name="connsiteX10" fmla="*/ 445169 w 1660358"/>
              <a:gd name="connsiteY10" fmla="*/ 204537 h 1070810"/>
              <a:gd name="connsiteX11" fmla="*/ 481264 w 1660358"/>
              <a:gd name="connsiteY11" fmla="*/ 240631 h 1070810"/>
              <a:gd name="connsiteX12" fmla="*/ 529390 w 1660358"/>
              <a:gd name="connsiteY12" fmla="*/ 252663 h 1070810"/>
              <a:gd name="connsiteX13" fmla="*/ 565485 w 1660358"/>
              <a:gd name="connsiteY13" fmla="*/ 276726 h 1070810"/>
              <a:gd name="connsiteX14" fmla="*/ 589548 w 1660358"/>
              <a:gd name="connsiteY14" fmla="*/ 312821 h 1070810"/>
              <a:gd name="connsiteX15" fmla="*/ 661737 w 1660358"/>
              <a:gd name="connsiteY15" fmla="*/ 324853 h 1070810"/>
              <a:gd name="connsiteX16" fmla="*/ 733927 w 1660358"/>
              <a:gd name="connsiteY16" fmla="*/ 409074 h 1070810"/>
              <a:gd name="connsiteX17" fmla="*/ 770021 w 1660358"/>
              <a:gd name="connsiteY17" fmla="*/ 433137 h 1070810"/>
              <a:gd name="connsiteX18" fmla="*/ 806116 w 1660358"/>
              <a:gd name="connsiteY18" fmla="*/ 481263 h 1070810"/>
              <a:gd name="connsiteX19" fmla="*/ 842211 w 1660358"/>
              <a:gd name="connsiteY19" fmla="*/ 517358 h 1070810"/>
              <a:gd name="connsiteX20" fmla="*/ 866274 w 1660358"/>
              <a:gd name="connsiteY20" fmla="*/ 553453 h 1070810"/>
              <a:gd name="connsiteX21" fmla="*/ 902369 w 1660358"/>
              <a:gd name="connsiteY21" fmla="*/ 577516 h 1070810"/>
              <a:gd name="connsiteX22" fmla="*/ 998621 w 1660358"/>
              <a:gd name="connsiteY22" fmla="*/ 661737 h 1070810"/>
              <a:gd name="connsiteX23" fmla="*/ 1058779 w 1660358"/>
              <a:gd name="connsiteY23" fmla="*/ 697831 h 1070810"/>
              <a:gd name="connsiteX24" fmla="*/ 1130969 w 1660358"/>
              <a:gd name="connsiteY24" fmla="*/ 757989 h 1070810"/>
              <a:gd name="connsiteX25" fmla="*/ 1155032 w 1660358"/>
              <a:gd name="connsiteY25" fmla="*/ 782053 h 1070810"/>
              <a:gd name="connsiteX26" fmla="*/ 1191127 w 1660358"/>
              <a:gd name="connsiteY26" fmla="*/ 794084 h 1070810"/>
              <a:gd name="connsiteX27" fmla="*/ 1263316 w 1660358"/>
              <a:gd name="connsiteY27" fmla="*/ 830179 h 1070810"/>
              <a:gd name="connsiteX28" fmla="*/ 1299411 w 1660358"/>
              <a:gd name="connsiteY28" fmla="*/ 854242 h 1070810"/>
              <a:gd name="connsiteX29" fmla="*/ 1335506 w 1660358"/>
              <a:gd name="connsiteY29" fmla="*/ 866274 h 1070810"/>
              <a:gd name="connsiteX30" fmla="*/ 1371600 w 1660358"/>
              <a:gd name="connsiteY30" fmla="*/ 890337 h 1070810"/>
              <a:gd name="connsiteX31" fmla="*/ 1395664 w 1660358"/>
              <a:gd name="connsiteY31" fmla="*/ 914400 h 1070810"/>
              <a:gd name="connsiteX32" fmla="*/ 1431758 w 1660358"/>
              <a:gd name="connsiteY32" fmla="*/ 926431 h 1070810"/>
              <a:gd name="connsiteX33" fmla="*/ 1528011 w 1660358"/>
              <a:gd name="connsiteY33" fmla="*/ 974558 h 1070810"/>
              <a:gd name="connsiteX34" fmla="*/ 1564106 w 1660358"/>
              <a:gd name="connsiteY34" fmla="*/ 986589 h 1070810"/>
              <a:gd name="connsiteX35" fmla="*/ 1588169 w 1660358"/>
              <a:gd name="connsiteY35" fmla="*/ 1010653 h 1070810"/>
              <a:gd name="connsiteX36" fmla="*/ 1624264 w 1660358"/>
              <a:gd name="connsiteY36" fmla="*/ 1022684 h 1070810"/>
              <a:gd name="connsiteX37" fmla="*/ 1648327 w 1660358"/>
              <a:gd name="connsiteY37" fmla="*/ 1058779 h 1070810"/>
              <a:gd name="connsiteX38" fmla="*/ 1660358 w 1660358"/>
              <a:gd name="connsiteY38" fmla="*/ 1070810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0358" h="1070810">
                <a:moveTo>
                  <a:pt x="0" y="0"/>
                </a:moveTo>
                <a:lnTo>
                  <a:pt x="36095" y="36095"/>
                </a:lnTo>
                <a:lnTo>
                  <a:pt x="36095" y="36095"/>
                </a:lnTo>
                <a:cubicBezTo>
                  <a:pt x="72190" y="44116"/>
                  <a:pt x="109630" y="47522"/>
                  <a:pt x="144379" y="60158"/>
                </a:cubicBezTo>
                <a:cubicBezTo>
                  <a:pt x="155040" y="64035"/>
                  <a:pt x="158297" y="79148"/>
                  <a:pt x="168443" y="84221"/>
                </a:cubicBezTo>
                <a:cubicBezTo>
                  <a:pt x="191130" y="95564"/>
                  <a:pt x="216569" y="100263"/>
                  <a:pt x="240632" y="108284"/>
                </a:cubicBezTo>
                <a:cubicBezTo>
                  <a:pt x="252664" y="112295"/>
                  <a:pt x="265383" y="114644"/>
                  <a:pt x="276727" y="120316"/>
                </a:cubicBezTo>
                <a:cubicBezTo>
                  <a:pt x="292769" y="128337"/>
                  <a:pt x="309281" y="135481"/>
                  <a:pt x="324853" y="144379"/>
                </a:cubicBezTo>
                <a:cubicBezTo>
                  <a:pt x="337408" y="151553"/>
                  <a:pt x="348014" y="161975"/>
                  <a:pt x="360948" y="168442"/>
                </a:cubicBezTo>
                <a:cubicBezTo>
                  <a:pt x="372292" y="174114"/>
                  <a:pt x="385386" y="175478"/>
                  <a:pt x="397043" y="180474"/>
                </a:cubicBezTo>
                <a:cubicBezTo>
                  <a:pt x="413528" y="187539"/>
                  <a:pt x="430574" y="194112"/>
                  <a:pt x="445169" y="204537"/>
                </a:cubicBezTo>
                <a:cubicBezTo>
                  <a:pt x="459015" y="214427"/>
                  <a:pt x="466491" y="232189"/>
                  <a:pt x="481264" y="240631"/>
                </a:cubicBezTo>
                <a:cubicBezTo>
                  <a:pt x="495621" y="248835"/>
                  <a:pt x="513348" y="248652"/>
                  <a:pt x="529390" y="252663"/>
                </a:cubicBezTo>
                <a:cubicBezTo>
                  <a:pt x="541422" y="260684"/>
                  <a:pt x="555260" y="266501"/>
                  <a:pt x="565485" y="276726"/>
                </a:cubicBezTo>
                <a:cubicBezTo>
                  <a:pt x="575710" y="286951"/>
                  <a:pt x="576614" y="306354"/>
                  <a:pt x="589548" y="312821"/>
                </a:cubicBezTo>
                <a:cubicBezTo>
                  <a:pt x="611367" y="323731"/>
                  <a:pt x="637674" y="320842"/>
                  <a:pt x="661737" y="324853"/>
                </a:cubicBezTo>
                <a:cubicBezTo>
                  <a:pt x="683508" y="357509"/>
                  <a:pt x="698916" y="385733"/>
                  <a:pt x="733927" y="409074"/>
                </a:cubicBezTo>
                <a:cubicBezTo>
                  <a:pt x="745958" y="417095"/>
                  <a:pt x="759796" y="422912"/>
                  <a:pt x="770021" y="433137"/>
                </a:cubicBezTo>
                <a:cubicBezTo>
                  <a:pt x="784200" y="447316"/>
                  <a:pt x="793066" y="466038"/>
                  <a:pt x="806116" y="481263"/>
                </a:cubicBezTo>
                <a:cubicBezTo>
                  <a:pt x="817189" y="494182"/>
                  <a:pt x="831318" y="504286"/>
                  <a:pt x="842211" y="517358"/>
                </a:cubicBezTo>
                <a:cubicBezTo>
                  <a:pt x="851468" y="528467"/>
                  <a:pt x="856049" y="543228"/>
                  <a:pt x="866274" y="553453"/>
                </a:cubicBezTo>
                <a:cubicBezTo>
                  <a:pt x="876499" y="563678"/>
                  <a:pt x="890337" y="569495"/>
                  <a:pt x="902369" y="577516"/>
                </a:cubicBezTo>
                <a:cubicBezTo>
                  <a:pt x="970541" y="679773"/>
                  <a:pt x="858265" y="521387"/>
                  <a:pt x="998621" y="661737"/>
                </a:cubicBezTo>
                <a:cubicBezTo>
                  <a:pt x="1031653" y="694767"/>
                  <a:pt x="1011923" y="682213"/>
                  <a:pt x="1058779" y="697831"/>
                </a:cubicBezTo>
                <a:cubicBezTo>
                  <a:pt x="1144528" y="783580"/>
                  <a:pt x="1047208" y="690979"/>
                  <a:pt x="1130969" y="757989"/>
                </a:cubicBezTo>
                <a:cubicBezTo>
                  <a:pt x="1139827" y="765075"/>
                  <a:pt x="1145305" y="776217"/>
                  <a:pt x="1155032" y="782053"/>
                </a:cubicBezTo>
                <a:cubicBezTo>
                  <a:pt x="1165907" y="788578"/>
                  <a:pt x="1179095" y="790074"/>
                  <a:pt x="1191127" y="794084"/>
                </a:cubicBezTo>
                <a:cubicBezTo>
                  <a:pt x="1294561" y="863041"/>
                  <a:pt x="1163696" y="780369"/>
                  <a:pt x="1263316" y="830179"/>
                </a:cubicBezTo>
                <a:cubicBezTo>
                  <a:pt x="1276250" y="836646"/>
                  <a:pt x="1286477" y="847775"/>
                  <a:pt x="1299411" y="854242"/>
                </a:cubicBezTo>
                <a:cubicBezTo>
                  <a:pt x="1310755" y="859914"/>
                  <a:pt x="1324162" y="860602"/>
                  <a:pt x="1335506" y="866274"/>
                </a:cubicBezTo>
                <a:cubicBezTo>
                  <a:pt x="1348439" y="872741"/>
                  <a:pt x="1360309" y="881304"/>
                  <a:pt x="1371600" y="890337"/>
                </a:cubicBezTo>
                <a:cubicBezTo>
                  <a:pt x="1380458" y="897423"/>
                  <a:pt x="1385937" y="908564"/>
                  <a:pt x="1395664" y="914400"/>
                </a:cubicBezTo>
                <a:cubicBezTo>
                  <a:pt x="1406539" y="920925"/>
                  <a:pt x="1419727" y="922421"/>
                  <a:pt x="1431758" y="926431"/>
                </a:cubicBezTo>
                <a:cubicBezTo>
                  <a:pt x="1473756" y="968431"/>
                  <a:pt x="1445060" y="946908"/>
                  <a:pt x="1528011" y="974558"/>
                </a:cubicBezTo>
                <a:lnTo>
                  <a:pt x="1564106" y="986589"/>
                </a:lnTo>
                <a:cubicBezTo>
                  <a:pt x="1572127" y="994610"/>
                  <a:pt x="1578442" y="1004817"/>
                  <a:pt x="1588169" y="1010653"/>
                </a:cubicBezTo>
                <a:cubicBezTo>
                  <a:pt x="1599044" y="1017178"/>
                  <a:pt x="1614361" y="1014761"/>
                  <a:pt x="1624264" y="1022684"/>
                </a:cubicBezTo>
                <a:cubicBezTo>
                  <a:pt x="1635556" y="1031717"/>
                  <a:pt x="1639651" y="1047211"/>
                  <a:pt x="1648327" y="1058779"/>
                </a:cubicBezTo>
                <a:cubicBezTo>
                  <a:pt x="1651730" y="1063316"/>
                  <a:pt x="1658353" y="1068805"/>
                  <a:pt x="1660358" y="107081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33537" y="5149516"/>
            <a:ext cx="3573379" cy="1467852"/>
          </a:xfrm>
          <a:custGeom>
            <a:avLst/>
            <a:gdLst>
              <a:gd name="connsiteX0" fmla="*/ 0 w 3573379"/>
              <a:gd name="connsiteY0" fmla="*/ 372979 h 1467852"/>
              <a:gd name="connsiteX1" fmla="*/ 36095 w 3573379"/>
              <a:gd name="connsiteY1" fmla="*/ 421105 h 1467852"/>
              <a:gd name="connsiteX2" fmla="*/ 36095 w 3573379"/>
              <a:gd name="connsiteY2" fmla="*/ 421105 h 1467852"/>
              <a:gd name="connsiteX3" fmla="*/ 132347 w 3573379"/>
              <a:gd name="connsiteY3" fmla="*/ 493295 h 1467852"/>
              <a:gd name="connsiteX4" fmla="*/ 168442 w 3573379"/>
              <a:gd name="connsiteY4" fmla="*/ 529389 h 1467852"/>
              <a:gd name="connsiteX5" fmla="*/ 216568 w 3573379"/>
              <a:gd name="connsiteY5" fmla="*/ 553452 h 1467852"/>
              <a:gd name="connsiteX6" fmla="*/ 264695 w 3573379"/>
              <a:gd name="connsiteY6" fmla="*/ 601579 h 1467852"/>
              <a:gd name="connsiteX7" fmla="*/ 312821 w 3573379"/>
              <a:gd name="connsiteY7" fmla="*/ 625642 h 1467852"/>
              <a:gd name="connsiteX8" fmla="*/ 360947 w 3573379"/>
              <a:gd name="connsiteY8" fmla="*/ 661737 h 1467852"/>
              <a:gd name="connsiteX9" fmla="*/ 433137 w 3573379"/>
              <a:gd name="connsiteY9" fmla="*/ 709863 h 1467852"/>
              <a:gd name="connsiteX10" fmla="*/ 505326 w 3573379"/>
              <a:gd name="connsiteY10" fmla="*/ 757989 h 1467852"/>
              <a:gd name="connsiteX11" fmla="*/ 541421 w 3573379"/>
              <a:gd name="connsiteY11" fmla="*/ 770021 h 1467852"/>
              <a:gd name="connsiteX12" fmla="*/ 625642 w 3573379"/>
              <a:gd name="connsiteY12" fmla="*/ 830179 h 1467852"/>
              <a:gd name="connsiteX13" fmla="*/ 673768 w 3573379"/>
              <a:gd name="connsiteY13" fmla="*/ 854242 h 1467852"/>
              <a:gd name="connsiteX14" fmla="*/ 745958 w 3573379"/>
              <a:gd name="connsiteY14" fmla="*/ 902368 h 1467852"/>
              <a:gd name="connsiteX15" fmla="*/ 782052 w 3573379"/>
              <a:gd name="connsiteY15" fmla="*/ 926431 h 1467852"/>
              <a:gd name="connsiteX16" fmla="*/ 806116 w 3573379"/>
              <a:gd name="connsiteY16" fmla="*/ 950495 h 1467852"/>
              <a:gd name="connsiteX17" fmla="*/ 842210 w 3573379"/>
              <a:gd name="connsiteY17" fmla="*/ 962526 h 1467852"/>
              <a:gd name="connsiteX18" fmla="*/ 878305 w 3573379"/>
              <a:gd name="connsiteY18" fmla="*/ 986589 h 1467852"/>
              <a:gd name="connsiteX19" fmla="*/ 974558 w 3573379"/>
              <a:gd name="connsiteY19" fmla="*/ 1022684 h 1467852"/>
              <a:gd name="connsiteX20" fmla="*/ 1058779 w 3573379"/>
              <a:gd name="connsiteY20" fmla="*/ 1118937 h 1467852"/>
              <a:gd name="connsiteX21" fmla="*/ 1094874 w 3573379"/>
              <a:gd name="connsiteY21" fmla="*/ 1155031 h 1467852"/>
              <a:gd name="connsiteX22" fmla="*/ 1130968 w 3573379"/>
              <a:gd name="connsiteY22" fmla="*/ 1167063 h 1467852"/>
              <a:gd name="connsiteX23" fmla="*/ 1155031 w 3573379"/>
              <a:gd name="connsiteY23" fmla="*/ 1203158 h 1467852"/>
              <a:gd name="connsiteX24" fmla="*/ 1215189 w 3573379"/>
              <a:gd name="connsiteY24" fmla="*/ 1251284 h 1467852"/>
              <a:gd name="connsiteX25" fmla="*/ 1251284 w 3573379"/>
              <a:gd name="connsiteY25" fmla="*/ 1263316 h 1467852"/>
              <a:gd name="connsiteX26" fmla="*/ 1359568 w 3573379"/>
              <a:gd name="connsiteY26" fmla="*/ 1323473 h 1467852"/>
              <a:gd name="connsiteX27" fmla="*/ 1431758 w 3573379"/>
              <a:gd name="connsiteY27" fmla="*/ 1359568 h 1467852"/>
              <a:gd name="connsiteX28" fmla="*/ 1467852 w 3573379"/>
              <a:gd name="connsiteY28" fmla="*/ 1383631 h 1467852"/>
              <a:gd name="connsiteX29" fmla="*/ 1491916 w 3573379"/>
              <a:gd name="connsiteY29" fmla="*/ 1407695 h 1467852"/>
              <a:gd name="connsiteX30" fmla="*/ 1564105 w 3573379"/>
              <a:gd name="connsiteY30" fmla="*/ 1431758 h 1467852"/>
              <a:gd name="connsiteX31" fmla="*/ 1600200 w 3573379"/>
              <a:gd name="connsiteY31" fmla="*/ 1443789 h 1467852"/>
              <a:gd name="connsiteX32" fmla="*/ 1636295 w 3573379"/>
              <a:gd name="connsiteY32" fmla="*/ 1467852 h 1467852"/>
              <a:gd name="connsiteX33" fmla="*/ 1648326 w 3573379"/>
              <a:gd name="connsiteY33" fmla="*/ 1467852 h 1467852"/>
              <a:gd name="connsiteX34" fmla="*/ 1925052 w 3573379"/>
              <a:gd name="connsiteY34" fmla="*/ 1455821 h 1467852"/>
              <a:gd name="connsiteX35" fmla="*/ 1997242 w 3573379"/>
              <a:gd name="connsiteY35" fmla="*/ 1431758 h 1467852"/>
              <a:gd name="connsiteX36" fmla="*/ 2033337 w 3573379"/>
              <a:gd name="connsiteY36" fmla="*/ 1419726 h 1467852"/>
              <a:gd name="connsiteX37" fmla="*/ 2081463 w 3573379"/>
              <a:gd name="connsiteY37" fmla="*/ 1347537 h 1467852"/>
              <a:gd name="connsiteX38" fmla="*/ 2177716 w 3573379"/>
              <a:gd name="connsiteY38" fmla="*/ 1275347 h 1467852"/>
              <a:gd name="connsiteX39" fmla="*/ 2358189 w 3573379"/>
              <a:gd name="connsiteY39" fmla="*/ 1227221 h 1467852"/>
              <a:gd name="connsiteX40" fmla="*/ 2442410 w 3573379"/>
              <a:gd name="connsiteY40" fmla="*/ 1203158 h 1467852"/>
              <a:gd name="connsiteX41" fmla="*/ 2574758 w 3573379"/>
              <a:gd name="connsiteY41" fmla="*/ 1179095 h 1467852"/>
              <a:gd name="connsiteX42" fmla="*/ 2610852 w 3573379"/>
              <a:gd name="connsiteY42" fmla="*/ 1167063 h 1467852"/>
              <a:gd name="connsiteX43" fmla="*/ 2803358 w 3573379"/>
              <a:gd name="connsiteY43" fmla="*/ 1130968 h 1467852"/>
              <a:gd name="connsiteX44" fmla="*/ 2887579 w 3573379"/>
              <a:gd name="connsiteY44" fmla="*/ 1106905 h 1467852"/>
              <a:gd name="connsiteX45" fmla="*/ 2935705 w 3573379"/>
              <a:gd name="connsiteY45" fmla="*/ 1034716 h 1467852"/>
              <a:gd name="connsiteX46" fmla="*/ 2995863 w 3573379"/>
              <a:gd name="connsiteY46" fmla="*/ 962526 h 1467852"/>
              <a:gd name="connsiteX47" fmla="*/ 3068052 w 3573379"/>
              <a:gd name="connsiteY47" fmla="*/ 914400 h 1467852"/>
              <a:gd name="connsiteX48" fmla="*/ 3104147 w 3573379"/>
              <a:gd name="connsiteY48" fmla="*/ 878305 h 1467852"/>
              <a:gd name="connsiteX49" fmla="*/ 3188368 w 3573379"/>
              <a:gd name="connsiteY49" fmla="*/ 842210 h 1467852"/>
              <a:gd name="connsiteX50" fmla="*/ 3260558 w 3573379"/>
              <a:gd name="connsiteY50" fmla="*/ 794084 h 1467852"/>
              <a:gd name="connsiteX51" fmla="*/ 3465095 w 3573379"/>
              <a:gd name="connsiteY51" fmla="*/ 830179 h 1467852"/>
              <a:gd name="connsiteX52" fmla="*/ 3489158 w 3573379"/>
              <a:gd name="connsiteY52" fmla="*/ 854242 h 1467852"/>
              <a:gd name="connsiteX53" fmla="*/ 3489158 w 3573379"/>
              <a:gd name="connsiteY53" fmla="*/ 854242 h 1467852"/>
              <a:gd name="connsiteX54" fmla="*/ 3501189 w 3573379"/>
              <a:gd name="connsiteY54" fmla="*/ 733926 h 1467852"/>
              <a:gd name="connsiteX55" fmla="*/ 3513221 w 3573379"/>
              <a:gd name="connsiteY55" fmla="*/ 697831 h 1467852"/>
              <a:gd name="connsiteX56" fmla="*/ 3525252 w 3573379"/>
              <a:gd name="connsiteY56" fmla="*/ 553452 h 1467852"/>
              <a:gd name="connsiteX57" fmla="*/ 3549316 w 3573379"/>
              <a:gd name="connsiteY57" fmla="*/ 445168 h 1467852"/>
              <a:gd name="connsiteX58" fmla="*/ 3561347 w 3573379"/>
              <a:gd name="connsiteY58" fmla="*/ 348916 h 1467852"/>
              <a:gd name="connsiteX59" fmla="*/ 3573379 w 3573379"/>
              <a:gd name="connsiteY59" fmla="*/ 264695 h 1467852"/>
              <a:gd name="connsiteX60" fmla="*/ 3561347 w 3573379"/>
              <a:gd name="connsiteY60" fmla="*/ 0 h 1467852"/>
              <a:gd name="connsiteX61" fmla="*/ 3525252 w 3573379"/>
              <a:gd name="connsiteY61" fmla="*/ 12031 h 1467852"/>
              <a:gd name="connsiteX62" fmla="*/ 3513221 w 3573379"/>
              <a:gd name="connsiteY62" fmla="*/ 72189 h 1467852"/>
              <a:gd name="connsiteX63" fmla="*/ 3501189 w 3573379"/>
              <a:gd name="connsiteY63" fmla="*/ 240631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73379" h="1467852">
                <a:moveTo>
                  <a:pt x="0" y="372979"/>
                </a:moveTo>
                <a:lnTo>
                  <a:pt x="36095" y="421105"/>
                </a:lnTo>
                <a:lnTo>
                  <a:pt x="36095" y="421105"/>
                </a:lnTo>
                <a:cubicBezTo>
                  <a:pt x="68179" y="445168"/>
                  <a:pt x="101307" y="467899"/>
                  <a:pt x="132347" y="493295"/>
                </a:cubicBezTo>
                <a:cubicBezTo>
                  <a:pt x="145516" y="504070"/>
                  <a:pt x="154596" y="519499"/>
                  <a:pt x="168442" y="529389"/>
                </a:cubicBezTo>
                <a:cubicBezTo>
                  <a:pt x="183037" y="539814"/>
                  <a:pt x="202220" y="542691"/>
                  <a:pt x="216568" y="553452"/>
                </a:cubicBezTo>
                <a:cubicBezTo>
                  <a:pt x="234718" y="567064"/>
                  <a:pt x="246545" y="587967"/>
                  <a:pt x="264695" y="601579"/>
                </a:cubicBezTo>
                <a:cubicBezTo>
                  <a:pt x="279043" y="612340"/>
                  <a:pt x="297612" y="616136"/>
                  <a:pt x="312821" y="625642"/>
                </a:cubicBezTo>
                <a:cubicBezTo>
                  <a:pt x="329826" y="636270"/>
                  <a:pt x="344519" y="650238"/>
                  <a:pt x="360947" y="661737"/>
                </a:cubicBezTo>
                <a:cubicBezTo>
                  <a:pt x="384640" y="678322"/>
                  <a:pt x="409074" y="693821"/>
                  <a:pt x="433137" y="709863"/>
                </a:cubicBezTo>
                <a:lnTo>
                  <a:pt x="505326" y="757989"/>
                </a:lnTo>
                <a:lnTo>
                  <a:pt x="541421" y="770021"/>
                </a:lnTo>
                <a:cubicBezTo>
                  <a:pt x="562085" y="785519"/>
                  <a:pt x="601008" y="816102"/>
                  <a:pt x="625642" y="830179"/>
                </a:cubicBezTo>
                <a:cubicBezTo>
                  <a:pt x="641214" y="839077"/>
                  <a:pt x="659173" y="843817"/>
                  <a:pt x="673768" y="854242"/>
                </a:cubicBezTo>
                <a:cubicBezTo>
                  <a:pt x="752626" y="910569"/>
                  <a:pt x="668531" y="876561"/>
                  <a:pt x="745958" y="902368"/>
                </a:cubicBezTo>
                <a:cubicBezTo>
                  <a:pt x="757989" y="910389"/>
                  <a:pt x="770761" y="917398"/>
                  <a:pt x="782052" y="926431"/>
                </a:cubicBezTo>
                <a:cubicBezTo>
                  <a:pt x="790910" y="933518"/>
                  <a:pt x="796389" y="944659"/>
                  <a:pt x="806116" y="950495"/>
                </a:cubicBezTo>
                <a:cubicBezTo>
                  <a:pt x="816991" y="957020"/>
                  <a:pt x="830179" y="958516"/>
                  <a:pt x="842210" y="962526"/>
                </a:cubicBezTo>
                <a:cubicBezTo>
                  <a:pt x="854242" y="970547"/>
                  <a:pt x="864765" y="981512"/>
                  <a:pt x="878305" y="986589"/>
                </a:cubicBezTo>
                <a:cubicBezTo>
                  <a:pt x="997245" y="1031192"/>
                  <a:pt x="889909" y="966252"/>
                  <a:pt x="974558" y="1022684"/>
                </a:cubicBezTo>
                <a:cubicBezTo>
                  <a:pt x="1024262" y="1088957"/>
                  <a:pt x="996475" y="1056634"/>
                  <a:pt x="1058779" y="1118937"/>
                </a:cubicBezTo>
                <a:cubicBezTo>
                  <a:pt x="1070811" y="1130968"/>
                  <a:pt x="1078732" y="1149650"/>
                  <a:pt x="1094874" y="1155031"/>
                </a:cubicBezTo>
                <a:lnTo>
                  <a:pt x="1130968" y="1167063"/>
                </a:lnTo>
                <a:cubicBezTo>
                  <a:pt x="1138989" y="1179095"/>
                  <a:pt x="1145998" y="1191867"/>
                  <a:pt x="1155031" y="1203158"/>
                </a:cubicBezTo>
                <a:cubicBezTo>
                  <a:pt x="1169951" y="1221807"/>
                  <a:pt x="1194347" y="1240863"/>
                  <a:pt x="1215189" y="1251284"/>
                </a:cubicBezTo>
                <a:cubicBezTo>
                  <a:pt x="1226533" y="1256956"/>
                  <a:pt x="1240197" y="1257157"/>
                  <a:pt x="1251284" y="1263316"/>
                </a:cubicBezTo>
                <a:cubicBezTo>
                  <a:pt x="1375394" y="1332266"/>
                  <a:pt x="1277897" y="1296250"/>
                  <a:pt x="1359568" y="1323473"/>
                </a:cubicBezTo>
                <a:cubicBezTo>
                  <a:pt x="1463007" y="1392435"/>
                  <a:pt x="1332135" y="1309757"/>
                  <a:pt x="1431758" y="1359568"/>
                </a:cubicBezTo>
                <a:cubicBezTo>
                  <a:pt x="1444691" y="1366035"/>
                  <a:pt x="1456561" y="1374598"/>
                  <a:pt x="1467852" y="1383631"/>
                </a:cubicBezTo>
                <a:cubicBezTo>
                  <a:pt x="1476710" y="1390718"/>
                  <a:pt x="1481770" y="1402622"/>
                  <a:pt x="1491916" y="1407695"/>
                </a:cubicBezTo>
                <a:cubicBezTo>
                  <a:pt x="1514603" y="1419039"/>
                  <a:pt x="1540042" y="1423737"/>
                  <a:pt x="1564105" y="1431758"/>
                </a:cubicBezTo>
                <a:lnTo>
                  <a:pt x="1600200" y="1443789"/>
                </a:lnTo>
                <a:lnTo>
                  <a:pt x="1636295" y="1467852"/>
                </a:lnTo>
                <a:lnTo>
                  <a:pt x="1648326" y="1467852"/>
                </a:lnTo>
                <a:cubicBezTo>
                  <a:pt x="1740568" y="1463842"/>
                  <a:pt x="1833213" y="1465321"/>
                  <a:pt x="1925052" y="1455821"/>
                </a:cubicBezTo>
                <a:cubicBezTo>
                  <a:pt x="1950282" y="1453211"/>
                  <a:pt x="1973179" y="1439779"/>
                  <a:pt x="1997242" y="1431758"/>
                </a:cubicBezTo>
                <a:lnTo>
                  <a:pt x="2033337" y="1419726"/>
                </a:lnTo>
                <a:cubicBezTo>
                  <a:pt x="2049379" y="1395663"/>
                  <a:pt x="2061014" y="1367987"/>
                  <a:pt x="2081463" y="1347537"/>
                </a:cubicBezTo>
                <a:cubicBezTo>
                  <a:pt x="2109968" y="1319031"/>
                  <a:pt x="2136898" y="1288953"/>
                  <a:pt x="2177716" y="1275347"/>
                </a:cubicBezTo>
                <a:cubicBezTo>
                  <a:pt x="2315404" y="1229451"/>
                  <a:pt x="2180797" y="1271569"/>
                  <a:pt x="2358189" y="1227221"/>
                </a:cubicBezTo>
                <a:cubicBezTo>
                  <a:pt x="2386514" y="1220140"/>
                  <a:pt x="2413961" y="1209723"/>
                  <a:pt x="2442410" y="1203158"/>
                </a:cubicBezTo>
                <a:cubicBezTo>
                  <a:pt x="2581792" y="1170993"/>
                  <a:pt x="2451263" y="1209969"/>
                  <a:pt x="2574758" y="1179095"/>
                </a:cubicBezTo>
                <a:cubicBezTo>
                  <a:pt x="2587062" y="1176019"/>
                  <a:pt x="2598495" y="1169915"/>
                  <a:pt x="2610852" y="1167063"/>
                </a:cubicBezTo>
                <a:cubicBezTo>
                  <a:pt x="2815174" y="1119911"/>
                  <a:pt x="2654986" y="1160642"/>
                  <a:pt x="2803358" y="1130968"/>
                </a:cubicBezTo>
                <a:cubicBezTo>
                  <a:pt x="2841132" y="1123413"/>
                  <a:pt x="2853173" y="1118374"/>
                  <a:pt x="2887579" y="1106905"/>
                </a:cubicBezTo>
                <a:lnTo>
                  <a:pt x="2935705" y="1034716"/>
                </a:lnTo>
                <a:cubicBezTo>
                  <a:pt x="2957095" y="1002631"/>
                  <a:pt x="2963794" y="987468"/>
                  <a:pt x="2995863" y="962526"/>
                </a:cubicBezTo>
                <a:cubicBezTo>
                  <a:pt x="3018691" y="944771"/>
                  <a:pt x="3045224" y="932155"/>
                  <a:pt x="3068052" y="914400"/>
                </a:cubicBezTo>
                <a:cubicBezTo>
                  <a:pt x="3081483" y="903954"/>
                  <a:pt x="3090301" y="888195"/>
                  <a:pt x="3104147" y="878305"/>
                </a:cubicBezTo>
                <a:cubicBezTo>
                  <a:pt x="3188478" y="818069"/>
                  <a:pt x="3117680" y="881481"/>
                  <a:pt x="3188368" y="842210"/>
                </a:cubicBezTo>
                <a:cubicBezTo>
                  <a:pt x="3213649" y="828165"/>
                  <a:pt x="3260558" y="794084"/>
                  <a:pt x="3260558" y="794084"/>
                </a:cubicBezTo>
                <a:cubicBezTo>
                  <a:pt x="3271890" y="795114"/>
                  <a:pt x="3434639" y="799723"/>
                  <a:pt x="3465095" y="830179"/>
                </a:cubicBezTo>
                <a:lnTo>
                  <a:pt x="3489158" y="854242"/>
                </a:lnTo>
                <a:lnTo>
                  <a:pt x="3489158" y="854242"/>
                </a:lnTo>
                <a:cubicBezTo>
                  <a:pt x="3493168" y="814137"/>
                  <a:pt x="3495060" y="773763"/>
                  <a:pt x="3501189" y="733926"/>
                </a:cubicBezTo>
                <a:cubicBezTo>
                  <a:pt x="3503117" y="721391"/>
                  <a:pt x="3511545" y="710402"/>
                  <a:pt x="3513221" y="697831"/>
                </a:cubicBezTo>
                <a:cubicBezTo>
                  <a:pt x="3519604" y="649961"/>
                  <a:pt x="3519609" y="601414"/>
                  <a:pt x="3525252" y="553452"/>
                </a:cubicBezTo>
                <a:cubicBezTo>
                  <a:pt x="3528646" y="524604"/>
                  <a:pt x="3541932" y="474704"/>
                  <a:pt x="3549316" y="445168"/>
                </a:cubicBezTo>
                <a:cubicBezTo>
                  <a:pt x="3553326" y="413084"/>
                  <a:pt x="3557074" y="380966"/>
                  <a:pt x="3561347" y="348916"/>
                </a:cubicBezTo>
                <a:cubicBezTo>
                  <a:pt x="3565095" y="320806"/>
                  <a:pt x="3573379" y="293054"/>
                  <a:pt x="3573379" y="264695"/>
                </a:cubicBezTo>
                <a:cubicBezTo>
                  <a:pt x="3573379" y="176372"/>
                  <a:pt x="3565358" y="88232"/>
                  <a:pt x="3561347" y="0"/>
                </a:cubicBezTo>
                <a:cubicBezTo>
                  <a:pt x="3549315" y="4010"/>
                  <a:pt x="3532287" y="1479"/>
                  <a:pt x="3525252" y="12031"/>
                </a:cubicBezTo>
                <a:cubicBezTo>
                  <a:pt x="3513909" y="29046"/>
                  <a:pt x="3517657" y="52226"/>
                  <a:pt x="3513221" y="72189"/>
                </a:cubicBezTo>
                <a:cubicBezTo>
                  <a:pt x="3491462" y="170106"/>
                  <a:pt x="3501189" y="77386"/>
                  <a:pt x="3501189" y="240631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21505" y="5546558"/>
            <a:ext cx="3801979" cy="1070810"/>
          </a:xfrm>
          <a:custGeom>
            <a:avLst/>
            <a:gdLst>
              <a:gd name="connsiteX0" fmla="*/ 0 w 3801979"/>
              <a:gd name="connsiteY0" fmla="*/ 0 h 1070810"/>
              <a:gd name="connsiteX1" fmla="*/ 1648327 w 3801979"/>
              <a:gd name="connsiteY1" fmla="*/ 1070810 h 1070810"/>
              <a:gd name="connsiteX2" fmla="*/ 3801979 w 3801979"/>
              <a:gd name="connsiteY2" fmla="*/ 252663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979" h="1070810">
                <a:moveTo>
                  <a:pt x="0" y="0"/>
                </a:moveTo>
                <a:lnTo>
                  <a:pt x="1648327" y="1070810"/>
                </a:lnTo>
                <a:lnTo>
                  <a:pt x="3801979" y="252663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21505" y="4800600"/>
            <a:ext cx="3814011" cy="1816768"/>
          </a:xfrm>
          <a:custGeom>
            <a:avLst/>
            <a:gdLst>
              <a:gd name="connsiteX0" fmla="*/ 0 w 3814011"/>
              <a:gd name="connsiteY0" fmla="*/ 733926 h 1816768"/>
              <a:gd name="connsiteX1" fmla="*/ 1660358 w 3814011"/>
              <a:gd name="connsiteY1" fmla="*/ 1816768 h 1816768"/>
              <a:gd name="connsiteX2" fmla="*/ 3814011 w 3814011"/>
              <a:gd name="connsiteY2" fmla="*/ 974558 h 1816768"/>
              <a:gd name="connsiteX3" fmla="*/ 3814011 w 3814011"/>
              <a:gd name="connsiteY3" fmla="*/ 986589 h 1816768"/>
              <a:gd name="connsiteX4" fmla="*/ 1937084 w 3814011"/>
              <a:gd name="connsiteY4" fmla="*/ 0 h 1816768"/>
              <a:gd name="connsiteX5" fmla="*/ 0 w 3814011"/>
              <a:gd name="connsiteY5" fmla="*/ 733926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011" h="1816768">
                <a:moveTo>
                  <a:pt x="0" y="733926"/>
                </a:moveTo>
                <a:lnTo>
                  <a:pt x="1660358" y="1816768"/>
                </a:lnTo>
                <a:lnTo>
                  <a:pt x="3814011" y="974558"/>
                </a:lnTo>
                <a:lnTo>
                  <a:pt x="3814011" y="986589"/>
                </a:lnTo>
                <a:lnTo>
                  <a:pt x="1937084" y="0"/>
                </a:lnTo>
                <a:lnTo>
                  <a:pt x="0" y="733926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96653" y="5546558"/>
            <a:ext cx="326854" cy="324853"/>
          </a:xfrm>
          <a:custGeom>
            <a:avLst/>
            <a:gdLst>
              <a:gd name="connsiteX0" fmla="*/ 0 w 326854"/>
              <a:gd name="connsiteY0" fmla="*/ 36095 h 324853"/>
              <a:gd name="connsiteX1" fmla="*/ 0 w 326854"/>
              <a:gd name="connsiteY1" fmla="*/ 36095 h 324853"/>
              <a:gd name="connsiteX2" fmla="*/ 240631 w 326854"/>
              <a:gd name="connsiteY2" fmla="*/ 24063 h 324853"/>
              <a:gd name="connsiteX3" fmla="*/ 312821 w 326854"/>
              <a:gd name="connsiteY3" fmla="*/ 0 h 324853"/>
              <a:gd name="connsiteX4" fmla="*/ 312821 w 326854"/>
              <a:gd name="connsiteY4" fmla="*/ 108284 h 324853"/>
              <a:gd name="connsiteX5" fmla="*/ 288758 w 326854"/>
              <a:gd name="connsiteY5" fmla="*/ 144379 h 324853"/>
              <a:gd name="connsiteX6" fmla="*/ 264694 w 326854"/>
              <a:gd name="connsiteY6" fmla="*/ 216568 h 324853"/>
              <a:gd name="connsiteX7" fmla="*/ 240631 w 326854"/>
              <a:gd name="connsiteY7" fmla="*/ 276726 h 324853"/>
              <a:gd name="connsiteX8" fmla="*/ 228600 w 326854"/>
              <a:gd name="connsiteY8" fmla="*/ 312821 h 324853"/>
              <a:gd name="connsiteX9" fmla="*/ 204536 w 326854"/>
              <a:gd name="connsiteY9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54" h="324853">
                <a:moveTo>
                  <a:pt x="0" y="36095"/>
                </a:moveTo>
                <a:lnTo>
                  <a:pt x="0" y="36095"/>
                </a:lnTo>
                <a:cubicBezTo>
                  <a:pt x="80210" y="32084"/>
                  <a:pt x="160850" y="33269"/>
                  <a:pt x="240631" y="24063"/>
                </a:cubicBezTo>
                <a:cubicBezTo>
                  <a:pt x="265829" y="21156"/>
                  <a:pt x="312821" y="0"/>
                  <a:pt x="312821" y="0"/>
                </a:cubicBezTo>
                <a:cubicBezTo>
                  <a:pt x="328897" y="48229"/>
                  <a:pt x="333995" y="44761"/>
                  <a:pt x="312821" y="108284"/>
                </a:cubicBezTo>
                <a:cubicBezTo>
                  <a:pt x="308248" y="122002"/>
                  <a:pt x="294631" y="131165"/>
                  <a:pt x="288758" y="144379"/>
                </a:cubicBezTo>
                <a:cubicBezTo>
                  <a:pt x="278456" y="167558"/>
                  <a:pt x="274114" y="193017"/>
                  <a:pt x="264694" y="216568"/>
                </a:cubicBezTo>
                <a:cubicBezTo>
                  <a:pt x="256673" y="236621"/>
                  <a:pt x="248214" y="256504"/>
                  <a:pt x="240631" y="276726"/>
                </a:cubicBezTo>
                <a:cubicBezTo>
                  <a:pt x="236178" y="288601"/>
                  <a:pt x="236209" y="302675"/>
                  <a:pt x="228600" y="312821"/>
                </a:cubicBezTo>
                <a:cubicBezTo>
                  <a:pt x="223219" y="319996"/>
                  <a:pt x="212557" y="320842"/>
                  <a:pt x="204536" y="32485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084831" y="1658353"/>
            <a:ext cx="6858001" cy="3352800"/>
          </a:xfrm>
          <a:custGeom>
            <a:avLst/>
            <a:gdLst>
              <a:gd name="connsiteX0" fmla="*/ 0 w 3826042"/>
              <a:gd name="connsiteY0" fmla="*/ 757989 h 1852863"/>
              <a:gd name="connsiteX1" fmla="*/ 1672389 w 3826042"/>
              <a:gd name="connsiteY1" fmla="*/ 1852863 h 1852863"/>
              <a:gd name="connsiteX2" fmla="*/ 3826042 w 3826042"/>
              <a:gd name="connsiteY2" fmla="*/ 1022684 h 1852863"/>
              <a:gd name="connsiteX3" fmla="*/ 1937084 w 3826042"/>
              <a:gd name="connsiteY3" fmla="*/ 0 h 1852863"/>
              <a:gd name="connsiteX4" fmla="*/ 0 w 3826042"/>
              <a:gd name="connsiteY4" fmla="*/ 757989 h 18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042" h="1852863">
                <a:moveTo>
                  <a:pt x="0" y="757989"/>
                </a:moveTo>
                <a:lnTo>
                  <a:pt x="1672389" y="1852863"/>
                </a:lnTo>
                <a:lnTo>
                  <a:pt x="3826042" y="1022684"/>
                </a:lnTo>
                <a:lnTo>
                  <a:pt x="1937084" y="0"/>
                </a:lnTo>
                <a:lnTo>
                  <a:pt x="0" y="757989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76800" y="4040806"/>
            <a:ext cx="45719" cy="73994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410200" y="41148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391400" y="3810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505200" y="370646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038600" y="254406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648200" y="249234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553200" y="2667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 rot="215984">
            <a:off x="2985632" y="2544765"/>
            <a:ext cx="4818063" cy="1581788"/>
          </a:xfrm>
          <a:prstGeom prst="ellipse">
            <a:avLst/>
          </a:prstGeom>
          <a:noFill/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E5C33F-1472-4904-A8C0-EDF00617F469}"/>
              </a:ext>
            </a:extLst>
          </p:cNvPr>
          <p:cNvSpPr txBox="1"/>
          <p:nvPr/>
        </p:nvSpPr>
        <p:spPr>
          <a:xfrm>
            <a:off x="7239000" y="5200471"/>
            <a:ext cx="1675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Requires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478850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/>
              <a:t>Huckemann</a:t>
            </a:r>
            <a:r>
              <a:rPr lang="en-US" dirty="0"/>
              <a:t>, </a:t>
            </a:r>
            <a:r>
              <a:rPr lang="en-US" dirty="0" err="1"/>
              <a:t>Hotz</a:t>
            </a:r>
            <a:r>
              <a:rPr lang="en-US" dirty="0"/>
              <a:t> &amp; </a:t>
            </a:r>
            <a:r>
              <a:rPr lang="en-US" dirty="0" err="1"/>
              <a:t>Munk</a:t>
            </a:r>
            <a:r>
              <a:rPr lang="en-US" dirty="0"/>
              <a:t>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Huckemann et al (2010)</a:t>
            </a:r>
          </a:p>
        </p:txBody>
      </p:sp>
      <p:pic>
        <p:nvPicPr>
          <p:cNvPr id="1700866" name="Picture 2" descr="https://encrypted-tbn0.gstatic.com/images?q=tbn:ANd9GcQ7o22AZxaWKxlOgjcCCTlTbIYS9JAseaI_PEAkYCe8tPq-pb0Y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767050"/>
            <a:ext cx="1612503" cy="19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68" name="Picture 4" descr="https://encrypted-tbn3.gstatic.com/images?q=tbn:ANd9GcSw7VBMeb853uG9WtExUu7zBQ3PG7pQ1XEse8uO9yeTX7nOhMr6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62501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70" name="Picture 6" descr="https://encrypted-tbn3.gstatic.com/images?q=tbn:ANd9GcTOJjwECh6YGVhBekykLiK94XNlu78CNTBqfLva1dx-NE4fFhC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67050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5509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Huckemann, </a:t>
            </a:r>
            <a:r>
              <a:rPr lang="en-US" dirty="0" err="1"/>
              <a:t>Hotz</a:t>
            </a:r>
            <a:r>
              <a:rPr lang="en-US" dirty="0"/>
              <a:t> &amp; Munk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</a:t>
            </a:r>
            <a:r>
              <a:rPr lang="en-US" dirty="0"/>
              <a:t> geodesic to data</a:t>
            </a:r>
          </a:p>
        </p:txBody>
      </p:sp>
    </p:spTree>
    <p:extLst>
      <p:ext uri="{BB962C8B-B14F-4D97-AF65-F5344CB8AC3E}">
        <p14:creationId xmlns:p14="http://schemas.microsoft.com/office/powerpoint/2010/main" val="36375094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Huckemann, </a:t>
            </a:r>
            <a:r>
              <a:rPr lang="en-US" dirty="0" err="1"/>
              <a:t>Hotz</a:t>
            </a:r>
            <a:r>
              <a:rPr lang="en-US" dirty="0"/>
              <a:t> &amp; Munk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</a:t>
            </a:r>
            <a:r>
              <a:rPr lang="en-US" dirty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Data follows Tropic of Capricorn</a:t>
            </a: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t="11066" r="74724" b="19366"/>
          <a:stretch>
            <a:fillRect/>
          </a:stretch>
        </p:blipFill>
        <p:spPr bwMode="auto">
          <a:xfrm>
            <a:off x="7005638" y="4343400"/>
            <a:ext cx="2138362" cy="220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819400" y="4343400"/>
            <a:ext cx="4343400" cy="914400"/>
            <a:chOff x="2819400" y="4343400"/>
            <a:chExt cx="4343400" cy="914400"/>
          </a:xfrm>
        </p:grpSpPr>
        <p:sp>
          <p:nvSpPr>
            <p:cNvPr id="2" name="TextBox 1"/>
            <p:cNvSpPr txBox="1"/>
            <p:nvPr/>
          </p:nvSpPr>
          <p:spPr>
            <a:xfrm>
              <a:off x="2819400" y="4343400"/>
              <a:ext cx="3044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Realizations of Spoke 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Blad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.-Prost.-Rect. Simulator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5867400" y="4953000"/>
              <a:ext cx="1295400" cy="3048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932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/>
              <a:t>Huckemann</a:t>
            </a:r>
            <a:r>
              <a:rPr lang="en-US" dirty="0"/>
              <a:t>, </a:t>
            </a:r>
            <a:r>
              <a:rPr lang="en-US" dirty="0" err="1"/>
              <a:t>Hotz</a:t>
            </a:r>
            <a:r>
              <a:rPr lang="en-US" dirty="0"/>
              <a:t> &amp; </a:t>
            </a:r>
            <a:r>
              <a:rPr lang="en-US" dirty="0" err="1"/>
              <a:t>Munk</a:t>
            </a:r>
            <a:r>
              <a:rPr lang="en-US" dirty="0"/>
              <a:t>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</a:t>
            </a:r>
            <a:r>
              <a:rPr lang="en-US" dirty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Jung, </a:t>
            </a:r>
            <a:r>
              <a:rPr lang="en-US" dirty="0" err="1"/>
              <a:t>Foskey</a:t>
            </a:r>
            <a:r>
              <a:rPr lang="en-US" dirty="0"/>
              <a:t> &amp; </a:t>
            </a:r>
            <a:r>
              <a:rPr lang="en-US" dirty="0" err="1"/>
              <a:t>Marron</a:t>
            </a:r>
            <a:r>
              <a:rPr lang="en-US" dirty="0"/>
              <a:t>  (</a:t>
            </a:r>
            <a:r>
              <a:rPr lang="en-US" dirty="0" err="1"/>
              <a:t>Princ</a:t>
            </a:r>
            <a:r>
              <a:rPr lang="en-US" dirty="0"/>
              <a:t>. Arc Anal.)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Jung et al (2011)</a:t>
            </a:r>
          </a:p>
        </p:txBody>
      </p:sp>
    </p:spTree>
    <p:extLst>
      <p:ext uri="{BB962C8B-B14F-4D97-AF65-F5344CB8AC3E}">
        <p14:creationId xmlns:p14="http://schemas.microsoft.com/office/powerpoint/2010/main" val="56174259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Huckemann, Hotz &amp; Munk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</a:t>
            </a:r>
            <a:r>
              <a:rPr lang="en-US" dirty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Jung, Foskey &amp; Marron  (</a:t>
            </a:r>
            <a:r>
              <a:rPr lang="en-US" dirty="0" err="1"/>
              <a:t>Princ</a:t>
            </a:r>
            <a:r>
              <a:rPr lang="en-US" dirty="0"/>
              <a:t>. Arc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 circle</a:t>
            </a:r>
            <a:r>
              <a:rPr lang="en-US" dirty="0"/>
              <a:t> to data</a:t>
            </a:r>
          </a:p>
          <a:p>
            <a:pPr lvl="1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(motivated by conformal maps)</a:t>
            </a:r>
          </a:p>
        </p:txBody>
      </p:sp>
    </p:spTree>
    <p:extLst>
      <p:ext uri="{BB962C8B-B14F-4D97-AF65-F5344CB8AC3E}">
        <p14:creationId xmlns:p14="http://schemas.microsoft.com/office/powerpoint/2010/main" val="4088951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4909" r="9274" b="4028"/>
          <a:stretch>
            <a:fillRect/>
          </a:stretch>
        </p:blipFill>
        <p:spPr bwMode="auto">
          <a:xfrm>
            <a:off x="533400" y="1431925"/>
            <a:ext cx="80010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086860" y="1447800"/>
            <a:ext cx="3485140" cy="2308324"/>
            <a:chOff x="1086860" y="1447800"/>
            <a:chExt cx="3485140" cy="2308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086860" y="1447800"/>
                  <a:ext cx="1970155" cy="2308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Note: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“Backwards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Mean” of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𝕊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Projections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Gives Better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“Center”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860" y="1447800"/>
                  <a:ext cx="1970155" cy="2308324"/>
                </a:xfrm>
                <a:prstGeom prst="rect">
                  <a:avLst/>
                </a:prstGeom>
                <a:blipFill>
                  <a:blip r:embed="rId4"/>
                  <a:stretch>
                    <a:fillRect l="-4644" t="-1852" b="-52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2743200" y="2819400"/>
              <a:ext cx="1828800" cy="83820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DD8EC7-BA08-477D-B81B-28BDB056A92A}"/>
              </a:ext>
            </a:extLst>
          </p:cNvPr>
          <p:cNvGrpSpPr/>
          <p:nvPr/>
        </p:nvGrpSpPr>
        <p:grpSpPr>
          <a:xfrm>
            <a:off x="6172200" y="2697540"/>
            <a:ext cx="2378033" cy="1938992"/>
            <a:chOff x="6172200" y="2697540"/>
            <a:chExt cx="2378033" cy="19389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D4D819-EC50-4F86-B73C-D2DCC01DCB6D}"/>
                </a:ext>
              </a:extLst>
            </p:cNvPr>
            <p:cNvSpPr txBox="1"/>
            <p:nvPr/>
          </p:nvSpPr>
          <p:spPr>
            <a:xfrm>
              <a:off x="6756152" y="2697540"/>
              <a:ext cx="179408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“Bad” Since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Require 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Modes to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Represent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22B21F4-58E5-4A06-B507-CC683F45B772}"/>
                </a:ext>
              </a:extLst>
            </p:cNvPr>
            <p:cNvCxnSpPr>
              <a:stCxn id="3" idx="1"/>
            </p:cNvCxnSpPr>
            <p:nvPr/>
          </p:nvCxnSpPr>
          <p:spPr>
            <a:xfrm flipH="1" flipV="1">
              <a:off x="6172200" y="3352800"/>
              <a:ext cx="583952" cy="31423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E2549A8-33C7-44F2-82E8-1370B70F3B91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 flipV="1">
              <a:off x="6172200" y="3505200"/>
              <a:ext cx="583952" cy="16183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721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Jung, </a:t>
            </a:r>
            <a:r>
              <a:rPr lang="en-US" dirty="0" err="1"/>
              <a:t>Foskey</a:t>
            </a:r>
            <a:r>
              <a:rPr lang="en-US" dirty="0"/>
              <a:t> &amp; </a:t>
            </a:r>
            <a:r>
              <a:rPr lang="en-US" dirty="0" err="1"/>
              <a:t>Marron</a:t>
            </a:r>
            <a:r>
              <a:rPr lang="en-US" dirty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 circle</a:t>
            </a:r>
            <a:r>
              <a:rPr lang="en-US" dirty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Can give </a:t>
            </a:r>
            <a:r>
              <a:rPr lang="en-US" i="1" dirty="0"/>
              <a:t>better fit</a:t>
            </a:r>
            <a:r>
              <a:rPr lang="en-US" dirty="0"/>
              <a:t> than geodesics</a:t>
            </a:r>
          </a:p>
        </p:txBody>
      </p:sp>
    </p:spTree>
    <p:extLst>
      <p:ext uri="{BB962C8B-B14F-4D97-AF65-F5344CB8AC3E}">
        <p14:creationId xmlns:p14="http://schemas.microsoft.com/office/powerpoint/2010/main" val="139593933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Jung, </a:t>
            </a:r>
            <a:r>
              <a:rPr lang="en-US" dirty="0" err="1"/>
              <a:t>Foskey</a:t>
            </a:r>
            <a:r>
              <a:rPr lang="en-US" dirty="0"/>
              <a:t> &amp; </a:t>
            </a:r>
            <a:r>
              <a:rPr lang="en-US" dirty="0" err="1"/>
              <a:t>Marron</a:t>
            </a:r>
            <a:r>
              <a:rPr lang="en-US" dirty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 circle</a:t>
            </a:r>
            <a:r>
              <a:rPr lang="en-US" dirty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Can give </a:t>
            </a:r>
            <a:r>
              <a:rPr lang="en-US" i="1" dirty="0"/>
              <a:t>better fit</a:t>
            </a:r>
            <a:r>
              <a:rPr lang="en-US" dirty="0"/>
              <a:t> than geodesics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Observed for simulated s-rep example</a:t>
            </a:r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52825"/>
            <a:ext cx="8810625" cy="330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4788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Repr’ns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Objects as: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Discretized skeletons (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atoms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center to edge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imply a boundary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accessible early reference:</a:t>
            </a:r>
          </a:p>
          <a:p>
            <a:pPr marL="609600" indent="-609600" eaLnBrk="1" hangingPunct="1"/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 (2001)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279E4B-721D-4294-B86A-D0BD8E760115}"/>
              </a:ext>
            </a:extLst>
          </p:cNvPr>
          <p:cNvSpPr txBox="1"/>
          <p:nvPr/>
        </p:nvSpPr>
        <p:spPr>
          <a:xfrm>
            <a:off x="2819400" y="1371600"/>
            <a:ext cx="5165838" cy="830997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Volume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Gives Better Representation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3d than Boundary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2010367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Important Challenge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6252" r="9274" b="4028"/>
          <a:stretch>
            <a:fillRect/>
          </a:stretch>
        </p:blipFill>
        <p:spPr bwMode="auto">
          <a:xfrm>
            <a:off x="611188" y="1395413"/>
            <a:ext cx="7923212" cy="5164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72200" y="2057400"/>
            <a:ext cx="21884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Interesting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Results: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Kim (2018)</a:t>
            </a:r>
          </a:p>
        </p:txBody>
      </p:sp>
    </p:spTree>
    <p:extLst>
      <p:ext uri="{BB962C8B-B14F-4D97-AF65-F5344CB8AC3E}">
        <p14:creationId xmlns:p14="http://schemas.microsoft.com/office/powerpoint/2010/main" val="1201621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Jung, Dryden &amp; Marron (2012)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18274" name="Picture 2" descr="https://encrypted-tbn3.gstatic.com/images?q=tbn:ANd9GcRI1mYWg3b3Bbsedgc7TqK8T8ONYtWQ8Akz64Dkjycv3v2kK2YR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6881"/>
            <a:ext cx="2057400" cy="28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8276" name="Picture 4" descr="http://www.maths.nottingham.ac.uk/%7Eild/images/ild-rec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0" y="3886199"/>
            <a:ext cx="2183640" cy="29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382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4" cstate="print"/>
          <a:srcRect l="28986" t="34909" r="28986" b="21483"/>
          <a:stretch>
            <a:fillRect/>
          </a:stretch>
        </p:blipFill>
        <p:spPr bwMode="auto">
          <a:xfrm>
            <a:off x="1143000" y="3051175"/>
            <a:ext cx="4249738" cy="380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69623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5557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/>
                  <a:t>Jung et al (2012)</a:t>
                </a:r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/>
                  <a:t>Context:</a:t>
                </a:r>
              </a:p>
              <a:p>
                <a:pPr marL="0" indent="0" algn="l">
                  <a:buNone/>
                </a:pPr>
                <a:r>
                  <a:rPr lang="en-US" altLang="en-US" b="0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/>
                  <a:t> – dim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Sphere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(in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dirty="0"/>
                  <a:t>)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55750"/>
                <a:ext cx="8534399" cy="4768850"/>
              </a:xfrm>
              <a:blipFill>
                <a:blip r:embed="rId3"/>
                <a:stretch>
                  <a:fillRect l="-1786" t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48600" y="4664176"/>
                <a:ext cx="769057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𝕊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057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42818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479550"/>
                <a:ext cx="8534399" cy="47688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/>
                  <a:t>For </a:t>
                </a:r>
                <a:r>
                  <a:rPr lang="en-US" alt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/>
                  <a:t>Consider an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dirty="0"/>
                  <a:t> for a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“Rank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/>
                  <a:t>  </a:t>
                </a:r>
                <a:r>
                  <a:rPr lang="en-US" altLang="en-US" dirty="0" err="1"/>
                  <a:t>Approxi’n</a:t>
                </a:r>
                <a:r>
                  <a:rPr lang="en-US" altLang="en-US" dirty="0"/>
                  <a:t>”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79550"/>
                <a:ext cx="8534399" cy="4768850"/>
              </a:xfrm>
              <a:blipFill>
                <a:blip r:embed="rId2"/>
                <a:stretch>
                  <a:fillRect l="-1858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72993" y="2294607"/>
            <a:ext cx="3600734" cy="1588427"/>
            <a:chOff x="4472993" y="2294607"/>
            <a:chExt cx="3600734" cy="1588427"/>
          </a:xfrm>
        </p:grpSpPr>
        <p:sp>
          <p:nvSpPr>
            <p:cNvPr id="4" name="Arc 3"/>
            <p:cNvSpPr/>
            <p:nvPr/>
          </p:nvSpPr>
          <p:spPr bwMode="auto">
            <a:xfrm rot="5847977">
              <a:off x="5490320" y="1308799"/>
              <a:ext cx="1556908" cy="3591562"/>
            </a:xfrm>
            <a:prstGeom prst="arc">
              <a:avLst>
                <a:gd name="adj1" fmla="val 16200000"/>
                <a:gd name="adj2" fmla="val 5502433"/>
              </a:avLst>
            </a:prstGeom>
            <a:noFill/>
            <a:ln w="508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7" name="Arc 6"/>
            <p:cNvSpPr/>
            <p:nvPr/>
          </p:nvSpPr>
          <p:spPr bwMode="auto">
            <a:xfrm rot="16805558">
              <a:off x="5558575" y="1220064"/>
              <a:ext cx="1440609" cy="3589695"/>
            </a:xfrm>
            <a:prstGeom prst="arc">
              <a:avLst>
                <a:gd name="adj1" fmla="val 16087458"/>
                <a:gd name="adj2" fmla="val 5380625"/>
              </a:avLst>
            </a:prstGeom>
            <a:noFill/>
            <a:ln w="50800" cap="flat" cmpd="sng" algn="ctr">
              <a:solidFill>
                <a:schemeClr val="accent6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057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𝕊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057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048000" y="5486400"/>
            <a:ext cx="5674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Determined by a Slicing Plane</a:t>
            </a:r>
          </a:p>
        </p:txBody>
      </p:sp>
    </p:spTree>
    <p:extLst>
      <p:ext uri="{BB962C8B-B14F-4D97-AF65-F5344CB8AC3E}">
        <p14:creationId xmlns:p14="http://schemas.microsoft.com/office/powerpoint/2010/main" val="2530444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8F08B715-AE53-48B1-9385-9EB0B8702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1" y="1479550"/>
                <a:ext cx="8534399" cy="47688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/>
                  <a:t>For </a:t>
                </a:r>
                <a:r>
                  <a:rPr lang="en-US" alt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1479550"/>
                <a:ext cx="8534399" cy="4768850"/>
              </a:xfrm>
              <a:blipFill>
                <a:blip r:embed="rId3"/>
                <a:stretch>
                  <a:fillRect l="-1857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057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𝕊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057" cy="593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117711" y="778420"/>
            <a:ext cx="6585457" cy="5930872"/>
            <a:chOff x="2117711" y="778420"/>
            <a:chExt cx="6585457" cy="5930872"/>
          </a:xfrm>
        </p:grpSpPr>
        <p:grpSp>
          <p:nvGrpSpPr>
            <p:cNvPr id="12" name="Group 11"/>
            <p:cNvGrpSpPr/>
            <p:nvPr/>
          </p:nvGrpSpPr>
          <p:grpSpPr>
            <a:xfrm>
              <a:off x="4677914" y="778420"/>
              <a:ext cx="2408685" cy="5930872"/>
              <a:chOff x="4677914" y="778420"/>
              <a:chExt cx="2408685" cy="5930872"/>
            </a:xfrm>
          </p:grpSpPr>
          <p:sp>
            <p:nvSpPr>
              <p:cNvPr id="6" name="Arc 5"/>
              <p:cNvSpPr/>
              <p:nvPr/>
            </p:nvSpPr>
            <p:spPr bwMode="auto">
              <a:xfrm rot="16982826">
                <a:off x="4411214" y="3048721"/>
                <a:ext cx="990600" cy="457200"/>
              </a:xfrm>
              <a:prstGeom prst="arc">
                <a:avLst>
                  <a:gd name="adj1" fmla="val 16200000"/>
                  <a:gd name="adj2" fmla="val 19752393"/>
                </a:avLst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/>
            </p:nvSpPr>
            <p:spPr bwMode="auto">
              <a:xfrm rot="16003427">
                <a:off x="3779453" y="3402145"/>
                <a:ext cx="5930872" cy="683421"/>
              </a:xfrm>
              <a:prstGeom prst="arc">
                <a:avLst>
                  <a:gd name="adj1" fmla="val 15495781"/>
                  <a:gd name="adj2" fmla="val 20302789"/>
                </a:avLst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Arc 13"/>
              <p:cNvSpPr/>
              <p:nvPr/>
            </p:nvSpPr>
            <p:spPr bwMode="auto">
              <a:xfrm rot="5134147">
                <a:off x="5936215" y="3378822"/>
                <a:ext cx="1288991" cy="456359"/>
              </a:xfrm>
              <a:prstGeom prst="arc">
                <a:avLst>
                  <a:gd name="adj1" fmla="val 19632871"/>
                  <a:gd name="adj2" fmla="val 20302789"/>
                </a:avLst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Arc 14"/>
              <p:cNvSpPr/>
              <p:nvPr/>
            </p:nvSpPr>
            <p:spPr bwMode="auto">
              <a:xfrm rot="17109412">
                <a:off x="5232982" y="3098984"/>
                <a:ext cx="1419528" cy="403162"/>
              </a:xfrm>
              <a:prstGeom prst="arc">
                <a:avLst>
                  <a:gd name="adj1" fmla="val 11815032"/>
                  <a:gd name="adj2" fmla="val 20414641"/>
                </a:avLst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117711" y="5486400"/>
              <a:ext cx="65854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Along Surface (Geodesic Distance)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856" y="2209800"/>
            <a:ext cx="7844871" cy="1752600"/>
            <a:chOff x="228856" y="2209800"/>
            <a:chExt cx="7844871" cy="1752600"/>
          </a:xfrm>
        </p:grpSpPr>
        <p:grpSp>
          <p:nvGrpSpPr>
            <p:cNvPr id="8" name="Group 7"/>
            <p:cNvGrpSpPr/>
            <p:nvPr/>
          </p:nvGrpSpPr>
          <p:grpSpPr>
            <a:xfrm>
              <a:off x="4472993" y="2294607"/>
              <a:ext cx="3600734" cy="1667793"/>
              <a:chOff x="4472993" y="2294607"/>
              <a:chExt cx="3600734" cy="1667793"/>
            </a:xfrm>
          </p:grpSpPr>
          <p:sp>
            <p:nvSpPr>
              <p:cNvPr id="4" name="Arc 3"/>
              <p:cNvSpPr/>
              <p:nvPr/>
            </p:nvSpPr>
            <p:spPr bwMode="auto">
              <a:xfrm rot="5847977">
                <a:off x="5490320" y="1308799"/>
                <a:ext cx="1556908" cy="3591562"/>
              </a:xfrm>
              <a:prstGeom prst="arc">
                <a:avLst>
                  <a:gd name="adj1" fmla="val 16200000"/>
                  <a:gd name="adj2" fmla="val 5502433"/>
                </a:avLst>
              </a:prstGeom>
              <a:noFill/>
              <a:ln w="508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Arc 6"/>
              <p:cNvSpPr/>
              <p:nvPr/>
            </p:nvSpPr>
            <p:spPr bwMode="auto">
              <a:xfrm rot="16805558">
                <a:off x="5558575" y="1220064"/>
                <a:ext cx="1440609" cy="3589695"/>
              </a:xfrm>
              <a:prstGeom prst="arc">
                <a:avLst>
                  <a:gd name="adj1" fmla="val 16087458"/>
                  <a:gd name="adj2" fmla="val 5380625"/>
                </a:avLst>
              </a:prstGeom>
              <a:noFill/>
              <a:ln w="50800" cap="flat" cmpd="sng" algn="ctr">
                <a:solidFill>
                  <a:schemeClr val="accent6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5628633" y="3667655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324600" y="381000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6705600" y="381000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4592279" y="3148165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8856" y="2209800"/>
                  <a:ext cx="2895344" cy="15785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Find </a:t>
                  </a:r>
                  <a:r>
                    <a: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:r>
                    <a:rPr kumimoji="0" lang="en-US" alt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Projec’ns</a:t>
                  </a:r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lvl="0">
                    <a:defRPr/>
                  </a:pPr>
                  <a:r>
                    <a: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D8A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Onto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2D8A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2D8A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2D8A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856" y="2209800"/>
                  <a:ext cx="2895344" cy="1578509"/>
                </a:xfrm>
                <a:prstGeom prst="rect">
                  <a:avLst/>
                </a:prstGeom>
                <a:blipFill>
                  <a:blip r:embed="rId6"/>
                  <a:stretch>
                    <a:fillRect l="-5474" t="-5039" r="-4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0067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/>
                  <a:t>Move plane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To Minimize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𝑟𝑒𝑠𝑖𝑑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en-US" dirty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/>
                  <a:t>Keep signed</a:t>
                </a:r>
              </a:p>
              <a:p>
                <a:pPr marL="0" indent="0" algn="l">
                  <a:buNone/>
                </a:pPr>
                <a:r>
                  <a:rPr lang="en-US" alt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𝑟𝑒𝑠𝑖𝑑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 as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PNS-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/>
                  <a:t> scores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  <a:blipFill>
                <a:blip r:embed="rId3"/>
                <a:stretch>
                  <a:fillRect l="-1786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Arc 3"/>
          <p:cNvSpPr/>
          <p:nvPr/>
        </p:nvSpPr>
        <p:spPr bwMode="auto">
          <a:xfrm rot="6870663">
            <a:off x="5726571" y="1052021"/>
            <a:ext cx="1556908" cy="3328193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Arc 6"/>
          <p:cNvSpPr/>
          <p:nvPr/>
        </p:nvSpPr>
        <p:spPr bwMode="auto">
          <a:xfrm rot="17769361">
            <a:off x="5812951" y="1072064"/>
            <a:ext cx="1440609" cy="3322946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Arc 5"/>
          <p:cNvSpPr/>
          <p:nvPr/>
        </p:nvSpPr>
        <p:spPr bwMode="auto">
          <a:xfrm rot="17683677">
            <a:off x="4491528" y="2831509"/>
            <a:ext cx="990600" cy="457200"/>
          </a:xfrm>
          <a:prstGeom prst="arc">
            <a:avLst>
              <a:gd name="adj1" fmla="val 16200000"/>
              <a:gd name="adj2" fmla="val 2087331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Arc 12"/>
          <p:cNvSpPr/>
          <p:nvPr/>
        </p:nvSpPr>
        <p:spPr bwMode="auto">
          <a:xfrm rot="17683677">
            <a:off x="5578505" y="3236405"/>
            <a:ext cx="1419528" cy="403162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Arc 13"/>
          <p:cNvSpPr/>
          <p:nvPr/>
        </p:nvSpPr>
        <p:spPr bwMode="auto">
          <a:xfrm rot="6479234">
            <a:off x="6113447" y="3336843"/>
            <a:ext cx="1288991" cy="456359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Arc 14"/>
          <p:cNvSpPr/>
          <p:nvPr/>
        </p:nvSpPr>
        <p:spPr bwMode="auto">
          <a:xfrm rot="18032153">
            <a:off x="5211037" y="3042025"/>
            <a:ext cx="1419528" cy="403162"/>
          </a:xfrm>
          <a:prstGeom prst="arc">
            <a:avLst>
              <a:gd name="adj1" fmla="val 15924715"/>
              <a:gd name="adj2" fmla="val 1952797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58000" y="35814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029200" y="2514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057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𝕊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057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624" y="5892225"/>
                <a:ext cx="86689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Projections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as Rank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Approximations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24" y="5892225"/>
                <a:ext cx="8668976" cy="584775"/>
              </a:xfrm>
              <a:prstGeom prst="rect">
                <a:avLst/>
              </a:prstGeom>
              <a:blipFill>
                <a:blip r:embed="rId5"/>
                <a:stretch>
                  <a:fillRect l="-1828" t="-13542" r="-9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818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99" t="20151" r="23822" b="6300"/>
          <a:stretch/>
        </p:blipFill>
        <p:spPr>
          <a:xfrm>
            <a:off x="3581400" y="1798309"/>
            <a:ext cx="4998677" cy="4450091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/>
                  <a:t>Now consider</a:t>
                </a:r>
              </a:p>
              <a:p>
                <a:pPr marL="0" indent="0" algn="l">
                  <a:buNone/>
                </a:pPr>
                <a:r>
                  <a:rPr lang="en-US" altLang="en-US" dirty="0">
                    <a:solidFill>
                      <a:srgbClr val="00B050"/>
                    </a:solidFill>
                  </a:rPr>
                  <a:t>Projections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As Data in</a:t>
                </a:r>
              </a:p>
              <a:p>
                <a:pPr marL="0" indent="0" algn="l">
                  <a:buNone/>
                </a:pPr>
                <a:r>
                  <a:rPr lang="en-US" altLang="en-US" dirty="0" err="1"/>
                  <a:t>Subsphere</a:t>
                </a: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altLang="en-US" dirty="0"/>
                  <a:t>Repeat for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PNS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b="0" dirty="0"/>
              </a:p>
              <a:p>
                <a:pPr marL="0" indent="0" algn="l">
                  <a:buNone/>
                </a:pPr>
                <a:r>
                  <a:rPr lang="en-US" altLang="en-US" dirty="0"/>
                  <a:t>Scores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9550"/>
                <a:ext cx="8534399" cy="4768850"/>
              </a:xfrm>
              <a:blipFill>
                <a:blip r:embed="rId4"/>
                <a:stretch>
                  <a:fillRect l="-1786" t="-1662" b="-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48600" y="4664176"/>
                <a:ext cx="1160189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𝕊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1160189" cy="593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 bwMode="auto">
          <a:xfrm>
            <a:off x="6400800" y="34290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10400" y="37338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28338" y="4017176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143500" y="3861916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910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Revisit Notion of “</a:t>
            </a:r>
            <a:r>
              <a:rPr lang="en-US" dirty="0" err="1"/>
              <a:t>Centerpoint</a:t>
            </a:r>
            <a:r>
              <a:rPr lang="en-US" dirty="0"/>
              <a:t>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</a:rPr>
              <a:t>Data</a:t>
            </a:r>
            <a:r>
              <a:rPr lang="en-US" dirty="0"/>
              <a:t> Distributed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Around Equator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72DAC2-F033-7ACF-3BEC-E612580E0E1C}"/>
              </a:ext>
            </a:extLst>
          </p:cNvPr>
          <p:cNvGrpSpPr/>
          <p:nvPr/>
        </p:nvGrpSpPr>
        <p:grpSpPr>
          <a:xfrm>
            <a:off x="2057400" y="2209800"/>
            <a:ext cx="7010400" cy="4648199"/>
            <a:chOff x="2057400" y="2209800"/>
            <a:chExt cx="7010400" cy="46481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D177940-5A02-B584-23DF-01C8479D5DFD}"/>
                </a:ext>
              </a:extLst>
            </p:cNvPr>
            <p:cNvGrpSpPr/>
            <p:nvPr/>
          </p:nvGrpSpPr>
          <p:grpSpPr>
            <a:xfrm>
              <a:off x="4648200" y="2923477"/>
              <a:ext cx="4419600" cy="3934522"/>
              <a:chOff x="3200400" y="2923477"/>
              <a:chExt cx="4419600" cy="393452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85F14A5-D497-EB2E-FCD8-B6DA07F02D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7799" t="20151" r="23822" b="6300"/>
              <a:stretch/>
            </p:blipFill>
            <p:spPr>
              <a:xfrm>
                <a:off x="3200400" y="2923477"/>
                <a:ext cx="4419600" cy="3934522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0BB0B1C-E3D9-3DC1-FA73-D595B3403BD0}"/>
                  </a:ext>
                </a:extLst>
              </p:cNvPr>
              <p:cNvSpPr/>
              <p:nvPr/>
            </p:nvSpPr>
            <p:spPr bwMode="auto">
              <a:xfrm>
                <a:off x="6477000" y="4896655"/>
                <a:ext cx="76200" cy="762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3D95FA4-B310-3719-29EB-CEB4976EFD57}"/>
                  </a:ext>
                </a:extLst>
              </p:cNvPr>
              <p:cNvSpPr/>
              <p:nvPr/>
            </p:nvSpPr>
            <p:spPr bwMode="auto">
              <a:xfrm>
                <a:off x="5372100" y="5143500"/>
                <a:ext cx="76200" cy="762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A6F2FF4-1BFE-A801-8509-FD6141FF4388}"/>
                  </a:ext>
                </a:extLst>
              </p:cNvPr>
              <p:cNvSpPr/>
              <p:nvPr/>
            </p:nvSpPr>
            <p:spPr bwMode="auto">
              <a:xfrm>
                <a:off x="4953000" y="5105400"/>
                <a:ext cx="76200" cy="762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5094624-6F1D-88BD-3CD4-3B09A415CCB0}"/>
                  </a:ext>
                </a:extLst>
              </p:cNvPr>
              <p:cNvSpPr/>
              <p:nvPr/>
            </p:nvSpPr>
            <p:spPr bwMode="auto">
              <a:xfrm>
                <a:off x="4572000" y="3962400"/>
                <a:ext cx="76200" cy="762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7D7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7BFBAF9-60B5-D0F7-1830-2EB11F3EB728}"/>
                  </a:ext>
                </a:extLst>
              </p:cNvPr>
              <p:cNvSpPr/>
              <p:nvPr/>
            </p:nvSpPr>
            <p:spPr bwMode="auto">
              <a:xfrm>
                <a:off x="4191000" y="4696326"/>
                <a:ext cx="76200" cy="762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9AF296C-5A41-92C8-ABE4-60EC292BA198}"/>
                  </a:ext>
                </a:extLst>
              </p:cNvPr>
              <p:cNvSpPr/>
              <p:nvPr/>
            </p:nvSpPr>
            <p:spPr bwMode="auto">
              <a:xfrm>
                <a:off x="6705600" y="4749904"/>
                <a:ext cx="76200" cy="762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46E3F30-6370-E979-C292-B8366A823810}"/>
                  </a:ext>
                </a:extLst>
              </p:cNvPr>
              <p:cNvSpPr/>
              <p:nvPr/>
            </p:nvSpPr>
            <p:spPr bwMode="auto">
              <a:xfrm>
                <a:off x="4997116" y="3825875"/>
                <a:ext cx="76200" cy="762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7D7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EAED76-EBE7-4D4F-96F0-8EFF8D0C9A69}"/>
                  </a:ext>
                </a:extLst>
              </p:cNvPr>
              <p:cNvSpPr/>
              <p:nvPr/>
            </p:nvSpPr>
            <p:spPr bwMode="auto">
              <a:xfrm>
                <a:off x="6248400" y="3916279"/>
                <a:ext cx="76200" cy="762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7D7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9BA161C-ACBE-5898-19D9-F46826D47608}"/>
                    </a:ext>
                  </a:extLst>
                </p:cNvPr>
                <p:cNvSpPr txBox="1"/>
                <p:nvPr/>
              </p:nvSpPr>
              <p:spPr>
                <a:xfrm>
                  <a:off x="2057400" y="2209800"/>
                  <a:ext cx="510210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Recall Earlier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𝕊</m:t>
                          </m:r>
                        </m:e>
                        <m:sup>
                          <m:r>
                            <a:rPr kumimoji="0" lang="en-US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3200" dirty="0"/>
                    <a:t>  Example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9BA161C-ACBE-5898-19D9-F46826D476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2209800"/>
                  <a:ext cx="5102102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3110" t="-13684" r="-2392" b="-3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7C3C9FDB-1B7B-5F5D-3AB7-1AAB065D6CA9}"/>
              </a:ext>
            </a:extLst>
          </p:cNvPr>
          <p:cNvSpPr/>
          <p:nvPr/>
        </p:nvSpPr>
        <p:spPr bwMode="auto">
          <a:xfrm>
            <a:off x="5867400" y="48768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799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Revisit Notion of “</a:t>
            </a:r>
            <a:r>
              <a:rPr lang="en-US" dirty="0" err="1"/>
              <a:t>Centerpoint</a:t>
            </a:r>
            <a:r>
              <a:rPr lang="en-US" dirty="0"/>
              <a:t>”</a:t>
            </a:r>
          </a:p>
          <a:p>
            <a:pPr marL="0" indent="0" algn="l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Geodesic (Fréchet)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Mean(s)</a:t>
            </a:r>
            <a:r>
              <a:rPr lang="en-US" dirty="0">
                <a:solidFill>
                  <a:schemeClr val="tx2"/>
                </a:solidFill>
              </a:rPr>
              <a:t>  at Poles</a:t>
            </a:r>
            <a:endParaRPr lang="en-US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Poor Notion of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 “Center”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Far From </a:t>
            </a:r>
            <a:r>
              <a:rPr lang="en-US" u="sng" dirty="0"/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Data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177940-5A02-B584-23DF-01C8479D5DFD}"/>
              </a:ext>
            </a:extLst>
          </p:cNvPr>
          <p:cNvGrpSpPr/>
          <p:nvPr/>
        </p:nvGrpSpPr>
        <p:grpSpPr>
          <a:xfrm>
            <a:off x="4648200" y="2923477"/>
            <a:ext cx="4419600" cy="3934522"/>
            <a:chOff x="3200400" y="2923477"/>
            <a:chExt cx="4419600" cy="39345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5F14A5-D497-EB2E-FCD8-B6DA07F02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99" t="20151" r="23822" b="6300"/>
            <a:stretch/>
          </p:blipFill>
          <p:spPr>
            <a:xfrm>
              <a:off x="3200400" y="2923477"/>
              <a:ext cx="4419600" cy="3934522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0BB0B1C-E3D9-3DC1-FA73-D595B3403BD0}"/>
                </a:ext>
              </a:extLst>
            </p:cNvPr>
            <p:cNvSpPr/>
            <p:nvPr/>
          </p:nvSpPr>
          <p:spPr bwMode="auto">
            <a:xfrm>
              <a:off x="6477000" y="4896655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D95FA4-B310-3719-29EB-CEB4976EFD57}"/>
                </a:ext>
              </a:extLst>
            </p:cNvPr>
            <p:cNvSpPr/>
            <p:nvPr/>
          </p:nvSpPr>
          <p:spPr bwMode="auto">
            <a:xfrm>
              <a:off x="5372100" y="51435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A6F2FF4-1BFE-A801-8509-FD6141FF4388}"/>
                </a:ext>
              </a:extLst>
            </p:cNvPr>
            <p:cNvSpPr/>
            <p:nvPr/>
          </p:nvSpPr>
          <p:spPr bwMode="auto">
            <a:xfrm>
              <a:off x="4953000" y="51054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094624-6F1D-88BD-3CD4-3B09A415CCB0}"/>
                </a:ext>
              </a:extLst>
            </p:cNvPr>
            <p:cNvSpPr/>
            <p:nvPr/>
          </p:nvSpPr>
          <p:spPr bwMode="auto">
            <a:xfrm>
              <a:off x="4572000" y="39624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BFBAF9-60B5-D0F7-1830-2EB11F3EB728}"/>
                </a:ext>
              </a:extLst>
            </p:cNvPr>
            <p:cNvSpPr/>
            <p:nvPr/>
          </p:nvSpPr>
          <p:spPr bwMode="auto">
            <a:xfrm>
              <a:off x="4191000" y="4696326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9AF296C-5A41-92C8-ABE4-60EC292BA198}"/>
                </a:ext>
              </a:extLst>
            </p:cNvPr>
            <p:cNvSpPr/>
            <p:nvPr/>
          </p:nvSpPr>
          <p:spPr bwMode="auto">
            <a:xfrm>
              <a:off x="6705600" y="4749904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6E3F30-6370-E979-C292-B8366A823810}"/>
                </a:ext>
              </a:extLst>
            </p:cNvPr>
            <p:cNvSpPr/>
            <p:nvPr/>
          </p:nvSpPr>
          <p:spPr bwMode="auto">
            <a:xfrm>
              <a:off x="4997116" y="3825875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EAED76-EBE7-4D4F-96F0-8EFF8D0C9A69}"/>
                </a:ext>
              </a:extLst>
            </p:cNvPr>
            <p:cNvSpPr/>
            <p:nvPr/>
          </p:nvSpPr>
          <p:spPr bwMode="auto">
            <a:xfrm>
              <a:off x="6248400" y="3916279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C17A38-521B-F6F4-1C14-FFD708557784}"/>
              </a:ext>
            </a:extLst>
          </p:cNvPr>
          <p:cNvCxnSpPr>
            <a:cxnSpLocks/>
          </p:cNvCxnSpPr>
          <p:nvPr/>
        </p:nvCxnSpPr>
        <p:spPr bwMode="auto">
          <a:xfrm flipH="1">
            <a:off x="6858000" y="3352800"/>
            <a:ext cx="2286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5D9A57-C592-0A33-4227-21022A7885F9}"/>
              </a:ext>
            </a:extLst>
          </p:cNvPr>
          <p:cNvCxnSpPr>
            <a:cxnSpLocks/>
          </p:cNvCxnSpPr>
          <p:nvPr/>
        </p:nvCxnSpPr>
        <p:spPr bwMode="auto">
          <a:xfrm>
            <a:off x="6976872" y="5590032"/>
            <a:ext cx="3298" cy="201168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95338E-AA85-DB01-799E-79BEBE801FF1}"/>
              </a:ext>
            </a:extLst>
          </p:cNvPr>
          <p:cNvCxnSpPr>
            <a:cxnSpLocks/>
          </p:cNvCxnSpPr>
          <p:nvPr/>
        </p:nvCxnSpPr>
        <p:spPr bwMode="auto">
          <a:xfrm flipH="1">
            <a:off x="6858000" y="5687568"/>
            <a:ext cx="2286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6B4569-4965-68A3-4438-8F00A7334469}"/>
              </a:ext>
            </a:extLst>
          </p:cNvPr>
          <p:cNvCxnSpPr>
            <a:cxnSpLocks/>
          </p:cNvCxnSpPr>
          <p:nvPr/>
        </p:nvCxnSpPr>
        <p:spPr bwMode="auto">
          <a:xfrm>
            <a:off x="6976872" y="3246120"/>
            <a:ext cx="3298" cy="201168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4C0F914F-CD47-2B66-6F33-2DE96F97FE72}"/>
              </a:ext>
            </a:extLst>
          </p:cNvPr>
          <p:cNvSpPr/>
          <p:nvPr/>
        </p:nvSpPr>
        <p:spPr bwMode="auto">
          <a:xfrm>
            <a:off x="5867400" y="48768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008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Male Pelvis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manual segmentation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 by slice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Reassembled</a:t>
            </a:r>
          </a:p>
        </p:txBody>
      </p:sp>
      <p:pic>
        <p:nvPicPr>
          <p:cNvPr id="30724" name="Picture 7" descr="BladderProstateRectumCT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4577" r="1575" b="5783"/>
          <a:stretch>
            <a:fillRect/>
          </a:stretch>
        </p:blipFill>
        <p:spPr bwMode="auto">
          <a:xfrm>
            <a:off x="3216275" y="1782763"/>
            <a:ext cx="56261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91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Revisit Notion of “</a:t>
                </a:r>
                <a:r>
                  <a:rPr lang="en-US" dirty="0" err="1"/>
                  <a:t>Centerpoint</a:t>
                </a:r>
                <a:r>
                  <a:rPr lang="en-US" dirty="0"/>
                  <a:t>”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Improved Notion: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Backwards Mean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Fréchet Mean of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DC00FF"/>
                    </a:solidFill>
                  </a:rPr>
                  <a:t>Best Fitting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C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DC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C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D177940-5A02-B584-23DF-01C8479D5DFD}"/>
              </a:ext>
            </a:extLst>
          </p:cNvPr>
          <p:cNvGrpSpPr/>
          <p:nvPr/>
        </p:nvGrpSpPr>
        <p:grpSpPr>
          <a:xfrm>
            <a:off x="4648200" y="2923477"/>
            <a:ext cx="4419600" cy="3934522"/>
            <a:chOff x="3200400" y="2923477"/>
            <a:chExt cx="4419600" cy="39345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5F14A5-D497-EB2E-FCD8-B6DA07F02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799" t="20151" r="23822" b="6300"/>
            <a:stretch/>
          </p:blipFill>
          <p:spPr>
            <a:xfrm>
              <a:off x="3200400" y="2923477"/>
              <a:ext cx="4419600" cy="3934522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0BB0B1C-E3D9-3DC1-FA73-D595B3403BD0}"/>
                </a:ext>
              </a:extLst>
            </p:cNvPr>
            <p:cNvSpPr/>
            <p:nvPr/>
          </p:nvSpPr>
          <p:spPr bwMode="auto">
            <a:xfrm>
              <a:off x="6477000" y="4896655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D95FA4-B310-3719-29EB-CEB4976EFD57}"/>
                </a:ext>
              </a:extLst>
            </p:cNvPr>
            <p:cNvSpPr/>
            <p:nvPr/>
          </p:nvSpPr>
          <p:spPr bwMode="auto">
            <a:xfrm>
              <a:off x="5372100" y="51435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A6F2FF4-1BFE-A801-8509-FD6141FF4388}"/>
                </a:ext>
              </a:extLst>
            </p:cNvPr>
            <p:cNvSpPr/>
            <p:nvPr/>
          </p:nvSpPr>
          <p:spPr bwMode="auto">
            <a:xfrm>
              <a:off x="4953000" y="51054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094624-6F1D-88BD-3CD4-3B09A415CCB0}"/>
                </a:ext>
              </a:extLst>
            </p:cNvPr>
            <p:cNvSpPr/>
            <p:nvPr/>
          </p:nvSpPr>
          <p:spPr bwMode="auto">
            <a:xfrm>
              <a:off x="4572000" y="39624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BFBAF9-60B5-D0F7-1830-2EB11F3EB728}"/>
                </a:ext>
              </a:extLst>
            </p:cNvPr>
            <p:cNvSpPr/>
            <p:nvPr/>
          </p:nvSpPr>
          <p:spPr bwMode="auto">
            <a:xfrm>
              <a:off x="4191000" y="4696326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9AF296C-5A41-92C8-ABE4-60EC292BA198}"/>
                </a:ext>
              </a:extLst>
            </p:cNvPr>
            <p:cNvSpPr/>
            <p:nvPr/>
          </p:nvSpPr>
          <p:spPr bwMode="auto">
            <a:xfrm>
              <a:off x="6705600" y="4749904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6E3F30-6370-E979-C292-B8366A823810}"/>
                </a:ext>
              </a:extLst>
            </p:cNvPr>
            <p:cNvSpPr/>
            <p:nvPr/>
          </p:nvSpPr>
          <p:spPr bwMode="auto">
            <a:xfrm>
              <a:off x="4997116" y="3825875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EAED76-EBE7-4D4F-96F0-8EFF8D0C9A69}"/>
                </a:ext>
              </a:extLst>
            </p:cNvPr>
            <p:cNvSpPr/>
            <p:nvPr/>
          </p:nvSpPr>
          <p:spPr bwMode="auto">
            <a:xfrm>
              <a:off x="6248400" y="3916279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3E53B14-4922-E156-D83A-A76233F42BAF}"/>
              </a:ext>
            </a:extLst>
          </p:cNvPr>
          <p:cNvSpPr/>
          <p:nvPr/>
        </p:nvSpPr>
        <p:spPr>
          <a:xfrm>
            <a:off x="5638800" y="3825875"/>
            <a:ext cx="2667000" cy="1317625"/>
          </a:xfrm>
          <a:prstGeom prst="ellipse">
            <a:avLst/>
          </a:prstGeom>
          <a:noFill/>
          <a:ln>
            <a:solidFill>
              <a:srgbClr val="DC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43F979-1A9A-4B8A-F359-CCDE1EF7F4AE}"/>
              </a:ext>
            </a:extLst>
          </p:cNvPr>
          <p:cNvGrpSpPr/>
          <p:nvPr/>
        </p:nvGrpSpPr>
        <p:grpSpPr>
          <a:xfrm>
            <a:off x="6096000" y="4901184"/>
            <a:ext cx="225302" cy="201168"/>
            <a:chOff x="6096000" y="4901184"/>
            <a:chExt cx="225302" cy="20116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823188-BCF3-E197-09BC-5AB3850484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99632" y="4901184"/>
              <a:ext cx="3298" cy="201168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38C34B4-B575-50EC-0DF7-529F9654578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096000" y="5010912"/>
              <a:ext cx="225302" cy="0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1D569C2E-07B5-433B-5C74-DE7F84A9A76E}"/>
              </a:ext>
            </a:extLst>
          </p:cNvPr>
          <p:cNvSpPr/>
          <p:nvPr/>
        </p:nvSpPr>
        <p:spPr bwMode="auto">
          <a:xfrm>
            <a:off x="5867400" y="48768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861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Revisit Notion of “</a:t>
            </a:r>
            <a:r>
              <a:rPr lang="en-US" dirty="0" err="1"/>
              <a:t>Centerpoint</a:t>
            </a:r>
            <a:r>
              <a:rPr lang="en-US" dirty="0"/>
              <a:t>”</a:t>
            </a:r>
          </a:p>
        </p:txBody>
      </p:sp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3" cstate="print"/>
          <a:srcRect l="28986" t="34909" r="28986" b="21483"/>
          <a:stretch>
            <a:fillRect/>
          </a:stretch>
        </p:blipFill>
        <p:spPr bwMode="auto">
          <a:xfrm>
            <a:off x="1143000" y="3051175"/>
            <a:ext cx="4249738" cy="380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EB894C9-1901-2A8F-8538-053B48BBAEC9}"/>
              </a:ext>
            </a:extLst>
          </p:cNvPr>
          <p:cNvGrpSpPr/>
          <p:nvPr/>
        </p:nvGrpSpPr>
        <p:grpSpPr>
          <a:xfrm>
            <a:off x="762000" y="2369403"/>
            <a:ext cx="2667000" cy="2507397"/>
            <a:chOff x="762000" y="2369403"/>
            <a:chExt cx="2667000" cy="25073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733FA7-9748-B6B8-1E7A-20D2B54A9A09}"/>
                </a:ext>
              </a:extLst>
            </p:cNvPr>
            <p:cNvSpPr txBox="1"/>
            <p:nvPr/>
          </p:nvSpPr>
          <p:spPr>
            <a:xfrm>
              <a:off x="762000" y="2369403"/>
              <a:ext cx="23487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Fréchet Mean =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Center of Mass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BE104D1-1D19-EB0B-1840-745492818095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1936360" y="3200400"/>
              <a:ext cx="1492640" cy="16764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B8B6D2-0AE9-17F3-2EFC-DE1902270BA7}"/>
              </a:ext>
            </a:extLst>
          </p:cNvPr>
          <p:cNvGrpSpPr/>
          <p:nvPr/>
        </p:nvGrpSpPr>
        <p:grpSpPr>
          <a:xfrm>
            <a:off x="3505200" y="3500735"/>
            <a:ext cx="5410200" cy="1757065"/>
            <a:chOff x="3505200" y="3500735"/>
            <a:chExt cx="5410200" cy="17570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0FE3DD-51E1-31CA-32EE-AE5C26C2C10B}"/>
                </a:ext>
              </a:extLst>
            </p:cNvPr>
            <p:cNvSpPr txBox="1"/>
            <p:nvPr/>
          </p:nvSpPr>
          <p:spPr>
            <a:xfrm>
              <a:off x="5649762" y="3500735"/>
              <a:ext cx="3265638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PNS Backwards Mean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BA3B7E6-0AED-BB56-7ED0-587B9AE23D2A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3505200" y="3731568"/>
              <a:ext cx="2144562" cy="15262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80224E-2595-ECDC-1781-E67403A30D69}"/>
              </a:ext>
            </a:extLst>
          </p:cNvPr>
          <p:cNvSpPr txBox="1"/>
          <p:nvPr/>
        </p:nvSpPr>
        <p:spPr>
          <a:xfrm>
            <a:off x="6168791" y="4572000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Stays Nicely in </a:t>
            </a:r>
          </a:p>
          <a:p>
            <a:pPr algn="ctr"/>
            <a:r>
              <a:rPr lang="en-US" sz="2400" dirty="0"/>
              <a:t>“Bulk of Data”</a:t>
            </a:r>
          </a:p>
        </p:txBody>
      </p:sp>
    </p:spTree>
    <p:extLst>
      <p:ext uri="{BB962C8B-B14F-4D97-AF65-F5344CB8AC3E}">
        <p14:creationId xmlns:p14="http://schemas.microsoft.com/office/powerpoint/2010/main" val="3286661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Modes of Variation: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Recall:  1-d Set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in Object Space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Giving Insights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About Variation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E.g.  PCA, etc.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177940-5A02-B584-23DF-01C8479D5DFD}"/>
              </a:ext>
            </a:extLst>
          </p:cNvPr>
          <p:cNvGrpSpPr/>
          <p:nvPr/>
        </p:nvGrpSpPr>
        <p:grpSpPr>
          <a:xfrm>
            <a:off x="4648200" y="2923477"/>
            <a:ext cx="4419600" cy="3934522"/>
            <a:chOff x="3200400" y="2923477"/>
            <a:chExt cx="4419600" cy="39345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5F14A5-D497-EB2E-FCD8-B6DA07F02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99" t="20151" r="23822" b="6300"/>
            <a:stretch/>
          </p:blipFill>
          <p:spPr>
            <a:xfrm>
              <a:off x="3200400" y="2923477"/>
              <a:ext cx="4419600" cy="3934522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0BB0B1C-E3D9-3DC1-FA73-D595B3403BD0}"/>
                </a:ext>
              </a:extLst>
            </p:cNvPr>
            <p:cNvSpPr/>
            <p:nvPr/>
          </p:nvSpPr>
          <p:spPr bwMode="auto">
            <a:xfrm>
              <a:off x="6477000" y="4896655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D95FA4-B310-3719-29EB-CEB4976EFD57}"/>
                </a:ext>
              </a:extLst>
            </p:cNvPr>
            <p:cNvSpPr/>
            <p:nvPr/>
          </p:nvSpPr>
          <p:spPr bwMode="auto">
            <a:xfrm>
              <a:off x="5372100" y="51435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A6F2FF4-1BFE-A801-8509-FD6141FF4388}"/>
                </a:ext>
              </a:extLst>
            </p:cNvPr>
            <p:cNvSpPr/>
            <p:nvPr/>
          </p:nvSpPr>
          <p:spPr bwMode="auto">
            <a:xfrm>
              <a:off x="4953000" y="51054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094624-6F1D-88BD-3CD4-3B09A415CCB0}"/>
                </a:ext>
              </a:extLst>
            </p:cNvPr>
            <p:cNvSpPr/>
            <p:nvPr/>
          </p:nvSpPr>
          <p:spPr bwMode="auto">
            <a:xfrm>
              <a:off x="4572000" y="39624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BFBAF9-60B5-D0F7-1830-2EB11F3EB728}"/>
                </a:ext>
              </a:extLst>
            </p:cNvPr>
            <p:cNvSpPr/>
            <p:nvPr/>
          </p:nvSpPr>
          <p:spPr bwMode="auto">
            <a:xfrm>
              <a:off x="4191000" y="4696326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9AF296C-5A41-92C8-ABE4-60EC292BA198}"/>
                </a:ext>
              </a:extLst>
            </p:cNvPr>
            <p:cNvSpPr/>
            <p:nvPr/>
          </p:nvSpPr>
          <p:spPr bwMode="auto">
            <a:xfrm>
              <a:off x="6705600" y="4749904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6E3F30-6370-E979-C292-B8366A823810}"/>
                </a:ext>
              </a:extLst>
            </p:cNvPr>
            <p:cNvSpPr/>
            <p:nvPr/>
          </p:nvSpPr>
          <p:spPr bwMode="auto">
            <a:xfrm>
              <a:off x="4997116" y="3825875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EAED76-EBE7-4D4F-96F0-8EFF8D0C9A69}"/>
                </a:ext>
              </a:extLst>
            </p:cNvPr>
            <p:cNvSpPr/>
            <p:nvPr/>
          </p:nvSpPr>
          <p:spPr bwMode="auto">
            <a:xfrm>
              <a:off x="6248400" y="3916279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BC0C7B4C-CC14-3196-8175-FB8962BD4ABB}"/>
              </a:ext>
            </a:extLst>
          </p:cNvPr>
          <p:cNvSpPr/>
          <p:nvPr/>
        </p:nvSpPr>
        <p:spPr bwMode="auto">
          <a:xfrm>
            <a:off x="5867400" y="48768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962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Modes of Variation: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Mode: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>
                    <a:solidFill>
                      <a:srgbClr val="DC00FF"/>
                    </a:solidFill>
                  </a:rPr>
                  <a:t>Best Fitting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Recall:  </a:t>
                </a:r>
                <a:r>
                  <a:rPr lang="en-US" dirty="0" err="1">
                    <a:solidFill>
                      <a:srgbClr val="0000FF"/>
                    </a:solidFill>
                  </a:rPr>
                  <a:t>Proj’ns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DC00FF"/>
                    </a:solidFill>
                  </a:rPr>
                  <a:t>Cont.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Or Discretization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D177940-5A02-B584-23DF-01C8479D5DFD}"/>
              </a:ext>
            </a:extLst>
          </p:cNvPr>
          <p:cNvGrpSpPr/>
          <p:nvPr/>
        </p:nvGrpSpPr>
        <p:grpSpPr>
          <a:xfrm>
            <a:off x="4648200" y="2923477"/>
            <a:ext cx="4419600" cy="3934522"/>
            <a:chOff x="3200400" y="2923477"/>
            <a:chExt cx="4419600" cy="39345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5F14A5-D497-EB2E-FCD8-B6DA07F02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799" t="20151" r="23822" b="6300"/>
            <a:stretch/>
          </p:blipFill>
          <p:spPr>
            <a:xfrm>
              <a:off x="3200400" y="2923477"/>
              <a:ext cx="4419600" cy="3934522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0BB0B1C-E3D9-3DC1-FA73-D595B3403BD0}"/>
                </a:ext>
              </a:extLst>
            </p:cNvPr>
            <p:cNvSpPr/>
            <p:nvPr/>
          </p:nvSpPr>
          <p:spPr bwMode="auto">
            <a:xfrm>
              <a:off x="6477000" y="4896655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D95FA4-B310-3719-29EB-CEB4976EFD57}"/>
                </a:ext>
              </a:extLst>
            </p:cNvPr>
            <p:cNvSpPr/>
            <p:nvPr/>
          </p:nvSpPr>
          <p:spPr bwMode="auto">
            <a:xfrm>
              <a:off x="5372100" y="51435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A6F2FF4-1BFE-A801-8509-FD6141FF4388}"/>
                </a:ext>
              </a:extLst>
            </p:cNvPr>
            <p:cNvSpPr/>
            <p:nvPr/>
          </p:nvSpPr>
          <p:spPr bwMode="auto">
            <a:xfrm>
              <a:off x="4953000" y="51054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094624-6F1D-88BD-3CD4-3B09A415CCB0}"/>
                </a:ext>
              </a:extLst>
            </p:cNvPr>
            <p:cNvSpPr/>
            <p:nvPr/>
          </p:nvSpPr>
          <p:spPr bwMode="auto">
            <a:xfrm>
              <a:off x="4572000" y="39624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BFBAF9-60B5-D0F7-1830-2EB11F3EB728}"/>
                </a:ext>
              </a:extLst>
            </p:cNvPr>
            <p:cNvSpPr/>
            <p:nvPr/>
          </p:nvSpPr>
          <p:spPr bwMode="auto">
            <a:xfrm>
              <a:off x="4191000" y="4696326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9AF296C-5A41-92C8-ABE4-60EC292BA198}"/>
                </a:ext>
              </a:extLst>
            </p:cNvPr>
            <p:cNvSpPr/>
            <p:nvPr/>
          </p:nvSpPr>
          <p:spPr bwMode="auto">
            <a:xfrm>
              <a:off x="6705600" y="4749904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6E3F30-6370-E979-C292-B8366A823810}"/>
                </a:ext>
              </a:extLst>
            </p:cNvPr>
            <p:cNvSpPr/>
            <p:nvPr/>
          </p:nvSpPr>
          <p:spPr bwMode="auto">
            <a:xfrm>
              <a:off x="4997116" y="3825875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EAED76-EBE7-4D4F-96F0-8EFF8D0C9A69}"/>
                </a:ext>
              </a:extLst>
            </p:cNvPr>
            <p:cNvSpPr/>
            <p:nvPr/>
          </p:nvSpPr>
          <p:spPr bwMode="auto">
            <a:xfrm>
              <a:off x="6248400" y="3916279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AA42824-379F-7A38-B2C4-BBD84FA346E6}"/>
              </a:ext>
            </a:extLst>
          </p:cNvPr>
          <p:cNvSpPr/>
          <p:nvPr/>
        </p:nvSpPr>
        <p:spPr>
          <a:xfrm>
            <a:off x="5638800" y="3825875"/>
            <a:ext cx="2667000" cy="1317625"/>
          </a:xfrm>
          <a:prstGeom prst="ellipse">
            <a:avLst/>
          </a:prstGeom>
          <a:noFill/>
          <a:ln>
            <a:solidFill>
              <a:srgbClr val="DC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515852-459A-B5EC-251E-57DA87F2FDBC}"/>
              </a:ext>
            </a:extLst>
          </p:cNvPr>
          <p:cNvSpPr/>
          <p:nvPr/>
        </p:nvSpPr>
        <p:spPr bwMode="auto">
          <a:xfrm>
            <a:off x="5867400" y="48768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763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Modes of Variation: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Mode: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FFFF"/>
                </a:solidFill>
              </a:rPr>
              <a:t>Orthogonal Great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FFFF"/>
                </a:solidFill>
              </a:rPr>
              <a:t>Circle</a:t>
            </a:r>
            <a:r>
              <a:rPr lang="en-US" dirty="0"/>
              <a:t> Through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Backwards Mean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177940-5A02-B584-23DF-01C8479D5DFD}"/>
              </a:ext>
            </a:extLst>
          </p:cNvPr>
          <p:cNvGrpSpPr/>
          <p:nvPr/>
        </p:nvGrpSpPr>
        <p:grpSpPr>
          <a:xfrm>
            <a:off x="4648200" y="2923477"/>
            <a:ext cx="4419600" cy="3934522"/>
            <a:chOff x="3200400" y="2923477"/>
            <a:chExt cx="4419600" cy="39345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5F14A5-D497-EB2E-FCD8-B6DA07F02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99" t="20151" r="23822" b="6300"/>
            <a:stretch/>
          </p:blipFill>
          <p:spPr>
            <a:xfrm>
              <a:off x="3200400" y="2923477"/>
              <a:ext cx="4419600" cy="3934522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0BB0B1C-E3D9-3DC1-FA73-D595B3403BD0}"/>
                </a:ext>
              </a:extLst>
            </p:cNvPr>
            <p:cNvSpPr/>
            <p:nvPr/>
          </p:nvSpPr>
          <p:spPr bwMode="auto">
            <a:xfrm>
              <a:off x="6477000" y="4896655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D95FA4-B310-3719-29EB-CEB4976EFD57}"/>
                </a:ext>
              </a:extLst>
            </p:cNvPr>
            <p:cNvSpPr/>
            <p:nvPr/>
          </p:nvSpPr>
          <p:spPr bwMode="auto">
            <a:xfrm>
              <a:off x="5372100" y="51435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A6F2FF4-1BFE-A801-8509-FD6141FF4388}"/>
                </a:ext>
              </a:extLst>
            </p:cNvPr>
            <p:cNvSpPr/>
            <p:nvPr/>
          </p:nvSpPr>
          <p:spPr bwMode="auto">
            <a:xfrm>
              <a:off x="4953000" y="51054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094624-6F1D-88BD-3CD4-3B09A415CCB0}"/>
                </a:ext>
              </a:extLst>
            </p:cNvPr>
            <p:cNvSpPr/>
            <p:nvPr/>
          </p:nvSpPr>
          <p:spPr bwMode="auto">
            <a:xfrm>
              <a:off x="4572000" y="3962400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BFBAF9-60B5-D0F7-1830-2EB11F3EB728}"/>
                </a:ext>
              </a:extLst>
            </p:cNvPr>
            <p:cNvSpPr/>
            <p:nvPr/>
          </p:nvSpPr>
          <p:spPr bwMode="auto">
            <a:xfrm>
              <a:off x="4191000" y="4696326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9AF296C-5A41-92C8-ABE4-60EC292BA198}"/>
                </a:ext>
              </a:extLst>
            </p:cNvPr>
            <p:cNvSpPr/>
            <p:nvPr/>
          </p:nvSpPr>
          <p:spPr bwMode="auto">
            <a:xfrm>
              <a:off x="6705600" y="4749904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6E3F30-6370-E979-C292-B8366A823810}"/>
                </a:ext>
              </a:extLst>
            </p:cNvPr>
            <p:cNvSpPr/>
            <p:nvPr/>
          </p:nvSpPr>
          <p:spPr bwMode="auto">
            <a:xfrm>
              <a:off x="4997116" y="3825875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EAED76-EBE7-4D4F-96F0-8EFF8D0C9A69}"/>
                </a:ext>
              </a:extLst>
            </p:cNvPr>
            <p:cNvSpPr/>
            <p:nvPr/>
          </p:nvSpPr>
          <p:spPr bwMode="auto">
            <a:xfrm>
              <a:off x="6248400" y="3916279"/>
              <a:ext cx="76200" cy="76200"/>
            </a:xfrm>
            <a:prstGeom prst="ellipse">
              <a:avLst/>
            </a:prstGeom>
            <a:noFill/>
            <a:ln w="63500" cap="flat" cmpd="sng" algn="ctr">
              <a:solidFill>
                <a:srgbClr val="7D7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AA42824-379F-7A38-B2C4-BBD84FA346E6}"/>
              </a:ext>
            </a:extLst>
          </p:cNvPr>
          <p:cNvSpPr/>
          <p:nvPr/>
        </p:nvSpPr>
        <p:spPr>
          <a:xfrm>
            <a:off x="5638800" y="3825875"/>
            <a:ext cx="2667000" cy="1317625"/>
          </a:xfrm>
          <a:prstGeom prst="ellipse">
            <a:avLst/>
          </a:prstGeom>
          <a:noFill/>
          <a:ln>
            <a:solidFill>
              <a:srgbClr val="DC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4B4464-B511-AC0E-FAE8-6108C99320AA}"/>
              </a:ext>
            </a:extLst>
          </p:cNvPr>
          <p:cNvGrpSpPr/>
          <p:nvPr/>
        </p:nvGrpSpPr>
        <p:grpSpPr>
          <a:xfrm>
            <a:off x="6096000" y="4901184"/>
            <a:ext cx="225302" cy="201168"/>
            <a:chOff x="6096000" y="4901184"/>
            <a:chExt cx="225302" cy="20116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B77050-1DFC-EAAE-861C-9A12713422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99632" y="4901184"/>
              <a:ext cx="3298" cy="201168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6567F6A-662A-07CA-1622-41AF1A07B8B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096000" y="5010912"/>
              <a:ext cx="225302" cy="0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E8A7670B-2015-F74D-557A-76848CA0489D}"/>
              </a:ext>
            </a:extLst>
          </p:cNvPr>
          <p:cNvSpPr/>
          <p:nvPr/>
        </p:nvSpPr>
        <p:spPr>
          <a:xfrm rot="17338445">
            <a:off x="5640499" y="3856118"/>
            <a:ext cx="2638830" cy="1294517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6AA87D-C4C3-9E97-8B82-80633CFF3559}"/>
              </a:ext>
            </a:extLst>
          </p:cNvPr>
          <p:cNvSpPr txBox="1"/>
          <p:nvPr/>
        </p:nvSpPr>
        <p:spPr>
          <a:xfrm>
            <a:off x="5105400" y="1286470"/>
            <a:ext cx="3445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2</a:t>
            </a:r>
            <a:r>
              <a:rPr lang="en-US" baseline="30000" dirty="0">
                <a:solidFill>
                  <a:srgbClr val="00FFFF"/>
                </a:solidFill>
              </a:rPr>
              <a:t>nd</a:t>
            </a:r>
            <a:r>
              <a:rPr lang="en-US" dirty="0">
                <a:solidFill>
                  <a:srgbClr val="00FFFF"/>
                </a:solidFill>
              </a:rPr>
              <a:t> Mode </a:t>
            </a:r>
            <a:r>
              <a:rPr lang="en-US" dirty="0"/>
              <a:t>is a Line of Longitude,</a:t>
            </a:r>
          </a:p>
          <a:p>
            <a:pPr algn="ctr"/>
            <a:r>
              <a:rPr lang="en-US" dirty="0"/>
              <a:t> for this data set,</a:t>
            </a:r>
          </a:p>
          <a:p>
            <a:pPr algn="ctr"/>
            <a:r>
              <a:rPr lang="en-US" dirty="0"/>
              <a:t>Since </a:t>
            </a:r>
            <a:r>
              <a:rPr lang="en-US" dirty="0">
                <a:solidFill>
                  <a:srgbClr val="DC00FF"/>
                </a:solidFill>
              </a:rPr>
              <a:t>1</a:t>
            </a:r>
            <a:r>
              <a:rPr lang="en-US" baseline="30000" dirty="0">
                <a:solidFill>
                  <a:srgbClr val="DC00FF"/>
                </a:solidFill>
              </a:rPr>
              <a:t>st</a:t>
            </a:r>
            <a:r>
              <a:rPr lang="en-US" dirty="0">
                <a:solidFill>
                  <a:srgbClr val="DC00FF"/>
                </a:solidFill>
              </a:rPr>
              <a:t> Mode </a:t>
            </a:r>
            <a:r>
              <a:rPr lang="en-US" dirty="0"/>
              <a:t>is the Equator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7B1C76-B372-9DC7-C940-5896EA1CEEAB}"/>
              </a:ext>
            </a:extLst>
          </p:cNvPr>
          <p:cNvSpPr/>
          <p:nvPr/>
        </p:nvSpPr>
        <p:spPr bwMode="auto">
          <a:xfrm>
            <a:off x="5867400" y="48768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796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/>
              <a:t>Bookstein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	</a:t>
            </a:r>
            <a:r>
              <a:rPr lang="en-US" dirty="0" err="1"/>
              <a:t>Mardia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(recall major monographs)</a:t>
            </a:r>
          </a:p>
        </p:txBody>
      </p:sp>
    </p:spTree>
    <p:extLst>
      <p:ext uri="{BB962C8B-B14F-4D97-AF65-F5344CB8AC3E}">
        <p14:creationId xmlns:p14="http://schemas.microsoft.com/office/powerpoint/2010/main" val="406242074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Digit 3 Data</a:t>
            </a:r>
          </a:p>
        </p:txBody>
      </p:sp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2" name="Group 1"/>
          <p:cNvGrpSpPr/>
          <p:nvPr/>
        </p:nvGrpSpPr>
        <p:grpSpPr>
          <a:xfrm>
            <a:off x="2819400" y="1143000"/>
            <a:ext cx="6324600" cy="4284663"/>
            <a:chOff x="2819400" y="1524000"/>
            <a:chExt cx="6324600" cy="4284663"/>
          </a:xfrm>
        </p:grpSpPr>
        <p:pic>
          <p:nvPicPr>
            <p:cNvPr id="13517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205" t="31142" r="7922" b="5415"/>
            <a:stretch>
              <a:fillRect/>
            </a:stretch>
          </p:blipFill>
          <p:spPr bwMode="auto">
            <a:xfrm>
              <a:off x="3683000" y="1524000"/>
              <a:ext cx="5461000" cy="4284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135174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2819400" y="4191000"/>
              <a:ext cx="914400" cy="144780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sp>
        <p:nvSpPr>
          <p:cNvPr id="4" name="TextBox 3"/>
          <p:cNvSpPr txBox="1"/>
          <p:nvPr/>
        </p:nvSpPr>
        <p:spPr>
          <a:xfrm>
            <a:off x="4114800" y="2590800"/>
            <a:ext cx="4819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Handwritten (by different people)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715000"/>
            <a:ext cx="821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Current Approach:  Deep Learning,     Early Attempt Was…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3500735"/>
            <a:ext cx="4155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Goal:  Automatic Recognition</a:t>
            </a:r>
          </a:p>
        </p:txBody>
      </p:sp>
    </p:spTree>
    <p:extLst>
      <p:ext uri="{BB962C8B-B14F-4D97-AF65-F5344CB8AC3E}">
        <p14:creationId xmlns:p14="http://schemas.microsoft.com/office/powerpoint/2010/main" val="1802967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/>
              <a:t>Bookstein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	</a:t>
            </a:r>
            <a:r>
              <a:rPr lang="en-US" dirty="0" err="1"/>
              <a:t>Mardia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Digit 3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(digitized to 13 landmarks)</a:t>
            </a:r>
          </a:p>
        </p:txBody>
      </p:sp>
      <p:cxnSp>
        <p:nvCxnSpPr>
          <p:cNvPr id="136196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6197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36198" name="Picture 2"/>
          <p:cNvPicPr>
            <a:picLocks noChangeAspect="1" noChangeArrowheads="1"/>
          </p:cNvPicPr>
          <p:nvPr/>
        </p:nvPicPr>
        <p:blipFill>
          <a:blip r:embed="rId3" cstate="print"/>
          <a:srcRect l="22449" t="29788" r="15846" b="10832"/>
          <a:stretch>
            <a:fillRect/>
          </a:stretch>
        </p:blipFill>
        <p:spPr bwMode="auto">
          <a:xfrm>
            <a:off x="4038600" y="1447800"/>
            <a:ext cx="4273550" cy="401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62131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Digit 3 Data</a:t>
            </a:r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3" cstate="print"/>
          <a:srcRect l="13205" t="31142" r="7922" b="5415"/>
          <a:stretch>
            <a:fillRect/>
          </a:stretch>
        </p:blipFill>
        <p:spPr bwMode="auto">
          <a:xfrm>
            <a:off x="3683000" y="1524000"/>
            <a:ext cx="5461000" cy="428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5174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28322214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Key Step:    </a:t>
                </a:r>
                <a:r>
                  <a:rPr lang="en-US" i="1" dirty="0"/>
                  <a:t>mod out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Translation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Scaling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Rotation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Result: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Data Objects   </a:t>
                </a:r>
                <a:r>
                  <a:rPr lang="en-US" dirty="0">
                    <a:sym typeface="Wingdings" pitchFamily="2" charset="2"/>
                  </a:rPr>
                  <a:t></a:t>
                </a:r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          </a:t>
                </a:r>
                <a:r>
                  <a:rPr lang="en-US" dirty="0">
                    <a:sym typeface="Wingdings" pitchFamily="2" charset="2"/>
                  </a:rPr>
                  <a:t></a:t>
                </a:r>
                <a:r>
                  <a:rPr lang="en-US" dirty="0"/>
                  <a:t>   points on Manifold  (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37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722581A-9311-4332-A59C-CB40F444A9C7}"/>
              </a:ext>
            </a:extLst>
          </p:cNvPr>
          <p:cNvGrpSpPr/>
          <p:nvPr/>
        </p:nvGrpSpPr>
        <p:grpSpPr>
          <a:xfrm>
            <a:off x="3733800" y="3028733"/>
            <a:ext cx="4709431" cy="2914867"/>
            <a:chOff x="3733800" y="3028733"/>
            <a:chExt cx="4709431" cy="2914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64AE147A-4575-410E-98C4-F39F678EF8EA}"/>
                    </a:ext>
                  </a:extLst>
                </p:cNvPr>
                <p:cNvSpPr txBox="1"/>
                <p:nvPr/>
              </p:nvSpPr>
              <p:spPr>
                <a:xfrm>
                  <a:off x="3733800" y="3028733"/>
                  <a:ext cx="4709431" cy="10860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Interesting Question: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Modes of Variation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64AE147A-4575-410E-98C4-F39F678EF8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3028733"/>
                  <a:ext cx="4709431" cy="1086067"/>
                </a:xfrm>
                <a:prstGeom prst="rect">
                  <a:avLst/>
                </a:prstGeom>
                <a:blipFill>
                  <a:blip r:embed="rId4"/>
                  <a:stretch>
                    <a:fillRect l="-2979" t="-7303" b="-17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5EA8046-C46B-4A57-9270-DFE50B2B5FAC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6088516" y="4114800"/>
              <a:ext cx="1074284" cy="18288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8317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Male Pelvis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4648200" cy="5149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Reassembled in 3d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u="sng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How to represent?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Thanks: 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Ja-Yeon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Jeong</a:t>
            </a: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BladderProstateRectum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18517" r="1566" b="7121"/>
          <a:stretch>
            <a:fillRect/>
          </a:stretch>
        </p:blipFill>
        <p:spPr bwMode="auto">
          <a:xfrm>
            <a:off x="4983163" y="1627188"/>
            <a:ext cx="3735387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978D448-48C2-B1A0-6D0A-D75076FB1E09}"/>
              </a:ext>
            </a:extLst>
          </p:cNvPr>
          <p:cNvGrpSpPr/>
          <p:nvPr/>
        </p:nvGrpSpPr>
        <p:grpSpPr>
          <a:xfrm>
            <a:off x="2514600" y="1912203"/>
            <a:ext cx="4038600" cy="1059597"/>
            <a:chOff x="2514600" y="1912203"/>
            <a:chExt cx="4038600" cy="10595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F47C2B-FAE7-6DF5-D955-51F2B8161E51}"/>
                </a:ext>
              </a:extLst>
            </p:cNvPr>
            <p:cNvSpPr txBox="1"/>
            <p:nvPr/>
          </p:nvSpPr>
          <p:spPr>
            <a:xfrm>
              <a:off x="2514600" y="1912203"/>
              <a:ext cx="22749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Called </a:t>
              </a:r>
              <a:r>
                <a:rPr lang="en-US" sz="2400" i="1" dirty="0">
                  <a:solidFill>
                    <a:schemeClr val="bg1"/>
                  </a:solidFill>
                </a:rPr>
                <a:t>Binary</a:t>
              </a:r>
            </a:p>
            <a:p>
              <a:pPr algn="ctr"/>
              <a:r>
                <a:rPr lang="en-US" sz="2400" i="1" dirty="0">
                  <a:solidFill>
                    <a:schemeClr val="bg1"/>
                  </a:solidFill>
                </a:rPr>
                <a:t>Representation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F708C6C-75B3-6311-BAF1-3C6A5A482214}"/>
                </a:ext>
              </a:extLst>
            </p:cNvPr>
            <p:cNvCxnSpPr>
              <a:stCxn id="3" idx="3"/>
            </p:cNvCxnSpPr>
            <p:nvPr/>
          </p:nvCxnSpPr>
          <p:spPr>
            <a:xfrm>
              <a:off x="4789582" y="2327702"/>
              <a:ext cx="1763618" cy="64409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9175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/>
              <a:t>Digit 3 data: Principal variations of the shape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3205" t="31142" r="7922" b="5415"/>
          <a:stretch>
            <a:fillRect/>
          </a:stretch>
        </p:blipFill>
        <p:spPr bwMode="auto">
          <a:xfrm>
            <a:off x="3683000" y="1524000"/>
            <a:ext cx="5461000" cy="428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57200" y="2656582"/>
            <a:ext cx="259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Recall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Above</a:t>
            </a:r>
          </a:p>
        </p:txBody>
      </p:sp>
    </p:spTree>
    <p:extLst>
      <p:ext uri="{BB962C8B-B14F-4D97-AF65-F5344CB8AC3E}">
        <p14:creationId xmlns:p14="http://schemas.microsoft.com/office/powerpoint/2010/main" val="390263059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/>
              <a:t>Digit 3 data: Principal variations of the shape</a:t>
            </a:r>
          </a:p>
        </p:txBody>
      </p:sp>
      <p:sp>
        <p:nvSpPr>
          <p:cNvPr id="146439" name="TextBox 6"/>
          <p:cNvSpPr txBox="1">
            <a:spLocks noChangeArrowheads="1"/>
          </p:cNvSpPr>
          <p:nvPr/>
        </p:nvSpPr>
        <p:spPr bwMode="auto">
          <a:xfrm>
            <a:off x="4572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Princ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geodesics by PNS</a:t>
            </a:r>
          </a:p>
        </p:txBody>
      </p:sp>
      <p:sp>
        <p:nvSpPr>
          <p:cNvPr id="146440" name="TextBox 7"/>
          <p:cNvSpPr txBox="1">
            <a:spLocks noChangeArrowheads="1"/>
          </p:cNvSpPr>
          <p:nvPr/>
        </p:nvSpPr>
        <p:spPr bwMode="auto">
          <a:xfrm>
            <a:off x="45720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Principal arcs by PNS</a:t>
            </a:r>
          </a:p>
        </p:txBody>
      </p:sp>
      <p:pic>
        <p:nvPicPr>
          <p:cNvPr id="2" name="digit3_PNS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3708" y="649787"/>
            <a:ext cx="3478983" cy="2743199"/>
          </a:xfrm>
          <a:prstGeom prst="rect">
            <a:avLst/>
          </a:prstGeom>
        </p:spPr>
      </p:pic>
      <p:pic>
        <p:nvPicPr>
          <p:cNvPr id="3" name="digit3_f_PNS1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1100" y="639741"/>
            <a:ext cx="3472974" cy="2738460"/>
          </a:xfrm>
          <a:prstGeom prst="rect">
            <a:avLst/>
          </a:prstGeom>
        </p:spPr>
      </p:pic>
      <p:pic>
        <p:nvPicPr>
          <p:cNvPr id="4" name="digit3_f_PNS2.gif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8113" y="3988299"/>
            <a:ext cx="3472974" cy="2738460"/>
          </a:xfrm>
          <a:prstGeom prst="rect">
            <a:avLst/>
          </a:prstGeom>
        </p:spPr>
      </p:pic>
      <p:pic>
        <p:nvPicPr>
          <p:cNvPr id="5" name="digit3_PNS2.gif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13708" y="3962401"/>
            <a:ext cx="3478983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79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/>
              <a:t>Digit 3 data: Principal variations of the shape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81000" y="914400"/>
            <a:ext cx="8001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Principal Geodesics: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Mode: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Center&amp;Ends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go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Left&amp;Right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2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Mode:   Fat vs. Skinny, Large Variation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Points Move Linearly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Principal Nested Spheres: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Mode:  Traverses Long Curved Path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2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Mode:  Less Variation Left to Explain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Points Follow Curved Paths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Better “Signal Compression”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179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Idea:  Use </a:t>
                </a:r>
                <a:r>
                  <a:rPr lang="en-US" i="1" dirty="0"/>
                  <a:t>Principal Nested Spheres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 a</a:t>
                </a:r>
                <a:r>
                  <a:rPr lang="en-US" dirty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Then do PCA on </a:t>
                </a:r>
                <a:r>
                  <a:rPr lang="en-US" i="1" dirty="0" err="1"/>
                  <a:t>Euclideanized</a:t>
                </a:r>
                <a:r>
                  <a:rPr lang="en-US" i="1" dirty="0"/>
                  <a:t> Data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Terminology:   Pizer et al. (2013)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895600" y="2514600"/>
            <a:ext cx="5450246" cy="1639907"/>
            <a:chOff x="2895600" y="2514600"/>
            <a:chExt cx="5450246" cy="1639907"/>
          </a:xfrm>
        </p:grpSpPr>
        <p:sp>
          <p:nvSpPr>
            <p:cNvPr id="2" name="TextBox 1"/>
            <p:cNvSpPr txBox="1"/>
            <p:nvPr/>
          </p:nvSpPr>
          <p:spPr>
            <a:xfrm>
              <a:off x="3581400" y="3200400"/>
              <a:ext cx="4764446" cy="95410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Vectors whose Entries are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Angles on Sphere and Reals</a:t>
              </a:r>
            </a:p>
          </p:txBody>
        </p:sp>
        <p:cxnSp>
          <p:nvCxnSpPr>
            <p:cNvPr id="4" name="Straight Connector 3"/>
            <p:cNvCxnSpPr>
              <a:cxnSpLocks/>
              <a:endCxn id="2" idx="0"/>
            </p:cNvCxnSpPr>
            <p:nvPr/>
          </p:nvCxnSpPr>
          <p:spPr bwMode="auto">
            <a:xfrm>
              <a:off x="3657600" y="2514600"/>
              <a:ext cx="2306023" cy="68580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2895600" y="2514600"/>
              <a:ext cx="1524000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83918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Idea:  Use </a:t>
                </a:r>
                <a:r>
                  <a:rPr lang="en-US" i="1" dirty="0"/>
                  <a:t>Principal Nested Spheres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 a</a:t>
                </a:r>
                <a:r>
                  <a:rPr lang="en-US" dirty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Motivation: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s-reps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2586574"/>
            <a:ext cx="3433763" cy="3836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009021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Idea:  Use </a:t>
                </a:r>
                <a:r>
                  <a:rPr lang="en-US" i="1" dirty="0"/>
                  <a:t>Principal Nested Spheres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 a</a:t>
                </a:r>
                <a:r>
                  <a:rPr lang="en-US" dirty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Approach:    Use 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to </a:t>
                </a:r>
                <a:r>
                  <a:rPr lang="en-US" u="sng" dirty="0"/>
                  <a:t>Linearize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36539"/>
          <a:stretch/>
        </p:blipFill>
        <p:spPr bwMode="auto">
          <a:xfrm>
            <a:off x="1219200" y="3885129"/>
            <a:ext cx="5029200" cy="2972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375293" y="4343400"/>
            <a:ext cx="2768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Needs 2 Modes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Capture Variation</a:t>
            </a:r>
          </a:p>
        </p:txBody>
      </p:sp>
    </p:spTree>
    <p:extLst>
      <p:ext uri="{BB962C8B-B14F-4D97-AF65-F5344CB8AC3E}">
        <p14:creationId xmlns:p14="http://schemas.microsoft.com/office/powerpoint/2010/main" val="370968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Idea:  Use </a:t>
                </a:r>
                <a:r>
                  <a:rPr lang="en-US" i="1" dirty="0"/>
                  <a:t>Principal Nested Spheres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 a</a:t>
                </a:r>
                <a:r>
                  <a:rPr lang="en-US" dirty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Approach:    Use 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to </a:t>
                </a:r>
                <a:r>
                  <a:rPr lang="en-US" u="sng" dirty="0"/>
                  <a:t>Linearize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5129"/>
            <a:ext cx="7924800" cy="2972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8595" y="4267200"/>
            <a:ext cx="2479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PNS Explains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One Mode</a:t>
            </a:r>
          </a:p>
        </p:txBody>
      </p:sp>
    </p:spTree>
    <p:extLst>
      <p:ext uri="{BB962C8B-B14F-4D97-AF65-F5344CB8AC3E}">
        <p14:creationId xmlns:p14="http://schemas.microsoft.com/office/powerpoint/2010/main" val="1655348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Idea:  Use </a:t>
                </a:r>
                <a:r>
                  <a:rPr lang="en-US" i="1" dirty="0"/>
                  <a:t>Principal Nested Spheres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 a</a:t>
                </a:r>
                <a:r>
                  <a:rPr lang="en-US" dirty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Approach:    Use Principal Nested Spheres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	to </a:t>
                </a:r>
                <a:r>
                  <a:rPr lang="en-US" u="sng" dirty="0"/>
                  <a:t>Linearize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Then Concatenate All &amp; Use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36208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Nested Spheres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SzPct val="100000"/>
              <a:buNone/>
            </a:pPr>
            <a:r>
              <a:rPr lang="en-US" dirty="0"/>
              <a:t>From Pizer et al. (2017, 2020) Impact on Segmentation: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PGA Segmentation:  used ~20 comp’s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CPNS Segmentation:  only need ~13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Resulted in visually better fits to data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A14E72-8C92-40D3-A9B4-6C6248952EF6}"/>
              </a:ext>
            </a:extLst>
          </p:cNvPr>
          <p:cNvGrpSpPr/>
          <p:nvPr/>
        </p:nvGrpSpPr>
        <p:grpSpPr>
          <a:xfrm>
            <a:off x="3276600" y="1676400"/>
            <a:ext cx="4019049" cy="1600200"/>
            <a:chOff x="3276600" y="1676400"/>
            <a:chExt cx="4019049" cy="1600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D81853-2D8B-4E2D-B2C3-F1F1E6BE60D2}"/>
                </a:ext>
              </a:extLst>
            </p:cNvPr>
            <p:cNvSpPr txBox="1"/>
            <p:nvPr/>
          </p:nvSpPr>
          <p:spPr>
            <a:xfrm>
              <a:off x="3276600" y="1676400"/>
              <a:ext cx="4019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 Bladder-Prostate-Rectum Data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2E54102-CEF7-4865-A7E1-0B2F2210491A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3276600" y="2045732"/>
              <a:ext cx="2009525" cy="1230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64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F34A3F-8D28-6EAB-B0E9-8C9D9D08B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FF358471-4296-61E5-4DB9-848282A7E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>
                <a:extLst>
                  <a:ext uri="{FF2B5EF4-FFF2-40B4-BE49-F238E27FC236}">
                    <a16:creationId xmlns:a16="http://schemas.microsoft.com/office/drawing/2014/main" id="{50A10C6E-31BB-92B0-239F-789701E0750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207375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Idea:  Use </a:t>
                </a:r>
                <a:r>
                  <a:rPr lang="en-US" i="1" dirty="0"/>
                  <a:t>Principal Nested Spheres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 a</a:t>
                </a:r>
                <a:r>
                  <a:rPr lang="en-US" dirty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Approach:    Use Principal Nested Spheres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	to </a:t>
                </a:r>
                <a:r>
                  <a:rPr lang="en-US" u="sng" dirty="0"/>
                  <a:t>Linearize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Then Concatenate All &amp; Use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600" dirty="0"/>
              </a:p>
              <a:p>
                <a:pPr algn="ctr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algn="ctr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Is That Adequate On A Manifold?</a:t>
                </a:r>
              </a:p>
            </p:txBody>
          </p:sp>
        </mc:Choice>
        <mc:Fallback xmlns="">
          <p:sp>
            <p:nvSpPr>
              <p:cNvPr id="132099" name="Rectangle 3">
                <a:extLst>
                  <a:ext uri="{FF2B5EF4-FFF2-40B4-BE49-F238E27FC236}">
                    <a16:creationId xmlns:a16="http://schemas.microsoft.com/office/drawing/2014/main" id="{50A10C6E-31BB-92B0-239F-789701E075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207375" cy="5181600"/>
              </a:xfrm>
              <a:blipFill>
                <a:blip r:embed="rId3"/>
                <a:stretch>
                  <a:fillRect l="-1932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38AD50C-70E4-6D72-CB2D-F1C8AFB82997}"/>
              </a:ext>
            </a:extLst>
          </p:cNvPr>
          <p:cNvGrpSpPr/>
          <p:nvPr/>
        </p:nvGrpSpPr>
        <p:grpSpPr>
          <a:xfrm>
            <a:off x="990600" y="4572000"/>
            <a:ext cx="7425431" cy="744422"/>
            <a:chOff x="990600" y="4572000"/>
            <a:chExt cx="7425431" cy="74442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5911629-7299-41E3-5148-650F3FE15AEC}"/>
                </a:ext>
              </a:extLst>
            </p:cNvPr>
            <p:cNvCxnSpPr>
              <a:cxnSpLocks/>
            </p:cNvCxnSpPr>
            <p:nvPr/>
          </p:nvCxnSpPr>
          <p:spPr>
            <a:xfrm>
              <a:off x="1752600" y="4572000"/>
              <a:ext cx="5181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DAFE72-9FBD-CB16-62EE-C7BD72AF5492}"/>
                </a:ext>
              </a:extLst>
            </p:cNvPr>
            <p:cNvSpPr txBox="1"/>
            <p:nvPr/>
          </p:nvSpPr>
          <p:spPr>
            <a:xfrm>
              <a:off x="990600" y="4724400"/>
              <a:ext cx="7425431" cy="592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00000"/>
                <a:buFont typeface="Wingdings" pitchFamily="2" charset="2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Careful:   Captures Linear Dependence!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620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Skeletal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Repr’ns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6553200" y="4876800"/>
            <a:ext cx="533400" cy="1447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4869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Challenge: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Vectors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Directions as Data Objects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𝕊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err="1"/>
                  <a:t>Polysphere</a:t>
                </a:r>
                <a:r>
                  <a:rPr lang="en-US" dirty="0"/>
                  <a:t> Type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Extension to s-rep Space</a:t>
            </a:r>
          </a:p>
        </p:txBody>
      </p:sp>
    </p:spTree>
    <p:extLst>
      <p:ext uri="{BB962C8B-B14F-4D97-AF65-F5344CB8AC3E}">
        <p14:creationId xmlns:p14="http://schemas.microsoft.com/office/powerpoint/2010/main" val="7554233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Extension to s-rep Space</a:t>
            </a:r>
          </a:p>
        </p:txBody>
      </p:sp>
      <p:pic>
        <p:nvPicPr>
          <p:cNvPr id="1734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3043" y="1828800"/>
            <a:ext cx="2688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Generator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895600" y="3342382"/>
            <a:ext cx="6318124" cy="2982218"/>
            <a:chOff x="2895600" y="3342382"/>
            <a:chExt cx="6318124" cy="2982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324600" y="3342382"/>
                  <a:ext cx="2889124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Wrap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around</a:t>
                  </a:r>
                </a:p>
                <a:p>
                  <a:pPr lvl="0"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</a:t>
                  </a:r>
                  <a:r>
                    <a:rPr kumimoji="0" lang="en-US" sz="32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Copy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𝕊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3342382"/>
                  <a:ext cx="2889124" cy="1077218"/>
                </a:xfrm>
                <a:prstGeom prst="rect">
                  <a:avLst/>
                </a:prstGeom>
                <a:blipFill>
                  <a:blip r:embed="rId5"/>
                  <a:stretch>
                    <a:fillRect l="-5497" t="-7345" r="-4440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>
              <a:off x="2895600" y="6324600"/>
              <a:ext cx="3200400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7" idx="2"/>
            </p:cNvCxnSpPr>
            <p:nvPr/>
          </p:nvCxnSpPr>
          <p:spPr>
            <a:xfrm flipV="1">
              <a:off x="5622163" y="4419600"/>
              <a:ext cx="2146999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057400" y="2743200"/>
            <a:ext cx="7132664" cy="3820418"/>
            <a:chOff x="2057400" y="2743200"/>
            <a:chExt cx="7132664" cy="3820418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2057400" y="2743200"/>
              <a:ext cx="0" cy="327660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23" idx="1"/>
            </p:cNvCxnSpPr>
            <p:nvPr/>
          </p:nvCxnSpPr>
          <p:spPr>
            <a:xfrm>
              <a:off x="2057400" y="5410201"/>
              <a:ext cx="4267200" cy="6148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324600" y="5486400"/>
                  <a:ext cx="2865464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Wrap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y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around</a:t>
                  </a:r>
                </a:p>
                <a:p>
                  <a:pPr lvl="0"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2</a:t>
                  </a:r>
                  <a:r>
                    <a:rPr kumimoji="0" lang="en-US" sz="32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nd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Copy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𝕊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5486400"/>
                  <a:ext cx="2865464" cy="1077218"/>
                </a:xfrm>
                <a:prstGeom prst="rect">
                  <a:avLst/>
                </a:prstGeom>
                <a:blipFill>
                  <a:blip r:embed="rId6"/>
                  <a:stretch>
                    <a:fillRect l="-5532" t="-7345" r="-4468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79281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Extension to s-rep Space</a:t>
            </a:r>
          </a:p>
        </p:txBody>
      </p:sp>
      <p:pic>
        <p:nvPicPr>
          <p:cNvPr id="17356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Colors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From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Generator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blipFill>
                <a:blip r:embed="rId5"/>
                <a:stretch>
                  <a:fillRect l="-6494" t="-5058" r="-5714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502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Extension to s-rep Space</a:t>
            </a:r>
          </a:p>
        </p:txBody>
      </p:sp>
      <p:pic>
        <p:nvPicPr>
          <p:cNvPr id="1736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Colors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From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Generator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blipFill>
                <a:blip r:embed="rId5"/>
                <a:stretch>
                  <a:fillRect l="-6494" t="-5058" r="-5714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193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Extension to s-rep Space</a:t>
            </a:r>
          </a:p>
        </p:txBody>
      </p:sp>
      <p:pic>
        <p:nvPicPr>
          <p:cNvPr id="17377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1723" y="2732782"/>
            <a:ext cx="3316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Desired Answer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a PCA</a:t>
            </a:r>
          </a:p>
        </p:txBody>
      </p:sp>
    </p:spTree>
    <p:extLst>
      <p:ext uri="{BB962C8B-B14F-4D97-AF65-F5344CB8AC3E}">
        <p14:creationId xmlns:p14="http://schemas.microsoft.com/office/powerpoint/2010/main" val="2970366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CPNS: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Gets 1-d Comps,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But </a:t>
                </a:r>
                <a:r>
                  <a:rPr lang="en-US" u="sng" dirty="0"/>
                  <a:t>Wrong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Dependence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(Strong Distortion)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sz="1600" dirty="0"/>
                  <a:t>                                                                           Thanks to </a:t>
                </a:r>
                <a:r>
                  <a:rPr lang="en-US" sz="1600" dirty="0" err="1"/>
                  <a:t>Sungkyu</a:t>
                </a:r>
                <a:r>
                  <a:rPr lang="en-US" sz="1600" dirty="0"/>
                  <a:t> Jung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 b="-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Extension to s-rep Space</a:t>
            </a:r>
          </a:p>
        </p:txBody>
      </p:sp>
      <p:pic>
        <p:nvPicPr>
          <p:cNvPr id="173875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22496" r="52021" b="10692"/>
          <a:stretch/>
        </p:blipFill>
        <p:spPr bwMode="auto">
          <a:xfrm>
            <a:off x="4255477" y="1905000"/>
            <a:ext cx="4736123" cy="430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76891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Polysphere</a:t>
            </a:r>
            <a:r>
              <a:rPr lang="en-US" dirty="0"/>
              <a:t>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Deeper New Methodology:    PPCA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For </a:t>
                </a:r>
                <a:r>
                  <a:rPr lang="en-US" dirty="0" err="1"/>
                  <a:t>Polysphere</a:t>
                </a:r>
                <a:r>
                  <a:rPr lang="en-US" dirty="0"/>
                  <a:t> Spaces (e.g. s-reps)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Find Approximating (Higher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 Sphere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Then do PNS (Better Signal Compression)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i="1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i="1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187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Polysphere</a:t>
            </a:r>
            <a:r>
              <a:rPr lang="en-US" dirty="0"/>
              <a:t> PCA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Deeper New Methodology:    PPCA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For </a:t>
            </a:r>
            <a:r>
              <a:rPr lang="en-US" dirty="0" err="1"/>
              <a:t>Polysphere</a:t>
            </a:r>
            <a:r>
              <a:rPr lang="en-US" dirty="0"/>
              <a:t> Spaces (e.g. s-reps)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Reference:    Eltzner et al (2015)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z="2400" dirty="0"/>
              <a:t>Benjamin Eltzner     Stephan Huckemann    Sungkyu Jung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</p:txBody>
      </p:sp>
      <p:pic>
        <p:nvPicPr>
          <p:cNvPr id="1757186" name="Picture 2" descr="Foto Dr. Benjamin Eltz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r="12861"/>
          <a:stretch/>
        </p:blipFill>
        <p:spPr bwMode="auto">
          <a:xfrm>
            <a:off x="1096107" y="4476750"/>
            <a:ext cx="172329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RI1mYWg3b3Bbsedgc7TqK8T8ONYtWQ8Akz64Dkjycv3v2kK2YRE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r="13676" b="30218"/>
          <a:stretch/>
        </p:blipFill>
        <p:spPr bwMode="auto">
          <a:xfrm>
            <a:off x="6820848" y="4476750"/>
            <a:ext cx="1865952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3.gstatic.com/images?q=tbn:ANd9GcSw7VBMeb853uG9WtExUu7zBQ3PG7pQ1XEse8uO9yeTX7nOhMr6Q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10461" b="14277"/>
          <a:stretch/>
        </p:blipFill>
        <p:spPr bwMode="auto">
          <a:xfrm>
            <a:off x="3962400" y="4476749"/>
            <a:ext cx="1873547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4423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Polysphere</a:t>
            </a:r>
            <a:r>
              <a:rPr lang="en-US" dirty="0"/>
              <a:t> PCA-type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Deeper New Methodology:    PPCA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For </a:t>
            </a:r>
            <a:r>
              <a:rPr lang="en-US" dirty="0" err="1"/>
              <a:t>Polysphere</a:t>
            </a:r>
            <a:r>
              <a:rPr lang="en-US" dirty="0"/>
              <a:t>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~Toy Example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Pretty Good But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Still Some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Distortion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z="1600" dirty="0"/>
              <a:t>                          Thanks to B. </a:t>
            </a:r>
            <a:r>
              <a:rPr lang="en-US" sz="1600" dirty="0" err="1"/>
              <a:t>Eltzner</a:t>
            </a:r>
            <a:endParaRPr lang="en-US" sz="1600" dirty="0"/>
          </a:p>
        </p:txBody>
      </p:sp>
      <p:pic>
        <p:nvPicPr>
          <p:cNvPr id="1739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93" y="1935328"/>
            <a:ext cx="4893107" cy="49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13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Topologically Different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Torus Type Spaces: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𝕊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𝕊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u="sng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Applications:  </a:t>
                </a:r>
              </a:p>
              <a:p>
                <a:pPr algn="ctr"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Vectors of Angles as Data Objects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997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~Conjugate Gaussians, but there are issues: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Major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HLDSS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challenges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Manifold aspect of 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9831" y="5710535"/>
            <a:ext cx="4287969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Handle With Variation on PCA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0082" y="6243935"/>
            <a:ext cx="4141518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Careful Handling Very Useful</a:t>
            </a:r>
          </a:p>
        </p:txBody>
      </p:sp>
    </p:spTree>
    <p:extLst>
      <p:ext uri="{BB962C8B-B14F-4D97-AF65-F5344CB8AC3E}">
        <p14:creationId xmlns:p14="http://schemas.microsoft.com/office/powerpoint/2010/main" val="27484476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Spaces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Vectors of Angles as 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Natural Examples Include: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Structural Chemistry</a:t>
            </a:r>
          </a:p>
          <a:p>
            <a:pPr algn="ctr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(Sequences of Bond Angles)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Meteorology</a:t>
            </a:r>
          </a:p>
          <a:p>
            <a:pPr marL="0" indent="0" algn="ctr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(Wind Directions at Multiple Sites)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Astronomy</a:t>
            </a:r>
          </a:p>
          <a:p>
            <a:pPr marL="0" indent="0" algn="ctr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(Sunspots Moving 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97219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Space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Toy Example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E82E252-657A-4180-85C4-ADC5E3E14468}"/>
              </a:ext>
            </a:extLst>
          </p:cNvPr>
          <p:cNvGrpSpPr/>
          <p:nvPr/>
        </p:nvGrpSpPr>
        <p:grpSpPr>
          <a:xfrm>
            <a:off x="285621" y="2133600"/>
            <a:ext cx="4438779" cy="3433465"/>
            <a:chOff x="285621" y="2133600"/>
            <a:chExt cx="4438779" cy="3433465"/>
          </a:xfrm>
        </p:grpSpPr>
        <p:pic>
          <p:nvPicPr>
            <p:cNvPr id="3" name="Picture 2" descr="Chart, scatter chart&#10;&#10;Description automatically generated">
              <a:extLst>
                <a:ext uri="{FF2B5EF4-FFF2-40B4-BE49-F238E27FC236}">
                  <a16:creationId xmlns:a16="http://schemas.microsoft.com/office/drawing/2014/main" id="{517D6481-C216-4D28-9363-4590022A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133600"/>
              <a:ext cx="2667000" cy="2667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F34E701-3ABA-43F2-A12B-31D8D1E1ED0F}"/>
                    </a:ext>
                  </a:extLst>
                </p:cNvPr>
                <p:cNvSpPr txBox="1"/>
                <p:nvPr/>
              </p:nvSpPr>
              <p:spPr>
                <a:xfrm>
                  <a:off x="285621" y="5105400"/>
                  <a:ext cx="443877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Square Representation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F34E701-3ABA-43F2-A12B-31D8D1E1ED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21" y="5105400"/>
                  <a:ext cx="4438779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2000" r="-962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2C40C6-2CA1-4A63-815D-5EF84717682C}"/>
              </a:ext>
            </a:extLst>
          </p:cNvPr>
          <p:cNvSpPr txBox="1"/>
          <p:nvPr/>
        </p:nvSpPr>
        <p:spPr>
          <a:xfrm>
            <a:off x="1055796" y="5710535"/>
            <a:ext cx="2982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Edges are Identified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95EAC3-FA0E-4052-817D-FA6AC96C53D7}"/>
              </a:ext>
            </a:extLst>
          </p:cNvPr>
          <p:cNvGrpSpPr/>
          <p:nvPr/>
        </p:nvGrpSpPr>
        <p:grpSpPr>
          <a:xfrm>
            <a:off x="5029200" y="2173530"/>
            <a:ext cx="3136756" cy="3393535"/>
            <a:chOff x="5029200" y="2173530"/>
            <a:chExt cx="3136756" cy="3393535"/>
          </a:xfrm>
        </p:grpSpPr>
        <p:pic>
          <p:nvPicPr>
            <p:cNvPr id="6" name="Picture 5" descr="A picture containing wheel&#10;&#10;Description automatically generated">
              <a:extLst>
                <a:ext uri="{FF2B5EF4-FFF2-40B4-BE49-F238E27FC236}">
                  <a16:creationId xmlns:a16="http://schemas.microsoft.com/office/drawing/2014/main" id="{3C753631-EBC5-4E47-9ED1-4D9EC8FD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2173530"/>
              <a:ext cx="2503045" cy="2667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137D7F-D848-4134-99CD-9E01EF094269}"/>
                </a:ext>
              </a:extLst>
            </p:cNvPr>
            <p:cNvSpPr txBox="1"/>
            <p:nvPr/>
          </p:nvSpPr>
          <p:spPr>
            <a:xfrm>
              <a:off x="5029200" y="5105400"/>
              <a:ext cx="3136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Donut Representation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89D394-B1E5-477E-8301-EB2BBD65723E}"/>
              </a:ext>
            </a:extLst>
          </p:cNvPr>
          <p:cNvSpPr txBox="1"/>
          <p:nvPr/>
        </p:nvSpPr>
        <p:spPr>
          <a:xfrm>
            <a:off x="5181600" y="5710535"/>
            <a:ext cx="2717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Different Radii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View Topology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6598D-5471-4B41-80C4-1174043DC824}"/>
              </a:ext>
            </a:extLst>
          </p:cNvPr>
          <p:cNvSpPr txBox="1"/>
          <p:nvPr/>
        </p:nvSpPr>
        <p:spPr>
          <a:xfrm>
            <a:off x="2839863" y="6474023"/>
            <a:ext cx="3158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Thanks to Eduardo Garc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a-Portugu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24614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Motivation: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“Sphere is most perfect geometric shape”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Eltzner, Huckemann &amp; Mardia (2018)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Deform Data to Sphere &amp; Use PNS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67167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Eltzner, Huckemann &amp; Mardia (2018)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Deform Data to Sphere &amp; Use PNS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9472D-B72D-4303-988B-5E734C397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1" t="37734" r="4166" b="11666"/>
          <a:stretch/>
        </p:blipFill>
        <p:spPr>
          <a:xfrm>
            <a:off x="695036" y="4191000"/>
            <a:ext cx="78393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5635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Eltzner, Huckemann &amp; Mardia (2018)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Deform Data to Sphere &amp; Use PNS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Major Challenges: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Find A Good </a:t>
            </a:r>
            <a:r>
              <a:rPr lang="en-US" dirty="0" err="1"/>
              <a:t>Cutpoint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Heavy Distortion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E6D61F-9747-47CA-A5CE-C4974A503177}"/>
              </a:ext>
            </a:extLst>
          </p:cNvPr>
          <p:cNvGrpSpPr/>
          <p:nvPr/>
        </p:nvGrpSpPr>
        <p:grpSpPr>
          <a:xfrm>
            <a:off x="4495800" y="5722203"/>
            <a:ext cx="4141250" cy="830997"/>
            <a:chOff x="4495800" y="5722203"/>
            <a:chExt cx="4141250" cy="8309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9F0DA1-1FD8-4747-A570-124D30A66DD7}"/>
                </a:ext>
              </a:extLst>
            </p:cNvPr>
            <p:cNvSpPr txBox="1"/>
            <p:nvPr/>
          </p:nvSpPr>
          <p:spPr>
            <a:xfrm>
              <a:off x="5336145" y="5722203"/>
              <a:ext cx="3300905" cy="83099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Approach:  Specifically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Minimize Distortion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F92E8F9-7202-4475-8A84-E256C6CA4517}"/>
                </a:ext>
              </a:extLst>
            </p:cNvPr>
            <p:cNvCxnSpPr>
              <a:stCxn id="2" idx="1"/>
            </p:cNvCxnSpPr>
            <p:nvPr/>
          </p:nvCxnSpPr>
          <p:spPr bwMode="auto">
            <a:xfrm flipH="1">
              <a:off x="4495800" y="6137702"/>
              <a:ext cx="840345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83404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Multi-Dimensional Scaling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71600"/>
                <a:ext cx="8269288" cy="5181600"/>
              </a:xfrm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For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Metric Space,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Given a rank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Find </a:t>
                </a:r>
                <a:r>
                  <a:rPr kumimoji="0" lang="en-US" sz="32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Representers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Whose Distance Matrix “Best” Approximates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𝔇</m:t>
                    </m:r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Typical Algorithms:  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as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“PCA-like” Vectors of Scores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5181600"/>
              </a:xfrm>
              <a:blipFill>
                <a:blip r:embed="rId3"/>
                <a:stretch>
                  <a:fillRect l="-1842" r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B91FAA3-F16A-4DDC-8769-319983AC21CE}"/>
              </a:ext>
            </a:extLst>
          </p:cNvPr>
          <p:cNvGrpSpPr/>
          <p:nvPr/>
        </p:nvGrpSpPr>
        <p:grpSpPr>
          <a:xfrm>
            <a:off x="3495639" y="2116057"/>
            <a:ext cx="5217134" cy="1651735"/>
            <a:chOff x="3267039" y="2691665"/>
            <a:chExt cx="5217134" cy="16517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115318-3C26-4907-B744-D69B0A2BC15B}"/>
                </a:ext>
              </a:extLst>
            </p:cNvPr>
            <p:cNvSpPr txBox="1"/>
            <p:nvPr/>
          </p:nvSpPr>
          <p:spPr>
            <a:xfrm>
              <a:off x="3267039" y="2691665"/>
              <a:ext cx="52171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This Representation Is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Called “Auto-Encoder” In AI literature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7186361-88F7-41AA-88F2-259DA7EDA0B4}"/>
                </a:ext>
              </a:extLst>
            </p:cNvPr>
            <p:cNvSpPr/>
            <p:nvPr/>
          </p:nvSpPr>
          <p:spPr>
            <a:xfrm>
              <a:off x="3657600" y="3733800"/>
              <a:ext cx="2895600" cy="6096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F3A693C-7E29-4CD5-BEA8-9AE5B744E47F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5105400" y="3522662"/>
              <a:ext cx="770206" cy="21113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026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Multi-Dimensional Scaling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71600"/>
                <a:ext cx="8269288" cy="5181600"/>
              </a:xfrm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Ezra Miller Idea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(SAMSI Program on OODA):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Strongly Non-Euclidean Data Space,</a:t>
                </a:r>
              </a:p>
              <a:p>
                <a:pPr marL="0" lvl="0" indent="0" algn="l" eaLnBrk="0" hangingPunct="0">
                  <a:lnSpc>
                    <a:spcPct val="150000"/>
                  </a:lnSpc>
                  <a:buClrTx/>
                  <a:buSzTx/>
                  <a:defRPr/>
                </a:pPr>
                <a:r>
                  <a:rPr lang="en-US" dirty="0">
                    <a:latin typeface="Arial"/>
                  </a:rPr>
                  <a:t>Embed Representers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</a:p>
              <a:p>
                <a:pPr marL="0" lvl="0" indent="0" algn="l" eaLnBrk="0" hangingPunct="0">
                  <a:lnSpc>
                    <a:spcPct val="150000"/>
                  </a:lnSpc>
                  <a:buClrTx/>
                  <a:buSzTx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 a </a:t>
                </a:r>
                <a:r>
                  <a:rPr lang="en-US" dirty="0">
                    <a:latin typeface="Arial"/>
                  </a:rPr>
                  <a:t>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pace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w</a:t>
                </a:r>
                <a:r>
                  <a:rPr lang="en-US" baseline="0" dirty="0" err="1">
                    <a:latin typeface="Arial"/>
                  </a:rPr>
                  <a:t>ith</a:t>
                </a:r>
                <a:r>
                  <a:rPr lang="en-US" baseline="0" dirty="0">
                    <a:latin typeface="Arial"/>
                  </a:rPr>
                  <a:t> </a:t>
                </a:r>
                <a:r>
                  <a:rPr lang="en-US" i="1" baseline="0" dirty="0">
                    <a:latin typeface="Arial"/>
                  </a:rPr>
                  <a:t>Less Distortion</a:t>
                </a:r>
                <a:endParaRPr kumimoji="0" lang="en-US" sz="3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indent="0" eaLnBrk="0" hangingPunct="0">
                  <a:lnSpc>
                    <a:spcPct val="150000"/>
                  </a:lnSpc>
                  <a:buClrTx/>
                  <a:buSzTx/>
                  <a:defRPr/>
                </a:pPr>
                <a:endParaRPr lang="en-US" dirty="0"/>
              </a:p>
              <a:p>
                <a:pPr marL="0" marR="0" lvl="0" indent="0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5181600"/>
              </a:xfrm>
              <a:blipFill>
                <a:blip r:embed="rId3"/>
                <a:stretch>
                  <a:fillRect l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60F79628-1358-4C9D-87C8-7EE34F453B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r="11250" b="8000"/>
          <a:stretch/>
        </p:blipFill>
        <p:spPr>
          <a:xfrm>
            <a:off x="6705599" y="1295400"/>
            <a:ext cx="144780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55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Multi-Dimensional Scaling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marL="0" lvl="0" indent="0">
                  <a:lnSpc>
                    <a:spcPct val="150000"/>
                  </a:lnSpc>
                  <a:buNone/>
                  <a:defRPr/>
                </a:pPr>
                <a:r>
                  <a:rPr lang="en-US" dirty="0">
                    <a:latin typeface="Arial"/>
                  </a:rPr>
                  <a:t>For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</a:t>
                </a:r>
                <a:r>
                  <a:rPr lang="en-US" noProof="0" dirty="0">
                    <a:latin typeface="Arial"/>
                  </a:rPr>
                  <a:t>Torus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lvl="0" indent="0">
                  <a:lnSpc>
                    <a:spcPct val="150000"/>
                  </a:lnSpc>
                  <a:buNone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Find </a:t>
                </a:r>
                <a:r>
                  <a:rPr kumimoji="0" lang="en-US" sz="32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Representers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Whose Distance Matrix “Best”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Approx’s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𝔇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Then Apply PNS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Also Optimize Over Tuning Parameter: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Arial"/>
                </a:endParaRPr>
              </a:p>
              <a:p>
                <a:pPr marL="0" lvl="0" indent="0">
                  <a:lnSpc>
                    <a:spcPct val="150000"/>
                  </a:lnSpc>
                  <a:defRPr/>
                </a:pPr>
                <a:r>
                  <a:rPr lang="en-US" dirty="0">
                    <a:latin typeface="Arial"/>
                  </a:rPr>
                  <a:t>(For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Arial"/>
                  </a:rPr>
                  <a:t>  Large,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latin typeface="Arial"/>
                  </a:rPr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941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66A4F8-A361-4A27-A9E3-C49D7DAE0605}"/>
              </a:ext>
            </a:extLst>
          </p:cNvPr>
          <p:cNvSpPr/>
          <p:nvPr/>
        </p:nvSpPr>
        <p:spPr bwMode="auto">
          <a:xfrm>
            <a:off x="7467600" y="4724400"/>
            <a:ext cx="1676400" cy="2111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763000" cy="454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Scaled Torus PCA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610600" cy="5486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>
                <a:ea typeface="굴림" pitchFamily="34" charset="-127"/>
              </a:rPr>
              <a:t>Collaborators (</a:t>
            </a:r>
            <a:r>
              <a:rPr lang="en-US" dirty="0"/>
              <a:t>Zoubouloglou et al. (2023)):</a:t>
            </a:r>
            <a:endParaRPr lang="en-US" altLang="ko-KR" dirty="0">
              <a:ea typeface="굴림" pitchFamily="34" charset="-127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>
              <a:ea typeface="굴림" pitchFamily="34" charset="-127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>
                <a:ea typeface="굴림" pitchFamily="34" charset="-127"/>
              </a:rPr>
              <a:t>Pavlos </a:t>
            </a:r>
            <a:r>
              <a:rPr lang="en-US" sz="3200" b="0" i="0" u="none" strike="noStrike" baseline="0" dirty="0"/>
              <a:t>Zoubouloglou</a:t>
            </a:r>
            <a:endParaRPr lang="en-US" altLang="ko-KR" dirty="0">
              <a:ea typeface="굴림" pitchFamily="34" charset="-127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>
                <a:ea typeface="굴림" pitchFamily="34" charset="-127"/>
              </a:rPr>
              <a:t>UNC, Statistics &amp; OR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>
              <a:ea typeface="굴림" pitchFamily="34" charset="-127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>
                <a:ea typeface="굴림" pitchFamily="34" charset="-127"/>
              </a:rPr>
              <a:t>Eduardo </a:t>
            </a:r>
            <a:r>
              <a:rPr lang="en-US" sz="3200" b="0" i="0" u="none" strike="noStrike" baseline="0" dirty="0"/>
              <a:t>Garc</a:t>
            </a:r>
            <a:r>
              <a:rPr lang="en-US" dirty="0"/>
              <a:t>í</a:t>
            </a:r>
            <a:r>
              <a:rPr lang="en-US" sz="3200" b="0" i="0" u="none" strike="noStrike" baseline="0" dirty="0"/>
              <a:t>a-Portugués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>
                <a:ea typeface="굴림" pitchFamily="34" charset="-127"/>
              </a:rPr>
              <a:t>U. Carlos III, Madrid</a:t>
            </a:r>
          </a:p>
        </p:txBody>
      </p:sp>
      <p:pic>
        <p:nvPicPr>
          <p:cNvPr id="3" name="Picture 2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6EC0244C-8E2B-409F-8030-E0F8BC9BDC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8" t="9995" r="30798" b="51143"/>
          <a:stretch/>
        </p:blipFill>
        <p:spPr>
          <a:xfrm>
            <a:off x="7467600" y="4724400"/>
            <a:ext cx="1676400" cy="2111022"/>
          </a:xfrm>
          <a:prstGeom prst="rect">
            <a:avLst/>
          </a:prstGeom>
        </p:spPr>
      </p:pic>
      <p:pic>
        <p:nvPicPr>
          <p:cNvPr id="6" name="Picture 5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C34AC672-27E9-4B2D-9E81-394736F7C6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0"/>
          <a:stretch/>
        </p:blipFill>
        <p:spPr>
          <a:xfrm>
            <a:off x="7410450" y="2133600"/>
            <a:ext cx="173355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69308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Three Clusters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6F2E3B8-8DF6-4004-B608-D4B4480DB2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7" t="39267" r="6667" b="16266"/>
          <a:stretch/>
        </p:blipFill>
        <p:spPr>
          <a:xfrm>
            <a:off x="-42041" y="2133600"/>
            <a:ext cx="9186041" cy="2895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932404C-8545-447A-B3EF-183D0CAD83A7}"/>
              </a:ext>
            </a:extLst>
          </p:cNvPr>
          <p:cNvGrpSpPr/>
          <p:nvPr/>
        </p:nvGrpSpPr>
        <p:grpSpPr>
          <a:xfrm>
            <a:off x="2514600" y="2819400"/>
            <a:ext cx="914400" cy="838200"/>
            <a:chOff x="2514600" y="2819400"/>
            <a:chExt cx="914400" cy="838200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23FD559-DF17-42D8-8300-D245F63F38F3}"/>
                </a:ext>
              </a:extLst>
            </p:cNvPr>
            <p:cNvSpPr/>
            <p:nvPr/>
          </p:nvSpPr>
          <p:spPr bwMode="auto">
            <a:xfrm>
              <a:off x="2514600" y="3200400"/>
              <a:ext cx="914400" cy="457200"/>
            </a:xfrm>
            <a:prstGeom prst="rightArrow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57BC4C-ED5A-48C1-B237-B1B6CBB64689}"/>
                </a:ext>
              </a:extLst>
            </p:cNvPr>
            <p:cNvSpPr txBox="1"/>
            <p:nvPr/>
          </p:nvSpPr>
          <p:spPr>
            <a:xfrm>
              <a:off x="2514600" y="28194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C4326C-1121-4355-9E12-F2E10558EFEC}"/>
              </a:ext>
            </a:extLst>
          </p:cNvPr>
          <p:cNvGrpSpPr/>
          <p:nvPr/>
        </p:nvGrpSpPr>
        <p:grpSpPr>
          <a:xfrm>
            <a:off x="5867400" y="2819400"/>
            <a:ext cx="914400" cy="838200"/>
            <a:chOff x="2514600" y="2819400"/>
            <a:chExt cx="914400" cy="838200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EB2CB9F4-37BB-47BB-AB68-677837A4CA4A}"/>
                </a:ext>
              </a:extLst>
            </p:cNvPr>
            <p:cNvSpPr/>
            <p:nvPr/>
          </p:nvSpPr>
          <p:spPr bwMode="auto">
            <a:xfrm>
              <a:off x="2514600" y="3200400"/>
              <a:ext cx="914400" cy="457200"/>
            </a:xfrm>
            <a:prstGeom prst="rightArrow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F83B9F-40FB-4706-A893-AECDBDB8E0F4}"/>
                </a:ext>
              </a:extLst>
            </p:cNvPr>
            <p:cNvSpPr txBox="1"/>
            <p:nvPr/>
          </p:nvSpPr>
          <p:spPr>
            <a:xfrm>
              <a:off x="2514600" y="28194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22F2B1-9578-4BBB-9215-2A2CE766CA2B}"/>
              </a:ext>
            </a:extLst>
          </p:cNvPr>
          <p:cNvGrpSpPr/>
          <p:nvPr/>
        </p:nvGrpSpPr>
        <p:grpSpPr>
          <a:xfrm>
            <a:off x="4827005" y="3957638"/>
            <a:ext cx="4164595" cy="2207359"/>
            <a:chOff x="4827005" y="3957638"/>
            <a:chExt cx="4164595" cy="22073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BAA0B2-6A55-473A-8298-0BAE70784D58}"/>
                </a:ext>
              </a:extLst>
            </p:cNvPr>
            <p:cNvSpPr txBox="1"/>
            <p:nvPr/>
          </p:nvSpPr>
          <p:spPr>
            <a:xfrm>
              <a:off x="4827005" y="5334000"/>
              <a:ext cx="41645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Mode Captures 3 Clusters,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Much Better Than PCA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4656640-4350-4330-B4D8-661A38080293}"/>
                </a:ext>
              </a:extLst>
            </p:cNvPr>
            <p:cNvCxnSpPr>
              <a:stCxn id="8" idx="0"/>
            </p:cNvCxnSpPr>
            <p:nvPr/>
          </p:nvCxnSpPr>
          <p:spPr bwMode="auto">
            <a:xfrm flipV="1">
              <a:off x="6909303" y="3957638"/>
              <a:ext cx="610685" cy="137636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7C6245-43CF-450F-9CA6-E0DC699BFDB2}"/>
              </a:ext>
            </a:extLst>
          </p:cNvPr>
          <p:cNvGrpSpPr/>
          <p:nvPr/>
        </p:nvGrpSpPr>
        <p:grpSpPr>
          <a:xfrm>
            <a:off x="636005" y="4267200"/>
            <a:ext cx="4164595" cy="2286000"/>
            <a:chOff x="5234410" y="4114800"/>
            <a:chExt cx="4164595" cy="22860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9B4330-E08D-4A31-8D0D-8E71286845DB}"/>
                </a:ext>
              </a:extLst>
            </p:cNvPr>
            <p:cNvSpPr txBox="1"/>
            <p:nvPr/>
          </p:nvSpPr>
          <p:spPr>
            <a:xfrm>
              <a:off x="5234410" y="5939135"/>
              <a:ext cx="4164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Inverse Image of 1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Mode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246A209-D43C-4F5F-9B12-5E05F90F4230}"/>
                </a:ext>
              </a:extLst>
            </p:cNvPr>
            <p:cNvCxnSpPr>
              <a:stCxn id="18" idx="0"/>
            </p:cNvCxnSpPr>
            <p:nvPr/>
          </p:nvCxnSpPr>
          <p:spPr bwMode="auto">
            <a:xfrm flipH="1" flipV="1">
              <a:off x="6579605" y="4114800"/>
              <a:ext cx="737103" cy="1824335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53227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Data Naturally Lie on </a:t>
                </a:r>
                <a:r>
                  <a:rPr lang="en-US" sz="2800" u="sng" dirty="0">
                    <a:solidFill>
                      <a:srgbClr val="00B050"/>
                    </a:solidFill>
                  </a:rPr>
                  <a:t>Known</a:t>
                </a:r>
                <a:r>
                  <a:rPr lang="en-US" sz="2800" dirty="0">
                    <a:solidFill>
                      <a:srgbClr val="00B050"/>
                    </a:solidFill>
                  </a:rPr>
                  <a:t> Manifold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81000" y="3962400"/>
            <a:ext cx="2971800" cy="685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Last Class: Manifold Data</a:t>
            </a:r>
          </a:p>
        </p:txBody>
      </p:sp>
    </p:spTree>
    <p:extLst>
      <p:ext uri="{BB962C8B-B14F-4D97-AF65-F5344CB8AC3E}">
        <p14:creationId xmlns:p14="http://schemas.microsoft.com/office/powerpoint/2010/main" val="11615721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Sunspots Data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Time Lagged Locations of Sunspots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Q:  Linear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Relationship?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Recall 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Identified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B554D-6315-411E-BD35-0C8B382BC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24" t="21110" b="12222"/>
          <a:stretch/>
        </p:blipFill>
        <p:spPr>
          <a:xfrm>
            <a:off x="3625427" y="1981200"/>
            <a:ext cx="551857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58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Sunspots Data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TPCA Fit “Line”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B554D-6315-411E-BD35-0C8B382BC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24" t="21110" b="12222"/>
          <a:stretch/>
        </p:blipFill>
        <p:spPr>
          <a:xfrm>
            <a:off x="1" y="2362200"/>
            <a:ext cx="4114800" cy="34090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1012184-36E0-4E16-9601-6AEF7BEA7C20}"/>
              </a:ext>
            </a:extLst>
          </p:cNvPr>
          <p:cNvGrpSpPr/>
          <p:nvPr/>
        </p:nvGrpSpPr>
        <p:grpSpPr>
          <a:xfrm>
            <a:off x="5181600" y="1371600"/>
            <a:ext cx="3810000" cy="4390292"/>
            <a:chOff x="5181600" y="1371600"/>
            <a:chExt cx="3810000" cy="43902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EE962BA-A442-48C8-8643-6F437AB21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340" t="28889" r="15663" b="6666"/>
            <a:stretch/>
          </p:blipFill>
          <p:spPr>
            <a:xfrm>
              <a:off x="5181600" y="2362200"/>
              <a:ext cx="3810000" cy="3399692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8CEB94-9A59-4E69-A94A-E316268C9187}"/>
                </a:ext>
              </a:extLst>
            </p:cNvPr>
            <p:cNvSpPr txBox="1"/>
            <p:nvPr/>
          </p:nvSpPr>
          <p:spPr>
            <a:xfrm>
              <a:off x="5791200" y="1371600"/>
              <a:ext cx="2459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TPCA Scores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0891FBE-73CA-49E4-80D1-D8515D2BF9AA}"/>
              </a:ext>
            </a:extLst>
          </p:cNvPr>
          <p:cNvSpPr txBox="1"/>
          <p:nvPr/>
        </p:nvSpPr>
        <p:spPr>
          <a:xfrm>
            <a:off x="2895600" y="6044625"/>
            <a:ext cx="589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Appears Clustered (Non-Linear)</a:t>
            </a:r>
          </a:p>
        </p:txBody>
      </p:sp>
    </p:spTree>
    <p:extLst>
      <p:ext uri="{BB962C8B-B14F-4D97-AF65-F5344CB8AC3E}">
        <p14:creationId xmlns:p14="http://schemas.microsoft.com/office/powerpoint/2010/main" val="3279023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Sunspots Data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</a:rPr>
              <a:t>STPCA Fit “Line”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B554D-6315-411E-BD35-0C8B382BC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24" t="21110" b="12222"/>
          <a:stretch/>
        </p:blipFill>
        <p:spPr>
          <a:xfrm>
            <a:off x="1" y="2362200"/>
            <a:ext cx="4114800" cy="3409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891FBE-73CA-49E4-80D1-D8515D2BF9AA}"/>
              </a:ext>
            </a:extLst>
          </p:cNvPr>
          <p:cNvSpPr txBox="1"/>
          <p:nvPr/>
        </p:nvSpPr>
        <p:spPr>
          <a:xfrm>
            <a:off x="5009882" y="6044625"/>
            <a:ext cx="3829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Clearly Follows Line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68942C-E7E2-4BBE-AE4E-43AA796B2113}"/>
              </a:ext>
            </a:extLst>
          </p:cNvPr>
          <p:cNvGrpSpPr/>
          <p:nvPr/>
        </p:nvGrpSpPr>
        <p:grpSpPr>
          <a:xfrm>
            <a:off x="5257800" y="1371600"/>
            <a:ext cx="3886200" cy="4405745"/>
            <a:chOff x="5257800" y="1371600"/>
            <a:chExt cx="3886200" cy="44057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8CEB94-9A59-4E69-A94A-E316268C9187}"/>
                </a:ext>
              </a:extLst>
            </p:cNvPr>
            <p:cNvSpPr txBox="1"/>
            <p:nvPr/>
          </p:nvSpPr>
          <p:spPr>
            <a:xfrm>
              <a:off x="5791200" y="1371600"/>
              <a:ext cx="2689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STPCA Scores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F4EDF6-609E-4B1E-B1F1-74A4BD5CC7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786" t="32222" r="3264" b="3333"/>
            <a:stretch/>
          </p:blipFill>
          <p:spPr>
            <a:xfrm>
              <a:off x="5257800" y="2362200"/>
              <a:ext cx="3886200" cy="3415145"/>
            </a:xfrm>
            <a:prstGeom prst="rect">
              <a:avLst/>
            </a:prstGeom>
            <a:ln w="25400">
              <a:solidFill>
                <a:srgbClr val="0000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00248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Torsion Angle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Goal:    Find Clusters Here, 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Using Only 7 </a:t>
                </a:r>
                <a:r>
                  <a:rPr lang="en-US" u="sng" dirty="0"/>
                  <a:t>Other</a:t>
                </a:r>
                <a:r>
                  <a:rPr lang="en-US" dirty="0"/>
                  <a:t> Angles,  i.e.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635FCF4-12C4-4AC9-A843-963917BA7F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94" t="24444" r="8986" b="1111"/>
          <a:stretch/>
        </p:blipFill>
        <p:spPr>
          <a:xfrm>
            <a:off x="2514600" y="2831206"/>
            <a:ext cx="4267200" cy="402679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E423C2-EB75-4AA9-807D-CAA56E0EE96E}"/>
              </a:ext>
            </a:extLst>
          </p:cNvPr>
          <p:cNvCxnSpPr/>
          <p:nvPr/>
        </p:nvCxnSpPr>
        <p:spPr bwMode="auto">
          <a:xfrm flipH="1">
            <a:off x="4800600" y="1905000"/>
            <a:ext cx="228600" cy="926206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318E17-D55B-4CAB-81A6-F3AD3B8B3278}"/>
              </a:ext>
            </a:extLst>
          </p:cNvPr>
          <p:cNvCxnSpPr/>
          <p:nvPr/>
        </p:nvCxnSpPr>
        <p:spPr bwMode="auto">
          <a:xfrm>
            <a:off x="5029200" y="1905000"/>
            <a:ext cx="990600" cy="2057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7DA924-D11F-44E1-93C8-5FD374F5C4F4}"/>
              </a:ext>
            </a:extLst>
          </p:cNvPr>
          <p:cNvCxnSpPr/>
          <p:nvPr/>
        </p:nvCxnSpPr>
        <p:spPr bwMode="auto">
          <a:xfrm flipH="1">
            <a:off x="3581400" y="1905000"/>
            <a:ext cx="1447800" cy="2057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0991AC-09CC-45A3-8C54-EC931038E408}"/>
              </a:ext>
            </a:extLst>
          </p:cNvPr>
          <p:cNvSpPr txBox="1"/>
          <p:nvPr/>
        </p:nvSpPr>
        <p:spPr>
          <a:xfrm>
            <a:off x="6553200" y="3576697"/>
            <a:ext cx="25378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Show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These Labels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Colors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PCAs</a:t>
            </a:r>
          </a:p>
        </p:txBody>
      </p:sp>
    </p:spTree>
    <p:extLst>
      <p:ext uri="{BB962C8B-B14F-4D97-AF65-F5344CB8AC3E}">
        <p14:creationId xmlns:p14="http://schemas.microsoft.com/office/powerpoint/2010/main" val="854997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Torsion Angle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Goal:   Find Labelled Clusters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00991AC-09CC-45A3-8C54-EC931038E408}"/>
              </a:ext>
            </a:extLst>
          </p:cNvPr>
          <p:cNvSpPr txBox="1"/>
          <p:nvPr/>
        </p:nvSpPr>
        <p:spPr>
          <a:xfrm>
            <a:off x="559107" y="2234625"/>
            <a:ext cx="2162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TPCA-1 Scores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04A70-E1E0-400D-9C02-DCB0104FBC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67" t="23739" r="7500" b="4981"/>
          <a:stretch/>
        </p:blipFill>
        <p:spPr>
          <a:xfrm>
            <a:off x="128337" y="2743200"/>
            <a:ext cx="8863263" cy="39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4B1B3F-EA63-462F-8B6D-E5C110E60432}"/>
              </a:ext>
            </a:extLst>
          </p:cNvPr>
          <p:cNvSpPr txBox="1"/>
          <p:nvPr/>
        </p:nvSpPr>
        <p:spPr>
          <a:xfrm>
            <a:off x="3530907" y="2234625"/>
            <a:ext cx="2162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TPCA-2 Scores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2F1720-3489-4D6E-84CB-4AE8A76861E6}"/>
              </a:ext>
            </a:extLst>
          </p:cNvPr>
          <p:cNvSpPr txBox="1"/>
          <p:nvPr/>
        </p:nvSpPr>
        <p:spPr>
          <a:xfrm>
            <a:off x="6410060" y="2234625"/>
            <a:ext cx="2060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STPCA Scores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F4E59C-91C8-4080-922B-24A39CB1C23C}"/>
              </a:ext>
            </a:extLst>
          </p:cNvPr>
          <p:cNvSpPr txBox="1"/>
          <p:nvPr/>
        </p:nvSpPr>
        <p:spPr>
          <a:xfrm>
            <a:off x="1067001" y="4444425"/>
            <a:ext cx="3932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PC1 - KDE Based Clustering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BCBE76-0314-4BE3-B095-B6C719B72973}"/>
              </a:ext>
            </a:extLst>
          </p:cNvPr>
          <p:cNvSpPr txBox="1"/>
          <p:nvPr/>
        </p:nvSpPr>
        <p:spPr>
          <a:xfrm>
            <a:off x="6248400" y="4590871"/>
            <a:ext cx="2462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Much Better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Correspondence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Target Labels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D50C34-81A0-4B6D-8D29-F9E88F34910B}"/>
              </a:ext>
            </a:extLst>
          </p:cNvPr>
          <p:cNvSpPr txBox="1"/>
          <p:nvPr/>
        </p:nvSpPr>
        <p:spPr>
          <a:xfrm>
            <a:off x="4495800" y="1828800"/>
            <a:ext cx="2865528" cy="830997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STPCA Tends to Put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Clusters into 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PC</a:t>
            </a:r>
          </a:p>
        </p:txBody>
      </p:sp>
    </p:spTree>
    <p:extLst>
      <p:ext uri="{BB962C8B-B14F-4D97-AF65-F5344CB8AC3E}">
        <p14:creationId xmlns:p14="http://schemas.microsoft.com/office/powerpoint/2010/main" val="2198355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4" grpId="0"/>
      <p:bldP spid="15" grpId="0"/>
      <p:bldP spid="1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Jung et al (2012)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Important Landmark:    </a:t>
                </a:r>
              </a:p>
              <a:p>
                <a:pPr algn="ctr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This Motivated </a:t>
                </a:r>
                <a:r>
                  <a:rPr lang="en-US" i="1" dirty="0"/>
                  <a:t>Backwards PCA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739391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u="sng" dirty="0"/>
              <a:t>Replace</a:t>
            </a:r>
            <a:r>
              <a:rPr lang="en-US" dirty="0"/>
              <a:t> usual </a:t>
            </a:r>
            <a:r>
              <a:rPr lang="en-US" i="1" dirty="0"/>
              <a:t>forwards</a:t>
            </a:r>
            <a:r>
              <a:rPr lang="en-US" dirty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u="sng" dirty="0"/>
              <a:t>With</a:t>
            </a:r>
            <a:r>
              <a:rPr lang="en-US" dirty="0"/>
              <a:t> a </a:t>
            </a:r>
            <a:r>
              <a:rPr lang="en-US" i="1" dirty="0"/>
              <a:t>backwards </a:t>
            </a:r>
            <a:r>
              <a:rPr lang="en-US" dirty="0"/>
              <a:t>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B6E54-C1D0-4DA9-B399-8B8E885569F2}"/>
              </a:ext>
            </a:extLst>
          </p:cNvPr>
          <p:cNvSpPr txBox="1"/>
          <p:nvPr/>
        </p:nvSpPr>
        <p:spPr>
          <a:xfrm>
            <a:off x="6097734" y="1295400"/>
            <a:ext cx="2131866" cy="461665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Sec. 8.6</a:t>
            </a:r>
          </a:p>
        </p:txBody>
      </p:sp>
    </p:spTree>
    <p:extLst>
      <p:ext uri="{BB962C8B-B14F-4D97-AF65-F5344CB8AC3E}">
        <p14:creationId xmlns:p14="http://schemas.microsoft.com/office/powerpoint/2010/main" val="396767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Terminology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Multiple linear regression: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Stepwise approaches: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dirty="0"/>
              <a:t>Forwards:</a:t>
            </a:r>
            <a:r>
              <a:rPr lang="en-US" dirty="0"/>
              <a:t>   Start small, iteratively </a:t>
            </a:r>
            <a:r>
              <a:rPr lang="en-US" u="sng" dirty="0"/>
              <a:t>add</a:t>
            </a:r>
            <a:r>
              <a:rPr lang="en-US" dirty="0"/>
              <a:t> variables to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dirty="0"/>
              <a:t>Backwards:</a:t>
            </a:r>
            <a:r>
              <a:rPr lang="en-US" dirty="0"/>
              <a:t>   Start with all, iteratively </a:t>
            </a:r>
            <a:r>
              <a:rPr lang="en-US" u="sng" dirty="0"/>
              <a:t>remove</a:t>
            </a:r>
            <a:r>
              <a:rPr lang="en-US" dirty="0"/>
              <a:t> variables from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05000" y="2209800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228600" progId="Equation.3">
                  <p:embed/>
                </p:oleObj>
              </mc:Choice>
              <mc:Fallback>
                <p:oleObj name="Equation" r:id="rId3" imgW="1981080" imgH="228600" progId="Equation.3">
                  <p:embed/>
                  <p:pic>
                    <p:nvPicPr>
                      <p:cNvPr id="30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94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668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200">
                <a:ea typeface="Gulim" pitchFamily="34" charset="-127"/>
              </a:rPr>
              <a:t>Illust</a:t>
            </a:r>
            <a:r>
              <a:rPr lang="en-US" altLang="ko-KR" sz="3200">
                <a:latin typeface="Tahoma"/>
                <a:ea typeface="Gulim" pitchFamily="34" charset="-127"/>
              </a:rPr>
              <a:t>’</a:t>
            </a:r>
            <a:r>
              <a:rPr lang="en-US" altLang="ko-KR" sz="3200">
                <a:ea typeface="Gulim" pitchFamily="34" charset="-127"/>
              </a:rPr>
              <a:t>n of PCA View:    Recall Raw Data</a:t>
            </a:r>
            <a:r>
              <a:rPr lang="en-US" altLang="ko-KR" b="1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1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715307653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>
                <a:ea typeface="Gulim" pitchFamily="34" charset="-127"/>
              </a:rPr>
              <a:t>Illust</a:t>
            </a:r>
            <a:r>
              <a:rPr lang="en-US" altLang="ko-KR" sz="3200">
                <a:latin typeface="Tahoma"/>
                <a:ea typeface="Gulim" pitchFamily="34" charset="-127"/>
              </a:rPr>
              <a:t>’</a:t>
            </a:r>
            <a:r>
              <a:rPr lang="en-US" altLang="ko-KR" sz="3200">
                <a:ea typeface="Gulim" pitchFamily="34" charset="-127"/>
              </a:rPr>
              <a:t>n of PCA View:    PC1 Projections</a:t>
            </a:r>
            <a:r>
              <a:rPr lang="en-US" altLang="ko-KR" b="1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2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2347885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r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Try to </a:t>
                </a:r>
                <a:r>
                  <a:rPr lang="en-US" sz="2800" u="sng" dirty="0">
                    <a:solidFill>
                      <a:srgbClr val="FF0000"/>
                    </a:solidFill>
                  </a:rPr>
                  <a:t>Find</a:t>
                </a:r>
                <a:r>
                  <a:rPr lang="en-US" sz="2800" dirty="0">
                    <a:solidFill>
                      <a:srgbClr val="FF0000"/>
                    </a:solidFill>
                  </a:rPr>
                  <a:t> Low-d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Aprox’ing</a:t>
                </a:r>
                <a:r>
                  <a:rPr lang="en-US" sz="2800" dirty="0">
                    <a:solidFill>
                      <a:srgbClr val="FF0000"/>
                    </a:solidFill>
                  </a:rPr>
                  <a:t> Manifold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r="-1514" b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581400" y="3962400"/>
            <a:ext cx="35814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Last Class: Manifold Data</a:t>
            </a:r>
          </a:p>
        </p:txBody>
      </p:sp>
    </p:spTree>
    <p:extLst>
      <p:ext uri="{BB962C8B-B14F-4D97-AF65-F5344CB8AC3E}">
        <p14:creationId xmlns:p14="http://schemas.microsoft.com/office/powerpoint/2010/main" val="22174762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>
                <a:ea typeface="Gulim" pitchFamily="34" charset="-127"/>
              </a:rPr>
              <a:t>Illust</a:t>
            </a:r>
            <a:r>
              <a:rPr lang="en-US" altLang="ko-KR" sz="3200">
                <a:latin typeface="Tahoma"/>
                <a:ea typeface="Gulim" pitchFamily="34" charset="-127"/>
              </a:rPr>
              <a:t>’</a:t>
            </a:r>
            <a:r>
              <a:rPr lang="en-US" altLang="ko-KR" sz="3200">
                <a:ea typeface="Gulim" pitchFamily="34" charset="-127"/>
              </a:rPr>
              <a:t>n of PCA View:    PC2 Projections</a:t>
            </a:r>
            <a:r>
              <a:rPr lang="en-US" altLang="ko-KR" b="1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3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586655440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>
                <a:ea typeface="굴림" pitchFamily="34" charset="-127"/>
              </a:rPr>
              <a:t>Illust</a:t>
            </a:r>
            <a:r>
              <a:rPr lang="en-US" altLang="ko-KR" sz="3200">
                <a:latin typeface="Tahoma" pitchFamily="34" charset="0"/>
                <a:ea typeface="굴림" pitchFamily="34" charset="-127"/>
              </a:rPr>
              <a:t>’</a:t>
            </a:r>
            <a:r>
              <a:rPr lang="en-US" altLang="ko-KR" sz="3200">
                <a:ea typeface="굴림" pitchFamily="34" charset="-127"/>
              </a:rPr>
              <a:t>n of PCA View:    Projections on PC1,2 plane</a:t>
            </a:r>
          </a:p>
        </p:txBody>
      </p:sp>
      <p:pic>
        <p:nvPicPr>
          <p:cNvPr id="144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4220829973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Next Class: 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   Zhen Fang</a:t>
            </a:r>
          </a:p>
          <a:p>
            <a:pPr algn="ctr"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17858</TotalTime>
  <Words>2713</Words>
  <Application>Microsoft Office PowerPoint</Application>
  <PresentationFormat>On-screen Show (4:3)</PresentationFormat>
  <Paragraphs>799</Paragraphs>
  <Slides>92</Slides>
  <Notes>87</Notes>
  <HiddenSlides>0</HiddenSlides>
  <MMClips>5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7" baseType="lpstr">
      <vt:lpstr>굴림</vt:lpstr>
      <vt:lpstr>굴림</vt:lpstr>
      <vt:lpstr>Arial</vt:lpstr>
      <vt:lpstr>Arial Unicode MS</vt:lpstr>
      <vt:lpstr>Calibri</vt:lpstr>
      <vt:lpstr>Cambria Math</vt:lpstr>
      <vt:lpstr>Tahoma</vt:lpstr>
      <vt:lpstr>Times New Roman</vt:lpstr>
      <vt:lpstr>Wingdings</vt:lpstr>
      <vt:lpstr>2_Default Design</vt:lpstr>
      <vt:lpstr>3_Default Design</vt:lpstr>
      <vt:lpstr>4_Default Design</vt:lpstr>
      <vt:lpstr>1_Default Design</vt:lpstr>
      <vt:lpstr>Default Design</vt:lpstr>
      <vt:lpstr>Equation</vt:lpstr>
      <vt:lpstr>Statistics – O. R. 881 Object Oriented Data Analysis</vt:lpstr>
      <vt:lpstr>Current Sections in Textbook</vt:lpstr>
      <vt:lpstr>Last Class: Skeletal Repr’ns</vt:lpstr>
      <vt:lpstr>Last Class: Male Pelvis</vt:lpstr>
      <vt:lpstr>Last Class: Male Pelvis</vt:lpstr>
      <vt:lpstr>Last Class: Skeletal Repr’ns</vt:lpstr>
      <vt:lpstr>Last Class: 3-d s-reps</vt:lpstr>
      <vt:lpstr>Last Class: Manifold Data</vt:lpstr>
      <vt:lpstr>Last Class: Manifold Data</vt:lpstr>
      <vt:lpstr>Last Class: Manifold Feature Spaces</vt:lpstr>
      <vt:lpstr>Last Class: Manifold Feature Spaces</vt:lpstr>
      <vt:lpstr>Last Class: Manifold Feature Spaces</vt:lpstr>
      <vt:lpstr>Last Class: Manifold Feature Spaces</vt:lpstr>
      <vt:lpstr>Last Class: Manifold Feature Spaces</vt:lpstr>
      <vt:lpstr>Last Class: PCA for s-reps</vt:lpstr>
      <vt:lpstr>Last Class: PCA on Manifolds</vt:lpstr>
      <vt:lpstr>PCA Extensions for Data on Manifolds</vt:lpstr>
      <vt:lpstr>Challenge for Principal Geodesic Analysis</vt:lpstr>
      <vt:lpstr>Challenge for Principal Geodesic Analysis</vt:lpstr>
      <vt:lpstr>Challenge for Principal Geodesic Analysis</vt:lpstr>
      <vt:lpstr>Challenge for Principal Geodesic Analysis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Principal Arc Analysis</vt:lpstr>
      <vt:lpstr>Principal Arc Analysis</vt:lpstr>
      <vt:lpstr>Important Challenge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Digit 3 data: Principal variations of the shape</vt:lpstr>
      <vt:lpstr>Digit 3 data: Principal variations of the shape</vt:lpstr>
      <vt:lpstr>Digit 3 data: Principal variations of the shape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Extension to s-rep Space</vt:lpstr>
      <vt:lpstr>Extension to s-rep Space</vt:lpstr>
      <vt:lpstr>Extension to s-rep Space</vt:lpstr>
      <vt:lpstr>Extension to s-rep Space</vt:lpstr>
      <vt:lpstr>Extension to s-rep Space</vt:lpstr>
      <vt:lpstr>Extension to s-rep Space</vt:lpstr>
      <vt:lpstr>Polysphere PCA</vt:lpstr>
      <vt:lpstr>Polysphere PCA</vt:lpstr>
      <vt:lpstr>Polysphere PCA-type Analysis</vt:lpstr>
      <vt:lpstr>Topologically Different Space</vt:lpstr>
      <vt:lpstr>Torus Spaces</vt:lpstr>
      <vt:lpstr>Torus Space Views</vt:lpstr>
      <vt:lpstr>Torus PCA</vt:lpstr>
      <vt:lpstr>Torus PCA</vt:lpstr>
      <vt:lpstr>Torus PCA</vt:lpstr>
      <vt:lpstr>Multi-Dimensional Scaling</vt:lpstr>
      <vt:lpstr>Multi-Dimensional Scaling</vt:lpstr>
      <vt:lpstr>Multi-Dimensional Scaling</vt:lpstr>
      <vt:lpstr>Scaled Torus PCA</vt:lpstr>
      <vt:lpstr>Toy Example</vt:lpstr>
      <vt:lpstr>Sunspots Data</vt:lpstr>
      <vt:lpstr>Sunspots Data</vt:lpstr>
      <vt:lpstr>Sunspots Data</vt:lpstr>
      <vt:lpstr>RNA Torsion Angle Data</vt:lpstr>
      <vt:lpstr>RNA Torsion Angle Data</vt:lpstr>
      <vt:lpstr>Principal Nested Spheres</vt:lpstr>
      <vt:lpstr>Backwards PCA</vt:lpstr>
      <vt:lpstr>Terminology</vt:lpstr>
      <vt:lpstr>Illust’n of PCA View:    Recall Raw Data </vt:lpstr>
      <vt:lpstr>Illust’n of PCA View:    PC1 Projections </vt:lpstr>
      <vt:lpstr>Illust’n of PCA View:    PC2 Projections </vt:lpstr>
      <vt:lpstr>Illust’n of PCA View:    Projections on PC1,2 plane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656</cp:revision>
  <dcterms:created xsi:type="dcterms:W3CDTF">2001-06-08T01:38:43Z</dcterms:created>
  <dcterms:modified xsi:type="dcterms:W3CDTF">2025-10-14T19:07:55Z</dcterms:modified>
</cp:coreProperties>
</file>