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</p:sldMasterIdLst>
  <p:notesMasterIdLst>
    <p:notesMasterId r:id="rId87"/>
  </p:notesMasterIdLst>
  <p:sldIdLst>
    <p:sldId id="262" r:id="rId3"/>
    <p:sldId id="714" r:id="rId4"/>
    <p:sldId id="3492" r:id="rId5"/>
    <p:sldId id="3495" r:id="rId6"/>
    <p:sldId id="3715" r:id="rId7"/>
    <p:sldId id="3758" r:id="rId8"/>
    <p:sldId id="3693" r:id="rId9"/>
    <p:sldId id="3696" r:id="rId10"/>
    <p:sldId id="1075" r:id="rId11"/>
    <p:sldId id="1077" r:id="rId12"/>
    <p:sldId id="1086" r:id="rId13"/>
    <p:sldId id="1079" r:id="rId14"/>
    <p:sldId id="1083" r:id="rId15"/>
    <p:sldId id="1082" r:id="rId16"/>
    <p:sldId id="3685" r:id="rId17"/>
    <p:sldId id="3533" r:id="rId18"/>
    <p:sldId id="3531" r:id="rId19"/>
    <p:sldId id="3532" r:id="rId20"/>
    <p:sldId id="3789" r:id="rId21"/>
    <p:sldId id="3534" r:id="rId22"/>
    <p:sldId id="3535" r:id="rId23"/>
    <p:sldId id="3536" r:id="rId24"/>
    <p:sldId id="3537" r:id="rId25"/>
    <p:sldId id="3790" r:id="rId26"/>
    <p:sldId id="3539" r:id="rId27"/>
    <p:sldId id="3540" r:id="rId28"/>
    <p:sldId id="3541" r:id="rId29"/>
    <p:sldId id="3542" r:id="rId30"/>
    <p:sldId id="3543" r:id="rId31"/>
    <p:sldId id="3544" r:id="rId32"/>
    <p:sldId id="3545" r:id="rId33"/>
    <p:sldId id="3546" r:id="rId34"/>
    <p:sldId id="3791" r:id="rId35"/>
    <p:sldId id="3548" r:id="rId36"/>
    <p:sldId id="3549" r:id="rId37"/>
    <p:sldId id="3792" r:id="rId38"/>
    <p:sldId id="3563" r:id="rId39"/>
    <p:sldId id="3556" r:id="rId40"/>
    <p:sldId id="3557" r:id="rId41"/>
    <p:sldId id="3632" r:id="rId42"/>
    <p:sldId id="3633" r:id="rId43"/>
    <p:sldId id="3558" r:id="rId44"/>
    <p:sldId id="3559" r:id="rId45"/>
    <p:sldId id="3560" r:id="rId46"/>
    <p:sldId id="3561" r:id="rId47"/>
    <p:sldId id="3562" r:id="rId48"/>
    <p:sldId id="3310" r:id="rId49"/>
    <p:sldId id="3311" r:id="rId50"/>
    <p:sldId id="3312" r:id="rId51"/>
    <p:sldId id="3313" r:id="rId52"/>
    <p:sldId id="3314" r:id="rId53"/>
    <p:sldId id="3315" r:id="rId54"/>
    <p:sldId id="3316" r:id="rId55"/>
    <p:sldId id="3317" r:id="rId56"/>
    <p:sldId id="3319" r:id="rId57"/>
    <p:sldId id="3320" r:id="rId58"/>
    <p:sldId id="3321" r:id="rId59"/>
    <p:sldId id="3322" r:id="rId60"/>
    <p:sldId id="3323" r:id="rId61"/>
    <p:sldId id="3766" r:id="rId62"/>
    <p:sldId id="3635" r:id="rId63"/>
    <p:sldId id="3634" r:id="rId64"/>
    <p:sldId id="3767" r:id="rId65"/>
    <p:sldId id="3768" r:id="rId66"/>
    <p:sldId id="3637" r:id="rId67"/>
    <p:sldId id="3769" r:id="rId68"/>
    <p:sldId id="3639" r:id="rId69"/>
    <p:sldId id="3770" r:id="rId70"/>
    <p:sldId id="3641" r:id="rId71"/>
    <p:sldId id="3699" r:id="rId72"/>
    <p:sldId id="3785" r:id="rId73"/>
    <p:sldId id="3786" r:id="rId74"/>
    <p:sldId id="3788" r:id="rId75"/>
    <p:sldId id="3787" r:id="rId76"/>
    <p:sldId id="3772" r:id="rId77"/>
    <p:sldId id="3795" r:id="rId78"/>
    <p:sldId id="3794" r:id="rId79"/>
    <p:sldId id="3796" r:id="rId80"/>
    <p:sldId id="3797" r:id="rId81"/>
    <p:sldId id="3798" r:id="rId82"/>
    <p:sldId id="3793" r:id="rId83"/>
    <p:sldId id="3782" r:id="rId84"/>
    <p:sldId id="3397" r:id="rId85"/>
    <p:sldId id="3780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00FF"/>
    <a:srgbClr val="A700D5"/>
    <a:srgbClr val="00FF00"/>
    <a:srgbClr val="B4A700"/>
    <a:srgbClr val="D1CC00"/>
    <a:srgbClr val="2DC8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59" d="100"/>
          <a:sy n="59" d="100"/>
        </p:scale>
        <p:origin x="14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1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0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9489C-352E-4CD7-8BD6-E49194B996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5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71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24D6E-5BC0-4D2C-804C-8C9A16B7036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5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63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71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1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05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1AC47-F372-4D2F-A816-AC98603F356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827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1AC47-F372-4D2F-A816-AC98603F356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19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61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63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21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04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04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25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33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39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43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405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82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13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2515-1192-41A7-BF46-E39870BB3F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2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37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19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298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31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038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83F96-05DC-446A-8530-BD9177F1F14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860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97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125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478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697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415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574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012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053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796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974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733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556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670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8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96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6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4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8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66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186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360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60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246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294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86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789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546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790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448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935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500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0.png"/><Relationship Id="rId4" Type="http://schemas.openxmlformats.org/officeDocument/2006/relationships/image" Target="../media/image2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0.png"/><Relationship Id="rId4" Type="http://schemas.openxmlformats.org/officeDocument/2006/relationships/image" Target="../media/image51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Space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Toy Example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E82E252-657A-4180-85C4-ADC5E3E14468}"/>
              </a:ext>
            </a:extLst>
          </p:cNvPr>
          <p:cNvGrpSpPr/>
          <p:nvPr/>
        </p:nvGrpSpPr>
        <p:grpSpPr>
          <a:xfrm>
            <a:off x="285621" y="2133600"/>
            <a:ext cx="4438779" cy="3433465"/>
            <a:chOff x="285621" y="2133600"/>
            <a:chExt cx="4438779" cy="3433465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517D6481-C216-4D28-9363-4590022A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133600"/>
              <a:ext cx="2667000" cy="2667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/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Square Representation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2000" r="-962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2C40C6-2CA1-4A63-815D-5EF84717682C}"/>
              </a:ext>
            </a:extLst>
          </p:cNvPr>
          <p:cNvSpPr txBox="1"/>
          <p:nvPr/>
        </p:nvSpPr>
        <p:spPr>
          <a:xfrm>
            <a:off x="1055796" y="5710535"/>
            <a:ext cx="298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Edges are Identified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5EAC3-FA0E-4052-817D-FA6AC96C53D7}"/>
              </a:ext>
            </a:extLst>
          </p:cNvPr>
          <p:cNvGrpSpPr/>
          <p:nvPr/>
        </p:nvGrpSpPr>
        <p:grpSpPr>
          <a:xfrm>
            <a:off x="5029200" y="2173530"/>
            <a:ext cx="3136756" cy="3393535"/>
            <a:chOff x="5029200" y="2173530"/>
            <a:chExt cx="3136756" cy="3393535"/>
          </a:xfrm>
        </p:grpSpPr>
        <p:pic>
          <p:nvPicPr>
            <p:cNvPr id="6" name="Picture 5" descr="A picture containing wheel&#10;&#10;Description automatically generated">
              <a:extLst>
                <a:ext uri="{FF2B5EF4-FFF2-40B4-BE49-F238E27FC236}">
                  <a16:creationId xmlns:a16="http://schemas.microsoft.com/office/drawing/2014/main" id="{3C753631-EBC5-4E47-9ED1-4D9EC8FD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173530"/>
              <a:ext cx="2503045" cy="2667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37D7F-D848-4134-99CD-9E01EF094269}"/>
                </a:ext>
              </a:extLst>
            </p:cNvPr>
            <p:cNvSpPr txBox="1"/>
            <p:nvPr/>
          </p:nvSpPr>
          <p:spPr>
            <a:xfrm>
              <a:off x="5029200" y="5105400"/>
              <a:ext cx="313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Donut Representation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89D394-B1E5-477E-8301-EB2BBD65723E}"/>
              </a:ext>
            </a:extLst>
          </p:cNvPr>
          <p:cNvSpPr txBox="1"/>
          <p:nvPr/>
        </p:nvSpPr>
        <p:spPr>
          <a:xfrm>
            <a:off x="5181600" y="5710535"/>
            <a:ext cx="271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Different Radii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View Topology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6598D-5471-4B41-80C4-1174043DC824}"/>
              </a:ext>
            </a:extLst>
          </p:cNvPr>
          <p:cNvSpPr txBox="1"/>
          <p:nvPr/>
        </p:nvSpPr>
        <p:spPr>
          <a:xfrm>
            <a:off x="2839863" y="6474023"/>
            <a:ext cx="315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Thanks to Eduardo Garc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a-Portugu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246147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Motivation: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“Sphere is most perfect geometric shape”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Eltzner, Huckemann &amp; Mardia (2018)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Approach: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Deform Data to Sphere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 &amp; Use PNS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1675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Major Challenges: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Find A Good </a:t>
            </a:r>
            <a:r>
              <a:rPr lang="en-US" dirty="0" err="1"/>
              <a:t>Cutpoint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Heavy Distortion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6D61F-9747-47CA-A5CE-C4974A503177}"/>
              </a:ext>
            </a:extLst>
          </p:cNvPr>
          <p:cNvGrpSpPr/>
          <p:nvPr/>
        </p:nvGrpSpPr>
        <p:grpSpPr>
          <a:xfrm>
            <a:off x="4495800" y="5722203"/>
            <a:ext cx="4141250" cy="830997"/>
            <a:chOff x="4495800" y="5722203"/>
            <a:chExt cx="4141250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F0DA1-1FD8-4747-A570-124D30A66DD7}"/>
                </a:ext>
              </a:extLst>
            </p:cNvPr>
            <p:cNvSpPr txBox="1"/>
            <p:nvPr/>
          </p:nvSpPr>
          <p:spPr>
            <a:xfrm>
              <a:off x="5336145" y="5722203"/>
              <a:ext cx="3300905" cy="830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Approach:  Specifically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Minimize Distortion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92E8F9-7202-4475-8A84-E256C6CA4517}"/>
                </a:ext>
              </a:extLst>
            </p:cNvPr>
            <p:cNvCxnSpPr>
              <a:stCxn id="2" idx="1"/>
            </p:cNvCxnSpPr>
            <p:nvPr/>
          </p:nvCxnSpPr>
          <p:spPr bwMode="auto">
            <a:xfrm flipH="1">
              <a:off x="4495800" y="6137702"/>
              <a:ext cx="8403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34046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Metric Space,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Given a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“PCA-like” Vectors of Scores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  <a:blipFill>
                <a:blip r:embed="rId3"/>
                <a:stretch>
                  <a:fillRect l="-1842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91FAA3-F16A-4DDC-8769-319983AC21CE}"/>
              </a:ext>
            </a:extLst>
          </p:cNvPr>
          <p:cNvGrpSpPr/>
          <p:nvPr/>
        </p:nvGrpSpPr>
        <p:grpSpPr>
          <a:xfrm>
            <a:off x="3495639" y="2116057"/>
            <a:ext cx="5217134" cy="1651735"/>
            <a:chOff x="3267039" y="2691665"/>
            <a:chExt cx="5217134" cy="16517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115318-3C26-4907-B744-D69B0A2BC15B}"/>
                </a:ext>
              </a:extLst>
            </p:cNvPr>
            <p:cNvSpPr txBox="1"/>
            <p:nvPr/>
          </p:nvSpPr>
          <p:spPr>
            <a:xfrm>
              <a:off x="3267039" y="2691665"/>
              <a:ext cx="5217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 Representation Is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“Auto-Encoder” In AI literature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7186361-88F7-41AA-88F2-259DA7EDA0B4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3A693C-7E29-4CD5-BEA8-9AE5B744E47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5105400" y="3522662"/>
              <a:ext cx="770206" cy="21113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267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:r>
                  <a:rPr lang="en-US" noProof="0" dirty="0">
                    <a:latin typeface="Arial"/>
                  </a:rPr>
                  <a:t>Torus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lvl="0" indent="0">
                  <a:lnSpc>
                    <a:spcPct val="150000"/>
                  </a:lnSpc>
                  <a:buNone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Approx’s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Then Apply PNS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Also Optimize Over Tuning Parameter: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Arial"/>
                </a:endParaRPr>
              </a:p>
              <a:p>
                <a:pPr marL="0" lvl="0" indent="0">
                  <a:lnSpc>
                    <a:spcPct val="150000"/>
                  </a:lnSpc>
                  <a:defRPr/>
                </a:pPr>
                <a:r>
                  <a:rPr lang="en-US" dirty="0">
                    <a:latin typeface="Arial"/>
                  </a:rPr>
                  <a:t>(For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Arial"/>
                  </a:rPr>
                  <a:t>  Large,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9417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Backwards PCA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Replace</a:t>
            </a:r>
            <a:r>
              <a:rPr lang="en-US" dirty="0"/>
              <a:t> usual </a:t>
            </a:r>
            <a:r>
              <a:rPr lang="en-US" i="1" dirty="0"/>
              <a:t>forwards</a:t>
            </a:r>
            <a:r>
              <a:rPr lang="en-US" dirty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With</a:t>
            </a:r>
            <a:r>
              <a:rPr lang="en-US" dirty="0"/>
              <a:t> a </a:t>
            </a:r>
            <a:r>
              <a:rPr lang="en-US" i="1" dirty="0"/>
              <a:t>backwards </a:t>
            </a:r>
            <a:r>
              <a:rPr lang="en-US" dirty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B6E54-C1D0-4DA9-B399-8B8E885569F2}"/>
              </a:ext>
            </a:extLst>
          </p:cNvPr>
          <p:cNvSpPr txBox="1"/>
          <p:nvPr/>
        </p:nvSpPr>
        <p:spPr>
          <a:xfrm>
            <a:off x="6097734" y="1295400"/>
            <a:ext cx="2131866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8.6</a:t>
            </a:r>
          </a:p>
        </p:txBody>
      </p:sp>
    </p:spTree>
    <p:extLst>
      <p:ext uri="{BB962C8B-B14F-4D97-AF65-F5344CB8AC3E}">
        <p14:creationId xmlns:p14="http://schemas.microsoft.com/office/powerpoint/2010/main" val="3967676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u="sng" dirty="0"/>
              <a:t>Very Different</a:t>
            </a:r>
            <a:r>
              <a:rPr lang="en-US" dirty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3250451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/>
                  <a:t>Replace</a:t>
                </a:r>
                <a:r>
                  <a:rPr lang="en-US" dirty="0"/>
                  <a:t> usual </a:t>
                </a:r>
                <a:r>
                  <a:rPr lang="en-US" i="1" dirty="0"/>
                  <a:t>forwards</a:t>
                </a:r>
                <a:r>
                  <a:rPr lang="en-US" dirty="0"/>
                  <a:t> view of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Data  </a:t>
                </a:r>
                <a:r>
                  <a:rPr lang="en-US" dirty="0">
                    <a:sym typeface="Wingdings" pitchFamily="2" charset="2"/>
                  </a:rPr>
                  <a:t>  PC1   (1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  PC2  (1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 of Data-PC1)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</a:t>
                </a:r>
                <a:r>
                  <a:rPr lang="en-US" dirty="0">
                    <a:sym typeface="Wingdings" pitchFamily="2" charset="2"/>
                  </a:rPr>
                  <a:t>   PC1 U PC2   (2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sz="4000" dirty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   PC1 U … U  </a:t>
                </a:r>
                <a:r>
                  <a:rPr lang="en-US" dirty="0" err="1">
                    <a:sym typeface="Wingdings" pitchFamily="2" charset="2"/>
                  </a:rPr>
                  <a:t>PCr</a:t>
                </a:r>
                <a:endParaRPr lang="en-US" dirty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                (r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1054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82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/>
                  <a:t>With</a:t>
                </a:r>
                <a:r>
                  <a:rPr lang="en-US" dirty="0"/>
                  <a:t> a </a:t>
                </a:r>
                <a:r>
                  <a:rPr lang="en-US" i="1" dirty="0"/>
                  <a:t>backwards</a:t>
                </a:r>
                <a:r>
                  <a:rPr lang="en-US" dirty="0"/>
                  <a:t> approach to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Data  </a:t>
                </a:r>
                <a:r>
                  <a:rPr lang="en-US" dirty="0">
                    <a:sym typeface="Wingdings" pitchFamily="2" charset="2"/>
                  </a:rPr>
                  <a:t>  PC1  U … U  </a:t>
                </a:r>
                <a:r>
                  <a:rPr lang="en-US" dirty="0" err="1">
                    <a:sym typeface="Wingdings" pitchFamily="2" charset="2"/>
                  </a:rPr>
                  <a:t>PCr</a:t>
                </a:r>
                <a:r>
                  <a:rPr lang="en-US" dirty="0">
                    <a:sym typeface="Wingdings" pitchFamily="2" charset="2"/>
                  </a:rPr>
                  <a:t>    (r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   PC1  U … U  PC(r-1)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</a:t>
                </a:r>
                <a:r>
                  <a:rPr lang="en-US" dirty="0">
                    <a:sym typeface="Wingdings" pitchFamily="2" charset="2"/>
                  </a:rPr>
                  <a:t>   PC1 U PC2   (2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   PC1    (1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50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u="sng" dirty="0"/>
              <a:t>Very Different</a:t>
            </a:r>
            <a:r>
              <a:rPr lang="en-US" dirty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2275017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8.7, 7.3.5, 10.1.2, 8.5, 9.1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9.1, 2.1, 9.2 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/>
                  <a:t>Nested</a:t>
                </a:r>
                <a:r>
                  <a:rPr lang="en-US" dirty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(Often taken for granted)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096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Desirability of Nesting: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u="sng" dirty="0"/>
              <a:t>Multi-Scale Analysis</a:t>
            </a:r>
            <a:r>
              <a:rPr lang="en-US" dirty="0"/>
              <a:t> Makes Sense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i="1" dirty="0"/>
              <a:t>Scores Visualization</a:t>
            </a:r>
            <a:r>
              <a:rPr lang="en-US" dirty="0"/>
              <a:t> Makes Sense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1C381-6B70-46D6-9C23-FD181DE89D36}"/>
              </a:ext>
            </a:extLst>
          </p:cNvPr>
          <p:cNvSpPr txBox="1"/>
          <p:nvPr/>
        </p:nvSpPr>
        <p:spPr>
          <a:xfrm>
            <a:off x="1875546" y="4561582"/>
            <a:ext cx="4982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Scores = Residuals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 Each Stage</a:t>
            </a:r>
          </a:p>
        </p:txBody>
      </p:sp>
    </p:spTree>
    <p:extLst>
      <p:ext uri="{BB962C8B-B14F-4D97-AF65-F5344CB8AC3E}">
        <p14:creationId xmlns:p14="http://schemas.microsoft.com/office/powerpoint/2010/main" val="268081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Pizer et al (2013)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Damon and Marron (2014)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45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/>
              <a:t>Backwards </a:t>
            </a:r>
            <a:r>
              <a:rPr lang="en-US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Anywhere this is already being done???</a:t>
            </a:r>
          </a:p>
        </p:txBody>
      </p:sp>
    </p:spTree>
    <p:extLst>
      <p:ext uri="{BB962C8B-B14F-4D97-AF65-F5344CB8AC3E}">
        <p14:creationId xmlns:p14="http://schemas.microsoft.com/office/powerpoint/2010/main" val="39740092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/>
                  <a:t>Backwards </a:t>
                </a:r>
                <a:r>
                  <a:rPr lang="en-US" dirty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= PCA in </a:t>
                </a:r>
                <a:r>
                  <a:rPr lang="en-US" i="1" dirty="0"/>
                  <a:t>Positive Orthant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With  ≥ 0  Constraints (on </a:t>
                </a:r>
                <a:r>
                  <a:rPr lang="en-US" u="sng" dirty="0"/>
                  <a:t>both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b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12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12533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the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Nonnegative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Orthant</a:t>
            </a:r>
            <a:r>
              <a:rPr lang="en-US" dirty="0"/>
              <a:t>?                 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No, Most PC Directions </a:t>
            </a:r>
            <a:r>
              <a:rPr lang="en-US" u="sng" dirty="0"/>
              <a:t>Leave </a:t>
            </a:r>
            <a:r>
              <a:rPr lang="en-US" u="sng" dirty="0" err="1"/>
              <a:t>Orthant</a:t>
            </a: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23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(Near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Orthant</a:t>
            </a:r>
            <a:endParaRPr lang="en-US" dirty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Faces)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3581400"/>
            <a:ext cx="4572000" cy="990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A6EA58-6AC7-437D-AECD-486B4B65B514}"/>
              </a:ext>
            </a:extLst>
          </p:cNvPr>
          <p:cNvSpPr txBox="1"/>
          <p:nvPr/>
        </p:nvSpPr>
        <p:spPr>
          <a:xfrm>
            <a:off x="5428833" y="6260068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Thanks to Lingsong Zhang</a:t>
            </a:r>
          </a:p>
        </p:txBody>
      </p:sp>
    </p:spTree>
    <p:extLst>
      <p:ext uri="{BB962C8B-B14F-4D97-AF65-F5344CB8AC3E}">
        <p14:creationId xmlns:p14="http://schemas.microsoft.com/office/powerpoint/2010/main" val="70807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(Centered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 Analysis)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828800" y="3657600"/>
            <a:ext cx="463296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1441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9999"/>
                </a:solidFill>
              </a:rPr>
              <a:t>PC1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9999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9999"/>
                </a:solidFill>
              </a:rPr>
              <a:t>Leave </a:t>
            </a:r>
            <a:r>
              <a:rPr lang="en-US" dirty="0" err="1">
                <a:solidFill>
                  <a:srgbClr val="FF9999"/>
                </a:solidFill>
              </a:rPr>
              <a:t>Orthant</a:t>
            </a:r>
            <a:r>
              <a:rPr lang="en-US" dirty="0">
                <a:solidFill>
                  <a:srgbClr val="FF9999"/>
                </a:solidFill>
              </a:rPr>
              <a:t>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2057400"/>
            <a:ext cx="3810000" cy="3200400"/>
          </a:xfrm>
          <a:prstGeom prst="line">
            <a:avLst/>
          </a:prstGeom>
          <a:noFill/>
          <a:ln w="222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780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Isn’t This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Just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9999"/>
                    </a:solidFill>
                  </a:rPr>
                  <a:t>PC1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PC1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8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dirty="0">
                    <a:solidFill>
                      <a:srgbClr val="0000C8"/>
                    </a:solidFill>
                  </a:rPr>
                  <a:t> 2 </a:t>
                </a:r>
                <a:r>
                  <a:rPr lang="en-US" dirty="0" err="1">
                    <a:solidFill>
                      <a:srgbClr val="0000C8"/>
                    </a:solidFill>
                  </a:rPr>
                  <a:t>Proj’ns</a:t>
                </a:r>
                <a:endParaRPr lang="en-US" dirty="0">
                  <a:solidFill>
                    <a:srgbClr val="0000C8"/>
                  </a:solidFill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                    Leave </a:t>
                </a:r>
                <a:r>
                  <a:rPr lang="en-US" dirty="0" err="1">
                    <a:solidFill>
                      <a:srgbClr val="0000C8"/>
                    </a:solidFill>
                  </a:rPr>
                  <a:t>Orthant</a:t>
                </a:r>
                <a:r>
                  <a:rPr lang="en-US" dirty="0">
                    <a:solidFill>
                      <a:srgbClr val="0000C8"/>
                    </a:solidFill>
                  </a:rPr>
                  <a:t>!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4"/>
                <a:stretch>
                  <a:fillRect l="-1958" t="-1412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634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Class: Challenge for PGA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Projections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5C33F-1472-4904-A8C0-EDF00617F469}"/>
              </a:ext>
            </a:extLst>
          </p:cNvPr>
          <p:cNvSpPr txBox="1"/>
          <p:nvPr/>
        </p:nvSpPr>
        <p:spPr>
          <a:xfrm>
            <a:off x="7239000" y="5200471"/>
            <a:ext cx="1675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Requires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788508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Problem not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Fixed by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SVD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(“</a:t>
            </a:r>
            <a:r>
              <a:rPr lang="en-US" dirty="0" err="1"/>
              <a:t>Uncentered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PCA”)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Orthant</a:t>
            </a:r>
            <a:r>
              <a:rPr lang="en-US" dirty="0"/>
              <a:t> Leaving Gets Worse</a:t>
            </a:r>
          </a:p>
        </p:txBody>
      </p:sp>
    </p:spTree>
    <p:extLst>
      <p:ext uri="{BB962C8B-B14F-4D97-AF65-F5344CB8AC3E}">
        <p14:creationId xmlns:p14="http://schemas.microsoft.com/office/powerpoint/2010/main" val="279319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&amp; </a:t>
                </a:r>
                <a:r>
                  <a:rPr lang="en-US" dirty="0" err="1"/>
                  <a:t>Seung</a:t>
                </a:r>
                <a:r>
                  <a:rPr lang="en-US" dirty="0"/>
                  <a:t> (1999):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</a:t>
                </a:r>
                <a:r>
                  <a:rPr lang="en-US" u="sng" dirty="0"/>
                  <a:t>Not 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55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</a:t>
            </a:r>
            <a:r>
              <a:rPr lang="en-US" dirty="0" err="1"/>
              <a:t>Orthant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2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25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Improved Version: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Use Backwards PCA Idea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“Nonnegative Nested Cone Analysis”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000" dirty="0"/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Collaborator: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err="1"/>
              <a:t>Lingsong</a:t>
            </a:r>
            <a:r>
              <a:rPr lang="en-US" dirty="0"/>
              <a:t> Zhang  (Purdue)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Zhang, Lu, Marron (2015)</a:t>
            </a:r>
          </a:p>
        </p:txBody>
      </p:sp>
      <p:pic>
        <p:nvPicPr>
          <p:cNvPr id="4" name="Picture 2" descr="http://www.stat.purdue.edu/images/Faculty/medium/lingsong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223" b="27040"/>
          <a:stretch/>
        </p:blipFill>
        <p:spPr bwMode="auto">
          <a:xfrm>
            <a:off x="6934200" y="4079300"/>
            <a:ext cx="2230272" cy="27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6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</a:t>
            </a:r>
            <a:r>
              <a:rPr lang="en-US" dirty="0" err="1"/>
              <a:t>Orthant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972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315397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990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Another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00B050"/>
                </a:solidFill>
              </a:rPr>
              <a:t>HDLSS</a:t>
            </a:r>
            <a:r>
              <a:rPr lang="en-US" b="1" dirty="0"/>
              <a:t> Robust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</a:t>
            </a:r>
            <a:r>
              <a:rPr lang="en-US" baseline="30000" dirty="0"/>
              <a:t>1</a:t>
            </a:r>
            <a:r>
              <a:rPr lang="en-US" dirty="0"/>
              <a:t> Backwards PCA:  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Brooks, </a:t>
            </a:r>
            <a:r>
              <a:rPr lang="en-US" dirty="0" err="1"/>
              <a:t>Dulá</a:t>
            </a:r>
            <a:r>
              <a:rPr lang="en-US" dirty="0"/>
              <a:t>, Boone (2013)</a:t>
            </a:r>
          </a:p>
        </p:txBody>
      </p:sp>
      <p:pic>
        <p:nvPicPr>
          <p:cNvPr id="1727490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2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4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935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Potential Application:  </a:t>
            </a:r>
            <a:r>
              <a:rPr lang="en-US" b="1" dirty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Hastie &amp; </a:t>
            </a:r>
            <a:r>
              <a:rPr lang="en-US" dirty="0" err="1"/>
              <a:t>Stuetzle</a:t>
            </a:r>
            <a:r>
              <a:rPr lang="en-US" dirty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(Foundation of Manifold Learning)</a:t>
            </a:r>
          </a:p>
        </p:txBody>
      </p:sp>
    </p:spTree>
    <p:extLst>
      <p:ext uri="{BB962C8B-B14F-4D97-AF65-F5344CB8AC3E}">
        <p14:creationId xmlns:p14="http://schemas.microsoft.com/office/powerpoint/2010/main" val="279990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Goal:   Find lower dimensional manifold that well approximates (high-dimensional) 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Tenenbaum</a:t>
            </a:r>
            <a:r>
              <a:rPr lang="en-US" dirty="0"/>
              <a:t>, et al 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Roweis</a:t>
            </a:r>
            <a:r>
              <a:rPr lang="en-US" dirty="0"/>
              <a:t> &amp; Saul (2000)</a:t>
            </a:r>
          </a:p>
        </p:txBody>
      </p:sp>
    </p:spTree>
    <p:extLst>
      <p:ext uri="{BB962C8B-B14F-4D97-AF65-F5344CB8AC3E}">
        <p14:creationId xmlns:p14="http://schemas.microsoft.com/office/powerpoint/2010/main" val="640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PCA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19400" y="4343400"/>
            <a:ext cx="4343400" cy="914400"/>
            <a:chOff x="2819400" y="4343400"/>
            <a:chExt cx="4343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43400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Realizations of Spoke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Blad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.-Prost.-Rect. Simulator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867400" y="4953000"/>
              <a:ext cx="1295400" cy="304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93296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Canonical Example: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Photographs (2-d) of Statue (3-d)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Viewpoints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Light Source Locations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Digitization of Photos is “Low-Dimensional”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But </a:t>
            </a:r>
            <a:r>
              <a:rPr lang="en-US" u="sng" dirty="0"/>
              <a:t>Not in a Subspace</a:t>
            </a:r>
            <a:r>
              <a:rPr lang="en-US" dirty="0"/>
              <a:t> (Findable by PCA)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EEDA1B-520A-48A1-8D48-4AFFB29AF5FB}"/>
              </a:ext>
            </a:extLst>
          </p:cNvPr>
          <p:cNvGrpSpPr/>
          <p:nvPr/>
        </p:nvGrpSpPr>
        <p:grpSpPr>
          <a:xfrm>
            <a:off x="5715000" y="2133600"/>
            <a:ext cx="2403222" cy="3124200"/>
            <a:chOff x="5715000" y="2133600"/>
            <a:chExt cx="2403222" cy="3124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0E2013-39B6-4D36-A3C1-1A8367E69866}"/>
                </a:ext>
              </a:extLst>
            </p:cNvPr>
            <p:cNvSpPr txBox="1"/>
            <p:nvPr/>
          </p:nvSpPr>
          <p:spPr>
            <a:xfrm>
              <a:off x="5715000" y="2133600"/>
              <a:ext cx="2403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 manifold (curved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surface) sense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70B0701-5E72-42FE-8EC8-BB90C398367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2779931"/>
              <a:ext cx="211011" cy="2477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001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Linear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47058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Linear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Proj’s</a:t>
            </a:r>
            <a:r>
              <a:rPr lang="en-US" dirty="0"/>
              <a:t>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8781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73997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Potential Application:  </a:t>
            </a:r>
            <a:r>
              <a:rPr lang="en-US" b="1" dirty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to find </a:t>
            </a:r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Principal Curve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30182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LeBlanc &amp; </a:t>
            </a:r>
            <a:r>
              <a:rPr lang="en-US" dirty="0" err="1"/>
              <a:t>Tibshirani</a:t>
            </a:r>
            <a:r>
              <a:rPr lang="en-US" dirty="0"/>
              <a:t> (1996)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83161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Observation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non-Euclidean cases,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PCA seems </a:t>
            </a:r>
            <a:r>
              <a:rPr lang="en-US" u="sng" dirty="0"/>
              <a:t>easier</a:t>
            </a:r>
            <a:r>
              <a:rPr lang="en-US" dirty="0"/>
              <a:t>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is that?</a:t>
            </a:r>
            <a:endParaRPr lang="en-US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F5770-2BFA-4657-8752-83FF7938898F}"/>
              </a:ext>
            </a:extLst>
          </p:cNvPr>
          <p:cNvSpPr txBox="1"/>
          <p:nvPr/>
        </p:nvSpPr>
        <p:spPr>
          <a:xfrm>
            <a:off x="4089752" y="3581400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PNS,  NNCA</a:t>
            </a:r>
          </a:p>
        </p:txBody>
      </p:sp>
    </p:spTree>
    <p:extLst>
      <p:ext uri="{BB962C8B-B14F-4D97-AF65-F5344CB8AC3E}">
        <p14:creationId xmlns:p14="http://schemas.microsoft.com/office/powerpoint/2010/main" val="118052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Theory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2597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Damon and Marron (2014)</a:t>
            </a:r>
          </a:p>
        </p:txBody>
      </p:sp>
    </p:spTree>
    <p:extLst>
      <p:ext uri="{BB962C8B-B14F-4D97-AF65-F5344CB8AC3E}">
        <p14:creationId xmlns:p14="http://schemas.microsoft.com/office/powerpoint/2010/main" val="25933372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/>
              <a:t>Last Class: </a:t>
            </a:r>
            <a:r>
              <a:rPr lang="en-US" altLang="en-US" dirty="0" err="1"/>
              <a:t>Princ</a:t>
            </a:r>
            <a:r>
              <a:rPr lang="en-US" altLang="en-US" dirty="0"/>
              <a:t>. Nest.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scores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057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Rank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Approximations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blipFill>
                <a:blip r:embed="rId5"/>
                <a:stretch>
                  <a:fillRect l="-1828" t="-13542" r="-9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1877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Why does backwards PC seem easier?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James Damon, UNC Mathematics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7100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</a:t>
            </a:r>
            <a:r>
              <a:rPr lang="en-US" dirty="0" err="1"/>
              <a:t>notationally</a:t>
            </a:r>
            <a:r>
              <a:rPr lang="en-US" dirty="0"/>
              <a:t> very clean)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0125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Have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9497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AE1EB9A-957B-417D-8E91-F57AD32D0671}"/>
              </a:ext>
            </a:extLst>
          </p:cNvPr>
          <p:cNvGrpSpPr/>
          <p:nvPr/>
        </p:nvGrpSpPr>
        <p:grpSpPr>
          <a:xfrm>
            <a:off x="610394" y="3352800"/>
            <a:ext cx="3795463" cy="1295400"/>
            <a:chOff x="609600" y="3556575"/>
            <a:chExt cx="3795463" cy="1295400"/>
          </a:xfrm>
        </p:grpSpPr>
        <p:cxnSp>
          <p:nvCxnSpPr>
            <p:cNvPr id="3" name="Straight Arrow Connector 2"/>
            <p:cNvCxnSpPr>
              <a:cxnSpLocks/>
              <a:stCxn id="10" idx="0"/>
            </p:cNvCxnSpPr>
            <p:nvPr/>
          </p:nvCxnSpPr>
          <p:spPr bwMode="auto">
            <a:xfrm flipV="1">
              <a:off x="2507332" y="3556575"/>
              <a:ext cx="715628" cy="71062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ADCEC3-F9AD-44BA-8713-DF653650B39F}"/>
                    </a:ext>
                  </a:extLst>
                </p:cNvPr>
                <p:cNvSpPr txBox="1"/>
                <p:nvPr/>
              </p:nvSpPr>
              <p:spPr>
                <a:xfrm>
                  <a:off x="609600" y="4267200"/>
                  <a:ext cx="37954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</a:t>
                  </a:r>
                  <a:r>
                    <a:rPr kumimoji="0" lang="en-US" sz="3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SVD Subspace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6ADCEC3-F9AD-44BA-8713-DF653650B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267200"/>
                  <a:ext cx="3795463" cy="584775"/>
                </a:xfrm>
                <a:prstGeom prst="rect">
                  <a:avLst/>
                </a:prstGeom>
                <a:blipFill>
                  <a:blip r:embed="rId4"/>
                  <a:stretch>
                    <a:fillRect t="-13542" r="-353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1D59E7-CA91-47D1-9038-21BBD815DA26}"/>
              </a:ext>
            </a:extLst>
          </p:cNvPr>
          <p:cNvGrpSpPr/>
          <p:nvPr/>
        </p:nvGrpSpPr>
        <p:grpSpPr>
          <a:xfrm>
            <a:off x="3797144" y="3352800"/>
            <a:ext cx="2679856" cy="2184975"/>
            <a:chOff x="3797144" y="3352800"/>
            <a:chExt cx="2679856" cy="2184975"/>
          </a:xfrm>
        </p:grpSpPr>
        <p:cxnSp>
          <p:nvCxnSpPr>
            <p:cNvPr id="6" name="Straight Arrow Connector 5"/>
            <p:cNvCxnSpPr>
              <a:cxnSpLocks/>
              <a:stCxn id="14" idx="0"/>
            </p:cNvCxnSpPr>
            <p:nvPr/>
          </p:nvCxnSpPr>
          <p:spPr bwMode="auto">
            <a:xfrm flipV="1">
              <a:off x="4527472" y="3352800"/>
              <a:ext cx="1949528" cy="16002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FB70AC-8A13-4752-B934-F083C2A685FF}"/>
                </a:ext>
              </a:extLst>
            </p:cNvPr>
            <p:cNvSpPr txBox="1"/>
            <p:nvPr/>
          </p:nvSpPr>
          <p:spPr>
            <a:xfrm>
              <a:off x="3797144" y="4953000"/>
              <a:ext cx="1460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23E8F0-CB80-4E46-9493-ED2BA0BFB89E}"/>
              </a:ext>
            </a:extLst>
          </p:cNvPr>
          <p:cNvGrpSpPr/>
          <p:nvPr/>
        </p:nvGrpSpPr>
        <p:grpSpPr>
          <a:xfrm>
            <a:off x="2732604" y="3352800"/>
            <a:ext cx="6335196" cy="3048000"/>
            <a:chOff x="2732604" y="3352800"/>
            <a:chExt cx="6335196" cy="3048000"/>
          </a:xfrm>
        </p:grpSpPr>
        <p:cxnSp>
          <p:nvCxnSpPr>
            <p:cNvPr id="9" name="Straight Arrow Connector 8"/>
            <p:cNvCxnSpPr>
              <a:cxnSpLocks/>
              <a:stCxn id="15" idx="0"/>
            </p:cNvCxnSpPr>
            <p:nvPr/>
          </p:nvCxnSpPr>
          <p:spPr bwMode="auto">
            <a:xfrm flipV="1">
              <a:off x="5900202" y="3352800"/>
              <a:ext cx="957798" cy="246322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E1AB1F-E9C9-45B9-A03C-B300D665D0E8}"/>
                </a:ext>
              </a:extLst>
            </p:cNvPr>
            <p:cNvSpPr txBox="1"/>
            <p:nvPr/>
          </p:nvSpPr>
          <p:spPr>
            <a:xfrm>
              <a:off x="2732604" y="5816025"/>
              <a:ext cx="6335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Loading Vectors (Basis Elements)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2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Define </a:t>
                </a:r>
                <a:r>
                  <a:rPr lang="en-US" i="1" dirty="0"/>
                  <a:t>Nested Spaces</a:t>
                </a:r>
                <a:r>
                  <a:rPr lang="en-US" dirty="0"/>
                  <a:t> via </a:t>
                </a:r>
                <a:r>
                  <a:rPr lang="en-US" u="sng" dirty="0"/>
                  <a:t>Constraints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Now Define:</a:t>
                </a:r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  <a:blipFill>
                <a:blip r:embed="rId3"/>
                <a:stretch>
                  <a:fillRect l="-191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6F75FA2-2105-4DEB-AF05-23798EB66CF7}"/>
              </a:ext>
            </a:extLst>
          </p:cNvPr>
          <p:cNvSpPr txBox="1"/>
          <p:nvPr/>
        </p:nvSpPr>
        <p:spPr>
          <a:xfrm>
            <a:off x="914400" y="5943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DA7A5-236E-462D-BD6D-4C56BF7E297E}"/>
              </a:ext>
            </a:extLst>
          </p:cNvPr>
          <p:cNvGrpSpPr/>
          <p:nvPr/>
        </p:nvGrpSpPr>
        <p:grpSpPr>
          <a:xfrm>
            <a:off x="751100" y="4419600"/>
            <a:ext cx="8316700" cy="1575375"/>
            <a:chOff x="674900" y="4648200"/>
            <a:chExt cx="8316700" cy="1575375"/>
          </a:xfrm>
        </p:grpSpPr>
        <p:sp>
          <p:nvSpPr>
            <p:cNvPr id="2" name="Oval 1"/>
            <p:cNvSpPr/>
            <p:nvPr/>
          </p:nvSpPr>
          <p:spPr bwMode="auto">
            <a:xfrm>
              <a:off x="5029200" y="4648200"/>
              <a:ext cx="2133600" cy="838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C2FA52-C7E1-474A-A96E-300F233AFBE4}"/>
                </a:ext>
              </a:extLst>
            </p:cNvPr>
            <p:cNvSpPr txBox="1"/>
            <p:nvPr/>
          </p:nvSpPr>
          <p:spPr>
            <a:xfrm>
              <a:off x="674900" y="5638800"/>
              <a:ext cx="8316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Constraint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Gives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Nested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Reduction of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Dim’n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65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Reduce Using Affine Constraints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6472823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Use Affine Constraints 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 Ambient Space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1064349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Spline Constraint 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{Been Done Already???}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26228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Define </a:t>
            </a:r>
            <a:r>
              <a:rPr lang="en-US" i="1" dirty="0"/>
              <a:t>Nested Spaces</a:t>
            </a:r>
            <a:r>
              <a:rPr lang="en-US" dirty="0"/>
              <a:t> via </a:t>
            </a:r>
            <a:r>
              <a:rPr lang="en-US" u="sng" dirty="0"/>
              <a:t>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Sub-Manifold Constraints??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CPNS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From Pizer et al. (2017, 2020) 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14E72-8C92-40D3-A9B4-6C6248952EF6}"/>
              </a:ext>
            </a:extLst>
          </p:cNvPr>
          <p:cNvGrpSpPr/>
          <p:nvPr/>
        </p:nvGrpSpPr>
        <p:grpSpPr>
          <a:xfrm>
            <a:off x="3276600" y="1676400"/>
            <a:ext cx="4019049" cy="1600200"/>
            <a:chOff x="3276600" y="1676400"/>
            <a:chExt cx="4019049" cy="1600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81853-2D8B-4E2D-B2C3-F1F1E6BE60D2}"/>
                </a:ext>
              </a:extLst>
            </p:cNvPr>
            <p:cNvSpPr txBox="1"/>
            <p:nvPr/>
          </p:nvSpPr>
          <p:spPr>
            <a:xfrm>
              <a:off x="3276600" y="1676400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Bladder-Prostate-Rectum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E54102-CEF7-4865-A7E1-0B2F2210491A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3276600" y="2045732"/>
              <a:ext cx="2009525" cy="1230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437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Motivation:   Diffusion Tensor Imaging (DTI)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Variation on Magnetic Resonance Imaging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Major Goal:   Map Brain Connectivity</a:t>
            </a:r>
          </a:p>
          <a:p>
            <a:pPr marL="0" indent="0" algn="ctr">
              <a:buNone/>
            </a:pPr>
            <a:r>
              <a:rPr lang="en-US" dirty="0"/>
              <a:t>By Finding “Fibers”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C5935-A17B-40F7-965A-C4F9E0FE0489}"/>
              </a:ext>
            </a:extLst>
          </p:cNvPr>
          <p:cNvSpPr txBox="1"/>
          <p:nvPr/>
        </p:nvSpPr>
        <p:spPr>
          <a:xfrm>
            <a:off x="6629400" y="12192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8.7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317DB-F432-4B3E-AA64-C0F970E87258}"/>
              </a:ext>
            </a:extLst>
          </p:cNvPr>
          <p:cNvSpPr txBox="1"/>
          <p:nvPr/>
        </p:nvSpPr>
        <p:spPr>
          <a:xfrm>
            <a:off x="3429000" y="252626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Basser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(1994)</a:t>
            </a:r>
          </a:p>
        </p:txBody>
      </p:sp>
    </p:spTree>
    <p:extLst>
      <p:ext uri="{BB962C8B-B14F-4D97-AF65-F5344CB8AC3E}">
        <p14:creationId xmlns:p14="http://schemas.microsoft.com/office/powerpoint/2010/main" val="1911419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Map Connectivity with Fiber Tracking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A851B-1266-4C1B-8B41-BE9FDD99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93709"/>
            <a:ext cx="7848600" cy="4430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76364-F05E-441F-8592-F98D08991F59}"/>
              </a:ext>
            </a:extLst>
          </p:cNvPr>
          <p:cNvSpPr txBox="1"/>
          <p:nvPr/>
        </p:nvSpPr>
        <p:spPr>
          <a:xfrm>
            <a:off x="3352800" y="64124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Thanks to DANA.ORG</a:t>
            </a:r>
          </a:p>
        </p:txBody>
      </p:sp>
    </p:spTree>
    <p:extLst>
      <p:ext uri="{BB962C8B-B14F-4D97-AF65-F5344CB8AC3E}">
        <p14:creationId xmlns:p14="http://schemas.microsoft.com/office/powerpoint/2010/main" val="395083914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DTI Approach:    At  3-d  “voxel grid”</a:t>
            </a:r>
          </a:p>
          <a:p>
            <a:pPr marL="0" indent="0">
              <a:buNone/>
            </a:pPr>
            <a:r>
              <a:rPr lang="en-US" dirty="0"/>
              <a:t>Study </a:t>
            </a:r>
            <a:r>
              <a:rPr lang="en-US" u="sng" dirty="0"/>
              <a:t>Variation</a:t>
            </a:r>
            <a:r>
              <a:rPr lang="en-US" dirty="0"/>
              <a:t> of Local Water Motion</a:t>
            </a:r>
          </a:p>
          <a:p>
            <a:pPr marL="0" indent="0">
              <a:buNone/>
            </a:pPr>
            <a:r>
              <a:rPr lang="en-US" dirty="0"/>
              <a:t>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 Slice, from One Person’s Brain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C5BBA7-D0B9-9883-4DC0-D2469DCFFC00}"/>
              </a:ext>
            </a:extLst>
          </p:cNvPr>
          <p:cNvGrpSpPr/>
          <p:nvPr/>
        </p:nvGrpSpPr>
        <p:grpSpPr>
          <a:xfrm>
            <a:off x="6553200" y="1819870"/>
            <a:ext cx="2612301" cy="1609130"/>
            <a:chOff x="6553200" y="1819870"/>
            <a:chExt cx="2612301" cy="16091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D91DC5-E734-1726-97BC-729F168B57BE}"/>
                </a:ext>
              </a:extLst>
            </p:cNvPr>
            <p:cNvSpPr txBox="1"/>
            <p:nvPr/>
          </p:nvSpPr>
          <p:spPr>
            <a:xfrm>
              <a:off x="7467600" y="1819870"/>
              <a:ext cx="16979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Level Sets of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Corresponding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Gaussians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8B52175-AC08-68E2-C54C-7655676F17BF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6553200" y="2281535"/>
              <a:ext cx="914400" cy="114746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24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Variation Expressed as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0583-7004-4F1F-B40D-ABC0077038D9}"/>
              </a:ext>
            </a:extLst>
          </p:cNvPr>
          <p:cNvGrpSpPr/>
          <p:nvPr/>
        </p:nvGrpSpPr>
        <p:grpSpPr>
          <a:xfrm>
            <a:off x="0" y="2871922"/>
            <a:ext cx="9144000" cy="3986078"/>
            <a:chOff x="0" y="2871922"/>
            <a:chExt cx="9144000" cy="3986078"/>
          </a:xfrm>
        </p:grpSpPr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31293E4C-16D4-4CD4-B9B1-685ACE68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71922"/>
              <a:ext cx="9144000" cy="39860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50C859-106A-45E3-8404-6377A2845E13}"/>
                </a:ext>
              </a:extLst>
            </p:cNvPr>
            <p:cNvSpPr txBox="1"/>
            <p:nvPr/>
          </p:nvSpPr>
          <p:spPr>
            <a:xfrm>
              <a:off x="1905000" y="6396335"/>
              <a:ext cx="5055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 Slice, from One Person’s Brain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F4B14C-C19C-4E49-B7D5-8D0DD52D5ECD}"/>
              </a:ext>
            </a:extLst>
          </p:cNvPr>
          <p:cNvGrpSpPr/>
          <p:nvPr/>
        </p:nvGrpSpPr>
        <p:grpSpPr>
          <a:xfrm>
            <a:off x="321546" y="1828800"/>
            <a:ext cx="3171574" cy="1981200"/>
            <a:chOff x="321546" y="1828800"/>
            <a:chExt cx="3171574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/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Low Variation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Solid Region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8BB318-D79A-4F90-9362-7A9DB8158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46" y="1828800"/>
                  <a:ext cx="317157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31" t="-8197" r="-7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672390-E71C-49E0-A1D6-4616F4F42DCA}"/>
                </a:ext>
              </a:extLst>
            </p:cNvPr>
            <p:cNvCxnSpPr/>
            <p:nvPr/>
          </p:nvCxnSpPr>
          <p:spPr>
            <a:xfrm>
              <a:off x="1905000" y="2221468"/>
              <a:ext cx="228600" cy="15885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C8591F-C155-4606-B860-914ECD37F328}"/>
              </a:ext>
            </a:extLst>
          </p:cNvPr>
          <p:cNvGrpSpPr/>
          <p:nvPr/>
        </p:nvGrpSpPr>
        <p:grpSpPr>
          <a:xfrm>
            <a:off x="3676004" y="2221468"/>
            <a:ext cx="2496196" cy="1893332"/>
            <a:chOff x="3676004" y="2221468"/>
            <a:chExt cx="2496196" cy="1893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/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Spherical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Pure Fluid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C011E3-A1AA-41F3-9C0B-00BD5FB44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004" y="2221468"/>
                  <a:ext cx="249619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951" t="-8197" r="-170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2E15E-0D07-440B-8A06-47E3C0E8F2C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924102" y="2590800"/>
              <a:ext cx="714698" cy="1524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C809F6-3575-4083-A48C-32510FE232AF}"/>
              </a:ext>
            </a:extLst>
          </p:cNvPr>
          <p:cNvGrpSpPr/>
          <p:nvPr/>
        </p:nvGrpSpPr>
        <p:grpSpPr>
          <a:xfrm>
            <a:off x="6385941" y="2514600"/>
            <a:ext cx="1996059" cy="2743200"/>
            <a:chOff x="6385941" y="2514600"/>
            <a:chExt cx="1996059" cy="2743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/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Stretched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Fiber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62132D-E7B0-452D-A41C-2D0425208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941" y="2514600"/>
                  <a:ext cx="19960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752" t="-10000" r="-21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7B939C8-F5BE-40E4-83F3-9763269E5A0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858000" y="2883932"/>
              <a:ext cx="525971" cy="2373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358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Variation Expressed as Covariance Matrices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to Analysis:   Eigen Analysis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Solid: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Small</a:t>
                </a:r>
              </a:p>
              <a:p>
                <a:pPr marL="0" indent="0">
                  <a:buNone/>
                </a:pPr>
                <a:r>
                  <a:rPr lang="en-US" dirty="0"/>
                  <a:t>Fiber: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(eigenvector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dirty="0" err="1"/>
                  <a:t>direct’n</a:t>
                </a:r>
                <a:r>
                  <a:rPr lang="en-US" dirty="0"/>
                  <a:t>)  </a:t>
                </a:r>
              </a:p>
              <a:p>
                <a:pPr marL="0" indent="0">
                  <a:buNone/>
                </a:pPr>
                <a:r>
                  <a:rPr lang="en-US" dirty="0"/>
                  <a:t>Pure Fluid (CSF):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Large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Map Connectivity with Fiber Tracking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 r="-3630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616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7"/>
          <a:stretch/>
        </p:blipFill>
        <p:spPr>
          <a:xfrm>
            <a:off x="0" y="2455020"/>
            <a:ext cx="9144000" cy="1202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1205BC-96C9-4EBA-87A3-10FE94C3E62B}"/>
              </a:ext>
            </a:extLst>
          </p:cNvPr>
          <p:cNvSpPr txBox="1"/>
          <p:nvPr/>
        </p:nvSpPr>
        <p:spPr>
          <a:xfrm>
            <a:off x="6400800" y="1143000"/>
            <a:ext cx="177490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7.3.5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F422CA-F447-4932-B172-9B93235DAB54}"/>
              </a:ext>
            </a:extLst>
          </p:cNvPr>
          <p:cNvGrpSpPr/>
          <p:nvPr/>
        </p:nvGrpSpPr>
        <p:grpSpPr>
          <a:xfrm>
            <a:off x="228600" y="3200400"/>
            <a:ext cx="2621230" cy="1359932"/>
            <a:chOff x="228600" y="3200400"/>
            <a:chExt cx="2621230" cy="13599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682AA0-D400-42E7-9568-1933F6B124F1}"/>
                </a:ext>
              </a:extLst>
            </p:cNvPr>
            <p:cNvSpPr txBox="1"/>
            <p:nvPr/>
          </p:nvSpPr>
          <p:spPr>
            <a:xfrm>
              <a:off x="228600" y="4191000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Geodesic from this fiber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6D418F-8F61-4F4D-BEAC-E5AD6021BAC0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1539215" y="3200400"/>
              <a:ext cx="289585" cy="990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5D3F28-A3C3-462C-A092-997FAD0ED812}"/>
              </a:ext>
            </a:extLst>
          </p:cNvPr>
          <p:cNvGrpSpPr/>
          <p:nvPr/>
        </p:nvGrpSpPr>
        <p:grpSpPr>
          <a:xfrm>
            <a:off x="7703259" y="3581400"/>
            <a:ext cx="1364541" cy="978932"/>
            <a:chOff x="7703259" y="3581400"/>
            <a:chExt cx="1364541" cy="9789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202694-E761-45E4-99FA-33710A708C6E}"/>
                </a:ext>
              </a:extLst>
            </p:cNvPr>
            <p:cNvSpPr txBox="1"/>
            <p:nvPr/>
          </p:nvSpPr>
          <p:spPr>
            <a:xfrm>
              <a:off x="7703259" y="4191000"/>
              <a:ext cx="1364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this fiber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E6126E-A759-42B8-B604-542B08959C9C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8385530" y="3581400"/>
              <a:ext cx="87885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FEE84A-BFC0-4A6E-A7F7-7520C7C82312}"/>
              </a:ext>
            </a:extLst>
          </p:cNvPr>
          <p:cNvSpPr txBox="1"/>
          <p:nvPr/>
        </p:nvSpPr>
        <p:spPr>
          <a:xfrm>
            <a:off x="1180646" y="5421868"/>
            <a:ext cx="674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Geodesic With Respect to Euclidean Distance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Frobenius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Norm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DB71D1-0E41-4AE7-8C1A-7C4326F6813F}"/>
              </a:ext>
            </a:extLst>
          </p:cNvPr>
          <p:cNvGrpSpPr/>
          <p:nvPr/>
        </p:nvGrpSpPr>
        <p:grpSpPr>
          <a:xfrm>
            <a:off x="2613325" y="3048000"/>
            <a:ext cx="4305409" cy="3346966"/>
            <a:chOff x="2613325" y="3048000"/>
            <a:chExt cx="4305409" cy="3346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9F69A2-3BF5-478B-8455-2B5CBD3B581E}"/>
                </a:ext>
              </a:extLst>
            </p:cNvPr>
            <p:cNvSpPr txBox="1"/>
            <p:nvPr/>
          </p:nvSpPr>
          <p:spPr>
            <a:xfrm>
              <a:off x="2613325" y="6025634"/>
              <a:ext cx="4305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Leaves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Space of Fibers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 a Strong Way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32D7AC-C0D6-4C98-A2E5-864C8B357CB0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4072442" y="3048000"/>
              <a:ext cx="693588" cy="29776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947CE38-70BA-4D8C-B596-B8983AAFDA16}"/>
              </a:ext>
            </a:extLst>
          </p:cNvPr>
          <p:cNvSpPr txBox="1"/>
          <p:nvPr/>
        </p:nvSpPr>
        <p:spPr>
          <a:xfrm>
            <a:off x="1259770" y="4812268"/>
            <a:ext cx="666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Interpolation of Fibers Want “Straight Line Path” (Geodesic)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29F10-A655-4C83-8D94-69CA848B9DB6}"/>
              </a:ext>
            </a:extLst>
          </p:cNvPr>
          <p:cNvSpPr txBox="1"/>
          <p:nvPr/>
        </p:nvSpPr>
        <p:spPr>
          <a:xfrm>
            <a:off x="7239000" y="5943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Clearly Need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Metric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0234B-1E43-427B-8F54-02FCEECBD770}"/>
              </a:ext>
            </a:extLst>
          </p:cNvPr>
          <p:cNvSpPr/>
          <p:nvPr/>
        </p:nvSpPr>
        <p:spPr>
          <a:xfrm>
            <a:off x="2286000" y="2514600"/>
            <a:ext cx="548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7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Point:    Choice of Metric Matters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F19BDEE-1857-475E-A8C0-861E96F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5020"/>
            <a:ext cx="9144000" cy="4402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5E8EE-136F-4146-9C22-B0E2AB79677F}"/>
              </a:ext>
            </a:extLst>
          </p:cNvPr>
          <p:cNvSpPr txBox="1"/>
          <p:nvPr/>
        </p:nvSpPr>
        <p:spPr>
          <a:xfrm>
            <a:off x="2361253" y="4292025"/>
            <a:ext cx="525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 Wildly Different Paths!</a:t>
            </a:r>
          </a:p>
        </p:txBody>
      </p:sp>
    </p:spTree>
    <p:extLst>
      <p:ext uri="{BB962C8B-B14F-4D97-AF65-F5344CB8AC3E}">
        <p14:creationId xmlns:p14="http://schemas.microsoft.com/office/powerpoint/2010/main" val="117829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on Metrics: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Induces a </a:t>
            </a:r>
            <a:r>
              <a:rPr lang="en-US" i="1" dirty="0"/>
              <a:t>Manifold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the Set of </a:t>
            </a:r>
            <a:r>
              <a:rPr lang="en-US" u="sng" dirty="0"/>
              <a:t>Full Rank</a:t>
            </a:r>
            <a:r>
              <a:rPr lang="en-US" dirty="0"/>
              <a:t> Covariance Matrices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Lower Rank also as a Manifold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7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sz="4000" dirty="0"/>
              <a:t>Covariance Matrices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Full Set of Covariance Matrices is a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Manifold Stratified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Union of Continuously Connected</a:t>
                </a:r>
              </a:p>
              <a:p>
                <a:pPr marL="0" indent="0">
                  <a:buNone/>
                </a:pPr>
                <a:r>
                  <a:rPr lang="en-US" dirty="0"/>
                  <a:t>      Manifolds of Different Dimensions</a:t>
                </a:r>
              </a:p>
              <a:p>
                <a:pPr marL="0" indent="0" algn="ctr">
                  <a:buNone/>
                </a:pPr>
                <a:r>
                  <a:rPr lang="en-US" dirty="0"/>
                  <a:t>(Called Strata)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Connections:   Limit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A91D1-6B6B-4200-A77A-BDE86E4CDD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05400"/>
              </a:xfrm>
              <a:blipFill>
                <a:blip r:embed="rId2"/>
                <a:stretch>
                  <a:fillRect l="-1852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70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Manifold Stratified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Another Important Example:</a:t>
            </a:r>
          </a:p>
          <a:p>
            <a:pPr marL="0" indent="0" algn="ctr">
              <a:buNone/>
            </a:pPr>
            <a:r>
              <a:rPr lang="en-US" dirty="0"/>
              <a:t>Phylogenetic Tree Space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0CD4E5-A71D-4983-AF5F-F25B5D6F9333}"/>
              </a:ext>
            </a:extLst>
          </p:cNvPr>
          <p:cNvGrpSpPr/>
          <p:nvPr/>
        </p:nvGrpSpPr>
        <p:grpSpPr>
          <a:xfrm>
            <a:off x="381000" y="2422147"/>
            <a:ext cx="7298724" cy="4347985"/>
            <a:chOff x="381000" y="2422147"/>
            <a:chExt cx="7298724" cy="434798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6540E14-39F1-4F73-BA45-18B9410E3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15778" r="5084" b="3641"/>
            <a:stretch>
              <a:fillRect/>
            </a:stretch>
          </p:blipFill>
          <p:spPr bwMode="auto">
            <a:xfrm>
              <a:off x="1447800" y="2422147"/>
              <a:ext cx="6231924" cy="397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ADB4E5-B748-4D36-B9D7-D34C73593EFC}"/>
                </a:ext>
              </a:extLst>
            </p:cNvPr>
            <p:cNvSpPr txBox="1"/>
            <p:nvPr/>
          </p:nvSpPr>
          <p:spPr>
            <a:xfrm>
              <a:off x="381000" y="64008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Thanks to Megan Owen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74AED4-51F6-452C-B512-D4D24D09D7F4}"/>
              </a:ext>
            </a:extLst>
          </p:cNvPr>
          <p:cNvSpPr txBox="1"/>
          <p:nvPr/>
        </p:nvSpPr>
        <p:spPr>
          <a:xfrm>
            <a:off x="6835691" y="1143000"/>
            <a:ext cx="190315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 10.1.2</a:t>
            </a:r>
          </a:p>
        </p:txBody>
      </p:sp>
    </p:spTree>
    <p:extLst>
      <p:ext uri="{BB962C8B-B14F-4D97-AF65-F5344CB8AC3E}">
        <p14:creationId xmlns:p14="http://schemas.microsoft.com/office/powerpoint/2010/main" val="2396491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CPNS: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Gets 1-d Comps,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But </a:t>
                </a:r>
                <a:r>
                  <a:rPr lang="en-US" u="sng" dirty="0"/>
                  <a:t>Wrong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Dependence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(Strong Distortion)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sz="1600" dirty="0"/>
                  <a:t>                                                                           Thanks to </a:t>
                </a:r>
                <a:r>
                  <a:rPr lang="en-US" sz="1600" dirty="0" err="1"/>
                  <a:t>Sungkyu</a:t>
                </a:r>
                <a:r>
                  <a:rPr lang="en-US" sz="1600" dirty="0"/>
                  <a:t> Jung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Last Class: s-rep Space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2496" r="52021" b="10692"/>
          <a:stretch/>
        </p:blipFill>
        <p:spPr bwMode="auto">
          <a:xfrm>
            <a:off x="4255477" y="1905000"/>
            <a:ext cx="4736123" cy="43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6891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957B-7894-42D5-8933-D99887FD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Manifold Stratified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91D1-6B6B-4200-A77A-BDE86E4C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Another Example:</a:t>
            </a:r>
          </a:p>
          <a:p>
            <a:pPr marL="0" indent="0" algn="ctr">
              <a:buNone/>
            </a:pPr>
            <a:r>
              <a:rPr lang="en-US" dirty="0"/>
              <a:t>Projective Geometry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Important in Image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Source:</a:t>
            </a:r>
          </a:p>
          <a:p>
            <a:pPr marL="0" indent="0" algn="ctr">
              <a:buNone/>
            </a:pPr>
            <a:r>
              <a:rPr lang="en-US" dirty="0"/>
              <a:t>Patrangenaru &amp; Ellingson (2016)</a:t>
            </a:r>
          </a:p>
          <a:p>
            <a:pPr marL="0" indent="0" algn="ctr">
              <a:buNone/>
            </a:pPr>
            <a:r>
              <a:rPr lang="en-US" dirty="0"/>
              <a:t>Chapters  21 and 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E25A8-482C-6F24-BB5C-675186C9C1D1}"/>
              </a:ext>
            </a:extLst>
          </p:cNvPr>
          <p:cNvSpPr txBox="1"/>
          <p:nvPr/>
        </p:nvSpPr>
        <p:spPr>
          <a:xfrm>
            <a:off x="6019800" y="2667000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Manifold Stratifications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Handle Occlusions</a:t>
            </a:r>
          </a:p>
        </p:txBody>
      </p:sp>
    </p:spTree>
    <p:extLst>
      <p:ext uri="{BB962C8B-B14F-4D97-AF65-F5344CB8AC3E}">
        <p14:creationId xmlns:p14="http://schemas.microsoft.com/office/powerpoint/2010/main" val="300839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C0"/>
            </a:gs>
            <a:gs pos="5000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662D6-2B5F-125B-EB2E-8816A94D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8535-E06A-7AD3-C7AC-6131FE93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Non-Euclidean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BAC09-3C65-0379-15A1-C0BEDAEC8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Variations on Central Limit Theory,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For Fréchet Mean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Replace Traditional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as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With Non-Standard Versions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2BAC09-3C65-0379-15A1-C0BEDAEC8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  <a:blipFill>
                <a:blip r:embed="rId2"/>
                <a:stretch>
                  <a:fillRect l="-1754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0200C86-2ACC-2789-2E64-0ACBA71ACAEB}"/>
              </a:ext>
            </a:extLst>
          </p:cNvPr>
          <p:cNvSpPr txBox="1"/>
          <p:nvPr/>
        </p:nvSpPr>
        <p:spPr>
          <a:xfrm>
            <a:off x="4648200" y="3974068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Sensible for Shrinking Neighborhoods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AD8F67-4E1C-BC4F-5161-A0D1FCE69D4F}"/>
              </a:ext>
            </a:extLst>
          </p:cNvPr>
          <p:cNvGrpSpPr/>
          <p:nvPr/>
        </p:nvGrpSpPr>
        <p:grpSpPr>
          <a:xfrm>
            <a:off x="4191000" y="3505200"/>
            <a:ext cx="4114800" cy="1447800"/>
            <a:chOff x="4191000" y="3505200"/>
            <a:chExt cx="4114800" cy="1447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3AFAF4-A41E-A671-06E4-D07E103ED58C}"/>
                </a:ext>
              </a:extLst>
            </p:cNvPr>
            <p:cNvSpPr txBox="1"/>
            <p:nvPr/>
          </p:nvSpPr>
          <p:spPr>
            <a:xfrm>
              <a:off x="4649927" y="3505200"/>
              <a:ext cx="3655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Use Tangent Plane for Linear Ops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7F5013-E030-6A47-3B5C-8BA8EDBA19B7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4191000" y="3874532"/>
              <a:ext cx="2286864" cy="10784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89037C-CC1E-AAE7-604F-833FB41EBE7F}"/>
              </a:ext>
            </a:extLst>
          </p:cNvPr>
          <p:cNvGrpSpPr/>
          <p:nvPr/>
        </p:nvGrpSpPr>
        <p:grpSpPr>
          <a:xfrm>
            <a:off x="1752600" y="2438400"/>
            <a:ext cx="7056179" cy="2819400"/>
            <a:chOff x="1752600" y="2438400"/>
            <a:chExt cx="7056179" cy="2819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E5F6F5-FE96-9EDC-AB8B-D651EFD9A152}"/>
                </a:ext>
              </a:extLst>
            </p:cNvPr>
            <p:cNvSpPr txBox="1"/>
            <p:nvPr/>
          </p:nvSpPr>
          <p:spPr>
            <a:xfrm>
              <a:off x="3733800" y="2438400"/>
              <a:ext cx="5074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Fun Variations:  Different Rates of Convergence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53B274-9867-B3DA-833C-329018FEAC6B}"/>
                </a:ext>
              </a:extLst>
            </p:cNvPr>
            <p:cNvSpPr/>
            <p:nvPr/>
          </p:nvSpPr>
          <p:spPr>
            <a:xfrm>
              <a:off x="1752600" y="4876800"/>
              <a:ext cx="6096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04371D-0F22-CE62-8D3A-1AF31DB713D2}"/>
                </a:ext>
              </a:extLst>
            </p:cNvPr>
            <p:cNvCxnSpPr>
              <a:stCxn id="9" idx="1"/>
              <a:endCxn id="10" idx="0"/>
            </p:cNvCxnSpPr>
            <p:nvPr/>
          </p:nvCxnSpPr>
          <p:spPr>
            <a:xfrm flipH="1">
              <a:off x="2057400" y="2623066"/>
              <a:ext cx="1676400" cy="225373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5EEB6D-E787-A350-9362-FB665D0F3022}"/>
              </a:ext>
            </a:extLst>
          </p:cNvPr>
          <p:cNvSpPr txBox="1"/>
          <p:nvPr/>
        </p:nvSpPr>
        <p:spPr>
          <a:xfrm>
            <a:off x="6781800" y="833735"/>
            <a:ext cx="204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DC00FF"/>
                </a:solidFill>
              </a:rPr>
              <a:t>Text, Sec. 8.5</a:t>
            </a:r>
          </a:p>
        </p:txBody>
      </p:sp>
    </p:spTree>
    <p:extLst>
      <p:ext uri="{BB962C8B-B14F-4D97-AF65-F5344CB8AC3E}">
        <p14:creationId xmlns:p14="http://schemas.microsoft.com/office/powerpoint/2010/main" val="45890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C0"/>
            </a:gs>
            <a:gs pos="5000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6D485-CB43-25A7-50AA-4AAD7FDF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A6B-3318-9CF8-3F5F-CEDDC0EA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Non-Euclidean Probability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38B4-767D-CC84-B6D4-EA46814A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Variations on Central Limit Theory,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Major Manifold References:</a:t>
            </a:r>
          </a:p>
          <a:p>
            <a:pPr marL="0" indent="0">
              <a:buNone/>
            </a:pPr>
            <a:r>
              <a:rPr lang="en-US" dirty="0"/>
              <a:t>	Terras (2012, 2013, 2016)</a:t>
            </a:r>
          </a:p>
          <a:p>
            <a:pPr marL="0" indent="0">
              <a:buNone/>
            </a:pPr>
            <a:r>
              <a:rPr lang="en-US" dirty="0"/>
              <a:t>	Patrangenaru &amp; Ellingson (2015)  </a:t>
            </a:r>
            <a:r>
              <a:rPr lang="en-US" dirty="0" err="1"/>
              <a:t>Chp</a:t>
            </a:r>
            <a:r>
              <a:rPr lang="en-US" dirty="0"/>
              <a:t>. 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PNS </a:t>
            </a:r>
            <a:r>
              <a:rPr lang="en-US" u="sng" dirty="0"/>
              <a:t>Backwards Mean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Huckemann &amp; Eltzner (2018)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8460C-BF84-2221-4EBB-2E1628A2444A}"/>
              </a:ext>
            </a:extLst>
          </p:cNvPr>
          <p:cNvGrpSpPr/>
          <p:nvPr/>
        </p:nvGrpSpPr>
        <p:grpSpPr>
          <a:xfrm>
            <a:off x="3200400" y="3962400"/>
            <a:ext cx="5466939" cy="533400"/>
            <a:chOff x="3200400" y="3962400"/>
            <a:chExt cx="5466939" cy="533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571137-8146-D345-169E-F397FB39BCD5}"/>
                </a:ext>
              </a:extLst>
            </p:cNvPr>
            <p:cNvSpPr txBox="1"/>
            <p:nvPr/>
          </p:nvSpPr>
          <p:spPr>
            <a:xfrm>
              <a:off x="4724400" y="3962400"/>
              <a:ext cx="39429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Better Than Fréchet Mean?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B02EC5-353A-8611-8D8E-3AD3DCE57F5E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3200400" y="4193233"/>
              <a:ext cx="1524000" cy="30256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65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4" cstate="print"/>
          <a:srcRect l="28986" t="34909" r="28986" b="21483"/>
          <a:stretch>
            <a:fillRect/>
          </a:stretch>
        </p:blipFill>
        <p:spPr bwMode="auto">
          <a:xfrm>
            <a:off x="1143000" y="3051175"/>
            <a:ext cx="4249738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EB894C9-1901-2A8F-8538-053B48BBAEC9}"/>
              </a:ext>
            </a:extLst>
          </p:cNvPr>
          <p:cNvGrpSpPr/>
          <p:nvPr/>
        </p:nvGrpSpPr>
        <p:grpSpPr>
          <a:xfrm>
            <a:off x="3505200" y="3048000"/>
            <a:ext cx="4912695" cy="1828800"/>
            <a:chOff x="3505200" y="3048000"/>
            <a:chExt cx="4912695" cy="18288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733FA7-9748-B6B8-1E7A-20D2B54A9A09}"/>
                </a:ext>
              </a:extLst>
            </p:cNvPr>
            <p:cNvSpPr txBox="1"/>
            <p:nvPr/>
          </p:nvSpPr>
          <p:spPr>
            <a:xfrm>
              <a:off x="6069175" y="3048000"/>
              <a:ext cx="23487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Fréchet Mean =</a:t>
              </a:r>
            </a:p>
            <a:p>
              <a:r>
                <a:rPr lang="en-US" sz="2400" dirty="0">
                  <a:solidFill>
                    <a:srgbClr val="00B050"/>
                  </a:solidFill>
                </a:rPr>
                <a:t>Center of Mass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BE104D1-1D19-EB0B-1840-745492818095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3505200" y="3463499"/>
              <a:ext cx="2563975" cy="141330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B8B6D2-0AE9-17F3-2EFC-DE1902270BA7}"/>
              </a:ext>
            </a:extLst>
          </p:cNvPr>
          <p:cNvGrpSpPr/>
          <p:nvPr/>
        </p:nvGrpSpPr>
        <p:grpSpPr>
          <a:xfrm>
            <a:off x="3505200" y="5334000"/>
            <a:ext cx="5410200" cy="1143000"/>
            <a:chOff x="3505200" y="5334000"/>
            <a:chExt cx="5410200" cy="1143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0FE3DD-51E1-31CA-32EE-AE5C26C2C10B}"/>
                </a:ext>
              </a:extLst>
            </p:cNvPr>
            <p:cNvSpPr txBox="1"/>
            <p:nvPr/>
          </p:nvSpPr>
          <p:spPr>
            <a:xfrm>
              <a:off x="5649762" y="6015335"/>
              <a:ext cx="326563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PNS Backwards Mean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A3B7E6-0AED-BB56-7ED0-587B9AE23D2A}"/>
                </a:ext>
              </a:extLst>
            </p:cNvPr>
            <p:cNvCxnSpPr>
              <a:stCxn id="8" idx="1"/>
            </p:cNvCxnSpPr>
            <p:nvPr/>
          </p:nvCxnSpPr>
          <p:spPr>
            <a:xfrm flipH="1" flipV="1">
              <a:off x="3505200" y="5334000"/>
              <a:ext cx="2144562" cy="912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696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C0"/>
            </a:gs>
            <a:gs pos="50000">
              <a:schemeClr val="bg1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2768F-AAEE-DBA4-660F-3304AB2F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0623-F09E-7290-41DF-14D5C976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dirty="0"/>
              <a:t>Non-Euclidean Probability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7A324-5E86-D086-9977-CD99B76D2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Variations on Central Limit Theory,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Slower Rates:    “Smeariness”</a:t>
                </a:r>
              </a:p>
              <a:p>
                <a:pPr marL="0" indent="0">
                  <a:buNone/>
                </a:pPr>
                <a:r>
                  <a:rPr lang="en-US" dirty="0"/>
                  <a:t>	 Eltzner &amp; Huckemann (2019)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Faster Rates (in Stratified Manifolds):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Hotz</a:t>
                </a:r>
                <a:r>
                  <a:rPr lang="en-US" dirty="0"/>
                  <a:t>, et al. (2013)     “Stickiness”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, for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w. p.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7A324-5E86-D086-9977-CD99B76D2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686800" cy="5105400"/>
              </a:xfrm>
              <a:blipFill>
                <a:blip r:embed="rId2"/>
                <a:stretch>
                  <a:fillRect l="-1754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39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Forgot to Say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During DIVAS Section: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Interesting Analysis: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Neuro-Science Data</a:t>
            </a:r>
          </a:p>
        </p:txBody>
      </p:sp>
    </p:spTree>
    <p:extLst>
      <p:ext uri="{BB962C8B-B14F-4D97-AF65-F5344CB8AC3E}">
        <p14:creationId xmlns:p14="http://schemas.microsoft.com/office/powerpoint/2010/main" val="206737867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400" dirty="0"/>
              <a:t>Drug Abuse Neuro-Science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5 Block DIVAS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/>
              <a:t>(Computationally Challenging)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65B8F3C3-CDB8-7837-CEF7-06E20DF22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05200"/>
            <a:ext cx="1143000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59B080-64DF-4A59-8CF1-CACC3671A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0332" b="31111"/>
          <a:stretch/>
        </p:blipFill>
        <p:spPr>
          <a:xfrm>
            <a:off x="6096000" y="3505200"/>
            <a:ext cx="1143000" cy="1524000"/>
          </a:xfrm>
          <a:prstGeom prst="rect">
            <a:avLst/>
          </a:prstGeom>
        </p:spPr>
      </p:pic>
      <p:pic>
        <p:nvPicPr>
          <p:cNvPr id="4" name="Picture 3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A9189B25-9622-837F-A70C-86BE67059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5" r="11110" b="32269"/>
          <a:stretch/>
        </p:blipFill>
        <p:spPr>
          <a:xfrm>
            <a:off x="3810000" y="3505200"/>
            <a:ext cx="1092893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7C4F8-64D2-D69C-C55F-D03BA0087E75}"/>
              </a:ext>
            </a:extLst>
          </p:cNvPr>
          <p:cNvSpPr txBox="1"/>
          <p:nvPr/>
        </p:nvSpPr>
        <p:spPr>
          <a:xfrm>
            <a:off x="1219200" y="5421868"/>
            <a:ext cx="17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Andy Ackerman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FB538-952C-3791-407D-0B4DAEE698BB}"/>
              </a:ext>
            </a:extLst>
          </p:cNvPr>
          <p:cNvSpPr txBox="1"/>
          <p:nvPr/>
        </p:nvSpPr>
        <p:spPr>
          <a:xfrm>
            <a:off x="3485007" y="54102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Zhengwu Zhang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A3AAC-5D0C-F42B-BFAD-A7B5FAAEC776}"/>
              </a:ext>
            </a:extLst>
          </p:cNvPr>
          <p:cNvSpPr txBox="1"/>
          <p:nvPr/>
        </p:nvSpPr>
        <p:spPr>
          <a:xfrm>
            <a:off x="6019800" y="541020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Jan Hannig</a:t>
            </a:r>
          </a:p>
        </p:txBody>
      </p:sp>
    </p:spTree>
    <p:extLst>
      <p:ext uri="{BB962C8B-B14F-4D97-AF65-F5344CB8AC3E}">
        <p14:creationId xmlns:p14="http://schemas.microsoft.com/office/powerpoint/2010/main" val="128793115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400" dirty="0"/>
              <a:t>Drug Abuse Neuro-Science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Human Connectome Project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Data Blocks:</a:t>
            </a:r>
          </a:p>
          <a:p>
            <a:pPr algn="l"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Functional Connectivity (FMRI, 87 ROIs)</a:t>
            </a:r>
          </a:p>
          <a:p>
            <a:pPr algn="l"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Structural Connectivity (DTI, 87 ROIs)</a:t>
            </a:r>
          </a:p>
          <a:p>
            <a:pPr algn="l"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Cognition Scores (Delay Discounting, …)</a:t>
            </a:r>
          </a:p>
          <a:p>
            <a:pPr algn="l"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Drug Abuse Survey</a:t>
            </a:r>
          </a:p>
          <a:p>
            <a:pPr algn="l"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Genome Wide Association (SNPs)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7C7A10-2780-BA47-C4C1-1462B33FAA7F}"/>
                  </a:ext>
                </a:extLst>
              </p:cNvPr>
              <p:cNvSpPr txBox="1"/>
              <p:nvPr/>
            </p:nvSpPr>
            <p:spPr>
              <a:xfrm>
                <a:off x="1961199" y="1777425"/>
                <a:ext cx="17726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=375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7C7A10-2780-BA47-C4C1-1462B33FA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199" y="1777425"/>
                <a:ext cx="177260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17B8BF7-245D-F6CE-9661-22FCEE672F5E}"/>
              </a:ext>
            </a:extLst>
          </p:cNvPr>
          <p:cNvSpPr txBox="1"/>
          <p:nvPr/>
        </p:nvSpPr>
        <p:spPr>
          <a:xfrm>
            <a:off x="6245836" y="914400"/>
            <a:ext cx="2517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Previous Studies: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Pairwise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46BBA-BD2F-CA09-33F0-7C51AA338C9F}"/>
              </a:ext>
            </a:extLst>
          </p:cNvPr>
          <p:cNvSpPr txBox="1"/>
          <p:nvPr/>
        </p:nvSpPr>
        <p:spPr>
          <a:xfrm>
            <a:off x="3733800" y="2281535"/>
            <a:ext cx="522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DIVAS: Data Determines Interactions</a:t>
            </a:r>
          </a:p>
        </p:txBody>
      </p:sp>
    </p:spTree>
    <p:extLst>
      <p:ext uri="{BB962C8B-B14F-4D97-AF65-F5344CB8AC3E}">
        <p14:creationId xmlns:p14="http://schemas.microsoft.com/office/powerpoint/2010/main" val="2133627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400" dirty="0"/>
              <a:t>Drug Abuse Neuro-Science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DIVAS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Summary:</a:t>
            </a:r>
          </a:p>
        </p:txBody>
      </p:sp>
      <p:pic>
        <p:nvPicPr>
          <p:cNvPr id="2" name="Picture 1" descr="A diagram of a number chart">
            <a:extLst>
              <a:ext uri="{FF2B5EF4-FFF2-40B4-BE49-F238E27FC236}">
                <a16:creationId xmlns:a16="http://schemas.microsoft.com/office/drawing/2014/main" id="{E6BD68F3-3288-170A-9DAE-41C3AF0FF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330774"/>
            <a:ext cx="7010400" cy="55272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47AD58-F25C-D1D2-2790-BD26FF8AA02A}"/>
              </a:ext>
            </a:extLst>
          </p:cNvPr>
          <p:cNvGrpSpPr/>
          <p:nvPr/>
        </p:nvGrpSpPr>
        <p:grpSpPr>
          <a:xfrm>
            <a:off x="228600" y="2362200"/>
            <a:ext cx="4114800" cy="612577"/>
            <a:chOff x="228600" y="2362200"/>
            <a:chExt cx="4114800" cy="6125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3C80A4-0DCD-106E-BA3A-28D66A8F3640}"/>
                </a:ext>
              </a:extLst>
            </p:cNvPr>
            <p:cNvSpPr txBox="1"/>
            <p:nvPr/>
          </p:nvSpPr>
          <p:spPr>
            <a:xfrm>
              <a:off x="228600" y="2667000"/>
              <a:ext cx="1679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Single 3-way Mode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3DFA5FD-B6D5-4FEF-E005-010A79281513}"/>
                </a:ext>
              </a:extLst>
            </p:cNvPr>
            <p:cNvCxnSpPr>
              <a:stCxn id="4" idx="3"/>
            </p:cNvCxnSpPr>
            <p:nvPr/>
          </p:nvCxnSpPr>
          <p:spPr bwMode="auto">
            <a:xfrm flipV="1">
              <a:off x="1907649" y="2362200"/>
              <a:ext cx="2435751" cy="4586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73BFE2-E687-3D0E-8971-535BD301DD19}"/>
              </a:ext>
            </a:extLst>
          </p:cNvPr>
          <p:cNvGrpSpPr/>
          <p:nvPr/>
        </p:nvGrpSpPr>
        <p:grpSpPr>
          <a:xfrm>
            <a:off x="381000" y="3124200"/>
            <a:ext cx="6172200" cy="838200"/>
            <a:chOff x="381000" y="3124200"/>
            <a:chExt cx="6172200" cy="838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032CFF-DC30-F3AC-DD88-65641CED95A3}"/>
                </a:ext>
              </a:extLst>
            </p:cNvPr>
            <p:cNvSpPr txBox="1"/>
            <p:nvPr/>
          </p:nvSpPr>
          <p:spPr>
            <a:xfrm>
              <a:off x="381000" y="3124200"/>
              <a:ext cx="1388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Others All Pairs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06EC32-AA36-CB18-3D48-2ABDF462B6E5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1769137" y="3278089"/>
              <a:ext cx="4784063" cy="68431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C44D0-089F-1192-3D25-C1768CCEBD6B}"/>
              </a:ext>
            </a:extLst>
          </p:cNvPr>
          <p:cNvGrpSpPr/>
          <p:nvPr/>
        </p:nvGrpSpPr>
        <p:grpSpPr>
          <a:xfrm>
            <a:off x="213626" y="3276600"/>
            <a:ext cx="5729974" cy="612577"/>
            <a:chOff x="213626" y="3276600"/>
            <a:chExt cx="5729974" cy="6125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8E172A-CD2D-BAD2-3EA5-4147282D079B}"/>
                </a:ext>
              </a:extLst>
            </p:cNvPr>
            <p:cNvSpPr txBox="1"/>
            <p:nvPr/>
          </p:nvSpPr>
          <p:spPr>
            <a:xfrm>
              <a:off x="213626" y="358140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Many FC – SC Modes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EE2CDC-F48B-A2BD-C4FB-CB0242D29BA2}"/>
                </a:ext>
              </a:extLst>
            </p:cNvPr>
            <p:cNvCxnSpPr>
              <a:stCxn id="10" idx="3"/>
            </p:cNvCxnSpPr>
            <p:nvPr/>
          </p:nvCxnSpPr>
          <p:spPr bwMode="auto">
            <a:xfrm flipV="1">
              <a:off x="2057400" y="3276600"/>
              <a:ext cx="3886200" cy="4586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D5CA49-B0CA-EE7B-6E66-345C51EC44CF}"/>
              </a:ext>
            </a:extLst>
          </p:cNvPr>
          <p:cNvGrpSpPr/>
          <p:nvPr/>
        </p:nvGrpSpPr>
        <p:grpSpPr>
          <a:xfrm>
            <a:off x="228600" y="4114800"/>
            <a:ext cx="7848600" cy="523220"/>
            <a:chOff x="228600" y="4114800"/>
            <a:chExt cx="7848600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25B102-56D3-3938-C546-DA02E46FD899}"/>
                </a:ext>
              </a:extLst>
            </p:cNvPr>
            <p:cNvSpPr txBox="1"/>
            <p:nvPr/>
          </p:nvSpPr>
          <p:spPr>
            <a:xfrm>
              <a:off x="228600" y="4114800"/>
              <a:ext cx="1592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No Individual Cog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Or Use Variation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2C3E78A-DFF6-C577-7E8E-D0ACE1214813}"/>
                </a:ext>
              </a:extLst>
            </p:cNvPr>
            <p:cNvCxnSpPr>
              <a:stCxn id="13" idx="3"/>
            </p:cNvCxnSpPr>
            <p:nvPr/>
          </p:nvCxnSpPr>
          <p:spPr bwMode="auto">
            <a:xfrm>
              <a:off x="1821408" y="4376410"/>
              <a:ext cx="6255792" cy="4319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A816C-32F2-4649-9530-7985A0844795}"/>
              </a:ext>
            </a:extLst>
          </p:cNvPr>
          <p:cNvGrpSpPr/>
          <p:nvPr/>
        </p:nvGrpSpPr>
        <p:grpSpPr>
          <a:xfrm>
            <a:off x="101522" y="4886980"/>
            <a:ext cx="6832678" cy="828020"/>
            <a:chOff x="101522" y="4886980"/>
            <a:chExt cx="6832678" cy="828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C9D663-C5AA-C175-3367-9AC3E05B4795}"/>
                </a:ext>
              </a:extLst>
            </p:cNvPr>
            <p:cNvSpPr txBox="1"/>
            <p:nvPr/>
          </p:nvSpPr>
          <p:spPr>
            <a:xfrm>
              <a:off x="101522" y="4886980"/>
              <a:ext cx="18469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Genomics Associated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With FC and SC,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Not Others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75E04F8-6661-5EA7-38B7-262653C3E84D}"/>
                </a:ext>
              </a:extLst>
            </p:cNvPr>
            <p:cNvCxnSpPr>
              <a:stCxn id="16" idx="3"/>
            </p:cNvCxnSpPr>
            <p:nvPr/>
          </p:nvCxnSpPr>
          <p:spPr bwMode="auto">
            <a:xfrm>
              <a:off x="1948501" y="5256312"/>
              <a:ext cx="4985699" cy="45868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9C2B77-60F2-2562-ABF3-5F17D92F7C80}"/>
              </a:ext>
            </a:extLst>
          </p:cNvPr>
          <p:cNvGrpSpPr/>
          <p:nvPr/>
        </p:nvGrpSpPr>
        <p:grpSpPr>
          <a:xfrm>
            <a:off x="277250" y="5877580"/>
            <a:ext cx="8180950" cy="523220"/>
            <a:chOff x="277250" y="5877580"/>
            <a:chExt cx="8180950" cy="523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899BCB-6FAB-DCC0-3C9E-8D453F01D76A}"/>
                </a:ext>
              </a:extLst>
            </p:cNvPr>
            <p:cNvSpPr txBox="1"/>
            <p:nvPr/>
          </p:nvSpPr>
          <p:spPr>
            <a:xfrm>
              <a:off x="277250" y="5877580"/>
              <a:ext cx="1662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Lots of Individual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Genomic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Variaition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622FEAC-C02D-08B6-BAC6-F1D184DD5053}"/>
                </a:ext>
              </a:extLst>
            </p:cNvPr>
            <p:cNvCxnSpPr>
              <a:stCxn id="19" idx="3"/>
            </p:cNvCxnSpPr>
            <p:nvPr/>
          </p:nvCxnSpPr>
          <p:spPr bwMode="auto">
            <a:xfrm>
              <a:off x="1939949" y="6139190"/>
              <a:ext cx="6518251" cy="10921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77095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EAE50-DCF9-0409-545F-23DA82221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89" y="1524000"/>
            <a:ext cx="7696711" cy="53340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400" dirty="0"/>
              <a:t>Drug Abuse Neuro-Science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41437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Loadings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In 3-Way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Mode: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DC88C-2823-2398-E17F-5B7E1CC6597B}"/>
              </a:ext>
            </a:extLst>
          </p:cNvPr>
          <p:cNvGrpSpPr/>
          <p:nvPr/>
        </p:nvGrpSpPr>
        <p:grpSpPr>
          <a:xfrm>
            <a:off x="76200" y="4495800"/>
            <a:ext cx="6477000" cy="675620"/>
            <a:chOff x="76200" y="4495800"/>
            <a:chExt cx="6477000" cy="6756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E3D7C7-BC5F-849D-1CC4-1212433D69EF}"/>
                </a:ext>
              </a:extLst>
            </p:cNvPr>
            <p:cNvSpPr txBox="1"/>
            <p:nvPr/>
          </p:nvSpPr>
          <p:spPr>
            <a:xfrm>
              <a:off x="76200" y="4648200"/>
              <a:ext cx="12883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Not Jackstraw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Signficant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485E6EE-4D1B-1C7E-DF98-7B66E937ED43}"/>
                </a:ext>
              </a:extLst>
            </p:cNvPr>
            <p:cNvCxnSpPr>
              <a:stCxn id="4" idx="3"/>
            </p:cNvCxnSpPr>
            <p:nvPr/>
          </p:nvCxnSpPr>
          <p:spPr bwMode="auto">
            <a:xfrm flipV="1">
              <a:off x="1364566" y="4495800"/>
              <a:ext cx="5188634" cy="41401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3346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 Class: </a:t>
            </a:r>
            <a:r>
              <a:rPr lang="en-US" dirty="0" err="1"/>
              <a:t>Polysphere</a:t>
            </a:r>
            <a:r>
              <a:rPr lang="en-US" dirty="0"/>
              <a:t> PCA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 </a:t>
            </a:r>
            <a:r>
              <a:rPr lang="en-US" dirty="0" err="1"/>
              <a:t>Polysphere</a:t>
            </a:r>
            <a:r>
              <a:rPr lang="en-US" dirty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Pretty Good But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/>
              <a:t>                          Thanks to B. </a:t>
            </a:r>
            <a:r>
              <a:rPr lang="en-US" sz="1600" dirty="0" err="1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1360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400" dirty="0"/>
              <a:t>Drug Abuse Neuro-Science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Loadings In 3-Way Mode:</a:t>
            </a:r>
          </a:p>
        </p:txBody>
      </p:sp>
      <p:pic>
        <p:nvPicPr>
          <p:cNvPr id="2" name="Picture 1" descr="A diagram of a diagram of a circle with colored lines&#10;&#10;Description automatically generated with medium confidence">
            <a:extLst>
              <a:ext uri="{FF2B5EF4-FFF2-40B4-BE49-F238E27FC236}">
                <a16:creationId xmlns:a16="http://schemas.microsoft.com/office/drawing/2014/main" id="{E4396973-E24A-B055-FB5D-2BFF0594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461"/>
            <a:ext cx="9144000" cy="45069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430505-2949-4F18-409A-077D6E35378D}"/>
              </a:ext>
            </a:extLst>
          </p:cNvPr>
          <p:cNvGrpSpPr/>
          <p:nvPr/>
        </p:nvGrpSpPr>
        <p:grpSpPr>
          <a:xfrm>
            <a:off x="228600" y="2362200"/>
            <a:ext cx="914400" cy="990600"/>
            <a:chOff x="228600" y="2362200"/>
            <a:chExt cx="914400" cy="990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3A3303-AEFA-C6FD-717A-4959E0C6899D}"/>
                </a:ext>
              </a:extLst>
            </p:cNvPr>
            <p:cNvSpPr txBox="1"/>
            <p:nvPr/>
          </p:nvSpPr>
          <p:spPr>
            <a:xfrm>
              <a:off x="228600" y="2362200"/>
              <a:ext cx="569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ROIs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85FF9CE-0FA3-5269-1AB1-51F0D59D6141}"/>
                </a:ext>
              </a:extLst>
            </p:cNvPr>
            <p:cNvCxnSpPr>
              <a:stCxn id="4" idx="3"/>
            </p:cNvCxnSpPr>
            <p:nvPr/>
          </p:nvCxnSpPr>
          <p:spPr bwMode="auto">
            <a:xfrm>
              <a:off x="797858" y="2516089"/>
              <a:ext cx="345142" cy="83671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C2731D-AC5E-FB64-A6F9-5E9DE60DCC3F}"/>
              </a:ext>
            </a:extLst>
          </p:cNvPr>
          <p:cNvGrpSpPr/>
          <p:nvPr/>
        </p:nvGrpSpPr>
        <p:grpSpPr>
          <a:xfrm>
            <a:off x="1143000" y="2664023"/>
            <a:ext cx="5029200" cy="1603177"/>
            <a:chOff x="-2667000" y="2664023"/>
            <a:chExt cx="5029200" cy="16031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EB2F04-7C64-C14B-2EEE-750223EF06E3}"/>
                </a:ext>
              </a:extLst>
            </p:cNvPr>
            <p:cNvSpPr txBox="1"/>
            <p:nvPr/>
          </p:nvSpPr>
          <p:spPr>
            <a:xfrm>
              <a:off x="-2667000" y="2664023"/>
              <a:ext cx="2845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Jackstraw Significant Connections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A887223-E20C-2A00-2E00-D5902C65C184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178202" y="2817912"/>
              <a:ext cx="2183998" cy="144928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48845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OODA Big Picture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New Topic: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(Amplitude – Phase Variation)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A826E-3295-4237-B806-DA87DDEE3E6E}"/>
              </a:ext>
            </a:extLst>
          </p:cNvPr>
          <p:cNvSpPr txBox="1"/>
          <p:nvPr/>
        </p:nvSpPr>
        <p:spPr>
          <a:xfrm>
            <a:off x="4251024" y="5754469"/>
            <a:ext cx="420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 Aside:  Never Published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Beyond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ArXiv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yet </a:t>
            </a:r>
            <a:r>
              <a:rPr lang="en-US" dirty="0">
                <a:solidFill>
                  <a:srgbClr val="000000"/>
                </a:solidFill>
              </a:rPr>
              <a:t>316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Google 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50421-E43C-4FCB-A76C-66030E8CB993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39255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6053D-1FF6-636F-5339-BD2F2D57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017DC212-C29B-8EDB-813E-931166C24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Curve Registration</a:t>
            </a:r>
          </a:p>
        </p:txBody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00C8B56A-7882-AB85-1615-2DE56EC08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et al (2011)</a:t>
            </a:r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/>
              <a:t>Source for Deeper Mathematics: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/>
              <a:t>Srivastava and Klassen (2016)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DF2ED-4A5E-B1CF-86D2-FF2310184B3B}"/>
              </a:ext>
            </a:extLst>
          </p:cNvPr>
          <p:cNvSpPr txBox="1"/>
          <p:nvPr/>
        </p:nvSpPr>
        <p:spPr>
          <a:xfrm>
            <a:off x="6673443" y="1143000"/>
            <a:ext cx="147995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9</a:t>
            </a:r>
          </a:p>
        </p:txBody>
      </p:sp>
    </p:spTree>
    <p:extLst>
      <p:ext uri="{BB962C8B-B14F-4D97-AF65-F5344CB8AC3E}">
        <p14:creationId xmlns:p14="http://schemas.microsoft.com/office/powerpoint/2010/main" val="1211522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b="1" dirty="0" err="1"/>
              <a:t>Anuj</a:t>
            </a:r>
            <a:r>
              <a:rPr lang="en-US" b="1" dirty="0"/>
              <a:t> </a:t>
            </a:r>
            <a:r>
              <a:rPr lang="en-US" b="1" dirty="0" err="1"/>
              <a:t>Srivastava</a:t>
            </a:r>
            <a:r>
              <a:rPr lang="en-US" b="1" dirty="0"/>
              <a:t> </a:t>
            </a:r>
            <a:r>
              <a:rPr lang="en-US" dirty="0"/>
              <a:t>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Wei Wu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Derek Tucker (Sandia National Lab)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Xiaosun</a:t>
            </a:r>
            <a:r>
              <a:rPr lang="en-US" dirty="0"/>
              <a:t> Lu (U. N. C.)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Inge</a:t>
            </a:r>
            <a:r>
              <a:rPr lang="en-US" dirty="0"/>
              <a:t> Koch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Peter Hoffmann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J. O. Ramsay   (McGill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Laura Sangalli    (Milano Polytech.)</a:t>
            </a:r>
          </a:p>
        </p:txBody>
      </p:sp>
    </p:spTree>
    <p:extLst>
      <p:ext uri="{BB962C8B-B14F-4D97-AF65-F5344CB8AC3E}">
        <p14:creationId xmlns:p14="http://schemas.microsoft.com/office/powerpoint/2010/main" val="398353224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Zhen Fang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>
                <a:effectLst/>
              </a:rPr>
              <a:t>Conformal Inference for Individual Treatment Effects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Class: Torus Spaces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Vectors of Angles as 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Natural Examples Include: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Structural Chemistry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(Sequences of Bond Angles)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Meteorology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(Wind Directions at Multiple Sites)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Astronomy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(Sunspots Moving 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972197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19638</TotalTime>
  <Words>2546</Words>
  <Application>Microsoft Office PowerPoint</Application>
  <PresentationFormat>On-screen Show (4:3)</PresentationFormat>
  <Paragraphs>775</Paragraphs>
  <Slides>84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Cambria Math</vt:lpstr>
      <vt:lpstr>Tahoma</vt:lpstr>
      <vt:lpstr>Times New Roman</vt:lpstr>
      <vt:lpstr>Wingdings</vt:lpstr>
      <vt:lpstr>2_Default Design</vt:lpstr>
      <vt:lpstr>3_Default Design</vt:lpstr>
      <vt:lpstr>Statistics – O. R. 881 Object Oriented Data Analysis</vt:lpstr>
      <vt:lpstr>Current Sections in Textbook</vt:lpstr>
      <vt:lpstr>Last Class: Challenge for PGA</vt:lpstr>
      <vt:lpstr>Last Class: PCA on Manifolds</vt:lpstr>
      <vt:lpstr>Last Class: Princ. Nest. Spheres</vt:lpstr>
      <vt:lpstr>Last Class: CPNS</vt:lpstr>
      <vt:lpstr>Last Class: s-rep Space</vt:lpstr>
      <vt:lpstr>Last Class: Polysphere PCA</vt:lpstr>
      <vt:lpstr>Last Class: Torus Spaces</vt:lpstr>
      <vt:lpstr>Last Class: Torus Space Views</vt:lpstr>
      <vt:lpstr>Last Class: Torus PCA</vt:lpstr>
      <vt:lpstr>Last Class: Torus PCA</vt:lpstr>
      <vt:lpstr>Last Class: MDS</vt:lpstr>
      <vt:lpstr>Last Class: MDS</vt:lpstr>
      <vt:lpstr>Last Class: Backwards PCA</vt:lpstr>
      <vt:lpstr>Last Class: Backwards PCA</vt:lpstr>
      <vt:lpstr>Backwards PCA</vt:lpstr>
      <vt:lpstr>Backwards PCA</vt:lpstr>
      <vt:lpstr>Backwards PCA</vt:lpstr>
      <vt:lpstr>Backwards PCA</vt:lpstr>
      <vt:lpstr>Backwards PCA</vt:lpstr>
      <vt:lpstr>An Interesting Question</vt:lpstr>
      <vt:lpstr>An Interesting Question</vt:lpstr>
      <vt:lpstr>An Interesting Question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An Interesting Question</vt:lpstr>
      <vt:lpstr>An Interesting Question</vt:lpstr>
      <vt:lpstr>Manifold Learning</vt:lpstr>
      <vt:lpstr>Manifold Learning</vt:lpstr>
      <vt:lpstr>Manifold Learning</vt:lpstr>
      <vt:lpstr>1st Principal Curve</vt:lpstr>
      <vt:lpstr>1st Principal Curve</vt:lpstr>
      <vt:lpstr>1st Principal Curve</vt:lpstr>
      <vt:lpstr>Manifold Learning</vt:lpstr>
      <vt:lpstr>Manifold Learning</vt:lpstr>
      <vt:lpstr>An Interesting Observation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Covariance Matrices as Data Objects</vt:lpstr>
      <vt:lpstr>Manifold Stratified Spaces</vt:lpstr>
      <vt:lpstr>Manifold Stratified Spaces</vt:lpstr>
      <vt:lpstr>Non-Euclidean Probability Theory</vt:lpstr>
      <vt:lpstr>Non-Euclidean Probability Theory</vt:lpstr>
      <vt:lpstr>Principal Nested Spheres</vt:lpstr>
      <vt:lpstr>Non-Euclidean Probability Theory</vt:lpstr>
      <vt:lpstr>Forgot to Say</vt:lpstr>
      <vt:lpstr>Drug Abuse Neuro-Science</vt:lpstr>
      <vt:lpstr>Drug Abuse Neuro-Science</vt:lpstr>
      <vt:lpstr>Drug Abuse Neuro-Science</vt:lpstr>
      <vt:lpstr>Drug Abuse Neuro-Science</vt:lpstr>
      <vt:lpstr>Drug Abuse Neuro-Science</vt:lpstr>
      <vt:lpstr>OODA Big Picture</vt:lpstr>
      <vt:lpstr>Curve Registration</vt:lpstr>
      <vt:lpstr>Collaborators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658</cp:revision>
  <dcterms:created xsi:type="dcterms:W3CDTF">2001-06-08T01:38:43Z</dcterms:created>
  <dcterms:modified xsi:type="dcterms:W3CDTF">2025-10-21T17:52:55Z</dcterms:modified>
</cp:coreProperties>
</file>