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17" r:id="rId2"/>
    <p:sldMasterId id="2147483731" r:id="rId3"/>
  </p:sldMasterIdLst>
  <p:notesMasterIdLst>
    <p:notesMasterId r:id="rId101"/>
  </p:notesMasterIdLst>
  <p:sldIdLst>
    <p:sldId id="262" r:id="rId4"/>
    <p:sldId id="714" r:id="rId5"/>
    <p:sldId id="3538" r:id="rId6"/>
    <p:sldId id="3547" r:id="rId7"/>
    <p:sldId id="3550" r:id="rId8"/>
    <p:sldId id="3698" r:id="rId9"/>
    <p:sldId id="3560" r:id="rId10"/>
    <p:sldId id="3562" r:id="rId11"/>
    <p:sldId id="3313" r:id="rId12"/>
    <p:sldId id="3323" r:id="rId13"/>
    <p:sldId id="3632" r:id="rId14"/>
    <p:sldId id="3636" r:id="rId15"/>
    <p:sldId id="3638" r:id="rId16"/>
    <p:sldId id="3640" r:id="rId17"/>
    <p:sldId id="3396" r:id="rId18"/>
    <p:sldId id="3642" r:id="rId19"/>
    <p:sldId id="3643" r:id="rId20"/>
    <p:sldId id="3774" r:id="rId21"/>
    <p:sldId id="3645" r:id="rId22"/>
    <p:sldId id="3646" r:id="rId23"/>
    <p:sldId id="3647" r:id="rId24"/>
    <p:sldId id="3648" r:id="rId25"/>
    <p:sldId id="3398" r:id="rId26"/>
    <p:sldId id="3399" r:id="rId27"/>
    <p:sldId id="3400" r:id="rId28"/>
    <p:sldId id="3401" r:id="rId29"/>
    <p:sldId id="3402" r:id="rId30"/>
    <p:sldId id="3403" r:id="rId31"/>
    <p:sldId id="3404" r:id="rId32"/>
    <p:sldId id="3405" r:id="rId33"/>
    <p:sldId id="3406" r:id="rId34"/>
    <p:sldId id="3407" r:id="rId35"/>
    <p:sldId id="3775" r:id="rId36"/>
    <p:sldId id="3708" r:id="rId37"/>
    <p:sldId id="3785" r:id="rId38"/>
    <p:sldId id="3799" r:id="rId39"/>
    <p:sldId id="3650" r:id="rId40"/>
    <p:sldId id="3414" r:id="rId41"/>
    <p:sldId id="3415" r:id="rId42"/>
    <p:sldId id="3416" r:id="rId43"/>
    <p:sldId id="3417" r:id="rId44"/>
    <p:sldId id="3710" r:id="rId45"/>
    <p:sldId id="3419" r:id="rId46"/>
    <p:sldId id="3420" r:id="rId47"/>
    <p:sldId id="3422" r:id="rId48"/>
    <p:sldId id="3421" r:id="rId49"/>
    <p:sldId id="3411" r:id="rId50"/>
    <p:sldId id="3409" r:id="rId51"/>
    <p:sldId id="3410" r:id="rId52"/>
    <p:sldId id="3412" r:id="rId53"/>
    <p:sldId id="3711" r:id="rId54"/>
    <p:sldId id="3651" r:id="rId55"/>
    <p:sldId id="3423" r:id="rId56"/>
    <p:sldId id="3427" r:id="rId57"/>
    <p:sldId id="3712" r:id="rId58"/>
    <p:sldId id="3175" r:id="rId59"/>
    <p:sldId id="3176" r:id="rId60"/>
    <p:sldId id="3177" r:id="rId61"/>
    <p:sldId id="3713" r:id="rId62"/>
    <p:sldId id="3174" r:id="rId63"/>
    <p:sldId id="3179" r:id="rId64"/>
    <p:sldId id="3180" r:id="rId65"/>
    <p:sldId id="3181" r:id="rId66"/>
    <p:sldId id="3182" r:id="rId67"/>
    <p:sldId id="3183" r:id="rId68"/>
    <p:sldId id="3184" r:id="rId69"/>
    <p:sldId id="3783" r:id="rId70"/>
    <p:sldId id="3196" r:id="rId71"/>
    <p:sldId id="724" r:id="rId72"/>
    <p:sldId id="3186" r:id="rId73"/>
    <p:sldId id="3187" r:id="rId74"/>
    <p:sldId id="3188" r:id="rId75"/>
    <p:sldId id="3189" r:id="rId76"/>
    <p:sldId id="3190" r:id="rId77"/>
    <p:sldId id="3191" r:id="rId78"/>
    <p:sldId id="3192" r:id="rId79"/>
    <p:sldId id="3193" r:id="rId80"/>
    <p:sldId id="3194" r:id="rId81"/>
    <p:sldId id="3195" r:id="rId82"/>
    <p:sldId id="3197" r:id="rId83"/>
    <p:sldId id="3198" r:id="rId84"/>
    <p:sldId id="3652" r:id="rId85"/>
    <p:sldId id="3653" r:id="rId86"/>
    <p:sldId id="3199" r:id="rId87"/>
    <p:sldId id="3200" r:id="rId88"/>
    <p:sldId id="3201" r:id="rId89"/>
    <p:sldId id="3202" r:id="rId90"/>
    <p:sldId id="3203" r:id="rId91"/>
    <p:sldId id="3204" r:id="rId92"/>
    <p:sldId id="3700" r:id="rId93"/>
    <p:sldId id="3205" r:id="rId94"/>
    <p:sldId id="3649" r:id="rId95"/>
    <p:sldId id="3206" r:id="rId96"/>
    <p:sldId id="3428" r:id="rId97"/>
    <p:sldId id="3209" r:id="rId98"/>
    <p:sldId id="3211" r:id="rId99"/>
    <p:sldId id="3780" r:id="rId10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00D5"/>
    <a:srgbClr val="0000FF"/>
    <a:srgbClr val="00FF00"/>
    <a:srgbClr val="B4A700"/>
    <a:srgbClr val="D1CC00"/>
    <a:srgbClr val="2DC8FF"/>
    <a:srgbClr val="DC00FF"/>
    <a:srgbClr val="00FFFF"/>
    <a:srgbClr val="FFEB00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3945" autoAdjust="0"/>
  </p:normalViewPr>
  <p:slideViewPr>
    <p:cSldViewPr>
      <p:cViewPr varScale="1">
        <p:scale>
          <a:sx n="63" d="100"/>
          <a:sy n="63" d="100"/>
        </p:scale>
        <p:origin x="133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4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presProps" Target="presProps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538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284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425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AFE74-8DD7-4CD7-8CCD-21E7C99FA4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362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AFE74-8DD7-4CD7-8CCD-21E7C99FA4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244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AFE74-8DD7-4CD7-8CCD-21E7C99FA4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399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0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961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139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982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137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7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7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C5B6C1-620B-4C92-848D-D492ADE5FFD5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903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919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18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96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392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141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603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505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26166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7551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0470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0173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008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237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8867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49154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7028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1008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70600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443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9540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3380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6929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1912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037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2435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4533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5185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7977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6504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7895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595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9891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5160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2783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0844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30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663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94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20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367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073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732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3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0.png"/><Relationship Id="rId4" Type="http://schemas.openxmlformats.org/officeDocument/2006/relationships/image" Target="../media/image5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4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10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/>
              <a:t>Last Class: </a:t>
            </a:r>
            <a:r>
              <a:rPr lang="en-US" dirty="0"/>
              <a:t>Backwards PCA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Define </a:t>
            </a:r>
            <a:r>
              <a:rPr lang="en-US" i="1" dirty="0"/>
              <a:t>Nested Spaces</a:t>
            </a:r>
            <a:r>
              <a:rPr lang="en-US" dirty="0"/>
              <a:t> via </a:t>
            </a:r>
            <a:r>
              <a:rPr lang="en-US" u="sng" dirty="0"/>
              <a:t>Constraints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Principal Nested Spheres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Principal Surfaces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Other Manifold Data Spaces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Sub-Manifold Constraints??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(Algebraic Geometry)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10708598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sz="4000" dirty="0"/>
              <a:t>Last Class: </a:t>
            </a:r>
            <a:r>
              <a:rPr lang="en-US" sz="4000" dirty="0" err="1"/>
              <a:t>Cov</a:t>
            </a:r>
            <a:r>
              <a:rPr lang="en-US" sz="4000" dirty="0"/>
              <a:t>. Mat. Data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91D1-6B6B-4200-A77A-BDE86E4CD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Motivation:   Diffusion Tensor Imaging (DTI)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Variation on Magnetic Resonance Imaging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Major Goal:   Map Brain Connectivity</a:t>
            </a:r>
          </a:p>
          <a:p>
            <a:pPr marL="0" indent="0" algn="ctr">
              <a:buNone/>
            </a:pPr>
            <a:r>
              <a:rPr lang="en-US" dirty="0"/>
              <a:t>By Finding “Fibers”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DC5935-A17B-40F7-965A-C4F9E0FE0489}"/>
              </a:ext>
            </a:extLst>
          </p:cNvPr>
          <p:cNvSpPr txBox="1"/>
          <p:nvPr/>
        </p:nvSpPr>
        <p:spPr>
          <a:xfrm>
            <a:off x="6629400" y="1219200"/>
            <a:ext cx="1582549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 Sec 8.7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6317DB-F432-4B3E-AA64-C0F970E87258}"/>
              </a:ext>
            </a:extLst>
          </p:cNvPr>
          <p:cNvSpPr txBox="1"/>
          <p:nvPr/>
        </p:nvSpPr>
        <p:spPr>
          <a:xfrm>
            <a:off x="3429000" y="2526268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Basser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et al. (1994)</a:t>
            </a:r>
          </a:p>
        </p:txBody>
      </p:sp>
    </p:spTree>
    <p:extLst>
      <p:ext uri="{BB962C8B-B14F-4D97-AF65-F5344CB8AC3E}">
        <p14:creationId xmlns:p14="http://schemas.microsoft.com/office/powerpoint/2010/main" val="61919296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sz="4000" dirty="0"/>
              <a:t>Last Class: </a:t>
            </a:r>
            <a:r>
              <a:rPr lang="en-US" sz="4000" dirty="0" err="1"/>
              <a:t>Cov</a:t>
            </a:r>
            <a:r>
              <a:rPr lang="en-US" sz="4000" dirty="0"/>
              <a:t>. Mat. Data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91D1-6B6B-4200-A77A-BDE86E4CD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Variation Expressed as Covariance Matrices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9200583-7004-4F1F-B40D-ABC0077038D9}"/>
              </a:ext>
            </a:extLst>
          </p:cNvPr>
          <p:cNvGrpSpPr/>
          <p:nvPr/>
        </p:nvGrpSpPr>
        <p:grpSpPr>
          <a:xfrm>
            <a:off x="0" y="2871922"/>
            <a:ext cx="9144000" cy="3986078"/>
            <a:chOff x="0" y="2871922"/>
            <a:chExt cx="9144000" cy="3986078"/>
          </a:xfrm>
        </p:grpSpPr>
        <p:pic>
          <p:nvPicPr>
            <p:cNvPr id="6" name="Picture 5" descr="Background pattern&#10;&#10;Description automatically generated">
              <a:extLst>
                <a:ext uri="{FF2B5EF4-FFF2-40B4-BE49-F238E27FC236}">
                  <a16:creationId xmlns:a16="http://schemas.microsoft.com/office/drawing/2014/main" id="{31293E4C-16D4-4CD4-B9B1-685ACE683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71922"/>
              <a:ext cx="9144000" cy="39860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C50C859-106A-45E3-8404-6377A2845E13}"/>
                </a:ext>
              </a:extLst>
            </p:cNvPr>
            <p:cNvSpPr txBox="1"/>
            <p:nvPr/>
          </p:nvSpPr>
          <p:spPr>
            <a:xfrm>
              <a:off x="1905000" y="6396335"/>
              <a:ext cx="50554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One Slice, from One Person’s Brain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F4B14C-C19C-4E49-B7D5-8D0DD52D5ECD}"/>
              </a:ext>
            </a:extLst>
          </p:cNvPr>
          <p:cNvGrpSpPr/>
          <p:nvPr/>
        </p:nvGrpSpPr>
        <p:grpSpPr>
          <a:xfrm>
            <a:off x="321546" y="1828800"/>
            <a:ext cx="3171574" cy="1981200"/>
            <a:chOff x="321546" y="1828800"/>
            <a:chExt cx="3171574" cy="1981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78BB318-D79A-4F90-9362-7A9DB81586CF}"/>
                    </a:ext>
                  </a:extLst>
                </p:cNvPr>
                <p:cNvSpPr txBox="1"/>
                <p:nvPr/>
              </p:nvSpPr>
              <p:spPr>
                <a:xfrm>
                  <a:off x="321546" y="1828800"/>
                  <a:ext cx="31715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Low Variation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Solid Region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78BB318-D79A-4F90-9362-7A9DB81586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546" y="1828800"/>
                  <a:ext cx="3171574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731" t="-8197" r="-76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7672390-E71C-49E0-A1D6-4616F4F42DCA}"/>
                </a:ext>
              </a:extLst>
            </p:cNvPr>
            <p:cNvCxnSpPr/>
            <p:nvPr/>
          </p:nvCxnSpPr>
          <p:spPr>
            <a:xfrm>
              <a:off x="1905000" y="2221468"/>
              <a:ext cx="228600" cy="15885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C8591F-C155-4606-B860-914ECD37F328}"/>
              </a:ext>
            </a:extLst>
          </p:cNvPr>
          <p:cNvGrpSpPr/>
          <p:nvPr/>
        </p:nvGrpSpPr>
        <p:grpSpPr>
          <a:xfrm>
            <a:off x="3676004" y="2221468"/>
            <a:ext cx="2496196" cy="1893332"/>
            <a:chOff x="3676004" y="2221468"/>
            <a:chExt cx="2496196" cy="1893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EC011E3-A1AA-41F3-9C0B-00BD5FB44D19}"/>
                    </a:ext>
                  </a:extLst>
                </p:cNvPr>
                <p:cNvSpPr txBox="1"/>
                <p:nvPr/>
              </p:nvSpPr>
              <p:spPr>
                <a:xfrm>
                  <a:off x="3676004" y="2221468"/>
                  <a:ext cx="24961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Spherical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Pure Fluid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EC011E3-A1AA-41F3-9C0B-00BD5FB44D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6004" y="2221468"/>
                  <a:ext cx="2496196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951" t="-8197" r="-170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A72E15E-0D07-440B-8A06-47E3C0E8F2C5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4924102" y="2590800"/>
              <a:ext cx="714698" cy="1524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4C809F6-3575-4083-A48C-32510FE232AF}"/>
              </a:ext>
            </a:extLst>
          </p:cNvPr>
          <p:cNvGrpSpPr/>
          <p:nvPr/>
        </p:nvGrpSpPr>
        <p:grpSpPr>
          <a:xfrm>
            <a:off x="6385941" y="2514600"/>
            <a:ext cx="1996059" cy="2743200"/>
            <a:chOff x="6385941" y="2514600"/>
            <a:chExt cx="1996059" cy="2743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C62132D-E7B0-452D-A41C-2D0425208A12}"/>
                    </a:ext>
                  </a:extLst>
                </p:cNvPr>
                <p:cNvSpPr txBox="1"/>
                <p:nvPr/>
              </p:nvSpPr>
              <p:spPr>
                <a:xfrm>
                  <a:off x="6385941" y="2514600"/>
                  <a:ext cx="19960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Stretched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Fiber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C62132D-E7B0-452D-A41C-2D0425208A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5941" y="2514600"/>
                  <a:ext cx="199605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752" t="-10000" r="-2141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7B939C8-F5BE-40E4-83F3-9763269E5A00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flipH="1">
              <a:off x="6858000" y="2883932"/>
              <a:ext cx="525971" cy="23738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376582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sz="4000" dirty="0"/>
              <a:t>Last Class: </a:t>
            </a:r>
            <a:r>
              <a:rPr lang="en-US" sz="4000" dirty="0" err="1"/>
              <a:t>Cov</a:t>
            </a:r>
            <a:r>
              <a:rPr lang="en-US" sz="4000" dirty="0"/>
              <a:t>. Mat. Data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91D1-6B6B-4200-A77A-BDE86E4CD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Important Point:    Choice of Metric Matters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F19BDEE-1857-475E-A8C0-861E96FD6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5020"/>
            <a:ext cx="9144000" cy="44029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25E8EE-136F-4146-9C22-B0E2AB79677F}"/>
              </a:ext>
            </a:extLst>
          </p:cNvPr>
          <p:cNvSpPr txBox="1"/>
          <p:nvPr/>
        </p:nvSpPr>
        <p:spPr>
          <a:xfrm>
            <a:off x="2361253" y="4292025"/>
            <a:ext cx="5258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Even Wildly Different Paths!</a:t>
            </a:r>
          </a:p>
        </p:txBody>
      </p:sp>
    </p:spTree>
    <p:extLst>
      <p:ext uri="{BB962C8B-B14F-4D97-AF65-F5344CB8AC3E}">
        <p14:creationId xmlns:p14="http://schemas.microsoft.com/office/powerpoint/2010/main" val="109501508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sz="4000" dirty="0"/>
              <a:t>Last Class: </a:t>
            </a:r>
            <a:r>
              <a:rPr lang="en-US" sz="4000" dirty="0" err="1"/>
              <a:t>Cov</a:t>
            </a:r>
            <a:r>
              <a:rPr lang="en-US" sz="4000" dirty="0"/>
              <a:t>. Mat. Data Objects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A91D1-6B6B-4200-A77A-BDE86E4CDD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105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Full Set of Covariance Matrices is a</a:t>
                </a:r>
              </a:p>
              <a:p>
                <a:pPr marL="0" indent="0" algn="ctr">
                  <a:buNone/>
                </a:pPr>
                <a:r>
                  <a:rPr lang="en-US" i="1" dirty="0"/>
                  <a:t>Manifold Stratified Space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 Union of Continuously Connected</a:t>
                </a:r>
              </a:p>
              <a:p>
                <a:pPr marL="0" indent="0">
                  <a:buNone/>
                </a:pPr>
                <a:r>
                  <a:rPr lang="en-US" dirty="0"/>
                  <a:t>      Manifolds of Different Dimensions</a:t>
                </a:r>
              </a:p>
              <a:p>
                <a:pPr marL="0" indent="0" algn="ctr">
                  <a:buNone/>
                </a:pPr>
                <a:r>
                  <a:rPr lang="en-US" dirty="0"/>
                  <a:t>(Called Strata)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Connections:   Limit as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A91D1-6B6B-4200-A77A-BDE86E4CDD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105400"/>
              </a:xfrm>
              <a:blipFill>
                <a:blip r:embed="rId2"/>
                <a:stretch>
                  <a:fillRect l="-1852" t="-1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139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dirty="0"/>
              <a:t>Last Class: </a:t>
            </a:r>
            <a:r>
              <a:rPr lang="en-US" dirty="0"/>
              <a:t>OODA Big Picture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New Topic: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Curve Registration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(Amplitude – Phase Variation)</a:t>
            </a:r>
          </a:p>
          <a:p>
            <a:pPr marL="0" indent="0" algn="ctr">
              <a:buClrTx/>
              <a:buSzPct val="100000"/>
              <a:buNone/>
            </a:pPr>
            <a:endParaRPr lang="en-US" dirty="0"/>
          </a:p>
          <a:p>
            <a:pPr marL="0" indent="0">
              <a:buClrTx/>
              <a:buSzPct val="100000"/>
              <a:buNone/>
            </a:pPr>
            <a:r>
              <a:rPr lang="en-US" dirty="0"/>
              <a:t>Main Reference: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Srivastava et al (2011)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CA826E-3295-4237-B806-DA87DDEE3E6E}"/>
              </a:ext>
            </a:extLst>
          </p:cNvPr>
          <p:cNvSpPr txBox="1"/>
          <p:nvPr/>
        </p:nvSpPr>
        <p:spPr>
          <a:xfrm>
            <a:off x="4251023" y="5754469"/>
            <a:ext cx="4207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Interesting Aside:  Never Published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Beyond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ArXiv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yet </a:t>
            </a:r>
            <a:r>
              <a:rPr lang="en-US" dirty="0">
                <a:solidFill>
                  <a:srgbClr val="000000"/>
                </a:solidFill>
              </a:rPr>
              <a:t>316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Google Citations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550421-E43C-4FCB-A76C-66030E8CB993}"/>
              </a:ext>
            </a:extLst>
          </p:cNvPr>
          <p:cNvSpPr txBox="1"/>
          <p:nvPr/>
        </p:nvSpPr>
        <p:spPr>
          <a:xfrm>
            <a:off x="6673443" y="1143000"/>
            <a:ext cx="1479957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9</a:t>
            </a:r>
          </a:p>
        </p:txBody>
      </p:sp>
    </p:spTree>
    <p:extLst>
      <p:ext uri="{BB962C8B-B14F-4D97-AF65-F5344CB8AC3E}">
        <p14:creationId xmlns:p14="http://schemas.microsoft.com/office/powerpoint/2010/main" val="206194638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Motivating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Functional Data Analysis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i.e. Curves as Data Objects</a:t>
            </a:r>
          </a:p>
          <a:p>
            <a:pPr marL="0" indent="0">
              <a:buClrTx/>
              <a:buSzPct val="100000"/>
              <a:buNone/>
            </a:pPr>
            <a:endParaRPr lang="en-US" dirty="0"/>
          </a:p>
          <a:p>
            <a:pPr marL="0" indent="0">
              <a:buClrTx/>
              <a:buSzPct val="100000"/>
              <a:buNone/>
            </a:pPr>
            <a:r>
              <a:rPr lang="en-US" dirty="0"/>
              <a:t>Shifted Betas Example</a:t>
            </a:r>
          </a:p>
          <a:p>
            <a:pPr marL="0" indent="0">
              <a:buClrTx/>
              <a:buSzPct val="100000"/>
              <a:buNone/>
            </a:pPr>
            <a:endParaRPr lang="en-US" dirty="0"/>
          </a:p>
          <a:p>
            <a:pPr marL="0" indent="0">
              <a:buClrTx/>
              <a:buSzPct val="100000"/>
              <a:buNone/>
            </a:pPr>
            <a:r>
              <a:rPr lang="en-US" dirty="0"/>
              <a:t>				How Amenable To 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				Classical PCA?</a:t>
            </a:r>
          </a:p>
        </p:txBody>
      </p:sp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7300A2F4-8DF3-48AC-8AC7-DD5C14691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r="62272"/>
          <a:stretch/>
        </p:blipFill>
        <p:spPr>
          <a:xfrm>
            <a:off x="-13336" y="3962401"/>
            <a:ext cx="2985136" cy="2895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19A2FC-035E-90FB-86B8-8D843B368D98}"/>
              </a:ext>
            </a:extLst>
          </p:cNvPr>
          <p:cNvSpPr txBox="1"/>
          <p:nvPr/>
        </p:nvSpPr>
        <p:spPr>
          <a:xfrm>
            <a:off x="3886200" y="5802868"/>
            <a:ext cx="416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Variation Explainable by Single Mode?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A7EB1B-95FD-5033-BBBE-7C2AAE46E2B8}"/>
                  </a:ext>
                </a:extLst>
              </p:cNvPr>
              <p:cNvSpPr txBox="1"/>
              <p:nvPr/>
            </p:nvSpPr>
            <p:spPr>
              <a:xfrm>
                <a:off x="3733800" y="3639092"/>
                <a:ext cx="4351127" cy="477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den>
                          </m:f>
                        </m:e>
                      </m:box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A7EB1B-95FD-5033-BBBE-7C2AAE46E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639092"/>
                <a:ext cx="4351127" cy="477631"/>
              </a:xfrm>
              <a:prstGeom prst="rect">
                <a:avLst/>
              </a:prstGeom>
              <a:blipFill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10C3D7-3E1D-583F-447A-F24D931A91B1}"/>
                  </a:ext>
                </a:extLst>
              </p:cNvPr>
              <p:cNvSpPr txBox="1"/>
              <p:nvPr/>
            </p:nvSpPr>
            <p:spPr>
              <a:xfrm>
                <a:off x="5867400" y="2743200"/>
                <a:ext cx="13736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10C3D7-3E1D-583F-447A-F24D931A9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743200"/>
                <a:ext cx="1373646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884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Motivating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ClrTx/>
              <a:buSzPct val="100000"/>
              <a:buNone/>
            </a:pPr>
            <a:r>
              <a:rPr lang="en-US" dirty="0"/>
              <a:t>Shifted Betas Example</a:t>
            </a:r>
          </a:p>
          <a:p>
            <a:pPr marL="0" indent="0">
              <a:buClrTx/>
              <a:buSzPct val="100000"/>
              <a:buNone/>
            </a:pPr>
            <a:endParaRPr lang="en-US" dirty="0"/>
          </a:p>
          <a:p>
            <a:pPr marL="0" indent="0">
              <a:buClrTx/>
              <a:buSzPct val="100000"/>
              <a:buNone/>
            </a:pPr>
            <a:endParaRPr lang="en-US" dirty="0"/>
          </a:p>
        </p:txBody>
      </p:sp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7300A2F4-8DF3-48AC-8AC7-DD5C14691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r="6666"/>
          <a:stretch/>
        </p:blipFill>
        <p:spPr>
          <a:xfrm>
            <a:off x="-13336" y="3962401"/>
            <a:ext cx="9157336" cy="28956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C531EA1-A657-4EDD-983D-428D91CC7A93}"/>
              </a:ext>
            </a:extLst>
          </p:cNvPr>
          <p:cNvGrpSpPr/>
          <p:nvPr/>
        </p:nvGrpSpPr>
        <p:grpSpPr>
          <a:xfrm>
            <a:off x="2195972" y="2133600"/>
            <a:ext cx="2342308" cy="3276600"/>
            <a:chOff x="2195972" y="2133600"/>
            <a:chExt cx="2342308" cy="32766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3DEB764-B1E0-4BBC-AE0A-56A2BBB16482}"/>
                </a:ext>
              </a:extLst>
            </p:cNvPr>
            <p:cNvSpPr txBox="1"/>
            <p:nvPr/>
          </p:nvSpPr>
          <p:spPr>
            <a:xfrm>
              <a:off x="2195972" y="2133600"/>
              <a:ext cx="234230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Mean Not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Representative!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50BDF2D-0EBA-45C5-BD35-BD522839174B}"/>
                </a:ext>
              </a:extLst>
            </p:cNvPr>
            <p:cNvCxnSpPr>
              <a:stCxn id="2" idx="2"/>
            </p:cNvCxnSpPr>
            <p:nvPr/>
          </p:nvCxnSpPr>
          <p:spPr>
            <a:xfrm>
              <a:off x="3367126" y="2964597"/>
              <a:ext cx="823874" cy="244560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4E0A81-EE5A-4C23-B76D-FCF5042564E6}"/>
              </a:ext>
            </a:extLst>
          </p:cNvPr>
          <p:cNvGrpSpPr/>
          <p:nvPr/>
        </p:nvGrpSpPr>
        <p:grpSpPr>
          <a:xfrm>
            <a:off x="5468049" y="2521803"/>
            <a:ext cx="2685351" cy="3040797"/>
            <a:chOff x="5468049" y="2521803"/>
            <a:chExt cx="2685351" cy="30407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42CDE13-D253-4C15-BE27-91C9BC17A5F4}"/>
                </a:ext>
              </a:extLst>
            </p:cNvPr>
            <p:cNvSpPr txBox="1"/>
            <p:nvPr/>
          </p:nvSpPr>
          <p:spPr>
            <a:xfrm>
              <a:off x="5468049" y="2521803"/>
              <a:ext cx="26853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Centering Creates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Distortion?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117A127-C6F7-463F-9E48-E195A00575EC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6810725" y="3352800"/>
              <a:ext cx="885475" cy="2209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0389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Motivating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ClrTx/>
              <a:buSzPct val="100000"/>
              <a:buNone/>
            </a:pPr>
            <a:r>
              <a:rPr lang="en-US" dirty="0"/>
              <a:t>Shifted Betas 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Example PCA</a:t>
            </a:r>
          </a:p>
          <a:p>
            <a:pPr marL="0" indent="0">
              <a:buClrTx/>
              <a:buSzPct val="100000"/>
              <a:buNone/>
            </a:pPr>
            <a:endParaRPr lang="en-US" dirty="0"/>
          </a:p>
          <a:p>
            <a:pPr marL="0" indent="0">
              <a:buClrTx/>
              <a:buSzPct val="100000"/>
              <a:buNone/>
            </a:pPr>
            <a:endParaRPr lang="en-US" dirty="0"/>
          </a:p>
        </p:txBody>
      </p:sp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7300A2F4-8DF3-48AC-8AC7-DD5C14691D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r="6666"/>
          <a:stretch/>
        </p:blipFill>
        <p:spPr>
          <a:xfrm>
            <a:off x="4038600" y="0"/>
            <a:ext cx="5105400" cy="1614355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17A4834-537D-43AB-ABEA-DFD92B0AF7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4445" r="6666" b="7777"/>
          <a:stretch/>
        </p:blipFill>
        <p:spPr>
          <a:xfrm>
            <a:off x="4038600" y="1480312"/>
            <a:ext cx="5105400" cy="53776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903B61-4003-4A3A-8382-6392C4351CEA}"/>
              </a:ext>
            </a:extLst>
          </p:cNvPr>
          <p:cNvSpPr txBox="1"/>
          <p:nvPr/>
        </p:nvSpPr>
        <p:spPr>
          <a:xfrm>
            <a:off x="426770" y="5040868"/>
            <a:ext cx="2454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Looks Like Harmonics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From Fourier Theory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D05F4D-6E4C-4B40-A35B-58D70E0F4D44}"/>
              </a:ext>
            </a:extLst>
          </p:cNvPr>
          <p:cNvSpPr txBox="1"/>
          <p:nvPr/>
        </p:nvSpPr>
        <p:spPr>
          <a:xfrm>
            <a:off x="457200" y="6059269"/>
            <a:ext cx="1975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 There a Sturm-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Liouville Theory?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583227C-9CA5-4902-8025-E4D45395293B}"/>
              </a:ext>
            </a:extLst>
          </p:cNvPr>
          <p:cNvGrpSpPr/>
          <p:nvPr/>
        </p:nvGrpSpPr>
        <p:grpSpPr>
          <a:xfrm>
            <a:off x="381000" y="2438400"/>
            <a:ext cx="4191000" cy="674132"/>
            <a:chOff x="381000" y="2438400"/>
            <a:chExt cx="4191000" cy="6741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BA3397-8A1B-4AA1-9BCF-012F75F13A5F}"/>
                </a:ext>
              </a:extLst>
            </p:cNvPr>
            <p:cNvSpPr txBox="1"/>
            <p:nvPr/>
          </p:nvSpPr>
          <p:spPr>
            <a:xfrm>
              <a:off x="381000" y="2743200"/>
              <a:ext cx="28184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Hard to Interpret 1</a:t>
              </a:r>
              <a:r>
                <a:rPr kumimoji="0" lang="en-US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Mode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FEA30C9-F59A-4BDD-BADD-1910562B3BC0}"/>
                </a:ext>
              </a:extLst>
            </p:cNvPr>
            <p:cNvCxnSpPr>
              <a:stCxn id="8" idx="3"/>
            </p:cNvCxnSpPr>
            <p:nvPr/>
          </p:nvCxnSpPr>
          <p:spPr>
            <a:xfrm flipV="1">
              <a:off x="3199400" y="2438400"/>
              <a:ext cx="1372600" cy="4894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52DA65C-C163-4615-84F0-E1972FC21BEB}"/>
              </a:ext>
            </a:extLst>
          </p:cNvPr>
          <p:cNvGrpSpPr/>
          <p:nvPr/>
        </p:nvGrpSpPr>
        <p:grpSpPr>
          <a:xfrm>
            <a:off x="382000" y="2362200"/>
            <a:ext cx="7542800" cy="1524000"/>
            <a:chOff x="382000" y="2362200"/>
            <a:chExt cx="7542800" cy="152400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0E5693-87CE-4458-B812-0797B30DB838}"/>
                </a:ext>
              </a:extLst>
            </p:cNvPr>
            <p:cNvSpPr txBox="1"/>
            <p:nvPr/>
          </p:nvSpPr>
          <p:spPr>
            <a:xfrm>
              <a:off x="382000" y="3516868"/>
              <a:ext cx="2907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Yet Scores Seem Sensible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82B5DBB-5B1C-443B-8794-2C76BADBE11C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 flipV="1">
              <a:off x="3289847" y="2362200"/>
              <a:ext cx="4634953" cy="13393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28FC85A-5909-4B6F-9132-78E907FA180B}"/>
              </a:ext>
            </a:extLst>
          </p:cNvPr>
          <p:cNvGrpSpPr/>
          <p:nvPr/>
        </p:nvGrpSpPr>
        <p:grpSpPr>
          <a:xfrm>
            <a:off x="426770" y="4278868"/>
            <a:ext cx="4166902" cy="1817132"/>
            <a:chOff x="426770" y="4278868"/>
            <a:chExt cx="4166902" cy="18171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9DF8D0B-8602-4E9B-B1F6-616F448209D3}"/>
                </a:ext>
              </a:extLst>
            </p:cNvPr>
            <p:cNvSpPr txBox="1"/>
            <p:nvPr/>
          </p:nvSpPr>
          <p:spPr>
            <a:xfrm>
              <a:off x="426770" y="4278868"/>
              <a:ext cx="2621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Similar for Other Modes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9F524A1-8049-4465-BC54-C4DD0BC066F7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V="1">
              <a:off x="3048000" y="4299466"/>
              <a:ext cx="1502330" cy="1640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DF318A9-825F-43CA-BAC4-1AAE7D7CF2D8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>
              <a:off x="3048000" y="4463534"/>
              <a:ext cx="1545672" cy="16324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90C71F8-03BE-4E1D-89B1-CDE111DD7ADA}"/>
              </a:ext>
            </a:extLst>
          </p:cNvPr>
          <p:cNvSpPr txBox="1"/>
          <p:nvPr/>
        </p:nvSpPr>
        <p:spPr>
          <a:xfrm>
            <a:off x="5324769" y="3733800"/>
            <a:ext cx="3587008" cy="206210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Conclusion:  PCA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Modes of Variation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Yield Poor Insights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About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Phase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76F367-7FA7-465E-81FB-9DAC15A9D4E5}"/>
              </a:ext>
            </a:extLst>
          </p:cNvPr>
          <p:cNvCxnSpPr>
            <a:cxnSpLocks/>
          </p:cNvCxnSpPr>
          <p:nvPr/>
        </p:nvCxnSpPr>
        <p:spPr>
          <a:xfrm>
            <a:off x="3276600" y="3701534"/>
            <a:ext cx="4724400" cy="4894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433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Motivating Example</a:t>
            </a:r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3560E026-127F-43EE-8998-7C5FA165F7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ClrTx/>
              <a:buSzPct val="100000"/>
              <a:buNone/>
            </a:pPr>
            <a:r>
              <a:rPr lang="en-US" dirty="0"/>
              <a:t>Shifted 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Betas 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Example</a:t>
            </a:r>
          </a:p>
          <a:p>
            <a:pPr marL="0" indent="0">
              <a:buClrTx/>
              <a:buSzPct val="100000"/>
              <a:buNone/>
            </a:pPr>
            <a:endParaRPr lang="en-US" dirty="0"/>
          </a:p>
          <a:p>
            <a:pPr marL="0" indent="0">
              <a:buClrTx/>
              <a:buSzPct val="100000"/>
              <a:buNone/>
            </a:pPr>
            <a:r>
              <a:rPr lang="en-US" dirty="0"/>
              <a:t>PCA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Scores</a:t>
            </a:r>
          </a:p>
          <a:p>
            <a:pPr marL="0" indent="0">
              <a:buClrTx/>
              <a:buSzPct val="100000"/>
              <a:buNone/>
            </a:pPr>
            <a:endParaRPr lang="en-US" dirty="0"/>
          </a:p>
          <a:p>
            <a:pPr marL="0" indent="0">
              <a:buClrTx/>
              <a:buSzPct val="100000"/>
              <a:buNone/>
            </a:pPr>
            <a:r>
              <a:rPr lang="en-US" dirty="0"/>
              <a:t>Interesting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Patterns!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C068F7-0B3E-4B10-917F-474CB20238CA}"/>
              </a:ext>
            </a:extLst>
          </p:cNvPr>
          <p:cNvSpPr txBox="1"/>
          <p:nvPr/>
        </p:nvSpPr>
        <p:spPr>
          <a:xfrm>
            <a:off x="4555138" y="1295400"/>
            <a:ext cx="2531462" cy="255454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Variation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Follows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Single Curve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Bending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All Around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0BC9E7-FC10-4CC5-BF31-DE9089B9BBC3}"/>
              </a:ext>
            </a:extLst>
          </p:cNvPr>
          <p:cNvSpPr txBox="1"/>
          <p:nvPr/>
        </p:nvSpPr>
        <p:spPr>
          <a:xfrm>
            <a:off x="4218637" y="4409182"/>
            <a:ext cx="3238194" cy="10772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Very Poor Signal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Compression!</a:t>
            </a:r>
          </a:p>
        </p:txBody>
      </p:sp>
    </p:spTree>
    <p:extLst>
      <p:ext uri="{BB962C8B-B14F-4D97-AF65-F5344CB8AC3E}">
        <p14:creationId xmlns:p14="http://schemas.microsoft.com/office/powerpoint/2010/main" val="1276440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 9.1, 2.1, 9.2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 9.2, 14.2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Motivating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ClrTx/>
              <a:buSzPct val="100000"/>
              <a:buNone/>
            </a:pPr>
            <a:r>
              <a:rPr lang="en-US" dirty="0"/>
              <a:t>Shifted Betas Example</a:t>
            </a:r>
          </a:p>
          <a:p>
            <a:pPr marL="0" indent="0">
              <a:buClrTx/>
              <a:buSzPct val="100000"/>
              <a:buNone/>
            </a:pPr>
            <a:endParaRPr lang="en-US" sz="1800" dirty="0"/>
          </a:p>
          <a:p>
            <a:pPr marL="0" indent="0">
              <a:buClrTx/>
              <a:buSzPct val="100000"/>
              <a:buNone/>
            </a:pPr>
            <a:r>
              <a:rPr lang="en-US" dirty="0"/>
              <a:t>Alternate 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Approach: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Wasserstein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Distance</a:t>
            </a:r>
          </a:p>
          <a:p>
            <a:pPr marL="0" indent="0">
              <a:buClrTx/>
              <a:buSzPct val="100000"/>
              <a:buNone/>
            </a:pPr>
            <a:endParaRPr lang="en-US" sz="1800" dirty="0"/>
          </a:p>
          <a:p>
            <a:pPr marL="0" indent="0">
              <a:buClrTx/>
              <a:buSzPct val="100000"/>
              <a:buNone/>
            </a:pPr>
            <a:r>
              <a:rPr lang="en-US" dirty="0"/>
              <a:t>Based on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Optimal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Transport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261204-C260-4749-AB8C-EF1EEEA42602}"/>
              </a:ext>
            </a:extLst>
          </p:cNvPr>
          <p:cNvGrpSpPr/>
          <p:nvPr/>
        </p:nvGrpSpPr>
        <p:grpSpPr>
          <a:xfrm>
            <a:off x="3352800" y="1981200"/>
            <a:ext cx="5791200" cy="4267200"/>
            <a:chOff x="3352800" y="1981200"/>
            <a:chExt cx="5791200" cy="4267200"/>
          </a:xfrm>
        </p:grpSpPr>
        <p:pic>
          <p:nvPicPr>
            <p:cNvPr id="4" name="Picture 3" descr="Chart, histogram&#10;&#10;Description automatically generated">
              <a:extLst>
                <a:ext uri="{FF2B5EF4-FFF2-40B4-BE49-F238E27FC236}">
                  <a16:creationId xmlns:a16="http://schemas.microsoft.com/office/drawing/2014/main" id="{3C32E1DC-F18A-4842-947E-517856025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2001520"/>
              <a:ext cx="5791200" cy="424688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108DEB-B464-47D8-AC5E-4A63FD9EB7E0}"/>
                </a:ext>
              </a:extLst>
            </p:cNvPr>
            <p:cNvSpPr txBox="1"/>
            <p:nvPr/>
          </p:nvSpPr>
          <p:spPr>
            <a:xfrm>
              <a:off x="4948962" y="1981200"/>
              <a:ext cx="2223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Interesting Example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1887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019F6222-F901-4650-8D0F-84BE0FF7DB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r="50722"/>
          <a:stretch/>
        </p:blipFill>
        <p:spPr>
          <a:xfrm>
            <a:off x="0" y="2270709"/>
            <a:ext cx="4495800" cy="4587291"/>
          </a:xfrm>
          <a:prstGeom prst="rect">
            <a:avLst/>
          </a:prstGeom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Motivating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ClrTx/>
              <a:buSzPct val="100000"/>
              <a:buNone/>
            </a:pPr>
            <a:r>
              <a:rPr lang="en-US" dirty="0"/>
              <a:t>Shifted Betas Example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Alternate Analysis:   Wasserstein  MDS</a:t>
            </a:r>
          </a:p>
          <a:p>
            <a:pPr marL="0" indent="0">
              <a:buClrTx/>
              <a:buSzPct val="100000"/>
              <a:buNone/>
            </a:pPr>
            <a:endParaRPr lang="en-US" dirty="0"/>
          </a:p>
          <a:p>
            <a:pPr marL="0" indent="0">
              <a:buClrTx/>
              <a:buSzPct val="100000"/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783CA3-6654-49D5-AD3B-6CDEAB00343C}"/>
              </a:ext>
            </a:extLst>
          </p:cNvPr>
          <p:cNvSpPr txBox="1"/>
          <p:nvPr/>
        </p:nvSpPr>
        <p:spPr>
          <a:xfrm>
            <a:off x="4953917" y="2743200"/>
            <a:ext cx="38731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Gives Much More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Interpretable Scores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2779FC-D531-44D9-89FC-7B76E4F39088}"/>
              </a:ext>
            </a:extLst>
          </p:cNvPr>
          <p:cNvGrpSpPr/>
          <p:nvPr/>
        </p:nvGrpSpPr>
        <p:grpSpPr>
          <a:xfrm>
            <a:off x="762000" y="5334000"/>
            <a:ext cx="3352800" cy="914400"/>
            <a:chOff x="762000" y="5334000"/>
            <a:chExt cx="3352800" cy="914400"/>
          </a:xfrm>
        </p:grpSpPr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777DB076-9C5F-4299-B54B-8DB7DD011C32}"/>
                </a:ext>
              </a:extLst>
            </p:cNvPr>
            <p:cNvSpPr/>
            <p:nvPr/>
          </p:nvSpPr>
          <p:spPr>
            <a:xfrm rot="16200000">
              <a:off x="2171700" y="4305300"/>
              <a:ext cx="533400" cy="3352800"/>
            </a:xfrm>
            <a:prstGeom prst="rightBrace">
              <a:avLst>
                <a:gd name="adj1" fmla="val 25140"/>
                <a:gd name="adj2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63DF2F-348A-406D-902A-52C457549228}"/>
                </a:ext>
              </a:extLst>
            </p:cNvPr>
            <p:cNvSpPr txBox="1"/>
            <p:nvPr/>
          </p:nvSpPr>
          <p:spPr>
            <a:xfrm>
              <a:off x="1207377" y="5334000"/>
              <a:ext cx="24502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Large </a:t>
              </a:r>
              <a:r>
                <a:rPr kumimoji="0" lang="en-US" sz="18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Phase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Variation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BC8665-F1C0-4445-A210-F6814DF5AB3F}"/>
              </a:ext>
            </a:extLst>
          </p:cNvPr>
          <p:cNvGrpSpPr/>
          <p:nvPr/>
        </p:nvGrpSpPr>
        <p:grpSpPr>
          <a:xfrm>
            <a:off x="4191000" y="4267200"/>
            <a:ext cx="4419600" cy="674132"/>
            <a:chOff x="4191000" y="4267200"/>
            <a:chExt cx="4419600" cy="674132"/>
          </a:xfrm>
        </p:grpSpPr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8BB3C3CD-8735-461D-B371-9156CADDC379}"/>
                </a:ext>
              </a:extLst>
            </p:cNvPr>
            <p:cNvSpPr/>
            <p:nvPr/>
          </p:nvSpPr>
          <p:spPr>
            <a:xfrm>
              <a:off x="4191000" y="4267200"/>
              <a:ext cx="533400" cy="533402"/>
            </a:xfrm>
            <a:prstGeom prst="rightBrace">
              <a:avLst>
                <a:gd name="adj1" fmla="val 25140"/>
                <a:gd name="adj2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D956A0-93A5-4412-97A0-484DE19AA262}"/>
                </a:ext>
              </a:extLst>
            </p:cNvPr>
            <p:cNvSpPr txBox="1"/>
            <p:nvPr/>
          </p:nvSpPr>
          <p:spPr>
            <a:xfrm>
              <a:off x="5814065" y="4572000"/>
              <a:ext cx="2796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Small </a:t>
              </a:r>
              <a:r>
                <a:rPr kumimoji="0" lang="en-US" sz="18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Amplitude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Variation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69FED9B-D834-4743-9E5E-613BF469E60B}"/>
                </a:ext>
              </a:extLst>
            </p:cNvPr>
            <p:cNvCxnSpPr>
              <a:stCxn id="11" idx="1"/>
              <a:endCxn id="13" idx="1"/>
            </p:cNvCxnSpPr>
            <p:nvPr/>
          </p:nvCxnSpPr>
          <p:spPr>
            <a:xfrm>
              <a:off x="4724400" y="4533901"/>
              <a:ext cx="1089665" cy="2227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21CA18F-9288-4436-A24A-9F57357E298D}"/>
              </a:ext>
            </a:extLst>
          </p:cNvPr>
          <p:cNvSpPr txBox="1"/>
          <p:nvPr/>
        </p:nvSpPr>
        <p:spPr>
          <a:xfrm>
            <a:off x="5181600" y="5552182"/>
            <a:ext cx="35557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Challenge:  Only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Scores, No Modes</a:t>
            </a:r>
          </a:p>
        </p:txBody>
      </p:sp>
    </p:spTree>
    <p:extLst>
      <p:ext uri="{BB962C8B-B14F-4D97-AF65-F5344CB8AC3E}">
        <p14:creationId xmlns:p14="http://schemas.microsoft.com/office/powerpoint/2010/main" val="1969690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019F6222-F901-4650-8D0F-84BE0FF7DB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r="6666"/>
          <a:stretch/>
        </p:blipFill>
        <p:spPr>
          <a:xfrm>
            <a:off x="0" y="2270709"/>
            <a:ext cx="9144000" cy="4587291"/>
          </a:xfrm>
          <a:prstGeom prst="rect">
            <a:avLst/>
          </a:prstGeom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Motivating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ClrTx/>
              <a:buSzPct val="100000"/>
              <a:buNone/>
            </a:pPr>
            <a:r>
              <a:rPr lang="en-US" dirty="0"/>
              <a:t>Shifted Betas Example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Alternate Analysis:   Wasserstein  MDS</a:t>
            </a:r>
          </a:p>
          <a:p>
            <a:pPr marL="0" indent="0">
              <a:buClrTx/>
              <a:buSzPct val="100000"/>
              <a:buNone/>
            </a:pPr>
            <a:endParaRPr lang="en-US" dirty="0"/>
          </a:p>
          <a:p>
            <a:pPr marL="0" indent="0">
              <a:buClrTx/>
              <a:buSzPct val="100000"/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783CA3-6654-49D5-AD3B-6CDEAB00343C}"/>
              </a:ext>
            </a:extLst>
          </p:cNvPr>
          <p:cNvSpPr txBox="1"/>
          <p:nvPr/>
        </p:nvSpPr>
        <p:spPr>
          <a:xfrm>
            <a:off x="457200" y="2895600"/>
            <a:ext cx="38523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C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Gives Much Better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C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Signal Compression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859A7D-F18E-4D6A-A513-A81D7BE02C4B}"/>
              </a:ext>
            </a:extLst>
          </p:cNvPr>
          <p:cNvSpPr txBox="1"/>
          <p:nvPr/>
        </p:nvSpPr>
        <p:spPr>
          <a:xfrm>
            <a:off x="656058" y="4678740"/>
            <a:ext cx="35349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Conventional PCA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Spreads Power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Across Spectrum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C1FE11-39FB-463B-A8C5-8CCF52B901F7}"/>
              </a:ext>
            </a:extLst>
          </p:cNvPr>
          <p:cNvSpPr txBox="1"/>
          <p:nvPr/>
        </p:nvSpPr>
        <p:spPr>
          <a:xfrm>
            <a:off x="6172200" y="2286000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Log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Scree Plot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2E5B1E-6FBD-45E6-8AA8-B237A109A4AC}"/>
              </a:ext>
            </a:extLst>
          </p:cNvPr>
          <p:cNvSpPr txBox="1"/>
          <p:nvPr/>
        </p:nvSpPr>
        <p:spPr>
          <a:xfrm>
            <a:off x="5486400" y="5257800"/>
            <a:ext cx="317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Log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Scaling Very Revealing</a:t>
            </a:r>
          </a:p>
        </p:txBody>
      </p:sp>
    </p:spTree>
    <p:extLst>
      <p:ext uri="{BB962C8B-B14F-4D97-AF65-F5344CB8AC3E}">
        <p14:creationId xmlns:p14="http://schemas.microsoft.com/office/powerpoint/2010/main" val="506936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General Amp - Phase Context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Functional Data Analysis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Curves as </a:t>
            </a:r>
            <a:r>
              <a:rPr lang="en-US" i="1" dirty="0"/>
              <a:t>Data Objects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Toy Example:</a:t>
            </a:r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034015"/>
            <a:ext cx="5753100" cy="382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43058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General Amp - Phase Context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Functional Data Analysis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Curves as </a:t>
            </a:r>
            <a:r>
              <a:rPr lang="en-US" i="1" dirty="0"/>
              <a:t>Data Objects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Toy Example: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How Can We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Understand</a:t>
            </a:r>
          </a:p>
          <a:p>
            <a:pPr marL="0" indent="0" algn="l">
              <a:buClrTx/>
              <a:buSzPct val="100000"/>
              <a:buNone/>
            </a:pPr>
            <a:r>
              <a:rPr lang="en-US" u="sng" dirty="0"/>
              <a:t>Variation</a:t>
            </a:r>
            <a:r>
              <a:rPr lang="en-US" dirty="0"/>
              <a:t>?</a:t>
            </a:r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034015"/>
            <a:ext cx="5753100" cy="382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36288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General Amp - Phase Context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Functional Data Analysis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Curves as </a:t>
            </a:r>
            <a:r>
              <a:rPr lang="en-US" i="1" dirty="0"/>
              <a:t>Data Objects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Toy Example: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How Can We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Understand</a:t>
            </a:r>
          </a:p>
          <a:p>
            <a:pPr marL="0" indent="0" algn="l">
              <a:buClrTx/>
              <a:buSzPct val="100000"/>
              <a:buNone/>
            </a:pPr>
            <a:r>
              <a:rPr lang="en-US" u="sng" dirty="0"/>
              <a:t>Variation</a:t>
            </a:r>
            <a:r>
              <a:rPr lang="en-US" dirty="0"/>
              <a:t>?</a:t>
            </a:r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034015"/>
            <a:ext cx="5753100" cy="382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6781800" y="2819400"/>
            <a:ext cx="1219200" cy="6096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5715000" y="2819400"/>
            <a:ext cx="1066800" cy="12192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8394706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General Amp - Phase Context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Functional Data Analysis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Curves as </a:t>
            </a:r>
            <a:r>
              <a:rPr lang="en-US" i="1" dirty="0"/>
              <a:t>Data Objects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Toy Example: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How Can We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Understand</a:t>
            </a:r>
          </a:p>
          <a:p>
            <a:pPr marL="0" indent="0" algn="l">
              <a:buClrTx/>
              <a:buSzPct val="100000"/>
              <a:buNone/>
            </a:pPr>
            <a:r>
              <a:rPr lang="en-US" u="sng" dirty="0"/>
              <a:t>Variation</a:t>
            </a:r>
            <a:r>
              <a:rPr lang="en-US" dirty="0"/>
              <a:t>?</a:t>
            </a:r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034015"/>
            <a:ext cx="5753100" cy="382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6267450" y="2809964"/>
            <a:ext cx="1047750" cy="771436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4953000" y="2819400"/>
            <a:ext cx="1314450" cy="381000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9572085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General Amp - Phase Context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Insightful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Decomposition</a:t>
            </a:r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572000"/>
            <a:ext cx="34392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52055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General Amp - Phase Context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Insightful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Decomposition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                                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</a:t>
            </a:r>
            <a:r>
              <a:rPr lang="en-US" dirty="0" err="1"/>
              <a:t>Horiz’l</a:t>
            </a: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 </a:t>
            </a:r>
            <a:r>
              <a:rPr lang="en-US" dirty="0" err="1"/>
              <a:t>Var’n</a:t>
            </a:r>
            <a:endParaRPr lang="en-US" dirty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572000"/>
            <a:ext cx="34392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4218" r="75000" b="66868"/>
          <a:stretch/>
        </p:blipFill>
        <p:spPr>
          <a:xfrm>
            <a:off x="304800" y="4572000"/>
            <a:ext cx="3048000" cy="2286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H="1">
            <a:off x="3352800" y="5638800"/>
            <a:ext cx="2057400" cy="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1179242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General Amp - Phase Context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Insightful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Decomposition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                                      Vertical Variation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</a:t>
            </a:r>
            <a:r>
              <a:rPr lang="en-US" dirty="0" err="1"/>
              <a:t>Horiz’l</a:t>
            </a: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 </a:t>
            </a:r>
            <a:r>
              <a:rPr lang="en-US" dirty="0" err="1"/>
              <a:t>Var’n</a:t>
            </a:r>
            <a:endParaRPr lang="en-US" dirty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572000"/>
            <a:ext cx="34392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70971"/>
            <a:ext cx="3439236" cy="227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4218" r="75000" b="66868"/>
          <a:stretch/>
        </p:blipFill>
        <p:spPr>
          <a:xfrm>
            <a:off x="304800" y="4572000"/>
            <a:ext cx="3048000" cy="2286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352800" y="5638800"/>
            <a:ext cx="2057400" cy="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stCxn id="454659" idx="0"/>
          </p:cNvCxnSpPr>
          <p:nvPr/>
        </p:nvCxnSpPr>
        <p:spPr bwMode="auto">
          <a:xfrm flipV="1">
            <a:off x="7424382" y="2209800"/>
            <a:ext cx="0" cy="236220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5D15ED0-C1B7-9DF6-1977-83CB1A900BB5}"/>
              </a:ext>
            </a:extLst>
          </p:cNvPr>
          <p:cNvSpPr txBox="1"/>
          <p:nvPr/>
        </p:nvSpPr>
        <p:spPr>
          <a:xfrm>
            <a:off x="533400" y="4202668"/>
            <a:ext cx="269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Phase Mode of Variation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A0911-40DA-B114-5988-BE16BB4C8F92}"/>
              </a:ext>
            </a:extLst>
          </p:cNvPr>
          <p:cNvSpPr txBox="1"/>
          <p:nvPr/>
        </p:nvSpPr>
        <p:spPr>
          <a:xfrm>
            <a:off x="6019800" y="2907268"/>
            <a:ext cx="3065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Amplitude Mode of Variation</a:t>
            </a:r>
          </a:p>
        </p:txBody>
      </p:sp>
    </p:spTree>
    <p:extLst>
      <p:ext uri="{BB962C8B-B14F-4D97-AF65-F5344CB8AC3E}">
        <p14:creationId xmlns:p14="http://schemas.microsoft.com/office/powerpoint/2010/main" val="2249368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Last Class: Interesting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How generally applicable is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i="1" dirty="0"/>
                  <a:t>Backwards </a:t>
                </a:r>
                <a:r>
                  <a:rPr lang="en-US" dirty="0"/>
                  <a:t>approach to PCA?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600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An Application: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b="1" dirty="0"/>
                  <a:t>Nonnegative Matrix Factorization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= PCA in Positive </a:t>
                </a:r>
                <a:r>
                  <a:rPr lang="en-US" dirty="0" err="1"/>
                  <a:t>Orthant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Think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𝐿𝑆</m:t>
                    </m:r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With ≥ 0  Constraints (on </a:t>
                </a:r>
                <a:r>
                  <a:rPr lang="en-US" u="sng" dirty="0"/>
                  <a:t>both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 b="-6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692054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Challenge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 Fairly Large Literature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 Many (Diverse) Past Attempts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 Limited Success (in General)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 Surprisingly Slippery</a:t>
            </a:r>
          </a:p>
          <a:p>
            <a:pPr marL="0" indent="0" algn="ctr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(even mathematical formulation)</a:t>
            </a:r>
          </a:p>
        </p:txBody>
      </p:sp>
    </p:spTree>
    <p:extLst>
      <p:ext uri="{BB962C8B-B14F-4D97-AF65-F5344CB8AC3E}">
        <p14:creationId xmlns:p14="http://schemas.microsoft.com/office/powerpoint/2010/main" val="1836844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  (Illustrated)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</a:pPr>
            <a:r>
              <a:rPr lang="en-US" dirty="0"/>
              <a:t>  </a:t>
            </a:r>
          </a:p>
        </p:txBody>
      </p:sp>
      <p:pic>
        <p:nvPicPr>
          <p:cNvPr id="4208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" t="18920" r="3429" b="5108"/>
          <a:stretch/>
        </p:blipFill>
        <p:spPr bwMode="auto">
          <a:xfrm>
            <a:off x="304800" y="1275531"/>
            <a:ext cx="8525819" cy="558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88352" y="914400"/>
            <a:ext cx="1627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Thanks to Wei Wu</a:t>
            </a:r>
          </a:p>
        </p:txBody>
      </p:sp>
    </p:spTree>
    <p:extLst>
      <p:ext uri="{BB962C8B-B14F-4D97-AF65-F5344CB8AC3E}">
        <p14:creationId xmlns:p14="http://schemas.microsoft.com/office/powerpoint/2010/main" val="195571116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Challenge  (Illustrated)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</a:pPr>
            <a:r>
              <a:rPr lang="en-US" dirty="0"/>
              <a:t>  </a:t>
            </a:r>
          </a:p>
        </p:txBody>
      </p:sp>
      <p:pic>
        <p:nvPicPr>
          <p:cNvPr id="421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9" t="24447" r="5547" b="6487"/>
          <a:stretch/>
        </p:blipFill>
        <p:spPr bwMode="auto">
          <a:xfrm>
            <a:off x="213438" y="1371500"/>
            <a:ext cx="8778162" cy="54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88352" y="914400"/>
            <a:ext cx="1627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Thanks to Wei Wu</a:t>
            </a:r>
          </a:p>
        </p:txBody>
      </p:sp>
    </p:spTree>
    <p:extLst>
      <p:ext uri="{BB962C8B-B14F-4D97-AF65-F5344CB8AC3E}">
        <p14:creationId xmlns:p14="http://schemas.microsoft.com/office/powerpoint/2010/main" val="247038525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General Amp - Phase Context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Appropriate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Mathematical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Framework?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                                      Vertical Variation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</a:t>
            </a:r>
            <a:r>
              <a:rPr lang="en-US" dirty="0" err="1"/>
              <a:t>Horiz’l</a:t>
            </a: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 </a:t>
            </a:r>
            <a:r>
              <a:rPr lang="en-US" dirty="0" err="1"/>
              <a:t>Var’n</a:t>
            </a:r>
            <a:endParaRPr lang="en-US" dirty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572000"/>
            <a:ext cx="34392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70971"/>
            <a:ext cx="3439236" cy="227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4218" r="75000" b="66868"/>
          <a:stretch/>
        </p:blipFill>
        <p:spPr>
          <a:xfrm>
            <a:off x="304800" y="4572000"/>
            <a:ext cx="3048000" cy="2286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352800" y="5638800"/>
            <a:ext cx="2057400" cy="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stCxn id="454659" idx="0"/>
          </p:cNvCxnSpPr>
          <p:nvPr/>
        </p:nvCxnSpPr>
        <p:spPr bwMode="auto">
          <a:xfrm flipV="1">
            <a:off x="7424382" y="2209800"/>
            <a:ext cx="0" cy="236220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9875016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Time Warping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Foundational Concept for Curve Registration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Think </a:t>
            </a:r>
            <a:r>
              <a:rPr lang="en-US" i="1" dirty="0"/>
              <a:t>Stretch</a:t>
            </a:r>
            <a:r>
              <a:rPr lang="en-US" dirty="0"/>
              <a:t> &amp; </a:t>
            </a:r>
            <a:r>
              <a:rPr lang="en-US" i="1" dirty="0"/>
              <a:t>Compress</a:t>
            </a:r>
            <a:r>
              <a:rPr lang="en-US" dirty="0"/>
              <a:t> Horizontal Axis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Mathematical Basis: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Diffeomorphisms</a:t>
            </a:r>
          </a:p>
        </p:txBody>
      </p:sp>
    </p:spTree>
    <p:extLst>
      <p:ext uri="{BB962C8B-B14F-4D97-AF65-F5344CB8AC3E}">
        <p14:creationId xmlns:p14="http://schemas.microsoft.com/office/powerpoint/2010/main" val="116160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63FF77-577C-72E5-2883-4903C8052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>
            <a:extLst>
              <a:ext uri="{FF2B5EF4-FFF2-40B4-BE49-F238E27FC236}">
                <a16:creationId xmlns:a16="http://schemas.microsoft.com/office/drawing/2014/main" id="{4B97258C-32B6-A69D-F45C-B52984D4E4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Time Warping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>
                <a:extLst>
                  <a:ext uri="{FF2B5EF4-FFF2-40B4-BE49-F238E27FC236}">
                    <a16:creationId xmlns:a16="http://schemas.microsoft.com/office/drawing/2014/main" id="{0AA87E68-AD05-F75A-FF7E-50F4C5549986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2103437"/>
                <a:ext cx="8229600" cy="4525963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Notational Simplifying Assumption: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Curve Objects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=1,⋯,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Are Defined Over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ctr">
                  <a:buClrTx/>
                  <a:buSzPct val="100000"/>
                  <a:buNone/>
                </a:pPr>
                <a:r>
                  <a:rPr lang="en-US" dirty="0"/>
                  <a:t>(Rescale If Needed)</a:t>
                </a:r>
              </a:p>
              <a:p>
                <a:pPr marL="0" indent="0" algn="ctr"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>
                <a:extLst>
                  <a:ext uri="{FF2B5EF4-FFF2-40B4-BE49-F238E27FC236}">
                    <a16:creationId xmlns:a16="http://schemas.microsoft.com/office/drawing/2014/main" id="{0AA87E68-AD05-F75A-FF7E-50F4C55499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03437"/>
                <a:ext cx="8229600" cy="4525963"/>
              </a:xfrm>
              <a:blipFill>
                <a:blip r:embed="rId2"/>
                <a:stretch>
                  <a:fillRect l="-1852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568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Time Warping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Diffeomorphisms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 →   [0,1]</m:t>
                    </m:r>
                  </m:oMath>
                </a14:m>
                <a:r>
                  <a:rPr lang="en-US" dirty="0"/>
                  <a:t>       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dirty="0"/>
                  <a:t>  is  1 to 1   (injective)</a:t>
                </a:r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dirty="0"/>
                  <a:t>  is  onto     (surjective)</a:t>
                </a:r>
              </a:p>
              <a:p>
                <a:pPr marL="0" indent="0" algn="ctr">
                  <a:buClrTx/>
                  <a:buSzPct val="100000"/>
                  <a:buNone/>
                </a:pPr>
                <a:r>
                  <a:rPr lang="en-US" dirty="0"/>
                  <a:t>(thus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dirty="0"/>
                  <a:t>  is invertible)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92EE097-355B-2103-F036-F1FB8A8030D7}"/>
              </a:ext>
            </a:extLst>
          </p:cNvPr>
          <p:cNvGrpSpPr/>
          <p:nvPr/>
        </p:nvGrpSpPr>
        <p:grpSpPr>
          <a:xfrm>
            <a:off x="5638800" y="3429000"/>
            <a:ext cx="2245728" cy="1066800"/>
            <a:chOff x="3200400" y="3429000"/>
            <a:chExt cx="2245728" cy="1066800"/>
          </a:xfrm>
        </p:grpSpPr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5370EAF6-0270-CB8E-83FF-AE8D18232C38}"/>
                </a:ext>
              </a:extLst>
            </p:cNvPr>
            <p:cNvSpPr/>
            <p:nvPr/>
          </p:nvSpPr>
          <p:spPr>
            <a:xfrm>
              <a:off x="3200400" y="3429000"/>
              <a:ext cx="533400" cy="1066800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B220A5-FB36-E17A-72C3-153BBB28F5ED}"/>
                </a:ext>
              </a:extLst>
            </p:cNvPr>
            <p:cNvSpPr txBox="1"/>
            <p:nvPr/>
          </p:nvSpPr>
          <p:spPr>
            <a:xfrm>
              <a:off x="3733800" y="3682425"/>
              <a:ext cx="17123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Bijective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2051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Time Warping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Diffeomorphisms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 →   [0,1]</m:t>
                    </m:r>
                  </m:oMath>
                </a14:m>
                <a:r>
                  <a:rPr lang="en-US" dirty="0"/>
                  <a:t>       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dirty="0"/>
                  <a:t>  is  1 to 1</a:t>
                </a:r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dirty="0"/>
                  <a:t>  is  onto</a:t>
                </a:r>
              </a:p>
              <a:p>
                <a:pPr marL="0" indent="0" algn="ctr">
                  <a:buClrTx/>
                  <a:buSzPct val="100000"/>
                  <a:buNone/>
                </a:pPr>
                <a:r>
                  <a:rPr lang="en-US" dirty="0"/>
                  <a:t>(thus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dirty="0"/>
                  <a:t>  is invertible)</a:t>
                </a:r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dirty="0"/>
                  <a:t>  Differentiable</a:t>
                </a:r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 is  Differentiable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52" b="-7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B2873ED-ADCE-4C7B-92CC-52ECD9E9A733}"/>
              </a:ext>
            </a:extLst>
          </p:cNvPr>
          <p:cNvGrpSpPr/>
          <p:nvPr/>
        </p:nvGrpSpPr>
        <p:grpSpPr>
          <a:xfrm>
            <a:off x="3200400" y="3429000"/>
            <a:ext cx="4680497" cy="1066800"/>
            <a:chOff x="3200400" y="3429000"/>
            <a:chExt cx="4680497" cy="1066800"/>
          </a:xfrm>
        </p:grpSpPr>
        <p:sp>
          <p:nvSpPr>
            <p:cNvPr id="2" name="Right Brace 1">
              <a:extLst>
                <a:ext uri="{FF2B5EF4-FFF2-40B4-BE49-F238E27FC236}">
                  <a16:creationId xmlns:a16="http://schemas.microsoft.com/office/drawing/2014/main" id="{61E60801-11CA-4FCD-84DF-10B2DBA84F4D}"/>
                </a:ext>
              </a:extLst>
            </p:cNvPr>
            <p:cNvSpPr/>
            <p:nvPr/>
          </p:nvSpPr>
          <p:spPr>
            <a:xfrm>
              <a:off x="3200400" y="3429000"/>
              <a:ext cx="533400" cy="1066800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0E42D88-50A8-4C5E-A3FA-779851045ED7}"/>
                    </a:ext>
                  </a:extLst>
                </p:cNvPr>
                <p:cNvSpPr txBox="1"/>
                <p:nvPr/>
              </p:nvSpPr>
              <p:spPr>
                <a:xfrm>
                  <a:off x="3733800" y="3745468"/>
                  <a:ext cx="41470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Achieve by taking 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𝛾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 strictly increasing</a:t>
                  </a: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0E42D88-50A8-4C5E-A3FA-779851045E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800" y="3745468"/>
                  <a:ext cx="4147097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324" t="-8197" r="-58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CCF8E4-B77E-4C43-A85F-16BFFFFA0EDF}"/>
                  </a:ext>
                </a:extLst>
              </p:cNvPr>
              <p:cNvSpPr txBox="1"/>
              <p:nvPr/>
            </p:nvSpPr>
            <p:spPr>
              <a:xfrm>
                <a:off x="4267200" y="1074003"/>
                <a:ext cx="428098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Γ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be the Set of All Strictly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Increasing Diffeomorphisms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CCF8E4-B77E-4C43-A85F-16BFFFFA0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074003"/>
                <a:ext cx="4280980" cy="830997"/>
              </a:xfrm>
              <a:prstGeom prst="rect">
                <a:avLst/>
              </a:prstGeom>
              <a:blipFill>
                <a:blip r:embed="rId4"/>
                <a:stretch>
                  <a:fillRect l="-1852" t="-5109" r="-1994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D68EF6-596B-56DC-FC9D-091FDC002252}"/>
                  </a:ext>
                </a:extLst>
              </p:cNvPr>
              <p:cNvSpPr txBox="1"/>
              <p:nvPr/>
            </p:nvSpPr>
            <p:spPr>
              <a:xfrm>
                <a:off x="5334000" y="2064603"/>
                <a:ext cx="345479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Γ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is a Group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With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Respect to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Composition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D68EF6-596B-56DC-FC9D-091FDC002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064603"/>
                <a:ext cx="3454792" cy="830997"/>
              </a:xfrm>
              <a:prstGeom prst="rect">
                <a:avLst/>
              </a:prstGeom>
              <a:blipFill>
                <a:blip r:embed="rId5"/>
                <a:stretch>
                  <a:fillRect l="-2293" t="-5147" r="-2293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951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Time Warping Intuition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Elastically Stretch &amp; Compress Axis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667000" y="5943600"/>
            <a:ext cx="35814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2766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8862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7150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1054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4958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3244266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Time Warping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Elastically Stretch &amp; Compress Axis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solidFill>
                      <a:srgbClr val="000000"/>
                    </a:solidFill>
                  </a:rPr>
                  <a:t>                                               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𝛾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x</m:t>
                        </m:r>
                      </m:e>
                    </m:d>
                    <m:r>
                      <a:rPr lang="en-US" sz="3600" b="0" i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x</m:t>
                    </m:r>
                  </m:oMath>
                </a14:m>
                <a:endParaRPr lang="en-US" sz="3600" b="0" dirty="0">
                  <a:solidFill>
                    <a:srgbClr val="000000"/>
                  </a:solidFill>
                  <a:ea typeface="Cambria Math"/>
                </a:endParaRP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ea typeface="Cambria Math"/>
                  </a:rPr>
                  <a:t>                                                   (identity)</a:t>
                </a:r>
              </a:p>
              <a:p>
                <a:pPr marL="0" indent="0">
                  <a:buSzPct val="100000"/>
                  <a:buNone/>
                </a:pPr>
                <a:r>
                  <a:rPr lang="en-US" dirty="0">
                    <a:ea typeface="Cambria Math"/>
                  </a:rPr>
                  <a:t>                                             (of group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>
                    <a:ea typeface="Cambria Math"/>
                  </a:rPr>
                  <a:t>  of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ea typeface="Cambria Math"/>
                  </a:rPr>
                  <a:t>                                           diffeomorphisms)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52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 bwMode="auto">
          <a:xfrm>
            <a:off x="2667000" y="5943600"/>
            <a:ext cx="35814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667000" y="2590800"/>
            <a:ext cx="1" cy="3352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2766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8862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7150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1054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4958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2667002" y="2590800"/>
            <a:ext cx="3581398" cy="3352800"/>
          </a:xfrm>
          <a:prstGeom prst="line">
            <a:avLst/>
          </a:prstGeom>
          <a:noFill/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715001" y="3124200"/>
            <a:ext cx="1" cy="28194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105400" y="3657600"/>
            <a:ext cx="1" cy="22860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495799" y="4267200"/>
            <a:ext cx="1" cy="16764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886201" y="4838700"/>
            <a:ext cx="0" cy="11049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276600" y="5334000"/>
            <a:ext cx="1" cy="6096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2667000" y="3124200"/>
            <a:ext cx="3048003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667001" y="3657600"/>
            <a:ext cx="2438399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2667001" y="4206240"/>
            <a:ext cx="18288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2667001" y="5349240"/>
            <a:ext cx="6096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2667001" y="4800600"/>
            <a:ext cx="1219198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2468880" y="534924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2468880" y="48006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2468880" y="41910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468880" y="36576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468880" y="31242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33641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Last Class: </a:t>
            </a:r>
            <a:r>
              <a:rPr lang="en-US" sz="4000" dirty="0" err="1"/>
              <a:t>Nonneg</a:t>
            </a:r>
            <a:r>
              <a:rPr lang="en-US" sz="4000" dirty="0"/>
              <a:t>. Mat. </a:t>
            </a:r>
            <a:r>
              <a:rPr lang="en-US" sz="4000" dirty="0" err="1"/>
              <a:t>Factor’n</a:t>
            </a:r>
            <a:endParaRPr lang="en-US" sz="4000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Standard NMF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But Note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/>
              <a:t>Not Nested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No “Multi-scale”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Analysis Possible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  (Scores Plot?!?)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6" r="9392"/>
          <a:stretch/>
        </p:blipFill>
        <p:spPr>
          <a:xfrm>
            <a:off x="4572008" y="990600"/>
            <a:ext cx="457199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79996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Time Warping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Elastically Stretch &amp; Compress Axis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solidFill>
                      <a:srgbClr val="000000"/>
                    </a:solidFill>
                  </a:rPr>
                  <a:t>                                                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𝛾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x</m:t>
                        </m:r>
                      </m:e>
                    </m:d>
                  </m:oMath>
                </a14:m>
                <a:endParaRPr lang="en-US" sz="3600" b="0" dirty="0">
                  <a:solidFill>
                    <a:srgbClr val="00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 bwMode="auto">
          <a:xfrm>
            <a:off x="2667000" y="5943600"/>
            <a:ext cx="35814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667000" y="2590800"/>
            <a:ext cx="1" cy="3352800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2766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8862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7150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1054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4958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5715002" y="3962400"/>
            <a:ext cx="10240" cy="19812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105400" y="4724400"/>
            <a:ext cx="1" cy="12192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495799" y="5105400"/>
            <a:ext cx="1" cy="8382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886201" y="5425440"/>
            <a:ext cx="0" cy="59436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276600" y="5638800"/>
            <a:ext cx="1" cy="3048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2677239" y="4038600"/>
            <a:ext cx="3048003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667001" y="4724400"/>
            <a:ext cx="2438399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2667001" y="5105400"/>
            <a:ext cx="18288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2667001" y="5638800"/>
            <a:ext cx="6096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2667001" y="5410200"/>
            <a:ext cx="12192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2468880" y="56388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2468880" y="54102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2468880" y="51054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468880" y="47244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468880" y="40386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Freeform 28"/>
          <p:cNvSpPr/>
          <p:nvPr/>
        </p:nvSpPr>
        <p:spPr bwMode="auto">
          <a:xfrm>
            <a:off x="2674961" y="2620370"/>
            <a:ext cx="3548418" cy="3330054"/>
          </a:xfrm>
          <a:custGeom>
            <a:avLst/>
            <a:gdLst>
              <a:gd name="connsiteX0" fmla="*/ 3548418 w 3548418"/>
              <a:gd name="connsiteY0" fmla="*/ 0 h 3330054"/>
              <a:gd name="connsiteX1" fmla="*/ 2606723 w 3548418"/>
              <a:gd name="connsiteY1" fmla="*/ 1937982 h 3330054"/>
              <a:gd name="connsiteX2" fmla="*/ 0 w 3548418"/>
              <a:gd name="connsiteY2" fmla="*/ 3330054 h 333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8418" h="3330054">
                <a:moveTo>
                  <a:pt x="3548418" y="0"/>
                </a:moveTo>
                <a:cubicBezTo>
                  <a:pt x="3373272" y="691486"/>
                  <a:pt x="3198126" y="1382973"/>
                  <a:pt x="2606723" y="1937982"/>
                </a:cubicBezTo>
                <a:cubicBezTo>
                  <a:pt x="2015320" y="2492991"/>
                  <a:pt x="1007660" y="2911522"/>
                  <a:pt x="0" y="3330054"/>
                </a:cubicBezTo>
              </a:path>
            </a:pathLst>
          </a:custGeom>
          <a:noFill/>
          <a:ln w="762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18468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Time Warping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Elastically Stretch &amp; Compress Axis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solidFill>
                      <a:srgbClr val="000000"/>
                    </a:solidFill>
                  </a:rPr>
                  <a:t>                                             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𝛾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x</m:t>
                        </m:r>
                      </m:e>
                    </m:d>
                  </m:oMath>
                </a14:m>
                <a:endParaRPr lang="en-US" sz="3600" b="0" dirty="0">
                  <a:solidFill>
                    <a:srgbClr val="00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 bwMode="auto">
          <a:xfrm>
            <a:off x="2667000" y="5943600"/>
            <a:ext cx="35814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667000" y="2590800"/>
            <a:ext cx="1" cy="3352800"/>
          </a:xfrm>
          <a:prstGeom prst="line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2766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8862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7150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1054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4958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5715002" y="2743200"/>
            <a:ext cx="10240" cy="32004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105401" y="2895600"/>
            <a:ext cx="0" cy="30480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4495800" y="3048000"/>
            <a:ext cx="1" cy="28956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886201" y="3429000"/>
            <a:ext cx="0" cy="25908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276601" y="4343400"/>
            <a:ext cx="0" cy="16002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2677239" y="2667000"/>
            <a:ext cx="3048003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667001" y="2819400"/>
            <a:ext cx="2438399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2667001" y="3124200"/>
            <a:ext cx="18288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2667001" y="4343400"/>
            <a:ext cx="6096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2667001" y="3505200"/>
            <a:ext cx="12192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2468880" y="43434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2468880" y="35052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2468880" y="31242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468880" y="28194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468880" y="26670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Freeform 5"/>
          <p:cNvSpPr/>
          <p:nvPr/>
        </p:nvSpPr>
        <p:spPr bwMode="auto">
          <a:xfrm>
            <a:off x="2661313" y="2634018"/>
            <a:ext cx="3480180" cy="3316406"/>
          </a:xfrm>
          <a:custGeom>
            <a:avLst/>
            <a:gdLst>
              <a:gd name="connsiteX0" fmla="*/ 3480180 w 3480180"/>
              <a:gd name="connsiteY0" fmla="*/ 0 h 3316406"/>
              <a:gd name="connsiteX1" fmla="*/ 1774209 w 3480180"/>
              <a:gd name="connsiteY1" fmla="*/ 491319 h 3316406"/>
              <a:gd name="connsiteX2" fmla="*/ 750627 w 3480180"/>
              <a:gd name="connsiteY2" fmla="*/ 1405719 h 3316406"/>
              <a:gd name="connsiteX3" fmla="*/ 0 w 3480180"/>
              <a:gd name="connsiteY3" fmla="*/ 3316406 h 331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0180" h="3316406">
                <a:moveTo>
                  <a:pt x="3480180" y="0"/>
                </a:moveTo>
                <a:cubicBezTo>
                  <a:pt x="2854657" y="128516"/>
                  <a:pt x="2229134" y="257033"/>
                  <a:pt x="1774209" y="491319"/>
                </a:cubicBezTo>
                <a:cubicBezTo>
                  <a:pt x="1319283" y="725606"/>
                  <a:pt x="1046329" y="934871"/>
                  <a:pt x="750627" y="1405719"/>
                </a:cubicBezTo>
                <a:cubicBezTo>
                  <a:pt x="454925" y="1876567"/>
                  <a:pt x="227462" y="2596486"/>
                  <a:pt x="0" y="3316406"/>
                </a:cubicBezTo>
              </a:path>
            </a:pathLst>
          </a:cu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13014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Time Warping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Elastically Stretch &amp; Compress Axis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solidFill>
                      <a:srgbClr val="000000"/>
                    </a:solidFill>
                  </a:rPr>
                  <a:t>                                             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𝛾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x</m:t>
                        </m:r>
                      </m:e>
                    </m:d>
                  </m:oMath>
                </a14:m>
                <a:endParaRPr lang="en-US" sz="3600" b="0" dirty="0">
                  <a:solidFill>
                    <a:srgbClr val="00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 bwMode="auto">
          <a:xfrm>
            <a:off x="2667000" y="5943600"/>
            <a:ext cx="35814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667000" y="2590800"/>
            <a:ext cx="1" cy="335280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2766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8862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7150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1054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4958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5715002" y="2743200"/>
            <a:ext cx="10240" cy="32004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105400" y="3048000"/>
            <a:ext cx="1" cy="28956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495801" y="4495800"/>
            <a:ext cx="0" cy="14478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886201" y="5676900"/>
            <a:ext cx="0" cy="3429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276601" y="5791200"/>
            <a:ext cx="0" cy="1524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2677239" y="2743200"/>
            <a:ext cx="3048003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667001" y="2971800"/>
            <a:ext cx="2438399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2667001" y="4724400"/>
            <a:ext cx="18288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2667001" y="5791200"/>
            <a:ext cx="6096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2667001" y="5638800"/>
            <a:ext cx="12192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2468880" y="57912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2468880" y="56388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2468880" y="47244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468880" y="29718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468880" y="27432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Freeform 4"/>
          <p:cNvSpPr/>
          <p:nvPr/>
        </p:nvSpPr>
        <p:spPr bwMode="auto">
          <a:xfrm>
            <a:off x="2661313" y="2661313"/>
            <a:ext cx="3575714" cy="3261815"/>
          </a:xfrm>
          <a:custGeom>
            <a:avLst/>
            <a:gdLst>
              <a:gd name="connsiteX0" fmla="*/ 3575714 w 3575714"/>
              <a:gd name="connsiteY0" fmla="*/ 0 h 3261815"/>
              <a:gd name="connsiteX1" fmla="*/ 2142699 w 3575714"/>
              <a:gd name="connsiteY1" fmla="*/ 627797 h 3261815"/>
              <a:gd name="connsiteX2" fmla="*/ 1596788 w 3575714"/>
              <a:gd name="connsiteY2" fmla="*/ 2702257 h 3261815"/>
              <a:gd name="connsiteX3" fmla="*/ 0 w 3575714"/>
              <a:gd name="connsiteY3" fmla="*/ 3261815 h 3261815"/>
              <a:gd name="connsiteX4" fmla="*/ 0 w 3575714"/>
              <a:gd name="connsiteY4" fmla="*/ 3261815 h 326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5714" h="3261815">
                <a:moveTo>
                  <a:pt x="3575714" y="0"/>
                </a:moveTo>
                <a:cubicBezTo>
                  <a:pt x="3024117" y="88710"/>
                  <a:pt x="2472520" y="177421"/>
                  <a:pt x="2142699" y="627797"/>
                </a:cubicBezTo>
                <a:cubicBezTo>
                  <a:pt x="1812878" y="1078173"/>
                  <a:pt x="1953904" y="2263254"/>
                  <a:pt x="1596788" y="2702257"/>
                </a:cubicBezTo>
                <a:cubicBezTo>
                  <a:pt x="1239672" y="3141260"/>
                  <a:pt x="0" y="3261815"/>
                  <a:pt x="0" y="3261815"/>
                </a:cubicBezTo>
                <a:lnTo>
                  <a:pt x="0" y="3261815"/>
                </a:ln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33175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Time Warping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66800"/>
                <a:ext cx="8229600" cy="4525963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Say curves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are </a:t>
                </a:r>
                <a:r>
                  <a:rPr lang="en-US" i="1" dirty="0"/>
                  <a:t>equivalent</a:t>
                </a:r>
                <a:r>
                  <a:rPr lang="en-US" dirty="0"/>
                  <a:t>,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≈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>
                  <a:buSzPct val="100000"/>
                  <a:buNone/>
                </a:pPr>
                <a:r>
                  <a:rPr lang="en-US" dirty="0"/>
                  <a:t>When 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</a:rPr>
                      <m:t>∃</m:t>
                    </m:r>
                    <m:r>
                      <a:rPr lang="en-US" sz="3600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36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/>
                  <a:t>  so that    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sz="900" i="1" dirty="0">
                  <a:latin typeface="Cambria Math"/>
                </a:endParaRPr>
              </a:p>
              <a:p>
                <a:pPr marL="0" indent="0" algn="l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∘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𝛾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                    Generates </a:t>
                </a:r>
                <a:r>
                  <a:rPr lang="en-US" i="1" dirty="0"/>
                  <a:t>Equivalence Classes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4525963"/>
              </a:xfrm>
              <a:blipFill>
                <a:blip r:embed="rId2"/>
                <a:stretch>
                  <a:fillRect l="-1852" t="-1752" r="-1778" b="-22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2E85BE9-7F69-4205-B8F1-9E04FE76FF1E}"/>
              </a:ext>
            </a:extLst>
          </p:cNvPr>
          <p:cNvGrpSpPr/>
          <p:nvPr/>
        </p:nvGrpSpPr>
        <p:grpSpPr>
          <a:xfrm>
            <a:off x="589191" y="4572000"/>
            <a:ext cx="4211409" cy="1024969"/>
            <a:chOff x="970191" y="5592763"/>
            <a:chExt cx="4211409" cy="102496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9E16A4D-0487-4117-9C32-E71968EFB8E3}"/>
                </a:ext>
              </a:extLst>
            </p:cNvPr>
            <p:cNvSpPr txBox="1"/>
            <p:nvPr/>
          </p:nvSpPr>
          <p:spPr>
            <a:xfrm>
              <a:off x="970191" y="6248400"/>
              <a:ext cx="42114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Stretch &amp; Compress </a:t>
              </a:r>
              <a:r>
                <a:rPr kumimoji="0" lang="en-US" sz="18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Before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Plugging In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7B44EA4-DC19-4519-828D-20CDBD940EFB}"/>
                </a:ext>
              </a:extLst>
            </p:cNvPr>
            <p:cNvCxnSpPr>
              <a:cxnSpLocks/>
              <a:stCxn id="2" idx="0"/>
            </p:cNvCxnSpPr>
            <p:nvPr/>
          </p:nvCxnSpPr>
          <p:spPr>
            <a:xfrm flipV="1">
              <a:off x="3075896" y="5592763"/>
              <a:ext cx="124504" cy="6556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4399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Time Warping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Toy Example:    Starting Curve,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  <a:blipFill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0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93222"/>
            <a:ext cx="6742935" cy="476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32753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Time Warping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Toy Example:    Warping Functions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  <a:blipFill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2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065" y="2093222"/>
            <a:ext cx="6742935" cy="476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91201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Time Warping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</p:spPr>
            <p:txBody>
              <a:bodyPr/>
              <a:lstStyle/>
              <a:p>
                <a:pPr marL="0" indent="0">
                  <a:buSzPct val="100000"/>
                  <a:buNone/>
                </a:pPr>
                <a:r>
                  <a:rPr lang="en-US" dirty="0"/>
                  <a:t>Toy Example: Time Warped Curves,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  <a:blipFill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1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93222"/>
            <a:ext cx="6742935" cy="476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95183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Curve Registration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What are the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Data Objects?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                                      Vertical Variation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</a:t>
            </a:r>
            <a:r>
              <a:rPr lang="en-US" dirty="0" err="1"/>
              <a:t>Horiz’l</a:t>
            </a: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 </a:t>
            </a:r>
            <a:r>
              <a:rPr lang="en-US" dirty="0" err="1"/>
              <a:t>Var’n</a:t>
            </a:r>
            <a:endParaRPr lang="en-US" dirty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572000"/>
            <a:ext cx="34392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70971"/>
            <a:ext cx="3439236" cy="227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4218" r="75000" b="66868"/>
          <a:stretch/>
        </p:blipFill>
        <p:spPr>
          <a:xfrm>
            <a:off x="304800" y="4572000"/>
            <a:ext cx="3048000" cy="2286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352800" y="5638800"/>
            <a:ext cx="2057400" cy="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stCxn id="454659" idx="0"/>
          </p:cNvCxnSpPr>
          <p:nvPr/>
        </p:nvCxnSpPr>
        <p:spPr bwMode="auto">
          <a:xfrm flipV="1">
            <a:off x="7424382" y="2209800"/>
            <a:ext cx="0" cy="236220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309549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Recall Landmark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Approach:  </a:t>
            </a:r>
            <a:r>
              <a:rPr lang="en-US" u="sng" dirty="0"/>
              <a:t>Identify</a:t>
            </a:r>
            <a:r>
              <a:rPr lang="en-US" dirty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/>
              <a:t>Scalings</a:t>
            </a: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of each other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Mathematics:    </a:t>
            </a:r>
            <a:r>
              <a:rPr lang="en-US" i="1" dirty="0"/>
              <a:t>Equivalence Relation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Results in:    </a:t>
            </a:r>
            <a:r>
              <a:rPr lang="en-US" u="sng" dirty="0"/>
              <a:t>Equivalence Classes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Which become the </a:t>
            </a:r>
            <a:r>
              <a:rPr lang="en-US" i="1" dirty="0"/>
              <a:t>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696841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Recall Landmark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/>
              <a:t>Equivalence Classes </a:t>
            </a:r>
            <a:r>
              <a:rPr lang="en-US" dirty="0"/>
              <a:t>become </a:t>
            </a:r>
            <a:r>
              <a:rPr lang="en-US" i="1" dirty="0"/>
              <a:t>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		a.k.a.  “Orbits”</a:t>
            </a: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Mathematics:    Called “Quotient Space”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              ,       ,      ,         ,        ,         ,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478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3622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200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1330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0997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096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6200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80494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Last Class: </a:t>
            </a:r>
            <a:r>
              <a:rPr lang="en-US" sz="4000" dirty="0" err="1"/>
              <a:t>Nonneg</a:t>
            </a:r>
            <a:r>
              <a:rPr lang="en-US" sz="4000" dirty="0"/>
              <a:t>. Nested Cones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Same Toy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Data Set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Rank 1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Approx.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Properly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Nested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7" r="9391"/>
          <a:stretch/>
        </p:blipFill>
        <p:spPr>
          <a:xfrm>
            <a:off x="4000509" y="952500"/>
            <a:ext cx="5143491" cy="5143500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2209800" y="3524250"/>
            <a:ext cx="4953000" cy="135255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209800" y="3524250"/>
            <a:ext cx="4953000" cy="127635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057400" y="3581400"/>
            <a:ext cx="5105400" cy="1066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37937629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Curve Registration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What are the Data Objects?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Equivalence Classes from “Time </a:t>
                </a:r>
                <a:r>
                  <a:rPr lang="en-US" dirty="0" err="1"/>
                  <a:t>Warpings</a:t>
                </a:r>
                <a:r>
                  <a:rPr lang="en-US" dirty="0"/>
                  <a:t>”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 →   [0,1]</m:t>
                    </m:r>
                  </m:oMath>
                </a14:m>
                <a:r>
                  <a:rPr lang="en-US" dirty="0"/>
                  <a:t>         (smooth)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More Precisely:     </a:t>
                </a:r>
                <a:r>
                  <a:rPr lang="en-US" dirty="0" err="1"/>
                  <a:t>Diffeomorphisms</a:t>
                </a: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683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28521"/>
            <a:ext cx="4495800" cy="317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Data Objects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19200"/>
                <a:ext cx="8094663" cy="5378450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Equivalence Classes as Data Objects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(Set of </a:t>
                </a:r>
                <a:r>
                  <a:rPr lang="en-US" u="sng" dirty="0"/>
                  <a:t>All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Warps of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Given Curve)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Notation: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∘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: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	for a “</a:t>
                </a:r>
                <a:r>
                  <a:rPr lang="en-US" dirty="0" err="1"/>
                  <a:t>representor</a:t>
                </a:r>
                <a:r>
                  <a:rPr lang="en-US" dirty="0"/>
                  <a:t>”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       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219200"/>
                <a:ext cx="8094663" cy="5378450"/>
              </a:xfrm>
              <a:blipFill>
                <a:blip r:embed="rId3"/>
                <a:stretch>
                  <a:fillRect l="-1958" t="-1474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617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Time Warping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Toy Example:    Equivalent Curves,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  <a:blipFill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1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93222"/>
            <a:ext cx="6742935" cy="476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489748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Curve Registration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Toy Example:    </a:t>
            </a:r>
            <a:r>
              <a:rPr lang="en-US" i="1" dirty="0"/>
              <a:t>Non-Equivalent</a:t>
            </a:r>
            <a:r>
              <a:rPr lang="en-US" dirty="0"/>
              <a:t>  Curves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Cannot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Warp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Into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Each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Other</a:t>
            </a:r>
          </a:p>
        </p:txBody>
      </p:sp>
      <p:pic>
        <p:nvPicPr>
          <p:cNvPr id="428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065" y="2093222"/>
            <a:ext cx="6742935" cy="476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452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28521"/>
            <a:ext cx="4495800" cy="317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Data Objects I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219200"/>
            <a:ext cx="8094663" cy="53784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Equivalence Classes as Data Objects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(Set of </a:t>
            </a:r>
            <a:r>
              <a:rPr lang="en-US" u="sng" dirty="0"/>
              <a:t>All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Warps of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Given Curve)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Next Task: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Find Appropriate Metric</a:t>
            </a:r>
          </a:p>
        </p:txBody>
      </p:sp>
    </p:spTree>
    <p:extLst>
      <p:ext uri="{BB962C8B-B14F-4D97-AF65-F5344CB8AC3E}">
        <p14:creationId xmlns:p14="http://schemas.microsoft.com/office/powerpoint/2010/main" val="3132110295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General Strategy: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Find Metric on Equivalence Classes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Start with </a:t>
            </a:r>
            <a:r>
              <a:rPr lang="en-US" i="1" dirty="0"/>
              <a:t>Warp Invariant Metric</a:t>
            </a:r>
            <a:r>
              <a:rPr lang="en-US" dirty="0"/>
              <a:t> on Curves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		&amp; Extend</a:t>
            </a:r>
          </a:p>
        </p:txBody>
      </p:sp>
    </p:spTree>
    <p:extLst>
      <p:ext uri="{BB962C8B-B14F-4D97-AF65-F5344CB8AC3E}">
        <p14:creationId xmlns:p14="http://schemas.microsoft.com/office/powerpoint/2010/main" val="2261214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</p:spPr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Traditional Approach to Curve Registration: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Align curves, say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By finding </a:t>
                </a:r>
                <a:r>
                  <a:rPr lang="en-US" i="1" dirty="0"/>
                  <a:t>optimal</a:t>
                </a:r>
                <a:r>
                  <a:rPr lang="en-US" dirty="0"/>
                  <a:t>  time warp,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dirty="0"/>
                  <a:t>,  so: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Vertical </a:t>
                </a:r>
                <a:r>
                  <a:rPr lang="en-US" dirty="0" err="1"/>
                  <a:t>var’n</a:t>
                </a:r>
                <a:r>
                  <a:rPr lang="en-US" dirty="0"/>
                  <a:t>:   PCA after alignment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Horizontal </a:t>
                </a:r>
                <a:r>
                  <a:rPr lang="en-US" dirty="0" err="1"/>
                  <a:t>var’n</a:t>
                </a:r>
                <a:r>
                  <a:rPr lang="en-US" dirty="0"/>
                  <a:t>:   PCA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dirty="0"/>
                  <a:t>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  <a:blipFill>
                <a:blip r:embed="rId2"/>
                <a:stretch>
                  <a:fillRect l="-1852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3701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</p:spPr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Problem:    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Don’t have </a:t>
                </a:r>
                <a:r>
                  <a:rPr lang="en-US" i="1" dirty="0"/>
                  <a:t>proper metric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Since:   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Because: 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  <a:blipFill>
                <a:blip r:embed="rId2"/>
                <a:stretch>
                  <a:fillRect l="-1852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9033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479550"/>
                <a:ext cx="8839199" cy="4768850"/>
              </a:xfrm>
            </p:spPr>
            <p:txBody>
              <a:bodyPr/>
              <a:lstStyle/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sz="1400" dirty="0">
                    <a:ea typeface="Cambria Math"/>
                  </a:rPr>
                  <a:t>Thanks to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sz="1400" dirty="0" err="1">
                    <a:ea typeface="Cambria Math"/>
                  </a:rPr>
                  <a:t>Xiaosun</a:t>
                </a:r>
                <a:r>
                  <a:rPr lang="en-US" sz="1400" dirty="0">
                    <a:ea typeface="Cambria Math"/>
                  </a:rPr>
                  <a:t> Lu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479550"/>
                <a:ext cx="8839199" cy="4768850"/>
              </a:xfrm>
              <a:blipFill rotWithShape="1">
                <a:blip r:embed="rId2"/>
                <a:stretch>
                  <a:fillRect l="-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08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5" t="21099" r="2704" b="11649"/>
          <a:stretch/>
        </p:blipFill>
        <p:spPr bwMode="auto">
          <a:xfrm>
            <a:off x="1921797" y="2427781"/>
            <a:ext cx="6688803" cy="443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C0AEC2-F1C4-4AAE-9B94-76C2772D4C5B}"/>
                  </a:ext>
                </a:extLst>
              </p:cNvPr>
              <p:cNvSpPr txBox="1"/>
              <p:nvPr/>
            </p:nvSpPr>
            <p:spPr>
              <a:xfrm>
                <a:off x="5163220" y="3957935"/>
                <a:ext cx="8565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C0AEC2-F1C4-4AAE-9B94-76C2772D4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220" y="3957935"/>
                <a:ext cx="856580" cy="400110"/>
              </a:xfrm>
              <a:prstGeom prst="rect">
                <a:avLst/>
              </a:prstGeom>
              <a:blipFill>
                <a:blip r:embed="rId4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C1BCAB-A967-40B5-AEA5-79E943D18CAF}"/>
                  </a:ext>
                </a:extLst>
              </p:cNvPr>
              <p:cNvSpPr txBox="1"/>
              <p:nvPr/>
            </p:nvSpPr>
            <p:spPr>
              <a:xfrm>
                <a:off x="4800600" y="5638800"/>
                <a:ext cx="12900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C1BCAB-A967-40B5-AEA5-79E943D18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638800"/>
                <a:ext cx="1290097" cy="40011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1D6242-1D47-4206-86CD-6F07E04EC281}"/>
                  </a:ext>
                </a:extLst>
              </p:cNvPr>
              <p:cNvSpPr txBox="1"/>
              <p:nvPr/>
            </p:nvSpPr>
            <p:spPr>
              <a:xfrm>
                <a:off x="6705600" y="3200400"/>
                <a:ext cx="8506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1D6242-1D47-4206-86CD-6F07E04EC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200400"/>
                <a:ext cx="850617" cy="400110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C57DE2-17DB-4654-9A37-67AC382B87F9}"/>
                  </a:ext>
                </a:extLst>
              </p:cNvPr>
              <p:cNvSpPr txBox="1"/>
              <p:nvPr/>
            </p:nvSpPr>
            <p:spPr>
              <a:xfrm>
                <a:off x="6558503" y="5638800"/>
                <a:ext cx="12781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C57DE2-17DB-4654-9A37-67AC382B8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503" y="5638800"/>
                <a:ext cx="1278170" cy="400110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325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5" t="21099" r="2704" b="11649"/>
          <a:stretch/>
        </p:blipFill>
        <p:spPr bwMode="auto">
          <a:xfrm>
            <a:off x="1921797" y="2427781"/>
            <a:ext cx="6688803" cy="443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479550"/>
                <a:ext cx="8839199" cy="4768850"/>
              </a:xfrm>
            </p:spPr>
            <p:txBody>
              <a:bodyPr/>
              <a:lstStyle/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ea typeface="Cambria Math"/>
                  </a:rPr>
                  <a:t>Note: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ea typeface="Cambria Math"/>
                  </a:rPr>
                  <a:t>Very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ea typeface="Cambria Math"/>
                  </a:rPr>
                  <a:t>Different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ea typeface="Cambria Math"/>
                  </a:rPr>
                  <a:t>L</a:t>
                </a:r>
                <a:r>
                  <a:rPr lang="en-US" baseline="30000" dirty="0">
                    <a:ea typeface="Cambria Math"/>
                  </a:rPr>
                  <a:t>2</a:t>
                </a:r>
                <a:r>
                  <a:rPr lang="en-US" dirty="0">
                    <a:ea typeface="Cambria Math"/>
                  </a:rPr>
                  <a:t>  norms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sz="1400" dirty="0">
                    <a:ea typeface="Cambria Math"/>
                  </a:rPr>
                  <a:t>Thanks to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sz="1400" dirty="0" err="1">
                    <a:ea typeface="Cambria Math"/>
                  </a:rPr>
                  <a:t>Xiaosun</a:t>
                </a:r>
                <a:r>
                  <a:rPr lang="en-US" sz="1400" dirty="0">
                    <a:ea typeface="Cambria Math"/>
                  </a:rPr>
                  <a:t> Lu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479550"/>
                <a:ext cx="8839199" cy="4768850"/>
              </a:xfrm>
              <a:blipFill rotWithShape="1">
                <a:blip r:embed="rId3"/>
                <a:stretch>
                  <a:fillRect l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 bwMode="auto">
          <a:xfrm>
            <a:off x="2057400" y="3886200"/>
            <a:ext cx="3208798" cy="1447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057400" y="3886200"/>
            <a:ext cx="5943600" cy="1447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BD70D1C-E5C7-4F65-9806-1D7303CD2E6A}"/>
              </a:ext>
            </a:extLst>
          </p:cNvPr>
          <p:cNvSpPr txBox="1"/>
          <p:nvPr/>
        </p:nvSpPr>
        <p:spPr>
          <a:xfrm>
            <a:off x="1412731" y="5334000"/>
            <a:ext cx="1787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There is 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Good Answer,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Explained Later</a:t>
            </a:r>
          </a:p>
        </p:txBody>
      </p:sp>
    </p:spTree>
    <p:extLst>
      <p:ext uri="{BB962C8B-B14F-4D97-AF65-F5344CB8AC3E}">
        <p14:creationId xmlns:p14="http://schemas.microsoft.com/office/powerpoint/2010/main" val="366579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/>
              <a:t>Last Class: </a:t>
            </a:r>
            <a:r>
              <a:rPr lang="en-US" dirty="0"/>
              <a:t>Manifold Learning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Tenenbaum, et al (2000)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Reveals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Two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Interesting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Modes Of 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Variation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53FC5F-7591-4C28-B895-DE312F5BA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41" t="20000" r="11151" b="3333"/>
          <a:stretch/>
        </p:blipFill>
        <p:spPr>
          <a:xfrm>
            <a:off x="2819400" y="1954658"/>
            <a:ext cx="6324600" cy="490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82874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General Strategy Again: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Find Metric on Equivalence Classes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Start with </a:t>
            </a:r>
            <a:r>
              <a:rPr lang="en-US" i="1" dirty="0"/>
              <a:t>Warp Invariant Metric</a:t>
            </a:r>
            <a:r>
              <a:rPr lang="en-US" dirty="0"/>
              <a:t> on Curves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		&amp; Extend</a:t>
            </a:r>
          </a:p>
        </p:txBody>
      </p:sp>
    </p:spTree>
    <p:extLst>
      <p:ext uri="{BB962C8B-B14F-4D97-AF65-F5344CB8AC3E}">
        <p14:creationId xmlns:p14="http://schemas.microsoft.com/office/powerpoint/2010/main" val="77635985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Approach:     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Look for </a:t>
                </a:r>
                <a:r>
                  <a:rPr lang="en-US" i="1" dirty="0"/>
                  <a:t>Warp Invariant</a:t>
                </a:r>
                <a:r>
                  <a:rPr lang="en-US" dirty="0"/>
                  <a:t>  Metric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Where:   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4255635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I.e. Have “Parallel”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Representatives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Of Equivalence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Classes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 1"/>
          <p:cNvSpPr/>
          <p:nvPr/>
        </p:nvSpPr>
        <p:spPr bwMode="auto">
          <a:xfrm>
            <a:off x="4876800" y="2402006"/>
            <a:ext cx="2784143" cy="3575713"/>
          </a:xfrm>
          <a:custGeom>
            <a:avLst/>
            <a:gdLst>
              <a:gd name="connsiteX0" fmla="*/ 0 w 2784143"/>
              <a:gd name="connsiteY0" fmla="*/ 3575713 h 3575713"/>
              <a:gd name="connsiteX1" fmla="*/ 750627 w 2784143"/>
              <a:gd name="connsiteY1" fmla="*/ 1446663 h 3575713"/>
              <a:gd name="connsiteX2" fmla="*/ 2169994 w 2784143"/>
              <a:gd name="connsiteY2" fmla="*/ 968991 h 3575713"/>
              <a:gd name="connsiteX3" fmla="*/ 2784143 w 2784143"/>
              <a:gd name="connsiteY3" fmla="*/ 0 h 357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143" h="3575713">
                <a:moveTo>
                  <a:pt x="0" y="3575713"/>
                </a:moveTo>
                <a:cubicBezTo>
                  <a:pt x="194480" y="2728415"/>
                  <a:pt x="388961" y="1881117"/>
                  <a:pt x="750627" y="1446663"/>
                </a:cubicBezTo>
                <a:cubicBezTo>
                  <a:pt x="1112293" y="1012209"/>
                  <a:pt x="1831075" y="1210101"/>
                  <a:pt x="2169994" y="968991"/>
                </a:cubicBezTo>
                <a:cubicBezTo>
                  <a:pt x="2508913" y="727881"/>
                  <a:pt x="2784143" y="0"/>
                  <a:pt x="2784143" y="0"/>
                </a:cubicBezTo>
              </a:path>
            </a:pathLst>
          </a:custGeom>
          <a:noFill/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5826457" y="2819400"/>
            <a:ext cx="2784143" cy="3575713"/>
          </a:xfrm>
          <a:custGeom>
            <a:avLst/>
            <a:gdLst>
              <a:gd name="connsiteX0" fmla="*/ 0 w 2784143"/>
              <a:gd name="connsiteY0" fmla="*/ 3575713 h 3575713"/>
              <a:gd name="connsiteX1" fmla="*/ 750627 w 2784143"/>
              <a:gd name="connsiteY1" fmla="*/ 1446663 h 3575713"/>
              <a:gd name="connsiteX2" fmla="*/ 2169994 w 2784143"/>
              <a:gd name="connsiteY2" fmla="*/ 968991 h 3575713"/>
              <a:gd name="connsiteX3" fmla="*/ 2784143 w 2784143"/>
              <a:gd name="connsiteY3" fmla="*/ 0 h 357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143" h="3575713">
                <a:moveTo>
                  <a:pt x="0" y="3575713"/>
                </a:moveTo>
                <a:cubicBezTo>
                  <a:pt x="194480" y="2728415"/>
                  <a:pt x="388961" y="1881117"/>
                  <a:pt x="750627" y="1446663"/>
                </a:cubicBezTo>
                <a:cubicBezTo>
                  <a:pt x="1112293" y="1012209"/>
                  <a:pt x="1831075" y="1210101"/>
                  <a:pt x="2169994" y="968991"/>
                </a:cubicBezTo>
                <a:cubicBezTo>
                  <a:pt x="2508913" y="727881"/>
                  <a:pt x="2784143" y="0"/>
                  <a:pt x="2784143" y="0"/>
                </a:cubicBezTo>
              </a:path>
            </a:pathLst>
          </a:custGeom>
          <a:noFill/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5257800" y="4114800"/>
            <a:ext cx="228600" cy="228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5410200" y="38100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315200" y="27432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305800" y="31242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400800" y="42672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>
            <a:stCxn id="8" idx="6"/>
            <a:endCxn id="9" idx="2"/>
          </p:cNvCxnSpPr>
          <p:nvPr/>
        </p:nvCxnSpPr>
        <p:spPr bwMode="auto">
          <a:xfrm>
            <a:off x="7543800" y="2857500"/>
            <a:ext cx="762000" cy="38100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5638800" y="3962400"/>
            <a:ext cx="762000" cy="38100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87172377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50000"/>
                  </a:lnSpc>
                  <a:buSzPct val="100000"/>
                  <a:buNone/>
                </a:pPr>
                <a:r>
                  <a:rPr lang="en-US" i="1" dirty="0"/>
                  <a:t>Warp Invariant</a:t>
                </a:r>
                <a:r>
                  <a:rPr lang="en-US" dirty="0"/>
                  <a:t>  Metric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𝐹𝑅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Developed in context of: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Likelihood Geometry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u="sng" dirty="0"/>
                  <a:t>Fisher – </a:t>
                </a:r>
                <a:r>
                  <a:rPr lang="en-US" u="sng" dirty="0" err="1"/>
                  <a:t>Rao</a:t>
                </a:r>
                <a:r>
                  <a:rPr lang="en-US" u="sng" dirty="0"/>
                  <a:t> Metric</a:t>
                </a:r>
                <a:r>
                  <a:rPr lang="en-US" dirty="0"/>
                  <a:t>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US" dirty="0">
                  <a:ea typeface="Cambria Math"/>
                </a:endParaRP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2FA51EE-653C-4FB1-9005-515C84296F9F}"/>
              </a:ext>
            </a:extLst>
          </p:cNvPr>
          <p:cNvSpPr txBox="1"/>
          <p:nvPr/>
        </p:nvSpPr>
        <p:spPr>
          <a:xfrm>
            <a:off x="5912698" y="3572470"/>
            <a:ext cx="17835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Rao (1945)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Deeper Theory: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Amari (1985)</a:t>
            </a:r>
          </a:p>
        </p:txBody>
      </p:sp>
    </p:spTree>
    <p:extLst>
      <p:ext uri="{BB962C8B-B14F-4D97-AF65-F5344CB8AC3E}">
        <p14:creationId xmlns:p14="http://schemas.microsoft.com/office/powerpoint/2010/main" val="845670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479550"/>
                <a:ext cx="8094663" cy="5073650"/>
              </a:xfrm>
            </p:spPr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Fisher – </a:t>
                </a:r>
                <a:r>
                  <a:rPr lang="en-US" dirty="0" err="1"/>
                  <a:t>Rao</a:t>
                </a:r>
                <a:r>
                  <a:rPr lang="en-US" dirty="0"/>
                  <a:t> Metric: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Computation Based on 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Square Root Velocity Function (SRVF)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479550"/>
                <a:ext cx="8094663" cy="5073650"/>
              </a:xfrm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0" y="5196330"/>
                <a:ext cx="2008307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Where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box>
                      <m:box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𝜕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𝜕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den>
                        </m:f>
                      </m:e>
                    </m:box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196330"/>
                <a:ext cx="2008307" cy="899670"/>
              </a:xfrm>
              <a:prstGeom prst="rect">
                <a:avLst/>
              </a:prstGeom>
              <a:blipFill>
                <a:blip r:embed="rId3"/>
                <a:stretch>
                  <a:fillRect l="-4559" t="-4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477000" y="5124271"/>
            <a:ext cx="23230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Signed Version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Square Root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Derivative</a:t>
            </a:r>
          </a:p>
        </p:txBody>
      </p:sp>
    </p:spTree>
    <p:extLst>
      <p:ext uri="{BB962C8B-B14F-4D97-AF65-F5344CB8AC3E}">
        <p14:creationId xmlns:p14="http://schemas.microsoft.com/office/powerpoint/2010/main" val="750745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Square Root Velocity Function (SRVF)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2551421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Fisher – </a:t>
                </a:r>
                <a:r>
                  <a:rPr lang="en-US" dirty="0" err="1"/>
                  <a:t>Rao</a:t>
                </a:r>
                <a:r>
                  <a:rPr lang="en-US" dirty="0"/>
                  <a:t> Metric: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Computation Based on SRVF: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I.e. work with SRVF, 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since much easier to compute.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755654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0A0253-EBAE-562D-EF9C-90AF164EB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>
            <a:extLst>
              <a:ext uri="{FF2B5EF4-FFF2-40B4-BE49-F238E27FC236}">
                <a16:creationId xmlns:a16="http://schemas.microsoft.com/office/drawing/2014/main" id="{9829AEFC-D76A-099F-DA4F-0758928C79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>
                <a:extLst>
                  <a:ext uri="{FF2B5EF4-FFF2-40B4-BE49-F238E27FC236}">
                    <a16:creationId xmlns:a16="http://schemas.microsoft.com/office/drawing/2014/main" id="{9572E311-BFB9-58EA-F4D3-5359C8A8FDDD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43000"/>
                <a:ext cx="8229600" cy="4525963"/>
              </a:xfrm>
            </p:spPr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Mathematical Note: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𝐹𝑅</m:t>
                        </m:r>
                      </m:sub>
                    </m:sSub>
                  </m:oMath>
                </a14:m>
                <a:r>
                  <a:rPr lang="en-US" dirty="0"/>
                  <a:t> is not quite a metric (distance) , since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Only a pseudo-metric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Could add assumptions:  </a:t>
                </a:r>
              </a:p>
              <a:p>
                <a:pPr lvl="1"/>
                <a:r>
                  <a:rPr lang="en-US" dirty="0"/>
                  <a:t>Fix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Assume probability density</a:t>
                </a:r>
              </a:p>
              <a:p>
                <a:pPr lvl="1"/>
                <a:r>
                  <a:rPr lang="en-US" dirty="0"/>
                  <a:t>Replace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 with pair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53635" name="Rectangle 3">
                <a:extLst>
                  <a:ext uri="{FF2B5EF4-FFF2-40B4-BE49-F238E27FC236}">
                    <a16:creationId xmlns:a16="http://schemas.microsoft.com/office/drawing/2014/main" id="{9572E311-BFB9-58EA-F4D3-5359C8A8FD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525963"/>
              </a:xfrm>
              <a:blipFill>
                <a:blip r:embed="rId2"/>
                <a:stretch>
                  <a:fillRect l="-1852" b="-1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398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Note on SRVF representation: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sz="900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Warp Invariance</a:t>
                </a:r>
              </a:p>
              <a:p>
                <a:pPr marL="0" indent="0">
                  <a:lnSpc>
                    <a:spcPct val="150000"/>
                  </a:lnSpc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Follows from Jacobean calculation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047043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00"/>
                </a:solidFill>
              </a:rPr>
              <a:t>Could Do Homework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143000"/>
                <a:ext cx="8153400" cy="4525963"/>
              </a:xfrm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>
                    <a:solidFill>
                      <a:srgbClr val="FFFF00"/>
                    </a:solidFill>
                  </a:rPr>
                  <a:t>(a)	Show the Warp Invariance of the 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>
                    <a:solidFill>
                      <a:srgbClr val="FFFF00"/>
                    </a:solidFill>
                  </a:rPr>
                  <a:t>Fisher-Rao Metric, i.e.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143000"/>
                <a:ext cx="8153400" cy="4525963"/>
              </a:xfrm>
              <a:blipFill>
                <a:blip r:embed="rId3"/>
                <a:stretch>
                  <a:fillRect l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381854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/>
              <a:t>Last Class: </a:t>
            </a: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Principal Curve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4978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/>
              <a:t>Linear Reg’n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/>
              <a:t>Proj’s Reg’n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/>
              <a:t>Usual Smooth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/>
              <a:t>Princ’l Curve</a:t>
            </a:r>
          </a:p>
        </p:txBody>
      </p:sp>
      <p:pic>
        <p:nvPicPr>
          <p:cNvPr id="150532" name="Picture 2"/>
          <p:cNvPicPr>
            <a:picLocks noChangeAspect="1" noChangeArrowheads="1"/>
          </p:cNvPicPr>
          <p:nvPr/>
        </p:nvPicPr>
        <p:blipFill>
          <a:blip r:embed="rId3" cstate="print"/>
          <a:srcRect l="1381" t="21317" r="4836" b="7352"/>
          <a:stretch>
            <a:fillRect/>
          </a:stretch>
        </p:blipFill>
        <p:spPr bwMode="auto">
          <a:xfrm>
            <a:off x="2935288" y="1828800"/>
            <a:ext cx="6208712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2590800" y="1752600"/>
            <a:ext cx="1143000" cy="6096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14600" y="2971800"/>
            <a:ext cx="3886200" cy="1524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819400" y="4267200"/>
            <a:ext cx="1143000" cy="6858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590800" y="5334000"/>
            <a:ext cx="3886200" cy="1524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24739977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sz="1400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sz="1400" dirty="0"/>
              <a:t>Thanks to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sz="1400" dirty="0" err="1"/>
              <a:t>Xiaosun</a:t>
            </a:r>
            <a:r>
              <a:rPr lang="en-US" sz="1400" dirty="0"/>
              <a:t> Lu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21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109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22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991635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23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4825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24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387584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25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118467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27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999122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28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601318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29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740818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30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47800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992489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86867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roots?             Dislikes </a:t>
            </a:r>
            <a:r>
              <a:rPr lang="en-US" i="1" dirty="0"/>
              <a:t>Pinching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Focusses Well On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Peaks of </a:t>
            </a:r>
            <a:r>
              <a:rPr lang="en-US" u="sng" dirty="0"/>
              <a:t>Unequal Height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065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/>
              <a:t>Last Class: </a:t>
            </a:r>
            <a:r>
              <a:rPr lang="en-US" dirty="0"/>
              <a:t>Manifold Learning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Key Component: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	Principal Surfaces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LeBlanc &amp; </a:t>
            </a:r>
            <a:r>
              <a:rPr lang="en-US" dirty="0" err="1"/>
              <a:t>Tibshirani</a:t>
            </a:r>
            <a:r>
              <a:rPr lang="en-US" dirty="0"/>
              <a:t> (1996)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Challenge: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	Can have any dimensional surface,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    But how to nest???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Proposal:    Backwards Approach</a:t>
            </a:r>
          </a:p>
        </p:txBody>
      </p:sp>
    </p:spTree>
    <p:extLst>
      <p:ext uri="{BB962C8B-B14F-4D97-AF65-F5344CB8AC3E}">
        <p14:creationId xmlns:p14="http://schemas.microsoft.com/office/powerpoint/2010/main" val="831611293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Metrics in Curve Quotient Space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Above was Invariance for </a:t>
            </a:r>
            <a:r>
              <a:rPr lang="en-US" i="1" dirty="0"/>
              <a:t>Individual</a:t>
            </a:r>
            <a:r>
              <a:rPr lang="en-US" dirty="0"/>
              <a:t> Curves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Now extend to: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u="sng" dirty="0"/>
              <a:t>Equivalence Classes</a:t>
            </a:r>
            <a:r>
              <a:rPr lang="en-US" dirty="0"/>
              <a:t> of Curves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I.e. Orbits as Data Objects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I.e.  Define Metric on Quotient Space</a:t>
            </a:r>
          </a:p>
        </p:txBody>
      </p:sp>
    </p:spTree>
    <p:extLst>
      <p:ext uri="{BB962C8B-B14F-4D97-AF65-F5344CB8AC3E}">
        <p14:creationId xmlns:p14="http://schemas.microsoft.com/office/powerpoint/2010/main" val="182509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Metrics in Curve Quotient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Define </a:t>
                </a:r>
                <a:r>
                  <a:rPr lang="en-US" i="1" dirty="0"/>
                  <a:t>Amplitude (Pseudo-)Metric</a:t>
                </a:r>
                <a:r>
                  <a:rPr lang="en-US" dirty="0"/>
                  <a:t> on Orbits: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For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&amp;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    i.e.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&amp;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Γ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i="1" dirty="0"/>
                  <a:t>Independent</a:t>
                </a:r>
                <a:r>
                  <a:rPr lang="en-US" dirty="0"/>
                  <a:t> of Choice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	By Warp Invariance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r="-963" b="-12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2EEB386-A586-0FD1-6B30-DB2C5B361250}"/>
              </a:ext>
            </a:extLst>
          </p:cNvPr>
          <p:cNvGrpSpPr/>
          <p:nvPr/>
        </p:nvGrpSpPr>
        <p:grpSpPr>
          <a:xfrm>
            <a:off x="3733800" y="990600"/>
            <a:ext cx="3391441" cy="838200"/>
            <a:chOff x="3733800" y="990600"/>
            <a:chExt cx="3391441" cy="838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C1488CF0-BC80-975D-6546-E80CF8B26914}"/>
                    </a:ext>
                  </a:extLst>
                </p:cNvPr>
                <p:cNvSpPr txBox="1"/>
                <p:nvPr/>
              </p:nvSpPr>
              <p:spPr>
                <a:xfrm>
                  <a:off x="3733800" y="990600"/>
                  <a:ext cx="33914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Again Have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e>
                          </m:d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</m:t>
                              </m:r>
                            </m:e>
                          </m:d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C1488CF0-BC80-975D-6546-E80CF8B269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800" y="990600"/>
                  <a:ext cx="3391441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619" t="-1000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DC6A842-D39B-DCBB-03EA-47E5669ABB37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 flipH="1">
              <a:off x="4953000" y="1359932"/>
              <a:ext cx="476521" cy="46886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4282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00"/>
                </a:solidFill>
              </a:rPr>
              <a:t>Could Do Homework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143000"/>
                <a:ext cx="8153400" cy="4525963"/>
              </a:xfrm>
            </p:spPr>
            <p:txBody>
              <a:bodyPr/>
              <a:lstStyle/>
              <a:p>
                <a:pPr marL="514350" indent="-514350" eaLnBrk="1" hangingPunct="1">
                  <a:lnSpc>
                    <a:spcPct val="160000"/>
                  </a:lnSpc>
                  <a:buFontTx/>
                  <a:buAutoNum type="alphaLcParenBoth" startAt="2"/>
                </a:pPr>
                <a:r>
                  <a:rPr lang="en-US" dirty="0">
                    <a:solidFill>
                      <a:srgbClr val="FFFF00"/>
                    </a:solidFill>
                  </a:rPr>
                  <a:t>    Show the Amplitude Metric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Γ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>
                    <a:solidFill>
                      <a:srgbClr val="FFFF00"/>
                    </a:solidFill>
                  </a:rPr>
                  <a:t>Is Independent of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  and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143000"/>
                <a:ext cx="8153400" cy="4525963"/>
              </a:xfrm>
              <a:blipFill>
                <a:blip r:embed="rId3"/>
                <a:stretch>
                  <a:fillRect l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406378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00"/>
                </a:solidFill>
              </a:rPr>
              <a:t>Could Do Homework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143000"/>
                <a:ext cx="8153400" cy="4525963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60000"/>
                  </a:lnSpc>
                  <a:buNone/>
                </a:pPr>
                <a:r>
                  <a:rPr lang="en-US" dirty="0">
                    <a:solidFill>
                      <a:srgbClr val="FFFF00"/>
                    </a:solidFill>
                  </a:rPr>
                  <a:t>(c)    Show the Amplitude Metric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Γ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>
                    <a:solidFill>
                      <a:srgbClr val="FFFF00"/>
                    </a:solidFill>
                  </a:rPr>
                  <a:t>Satisfies the Pseudo-Metric Properties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>
                    <a:solidFill>
                      <a:srgbClr val="FFFF00"/>
                    </a:solidFill>
                  </a:rPr>
                  <a:t>(i.e. Really is a </a:t>
                </a:r>
                <a:r>
                  <a:rPr lang="en-US" i="1" dirty="0">
                    <a:solidFill>
                      <a:srgbClr val="FFFF00"/>
                    </a:solidFill>
                  </a:rPr>
                  <a:t>Distance Measure</a:t>
                </a:r>
                <a:r>
                  <a:rPr lang="en-US" dirty="0">
                    <a:solidFill>
                      <a:srgbClr val="FFFF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143000"/>
                <a:ext cx="8153400" cy="4525963"/>
              </a:xfrm>
              <a:blipFill>
                <a:blip r:embed="rId3"/>
                <a:stretch>
                  <a:fillRect l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5949848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Mean in Curve Quotient Space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Benefit of a Metric: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Allows Definition of a “Mean”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err="1"/>
              <a:t>Fréchet</a:t>
            </a:r>
            <a:r>
              <a:rPr lang="en-US" dirty="0"/>
              <a:t> Mean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/>
              <a:t> Geodesic Mean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/>
              <a:t> Barycenter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err="1"/>
              <a:t>Karcher</a:t>
            </a:r>
            <a:r>
              <a:rPr lang="en-US" dirty="0"/>
              <a:t> Mean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AF438-F0DF-4773-8AF8-659F0F3CE003}"/>
              </a:ext>
            </a:extLst>
          </p:cNvPr>
          <p:cNvSpPr txBox="1"/>
          <p:nvPr/>
        </p:nvSpPr>
        <p:spPr>
          <a:xfrm>
            <a:off x="4724400" y="5629870"/>
            <a:ext cx="17876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Nomenclature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Objected to by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Karcher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(2014)</a:t>
            </a:r>
          </a:p>
        </p:txBody>
      </p:sp>
    </p:spTree>
    <p:extLst>
      <p:ext uri="{BB962C8B-B14F-4D97-AF65-F5344CB8AC3E}">
        <p14:creationId xmlns:p14="http://schemas.microsoft.com/office/powerpoint/2010/main" val="2015378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Mean in Curve Quotient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Given Equivalence Class Data Objects: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⋯,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The </a:t>
                </a:r>
                <a:r>
                  <a:rPr lang="en-US" dirty="0" err="1"/>
                  <a:t>Karcher</a:t>
                </a:r>
                <a:r>
                  <a:rPr lang="en-US" dirty="0"/>
                  <a:t> Mean is: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𝑎𝑟𝑔𝑚𝑖𝑛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803603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Mean in Curve Quotient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The </a:t>
                </a:r>
                <a:r>
                  <a:rPr lang="en-US" dirty="0" err="1"/>
                  <a:t>Karcher</a:t>
                </a:r>
                <a:r>
                  <a:rPr lang="en-US" dirty="0"/>
                  <a:t> Mean is: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𝑎𝑟𝑔𝑚𝑖𝑛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Intuition:  Recall, for Euclidean Data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	Minimizer = Conventional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b="-9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6897808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Mean in Curve Quotient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Next Define “Most Representative” 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	Choice of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ea typeface="Cambria Math"/>
                </a:endParaRP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	As </a:t>
                </a:r>
                <a:r>
                  <a:rPr lang="en-US" dirty="0" err="1"/>
                  <a:t>Representer</a:t>
                </a:r>
                <a:r>
                  <a:rPr lang="en-US" dirty="0"/>
                  <a:t> of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marL="0" indent="0" algn="ctr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(e.g. Need a Curve for Graphical Displays)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434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Mean in Curve Quotient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95400"/>
                <a:ext cx="8094663" cy="5302250"/>
              </a:xfrm>
            </p:spPr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“Most Representative”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 in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Given a candidate 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3600" dirty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Char char="v"/>
                </a:pPr>
                <a:r>
                  <a:rPr lang="en-US" dirty="0"/>
                  <a:t> Consider warps to each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Char char="v"/>
                </a:pPr>
                <a:r>
                  <a:rPr lang="en-US" dirty="0"/>
                  <a:t> Choose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sz="36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  to make 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err="1"/>
                  <a:t>Karcher</a:t>
                </a:r>
                <a:r>
                  <a:rPr lang="en-US" dirty="0"/>
                  <a:t> mean of warps  =  Identity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                   (under Fisher </a:t>
                </a:r>
                <a:r>
                  <a:rPr lang="en-US" dirty="0" err="1"/>
                  <a:t>Rao</a:t>
                </a:r>
                <a:r>
                  <a:rPr lang="en-US" dirty="0"/>
                  <a:t> metric)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295400"/>
                <a:ext cx="8094663" cy="5302250"/>
              </a:xfrm>
              <a:blipFill>
                <a:blip r:embed="rId2"/>
                <a:stretch>
                  <a:fillRect l="-1958" b="-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7818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Mean in Curve Quotient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“Most Representative” 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 in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08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23871" r="2315" b="4465"/>
          <a:stretch/>
        </p:blipFill>
        <p:spPr bwMode="auto">
          <a:xfrm>
            <a:off x="1295400" y="2468880"/>
            <a:ext cx="658368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50223"/>
            <a:ext cx="2234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Thanks to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Anuj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Srivastava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26190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/>
              <a:t>Last Class: </a:t>
            </a:r>
            <a:r>
              <a:rPr lang="en-US" dirty="0"/>
              <a:t>Interesting Question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Why does backwards PC seem easier?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An Attractive Answer: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James Damon, UNC Mathematics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Key Idea:    Express Backwards PCA as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/>
              <a:t>Nested Series of Constraints</a:t>
            </a:r>
          </a:p>
        </p:txBody>
      </p:sp>
    </p:spTree>
    <p:extLst>
      <p:ext uri="{BB962C8B-B14F-4D97-AF65-F5344CB8AC3E}">
        <p14:creationId xmlns:p14="http://schemas.microsoft.com/office/powerpoint/2010/main" val="3607960334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5" t="21099" r="2704" b="11649"/>
          <a:stretch/>
        </p:blipFill>
        <p:spPr bwMode="auto">
          <a:xfrm>
            <a:off x="1921797" y="2427781"/>
            <a:ext cx="6688803" cy="443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479550"/>
                <a:ext cx="8839199" cy="4768850"/>
              </a:xfrm>
            </p:spPr>
            <p:txBody>
              <a:bodyPr/>
              <a:lstStyle/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r>
                  <a:rPr lang="en-US" dirty="0">
                    <a:ea typeface="Cambria Math"/>
                  </a:rPr>
                  <a:t>Recall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en-US" dirty="0">
                    <a:ea typeface="Cambria Math"/>
                  </a:rPr>
                  <a:t>Example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en-US" dirty="0">
                    <a:ea typeface="Cambria Math"/>
                  </a:rPr>
                  <a:t>Illustrating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839199" cy="4768850"/>
              </a:xfrm>
              <a:blipFill>
                <a:blip r:embed="rId3"/>
                <a:stretch>
                  <a:fillRect l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BD70D1C-E5C7-4F65-9806-1D7303CD2E6A}"/>
              </a:ext>
            </a:extLst>
          </p:cNvPr>
          <p:cNvSpPr txBox="1"/>
          <p:nvPr/>
        </p:nvSpPr>
        <p:spPr>
          <a:xfrm>
            <a:off x="1295400" y="5334000"/>
            <a:ext cx="1941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This Is Best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Representer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Karcher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Mean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5F42413-7DA6-4531-A4C9-2C3A49746306}"/>
              </a:ext>
            </a:extLst>
          </p:cNvPr>
          <p:cNvCxnSpPr/>
          <p:nvPr/>
        </p:nvCxnSpPr>
        <p:spPr>
          <a:xfrm flipV="1">
            <a:off x="2133600" y="1981200"/>
            <a:ext cx="2362200" cy="2209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460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Recall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From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Above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77A1BAC-15F1-4E44-A9E6-05753F232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977957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Estimated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Warps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(Note: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Represented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With </a:t>
            </a:r>
            <a:r>
              <a:rPr lang="en-US" dirty="0" err="1"/>
              <a:t>Karcher</a:t>
            </a: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Mean At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Identity)</a:t>
            </a:r>
          </a:p>
        </p:txBody>
      </p:sp>
    </p:spTree>
    <p:extLst>
      <p:ext uri="{BB962C8B-B14F-4D97-AF65-F5344CB8AC3E}">
        <p14:creationId xmlns:p14="http://schemas.microsoft.com/office/powerpoint/2010/main" val="1812032271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Mean in Curve Quotient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“Most Representative”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 in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Terminology:     The “Template Mean”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8537851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More Data Objects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19200"/>
                <a:ext cx="8094663" cy="5486400"/>
              </a:xfrm>
            </p:spPr>
            <p:txBody>
              <a:bodyPr/>
              <a:lstStyle/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Final Curve Warps: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Warp Each Data Curve,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To Template Mean,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ea typeface="Cambria Math"/>
                </a:endParaRP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Denote Warp Functions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Gives (Roughly Speaking):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 Vertical Components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(Aligned Curves)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 Horizontal Components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486400"/>
              </a:xfrm>
              <a:blipFill rotWithShape="1">
                <a:blip r:embed="rId2"/>
                <a:stretch>
                  <a:fillRect l="-1958" t="-1444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4443442" y="1443335"/>
            <a:ext cx="3176558" cy="1071265"/>
            <a:chOff x="4443442" y="1443335"/>
            <a:chExt cx="3176558" cy="1071265"/>
          </a:xfrm>
        </p:grpSpPr>
        <p:sp>
          <p:nvSpPr>
            <p:cNvPr id="4" name="TextBox 3"/>
            <p:cNvSpPr txBox="1"/>
            <p:nvPr/>
          </p:nvSpPr>
          <p:spPr>
            <a:xfrm>
              <a:off x="4443442" y="1443335"/>
              <a:ext cx="21467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357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Data Objects I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5105400" y="1905000"/>
              <a:ext cx="2514600" cy="609600"/>
            </a:xfrm>
            <a:prstGeom prst="ellipse">
              <a:avLst/>
            </a:prstGeom>
            <a:noFill/>
            <a:ln w="25400" cap="flat" cmpd="sng" algn="ctr">
              <a:solidFill>
                <a:srgbClr val="D35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8520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More Data Objects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19200"/>
                <a:ext cx="8094663" cy="5486400"/>
              </a:xfrm>
            </p:spPr>
            <p:txBody>
              <a:bodyPr/>
              <a:lstStyle/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Final Curve Warps: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Warp Each Data Curve,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To Template Mean,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ea typeface="Cambria Math"/>
                </a:endParaRP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Denote Warp Functions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Gives (Roughly Speaking):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 Vertical Components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(Aligned Curves)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 Horizontal Components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486400"/>
              </a:xfrm>
              <a:blipFill rotWithShape="1">
                <a:blip r:embed="rId2"/>
                <a:stretch>
                  <a:fillRect l="-1958" t="-1444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096000" y="838200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Data Objects II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5257800" y="4648200"/>
            <a:ext cx="3733800" cy="609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>
            <a:stCxn id="2" idx="2"/>
            <a:endCxn id="3" idx="0"/>
          </p:cNvCxnSpPr>
          <p:nvPr/>
        </p:nvCxnSpPr>
        <p:spPr bwMode="auto">
          <a:xfrm flipH="1">
            <a:off x="7124700" y="1299865"/>
            <a:ext cx="102379" cy="3348335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394786" y="5405735"/>
            <a:ext cx="2749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~ Kendall’s Shapes</a:t>
            </a:r>
          </a:p>
        </p:txBody>
      </p:sp>
    </p:spTree>
    <p:extLst>
      <p:ext uri="{BB962C8B-B14F-4D97-AF65-F5344CB8AC3E}">
        <p14:creationId xmlns:p14="http://schemas.microsoft.com/office/powerpoint/2010/main" val="4289407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More Data Objects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19200"/>
                <a:ext cx="8094663" cy="5486400"/>
              </a:xfrm>
            </p:spPr>
            <p:txBody>
              <a:bodyPr/>
              <a:lstStyle/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Final Curve Warps: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Warp Each Data Curve,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To Template Mean,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ea typeface="Cambria Math"/>
                </a:endParaRP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Denote Warp Functions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Gives (Roughly Speaking):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 Vertical Components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(Aligned Curves)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 Horizontal Components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486400"/>
              </a:xfrm>
              <a:blipFill rotWithShape="1">
                <a:blip r:embed="rId2"/>
                <a:stretch>
                  <a:fillRect l="-1958" t="-1444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096000" y="1367135"/>
            <a:ext cx="2377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Data Objects III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5638800" y="6019800"/>
            <a:ext cx="2667000" cy="609600"/>
          </a:xfrm>
          <a:prstGeom prst="ellips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>
            <a:stCxn id="2" idx="2"/>
            <a:endCxn id="3" idx="0"/>
          </p:cNvCxnSpPr>
          <p:nvPr/>
        </p:nvCxnSpPr>
        <p:spPr bwMode="auto">
          <a:xfrm flipH="1">
            <a:off x="6972300" y="1828800"/>
            <a:ext cx="312487" cy="419100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324600" y="5486400"/>
            <a:ext cx="2836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~ Chang’s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Transfo’s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934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Ray Shao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Next Class: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Dev Ghandi</a:t>
            </a:r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552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200" dirty="0" smtClean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19348</TotalTime>
  <Words>2430</Words>
  <Application>Microsoft Office PowerPoint</Application>
  <PresentationFormat>On-screen Show (4:3)</PresentationFormat>
  <Paragraphs>739</Paragraphs>
  <Slides>97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97</vt:i4>
      </vt:variant>
    </vt:vector>
  </HeadingPairs>
  <TitlesOfParts>
    <vt:vector size="105" baseType="lpstr">
      <vt:lpstr>Arial</vt:lpstr>
      <vt:lpstr>Cambria Math</vt:lpstr>
      <vt:lpstr>Tahoma</vt:lpstr>
      <vt:lpstr>Times New Roman</vt:lpstr>
      <vt:lpstr>Wingdings</vt:lpstr>
      <vt:lpstr>2_Default Design</vt:lpstr>
      <vt:lpstr>3_Default Design</vt:lpstr>
      <vt:lpstr>1_Default Design</vt:lpstr>
      <vt:lpstr>Statistics – O. R. 881 Object Oriented Data Analysis</vt:lpstr>
      <vt:lpstr>Current Sections in Textbook</vt:lpstr>
      <vt:lpstr>Last Class: Interesting Question</vt:lpstr>
      <vt:lpstr>Last Class: Nonneg. Mat. Factor’n</vt:lpstr>
      <vt:lpstr>Last Class: Nonneg. Nested Cones</vt:lpstr>
      <vt:lpstr>Last Class: Manifold Learning</vt:lpstr>
      <vt:lpstr>Last Class: 1st Principal Curve</vt:lpstr>
      <vt:lpstr>Last Class: Manifold Learning</vt:lpstr>
      <vt:lpstr>Last Class: Interesting Question</vt:lpstr>
      <vt:lpstr>Last Class: Backwards PCA</vt:lpstr>
      <vt:lpstr>Last Class: Cov. Mat. Data Objects</vt:lpstr>
      <vt:lpstr>Last Class: Cov. Mat. Data Objects</vt:lpstr>
      <vt:lpstr>Last Class: Cov. Mat. Data Objects</vt:lpstr>
      <vt:lpstr>Last Class: Cov. Mat. Data Objects</vt:lpstr>
      <vt:lpstr>Last Class: OODA Big Picture</vt:lpstr>
      <vt:lpstr>Motivating Example</vt:lpstr>
      <vt:lpstr>Motivating Example</vt:lpstr>
      <vt:lpstr>Motivating Example</vt:lpstr>
      <vt:lpstr>Motivating Example</vt:lpstr>
      <vt:lpstr>Motivating Example</vt:lpstr>
      <vt:lpstr>Motivating Example</vt:lpstr>
      <vt:lpstr>Motivating Example</vt:lpstr>
      <vt:lpstr>General Amp - Phase Context</vt:lpstr>
      <vt:lpstr>General Amp - Phase Context</vt:lpstr>
      <vt:lpstr>General Amp - Phase Context</vt:lpstr>
      <vt:lpstr>General Amp - Phase Context</vt:lpstr>
      <vt:lpstr>General Amp - Phase Context</vt:lpstr>
      <vt:lpstr>General Amp - Phase Context</vt:lpstr>
      <vt:lpstr>General Amp - Phase Context</vt:lpstr>
      <vt:lpstr>Challenge</vt:lpstr>
      <vt:lpstr>Challenge  (Illustrated)</vt:lpstr>
      <vt:lpstr>Challenge  (Illustrated)</vt:lpstr>
      <vt:lpstr>General Amp - Phase Context</vt:lpstr>
      <vt:lpstr>Time Warping</vt:lpstr>
      <vt:lpstr>Time Warping</vt:lpstr>
      <vt:lpstr>Time Warping</vt:lpstr>
      <vt:lpstr>Time Warping</vt:lpstr>
      <vt:lpstr>Time Warping Intuition</vt:lpstr>
      <vt:lpstr>Time Warping Intuition</vt:lpstr>
      <vt:lpstr>Time Warping Intuition</vt:lpstr>
      <vt:lpstr>Time Warping Intuition</vt:lpstr>
      <vt:lpstr>Time Warping Intuition</vt:lpstr>
      <vt:lpstr>Time Warping Intuition</vt:lpstr>
      <vt:lpstr>Time Warping Intuition</vt:lpstr>
      <vt:lpstr>Time Warping Intuition</vt:lpstr>
      <vt:lpstr>Time Warping Intuition</vt:lpstr>
      <vt:lpstr>Curve Registration</vt:lpstr>
      <vt:lpstr>Recall Landmark Shape Analysis</vt:lpstr>
      <vt:lpstr>Recall Landmark Shape Analysis</vt:lpstr>
      <vt:lpstr>Curve Registration</vt:lpstr>
      <vt:lpstr>Data Objects I</vt:lpstr>
      <vt:lpstr>Time Warping Intuition</vt:lpstr>
      <vt:lpstr>Curve Registration</vt:lpstr>
      <vt:lpstr>Data Objects I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Could Do Homework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Quotient Space</vt:lpstr>
      <vt:lpstr>Metrics in Curve Quotient Space</vt:lpstr>
      <vt:lpstr>Could Do Homework</vt:lpstr>
      <vt:lpstr>Could Do Homework</vt:lpstr>
      <vt:lpstr>Mean in Curve Quotient Space</vt:lpstr>
      <vt:lpstr>Mean in Curve Quotient Space</vt:lpstr>
      <vt:lpstr>Mean in Curve Quotient Space</vt:lpstr>
      <vt:lpstr>Mean in Curve Quotient Space</vt:lpstr>
      <vt:lpstr>Mean in Curve Quotient Space</vt:lpstr>
      <vt:lpstr>Mean in Curve Quotient Space</vt:lpstr>
      <vt:lpstr>Metrics in Curve Space</vt:lpstr>
      <vt:lpstr>Shifted Betas Example</vt:lpstr>
      <vt:lpstr>Shifted Betas Example</vt:lpstr>
      <vt:lpstr>Mean in Curve Quotient Space</vt:lpstr>
      <vt:lpstr>More Data Objects </vt:lpstr>
      <vt:lpstr>More Data Objects </vt:lpstr>
      <vt:lpstr>More Data Objects </vt:lpstr>
      <vt:lpstr>Participant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J. S. (Steve)</cp:lastModifiedBy>
  <cp:revision>655</cp:revision>
  <dcterms:created xsi:type="dcterms:W3CDTF">2001-06-08T01:38:43Z</dcterms:created>
  <dcterms:modified xsi:type="dcterms:W3CDTF">2025-10-23T19:36:03Z</dcterms:modified>
</cp:coreProperties>
</file>