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</p:sldMasterIdLst>
  <p:notesMasterIdLst>
    <p:notesMasterId r:id="rId94"/>
  </p:notesMasterIdLst>
  <p:sldIdLst>
    <p:sldId id="262" r:id="rId3"/>
    <p:sldId id="714" r:id="rId4"/>
    <p:sldId id="3644" r:id="rId5"/>
    <p:sldId id="4002" r:id="rId6"/>
    <p:sldId id="3413" r:id="rId7"/>
    <p:sldId id="3418" r:id="rId8"/>
    <p:sldId id="4003" r:id="rId9"/>
    <p:sldId id="3712" r:id="rId10"/>
    <p:sldId id="3406" r:id="rId11"/>
    <p:sldId id="3407" r:id="rId12"/>
    <p:sldId id="3174" r:id="rId13"/>
    <p:sldId id="3178" r:id="rId14"/>
    <p:sldId id="3181" r:id="rId15"/>
    <p:sldId id="3183" r:id="rId16"/>
    <p:sldId id="3184" r:id="rId17"/>
    <p:sldId id="3200" r:id="rId18"/>
    <p:sldId id="3203" r:id="rId19"/>
    <p:sldId id="3428" r:id="rId20"/>
    <p:sldId id="3209" r:id="rId21"/>
    <p:sldId id="3211" r:id="rId22"/>
    <p:sldId id="3703" r:id="rId23"/>
    <p:sldId id="4013" r:id="rId24"/>
    <p:sldId id="3352" r:id="rId25"/>
    <p:sldId id="3701" r:id="rId26"/>
    <p:sldId id="4014" r:id="rId27"/>
    <p:sldId id="3362" r:id="rId28"/>
    <p:sldId id="3363" r:id="rId29"/>
    <p:sldId id="4015" r:id="rId30"/>
    <p:sldId id="3365" r:id="rId31"/>
    <p:sldId id="3702" r:id="rId32"/>
    <p:sldId id="3366" r:id="rId33"/>
    <p:sldId id="4016" r:id="rId34"/>
    <p:sldId id="3368" r:id="rId35"/>
    <p:sldId id="3369" r:id="rId36"/>
    <p:sldId id="4017" r:id="rId37"/>
    <p:sldId id="3371" r:id="rId38"/>
    <p:sldId id="4018" r:id="rId39"/>
    <p:sldId id="3238" r:id="rId40"/>
    <p:sldId id="3263" r:id="rId41"/>
    <p:sldId id="3239" r:id="rId42"/>
    <p:sldId id="3240" r:id="rId43"/>
    <p:sldId id="4004" r:id="rId44"/>
    <p:sldId id="4005" r:id="rId45"/>
    <p:sldId id="3243" r:id="rId46"/>
    <p:sldId id="3244" r:id="rId47"/>
    <p:sldId id="3245" r:id="rId48"/>
    <p:sldId id="3246" r:id="rId49"/>
    <p:sldId id="3247" r:id="rId50"/>
    <p:sldId id="3248" r:id="rId51"/>
    <p:sldId id="3249" r:id="rId52"/>
    <p:sldId id="3250" r:id="rId53"/>
    <p:sldId id="3251" r:id="rId54"/>
    <p:sldId id="3252" r:id="rId55"/>
    <p:sldId id="3253" r:id="rId56"/>
    <p:sldId id="3254" r:id="rId57"/>
    <p:sldId id="3255" r:id="rId58"/>
    <p:sldId id="3256" r:id="rId59"/>
    <p:sldId id="3257" r:id="rId60"/>
    <p:sldId id="3258" r:id="rId61"/>
    <p:sldId id="3259" r:id="rId62"/>
    <p:sldId id="3260" r:id="rId63"/>
    <p:sldId id="3781" r:id="rId64"/>
    <p:sldId id="4006" r:id="rId65"/>
    <p:sldId id="3265" r:id="rId66"/>
    <p:sldId id="3266" r:id="rId67"/>
    <p:sldId id="3267" r:id="rId68"/>
    <p:sldId id="3268" r:id="rId69"/>
    <p:sldId id="4007" r:id="rId70"/>
    <p:sldId id="4008" r:id="rId71"/>
    <p:sldId id="4009" r:id="rId72"/>
    <p:sldId id="4010" r:id="rId73"/>
    <p:sldId id="3275" r:id="rId74"/>
    <p:sldId id="3276" r:id="rId75"/>
    <p:sldId id="3269" r:id="rId76"/>
    <p:sldId id="3277" r:id="rId77"/>
    <p:sldId id="4011" r:id="rId78"/>
    <p:sldId id="3279" r:id="rId79"/>
    <p:sldId id="3280" r:id="rId80"/>
    <p:sldId id="3281" r:id="rId81"/>
    <p:sldId id="3282" r:id="rId82"/>
    <p:sldId id="3283" r:id="rId83"/>
    <p:sldId id="4012" r:id="rId84"/>
    <p:sldId id="3285" r:id="rId85"/>
    <p:sldId id="3261" r:id="rId86"/>
    <p:sldId id="3270" r:id="rId87"/>
    <p:sldId id="1176" r:id="rId88"/>
    <p:sldId id="1366" r:id="rId89"/>
    <p:sldId id="1367" r:id="rId90"/>
    <p:sldId id="1368" r:id="rId91"/>
    <p:sldId id="1369" r:id="rId92"/>
    <p:sldId id="3860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88000"/>
    <a:srgbClr val="BC8F00"/>
    <a:srgbClr val="DC00FF"/>
    <a:srgbClr val="00FF00"/>
    <a:srgbClr val="00FFFF"/>
    <a:srgbClr val="FFEB00"/>
    <a:srgbClr val="FF8C8C"/>
    <a:srgbClr val="A700D5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3" d="100"/>
          <a:sy n="63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09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63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1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6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1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3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2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1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8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9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5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09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7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4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8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1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75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26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6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0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Previous Class: Challenge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4703852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Sp.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General Strategy: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77635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Sp.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L</a:t>
                </a:r>
                <a:r>
                  <a:rPr lang="en-US" baseline="30000" dirty="0">
                    <a:ea typeface="Cambria Math"/>
                  </a:rPr>
                  <a:t>2</a:t>
                </a:r>
                <a:r>
                  <a:rPr lang="en-US" dirty="0">
                    <a:ea typeface="Cambria Math"/>
                  </a:rPr>
                  <a:t>  norms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412731" y="533400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There is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Answer,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81226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</a:t>
            </a:r>
            <a:r>
              <a:rPr lang="en-US" dirty="0" err="1"/>
              <a:t>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/>
                  <a:t>Fisher – </a:t>
                </a:r>
                <a:r>
                  <a:rPr lang="en-US" u="sng" dirty="0" err="1"/>
                  <a:t>Rao</a:t>
                </a:r>
                <a:r>
                  <a:rPr lang="en-US" u="sng" dirty="0"/>
                  <a:t> Metric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FA51EE-653C-4FB1-9005-515C84296F9F}"/>
              </a:ext>
            </a:extLst>
          </p:cNvPr>
          <p:cNvSpPr txBox="1"/>
          <p:nvPr/>
        </p:nvSpPr>
        <p:spPr>
          <a:xfrm>
            <a:off x="5912698" y="3572470"/>
            <a:ext cx="178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Rao (1945)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Theory: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Amari (1985)</a:t>
            </a:r>
          </a:p>
        </p:txBody>
      </p:sp>
    </p:spTree>
    <p:extLst>
      <p:ext uri="{BB962C8B-B14F-4D97-AF65-F5344CB8AC3E}">
        <p14:creationId xmlns:p14="http://schemas.microsoft.com/office/powerpoint/2010/main" val="8456700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</a:t>
            </a:r>
            <a:r>
              <a:rPr lang="en-US" dirty="0" err="1"/>
              <a:t>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14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</a:t>
            </a:r>
            <a:r>
              <a:rPr lang="en-US" dirty="0" err="1"/>
              <a:t>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Rao (</a:t>
                </a:r>
                <a:r>
                  <a:rPr lang="en-US" dirty="0" err="1"/>
                  <a:t>Psuedo</a:t>
                </a:r>
                <a:r>
                  <a:rPr lang="en-US" dirty="0"/>
                  <a:t>-)Metric: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SRVF: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work with SRVF,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 much easier to compute.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7556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Last Class: Mean in </a:t>
            </a:r>
            <a:r>
              <a:rPr lang="en-US" sz="4000" dirty="0" err="1"/>
              <a:t>Quot’t</a:t>
            </a:r>
            <a:r>
              <a:rPr lang="en-US" sz="4000" dirty="0"/>
              <a:t>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036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Last Class: Mean in </a:t>
            </a:r>
            <a:r>
              <a:rPr lang="en-US" sz="4000" dirty="0" err="1"/>
              <a:t>Quot’t</a:t>
            </a:r>
            <a:r>
              <a:rPr lang="en-US" sz="4000" dirty="0"/>
              <a:t>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/>
                  <a:t>Karcher</a:t>
                </a:r>
                <a:r>
                  <a:rPr lang="en-US" dirty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(under Fisher </a:t>
                </a:r>
                <a:r>
                  <a:rPr lang="en-US" dirty="0" err="1"/>
                  <a:t>Rao</a:t>
                </a:r>
                <a:r>
                  <a:rPr lang="en-US" dirty="0"/>
                  <a:t> metric)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180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I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5203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42894071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9.2, 14.2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14.2, 14.1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43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486400"/>
              </a:xfrm>
            </p:spPr>
            <p:txBody>
              <a:bodyPr/>
              <a:lstStyle/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Challenge:    Visualization &amp; Interpretation</a:t>
                </a:r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Approach:    Apply Warps to </a:t>
                </a:r>
                <a:r>
                  <a:rPr lang="en-US" dirty="0" err="1"/>
                  <a:t>Karcher</a:t>
                </a:r>
                <a:r>
                  <a:rPr lang="en-US" dirty="0"/>
                  <a:t> Mean:</a:t>
                </a:r>
              </a:p>
              <a:p>
                <a:pPr marL="0" indent="0" algn="ctr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I.e. Visualize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486400"/>
              </a:xfrm>
              <a:blipFill>
                <a:blip r:embed="rId2"/>
                <a:stretch>
                  <a:fillRect l="-1958" t="-1444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29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Functional Data Analysis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BEA6DE-7146-861B-F91A-A91F31A202F3}"/>
                  </a:ext>
                </a:extLst>
              </p:cNvPr>
              <p:cNvSpPr txBox="1"/>
              <p:nvPr/>
            </p:nvSpPr>
            <p:spPr>
              <a:xfrm>
                <a:off x="6297082" y="1715869"/>
                <a:ext cx="23135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Vertical Components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∘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⋯,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∘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BEA6DE-7146-861B-F91A-A91F31A20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082" y="1715869"/>
                <a:ext cx="2313518" cy="646331"/>
              </a:xfrm>
              <a:prstGeom prst="rect">
                <a:avLst/>
              </a:prstGeom>
              <a:blipFill>
                <a:blip r:embed="rId5"/>
                <a:stretch>
                  <a:fillRect l="-2105" t="-4673" r="-1842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6B6633-B02B-BED8-010A-97DA0DC2B2C0}"/>
                  </a:ext>
                </a:extLst>
              </p:cNvPr>
              <p:cNvSpPr txBox="1"/>
              <p:nvPr/>
            </p:nvSpPr>
            <p:spPr>
              <a:xfrm>
                <a:off x="676042" y="3925669"/>
                <a:ext cx="26767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Warps of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Karcher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Mean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⋯,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6B6633-B02B-BED8-010A-97DA0DC2B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42" y="3925669"/>
                <a:ext cx="2676758" cy="646331"/>
              </a:xfrm>
              <a:prstGeom prst="rect">
                <a:avLst/>
              </a:prstGeom>
              <a:blipFill>
                <a:blip r:embed="rId6"/>
                <a:stretch>
                  <a:fillRect l="-2050" t="-5660" r="-911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363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Actual Mathematics is More Complicated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See Section </a:t>
            </a:r>
            <a:r>
              <a:rPr lang="en-US" dirty="0">
                <a:solidFill>
                  <a:srgbClr val="A700D5"/>
                </a:solidFill>
              </a:rPr>
              <a:t>9.1.3 of Text</a:t>
            </a:r>
            <a:r>
              <a:rPr lang="en-US" dirty="0"/>
              <a:t> For Full Details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Including Corresponding </a:t>
            </a:r>
            <a:r>
              <a:rPr lang="en-US" i="1" dirty="0"/>
              <a:t>Phase Distance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FC92BA-B025-232F-B5F3-0CE63959CBBE}"/>
              </a:ext>
            </a:extLst>
          </p:cNvPr>
          <p:cNvGrpSpPr/>
          <p:nvPr/>
        </p:nvGrpSpPr>
        <p:grpSpPr>
          <a:xfrm>
            <a:off x="1600200" y="4038600"/>
            <a:ext cx="2082621" cy="2017931"/>
            <a:chOff x="1600200" y="4038600"/>
            <a:chExt cx="2082621" cy="2017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4B932D-09E2-9952-779F-C8FC4AAFBA66}"/>
                </a:ext>
              </a:extLst>
            </p:cNvPr>
            <p:cNvSpPr txBox="1"/>
            <p:nvPr/>
          </p:nvSpPr>
          <p:spPr>
            <a:xfrm>
              <a:off x="1600200" y="5410200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Particularly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Accessible Source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97EC4CC-C7D1-883E-F887-94DBA615562F}"/>
                </a:ext>
              </a:extLst>
            </p:cNvPr>
            <p:cNvCxnSpPr>
              <a:stCxn id="2" idx="0"/>
            </p:cNvCxnSpPr>
            <p:nvPr/>
          </p:nvCxnSpPr>
          <p:spPr>
            <a:xfrm flipV="1">
              <a:off x="2641511" y="4038600"/>
              <a:ext cx="711289" cy="1371600"/>
            </a:xfrm>
            <a:prstGeom prst="straightConnector1">
              <a:avLst/>
            </a:prstGeom>
            <a:ln w="25400">
              <a:solidFill>
                <a:srgbClr val="A700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4674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Numeric Computation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Several Variations of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Dynamic Programming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1800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Done by </a:t>
            </a:r>
            <a:r>
              <a:rPr lang="en-US" b="1" dirty="0"/>
              <a:t>Eric Klassen, Wei Wu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b="1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R, Python, </a:t>
            </a:r>
            <a:r>
              <a:rPr lang="en-US" dirty="0" err="1"/>
              <a:t>Matlab</a:t>
            </a:r>
            <a:r>
              <a:rPr lang="en-US" dirty="0"/>
              <a:t> Software:    Tucker (2025)</a:t>
            </a:r>
          </a:p>
        </p:txBody>
      </p:sp>
    </p:spTree>
    <p:extLst>
      <p:ext uri="{BB962C8B-B14F-4D97-AF65-F5344CB8AC3E}">
        <p14:creationId xmlns:p14="http://schemas.microsoft.com/office/powerpoint/2010/main" val="199347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28502012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Vertical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PCA on Aligned Curves,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Projected Curves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922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(Clear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1-d</a:t>
            </a:r>
          </a:p>
          <a:p>
            <a:pPr marL="0" indent="0" algn="l">
              <a:buClrTx/>
              <a:buSzPct val="100000"/>
              <a:buNone/>
            </a:pPr>
            <a:r>
              <a:rPr lang="en-US" i="1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Var’n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F3B1E-F1D8-4AE0-AE08-031405CB217C}"/>
              </a:ext>
            </a:extLst>
          </p:cNvPr>
          <p:cNvSpPr txBox="1"/>
          <p:nvPr/>
        </p:nvSpPr>
        <p:spPr>
          <a:xfrm>
            <a:off x="6096000" y="2362200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Half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 Due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Exact Overlay</a:t>
            </a:r>
          </a:p>
        </p:txBody>
      </p:sp>
    </p:spTree>
    <p:extLst>
      <p:ext uri="{BB962C8B-B14F-4D97-AF65-F5344CB8AC3E}">
        <p14:creationId xmlns:p14="http://schemas.microsoft.com/office/powerpoint/2010/main" val="161221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All </a:t>
            </a:r>
            <a:r>
              <a:rPr lang="en-US" dirty="0" err="1"/>
              <a:t>Var’n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 1</a:t>
            </a:r>
            <a:r>
              <a:rPr lang="en-US" baseline="30000" dirty="0"/>
              <a:t>st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D770959-FCA4-B62B-D3DF-26C44DFA5AE5}"/>
              </a:ext>
            </a:extLst>
          </p:cNvPr>
          <p:cNvGrpSpPr/>
          <p:nvPr/>
        </p:nvGrpSpPr>
        <p:grpSpPr>
          <a:xfrm>
            <a:off x="6460138" y="1066800"/>
            <a:ext cx="2531462" cy="3124200"/>
            <a:chOff x="6460138" y="1066800"/>
            <a:chExt cx="2531462" cy="3124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C96740-FE4C-B784-F8DD-EB760C10EC3F}"/>
                </a:ext>
              </a:extLst>
            </p:cNvPr>
            <p:cNvSpPr txBox="1"/>
            <p:nvPr/>
          </p:nvSpPr>
          <p:spPr>
            <a:xfrm>
              <a:off x="6460138" y="1066800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Back and Forth Scores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B80365A-6595-6070-5469-F7FCC5A4F8B2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7725869" y="1436132"/>
              <a:ext cx="351331" cy="2754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72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Horizontal Modes of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PCA on Warps,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Projected Curves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952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 PCA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92B1F9-0685-4899-AF83-1191627BD6BA}"/>
              </a:ext>
            </a:extLst>
          </p:cNvPr>
          <p:cNvGrpSpPr/>
          <p:nvPr/>
        </p:nvGrpSpPr>
        <p:grpSpPr>
          <a:xfrm>
            <a:off x="4038600" y="0"/>
            <a:ext cx="5105400" cy="6858000"/>
            <a:chOff x="4038600" y="0"/>
            <a:chExt cx="5105400" cy="6858000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7300A2F4-8DF3-48AC-8AC7-DD5C14691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 r="6666"/>
            <a:stretch/>
          </p:blipFill>
          <p:spPr>
            <a:xfrm>
              <a:off x="4038600" y="0"/>
              <a:ext cx="5105400" cy="1614355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217A4834-537D-43AB-ABEA-DFD92B0AF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4445" r="6666" b="7777"/>
            <a:stretch/>
          </p:blipFill>
          <p:spPr>
            <a:xfrm>
              <a:off x="4038600" y="1480312"/>
              <a:ext cx="5105400" cy="537768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903B61-4003-4A3A-8382-6392C4351CEA}"/>
              </a:ext>
            </a:extLst>
          </p:cNvPr>
          <p:cNvSpPr txBox="1"/>
          <p:nvPr/>
        </p:nvSpPr>
        <p:spPr>
          <a:xfrm>
            <a:off x="426770" y="504086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Like Harmonics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Fourier Theory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5F4D-6E4C-4B40-A35B-58D70E0F4D44}"/>
              </a:ext>
            </a:extLst>
          </p:cNvPr>
          <p:cNvSpPr txBox="1"/>
          <p:nvPr/>
        </p:nvSpPr>
        <p:spPr>
          <a:xfrm>
            <a:off x="457200" y="6059269"/>
            <a:ext cx="19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There a Sturm-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Liouville Theory?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3227C-9CA5-4902-8025-E4D45395293B}"/>
              </a:ext>
            </a:extLst>
          </p:cNvPr>
          <p:cNvGrpSpPr/>
          <p:nvPr/>
        </p:nvGrpSpPr>
        <p:grpSpPr>
          <a:xfrm>
            <a:off x="381000" y="2438400"/>
            <a:ext cx="4191000" cy="674132"/>
            <a:chOff x="381000" y="2438400"/>
            <a:chExt cx="4191000" cy="674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A3397-8A1B-4AA1-9BCF-012F75F13A5F}"/>
                </a:ext>
              </a:extLst>
            </p:cNvPr>
            <p:cNvSpPr txBox="1"/>
            <p:nvPr/>
          </p:nvSpPr>
          <p:spPr>
            <a:xfrm>
              <a:off x="381000" y="2743200"/>
              <a:ext cx="28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Hard to Interpret 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EA30C9-F59A-4BDD-BADD-1910562B3BC0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199400" y="2438400"/>
              <a:ext cx="1372600" cy="489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2DA65C-C163-4615-84F0-E1972FC21BEB}"/>
              </a:ext>
            </a:extLst>
          </p:cNvPr>
          <p:cNvGrpSpPr/>
          <p:nvPr/>
        </p:nvGrpSpPr>
        <p:grpSpPr>
          <a:xfrm>
            <a:off x="382000" y="2362200"/>
            <a:ext cx="7542800" cy="1524000"/>
            <a:chOff x="382000" y="2362200"/>
            <a:chExt cx="7542800" cy="1524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E5693-87CE-4458-B812-0797B30DB838}"/>
                </a:ext>
              </a:extLst>
            </p:cNvPr>
            <p:cNvSpPr txBox="1"/>
            <p:nvPr/>
          </p:nvSpPr>
          <p:spPr>
            <a:xfrm>
              <a:off x="382000" y="3516868"/>
              <a:ext cx="2907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Yet Scores Seem Sensible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82B5DBB-5B1C-443B-8794-2C76BADBE11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289847" y="2362200"/>
              <a:ext cx="4634953" cy="1339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FC85A-5909-4B6F-9132-78E907FA180B}"/>
              </a:ext>
            </a:extLst>
          </p:cNvPr>
          <p:cNvGrpSpPr/>
          <p:nvPr/>
        </p:nvGrpSpPr>
        <p:grpSpPr>
          <a:xfrm>
            <a:off x="426770" y="4278868"/>
            <a:ext cx="4166902" cy="1817132"/>
            <a:chOff x="426770" y="4278868"/>
            <a:chExt cx="4166902" cy="18171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F8D0B-8602-4E9B-B1F6-616F448209D3}"/>
                </a:ext>
              </a:extLst>
            </p:cNvPr>
            <p:cNvSpPr txBox="1"/>
            <p:nvPr/>
          </p:nvSpPr>
          <p:spPr>
            <a:xfrm>
              <a:off x="426770" y="4278868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Similar for Other Modes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F524A1-8049-4465-BC54-C4DD0BC066F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3048000" y="4299466"/>
              <a:ext cx="1502330" cy="164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F318A9-825F-43CA-BAC4-1AAE7D7CF2D8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48000" y="4463534"/>
              <a:ext cx="1545672" cy="1632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0C71F8-03BE-4E1D-89B1-CDE111DD7ADA}"/>
              </a:ext>
            </a:extLst>
          </p:cNvPr>
          <p:cNvSpPr txBox="1"/>
          <p:nvPr/>
        </p:nvSpPr>
        <p:spPr>
          <a:xfrm>
            <a:off x="5324769" y="3733800"/>
            <a:ext cx="3587008" cy="206210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Conclusion:  PCA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Yield Poor Insights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About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76F367-7FA7-465E-81FB-9DAC15A9D4E5}"/>
              </a:ext>
            </a:extLst>
          </p:cNvPr>
          <p:cNvCxnSpPr>
            <a:cxnSpLocks/>
          </p:cNvCxnSpPr>
          <p:nvPr/>
        </p:nvCxnSpPr>
        <p:spPr>
          <a:xfrm>
            <a:off x="3276600" y="3701534"/>
            <a:ext cx="4724400" cy="489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237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Modes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59538554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</p:txBody>
      </p:sp>
    </p:spTree>
    <p:extLst>
      <p:ext uri="{BB962C8B-B14F-4D97-AF65-F5344CB8AC3E}">
        <p14:creationId xmlns:p14="http://schemas.microsoft.com/office/powerpoint/2010/main" val="20946678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357300004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PC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47800" y="2209800"/>
            <a:ext cx="60198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0919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But 2</a:t>
            </a:r>
            <a:r>
              <a:rPr lang="en-US" baseline="30000" dirty="0"/>
              <a:t>nd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Helps Some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81F623-E828-4DB9-9622-9FCBF9175475}"/>
              </a:ext>
            </a:extLst>
          </p:cNvPr>
          <p:cNvSpPr txBox="1"/>
          <p:nvPr/>
        </p:nvSpPr>
        <p:spPr>
          <a:xfrm>
            <a:off x="152400" y="6248400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Captures Varying Widths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E757D-F334-814B-B34C-5D6198E938E3}"/>
              </a:ext>
            </a:extLst>
          </p:cNvPr>
          <p:cNvGrpSpPr/>
          <p:nvPr/>
        </p:nvGrpSpPr>
        <p:grpSpPr>
          <a:xfrm>
            <a:off x="6477000" y="838200"/>
            <a:ext cx="2531462" cy="5029200"/>
            <a:chOff x="6460138" y="1066800"/>
            <a:chExt cx="2531462" cy="5029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D8E62-21D7-0C99-1FE3-F29BB2B12A4B}"/>
                </a:ext>
              </a:extLst>
            </p:cNvPr>
            <p:cNvSpPr txBox="1"/>
            <p:nvPr/>
          </p:nvSpPr>
          <p:spPr>
            <a:xfrm>
              <a:off x="6460138" y="1066800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Back and Forth Scores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A7DC14-DAA8-8818-0E2F-7D3595FF2C0B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7725869" y="1436132"/>
              <a:ext cx="258269" cy="4659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579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Important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66542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Horizontal </a:t>
            </a:r>
            <a:r>
              <a:rPr lang="en-US" dirty="0" err="1"/>
              <a:t>Var’n</a:t>
            </a:r>
            <a:r>
              <a:rPr lang="en-US" dirty="0"/>
              <a:t> Visualization Challenge: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(Complicated) Warps Hard to Interpret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Approach: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Apply Inverse Warps to Template Mean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                  (PCA components)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657600" y="5334000"/>
            <a:ext cx="457200" cy="4953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9222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Inverse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Compon’ts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56629095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50916" r="15712" b="14275"/>
          <a:stretch/>
        </p:blipFill>
        <p:spPr bwMode="auto">
          <a:xfrm>
            <a:off x="91399" y="4038600"/>
            <a:ext cx="4937801" cy="26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Modern type of “chemical spectra”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                                   </a:t>
            </a:r>
            <a:r>
              <a:rPr lang="en-US" sz="2000" dirty="0"/>
              <a:t>Thanks to 							                 Peter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2000" dirty="0"/>
              <a:t>					    Hoffmann</a:t>
            </a:r>
          </a:p>
        </p:txBody>
      </p:sp>
      <p:pic>
        <p:nvPicPr>
          <p:cNvPr id="421892" name="Picture 4" descr="http://www.adelaide.edu.au/mbs/proteomics/images/peter_hoff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295400" cy="19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ED9B8-F93D-4470-A51C-7316445354AB}"/>
              </a:ext>
            </a:extLst>
          </p:cNvPr>
          <p:cNvSpPr txBox="1"/>
          <p:nvPr/>
        </p:nvSpPr>
        <p:spPr>
          <a:xfrm>
            <a:off x="6835691" y="11430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2.1</a:t>
            </a:r>
          </a:p>
        </p:txBody>
      </p:sp>
    </p:spTree>
    <p:extLst>
      <p:ext uri="{BB962C8B-B14F-4D97-AF65-F5344CB8AC3E}">
        <p14:creationId xmlns:p14="http://schemas.microsoft.com/office/powerpoint/2010/main" val="25015266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Reference:    Koch et al (2014)</a:t>
            </a:r>
          </a:p>
        </p:txBody>
      </p:sp>
    </p:spTree>
    <p:extLst>
      <p:ext uri="{BB962C8B-B14F-4D97-AF65-F5344CB8AC3E}">
        <p14:creationId xmlns:p14="http://schemas.microsoft.com/office/powerpoint/2010/main" val="11869854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A14588-D270-EF34-A455-F0C688CE2D2F}"/>
              </a:ext>
            </a:extLst>
          </p:cNvPr>
          <p:cNvSpPr txBox="1"/>
          <p:nvPr/>
        </p:nvSpPr>
        <p:spPr>
          <a:xfrm>
            <a:off x="533400" y="4202668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 Mode of Variation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8CDA2-7EBC-4765-B0B8-9AC6B2384A78}"/>
              </a:ext>
            </a:extLst>
          </p:cNvPr>
          <p:cNvSpPr txBox="1"/>
          <p:nvPr/>
        </p:nvSpPr>
        <p:spPr>
          <a:xfrm>
            <a:off x="6019800" y="2907268"/>
            <a:ext cx="30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Amplitude 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411884352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Data:    15 TIC Curves   (5 Colors)</a:t>
            </a: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43323"/>
          <a:stretch/>
        </p:blipFill>
        <p:spPr bwMode="auto">
          <a:xfrm>
            <a:off x="2011680" y="2743200"/>
            <a:ext cx="7132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4008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Found by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Major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Time &amp;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Labor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Investment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024321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These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693840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84500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Spike-In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Peaks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371600" y="3200400"/>
            <a:ext cx="11430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371600" y="3200400"/>
            <a:ext cx="22098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2960497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992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951124-77AD-32EC-894B-0DA260984771}"/>
              </a:ext>
            </a:extLst>
          </p:cNvPr>
          <p:cNvGrpSpPr/>
          <p:nvPr/>
        </p:nvGrpSpPr>
        <p:grpSpPr>
          <a:xfrm>
            <a:off x="152400" y="4572000"/>
            <a:ext cx="4495800" cy="1713131"/>
            <a:chOff x="152400" y="4572000"/>
            <a:chExt cx="4495800" cy="1713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F2781D-F869-791F-6161-92BA677593EF}"/>
                </a:ext>
              </a:extLst>
            </p:cNvPr>
            <p:cNvSpPr txBox="1"/>
            <p:nvPr/>
          </p:nvSpPr>
          <p:spPr>
            <a:xfrm>
              <a:off x="152400" y="56388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 Compound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Present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1865887-3EEF-BAEB-FD49-DF862BE9128F}"/>
                </a:ext>
              </a:extLst>
            </p:cNvPr>
            <p:cNvCxnSpPr>
              <a:cxnSpLocks/>
              <a:stCxn id="2" idx="3"/>
            </p:cNvCxnSpPr>
            <p:nvPr/>
          </p:nvCxnSpPr>
          <p:spPr bwMode="auto">
            <a:xfrm flipV="1">
              <a:off x="1965717" y="4572000"/>
              <a:ext cx="2682483" cy="138996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7B41C8-6F6A-CCD9-895C-060B4F9B315A}"/>
              </a:ext>
            </a:extLst>
          </p:cNvPr>
          <p:cNvGrpSpPr/>
          <p:nvPr/>
        </p:nvGrpSpPr>
        <p:grpSpPr>
          <a:xfrm>
            <a:off x="6071844" y="2935069"/>
            <a:ext cx="2310156" cy="3179297"/>
            <a:chOff x="6071844" y="2935069"/>
            <a:chExt cx="2310156" cy="31792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E2F05-7FD3-B47A-7004-AD8909B72588}"/>
                </a:ext>
              </a:extLst>
            </p:cNvPr>
            <p:cNvSpPr txBox="1"/>
            <p:nvPr/>
          </p:nvSpPr>
          <p:spPr>
            <a:xfrm>
              <a:off x="6071844" y="2935069"/>
              <a:ext cx="1556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Peak Missing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1 Case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87D21C-D78A-3509-6023-119F3B4E15F1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>
              <a:off x="6850262" y="3581400"/>
              <a:ext cx="1303138" cy="253296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5958A2-E0E8-FFB7-5671-6688A0B52F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0" y="3581400"/>
              <a:ext cx="1524000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4255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9188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8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251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Time Warping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Foundational Concept for Curve Registration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Think </a:t>
            </a:r>
            <a:r>
              <a:rPr lang="en-US" i="1" dirty="0"/>
              <a:t>Stretch</a:t>
            </a:r>
            <a:r>
              <a:rPr lang="en-US" dirty="0"/>
              <a:t> &amp; </a:t>
            </a:r>
            <a:r>
              <a:rPr lang="en-US" i="1" dirty="0"/>
              <a:t>Compress</a:t>
            </a:r>
            <a:r>
              <a:rPr lang="en-US" dirty="0"/>
              <a:t> Horizontal Axis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 Basis: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Diffeomorphisms</a:t>
            </a:r>
          </a:p>
        </p:txBody>
      </p:sp>
    </p:spTree>
    <p:extLst>
      <p:ext uri="{BB962C8B-B14F-4D97-AF65-F5344CB8AC3E}">
        <p14:creationId xmlns:p14="http://schemas.microsoft.com/office/powerpoint/2010/main" val="92014388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8422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4238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85656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Fisher-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4282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8863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1976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Note: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Very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Challenging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438400" y="4038600"/>
            <a:ext cx="3962400" cy="1295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767809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3265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7188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408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0880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2674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Warping Functions</a:t>
            </a:r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2551" r="7756" b="10678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7FCAC-D527-AB77-2D7B-51F7726E82C9}"/>
              </a:ext>
            </a:extLst>
          </p:cNvPr>
          <p:cNvSpPr txBox="1"/>
          <p:nvPr/>
        </p:nvSpPr>
        <p:spPr>
          <a:xfrm>
            <a:off x="3657600" y="3657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Fairly Linear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5CCF2-151C-C5C0-7752-01A1C3905EEB}"/>
              </a:ext>
            </a:extLst>
          </p:cNvPr>
          <p:cNvSpPr txBox="1"/>
          <p:nvPr/>
        </p:nvSpPr>
        <p:spPr>
          <a:xfrm>
            <a:off x="5710153" y="5525869"/>
            <a:ext cx="259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Decent Linear Analysis: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Bernardi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et al. (2014)</a:t>
            </a:r>
          </a:p>
        </p:txBody>
      </p:sp>
    </p:spTree>
    <p:extLst>
      <p:ext uri="{BB962C8B-B14F-4D97-AF65-F5344CB8AC3E}">
        <p14:creationId xmlns:p14="http://schemas.microsoft.com/office/powerpoint/2010/main" val="417750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77692-E6D1-E098-D6CF-4E91D94B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726F1551-B7A0-B353-760D-669B7F18B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Refined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EDCC89AC-6EDB-3DC0-310D-39E6C07DAE1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 Based On: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>
                    <a:ea typeface="Cambria Math" panose="02040503050406030204" pitchFamily="18" charset="0"/>
                  </a:rPr>
                  <a:t>    The </a:t>
                </a:r>
                <a:r>
                  <a:rPr lang="en-US" dirty="0"/>
                  <a:t>Diffeomorphism</a:t>
                </a:r>
                <a:r>
                  <a:rPr lang="en-US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SzPct val="100000"/>
                  <a:buNone/>
                </a:pPr>
                <a:endParaRPr lang="en-US" sz="1800" dirty="0"/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  Hence   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EDCC89AC-6EDB-3DC0-310D-39E6C07DA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43A658D-F106-1670-E109-2A1D765CA529}"/>
              </a:ext>
            </a:extLst>
          </p:cNvPr>
          <p:cNvSpPr txBox="1"/>
          <p:nvPr/>
        </p:nvSpPr>
        <p:spPr>
          <a:xfrm>
            <a:off x="5181600" y="10668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9.2</a:t>
            </a:r>
          </a:p>
        </p:txBody>
      </p:sp>
    </p:spTree>
    <p:extLst>
      <p:ext uri="{BB962C8B-B14F-4D97-AF65-F5344CB8AC3E}">
        <p14:creationId xmlns:p14="http://schemas.microsoft.com/office/powerpoint/2010/main" val="273977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Refined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Better Exploit Manifold Data Space:</a:t>
                </a:r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Reference:    Yu et al (2017)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61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8564" r="5649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(on </a:t>
            </a:r>
            <a:r>
              <a:rPr lang="en-US" dirty="0" err="1"/>
              <a:t>Horiz</a:t>
            </a:r>
            <a:r>
              <a:rPr lang="en-US" dirty="0"/>
              <a:t>. </a:t>
            </a:r>
            <a:r>
              <a:rPr lang="en-US" dirty="0" err="1"/>
              <a:t>Var’n</a:t>
            </a:r>
            <a:r>
              <a:rPr lang="en-US" dirty="0"/>
              <a:t>)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/>
              <a:t>Thanks to </a:t>
            </a:r>
            <a:r>
              <a:rPr lang="en-US" sz="1400" dirty="0" err="1"/>
              <a:t>Xiaosun</a:t>
            </a:r>
            <a:r>
              <a:rPr lang="en-US" sz="1400" dirty="0"/>
              <a:t> Lu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DCEBD7-71E2-D579-575D-78853DF1D647}"/>
              </a:ext>
            </a:extLst>
          </p:cNvPr>
          <p:cNvGrpSpPr/>
          <p:nvPr/>
        </p:nvGrpSpPr>
        <p:grpSpPr>
          <a:xfrm>
            <a:off x="6019800" y="1475601"/>
            <a:ext cx="1508746" cy="657999"/>
            <a:chOff x="6019800" y="1475601"/>
            <a:chExt cx="1508746" cy="6579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5582F4-8A47-47CB-A7E6-73A098C69EF6}"/>
                </a:ext>
              </a:extLst>
            </p:cNvPr>
            <p:cNvSpPr txBox="1"/>
            <p:nvPr/>
          </p:nvSpPr>
          <p:spPr>
            <a:xfrm>
              <a:off x="6019800" y="1475601"/>
              <a:ext cx="1508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Main Shift of Peaks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CB30D4C-CB52-4C7A-6416-B23BC65581F4}"/>
                </a:ext>
              </a:extLst>
            </p:cNvPr>
            <p:cNvCxnSpPr/>
            <p:nvPr/>
          </p:nvCxnSpPr>
          <p:spPr>
            <a:xfrm>
              <a:off x="6781800" y="1752600"/>
              <a:ext cx="381000" cy="381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2E8A0F3-F75F-BC17-33FF-520B80E22E5C}"/>
              </a:ext>
            </a:extLst>
          </p:cNvPr>
          <p:cNvGrpSpPr/>
          <p:nvPr/>
        </p:nvGrpSpPr>
        <p:grpSpPr>
          <a:xfrm>
            <a:off x="3733800" y="4114800"/>
            <a:ext cx="1314784" cy="657999"/>
            <a:chOff x="6019800" y="1475601"/>
            <a:chExt cx="1314784" cy="657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126E8E-D9F9-69F9-E08A-442E86AE9752}"/>
                </a:ext>
              </a:extLst>
            </p:cNvPr>
            <p:cNvSpPr txBox="1"/>
            <p:nvPr/>
          </p:nvSpPr>
          <p:spPr>
            <a:xfrm>
              <a:off x="6019800" y="1475601"/>
              <a:ext cx="1314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Peaks In vs. Out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755EA58-A325-E1C0-515F-0B0508356B87}"/>
                </a:ext>
              </a:extLst>
            </p:cNvPr>
            <p:cNvCxnSpPr/>
            <p:nvPr/>
          </p:nvCxnSpPr>
          <p:spPr>
            <a:xfrm>
              <a:off x="6781800" y="1752600"/>
              <a:ext cx="381000" cy="381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2E4EEF-3632-A8FF-287C-0641A0EE6DE9}"/>
              </a:ext>
            </a:extLst>
          </p:cNvPr>
          <p:cNvGrpSpPr/>
          <p:nvPr/>
        </p:nvGrpSpPr>
        <p:grpSpPr>
          <a:xfrm>
            <a:off x="6172200" y="3962400"/>
            <a:ext cx="1362874" cy="810399"/>
            <a:chOff x="6019800" y="1399401"/>
            <a:chExt cx="1362874" cy="8103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4E2294-41DD-2D2A-7EE3-C72B918ED390}"/>
                </a:ext>
              </a:extLst>
            </p:cNvPr>
            <p:cNvSpPr txBox="1"/>
            <p:nvPr/>
          </p:nvSpPr>
          <p:spPr>
            <a:xfrm>
              <a:off x="6019800" y="1399401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Peaks Left-Right,</a:t>
              </a:r>
            </a:p>
            <a:p>
              <a:r>
                <a:rPr lang="en-US" sz="1200" dirty="0"/>
                <a:t>Only Last Colors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81F8EF-1748-B7DD-C6E5-133791CBE05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701237" y="1861066"/>
              <a:ext cx="537763" cy="34873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566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(Fewer Modes)</a:t>
            </a: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8564" r="6363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1D2A2C-FA64-5BC3-DFAB-7F5742938A2B}"/>
              </a:ext>
            </a:extLst>
          </p:cNvPr>
          <p:cNvGrpSpPr/>
          <p:nvPr/>
        </p:nvGrpSpPr>
        <p:grpSpPr>
          <a:xfrm>
            <a:off x="6019800" y="1475601"/>
            <a:ext cx="1508746" cy="657999"/>
            <a:chOff x="6019800" y="1475601"/>
            <a:chExt cx="1508746" cy="657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9F15B3-F056-9B2F-7A2C-BFE5DEA477DD}"/>
                </a:ext>
              </a:extLst>
            </p:cNvPr>
            <p:cNvSpPr txBox="1"/>
            <p:nvPr/>
          </p:nvSpPr>
          <p:spPr>
            <a:xfrm>
              <a:off x="6019800" y="1475601"/>
              <a:ext cx="1508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Main Shift of Peaks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3EDC896-8E8A-2F66-A914-BA1FAF6A5065}"/>
                </a:ext>
              </a:extLst>
            </p:cNvPr>
            <p:cNvCxnSpPr/>
            <p:nvPr/>
          </p:nvCxnSpPr>
          <p:spPr>
            <a:xfrm>
              <a:off x="6781800" y="1752600"/>
              <a:ext cx="381000" cy="381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35322F-D1B6-825B-692A-F9BCD08827D0}"/>
              </a:ext>
            </a:extLst>
          </p:cNvPr>
          <p:cNvSpPr txBox="1"/>
          <p:nvPr/>
        </p:nvSpPr>
        <p:spPr>
          <a:xfrm>
            <a:off x="7254254" y="9144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Flip Back for Contrast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B97282F-9842-C2B9-0EAE-6706EE6DE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8564" r="47377" b="43867"/>
          <a:stretch>
            <a:fillRect/>
          </a:stretch>
        </p:blipFill>
        <p:spPr bwMode="auto">
          <a:xfrm>
            <a:off x="3749040" y="1447800"/>
            <a:ext cx="272796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0EE87B-0780-CA62-BA29-95764D87258A}"/>
              </a:ext>
            </a:extLst>
          </p:cNvPr>
          <p:cNvGrpSpPr/>
          <p:nvPr/>
        </p:nvGrpSpPr>
        <p:grpSpPr>
          <a:xfrm>
            <a:off x="6298768" y="3886200"/>
            <a:ext cx="1016432" cy="838200"/>
            <a:chOff x="6146368" y="1295400"/>
            <a:chExt cx="1016432" cy="838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B98ECA-7093-27FF-1C88-47EB18BE9D1E}"/>
                </a:ext>
              </a:extLst>
            </p:cNvPr>
            <p:cNvSpPr txBox="1"/>
            <p:nvPr/>
          </p:nvSpPr>
          <p:spPr>
            <a:xfrm>
              <a:off x="6146368" y="1295400"/>
              <a:ext cx="1016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Essentially </a:t>
              </a:r>
            </a:p>
            <a:p>
              <a:pPr algn="ctr"/>
              <a:r>
                <a:rPr lang="en-US" sz="1200" dirty="0"/>
                <a:t>No Variation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02634D8-25DC-5DC5-649D-E5E7EA3A98AF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654584" y="1757065"/>
              <a:ext cx="508216" cy="37653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02CDF7-55D8-5D28-571B-A3691E154389}"/>
              </a:ext>
            </a:extLst>
          </p:cNvPr>
          <p:cNvGrpSpPr/>
          <p:nvPr/>
        </p:nvGrpSpPr>
        <p:grpSpPr>
          <a:xfrm>
            <a:off x="3581400" y="3962400"/>
            <a:ext cx="1362874" cy="810399"/>
            <a:chOff x="6019800" y="1399401"/>
            <a:chExt cx="1362874" cy="8103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128FC9-97FB-83F2-60A3-83D8D575189C}"/>
                </a:ext>
              </a:extLst>
            </p:cNvPr>
            <p:cNvSpPr txBox="1"/>
            <p:nvPr/>
          </p:nvSpPr>
          <p:spPr>
            <a:xfrm>
              <a:off x="6019800" y="1399401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Peaks Left-Right,</a:t>
              </a:r>
            </a:p>
            <a:p>
              <a:r>
                <a:rPr lang="en-US" sz="1200" dirty="0"/>
                <a:t>Only Last Colors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F05971-AFF2-B192-DEEC-9670521A5CF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701237" y="1861066"/>
              <a:ext cx="537763" cy="34873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9386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50736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Note:  3 Comp’s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Needed for This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7514" r="5113" b="425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048000" y="2286000"/>
            <a:ext cx="5257800" cy="3733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99CF86E-72DF-CA23-2C12-E26E01214C59}"/>
              </a:ext>
            </a:extLst>
          </p:cNvPr>
          <p:cNvGrpSpPr/>
          <p:nvPr/>
        </p:nvGrpSpPr>
        <p:grpSpPr>
          <a:xfrm>
            <a:off x="7740078" y="533400"/>
            <a:ext cx="1175322" cy="1524000"/>
            <a:chOff x="6353224" y="1628001"/>
            <a:chExt cx="1175322" cy="1524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E61DD1-EF0E-CA4B-B4DF-561D91F6B3A4}"/>
                </a:ext>
              </a:extLst>
            </p:cNvPr>
            <p:cNvSpPr txBox="1"/>
            <p:nvPr/>
          </p:nvSpPr>
          <p:spPr>
            <a:xfrm>
              <a:off x="6353224" y="1628001"/>
              <a:ext cx="1175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Now See Why</a:t>
              </a:r>
            </a:p>
            <a:p>
              <a:pPr algn="ctr"/>
              <a:r>
                <a:rPr lang="en-US" sz="1200" dirty="0"/>
                <a:t>Only Saw Last</a:t>
              </a:r>
            </a:p>
            <a:p>
              <a:pPr algn="ctr"/>
              <a:r>
                <a:rPr lang="en-US" sz="1200" dirty="0"/>
                <a:t>Part of Colors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6DD2303-37CE-8DDB-AC10-7CDA8B6CA475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6940885" y="2274332"/>
              <a:ext cx="130461" cy="87766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BE5438-45FA-5138-6330-A5459AF68F82}"/>
              </a:ext>
            </a:extLst>
          </p:cNvPr>
          <p:cNvGrpSpPr/>
          <p:nvPr/>
        </p:nvGrpSpPr>
        <p:grpSpPr>
          <a:xfrm>
            <a:off x="5192788" y="914400"/>
            <a:ext cx="1436612" cy="838200"/>
            <a:chOff x="6222577" y="1628001"/>
            <a:chExt cx="1436612" cy="838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757E2C-170A-C14D-D2C5-10D16A873AE1}"/>
                </a:ext>
              </a:extLst>
            </p:cNvPr>
            <p:cNvSpPr txBox="1"/>
            <p:nvPr/>
          </p:nvSpPr>
          <p:spPr>
            <a:xfrm>
              <a:off x="6222577" y="1628001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These Two Modes</a:t>
              </a:r>
            </a:p>
            <a:p>
              <a:pPr algn="ctr"/>
              <a:r>
                <a:rPr lang="en-US" sz="1200" dirty="0"/>
                <a:t>Are One in PNS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00DC62B-25FA-0CAC-155C-366154FDD286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940883" y="2089666"/>
              <a:ext cx="565906" cy="37653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91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Only 2 for This</a:t>
            </a: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890" r="9358" b="4530"/>
          <a:stretch/>
        </p:blipFill>
        <p:spPr bwMode="auto">
          <a:xfrm>
            <a:off x="4114800" y="1645920"/>
            <a:ext cx="50292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3352800"/>
            <a:ext cx="4724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13858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Parametrized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By Values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At  1/3  And  2/3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9DEF6-16A3-BE7F-27AE-94606DCCA902}"/>
              </a:ext>
            </a:extLst>
          </p:cNvPr>
          <p:cNvSpPr txBox="1"/>
          <p:nvPr/>
        </p:nvSpPr>
        <p:spPr>
          <a:xfrm>
            <a:off x="5239067" y="1676400"/>
            <a:ext cx="192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Recall Early Example</a:t>
            </a:r>
          </a:p>
          <a:p>
            <a:pPr algn="ctr"/>
            <a:r>
              <a:rPr lang="en-US" sz="1200" dirty="0"/>
              <a:t>Of 2-d 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242512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092EEA0-B7C7-5A66-5C6D-DD1AD501F5CF}"/>
              </a:ext>
            </a:extLst>
          </p:cNvPr>
          <p:cNvGrpSpPr/>
          <p:nvPr/>
        </p:nvGrpSpPr>
        <p:grpSpPr>
          <a:xfrm>
            <a:off x="6781800" y="4267200"/>
            <a:ext cx="2287493" cy="646331"/>
            <a:chOff x="5525589" y="1628001"/>
            <a:chExt cx="2287493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40EB36-0044-22E3-241C-6D4C1088BE71}"/>
                </a:ext>
              </a:extLst>
            </p:cNvPr>
            <p:cNvSpPr txBox="1"/>
            <p:nvPr/>
          </p:nvSpPr>
          <p:spPr>
            <a:xfrm>
              <a:off x="6068695" y="1628001"/>
              <a:ext cx="1744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Projections No Longer </a:t>
              </a:r>
            </a:p>
            <a:p>
              <a:pPr algn="ctr"/>
              <a:r>
                <a:rPr lang="en-US" sz="1200" dirty="0"/>
                <a:t>Strictly Increasing</a:t>
              </a:r>
            </a:p>
            <a:p>
              <a:pPr algn="ctr"/>
              <a:r>
                <a:rPr lang="en-US" sz="1200" dirty="0"/>
                <a:t>(Not Diffeomorphisms!)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A706F85-76DA-1FD1-431D-F85CAB94E11C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5525589" y="1628001"/>
              <a:ext cx="543106" cy="32316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9A520A-DC84-3349-FEE9-0E36B5B711A7}"/>
              </a:ext>
            </a:extLst>
          </p:cNvPr>
          <p:cNvGrpSpPr/>
          <p:nvPr/>
        </p:nvGrpSpPr>
        <p:grpSpPr>
          <a:xfrm>
            <a:off x="3429000" y="1066800"/>
            <a:ext cx="1905000" cy="276999"/>
            <a:chOff x="5903127" y="1628001"/>
            <a:chExt cx="1905000" cy="2769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B31DD3-D811-5EC1-25B7-870A3E842A19}"/>
                </a:ext>
              </a:extLst>
            </p:cNvPr>
            <p:cNvSpPr txBox="1"/>
            <p:nvPr/>
          </p:nvSpPr>
          <p:spPr>
            <a:xfrm>
              <a:off x="5903127" y="1628001"/>
              <a:ext cx="1505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In Euclidean Space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02346F-0A2D-FD66-B03E-13920EE8D4BE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408667" y="1766501"/>
              <a:ext cx="399460" cy="13849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383D13-8BC2-480B-F3D8-E812174C8EF2}"/>
              </a:ext>
            </a:extLst>
          </p:cNvPr>
          <p:cNvGrpSpPr/>
          <p:nvPr/>
        </p:nvGrpSpPr>
        <p:grpSpPr>
          <a:xfrm>
            <a:off x="7162800" y="637401"/>
            <a:ext cx="1371600" cy="567899"/>
            <a:chOff x="5826927" y="1503402"/>
            <a:chExt cx="1371600" cy="5678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0B994E-1F68-38C5-A7A8-6194BBF410B0}"/>
                </a:ext>
              </a:extLst>
            </p:cNvPr>
            <p:cNvSpPr txBox="1"/>
            <p:nvPr/>
          </p:nvSpPr>
          <p:spPr>
            <a:xfrm>
              <a:off x="6271670" y="1503402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On Sphere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2EC9B5-8976-2F98-EBDE-27E45185E269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5826927" y="1641902"/>
              <a:ext cx="444743" cy="42939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4936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39365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 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Note:  Some 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 Longer Warps!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9" t="18932" r="50537"/>
          <a:stretch/>
        </p:blipFill>
        <p:spPr>
          <a:xfrm>
            <a:off x="4343386" y="1131567"/>
            <a:ext cx="4800614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2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Good 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Approx.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/>
          <a:srcRect l="50537" t="17961" r="9194"/>
          <a:stretch/>
        </p:blipFill>
        <p:spPr>
          <a:xfrm>
            <a:off x="4000431" y="1062978"/>
            <a:ext cx="5143569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24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Recall Original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E71F9-5D99-A2F5-E0E8-19BD2CEA4428}"/>
              </a:ext>
            </a:extLst>
          </p:cNvPr>
          <p:cNvSpPr txBox="1"/>
          <p:nvPr/>
        </p:nvSpPr>
        <p:spPr>
          <a:xfrm>
            <a:off x="5477380" y="1828800"/>
            <a:ext cx="1228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Flip Back to </a:t>
            </a:r>
          </a:p>
          <a:p>
            <a:pPr algn="ctr"/>
            <a:r>
              <a:rPr lang="en-US" sz="1200" dirty="0"/>
              <a:t>See Quality Of </a:t>
            </a:r>
          </a:p>
          <a:p>
            <a:pPr algn="ctr"/>
            <a:r>
              <a:rPr lang="en-US" sz="1200" dirty="0"/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278339109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Another View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Raw Warps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Tangent PC1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 PNS 1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  <a:blipFill>
                <a:blip r:embed="rId2"/>
                <a:stretch>
                  <a:fillRect l="-391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87" t="22816" r="15217" b="14078"/>
          <a:stretch/>
        </p:blipFill>
        <p:spPr>
          <a:xfrm>
            <a:off x="3124200" y="1905000"/>
            <a:ext cx="6019800" cy="4953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FD6A3A-E2A2-A764-7517-CC02DB4E452B}"/>
              </a:ext>
            </a:extLst>
          </p:cNvPr>
          <p:cNvGrpSpPr/>
          <p:nvPr/>
        </p:nvGrpSpPr>
        <p:grpSpPr>
          <a:xfrm>
            <a:off x="7086600" y="2438400"/>
            <a:ext cx="1692553" cy="990600"/>
            <a:chOff x="5830389" y="-200799"/>
            <a:chExt cx="1692553" cy="990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5B4ED2-D376-9EDC-0875-1D0ABFAF690F}"/>
                </a:ext>
              </a:extLst>
            </p:cNvPr>
            <p:cNvSpPr txBox="1"/>
            <p:nvPr/>
          </p:nvSpPr>
          <p:spPr>
            <a:xfrm>
              <a:off x="6358841" y="-200799"/>
              <a:ext cx="1164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Weak 1-mode</a:t>
              </a:r>
            </a:p>
            <a:p>
              <a:pPr algn="ctr"/>
              <a:r>
                <a:rPr lang="en-US" sz="1200" dirty="0"/>
                <a:t>Approximation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38441E6-9BE9-32C0-585B-1666EF4C6A32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5830389" y="30034"/>
              <a:ext cx="528452" cy="75976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5F6B10-2D97-7EC8-7413-2E0CE0560BED}"/>
              </a:ext>
            </a:extLst>
          </p:cNvPr>
          <p:cNvGrpSpPr/>
          <p:nvPr/>
        </p:nvGrpSpPr>
        <p:grpSpPr>
          <a:xfrm>
            <a:off x="1976252" y="4191000"/>
            <a:ext cx="2900548" cy="1560731"/>
            <a:chOff x="6358841" y="-1115199"/>
            <a:chExt cx="2900548" cy="15607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941E90-1FE2-5E8B-9503-640A56AA217E}"/>
                </a:ext>
              </a:extLst>
            </p:cNvPr>
            <p:cNvSpPr txBox="1"/>
            <p:nvPr/>
          </p:nvSpPr>
          <p:spPr>
            <a:xfrm>
              <a:off x="6358841" y="-200799"/>
              <a:ext cx="11641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Much Better</a:t>
              </a:r>
            </a:p>
            <a:p>
              <a:pPr algn="ctr"/>
              <a:r>
                <a:rPr lang="en-US" sz="1200" dirty="0"/>
                <a:t>Single Mode</a:t>
              </a:r>
            </a:p>
            <a:p>
              <a:pPr algn="ctr"/>
              <a:r>
                <a:rPr lang="en-US" sz="1200" dirty="0"/>
                <a:t>Approximation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913C3EF-33EB-88E2-AAD7-FBA798156F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2941" y="-1115199"/>
              <a:ext cx="1736448" cy="12192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9888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2000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Interpolation to Handle Missing Data,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And Non-Equally Spaced Times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388" t="33015" r="14743"/>
          <a:stretch/>
        </p:blipFill>
        <p:spPr>
          <a:xfrm>
            <a:off x="381000" y="1676400"/>
            <a:ext cx="8382000" cy="3005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263A8-7994-83D4-B286-1F5F5D2C8643}"/>
              </a:ext>
            </a:extLst>
          </p:cNvPr>
          <p:cNvSpPr txBox="1"/>
          <p:nvPr/>
        </p:nvSpPr>
        <p:spPr>
          <a:xfrm>
            <a:off x="1371600" y="199435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</a:rPr>
              <a:t>Times Not Equally Spaced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DF20F4-AE77-48B3-E322-29D16EDB97C5}"/>
              </a:ext>
            </a:extLst>
          </p:cNvPr>
          <p:cNvGrpSpPr/>
          <p:nvPr/>
        </p:nvGrpSpPr>
        <p:grpSpPr>
          <a:xfrm>
            <a:off x="2057400" y="1981200"/>
            <a:ext cx="4129456" cy="533400"/>
            <a:chOff x="2057400" y="1981200"/>
            <a:chExt cx="4129456" cy="533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94C209-8921-386F-1885-AEA11998566D}"/>
                </a:ext>
              </a:extLst>
            </p:cNvPr>
            <p:cNvSpPr txBox="1"/>
            <p:nvPr/>
          </p:nvSpPr>
          <p:spPr>
            <a:xfrm>
              <a:off x="5292060" y="1981200"/>
              <a:ext cx="894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</a:rPr>
                <a:t>Pretty Good</a:t>
              </a:r>
            </a:p>
            <a:p>
              <a:pPr algn="ctr"/>
              <a:r>
                <a:rPr lang="en-US" sz="800" dirty="0">
                  <a:solidFill>
                    <a:srgbClr val="00B050"/>
                  </a:solidFill>
                </a:rPr>
                <a:t>Approximations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6C8B3FC-179F-F2D7-FF79-66657440834D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2057400" y="2150477"/>
              <a:ext cx="3234660" cy="3641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AD6EE14-61FB-6414-E423-8C81260A256B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4724400" y="2150477"/>
              <a:ext cx="567660" cy="3641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B16B86-F2FD-A2A1-F637-5F97FD76598F}"/>
              </a:ext>
            </a:extLst>
          </p:cNvPr>
          <p:cNvGrpSpPr/>
          <p:nvPr/>
        </p:nvGrpSpPr>
        <p:grpSpPr>
          <a:xfrm>
            <a:off x="2209800" y="2743200"/>
            <a:ext cx="2590800" cy="1828800"/>
            <a:chOff x="2209800" y="2743200"/>
            <a:chExt cx="2590800" cy="18288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79AF11-4D8B-01C2-F25F-814A91BD64F5}"/>
                </a:ext>
              </a:extLst>
            </p:cNvPr>
            <p:cNvSpPr txBox="1"/>
            <p:nvPr/>
          </p:nvSpPr>
          <p:spPr>
            <a:xfrm>
              <a:off x="2895600" y="4356556"/>
              <a:ext cx="9685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2"/>
                  </a:solidFill>
                </a:rPr>
                <a:t>Most Distant Pair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B379644-7EB8-2ACE-1155-65A4B96C9190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2209800" y="2743200"/>
              <a:ext cx="1170068" cy="16133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A1A503-1663-4A25-F9BD-52374B7C5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9868" y="2743200"/>
              <a:ext cx="1420732" cy="161335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740C3D4-30F9-DCF8-EE5F-7AC109F6510E}"/>
              </a:ext>
            </a:extLst>
          </p:cNvPr>
          <p:cNvSpPr txBox="1"/>
          <p:nvPr/>
        </p:nvSpPr>
        <p:spPr>
          <a:xfrm>
            <a:off x="6547900" y="3576935"/>
            <a:ext cx="84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Approximation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Satisfactory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for Application</a:t>
            </a:r>
          </a:p>
        </p:txBody>
      </p:sp>
    </p:spTree>
    <p:extLst>
      <p:ext uri="{BB962C8B-B14F-4D97-AF65-F5344CB8AC3E}">
        <p14:creationId xmlns:p14="http://schemas.microsoft.com/office/powerpoint/2010/main" val="380341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Results of Fisher Rao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58" t="39809" r="12918" b="12632"/>
          <a:stretch/>
        </p:blipFill>
        <p:spPr>
          <a:xfrm>
            <a:off x="152400" y="1905000"/>
            <a:ext cx="8915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931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5429CBA-76FD-1A6B-8FDD-BC0811DBF11F}"/>
              </a:ext>
            </a:extLst>
          </p:cNvPr>
          <p:cNvGrpSpPr/>
          <p:nvPr/>
        </p:nvGrpSpPr>
        <p:grpSpPr>
          <a:xfrm>
            <a:off x="357871" y="4643735"/>
            <a:ext cx="2613929" cy="461665"/>
            <a:chOff x="357871" y="4643735"/>
            <a:chExt cx="2613929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FC57B5-FE61-8622-28A8-244BFFB667B0}"/>
                </a:ext>
              </a:extLst>
            </p:cNvPr>
            <p:cNvSpPr txBox="1"/>
            <p:nvPr/>
          </p:nvSpPr>
          <p:spPr>
            <a:xfrm>
              <a:off x="357871" y="4643735"/>
              <a:ext cx="1194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Mode Finds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More Variation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D2C47D-BA6F-AB94-4BB6-976A178A02E1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1552429" y="4874568"/>
              <a:ext cx="1419371" cy="23083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7DB43A-3218-9519-1B04-996F45CCBFE9}"/>
              </a:ext>
            </a:extLst>
          </p:cNvPr>
          <p:cNvSpPr txBox="1"/>
          <p:nvPr/>
        </p:nvSpPr>
        <p:spPr>
          <a:xfrm>
            <a:off x="475581" y="5329535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But Hard to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Interpret?</a:t>
            </a:r>
          </a:p>
        </p:txBody>
      </p:sp>
    </p:spTree>
    <p:extLst>
      <p:ext uri="{BB962C8B-B14F-4D97-AF65-F5344CB8AC3E}">
        <p14:creationId xmlns:p14="http://schemas.microsoft.com/office/powerpoint/2010/main" val="4075226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Understand PNS 1 Mode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Of Variation, Using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Equally Spaced Scores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26" t="25384" r="26900" b="11846"/>
          <a:stretch/>
        </p:blipFill>
        <p:spPr>
          <a:xfrm>
            <a:off x="4572000" y="2057399"/>
            <a:ext cx="4572000" cy="3886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433D1-EF42-BB6D-3E5C-F66ED505DCB6}"/>
              </a:ext>
            </a:extLst>
          </p:cNvPr>
          <p:cNvSpPr txBox="1"/>
          <p:nvPr/>
        </p:nvSpPr>
        <p:spPr>
          <a:xfrm>
            <a:off x="2711108" y="5308937"/>
            <a:ext cx="1479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Recall 3 Types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of PCA Modes: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Projections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Whole Lines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Equally Spaced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894AC-1BC5-4E5E-46F4-A90DCF605E58}"/>
              </a:ext>
            </a:extLst>
          </p:cNvPr>
          <p:cNvSpPr txBox="1"/>
          <p:nvPr/>
        </p:nvSpPr>
        <p:spPr>
          <a:xfrm>
            <a:off x="7138096" y="2565737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Moderate Slope in Middle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Flanked by Steep on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Both Sides</a:t>
            </a:r>
          </a:p>
        </p:txBody>
      </p:sp>
    </p:spTree>
    <p:extLst>
      <p:ext uri="{BB962C8B-B14F-4D97-AF65-F5344CB8AC3E}">
        <p14:creationId xmlns:p14="http://schemas.microsoft.com/office/powerpoint/2010/main" val="173343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5" t="22923" r="9270" b="2000"/>
          <a:stretch/>
        </p:blipFill>
        <p:spPr>
          <a:xfrm>
            <a:off x="0" y="1853180"/>
            <a:ext cx="9119642" cy="4090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5C6C7-CE79-D17A-F2CA-12C24B45DA3F}"/>
              </a:ext>
            </a:extLst>
          </p:cNvPr>
          <p:cNvSpPr txBox="1"/>
          <p:nvPr/>
        </p:nvSpPr>
        <p:spPr>
          <a:xfrm>
            <a:off x="1143000" y="3957935"/>
            <a:ext cx="126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Similar Story As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In Toy Example</a:t>
            </a:r>
          </a:p>
        </p:txBody>
      </p:sp>
    </p:spTree>
    <p:extLst>
      <p:ext uri="{BB962C8B-B14F-4D97-AF65-F5344CB8AC3E}">
        <p14:creationId xmlns:p14="http://schemas.microsoft.com/office/powerpoint/2010/main" val="74598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Michael Newton – U. Wisconsin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from Ramsay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(Vertical Location vs. Time)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While Juggling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sz="1200" dirty="0"/>
          </a:p>
          <a:p>
            <a:pPr marL="0" indent="0" algn="l">
              <a:buClrTx/>
              <a:buSzPct val="100000"/>
              <a:buNone/>
            </a:pPr>
            <a:r>
              <a:rPr lang="en-US" sz="1200" dirty="0"/>
              <a:t>                                                                                                                      Thanks of Theravive.com</a:t>
            </a:r>
          </a:p>
        </p:txBody>
      </p:sp>
      <p:pic>
        <p:nvPicPr>
          <p:cNvPr id="1736706" name="Picture 2" descr="Michael A.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1323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08" name="Picture 4" descr="https://www.mcgill.ca/psychology/files/psychology/styles/medium/public/ramsay.jpg?itok=Z9d06UD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9162" r="33800" b="36207"/>
          <a:stretch/>
        </p:blipFill>
        <p:spPr bwMode="auto">
          <a:xfrm>
            <a:off x="304800" y="4154399"/>
            <a:ext cx="1374001" cy="20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10" name="Picture 6" descr="Image result for michael newton jugg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40345" r="18007" b="14850"/>
          <a:stretch/>
        </p:blipFill>
        <p:spPr bwMode="auto">
          <a:xfrm>
            <a:off x="4479599" y="5379600"/>
            <a:ext cx="1159201" cy="11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852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Sp.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General Strategy: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226121403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Traces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Cut Into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Blocks: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Objects)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t="25252" r="10787" b="1775"/>
          <a:stretch/>
        </p:blipFill>
        <p:spPr bwMode="auto">
          <a:xfrm>
            <a:off x="1863523" y="1295400"/>
            <a:ext cx="7280478" cy="55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5617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066800"/>
            <a:ext cx="8574088" cy="51816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err="1"/>
              <a:t>Ampitude</a:t>
            </a:r>
            <a:r>
              <a:rPr lang="en-US" dirty="0"/>
              <a:t> – Phase Variation Decomposition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sz="2400" dirty="0"/>
              <a:t>(Analysis from Lu &amp; Marron (2014))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34119" r="14027" b="26051"/>
          <a:stretch/>
        </p:blipFill>
        <p:spPr bwMode="auto">
          <a:xfrm>
            <a:off x="76200" y="2438400"/>
            <a:ext cx="8991600" cy="42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4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747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Clustering In Phase Variation Space:</a:t>
            </a: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C9D3FC-0CDB-311C-87CB-42399DEAFDB9}"/>
              </a:ext>
            </a:extLst>
          </p:cNvPr>
          <p:cNvSpPr txBox="1"/>
          <p:nvPr/>
        </p:nvSpPr>
        <p:spPr>
          <a:xfrm>
            <a:off x="4446165" y="5410200"/>
            <a:ext cx="1087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</a:rPr>
              <a:t>Clear Clusters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31B9B-3004-F9B0-5FB7-04591B312672}"/>
              </a:ext>
            </a:extLst>
          </p:cNvPr>
          <p:cNvSpPr txBox="1"/>
          <p:nvPr/>
        </p:nvSpPr>
        <p:spPr>
          <a:xfrm>
            <a:off x="7264901" y="5334000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</a:rPr>
              <a:t>Also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FD909-7D0F-4D88-87EC-D4A273E91812}"/>
              </a:ext>
            </a:extLst>
          </p:cNvPr>
          <p:cNvSpPr txBox="1"/>
          <p:nvPr/>
        </p:nvSpPr>
        <p:spPr>
          <a:xfrm>
            <a:off x="6921546" y="2527756"/>
            <a:ext cx="1119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</a:rPr>
              <a:t>But </a:t>
            </a:r>
            <a:r>
              <a:rPr lang="en-US" sz="800" u="sng" dirty="0">
                <a:solidFill>
                  <a:srgbClr val="00B050"/>
                </a:solidFill>
              </a:rPr>
              <a:t>Not</a:t>
            </a:r>
            <a:r>
              <a:rPr lang="en-US" sz="800" dirty="0">
                <a:solidFill>
                  <a:srgbClr val="00B050"/>
                </a:solidFill>
              </a:rPr>
              <a:t> in Raw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99B82-26EE-C2B3-B0C8-951F7C40135B}"/>
              </a:ext>
            </a:extLst>
          </p:cNvPr>
          <p:cNvSpPr txBox="1"/>
          <p:nvPr/>
        </p:nvSpPr>
        <p:spPr>
          <a:xfrm>
            <a:off x="4542713" y="25146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u="sng" dirty="0">
                <a:solidFill>
                  <a:srgbClr val="00B050"/>
                </a:solidFill>
              </a:rPr>
              <a:t>Nor</a:t>
            </a:r>
            <a:r>
              <a:rPr lang="en-US" sz="800" dirty="0">
                <a:solidFill>
                  <a:srgbClr val="00B050"/>
                </a:solidFill>
              </a:rPr>
              <a:t> in Warps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908C7-3BB1-0CB5-7113-6E96CE388198}"/>
              </a:ext>
            </a:extLst>
          </p:cNvPr>
          <p:cNvSpPr txBox="1"/>
          <p:nvPr/>
        </p:nvSpPr>
        <p:spPr>
          <a:xfrm>
            <a:off x="1513490" y="2514600"/>
            <a:ext cx="1382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u="sng" dirty="0">
                <a:solidFill>
                  <a:srgbClr val="00B050"/>
                </a:solidFill>
              </a:rPr>
              <a:t>Nor</a:t>
            </a:r>
            <a:r>
              <a:rPr lang="en-US" sz="800" dirty="0">
                <a:solidFill>
                  <a:srgbClr val="00B050"/>
                </a:solidFill>
              </a:rPr>
              <a:t> in Amplitude Variation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081C6-5C32-4C34-F452-7F3C4A0975D1}"/>
              </a:ext>
            </a:extLst>
          </p:cNvPr>
          <p:cNvSpPr txBox="1"/>
          <p:nvPr/>
        </p:nvSpPr>
        <p:spPr>
          <a:xfrm>
            <a:off x="2324095" y="4966156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</a:rPr>
              <a:t>Sort of in SRVFs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754E1-AF7F-ADE1-5789-CAB0757B98D0}"/>
              </a:ext>
            </a:extLst>
          </p:cNvPr>
          <p:cNvSpPr txBox="1"/>
          <p:nvPr/>
        </p:nvSpPr>
        <p:spPr>
          <a:xfrm>
            <a:off x="6756063" y="980182"/>
            <a:ext cx="2464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Every Dog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Has His Day</a:t>
            </a:r>
          </a:p>
        </p:txBody>
      </p:sp>
    </p:spTree>
    <p:extLst>
      <p:ext uri="{BB962C8B-B14F-4D97-AF65-F5344CB8AC3E}">
        <p14:creationId xmlns:p14="http://schemas.microsoft.com/office/powerpoint/2010/main" val="39652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Interpretation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of Clusters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Found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Known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Juggling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“Errors”</a:t>
            </a:r>
          </a:p>
        </p:txBody>
      </p:sp>
      <p:pic>
        <p:nvPicPr>
          <p:cNvPr id="1740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1313" r="6753" b="2448"/>
          <a:stretch/>
        </p:blipFill>
        <p:spPr bwMode="auto">
          <a:xfrm>
            <a:off x="2819400" y="1295401"/>
            <a:ext cx="6190675" cy="55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59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References for Much More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Big Picture Survey: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(2015)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/>
              <a:t>Results of a Competition: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0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Curve Registration is </a:t>
            </a:r>
            <a:r>
              <a:rPr lang="en-US" i="1" dirty="0"/>
              <a:t>Slippery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Thus, </a:t>
            </a:r>
            <a:r>
              <a:rPr lang="en-US" u="sng" dirty="0"/>
              <a:t>Careful Mathematics</a:t>
            </a:r>
            <a:r>
              <a:rPr lang="en-US" dirty="0"/>
              <a:t> is Useful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Fisher-Rao Approach: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Gets the Math Right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Intuitively Sensible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Computable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Generalizable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Worth the Complication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0AEEE5-F1B0-4F10-BA0A-B53B8E8CE521}"/>
              </a:ext>
            </a:extLst>
          </p:cNvPr>
          <p:cNvCxnSpPr>
            <a:cxnSpLocks/>
          </p:cNvCxnSpPr>
          <p:nvPr/>
        </p:nvCxnSpPr>
        <p:spPr>
          <a:xfrm flipH="1" flipV="1">
            <a:off x="771525" y="4855464"/>
            <a:ext cx="6315075" cy="476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BCB1C0-F83A-40AB-AEF5-CFE561CA655B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14.2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D76506-27EC-469D-0380-63A11A3D6A23}"/>
              </a:ext>
            </a:extLst>
          </p:cNvPr>
          <p:cNvCxnSpPr>
            <a:cxnSpLocks/>
          </p:cNvCxnSpPr>
          <p:nvPr/>
        </p:nvCxnSpPr>
        <p:spPr>
          <a:xfrm flipH="1">
            <a:off x="762000" y="4033838"/>
            <a:ext cx="76200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8"/>
          <a:stretch/>
        </p:blipFill>
        <p:spPr bwMode="auto">
          <a:xfrm>
            <a:off x="2514600" y="2276901"/>
            <a:ext cx="4038600" cy="45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636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Very often</a:t>
                </a: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Workhorse Method for Much Insight: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Laws of Large Numbers (Consistency)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Central Limit Theorems 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(Quantify Errors, Basis of Inference)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  <a:blipFill>
                <a:blip r:embed="rId3"/>
                <a:stretch>
                  <a:fillRect l="-1909" t="-1551" b="-10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1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Very often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Occasional </a:t>
                </a:r>
                <a:r>
                  <a:rPr lang="en-US" dirty="0">
                    <a:solidFill>
                      <a:schemeClr val="hlink"/>
                    </a:solidFill>
                    <a:latin typeface="Arial" charset="0"/>
                  </a:rPr>
                  <a:t>misconceptions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Indicates behavior for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large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only makes sense for “large”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Models phenomenon of “increasing data”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So other flavors are useless???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551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BB5550-9D30-41CC-A2B8-11FD3392FA6C}"/>
              </a:ext>
            </a:extLst>
          </p:cNvPr>
          <p:cNvSpPr txBox="1"/>
          <p:nvPr/>
        </p:nvSpPr>
        <p:spPr>
          <a:xfrm>
            <a:off x="6400800" y="2362200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Sometimes Ask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Junior Researchers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Why They 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Asymptotics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Class: Challenge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955711163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47A28C-A16F-442D-945F-689F09B1021B}"/>
              </a:ext>
            </a:extLst>
          </p:cNvPr>
          <p:cNvSpPr/>
          <p:nvPr/>
        </p:nvSpPr>
        <p:spPr>
          <a:xfrm>
            <a:off x="3048000" y="4876800"/>
            <a:ext cx="10668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Dev Ghandi</a:t>
            </a:r>
          </a:p>
          <a:p>
            <a:pPr algn="ctr" eaLnBrk="1" hangingPunct="1">
              <a:buFontTx/>
              <a:buNone/>
            </a:pPr>
            <a:r>
              <a:rPr lang="en-US" dirty="0"/>
              <a:t>  Predicting Patterns of Occurrence </a:t>
            </a:r>
          </a:p>
          <a:p>
            <a:pPr algn="ctr" eaLnBrk="1" hangingPunct="1">
              <a:buFontTx/>
              <a:buNone/>
            </a:pPr>
            <a:r>
              <a:rPr lang="en-US" dirty="0"/>
              <a:t>of PFAS in Water in the United States </a:t>
            </a:r>
          </a:p>
          <a:p>
            <a:pPr algn="ctr" eaLnBrk="1" hangingPunct="1">
              <a:buFontTx/>
              <a:buNone/>
            </a:pPr>
            <a:r>
              <a:rPr lang="en-US" dirty="0"/>
              <a:t>Using Machine Learning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David Allemang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22389</TotalTime>
  <Words>2103</Words>
  <Application>Microsoft Office PowerPoint</Application>
  <PresentationFormat>On-screen Show (4:3)</PresentationFormat>
  <Paragraphs>666</Paragraphs>
  <Slides>91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Arial</vt:lpstr>
      <vt:lpstr>Cambria Math</vt:lpstr>
      <vt:lpstr>Tahoma</vt:lpstr>
      <vt:lpstr>Times New Roman</vt:lpstr>
      <vt:lpstr>Wingdings</vt:lpstr>
      <vt:lpstr>2_Default Design</vt:lpstr>
      <vt:lpstr>12_Default Design</vt:lpstr>
      <vt:lpstr>Statistics – O. R. 881 Object Oriented Data Analysis</vt:lpstr>
      <vt:lpstr>Current Sections in Textbook</vt:lpstr>
      <vt:lpstr>Last Class: Motivating Example</vt:lpstr>
      <vt:lpstr>Last Class: General Amp - Phase Context</vt:lpstr>
      <vt:lpstr>Last Class: Time Warping</vt:lpstr>
      <vt:lpstr>Last Class: Time Warping</vt:lpstr>
      <vt:lpstr>Last Class: Data Objects I</vt:lpstr>
      <vt:lpstr>Last Class: Metrics in Curve Sp.</vt:lpstr>
      <vt:lpstr>Previous Class: Challenge</vt:lpstr>
      <vt:lpstr>Previous Class: Challenge</vt:lpstr>
      <vt:lpstr>Last Class: Metrics in Curve Sp.</vt:lpstr>
      <vt:lpstr>Last Class: Metrics in Curve Sp.</vt:lpstr>
      <vt:lpstr>Last Class: Metrics in Curve Sp</vt:lpstr>
      <vt:lpstr>Last Class: Metrics in Curve Sp</vt:lpstr>
      <vt:lpstr>Last Class: Metrics in Curve Sp</vt:lpstr>
      <vt:lpstr>Last Class: Mean in Quot’t Space</vt:lpstr>
      <vt:lpstr>Last Class: Mean in Quot’t Space</vt:lpstr>
      <vt:lpstr>Last Class: More Data Objects </vt:lpstr>
      <vt:lpstr>Last Class: More Data Objects </vt:lpstr>
      <vt:lpstr>Last Class: More Data Objects </vt:lpstr>
      <vt:lpstr>More Data Objects </vt:lpstr>
      <vt:lpstr>Functional Data Analysis</vt:lpstr>
      <vt:lpstr>Computation</vt:lpstr>
      <vt:lpstr>Numeric Computation</vt:lpstr>
      <vt:lpstr>Shifted Betas Example</vt:lpstr>
      <vt:lpstr>Visualization</vt:lpstr>
      <vt:lpstr>Shifted Betas Example</vt:lpstr>
      <vt:lpstr>Shifted Betas Example</vt:lpstr>
      <vt:lpstr>Visualization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Refined Calculations</vt:lpstr>
      <vt:lpstr>Refined Calculations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Juggling Data</vt:lpstr>
      <vt:lpstr>Juggling Data</vt:lpstr>
      <vt:lpstr>Juggling Data</vt:lpstr>
      <vt:lpstr>Juggling Data</vt:lpstr>
      <vt:lpstr>Juggling Data</vt:lpstr>
      <vt:lpstr>References for Much More</vt:lpstr>
      <vt:lpstr>Overview</vt:lpstr>
      <vt:lpstr>HDLSS Asymptotics</vt:lpstr>
      <vt:lpstr>HDLSS Asymptotics</vt:lpstr>
      <vt:lpstr>HDLSS Asymptotics</vt:lpstr>
      <vt:lpstr>HDLSS Asymptotics</vt:lpstr>
      <vt:lpstr>HDLSS Asymptotics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697</cp:revision>
  <dcterms:created xsi:type="dcterms:W3CDTF">2001-06-08T01:38:43Z</dcterms:created>
  <dcterms:modified xsi:type="dcterms:W3CDTF">2025-10-28T18:48:57Z</dcterms:modified>
</cp:coreProperties>
</file>