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  <p:sldMasterId id="2147483731" r:id="rId3"/>
    <p:sldMasterId id="2147483745" r:id="rId4"/>
  </p:sldMasterIdLst>
  <p:notesMasterIdLst>
    <p:notesMasterId r:id="rId92"/>
  </p:notesMasterIdLst>
  <p:sldIdLst>
    <p:sldId id="262" r:id="rId5"/>
    <p:sldId id="714" r:id="rId6"/>
    <p:sldId id="3294" r:id="rId7"/>
    <p:sldId id="3354" r:id="rId8"/>
    <p:sldId id="3364" r:id="rId9"/>
    <p:sldId id="3367" r:id="rId10"/>
    <p:sldId id="3370" r:id="rId11"/>
    <p:sldId id="3372" r:id="rId12"/>
    <p:sldId id="3241" r:id="rId13"/>
    <p:sldId id="3242" r:id="rId14"/>
    <p:sldId id="3264" r:id="rId15"/>
    <p:sldId id="3271" r:id="rId16"/>
    <p:sldId id="3272" r:id="rId17"/>
    <p:sldId id="3273" r:id="rId18"/>
    <p:sldId id="3274" r:id="rId19"/>
    <p:sldId id="3278" r:id="rId20"/>
    <p:sldId id="3284" r:id="rId21"/>
    <p:sldId id="1369" r:id="rId22"/>
    <p:sldId id="1370" r:id="rId23"/>
    <p:sldId id="3892" r:id="rId24"/>
    <p:sldId id="3837" r:id="rId25"/>
    <p:sldId id="3840" r:id="rId26"/>
    <p:sldId id="3841" r:id="rId27"/>
    <p:sldId id="3842" r:id="rId28"/>
    <p:sldId id="3843" r:id="rId29"/>
    <p:sldId id="3844" r:id="rId30"/>
    <p:sldId id="3845" r:id="rId31"/>
    <p:sldId id="3846" r:id="rId32"/>
    <p:sldId id="3847" r:id="rId33"/>
    <p:sldId id="3848" r:id="rId34"/>
    <p:sldId id="3849" r:id="rId35"/>
    <p:sldId id="3850" r:id="rId36"/>
    <p:sldId id="3851" r:id="rId37"/>
    <p:sldId id="3852" r:id="rId38"/>
    <p:sldId id="3853" r:id="rId39"/>
    <p:sldId id="3854" r:id="rId40"/>
    <p:sldId id="3855" r:id="rId41"/>
    <p:sldId id="3856" r:id="rId42"/>
    <p:sldId id="3857" r:id="rId43"/>
    <p:sldId id="1820" r:id="rId44"/>
    <p:sldId id="1821" r:id="rId45"/>
    <p:sldId id="1822" r:id="rId46"/>
    <p:sldId id="1823" r:id="rId47"/>
    <p:sldId id="1824" r:id="rId48"/>
    <p:sldId id="1394" r:id="rId49"/>
    <p:sldId id="1395" r:id="rId50"/>
    <p:sldId id="1396" r:id="rId51"/>
    <p:sldId id="1397" r:id="rId52"/>
    <p:sldId id="1398" r:id="rId53"/>
    <p:sldId id="1399" r:id="rId54"/>
    <p:sldId id="1400" r:id="rId55"/>
    <p:sldId id="1401" r:id="rId56"/>
    <p:sldId id="1402" r:id="rId57"/>
    <p:sldId id="1403" r:id="rId58"/>
    <p:sldId id="3866" r:id="rId59"/>
    <p:sldId id="3865" r:id="rId60"/>
    <p:sldId id="1412" r:id="rId61"/>
    <p:sldId id="1413" r:id="rId62"/>
    <p:sldId id="1414" r:id="rId63"/>
    <p:sldId id="1415" r:id="rId64"/>
    <p:sldId id="1416" r:id="rId65"/>
    <p:sldId id="1417" r:id="rId66"/>
    <p:sldId id="1418" r:id="rId67"/>
    <p:sldId id="3868" r:id="rId68"/>
    <p:sldId id="724" r:id="rId69"/>
    <p:sldId id="3867" r:id="rId70"/>
    <p:sldId id="3869" r:id="rId71"/>
    <p:sldId id="1791" r:id="rId72"/>
    <p:sldId id="1792" r:id="rId73"/>
    <p:sldId id="1793" r:id="rId74"/>
    <p:sldId id="1794" r:id="rId75"/>
    <p:sldId id="1795" r:id="rId76"/>
    <p:sldId id="1796" r:id="rId77"/>
    <p:sldId id="1797" r:id="rId78"/>
    <p:sldId id="1798" r:id="rId79"/>
    <p:sldId id="1799" r:id="rId80"/>
    <p:sldId id="1800" r:id="rId81"/>
    <p:sldId id="1801" r:id="rId82"/>
    <p:sldId id="3870" r:id="rId83"/>
    <p:sldId id="3871" r:id="rId84"/>
    <p:sldId id="3872" r:id="rId85"/>
    <p:sldId id="1805" r:id="rId86"/>
    <p:sldId id="4000" r:id="rId87"/>
    <p:sldId id="3874" r:id="rId88"/>
    <p:sldId id="3863" r:id="rId89"/>
    <p:sldId id="3873" r:id="rId90"/>
    <p:sldId id="3860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000"/>
    <a:srgbClr val="0000FF"/>
    <a:srgbClr val="BC8F00"/>
    <a:srgbClr val="DC00FF"/>
    <a:srgbClr val="00FF00"/>
    <a:srgbClr val="00FFFF"/>
    <a:srgbClr val="FFEB00"/>
    <a:srgbClr val="FF8C8C"/>
    <a:srgbClr val="A700D5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3" d="100"/>
          <a:sy n="63" d="100"/>
        </p:scale>
        <p:origin x="13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6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7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82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7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1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80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16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78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5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48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153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60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89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14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44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5E4BD-420E-4C74-812C-315145DF4C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618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A41EE-51CE-42CE-9CB7-7FE63E10BD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73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DBBC0-A3C7-449F-BD7F-B30C3D532E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9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69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A41EE-51CE-42CE-9CB7-7FE63E10BD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9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23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39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943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142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8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54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77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49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0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63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69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A830-ED25-5E3C-27BE-710C64A5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D16F9384-F2E5-5EFD-0B01-86DEBD36FA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1D6A70A-7CC9-6C0F-49D4-D1ABAD6F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5EA20A0-DAED-4387-DCE5-D4E32F973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154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B9EF-8B78-3368-A56B-2F164E795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88456C55-A29D-4FD6-18E9-5677011442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AAE81A8D-8D46-1E0A-45CC-40C7E1123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7A64FC1-B3E7-D440-C6D2-6E8883FEF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13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45C0B-187F-4CFC-9656-9A261159E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40E266CC-9EC4-3714-9441-1735B6C7C7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96544328-3CF0-DCCD-9B30-AB2B6DD25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013DD256-1CED-AB41-7CEB-0B368C227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613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D414-71AC-6EE2-5545-38188696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D0A39D95-E67D-A7B5-C664-080A70E7E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CE1520CB-79F7-96BF-9024-2B41C629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E5E1E2EF-CD9E-063D-04C7-DAE70C5F6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1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3FE19-8952-DE39-4A05-D564657F0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F83587C7-4E23-4559-9D36-A742DA762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5E7331C9-97E7-D952-A837-D11037A3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5C99ADE2-8ACA-4B8F-C9B1-079AD2111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F2BA1-803B-47C7-8EAF-66E1A18649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8336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0913B-E19B-944D-9C8A-F457972AE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C393079B-7896-B66C-7309-0B477339DC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7D039968-452C-7D7A-F836-5F44F2CEB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36D94AD9-FFE6-62E8-7A63-31E06C4E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A1BCC-9A84-408D-98B6-469B60FEAA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42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595F9-3465-0BC3-9F87-56EC7C26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9ED2D8D-809C-459C-1E10-3F67AF526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174935C1-0109-07B3-8D65-272B3770C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6CEB5820-A16D-B705-143C-1A88166C7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9AE17-F08A-4AA0-A60F-0AABAB7DD9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489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5A9C-4023-09A4-C5DC-5EF54210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70F19EE-4C16-50F0-8737-C0C24551C4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B680663-91A2-2028-004E-2B6CF6406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51F8C762-2B51-3B32-A657-31650295A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C09DA-D92F-4FBD-939B-6F3F6D7177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244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C49B-E6F7-B504-DBAD-C56FB4048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4E3ACA1E-506E-D1D1-D125-6C5CDB51B0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C8B2C463-947C-B12D-CB62-F054B745C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CD5DD0A9-430A-B17C-384E-5FC5DB043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166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3EB1B-C5AD-0CC4-968D-F54747D26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E7AA30F3-023C-8F95-19A4-C5EA84097A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70B0DD85-08B4-F154-D56D-1C2E7406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B553D17E-7138-C941-9D67-1377077BF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3949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9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54FB1-F8AE-BBEA-7ADC-B7C628E5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A149A204-08EB-6737-1406-E989C5246F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6A74A8EB-106A-AD4A-6F3F-5461F5E92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1D9C9B8B-5E4C-C007-0709-EFC52C63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294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AC4AB-73C1-CA77-2CD2-AC6BAA293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17C8BABA-F609-D794-851D-8B8ECDB45B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1312E899-1AF3-0B4E-2464-A37A51D5E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6A20ACF-03F5-552A-3B57-CD65C3167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029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EF23D-96AD-9835-F862-2B62CD52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049CDB1F-ADA2-2238-8138-3AC3009E0A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5DE14AD3-C70E-8E4D-759F-CBBD57682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B0F9C2B8-0164-B166-49CA-179F9D897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758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6BEC-0B8E-F1AB-BEE3-29077F9E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53A35D9E-3067-3820-D9C8-E92DA5BE83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9BBA438F-E442-50F1-2DB3-15F34AE75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360E14C-4DE1-CAEE-DE1C-CDD931C4A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039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788FE-F250-E8A1-2E4D-72DEE154E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7CC9CDDC-0D02-4F85-2510-DB1ED45DF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D3F7EACF-9ED9-3540-1449-987B67A7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7FCA5E3-2390-9830-41BF-EEA7D56BD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417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EBCF-3F88-FB2E-83F0-45D8A0FDD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BCD8CB09-0DE3-3BC0-5651-EAC3AC182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8722D744-0283-AC85-D4B6-282B4AC4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406C93F9-1B8F-D96B-097E-748AC39E2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651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E680-699E-9962-CC00-937C0F6F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38A3F61B-E25B-8E94-EF58-7F5C4BD657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7095AD37-B6A6-9322-C319-CD19D3F9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7E12B2E7-D728-0D36-3476-E49C61BAB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648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D8BF5-94BE-0DCE-4461-BBDEDDDF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CCD96CB3-2316-9A15-BD06-F7D9572FE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0DAB783C-5551-7BAD-20C2-B0124595D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480CE082-150C-C428-53E2-2AD9AA6C6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3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287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D71-5461-73BB-4357-DDA96E012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76819AB1-55B6-AD08-64E3-33C6906211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8FFEDD13-D5DE-1904-219C-38BBE81E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513065D0-6C7A-F8D9-CC23-A6C03D14A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106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6925A-D42D-9CFF-6DAB-90314B26E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601AD576-91AA-768B-3941-22100EEB7C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33DAD43B-4F67-3693-7485-7949B3B5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63F56697-0715-DBE2-A5C0-BDBED2CEE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397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2017-0139-4F65-3322-841C7E4FF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568EE805-C667-2F39-BE1B-D98D8C588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F1C3EBCF-D680-7128-C742-A338A7340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75FCBC63-46AF-4C40-6008-3C3F6B9E4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953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6AE65-179A-5890-019A-31417AEE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4C048E0F-14F3-A6C0-77A4-8AA7EC538E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C8028FF6-F1B2-B53D-87CB-3D9D771AE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9B031A9A-9F31-16FE-655C-1871272A3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0618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ED39D-47A8-968A-95E5-BAC0422F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EB86EE9E-3B8D-A913-AF53-C81795D9D7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417A31CF-729A-B20D-1480-A78E4E0B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AA183023-2AE1-3164-3D20-0A06DB74D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0276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CA54F-EB84-0914-FD1F-AF07C6EA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95C8276F-5587-B4A7-A980-56FA7E387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0BBA4AEA-5D4E-C806-38B2-AA62A1412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AD4E222-123F-4C37-4F69-0B75F59AD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4548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E907-F881-4CAE-45A9-89AC69429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38FA7782-59DB-46E7-7EFB-13F445CB5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48C23CC-F3DC-4695-2257-8AD9D57CD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3F9636D8-0193-8786-E23F-5B7019416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7327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82F89-BB5A-8CA6-DB4C-F5EC68AEB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C26106E0-8F1D-15D7-085C-8E799B3B2A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3005C4B-F352-952E-0370-B4C0563F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C59ECD31-DD61-0EB4-F027-F37E1C7B6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106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334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3AE99-A324-6636-A16E-1E0C2B11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C220930F-7FB9-5322-713F-107A01F0D1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355951AF-A46F-C5BD-50B3-5C5B136D9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1DDBDED6-F872-1849-8655-1742B6030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26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228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1145-EB8E-9916-5599-1CEBBEE6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1270A79-8675-894E-490F-D11027F8E9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9AC6AFFE-B781-324B-4F30-006BC09F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2F1C6C7-0F9F-B848-E2C0-302B296BE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7666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7B5F3-E4D7-2A5A-11C4-A2EF52A65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E90810C2-E389-0AE4-B707-A83A8BA909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E6485828-8C38-3FFA-B5E7-8F2C4188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3B862B0D-9A66-E454-9B0D-6DA1D0CB6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0123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8422-8A8C-2CF6-949F-FBE3B9A2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C9D1ACF-1E6B-DB57-98CF-CC8AB4C09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162CC936-7691-41F7-31E6-2E4B8B10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3CD89D71-91ED-0309-0621-8B2423E7B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1585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8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79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8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9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5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09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7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1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4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8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1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75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26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2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17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59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4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01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25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3094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275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27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07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43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2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88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61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15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55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4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34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12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99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32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69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60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7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46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91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6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086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5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7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0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TIC testbed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189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Refined </a:t>
            </a:r>
            <a:r>
              <a:rPr lang="en-US" dirty="0" err="1"/>
              <a:t>Calculat’ns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Better Exploit Manifold Data Space:</a:t>
                </a:r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Principal Nested Spheres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6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Reference:    Yu et al (2017)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DDB8CA3-C798-48ED-B740-094DD32E012A}"/>
              </a:ext>
            </a:extLst>
          </p:cNvPr>
          <p:cNvSpPr txBox="1"/>
          <p:nvPr/>
        </p:nvSpPr>
        <p:spPr>
          <a:xfrm>
            <a:off x="5181600" y="10668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9.2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1159D-16BE-45A8-9AA8-AA980CE275BC}"/>
                  </a:ext>
                </a:extLst>
              </p:cNvPr>
              <p:cNvSpPr txBox="1"/>
              <p:nvPr/>
            </p:nvSpPr>
            <p:spPr>
              <a:xfrm>
                <a:off x="6248400" y="3468469"/>
                <a:ext cx="24328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is a diffeomorphism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1159D-16BE-45A8-9AA8-AA980CE2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468469"/>
                <a:ext cx="2432845" cy="646331"/>
              </a:xfrm>
              <a:prstGeom prst="rect">
                <a:avLst/>
              </a:prstGeom>
              <a:blipFill>
                <a:blip r:embed="rId3"/>
                <a:stretch>
                  <a:fillRect l="-200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A2D5-0B24-4A25-B233-B6A4758B4621}"/>
                  </a:ext>
                </a:extLst>
              </p:cNvPr>
              <p:cNvSpPr txBox="1"/>
              <p:nvPr/>
            </p:nvSpPr>
            <p:spPr>
              <a:xfrm>
                <a:off x="6136422" y="4343400"/>
                <a:ext cx="2550378" cy="1243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So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dirty="0"/>
                  <a:t>, 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A2D5-0B24-4A25-B233-B6A4758B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422" y="4343400"/>
                <a:ext cx="2550378" cy="1243161"/>
              </a:xfrm>
              <a:prstGeom prst="rect">
                <a:avLst/>
              </a:prstGeom>
              <a:blipFill>
                <a:blip r:embed="rId4"/>
                <a:stretch>
                  <a:fillRect t="-1478" b="-3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048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 </a:t>
            </a:r>
            <a:r>
              <a:rPr lang="en-US" dirty="0" err="1"/>
              <a:t>Sph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Parametrized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By Values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At  1/3  And  2/3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94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 </a:t>
            </a:r>
            <a:r>
              <a:rPr lang="en-US" dirty="0" err="1"/>
              <a:t>Sph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 </a:t>
            </a:r>
            <a:r>
              <a:rPr lang="en-US" dirty="0" err="1"/>
              <a:t>Sph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 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Note:  Some 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 Longer Warps!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9" t="18932" r="50537"/>
          <a:stretch/>
        </p:blipFill>
        <p:spPr>
          <a:xfrm>
            <a:off x="4343386" y="1131567"/>
            <a:ext cx="4800614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 </a:t>
            </a:r>
            <a:r>
              <a:rPr lang="en-US" dirty="0" err="1"/>
              <a:t>Sph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Good 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Approx.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/>
          <a:srcRect l="50537" t="17961" r="9194"/>
          <a:stretch/>
        </p:blipFill>
        <p:spPr>
          <a:xfrm>
            <a:off x="4000431" y="1062978"/>
            <a:ext cx="5143569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49" t="24154" r="11703" b="2000"/>
          <a:stretch/>
        </p:blipFill>
        <p:spPr>
          <a:xfrm>
            <a:off x="0" y="1828799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9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 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Clustering In Phase Variation Space:</a:t>
            </a: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5833" r="1752" b="3229"/>
          <a:stretch/>
        </p:blipFill>
        <p:spPr bwMode="auto">
          <a:xfrm>
            <a:off x="914400" y="1986880"/>
            <a:ext cx="7315200" cy="48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899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347A28C-A16F-442D-945F-689F09B1021B}"/>
              </a:ext>
            </a:extLst>
          </p:cNvPr>
          <p:cNvSpPr/>
          <p:nvPr/>
        </p:nvSpPr>
        <p:spPr>
          <a:xfrm>
            <a:off x="3048000" y="4876800"/>
            <a:ext cx="10668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Personal Observations: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world is…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 (many times!)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Quote from Wainwright (2019):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‘does PCA perform well in the high dimensional regime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  The answer to this question turns out to be a dramatic “no”.’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9E136-8A46-3CEC-0D1F-FDF97D37D534}"/>
              </a:ext>
            </a:extLst>
          </p:cNvPr>
          <p:cNvSpPr txBox="1"/>
          <p:nvPr/>
        </p:nvSpPr>
        <p:spPr>
          <a:xfrm>
            <a:off x="2438400" y="6107668"/>
            <a:ext cx="439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Consistent With Actual Data Analysis???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C49A30-334D-99C9-B4BE-BC5E6DDD1836}"/>
              </a:ext>
            </a:extLst>
          </p:cNvPr>
          <p:cNvGrpSpPr/>
          <p:nvPr/>
        </p:nvGrpSpPr>
        <p:grpSpPr>
          <a:xfrm>
            <a:off x="3429000" y="3276600"/>
            <a:ext cx="3340293" cy="762000"/>
            <a:chOff x="3429000" y="3276600"/>
            <a:chExt cx="3340293" cy="762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C43285-CC5D-E92D-7B8F-DB4BC3ABC9DF}"/>
                </a:ext>
              </a:extLst>
            </p:cNvPr>
            <p:cNvSpPr txBox="1"/>
            <p:nvPr/>
          </p:nvSpPr>
          <p:spPr>
            <a:xfrm>
              <a:off x="4648200" y="3276600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Thought Leader in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Machine Learning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5714542-D420-3632-0BBB-136144F712B0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3429000" y="3599766"/>
              <a:ext cx="1219200" cy="43883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6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14.2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/>
              <a:t>Sections  14.1, 12.1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Doing Mathematics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Is Essential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E9A98-0189-43BB-A0BD-CD228DA2AA3E}"/>
              </a:ext>
            </a:extLst>
          </p:cNvPr>
          <p:cNvSpPr txBox="1"/>
          <p:nvPr/>
        </p:nvSpPr>
        <p:spPr>
          <a:xfrm>
            <a:off x="5873825" y="5678269"/>
            <a:ext cx="273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Way To Understand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Intuition Fails!</a:t>
            </a:r>
          </a:p>
        </p:txBody>
      </p:sp>
    </p:spTree>
    <p:extLst>
      <p:ext uri="{BB962C8B-B14F-4D97-AF65-F5344CB8AC3E}">
        <p14:creationId xmlns:p14="http://schemas.microsoft.com/office/powerpoint/2010/main" val="22462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716" r="-1514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A79717-016B-419A-824A-3E10E4E3B624}"/>
              </a:ext>
            </a:extLst>
          </p:cNvPr>
          <p:cNvSpPr txBox="1"/>
          <p:nvPr/>
        </p:nvSpPr>
        <p:spPr>
          <a:xfrm>
            <a:off x="162992" y="1828800"/>
            <a:ext cx="299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tilde for random,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vectors &amp; matrices</a:t>
            </a:r>
          </a:p>
        </p:txBody>
      </p:sp>
    </p:spTree>
    <p:extLst>
      <p:ext uri="{BB962C8B-B14F-4D97-AF65-F5344CB8AC3E}">
        <p14:creationId xmlns:p14="http://schemas.microsoft.com/office/powerpoint/2010/main" val="6011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(measure how close to peak)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716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28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i="1" dirty="0">
                  <a:solidFill>
                    <a:schemeClr val="bg2"/>
                  </a:solidFill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  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716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090CB6-74E6-4192-BA61-4B1D3518D63E}"/>
                  </a:ext>
                </a:extLst>
              </p:cNvPr>
              <p:cNvSpPr txBox="1"/>
              <p:nvPr/>
            </p:nvSpPr>
            <p:spPr>
              <a:xfrm>
                <a:off x="5715000" y="4564853"/>
                <a:ext cx="1865704" cy="69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𝑑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𝑣𝑎𝑟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𝜒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𝑑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090CB6-74E6-4192-BA61-4B1D3518D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64853"/>
                <a:ext cx="1865704" cy="692947"/>
              </a:xfrm>
              <a:prstGeom prst="rect">
                <a:avLst/>
              </a:prstGeom>
              <a:blipFill>
                <a:blip r:embed="rId4"/>
                <a:stretch>
                  <a:fillRect l="-2941" t="-350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0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i="1" dirty="0">
                  <a:solidFill>
                    <a:schemeClr val="bg2"/>
                  </a:solidFill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1/2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716" r="-1514" b="-7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B3CDA98-3824-4B45-81CE-DAF9D53A6F6D}"/>
              </a:ext>
            </a:extLst>
          </p:cNvPr>
          <p:cNvGrpSpPr/>
          <p:nvPr/>
        </p:nvGrpSpPr>
        <p:grpSpPr>
          <a:xfrm>
            <a:off x="4953000" y="4840069"/>
            <a:ext cx="2819400" cy="1179731"/>
            <a:chOff x="4953000" y="4840069"/>
            <a:chExt cx="2819400" cy="11797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5D273C-73BB-480E-A6A1-25A57EB28978}"/>
                </a:ext>
              </a:extLst>
            </p:cNvPr>
            <p:cNvSpPr txBox="1"/>
            <p:nvPr/>
          </p:nvSpPr>
          <p:spPr>
            <a:xfrm>
              <a:off x="5625658" y="4840069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Taylor Expansion,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i.e. “Delta Method”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C0B79D1-99F1-4329-B022-34F8F2E4154D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4953000" y="5163235"/>
              <a:ext cx="672658" cy="85656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4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Consider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Volume of Unit Sphere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3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Can Show: Puts ~ All Weight 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Density Pulls Data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0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>
                <a:blip r:embed="rId3"/>
                <a:stretch>
                  <a:fillRect l="-1968" r="-379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6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</a:t>
            </a:r>
            <a:r>
              <a:rPr lang="en-US" dirty="0" err="1"/>
              <a:t>Funct’l</a:t>
            </a:r>
            <a:r>
              <a:rPr lang="en-US" dirty="0"/>
              <a:t> Data Anal.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945301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independent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Can extend to independent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>
                <a:blip r:embed="rId3"/>
                <a:stretch>
                  <a:fillRect l="-1968" t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19200" y="5791200"/>
            <a:ext cx="6895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(We can only perceive 3 dimensions)</a:t>
            </a:r>
          </a:p>
        </p:txBody>
      </p:sp>
    </p:spTree>
    <p:extLst>
      <p:ext uri="{BB962C8B-B14F-4D97-AF65-F5344CB8AC3E}">
        <p14:creationId xmlns:p14="http://schemas.microsoft.com/office/powerpoint/2010/main" val="28360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Recall Reason Why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Perceptual System from Ancestors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They Needed to Find Food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Food Exists in    3-d   World</a:t>
            </a:r>
          </a:p>
        </p:txBody>
      </p:sp>
      <p:cxnSp>
        <p:nvCxnSpPr>
          <p:cNvPr id="3" name="Straight Arrow Connector 2"/>
          <p:cNvCxnSpPr>
            <a:endCxn id="5" idx="0"/>
          </p:cNvCxnSpPr>
          <p:nvPr/>
        </p:nvCxnSpPr>
        <p:spPr>
          <a:xfrm>
            <a:off x="3657600" y="2438400"/>
            <a:ext cx="1009307" cy="3352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5791200"/>
            <a:ext cx="6895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(We can only perceive 3 dimensions)</a:t>
            </a:r>
          </a:p>
        </p:txBody>
      </p:sp>
    </p:spTree>
    <p:extLst>
      <p:ext uri="{BB962C8B-B14F-4D97-AF65-F5344CB8AC3E}">
        <p14:creationId xmlns:p14="http://schemas.microsoft.com/office/powerpoint/2010/main" val="26345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4936" y="3619500"/>
            <a:ext cx="7989064" cy="3238500"/>
            <a:chOff x="1154936" y="3619500"/>
            <a:chExt cx="7989064" cy="3238500"/>
          </a:xfrm>
        </p:grpSpPr>
        <p:pic>
          <p:nvPicPr>
            <p:cNvPr id="4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0" y="3619500"/>
              <a:ext cx="4324350" cy="323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54936" y="6248400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Thanks to:  members.tripod.com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vectors from the Origin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               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>
                <a:blip r:embed="rId4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3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Random angles are orthogonal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DDB530C-F92C-450C-BB72-9C73C3B5651D}"/>
              </a:ext>
            </a:extLst>
          </p:cNvPr>
          <p:cNvGrpSpPr/>
          <p:nvPr/>
        </p:nvGrpSpPr>
        <p:grpSpPr>
          <a:xfrm>
            <a:off x="1066800" y="5105400"/>
            <a:ext cx="7086600" cy="1541186"/>
            <a:chOff x="1066800" y="5105400"/>
            <a:chExt cx="7086600" cy="15411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5BEBA7-F8FB-448E-86F7-5E94F9779DF8}"/>
                </a:ext>
              </a:extLst>
            </p:cNvPr>
            <p:cNvSpPr txBox="1"/>
            <p:nvPr/>
          </p:nvSpPr>
          <p:spPr>
            <a:xfrm>
              <a:off x="1066800" y="5638800"/>
              <a:ext cx="5345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Pythagorean Theorem:</a:t>
              </a: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83AFE4F4-1A3D-4272-9B0C-281E5AEB9E99}"/>
                </a:ext>
              </a:extLst>
            </p:cNvPr>
            <p:cNvSpPr/>
            <p:nvPr/>
          </p:nvSpPr>
          <p:spPr>
            <a:xfrm>
              <a:off x="6934200" y="5105400"/>
              <a:ext cx="1219200" cy="114300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/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/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/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/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65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2895600"/>
            <a:ext cx="1828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57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2362200"/>
            <a:ext cx="449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3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2971800"/>
            <a:ext cx="5181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65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48400" y="4495800"/>
            <a:ext cx="1524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0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Simplex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  <a:blipFill>
                <a:blip r:embed="rId3"/>
                <a:stretch>
                  <a:fillRect t="-32099"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Convex Combinations of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Unit Vectors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</a:t>
                </a:r>
                <a:r>
                  <a:rPr lang="en-US" sz="1800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4"/>
                <a:stretch>
                  <a:fillRect l="-1926" t="-1662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(modulo rotation)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sp>
        <p:nvSpPr>
          <p:cNvPr id="6" name="Oval 5"/>
          <p:cNvSpPr/>
          <p:nvPr/>
        </p:nvSpPr>
        <p:spPr>
          <a:xfrm>
            <a:off x="7620000" y="4038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20169875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4018809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>
                <a:blip r:embed="rId6"/>
                <a:stretch>
                  <a:fillRect l="-1375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7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85800" y="1295400"/>
                <a:ext cx="7588250" cy="49530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Simulation View:  study “rigidity after rotation”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Simple 3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𝟎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𝑰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data sets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 dimensions  </a:t>
                </a:r>
                <a:r>
                  <a:rPr lang="en-US" sz="2800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 = 2, 20, 200, 20000</a:t>
                </a: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Generate hyperplane of dimension 2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Rotate that to plane of screen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Rotate within plane, to make “comparable”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Repeat 7 times, use different colors</a:t>
                </a:r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85800" y="1295400"/>
                <a:ext cx="7588250" cy="4953000"/>
              </a:xfrm>
              <a:blipFill>
                <a:blip r:embed="rId3"/>
                <a:stretch>
                  <a:fillRect l="-1688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9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Shows “Rigidity after Rotation” </a:t>
            </a:r>
          </a:p>
        </p:txBody>
      </p:sp>
      <p:pic>
        <p:nvPicPr>
          <p:cNvPr id="3" name="Picture 2" descr="Chart, engineering drawing, line chart&#10;&#10;Description automatically generated">
            <a:extLst>
              <a:ext uri="{FF2B5EF4-FFF2-40B4-BE49-F238E27FC236}">
                <a16:creationId xmlns:a16="http://schemas.microsoft.com/office/drawing/2014/main" id="{568E128D-A7E1-421D-AF6A-BB42098CC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44" r="9614" b="7778"/>
          <a:stretch/>
        </p:blipFill>
        <p:spPr>
          <a:xfrm>
            <a:off x="1600200" y="1538176"/>
            <a:ext cx="5791200" cy="531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88135-57A0-B06E-EAD2-6BD35FB73B36}"/>
              </a:ext>
            </a:extLst>
          </p:cNvPr>
          <p:cNvSpPr txBox="1"/>
          <p:nvPr/>
        </p:nvSpPr>
        <p:spPr>
          <a:xfrm>
            <a:off x="152400" y="3581400"/>
            <a:ext cx="1641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Expanding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Scales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5C27D69-B64B-AEC7-DD01-6A2C56391DFC}"/>
              </a:ext>
            </a:extLst>
          </p:cNvPr>
          <p:cNvSpPr/>
          <p:nvPr/>
        </p:nvSpPr>
        <p:spPr>
          <a:xfrm>
            <a:off x="4724400" y="1752600"/>
            <a:ext cx="228600" cy="20574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B996444-6318-2BE4-8E6E-F2B2C82A4099}"/>
              </a:ext>
            </a:extLst>
          </p:cNvPr>
          <p:cNvSpPr/>
          <p:nvPr/>
        </p:nvSpPr>
        <p:spPr>
          <a:xfrm>
            <a:off x="1524000" y="4572000"/>
            <a:ext cx="228600" cy="20574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DC81CF0-437B-D768-6514-EF7AD7F02B2C}"/>
              </a:ext>
            </a:extLst>
          </p:cNvPr>
          <p:cNvSpPr/>
          <p:nvPr/>
        </p:nvSpPr>
        <p:spPr>
          <a:xfrm>
            <a:off x="4724400" y="4572000"/>
            <a:ext cx="228600" cy="20574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9E3BE0-05E7-DE2F-DD9B-135F8CFF2C0E}"/>
                  </a:ext>
                </a:extLst>
              </p:cNvPr>
              <p:cNvSpPr txBox="1"/>
              <p:nvPr/>
            </p:nvSpPr>
            <p:spPr>
              <a:xfrm>
                <a:off x="7325441" y="3778731"/>
                <a:ext cx="1690527" cy="869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Growing At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Rate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9E3BE0-05E7-DE2F-DD9B-135F8CFF2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441" y="3778731"/>
                <a:ext cx="1690527" cy="869469"/>
              </a:xfrm>
              <a:prstGeom prst="rect">
                <a:avLst/>
              </a:prstGeom>
              <a:blipFill>
                <a:blip r:embed="rId4"/>
                <a:stretch>
                  <a:fillRect l="-5415" t="-4895" r="-469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View from Probability Theory: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These phenomena named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Concentration of Measure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References: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Talagrand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(1991, 1995)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Ledoux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16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144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 Variation”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=50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Equidistant From 0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in Orthogonal Directions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Consider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Also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another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Same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Across Group Distances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So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Simplices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Parallel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DWD Direction ~ Goes Through Centers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DWD Projection Well Separated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14400"/>
                <a:ext cx="8229600" cy="4768850"/>
              </a:xfrm>
              <a:blipFill>
                <a:blip r:embed="rId3"/>
                <a:stretch>
                  <a:fillRect l="-1926" t="-1662" b="-2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  <a:r>
                  <a:rPr lang="en-US" sz="1800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Direction: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7030A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satisfies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Thus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t="-1535" b="-3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C0F276-E1B1-DAB0-BDA5-41F52EC34822}"/>
              </a:ext>
            </a:extLst>
          </p:cNvPr>
          <p:cNvSpPr txBox="1"/>
          <p:nvPr/>
        </p:nvSpPr>
        <p:spPr>
          <a:xfrm>
            <a:off x="4495800" y="4038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 Projection on Flat Direction</a:t>
            </a:r>
          </a:p>
        </p:txBody>
      </p:sp>
    </p:spTree>
    <p:extLst>
      <p:ext uri="{BB962C8B-B14F-4D97-AF65-F5344CB8AC3E}">
        <p14:creationId xmlns:p14="http://schemas.microsoft.com/office/powerpoint/2010/main" val="4800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All </a:t>
            </a:r>
            <a:r>
              <a:rPr lang="en-US" dirty="0" err="1"/>
              <a:t>Var’n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 1</a:t>
            </a:r>
            <a:r>
              <a:rPr lang="en-US" baseline="30000" dirty="0"/>
              <a:t>st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606592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 Analysis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blue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Also 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⊥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(since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subspaces)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Plug In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These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Numbers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200404" y="990597"/>
            <a:ext cx="380999" cy="1295403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1524003" y="1828798"/>
            <a:ext cx="1845306" cy="304800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24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Evaluate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51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B251647-6C85-EE51-33F7-E29D8878060C}"/>
              </a:ext>
            </a:extLst>
          </p:cNvPr>
          <p:cNvGrpSpPr/>
          <p:nvPr/>
        </p:nvGrpSpPr>
        <p:grpSpPr>
          <a:xfrm>
            <a:off x="4115514" y="3886197"/>
            <a:ext cx="3504486" cy="1752603"/>
            <a:chOff x="4115514" y="3886197"/>
            <a:chExt cx="3504486" cy="17526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20203B-0CD1-716C-7E3D-6131BB03DA0E}"/>
                </a:ext>
              </a:extLst>
            </p:cNvPr>
            <p:cNvSpPr txBox="1"/>
            <p:nvPr/>
          </p:nvSpPr>
          <p:spPr>
            <a:xfrm>
              <a:off x="4115514" y="5177135"/>
              <a:ext cx="35044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about this big SD?</a:t>
              </a: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C0B4FEB3-3B37-C26F-A92C-91A363D23707}"/>
                </a:ext>
              </a:extLst>
            </p:cNvPr>
            <p:cNvSpPr/>
            <p:nvPr/>
          </p:nvSpPr>
          <p:spPr>
            <a:xfrm rot="16200000">
              <a:off x="4876798" y="3428997"/>
              <a:ext cx="381002" cy="1295402"/>
            </a:xfrm>
            <a:prstGeom prst="leftBrace">
              <a:avLst>
                <a:gd name="adj1" fmla="val 8333"/>
                <a:gd name="adj2" fmla="val 48333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E9D9CB-A6E3-0E90-B275-5F1683711B37}"/>
                </a:ext>
              </a:extLst>
            </p:cNvPr>
            <p:cNvCxnSpPr>
              <a:stCxn id="5" idx="1"/>
              <a:endCxn id="3" idx="0"/>
            </p:cNvCxnSpPr>
            <p:nvPr/>
          </p:nvCxnSpPr>
          <p:spPr>
            <a:xfrm>
              <a:off x="5045705" y="4267199"/>
              <a:ext cx="822052" cy="90993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3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Major Papers: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Survey:   Aoshima, et al. (2018)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7D0ABC-D2E6-6E54-2492-1CE83729739E}"/>
              </a:ext>
            </a:extLst>
          </p:cNvPr>
          <p:cNvGrpSpPr/>
          <p:nvPr/>
        </p:nvGrpSpPr>
        <p:grpSpPr>
          <a:xfrm>
            <a:off x="2971800" y="1062335"/>
            <a:ext cx="5486400" cy="537865"/>
            <a:chOff x="2971800" y="1062335"/>
            <a:chExt cx="5486400" cy="5378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A86714-67AE-06B5-EF78-401288A7A973}"/>
                </a:ext>
              </a:extLst>
            </p:cNvPr>
            <p:cNvSpPr txBox="1"/>
            <p:nvPr/>
          </p:nvSpPr>
          <p:spPr>
            <a:xfrm>
              <a:off x="3942220" y="1062335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Geometrical Representation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40FED67-872F-F3AE-FA4D-1C8A9CE57967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2971800" y="1293168"/>
              <a:ext cx="970420" cy="3070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534B67F-BF2D-612A-B001-5D6E441B94EA}"/>
              </a:ext>
            </a:extLst>
          </p:cNvPr>
          <p:cNvSpPr/>
          <p:nvPr/>
        </p:nvSpPr>
        <p:spPr>
          <a:xfrm>
            <a:off x="533400" y="2251075"/>
            <a:ext cx="6858000" cy="7207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DEA56-2E4A-DD0B-D9AE-819EE34C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2AE9B058-CCC7-44E7-699A-21D5605830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D1BF4FEB-24A7-FC1A-546E-A8F5191EC8E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974B15-DE2F-1E09-3957-EB74CBCC1558}"/>
              </a:ext>
            </a:extLst>
          </p:cNvPr>
          <p:cNvGrpSpPr/>
          <p:nvPr/>
        </p:nvGrpSpPr>
        <p:grpSpPr>
          <a:xfrm>
            <a:off x="1371600" y="3048000"/>
            <a:ext cx="6370030" cy="2111376"/>
            <a:chOff x="0" y="4746624"/>
            <a:chExt cx="6370030" cy="21113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1D622A-AD19-D88A-5FF3-C35FD26EE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7777" r="23397" b="16667"/>
            <a:stretch/>
          </p:blipFill>
          <p:spPr>
            <a:xfrm>
              <a:off x="4724400" y="4746624"/>
              <a:ext cx="1645630" cy="21113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7275C2-39A0-A287-3CF4-43F4F9C52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0" y="4876800"/>
              <a:ext cx="18288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890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A62C2-25C1-3C7E-0880-31AEEB86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C1A26B28-4C40-35A0-3F09-E790D4E313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152107AE-0536-C8E2-0060-771904440924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Above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too strong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for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𝚺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𝑐𝑜𝑣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=0  </m:t>
                      </m:r>
                      <m:r>
                        <a:rPr lang="en-US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⟹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𝑛𝑑𝑒𝑝𝑒𝑛𝑑𝑒𝑛𝑡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NOT Generally </a:t>
                </a: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152107AE-0536-C8E2-0060-771904440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F3EF7-AA15-B631-4844-012D7B5CEB75}"/>
              </a:ext>
            </a:extLst>
          </p:cNvPr>
          <p:cNvGrpSpPr/>
          <p:nvPr/>
        </p:nvGrpSpPr>
        <p:grpSpPr>
          <a:xfrm>
            <a:off x="1892894" y="2209800"/>
            <a:ext cx="6031906" cy="2362200"/>
            <a:chOff x="1740494" y="2667000"/>
            <a:chExt cx="6031906" cy="2362200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492EE0BA-D093-32F3-18C2-A8035B9C8146}"/>
                </a:ext>
              </a:extLst>
            </p:cNvPr>
            <p:cNvSpPr/>
            <p:nvPr/>
          </p:nvSpPr>
          <p:spPr>
            <a:xfrm>
              <a:off x="7391400" y="26670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E1202F-0A7D-1BFB-9D80-ECA05A7962C6}"/>
                </a:ext>
              </a:extLst>
            </p:cNvPr>
            <p:cNvSpPr txBox="1"/>
            <p:nvPr/>
          </p:nvSpPr>
          <p:spPr>
            <a:xfrm>
              <a:off x="1740494" y="3530025"/>
              <a:ext cx="56509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Assumes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Independent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Entries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A8A098-9294-3676-DD65-929F29A83F9C}"/>
                  </a:ext>
                </a:extLst>
              </p:cNvPr>
              <p:cNvSpPr txBox="1"/>
              <p:nvPr/>
            </p:nvSpPr>
            <p:spPr>
              <a:xfrm>
                <a:off x="7715635" y="1981200"/>
                <a:ext cx="1352165" cy="2851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A8A098-9294-3676-DD65-929F29A8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35" y="1981200"/>
                <a:ext cx="1352165" cy="2851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8022AD3-1D48-0E84-CD8A-529E0E8556D3}"/>
              </a:ext>
            </a:extLst>
          </p:cNvPr>
          <p:cNvGrpSpPr/>
          <p:nvPr/>
        </p:nvGrpSpPr>
        <p:grpSpPr>
          <a:xfrm>
            <a:off x="3733800" y="4495800"/>
            <a:ext cx="3944639" cy="1905000"/>
            <a:chOff x="3733800" y="4495800"/>
            <a:chExt cx="3944639" cy="1905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33DC23-6DE6-3546-0606-63299DA0154E}"/>
                </a:ext>
              </a:extLst>
            </p:cNvPr>
            <p:cNvSpPr txBox="1"/>
            <p:nvPr/>
          </p:nvSpPr>
          <p:spPr>
            <a:xfrm>
              <a:off x="4800600" y="5754469"/>
              <a:ext cx="2877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 Strong Assumption, Not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Just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Gaussian Marginals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30AF51D-F247-DD68-FA1F-2837645E2F16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3733800" y="4495800"/>
              <a:ext cx="2505720" cy="125866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6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586A8-8F45-D4EC-6CFD-B09548B1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>
            <a:extLst>
              <a:ext uri="{FF2B5EF4-FFF2-40B4-BE49-F238E27FC236}">
                <a16:creationId xmlns:a16="http://schemas.microsoft.com/office/drawing/2014/main" id="{A5688560-5A2E-F214-2ADE-5F76D4BF04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>
                <a:extLst>
                  <a:ext uri="{FF2B5EF4-FFF2-40B4-BE49-F238E27FC236}">
                    <a16:creationId xmlns:a16="http://schemas.microsoft.com/office/drawing/2014/main" id="{82361AC9-338B-3C7F-0B1D-E48E342318F9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Using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Gaussian)</a:t>
                </a: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>
                <a:extLst>
                  <a:ext uri="{FF2B5EF4-FFF2-40B4-BE49-F238E27FC236}">
                    <a16:creationId xmlns:a16="http://schemas.microsoft.com/office/drawing/2014/main" id="{82361AC9-338B-3C7F-0B1D-E48E34231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4922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E45DC-A5EB-6F8C-1022-F2CA46FC9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>
            <a:extLst>
              <a:ext uri="{FF2B5EF4-FFF2-40B4-BE49-F238E27FC236}">
                <a16:creationId xmlns:a16="http://schemas.microsoft.com/office/drawing/2014/main" id="{9435C607-EFB0-0335-69F9-0E72963CA6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>
                <a:extLst>
                  <a:ext uri="{FF2B5EF4-FFF2-40B4-BE49-F238E27FC236}">
                    <a16:creationId xmlns:a16="http://schemas.microsoft.com/office/drawing/2014/main" id="{4BE4CB22-D683-0C49-FC58-345B598A9A0D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dependence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Yet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covariance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define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>
                <a:extLst>
                  <a:ext uri="{FF2B5EF4-FFF2-40B4-BE49-F238E27FC236}">
                    <a16:creationId xmlns:a16="http://schemas.microsoft.com/office/drawing/2014/main" id="{4BE4CB22-D683-0C49-FC58-345B598A9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94C58A0-254A-BE9D-08BD-82AAD62CDFCA}"/>
              </a:ext>
            </a:extLst>
          </p:cNvPr>
          <p:cNvGrpSpPr/>
          <p:nvPr/>
        </p:nvGrpSpPr>
        <p:grpSpPr>
          <a:xfrm>
            <a:off x="4267200" y="3733800"/>
            <a:ext cx="3886200" cy="1600200"/>
            <a:chOff x="4267200" y="3733800"/>
            <a:chExt cx="38862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9A544D2-F9E9-DD7D-8DE7-43F883833CD1}"/>
                    </a:ext>
                  </a:extLst>
                </p:cNvPr>
                <p:cNvSpPr txBox="1"/>
                <p:nvPr/>
              </p:nvSpPr>
              <p:spPr>
                <a:xfrm>
                  <a:off x="5868672" y="3733800"/>
                  <a:ext cx="228472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Find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to make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this happen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672" y="3733800"/>
                  <a:ext cx="2284728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4267" t="-5147" r="-320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4DDB057-79E6-895F-3A2E-C0897651DABE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4114800"/>
              <a:ext cx="609600" cy="1219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33AEF29-A2FC-0F2A-C53E-27A7004777F2}"/>
                </a:ext>
              </a:extLst>
            </p:cNvPr>
            <p:cNvCxnSpPr/>
            <p:nvPr/>
          </p:nvCxnSpPr>
          <p:spPr>
            <a:xfrm flipH="1">
              <a:off x="4267200" y="4343400"/>
              <a:ext cx="160147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8F1502-3C30-182F-73AB-C07EFBD2D55C}"/>
              </a:ext>
            </a:extLst>
          </p:cNvPr>
          <p:cNvGrpSpPr/>
          <p:nvPr/>
        </p:nvGrpSpPr>
        <p:grpSpPr>
          <a:xfrm>
            <a:off x="1600200" y="5867400"/>
            <a:ext cx="3581400" cy="674132"/>
            <a:chOff x="1600200" y="5867400"/>
            <a:chExt cx="3581400" cy="6741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D0EF2B-0789-2B2D-1540-B22A1FEC7683}"/>
                </a:ext>
              </a:extLst>
            </p:cNvPr>
            <p:cNvSpPr txBox="1"/>
            <p:nvPr/>
          </p:nvSpPr>
          <p:spPr>
            <a:xfrm>
              <a:off x="1600200" y="6172200"/>
              <a:ext cx="276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Strong Dependence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12678A-E676-433A-469F-6062DEE74662}"/>
                </a:ext>
              </a:extLst>
            </p:cNvPr>
            <p:cNvCxnSpPr>
              <a:stCxn id="3" idx="3"/>
            </p:cNvCxnSpPr>
            <p:nvPr/>
          </p:nvCxnSpPr>
          <p:spPr>
            <a:xfrm flipV="1">
              <a:off x="4362559" y="5867400"/>
              <a:ext cx="819041" cy="4894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97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F2996-78E8-9B77-2192-CFCBD8050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343A93D-A1F8-AA2F-3639-F4C9A328BC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6364823-9034-1A6A-5AA6-D56E4C028A8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>
            <a:extLst>
              <a:ext uri="{FF2B5EF4-FFF2-40B4-BE49-F238E27FC236}">
                <a16:creationId xmlns:a16="http://schemas.microsoft.com/office/drawing/2014/main" id="{20588292-F177-BCE2-B01B-6BF1463BD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903997-D741-9E4E-A76F-7E9E1CAF6538}"/>
              </a:ext>
            </a:extLst>
          </p:cNvPr>
          <p:cNvGrpSpPr/>
          <p:nvPr/>
        </p:nvGrpSpPr>
        <p:grpSpPr>
          <a:xfrm>
            <a:off x="5562600" y="2514600"/>
            <a:ext cx="3505200" cy="1103531"/>
            <a:chOff x="5562600" y="2514600"/>
            <a:chExt cx="3505200" cy="1103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482BE25-891E-3873-299E-858BA21AE231}"/>
                    </a:ext>
                  </a:extLst>
                </p:cNvPr>
                <p:cNvSpPr txBox="1"/>
                <p:nvPr/>
              </p:nvSpPr>
              <p:spPr>
                <a:xfrm>
                  <a:off x="7271474" y="2971800"/>
                  <a:ext cx="17963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 Lower This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By Increasing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474" y="2971800"/>
                  <a:ext cx="179632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051" t="-5660" r="-2034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FD1CA49-6E39-D770-BBA7-F1F85607E327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5562600" y="2514600"/>
              <a:ext cx="1708874" cy="7803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0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408782614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3A1F3-FBC2-9B3E-3B99-2F4B67E68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CC4FE7D-11C3-5D45-BF2D-99AD83B3D9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CB0DAD8-A081-B5C0-6C44-B1445AADCB5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>
            <a:extLst>
              <a:ext uri="{FF2B5EF4-FFF2-40B4-BE49-F238E27FC236}">
                <a16:creationId xmlns:a16="http://schemas.microsoft.com/office/drawing/2014/main" id="{C571605C-BE39-072F-AF2B-DAE5B69F8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5E8A59-2E6B-67E0-0F48-B41D53FEF19E}"/>
              </a:ext>
            </a:extLst>
          </p:cNvPr>
          <p:cNvSpPr txBox="1"/>
          <p:nvPr/>
        </p:nvSpPr>
        <p:spPr>
          <a:xfrm>
            <a:off x="4953000" y="3048000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Have Overshot 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Search Between</a:t>
            </a:r>
          </a:p>
        </p:txBody>
      </p:sp>
    </p:spTree>
    <p:extLst>
      <p:ext uri="{BB962C8B-B14F-4D97-AF65-F5344CB8AC3E}">
        <p14:creationId xmlns:p14="http://schemas.microsoft.com/office/powerpoint/2010/main" val="9417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F93C5-CA33-91DA-3AF6-2BC96BE8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0CAD694-7F92-DA3B-F79E-58DAB88BB7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097438E1-90AB-717B-584D-6BE2A4806FD9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914400"/>
                <a:ext cx="8305800" cy="5486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to make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097438E1-90AB-717B-584D-6BE2A4806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914400"/>
                <a:ext cx="8305800" cy="5486400"/>
              </a:xfrm>
              <a:blipFill>
                <a:blip r:embed="rId3"/>
                <a:stretch>
                  <a:fillRect l="-1909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0" name="Picture 9" descr="EG0covNotIndep.png">
            <a:extLst>
              <a:ext uri="{FF2B5EF4-FFF2-40B4-BE49-F238E27FC236}">
                <a16:creationId xmlns:a16="http://schemas.microsoft.com/office/drawing/2014/main" id="{5A76F8B1-037B-8436-4416-3E267233E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B80CD-0E3C-1B06-A915-E14BF69D5C15}"/>
              </a:ext>
            </a:extLst>
          </p:cNvPr>
          <p:cNvSpPr txBox="1"/>
          <p:nvPr/>
        </p:nvSpPr>
        <p:spPr>
          <a:xfrm>
            <a:off x="2703873" y="5638800"/>
            <a:ext cx="4611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Strongly Dependent!</a:t>
            </a:r>
          </a:p>
        </p:txBody>
      </p:sp>
    </p:spTree>
    <p:extLst>
      <p:ext uri="{BB962C8B-B14F-4D97-AF65-F5344CB8AC3E}">
        <p14:creationId xmlns:p14="http://schemas.microsoft.com/office/powerpoint/2010/main" val="27619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23F01-3E60-A148-4FE6-27D09A5E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>
            <a:extLst>
              <a:ext uri="{FF2B5EF4-FFF2-40B4-BE49-F238E27FC236}">
                <a16:creationId xmlns:a16="http://schemas.microsoft.com/office/drawing/2014/main" id="{7EAEA35C-D742-7BD3-B64C-548DE316E7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Rectangle 3">
                <a:extLst>
                  <a:ext uri="{FF2B5EF4-FFF2-40B4-BE49-F238E27FC236}">
                    <a16:creationId xmlns:a16="http://schemas.microsoft.com/office/drawing/2014/main" id="{322415F9-F288-05F7-850F-00B3AB187149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Distribution is degenerate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Supported on diagonal lines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abs. cont. w.r.t. 2-d Lebesgue meas.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small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large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By continuity,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6" name="Rectangle 3">
                <a:extLst>
                  <a:ext uri="{FF2B5EF4-FFF2-40B4-BE49-F238E27FC236}">
                    <a16:creationId xmlns:a16="http://schemas.microsoft.com/office/drawing/2014/main" id="{322415F9-F288-05F7-850F-00B3AB187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2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D53E68-8841-10DD-B170-3DC669DF9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>
            <a:extLst>
              <a:ext uri="{FF2B5EF4-FFF2-40B4-BE49-F238E27FC236}">
                <a16:creationId xmlns:a16="http://schemas.microsoft.com/office/drawing/2014/main" id="{0ADC4F6E-04B8-45FB-EDB0-6E389D03CC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>
                <a:extLst>
                  <a:ext uri="{FF2B5EF4-FFF2-40B4-BE49-F238E27FC236}">
                    <a16:creationId xmlns:a16="http://schemas.microsoft.com/office/drawing/2014/main" id="{7F0083DF-CA41-D798-A731-DE3F58DCA254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Result: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Gaussian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Thus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multivariate Gaussian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 Gaussian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means more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than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>
                <a:extLst>
                  <a:ext uri="{FF2B5EF4-FFF2-40B4-BE49-F238E27FC236}">
                    <a16:creationId xmlns:a16="http://schemas.microsoft.com/office/drawing/2014/main" id="{7F0083DF-CA41-D798-A731-DE3F58DCA2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 b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FBCEF76-89A7-88D4-9A63-2659735FBAC3}"/>
              </a:ext>
            </a:extLst>
          </p:cNvPr>
          <p:cNvSpPr txBox="1"/>
          <p:nvPr/>
        </p:nvSpPr>
        <p:spPr>
          <a:xfrm>
            <a:off x="6324600" y="2590800"/>
            <a:ext cx="1860446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Critique:  Not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Distribution That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Naturally Arises</a:t>
            </a:r>
          </a:p>
        </p:txBody>
      </p:sp>
    </p:spTree>
    <p:extLst>
      <p:ext uri="{BB962C8B-B14F-4D97-AF65-F5344CB8AC3E}">
        <p14:creationId xmlns:p14="http://schemas.microsoft.com/office/powerpoint/2010/main" val="28654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9724A-61C2-F2D3-5CD2-0E25A9E2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>
            <a:extLst>
              <a:ext uri="{FF2B5EF4-FFF2-40B4-BE49-F238E27FC236}">
                <a16:creationId xmlns:a16="http://schemas.microsoft.com/office/drawing/2014/main" id="{F794BB12-290A-5258-D7A1-2EFAEC700B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>
                <a:extLst>
                  <a:ext uri="{FF2B5EF4-FFF2-40B4-BE49-F238E27FC236}">
                    <a16:creationId xmlns:a16="http://schemas.microsoft.com/office/drawing/2014/main" id="{00D433D8-2097-A59F-EBD4-11E8BD08C9AC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More Natural Example:</a:t>
                </a:r>
              </a:p>
              <a:p>
                <a:pPr marL="0" indent="0" algn="ctr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Scale Mixture of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 Strong Dependence:</a:t>
                </a:r>
              </a:p>
              <a:p>
                <a:pPr marL="0" indent="0" algn="ctr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Large Coord.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Others Large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Yet All Covariances are 0</a:t>
                </a:r>
              </a:p>
            </p:txBody>
          </p:sp>
        </mc:Choice>
        <mc:Fallback xmlns="">
          <p:sp>
            <p:nvSpPr>
              <p:cNvPr id="20489" name="Rectangle 3">
                <a:extLst>
                  <a:ext uri="{FF2B5EF4-FFF2-40B4-BE49-F238E27FC236}">
                    <a16:creationId xmlns:a16="http://schemas.microsoft.com/office/drawing/2014/main" id="{00D433D8-2097-A59F-EBD4-11E8BD08C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6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Could Do Homework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For a random vector, with the 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scale mixture of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Normals</a:t>
                </a:r>
                <a:r>
                  <a:rPr lang="en-US" sz="2800" dirty="0">
                    <a:solidFill>
                      <a:srgbClr val="FFFF00"/>
                    </a:solidFill>
                  </a:rPr>
                  <a:t> distribution,</a:t>
                </a:r>
              </a:p>
              <a:p>
                <a:pPr algn="ctr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box>
                        <m:box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show that the (theoretical) covariance matrix is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8153400" cy="4525963"/>
              </a:xfrm>
              <a:blipFill>
                <a:blip r:embed="rId3"/>
                <a:stretch>
                  <a:fillRect l="-1495" b="-7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81854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C23B9-3BD8-6A97-1C4E-2A9060E26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90578C7-166A-D23B-A7B9-6659BB313A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BA8B6AE-C0B8-5434-7919-EA180F224D89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Above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too strong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Really Only Need: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Averages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Population Mean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BA8B6AE-C0B8-5434-7919-EA180F224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20DEB1F-AF06-85A6-9565-F148BD2BA378}"/>
              </a:ext>
            </a:extLst>
          </p:cNvPr>
          <p:cNvGrpSpPr/>
          <p:nvPr/>
        </p:nvGrpSpPr>
        <p:grpSpPr>
          <a:xfrm>
            <a:off x="1892894" y="2209800"/>
            <a:ext cx="6031906" cy="2362200"/>
            <a:chOff x="1740494" y="2667000"/>
            <a:chExt cx="6031906" cy="2362200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B123FA7-090A-2444-352E-AA3D2C0E7FDD}"/>
                </a:ext>
              </a:extLst>
            </p:cNvPr>
            <p:cNvSpPr/>
            <p:nvPr/>
          </p:nvSpPr>
          <p:spPr>
            <a:xfrm>
              <a:off x="7391400" y="26670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99B271-135B-B331-27A5-BF5069B2E243}"/>
                </a:ext>
              </a:extLst>
            </p:cNvPr>
            <p:cNvSpPr txBox="1"/>
            <p:nvPr/>
          </p:nvSpPr>
          <p:spPr>
            <a:xfrm>
              <a:off x="1740494" y="3530025"/>
              <a:ext cx="56509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Assumes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Independent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Entries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223B34-89E0-F99C-2422-B45628E222E8}"/>
                  </a:ext>
                </a:extLst>
              </p:cNvPr>
              <p:cNvSpPr txBox="1"/>
              <p:nvPr/>
            </p:nvSpPr>
            <p:spPr>
              <a:xfrm>
                <a:off x="7715635" y="1981200"/>
                <a:ext cx="1352165" cy="2851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223B34-89E0-F99C-2422-B45628E22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35" y="1981200"/>
                <a:ext cx="1352165" cy="2851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9BD052-01E8-DAC8-48D4-49ACEC0CD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1C23BC5B-5B70-81B0-AC33-7EBD66AD83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E8540CA3-C265-F866-4642-334C6AB4D084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Above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too strong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Instead Assume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𝜌</m:t>
                    </m:r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Mixing Condition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E8540CA3-C265-F866-4642-334C6AB4D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4A9925-AC63-7198-7061-D24ECDA2A2C3}"/>
              </a:ext>
            </a:extLst>
          </p:cNvPr>
          <p:cNvGrpSpPr/>
          <p:nvPr/>
        </p:nvGrpSpPr>
        <p:grpSpPr>
          <a:xfrm>
            <a:off x="3351627" y="3701201"/>
            <a:ext cx="5716173" cy="2851999"/>
            <a:chOff x="3351627" y="3701201"/>
            <a:chExt cx="5716173" cy="2851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73B0408-152C-A5DB-AD90-FFE4AD5CA4B7}"/>
                    </a:ext>
                  </a:extLst>
                </p:cNvPr>
                <p:cNvSpPr txBox="1"/>
                <p:nvPr/>
              </p:nvSpPr>
              <p:spPr>
                <a:xfrm>
                  <a:off x="7715635" y="3701201"/>
                  <a:ext cx="1352165" cy="2851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32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32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73B0408-152C-A5DB-AD90-FFE4AD5CA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635" y="3701201"/>
                  <a:ext cx="1352165" cy="2851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09D8B9-1446-69F6-6459-5AD259A8BC21}"/>
                </a:ext>
              </a:extLst>
            </p:cNvPr>
            <p:cNvGrpSpPr/>
            <p:nvPr/>
          </p:nvGrpSpPr>
          <p:grpSpPr>
            <a:xfrm>
              <a:off x="3351627" y="4038600"/>
              <a:ext cx="4573173" cy="2362200"/>
              <a:chOff x="3199227" y="2667000"/>
              <a:chExt cx="4573173" cy="2362200"/>
            </a:xfrm>
          </p:grpSpPr>
          <p:sp>
            <p:nvSpPr>
              <p:cNvPr id="4" name="Left Brace 3">
                <a:extLst>
                  <a:ext uri="{FF2B5EF4-FFF2-40B4-BE49-F238E27FC236}">
                    <a16:creationId xmlns:a16="http://schemas.microsoft.com/office/drawing/2014/main" id="{10ECC3A5-31B9-C558-DA5D-FAD81343A7AE}"/>
                  </a:ext>
                </a:extLst>
              </p:cNvPr>
              <p:cNvSpPr/>
              <p:nvPr/>
            </p:nvSpPr>
            <p:spPr>
              <a:xfrm>
                <a:off x="7391400" y="2667000"/>
                <a:ext cx="381000" cy="2362200"/>
              </a:xfrm>
              <a:prstGeom prst="leftBrac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3DE59B-CD54-FEA9-AAAA-38CF04374113}"/>
                  </a:ext>
                </a:extLst>
              </p:cNvPr>
              <p:cNvSpPr txBox="1"/>
              <p:nvPr/>
            </p:nvSpPr>
            <p:spPr>
              <a:xfrm>
                <a:off x="3199227" y="3276600"/>
                <a:ext cx="41921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Less Dependence for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Farther Away Entries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49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01ACF-0E00-331E-D4A0-F2FE56BE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840D6C1D-7596-8017-87ED-29B609CD3FFE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𝝁</m:t>
                      </m:r>
                    </m:oMath>
                  </m:oMathPara>
                </a14:m>
                <a:endParaRPr lang="en-US" b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840D6C1D-7596-8017-87ED-29B609CD3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r="-9263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5206E1EB-BADE-5DE2-0468-971BD9EE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C25922E4-D267-B747-035E-386F0A076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AC9BFD12-FB04-16CA-C974-F212D37B8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BD4BE472-09A8-4A9A-9EA2-93874422C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11887C3B-C3F3-79BA-9124-64C0A0D4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E35A8428-3B2D-5FA8-663A-524FF865D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76C90CE2-BC9B-0FE2-BF87-3B50F0A7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89965BF5-7C4C-A80D-F60E-BB476739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4B82DF7A-2695-E187-5379-4E013917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72098740-6363-5FB1-FD7C-3825A14F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655090E2-4B47-F795-C580-DC3846E4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5A4DDBE8-3637-E4B4-ADD1-56389E280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0C68A859-A306-669F-237D-45D534B62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366F664A-4F7F-1A90-3AA8-142DF2BC6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710E4725-FED8-4D09-419B-01A3B8A8E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11273E46-34B6-2BC6-C40B-927D0D79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E2E36292-A003-E812-650A-045647F3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E7730F9A-226A-D2EA-ADFB-839AF1CC4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7C79F926-1650-C2B3-9F01-30C62E4E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72F5CFC5-A960-4E3F-4E9E-B8807367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B6067074-525B-1E2B-4098-454AF3298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7565438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34B7C-9585-33AB-E901-DB1EE772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78DA0941-2158-C22D-47D3-4DBF51A82C9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𝝁</m:t>
                      </m:r>
                    </m:oMath>
                  </m:oMathPara>
                </a14:m>
                <a:endParaRPr lang="en-US" b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b="1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𝝁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𝟎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  <m:t>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78DA0941-2158-C22D-47D3-4DBF51A82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r="-9263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9068EE02-CBA9-D876-990A-0E39AFC85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6A581D26-3129-B7D6-81EC-2F296738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5C1342B4-3B01-3AFA-C8C8-85A2D844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087F01D7-0788-F607-AD9A-EE32F217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427B6AB7-544D-8A0C-8451-831529693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83FD713E-379D-17DD-85AA-E2B66BF9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83FCCBEA-72D0-96E3-509C-E140C7C85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344D57F3-A255-FA14-B944-1BCF16A9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69FA8F1C-4380-2AE4-D9F7-05FCE315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0BAECC88-EE32-084C-66C0-3D026A2E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9CC26E09-6EBE-9BB7-E305-55582429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1BF89EEB-69EE-1CE4-C5AC-CF648B57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E258A4F4-BF3E-7770-5D3F-F509DAB7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70237B9-2779-4F7C-5F4B-7280A9F52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545918F6-3198-03D5-AD3C-A473B216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82418579-A878-A140-A9BB-E81FA421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2F203021-1ACA-C0B0-B881-369D2C0B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92913138-C66D-8A89-7DC6-3C4D3CB4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7F52F398-7F44-6939-7D52-D51003E0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75865849-12A0-336D-1AE3-47CBA11C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0329A6D-BAF4-8661-3104-4EC8B00AD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8571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Important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202593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8B5BA5-88CC-F07C-0AAA-762960CF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>
            <a:extLst>
              <a:ext uri="{FF2B5EF4-FFF2-40B4-BE49-F238E27FC236}">
                <a16:creationId xmlns:a16="http://schemas.microsoft.com/office/drawing/2014/main" id="{0E5C3650-FADA-7C0F-9765-8A5D0C6693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A3D1EE22-91DB-73A1-BD06-F7140FFB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9D009F7B-886D-C020-1571-CF2EB5354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2ABD4C5D-16EB-1858-1C78-0A953769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F64E3E45-6D48-D744-D747-BB40FB42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5308F270-DC37-3C50-1CA0-EA180DC00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9EAA02C9-5FEA-810B-14FD-A01D3131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146305F1-58C1-73FC-36C0-CF558EE7C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D5040435-6B75-BB67-A2EC-8808C2EA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55B340C6-DB56-A460-0F5A-99F882B79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88243E0C-6622-7041-5820-674D4C56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2693EBB0-FB67-47CB-4E48-8991E5AD4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27922482-B01D-5D44-80AE-E7F5B651A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C3E30DF8-B2B0-5917-E637-004375F0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6C80BE4-A00C-CBDE-103D-934272A7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65E488ED-C2F3-E81A-A099-E45F6E5B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9A29EEA6-F28D-A4D4-DEA9-8404C3FE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562D31AF-6189-5D71-CD03-E115A710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C30B1E6A-38D1-88ED-7DE2-02A0A36D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5326512E-4344-FDC9-8D42-30CC5889B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7145A6B4-9C86-79E3-DDE8-2335EBD1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6CE87CFE-6A7D-E6D5-3B6D-D28840F33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0450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99CCE2-C7A8-A0C9-20AE-C7D939BC2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D37D8B36-DA1B-A156-4639-D873A88F0064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D37D8B36-DA1B-A156-4639-D873A88F0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91AA1D74-782E-BEB9-6792-FF8505B36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358609CC-C333-2D3A-8604-2DF8E726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8B22051D-2E45-DF9A-9601-5838ED36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C3F69270-B502-1F9B-6D1C-35005467E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CFA12675-91D1-71F0-26ED-2612631F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E7AB11FC-3881-5D87-5742-D0042A723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BD7DDA8F-863C-5C5B-EC5C-3ABF7734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104D30DB-2C49-A9B1-EE17-7D9C31F6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6022D760-A383-7C5B-79E8-7C723BC8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6581308C-D788-9A3F-ACFD-A1E95093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CBF82CF8-E004-2104-CC58-44AF3CEA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C22AC716-F6F5-2174-D882-EEBD08C1F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B624CFA3-9E30-061F-ADB0-31458F7A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659269A1-EAEA-ECBB-7A64-E22CE89AF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12BA9381-5645-7839-3C47-A35CD8D0D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ABA6D60D-996B-56F7-7AD8-B928F6F0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6BAFEBA7-BF4E-C659-C298-AC5FD215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05E38B63-A054-ABC4-A3C7-7D2E8F97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9194896D-9103-97AE-8C25-0E88CD8B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353CF047-0E00-CF8B-7812-A27A95820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9F1EE10D-A046-0A9C-D68C-5FA8C2BAE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141188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63DB2-10E1-80A9-70D8-B78E44E9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>
            <a:extLst>
              <a:ext uri="{FF2B5EF4-FFF2-40B4-BE49-F238E27FC236}">
                <a16:creationId xmlns:a16="http://schemas.microsoft.com/office/drawing/2014/main" id="{B5D542AC-15E2-2DA8-528F-81666E559C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C88C7211-7795-A226-36F3-1B469E413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7DD5828E-AB76-7235-DF83-2115016C0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21C7376A-510F-B90B-1E9F-3D3B1988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E01A3BFF-15AE-0661-7EDB-924BD7EA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CA10CC37-2417-B576-A78F-73144765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341BA8B2-470B-566A-2951-DCBE7C804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FCA92A7B-F453-143A-BE4D-FFD48B4B3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3C81C1B6-2D78-5A4C-F971-A4E35A829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EFE13B28-B87E-9C94-5123-9B274141D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CAC3883E-2746-39AD-564D-1CD4D0340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6D778F16-DA46-B185-402B-DB02F1665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66709E56-0406-85F5-F6A0-5F4E95B9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50DE8AA7-3FA4-1D92-2199-FE737C4E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A320B5C-719A-A156-68F5-79C830E20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3C74A2A8-9298-5CB6-7747-DCBFC0E8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9D0D74B3-2C72-4851-B1B2-8BC73C25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182A36D1-777F-9671-07CE-ED168E82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E9165B6C-C42D-1011-8D75-2B815519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840947B4-5FF3-2CB3-ED44-850801D1E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8440E1FD-08CE-4F0C-16EB-BBC695336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8A2E75E9-43FF-70AA-065C-11C4924C6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204946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F316E-FC51-E850-EF40-D105EEC9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A5F375CC-F387-48E4-7A22-FA2B242283D5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Whole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Newer Reference:   White (2014)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4AC10770-D2FB-FC10-E9C2-CC4B7BE41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8D6F3EC7-1843-FC91-07B2-5491DB66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7963EBF7-CCC7-AB86-2214-D961E796E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2A307C03-1EF2-2FE7-9E45-16D00617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FC90FA2A-1632-755C-94C1-E54BA014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8738FBA1-DB1B-9124-1069-C33F546D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8ACD90DA-4A73-A7F0-2B6D-85A91F13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C26559F7-138D-B720-2602-3F041552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592E7DB2-736F-061E-FAB9-EE9C531E2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534E7124-9F94-3975-9E60-3C210B529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A411E7E9-6959-C2A7-8508-CD543CA6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1DB84945-965C-3C53-0160-EB3D6AC9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BDB97BB5-7A86-CCC3-ADFB-5E5932C0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461BDBB0-2F9E-5B65-3161-667ADD51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BAD67808-0255-8336-62FC-32F2D0A0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D60B0D8D-D5F6-18DF-6DFE-F26A9F68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E4F75459-6F38-31DA-029A-3446469F0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88794DB8-5E2C-D072-B73F-65462005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EAEF9614-6AB9-40E2-73FB-F16D2434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7B31BE9D-539E-D3BC-4E22-FAD9C137E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B184034-C613-97A1-58C5-1230A6DC7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8C4B9-D3DE-8A28-34F1-C019316BB3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0156" r="17187" b="19531"/>
          <a:stretch/>
        </p:blipFill>
        <p:spPr>
          <a:xfrm>
            <a:off x="6851384" y="-1"/>
            <a:ext cx="2292616" cy="27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6B616-5EDB-B260-3BBF-FA2717571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3745F5EC-69B3-C40E-A376-4CF41D6BACB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3745F5EC-69B3-C40E-A376-4CF41D6BA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5F4508E4-82AE-8CDD-B25E-D644DC7A5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C239E92D-1ED5-A2CA-42F2-9E29CF5D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2642C13F-1A4B-2A0E-B743-4B651632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194685BD-07F3-5741-0B21-993881BD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BAF91EA6-D1BF-19E1-28FE-D9A2BC08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92242E68-8BF7-5977-2857-28F50D90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051E3A84-A4B0-5A00-D408-B1114C067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6A8AF5E9-00D7-EC24-A7EC-2053965B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D4666A2D-83AB-56E3-1D8D-3C8F3D88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CF77003E-A06D-87AE-22A4-0DBA925F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24561A2A-6AF6-C19B-88D2-012F875D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D91653F0-EE59-B4D1-2CDB-91803D29B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37EE169F-79CB-BB07-6ED7-EA8D090EC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B9E6AE4-80DF-AE87-9B2C-0F1B5143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75C6BCA5-9DEA-181D-E08D-A0781DCD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22324CD2-F64E-A42B-BA67-5591EA2C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E438989C-30BC-A7D8-B787-2036B6FD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22FADCA3-13C5-06BD-0D62-5629EC86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989FCDC2-DBAF-7602-ABFB-D35C5F13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BD7C11CB-C8D5-4B21-4E35-08B53E20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BC94761-D0B8-408B-4CB7-A9748E241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245623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6A59A-4474-2BC8-F29B-BAC3AA2E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9854A381-8575-4FFA-22D9-C25C70F09CF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9854A381-8575-4FFA-22D9-C25C70F09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43645440-F24E-E12D-B323-E9D1C47C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181AD98B-D651-EB43-241A-630EF08A7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64401B19-D284-A339-F01F-FD23A17A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C9E00101-3709-991A-8848-17113CB61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A39025FB-0788-D4AE-C957-35E09F42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C140075C-3A33-7923-AE8D-206A4151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65493781-2F24-84DB-3158-3C1CA8AC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71C1AA38-2973-5AFB-0ECC-3241F69B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0623F98D-047C-AD8A-6B3E-8CBD5BAA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B1D84F4F-BEDD-2769-4CF3-E3E05100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4C2F244E-828D-9363-8885-E1C57F213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A3F100F2-AF8A-42E3-B699-E04339B5D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BCD459A8-4CA1-F4BD-DEAE-55FDD471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A039927-BD09-EEE3-F602-49D023BA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77519054-9F20-1F9A-5658-383DCFF3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124AF585-BB75-71DC-2020-FB09E05DE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B2B11B52-A3A3-A8C6-CC77-1A9F9002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395D54B6-26EA-D5B5-4E44-123CBCD08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B70BAFAE-160F-9A2A-B465-27B99B03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46345C25-6719-1307-B857-9DE1BA41D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903DF10F-2957-742E-B6F4-B46404DD7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119299-2139-0C88-5671-CBB0D1604FF9}"/>
              </a:ext>
            </a:extLst>
          </p:cNvPr>
          <p:cNvSpPr/>
          <p:nvPr/>
        </p:nvSpPr>
        <p:spPr>
          <a:xfrm>
            <a:off x="2895600" y="3519488"/>
            <a:ext cx="1066800" cy="761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CCFB52-1A24-F442-A335-E544DA6DBF7F}"/>
              </a:ext>
            </a:extLst>
          </p:cNvPr>
          <p:cNvSpPr/>
          <p:nvPr/>
        </p:nvSpPr>
        <p:spPr>
          <a:xfrm>
            <a:off x="7239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229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D95CCC-61ED-01B0-4E55-05074914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850F6E69-2F5E-13EC-7DF2-5AE6088477E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850F6E69-2F5E-13EC-7DF2-5AE608847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4EFC21B1-2AFC-96E6-7411-01A7DAD1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303D5105-EA44-0069-044C-15644CEE6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6CE13480-DAB4-192C-C31B-99925CD44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66C8FF2C-4111-0F16-0C9A-3E5C5DAB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67C7472B-53DB-2CD0-8A35-3788CE1E7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3A1E6008-EAB2-052D-72B1-FF303CE5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4C22C520-E8E6-10E3-D4BB-F0E657354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01818B49-3533-C27B-DA84-4A9ECF9EF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DBCD42ED-18A2-60D6-3D01-897A3FED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A62850BA-1C03-223B-8065-7F42B466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B500A130-7374-09BE-FEC6-7FDC37FAF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52376FC4-8F1E-6CEE-8847-415E88B6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6E195030-0767-777A-8DF7-B35DA644E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12BF3092-636A-09B7-2FCD-8CF2BA41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2D36BBE5-4534-A788-0236-626EEC357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ED6982B9-CCB1-AD90-E912-80724C89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48299D39-BFF4-FAFD-ABF0-0DC34D11B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669285B0-5D61-AF3E-AC35-EC6081DC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0BB80C81-A1D9-B955-3DED-2721A816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51660DBE-E187-2AC2-FB37-AC257C95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F0B4F576-4EC6-32AB-036B-19EE192D0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0E9294-C004-5C9F-E0F5-9937930BC22D}"/>
              </a:ext>
            </a:extLst>
          </p:cNvPr>
          <p:cNvSpPr/>
          <p:nvPr/>
        </p:nvSpPr>
        <p:spPr>
          <a:xfrm>
            <a:off x="685800" y="54102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2AED32-296B-3782-93E8-C6D2F2337205}"/>
              </a:ext>
            </a:extLst>
          </p:cNvPr>
          <p:cNvSpPr/>
          <p:nvPr/>
        </p:nvSpPr>
        <p:spPr>
          <a:xfrm>
            <a:off x="4953000" y="3505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716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B789-87D7-32D8-4E4B-5D0CE44C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4A709963-5597-86BC-8F6B-738F89584F4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Note:  Gap of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4A709963-5597-86BC-8F6B-738F89584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0C589DF1-218A-E02B-EFF8-954E894B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FA18D6D6-75D9-9DBB-8B10-0FCBC3AC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20AAFF0D-F4CF-5F1A-A776-E915ECBC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DFDAC576-4281-9583-EF0F-692EB3AA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F99524EF-B40A-F2A6-B130-60092D68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D2410D31-9F03-C5FF-B751-B07681E0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6AA7EB2A-1961-2422-A148-9ABF4ED2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914BF1C7-B75D-2E24-6235-07794678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49A5FAB0-44E0-8987-C6C7-D6457EEB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9B92079E-ED88-69DD-1468-CF1DF6E89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DAA42C04-6786-C251-B6AC-59012066C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B55E8FA4-36C6-D657-1E57-4002FE84A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3DA46575-1DD6-4EF3-64AC-E13E8A60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6DC8FF23-45A6-826A-E5E7-23C45CD95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BA653706-0385-DB16-539A-FDE24673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6E3A1C7C-4C42-4A87-97BA-BE324ADC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B87391B5-24DD-0CC4-FBDB-C38874750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F7E41D75-3843-4D82-FBF1-5710B3A8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49C085B5-499B-1CC8-988F-74E2B09A3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16C1EDD5-C6DD-5870-46CE-1519EBFB2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2C580336-4880-79A8-CCA9-A2346B23C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69B604-DFFE-BABE-4CC1-FC40A773161D}"/>
              </a:ext>
            </a:extLst>
          </p:cNvPr>
          <p:cNvCxnSpPr/>
          <p:nvPr/>
        </p:nvCxnSpPr>
        <p:spPr>
          <a:xfrm flipH="1" flipV="1">
            <a:off x="2819400" y="5257800"/>
            <a:ext cx="1143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316D41-7CF8-6E68-90FC-3715E62BB6B2}"/>
              </a:ext>
            </a:extLst>
          </p:cNvPr>
          <p:cNvCxnSpPr/>
          <p:nvPr/>
        </p:nvCxnSpPr>
        <p:spPr>
          <a:xfrm flipH="1" flipV="1">
            <a:off x="1828800" y="5943600"/>
            <a:ext cx="2133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663EBDB-010D-9E67-CD77-10505CC85502}"/>
              </a:ext>
            </a:extLst>
          </p:cNvPr>
          <p:cNvSpPr/>
          <p:nvPr/>
        </p:nvSpPr>
        <p:spPr>
          <a:xfrm>
            <a:off x="2133600" y="2895600"/>
            <a:ext cx="1219200" cy="671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478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8DCCF-79DF-523A-C91D-CBF86261D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5FA94A66-4A87-D9E0-9B94-2EA348FD379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5FA94A66-4A87-D9E0-9B94-2EA348FD3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D2986B71-40D7-DFAC-47D4-F531614F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68D0D05D-9590-D3F2-437B-13FED6703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F807EE93-DB0A-19BE-3F9B-424B649D7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415E2531-0521-9BA7-EEDD-58E7AE40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7771E97B-8689-C919-2122-05DD28B9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BA87D75C-9C7C-6521-1652-C39D246FB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F48788D3-0C3E-4A3A-29EF-0FF1E469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D6CC7439-F18F-335F-AF8E-4E5238DE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510CE0AF-6E26-4F7F-89F6-0D1F2FA1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A2F796B2-2145-078C-91CA-D1864E32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DC7046F9-CC84-5C87-3B75-44BDE305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7A069300-351C-6F04-B9C1-F013A12E7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0180BC2F-2D7C-7D02-76E1-024B2C4A4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83E4E443-1FE2-0729-AFD1-49B07F365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5ACB9D01-A2B3-944A-EE5A-59996A6AC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6703D393-ACFD-1409-2D3C-2E60FB8E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BC1A7651-BC02-70CC-CB13-C1F07DE59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43A40DDF-24F9-6FE8-709E-3859355C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F7CA005E-5BF6-A771-425E-4DFD31740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36CE8D1F-E32C-C651-677E-A483A48BF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DC2F3ED-093D-B288-D7A4-09C780D18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3991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B1F50-1BE4-8751-A4D2-D49B6A0FC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85086DF9-44DA-9744-F73D-3404A80F42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7D0E7EE-B597-9A2C-B604-DC1E96E4F652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Above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too strong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Instead Assume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𝜌</m:t>
                    </m:r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Mixing Condition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7D0E7EE-B597-9A2C-B604-DC1E96E4F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EF6AF15-FDBA-D833-0B29-9A614D43F5A5}"/>
              </a:ext>
            </a:extLst>
          </p:cNvPr>
          <p:cNvGrpSpPr/>
          <p:nvPr/>
        </p:nvGrpSpPr>
        <p:grpSpPr>
          <a:xfrm>
            <a:off x="1892894" y="4114800"/>
            <a:ext cx="6031906" cy="2362200"/>
            <a:chOff x="1740494" y="2667000"/>
            <a:chExt cx="6031906" cy="2362200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2E103654-2D01-94A4-BB73-5D11EF56E9DC}"/>
                </a:ext>
              </a:extLst>
            </p:cNvPr>
            <p:cNvSpPr/>
            <p:nvPr/>
          </p:nvSpPr>
          <p:spPr>
            <a:xfrm>
              <a:off x="7391400" y="26670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30C89A-7F17-0AB6-0191-2EC24E4A29D4}"/>
                </a:ext>
              </a:extLst>
            </p:cNvPr>
            <p:cNvSpPr txBox="1"/>
            <p:nvPr/>
          </p:nvSpPr>
          <p:spPr>
            <a:xfrm>
              <a:off x="1740494" y="3505200"/>
              <a:ext cx="5718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 Apart Entries Uncorrelated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6B10AA-44D3-7A68-A450-D9AF009A9F4C}"/>
                  </a:ext>
                </a:extLst>
              </p:cNvPr>
              <p:cNvSpPr txBox="1"/>
              <p:nvPr/>
            </p:nvSpPr>
            <p:spPr>
              <a:xfrm>
                <a:off x="7715635" y="3853601"/>
                <a:ext cx="1352165" cy="2851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6B10AA-44D3-7A68-A450-D9AF009A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35" y="3853601"/>
                <a:ext cx="1352165" cy="2851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3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Compon’ts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194441110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B5BDE-0162-A9C4-5D74-48EC88AB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9757C209-7078-FA76-6817-746FA2AAD6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4221AC79-DE4B-850A-DE5C-DDF463F8A65D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Publication History: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Rejected by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Biometrika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 Along Vector Not Practical”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Hence Published in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JRSS-B</a:t>
                </a: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4221AC79-DE4B-850A-DE5C-DDF463F8A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8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98CEB-DF4F-4456-51F1-FE724AD3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BE526FAF-B0F0-417C-BC81-27DBCC81A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22D415BF-2F8A-63D1-F5F5-019D4C7C6E5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Later Realization: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This Mixing is </a:t>
            </a:r>
            <a:r>
              <a:rPr lang="en-US" u="sng" dirty="0">
                <a:solidFill>
                  <a:schemeClr val="bg1"/>
                </a:solidFill>
                <a:latin typeface="Arial" charset="0"/>
                <a:cs typeface="Arial" charset="0"/>
              </a:rPr>
              <a:t>Very Natural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in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Genome Wide Association Studies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such:  Klein et al (2005)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F8B64-C133-0B2E-9E84-D7258275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97E8F5F-670B-43BF-EA18-DA8F588FB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891BFD24-F952-D35F-CA5B-209B372A73B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Sexual Reproduction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- Mixing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Actually Very Natural “In Practice”</a:t>
                </a:r>
              </a:p>
            </p:txBody>
          </p:sp>
        </mc:Choice>
        <mc:Fallback xmlns="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891BFD24-F952-D35F-CA5B-209B372A7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>
            <a:extLst>
              <a:ext uri="{FF2B5EF4-FFF2-40B4-BE49-F238E27FC236}">
                <a16:creationId xmlns:a16="http://schemas.microsoft.com/office/drawing/2014/main" id="{E515A27B-B364-D0F5-651E-EBEDC249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6A5CE06-686F-77ED-DCF4-1F00BF70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03C7E55E-6FE1-7964-596E-CD06152AC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179B3834-B8C1-8E36-7F6D-E8C28F1A9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274B9135-DFB8-9921-4F15-1C8584F29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3AEB96CF-525D-E384-F7A2-E0C88D426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E88727BA-8620-B4A8-C979-D50EC6C1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27D7FF4B-E448-C606-7163-78911B40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9EB31FCE-FCC2-1DB0-58FA-F8390257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2A1E97DB-F9E0-C23F-FE6C-C2C6A5D06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2D405B2A-18CC-1376-C20F-EA9052CA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A5112FB1-0D23-E3BB-5976-8103F4E95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>
            <a:extLst>
              <a:ext uri="{FF2B5EF4-FFF2-40B4-BE49-F238E27FC236}">
                <a16:creationId xmlns:a16="http://schemas.microsoft.com/office/drawing/2014/main" id="{7A0524C3-A150-D853-E1F4-BBB9120A6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>
            <a:extLst>
              <a:ext uri="{FF2B5EF4-FFF2-40B4-BE49-F238E27FC236}">
                <a16:creationId xmlns:a16="http://schemas.microsoft.com/office/drawing/2014/main" id="{9ED98B9C-58CE-8AED-1989-13DF9D79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>
            <a:extLst>
              <a:ext uri="{FF2B5EF4-FFF2-40B4-BE49-F238E27FC236}">
                <a16:creationId xmlns:a16="http://schemas.microsoft.com/office/drawing/2014/main" id="{055842E4-AF0B-9A66-A470-B299A0E6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>
            <a:extLst>
              <a:ext uri="{FF2B5EF4-FFF2-40B4-BE49-F238E27FC236}">
                <a16:creationId xmlns:a16="http://schemas.microsoft.com/office/drawing/2014/main" id="{3833B440-3A3D-CBBD-075F-E28F9FA24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>
            <a:extLst>
              <a:ext uri="{FF2B5EF4-FFF2-40B4-BE49-F238E27FC236}">
                <a16:creationId xmlns:a16="http://schemas.microsoft.com/office/drawing/2014/main" id="{D50FC5A2-A1E5-0A35-FC69-7CDC9F185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>
            <a:extLst>
              <a:ext uri="{FF2B5EF4-FFF2-40B4-BE49-F238E27FC236}">
                <a16:creationId xmlns:a16="http://schemas.microsoft.com/office/drawing/2014/main" id="{FC694B13-6935-9DA0-4AF2-BC4825CF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>
            <a:extLst>
              <a:ext uri="{FF2B5EF4-FFF2-40B4-BE49-F238E27FC236}">
                <a16:creationId xmlns:a16="http://schemas.microsoft.com/office/drawing/2014/main" id="{BF0E63D1-99E9-E859-37D7-205E15F7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>
            <a:extLst>
              <a:ext uri="{FF2B5EF4-FFF2-40B4-BE49-F238E27FC236}">
                <a16:creationId xmlns:a16="http://schemas.microsoft.com/office/drawing/2014/main" id="{1CA40298-0CE2-7666-5F6F-8D4932E8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>
            <a:extLst>
              <a:ext uri="{FF2B5EF4-FFF2-40B4-BE49-F238E27FC236}">
                <a16:creationId xmlns:a16="http://schemas.microsoft.com/office/drawing/2014/main" id="{CCACB319-2581-EAFE-94E8-B0828100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>
            <a:extLst>
              <a:ext uri="{FF2B5EF4-FFF2-40B4-BE49-F238E27FC236}">
                <a16:creationId xmlns:a16="http://schemas.microsoft.com/office/drawing/2014/main" id="{68C36B86-6519-9483-7BA3-EB135983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>
            <a:extLst>
              <a:ext uri="{FF2B5EF4-FFF2-40B4-BE49-F238E27FC236}">
                <a16:creationId xmlns:a16="http://schemas.microsoft.com/office/drawing/2014/main" id="{60608F70-E58E-15B2-D4CD-F3CB73AA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>
            <a:extLst>
              <a:ext uri="{FF2B5EF4-FFF2-40B4-BE49-F238E27FC236}">
                <a16:creationId xmlns:a16="http://schemas.microsoft.com/office/drawing/2014/main" id="{5B2B250C-F1A0-ECE1-969E-F5D4952F8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>
            <a:extLst>
              <a:ext uri="{FF2B5EF4-FFF2-40B4-BE49-F238E27FC236}">
                <a16:creationId xmlns:a16="http://schemas.microsoft.com/office/drawing/2014/main" id="{A8266501-670D-3B2B-A28F-5A8B4C9C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>
            <a:extLst>
              <a:ext uri="{FF2B5EF4-FFF2-40B4-BE49-F238E27FC236}">
                <a16:creationId xmlns:a16="http://schemas.microsoft.com/office/drawing/2014/main" id="{16C2671B-D2C3-BFAD-12C5-6CA0186D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>
            <a:extLst>
              <a:ext uri="{FF2B5EF4-FFF2-40B4-BE49-F238E27FC236}">
                <a16:creationId xmlns:a16="http://schemas.microsoft.com/office/drawing/2014/main" id="{BF857733-C8B8-EE3E-510C-B23F9BC7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B29DF-6FF6-CA54-7C1D-AEAD9F3B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F3B229A-B4DD-10BF-EC91-EDC342F15A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E36DC38-F6AC-FA7D-4BD7-B5FDF9D4177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Major Papers: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CF8042-3BCD-65B2-6713-8C0196BFD540}"/>
              </a:ext>
            </a:extLst>
          </p:cNvPr>
          <p:cNvGrpSpPr/>
          <p:nvPr/>
        </p:nvGrpSpPr>
        <p:grpSpPr>
          <a:xfrm>
            <a:off x="2971800" y="1062335"/>
            <a:ext cx="5486400" cy="537865"/>
            <a:chOff x="2971800" y="1062335"/>
            <a:chExt cx="5486400" cy="5378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65E351-3291-1527-3880-A7B023CFF537}"/>
                </a:ext>
              </a:extLst>
            </p:cNvPr>
            <p:cNvSpPr txBox="1"/>
            <p:nvPr/>
          </p:nvSpPr>
          <p:spPr>
            <a:xfrm>
              <a:off x="3942220" y="1062335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Geometrical Representation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E52A23C-C95D-282A-02CE-E05AED8864A2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2971800" y="1293168"/>
              <a:ext cx="970420" cy="3070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395A86-5D5B-5A10-FE17-322C0ED36D5A}"/>
              </a:ext>
            </a:extLst>
          </p:cNvPr>
          <p:cNvSpPr/>
          <p:nvPr/>
        </p:nvSpPr>
        <p:spPr>
          <a:xfrm>
            <a:off x="533400" y="3048000"/>
            <a:ext cx="6858000" cy="7207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1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C4025-1BBE-7BAE-5B37-5C4F60CDA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8DD4CD04-80A8-AC33-B900-0C36F4986F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58C6FAE4-3920-A330-0232-A98516DC2B0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914400"/>
            <a:ext cx="7902575" cy="5105400"/>
          </a:xfrm>
        </p:spPr>
        <p:txBody>
          <a:bodyPr lIns="92075" tIns="46038" rIns="92075" bIns="46038"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</a:p>
          <a:p>
            <a:pPr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Assume 2</a:t>
            </a:r>
            <a:r>
              <a:rPr lang="en-US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Assume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Via “Epsilon Statistic”,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Basis of Hypothesis Test for “Sphericity”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Normal Distribution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(1976)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4059D-D813-2355-8C5D-30B0F1B2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F553D22-0362-EC2A-BC7C-DFA8223779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0738B18-A744-6DA1-F009-1955C59E1AEC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</a:p>
              <a:p>
                <a:pPr eaLnBrk="1" hangingPunct="1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Assume 2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eaLnBrk="1" hangingPunct="1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Assume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Then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so strong as before: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Published in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Biometrika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0738B18-A744-6DA1-F009-1955C59E1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  <a:blipFill>
                <a:blip r:embed="rId3"/>
                <a:stretch>
                  <a:fillRect l="-2006" b="-17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9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None/>
            </a:pPr>
            <a:r>
              <a:rPr lang="en-US" dirty="0"/>
              <a:t>David Allemang</a:t>
            </a:r>
          </a:p>
          <a:p>
            <a:pPr algn="ctr" eaLnBrk="1" hangingPunct="1"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Protrusions on Skeletal </a:t>
            </a:r>
          </a:p>
          <a:p>
            <a:pPr algn="ctr" eaLnBrk="1" hangingPunct="1">
              <a:buFontTx/>
              <a:buNone/>
            </a:pPr>
            <a:r>
              <a:rPr lang="en-US" dirty="0"/>
              <a:t>Shape Representations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Will Nenad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TIC testbed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These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83690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23060</TotalTime>
  <Words>3254</Words>
  <Application>Microsoft Office PowerPoint</Application>
  <PresentationFormat>On-screen Show (4:3)</PresentationFormat>
  <Paragraphs>780</Paragraphs>
  <Slides>87</Slides>
  <Notes>73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2_Default Design</vt:lpstr>
      <vt:lpstr>12_Default Design</vt:lpstr>
      <vt:lpstr>5_Default Design</vt:lpstr>
      <vt:lpstr>3_Default Design</vt:lpstr>
      <vt:lpstr>Statistics – O. R. 881 Object Oriented Data Analysis</vt:lpstr>
      <vt:lpstr>Current Sections in Textbook</vt:lpstr>
      <vt:lpstr>Last Class: Funct’l Data Anal.</vt:lpstr>
      <vt:lpstr>Last Class: Shifted Betas E.g.</vt:lpstr>
      <vt:lpstr>Last Class: Shifted Betas E.g.</vt:lpstr>
      <vt:lpstr>Last Class: Shifted Betas E.g.</vt:lpstr>
      <vt:lpstr>Last Class: Shifted Betas E.g.</vt:lpstr>
      <vt:lpstr>Last Class: Shifted Betas E.g.</vt:lpstr>
      <vt:lpstr>Last Class: TIC testbed</vt:lpstr>
      <vt:lpstr>Last Class: TIC testbed</vt:lpstr>
      <vt:lpstr>Last Class: Refined Calculat’ns</vt:lpstr>
      <vt:lpstr>Last Class: PNS on SRVF Sph</vt:lpstr>
      <vt:lpstr>Last Class: PNS on SRVF Sph</vt:lpstr>
      <vt:lpstr>Last Class: PNS on SRVF Sph</vt:lpstr>
      <vt:lpstr>Last Class: PNS on SRVF Sph</vt:lpstr>
      <vt:lpstr>Last Class: PNS on SRVFs</vt:lpstr>
      <vt:lpstr>Last Class:  Juggling Data</vt:lpstr>
      <vt:lpstr>Last Class:  HDLSS Asymptotics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Unit Simplex in R^d </vt:lpstr>
      <vt:lpstr>HDLSS Asy’s: Geometrical Represent’n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HDLSS Asy’s: History &amp; Assumptions</vt:lpstr>
      <vt:lpstr>HDLSS Asy’s: History &amp; Assumptions</vt:lpstr>
      <vt:lpstr>HDLSS Asy’s: History &amp; Assumptions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Could Do Homework</vt:lpstr>
      <vt:lpstr>HDLSS Asy’s: History &amp; Assumptions</vt:lpstr>
      <vt:lpstr>HDLSS Asy’s: History &amp; Assumptions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Asy’s: History &amp; Assumptions</vt:lpstr>
      <vt:lpstr>HDLSS Asy’s: History &amp; Assumptions</vt:lpstr>
      <vt:lpstr>HDLSS Asy’s: History &amp; Assumptions</vt:lpstr>
      <vt:lpstr>GWAS Data Analysis</vt:lpstr>
      <vt:lpstr>GWAS Data Analysis</vt:lpstr>
      <vt:lpstr>HDLSS Asy’s: History &amp; Assumptions</vt:lpstr>
      <vt:lpstr>HDLSS Asy’s: History &amp; Assumptions</vt:lpstr>
      <vt:lpstr>HDLSS Asy’s: History &amp; Assumptions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699</cp:revision>
  <dcterms:created xsi:type="dcterms:W3CDTF">2001-06-08T01:38:43Z</dcterms:created>
  <dcterms:modified xsi:type="dcterms:W3CDTF">2025-10-30T19:10:36Z</dcterms:modified>
</cp:coreProperties>
</file>