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3689" r:id="rId3"/>
    <p:sldMasterId id="2147483703" r:id="rId4"/>
  </p:sldMasterIdLst>
  <p:notesMasterIdLst>
    <p:notesMasterId r:id="rId138"/>
  </p:notesMasterIdLst>
  <p:sldIdLst>
    <p:sldId id="262" r:id="rId5"/>
    <p:sldId id="909" r:id="rId6"/>
    <p:sldId id="714" r:id="rId7"/>
    <p:sldId id="742" r:id="rId8"/>
    <p:sldId id="566" r:id="rId9"/>
    <p:sldId id="291" r:id="rId10"/>
    <p:sldId id="333" r:id="rId11"/>
    <p:sldId id="338" r:id="rId12"/>
    <p:sldId id="380" r:id="rId13"/>
    <p:sldId id="674" r:id="rId14"/>
    <p:sldId id="605" r:id="rId15"/>
    <p:sldId id="608" r:id="rId16"/>
    <p:sldId id="610" r:id="rId17"/>
    <p:sldId id="615" r:id="rId18"/>
    <p:sldId id="676" r:id="rId19"/>
    <p:sldId id="678" r:id="rId20"/>
    <p:sldId id="685" r:id="rId21"/>
    <p:sldId id="1122" r:id="rId22"/>
    <p:sldId id="1123" r:id="rId23"/>
    <p:sldId id="1124" r:id="rId24"/>
    <p:sldId id="633" r:id="rId25"/>
    <p:sldId id="634" r:id="rId26"/>
    <p:sldId id="636" r:id="rId27"/>
    <p:sldId id="691" r:id="rId28"/>
    <p:sldId id="637" r:id="rId29"/>
    <p:sldId id="638" r:id="rId30"/>
    <p:sldId id="639" r:id="rId31"/>
    <p:sldId id="640" r:id="rId32"/>
    <p:sldId id="641" r:id="rId33"/>
    <p:sldId id="642" r:id="rId34"/>
    <p:sldId id="643" r:id="rId35"/>
    <p:sldId id="644" r:id="rId36"/>
    <p:sldId id="3393" r:id="rId37"/>
    <p:sldId id="3396" r:id="rId38"/>
    <p:sldId id="1210" r:id="rId39"/>
    <p:sldId id="3388" r:id="rId40"/>
    <p:sldId id="3389" r:id="rId41"/>
    <p:sldId id="3390" r:id="rId42"/>
    <p:sldId id="1211" r:id="rId43"/>
    <p:sldId id="1212" r:id="rId44"/>
    <p:sldId id="1213" r:id="rId45"/>
    <p:sldId id="1214" r:id="rId46"/>
    <p:sldId id="1215" r:id="rId47"/>
    <p:sldId id="1216" r:id="rId48"/>
    <p:sldId id="1011" r:id="rId49"/>
    <p:sldId id="3397" r:id="rId50"/>
    <p:sldId id="3399" r:id="rId51"/>
    <p:sldId id="1002" r:id="rId52"/>
    <p:sldId id="3391" r:id="rId53"/>
    <p:sldId id="3392" r:id="rId54"/>
    <p:sldId id="881" r:id="rId55"/>
    <p:sldId id="882" r:id="rId56"/>
    <p:sldId id="883" r:id="rId57"/>
    <p:sldId id="884" r:id="rId58"/>
    <p:sldId id="885" r:id="rId59"/>
    <p:sldId id="886" r:id="rId60"/>
    <p:sldId id="887" r:id="rId61"/>
    <p:sldId id="888" r:id="rId62"/>
    <p:sldId id="889" r:id="rId63"/>
    <p:sldId id="890" r:id="rId64"/>
    <p:sldId id="891" r:id="rId65"/>
    <p:sldId id="892" r:id="rId66"/>
    <p:sldId id="893" r:id="rId67"/>
    <p:sldId id="894" r:id="rId68"/>
    <p:sldId id="895" r:id="rId69"/>
    <p:sldId id="896" r:id="rId70"/>
    <p:sldId id="897" r:id="rId71"/>
    <p:sldId id="898" r:id="rId72"/>
    <p:sldId id="899" r:id="rId73"/>
    <p:sldId id="900" r:id="rId74"/>
    <p:sldId id="901" r:id="rId75"/>
    <p:sldId id="902" r:id="rId76"/>
    <p:sldId id="903" r:id="rId77"/>
    <p:sldId id="904" r:id="rId78"/>
    <p:sldId id="905" r:id="rId79"/>
    <p:sldId id="906" r:id="rId80"/>
    <p:sldId id="703" r:id="rId81"/>
    <p:sldId id="841" r:id="rId82"/>
    <p:sldId id="843" r:id="rId83"/>
    <p:sldId id="844" r:id="rId84"/>
    <p:sldId id="845" r:id="rId85"/>
    <p:sldId id="846" r:id="rId86"/>
    <p:sldId id="847" r:id="rId87"/>
    <p:sldId id="848" r:id="rId88"/>
    <p:sldId id="1177" r:id="rId89"/>
    <p:sldId id="1178" r:id="rId90"/>
    <p:sldId id="1179" r:id="rId91"/>
    <p:sldId id="1180" r:id="rId92"/>
    <p:sldId id="1181" r:id="rId93"/>
    <p:sldId id="1182" r:id="rId94"/>
    <p:sldId id="1183" r:id="rId95"/>
    <p:sldId id="1184" r:id="rId96"/>
    <p:sldId id="1185" r:id="rId97"/>
    <p:sldId id="1186" r:id="rId98"/>
    <p:sldId id="1187" r:id="rId99"/>
    <p:sldId id="1188" r:id="rId100"/>
    <p:sldId id="1189" r:id="rId101"/>
    <p:sldId id="1190" r:id="rId102"/>
    <p:sldId id="1191" r:id="rId103"/>
    <p:sldId id="1192" r:id="rId104"/>
    <p:sldId id="1193" r:id="rId105"/>
    <p:sldId id="1194" r:id="rId106"/>
    <p:sldId id="1195" r:id="rId107"/>
    <p:sldId id="1196" r:id="rId108"/>
    <p:sldId id="1197" r:id="rId109"/>
    <p:sldId id="1198" r:id="rId110"/>
    <p:sldId id="1299" r:id="rId111"/>
    <p:sldId id="1300" r:id="rId112"/>
    <p:sldId id="1301" r:id="rId113"/>
    <p:sldId id="1302" r:id="rId114"/>
    <p:sldId id="1303" r:id="rId115"/>
    <p:sldId id="1290" r:id="rId116"/>
    <p:sldId id="1204" r:id="rId117"/>
    <p:sldId id="1205" r:id="rId118"/>
    <p:sldId id="1293" r:id="rId119"/>
    <p:sldId id="1292" r:id="rId120"/>
    <p:sldId id="1296" r:id="rId121"/>
    <p:sldId id="1295" r:id="rId122"/>
    <p:sldId id="1297" r:id="rId123"/>
    <p:sldId id="3400" r:id="rId124"/>
    <p:sldId id="3401" r:id="rId125"/>
    <p:sldId id="3403" r:id="rId126"/>
    <p:sldId id="3402" r:id="rId127"/>
    <p:sldId id="3404" r:id="rId128"/>
    <p:sldId id="3405" r:id="rId129"/>
    <p:sldId id="1286" r:id="rId130"/>
    <p:sldId id="1287" r:id="rId131"/>
    <p:sldId id="1209" r:id="rId132"/>
    <p:sldId id="1217" r:id="rId133"/>
    <p:sldId id="1218" r:id="rId134"/>
    <p:sldId id="1219" r:id="rId135"/>
    <p:sldId id="1288" r:id="rId136"/>
    <p:sldId id="1289" r:id="rId1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0D5"/>
    <a:srgbClr val="640000"/>
    <a:srgbClr val="00003C"/>
    <a:srgbClr val="000078"/>
    <a:srgbClr val="0000B4"/>
    <a:srgbClr val="0000C8"/>
    <a:srgbClr val="0000FF"/>
    <a:srgbClr val="FFEB00"/>
    <a:srgbClr val="00FFFF"/>
    <a:srgbClr val="D1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67" d="100"/>
          <a:sy n="67" d="100"/>
        </p:scale>
        <p:origin x="126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notesMaster" Target="notesMasters/notesMaster1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presProps" Target="presProp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6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30541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067941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765145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81478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167521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05434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15677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93319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37136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50695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4631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1862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39631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428712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13596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225769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675501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205063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515213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22593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92936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C7728-D893-4B26-B4E0-9E1D7CFAF1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702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89222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C11E81-260B-43F3-A842-B6E8E19636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38586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F49875-CE1A-44FF-B017-9B45BEFE1A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365818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C11E81-260B-43F3-A842-B6E8E19636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92627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C11E81-260B-43F3-A842-B6E8E19636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490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033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100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8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967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883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7BC42-C68E-4F96-9D07-5E4C2F1EE5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EGCD1Clust4a.ps</a:t>
            </a:r>
          </a:p>
        </p:txBody>
      </p:sp>
    </p:spTree>
    <p:extLst>
      <p:ext uri="{BB962C8B-B14F-4D97-AF65-F5344CB8AC3E}">
        <p14:creationId xmlns:p14="http://schemas.microsoft.com/office/powerpoint/2010/main" val="1179813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9DACD-E97C-44D1-9BA0-9CDAE6781B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EGCD1Clust4aDP2d.ps</a:t>
            </a:r>
          </a:p>
        </p:txBody>
      </p:sp>
    </p:spTree>
    <p:extLst>
      <p:ext uri="{BB962C8B-B14F-4D97-AF65-F5344CB8AC3E}">
        <p14:creationId xmlns:p14="http://schemas.microsoft.com/office/powerpoint/2010/main" val="302356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E9114-65D8-4A28-A4CA-656038CD5D21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58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6CDE84-047E-4D9A-96AD-B4063757CD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412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430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020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615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49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7413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085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953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4470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3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6077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2262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2135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785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708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57023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24768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20652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59914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628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9282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9416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A598D6-F604-490D-AA01-E856A7D26E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9161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A1DE32-C44C-4708-A992-C96059539B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1492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A6C729-55AA-4084-B29C-0E114D25396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8588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C9CBA-E599-4EC3-95BE-1B7053CCA9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3902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C9CBA-E599-4EC3-95BE-1B7053CCA9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4251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32526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ABF03-309D-4FC3-AADB-113BEEA3F5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28335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ABF03-309D-4FC3-AADB-113BEEA3F5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77212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45725F-6A1C-4665-974A-F142D0323C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047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A2FD-40BD-42AB-BBF5-9D19F45DB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2724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7C1D1D-591E-4445-B475-B3FEFF602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05380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731B01-D31B-4AE7-AB48-50E37AFA9C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19351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6EE46-7A67-4576-BFDC-144BBBD8CA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10938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2D828-9F51-4B9C-8219-9391851372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74350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BD57A6-1520-4809-9910-152C9A62AF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49956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771376-885A-46C1-B4CA-CD2186B13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74723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A08ADC-7998-4F16-8194-B5725E4C19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2532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6DD920-810C-420F-B02D-E5B7DD478D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045738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8D15ED-4B83-41CB-95C1-3CF4DECC4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19459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5B4B5B-FD43-4027-955A-A6A664B4A0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5402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DDB2D-3131-4E4A-BE76-35E548F5EB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EgView1p27proj3Dall.ps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363609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31486-75CB-49D4-A4CD-39441116FC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13337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31486-75CB-49D4-A4CD-39441116FC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59298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C3557-D25E-47FB-9F02-19F33A2308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54432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20735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14015-ACD1-4BB6-829C-2C7668ABE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849176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A7E05-32A0-48B3-97D9-439A2470CD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739067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31486-75CB-49D4-A4CD-39441116FC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78599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034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6151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2127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72B35-6AA5-41BC-B5C3-7DE173E4F4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EgView1p57proj3dPCall.ps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882504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79616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12381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3014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55653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70563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69612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3494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51764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63161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75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3E70BE-6B90-4E09-B919-07A52FA05821}" type="slidenum">
              <a:rPr lang="en-US" smtClean="0">
                <a:latin typeface="Times New Roman" pitchFamily="18" charset="0"/>
              </a:rPr>
              <a:pPr eaLnBrk="1" hangingPunct="1"/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EgView1p71GeneViewClustColor.ps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230772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72257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89670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236345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447694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571959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928664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950961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45200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871257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9642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381B9-131F-4157-AF3D-E5B8E7CF786A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>
                <a:ea typeface="Gulim" pitchFamily="34" charset="-127"/>
              </a:rPr>
              <a:t>EgView1p72PCAViewClustColor.ps</a:t>
            </a:r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488051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391514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463495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493371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81455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277377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471383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632652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346007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670902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434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966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73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817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019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939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507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651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292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6069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54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23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6873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76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07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63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36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37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48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506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46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35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99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28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2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03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977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4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718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23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007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63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377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509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5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122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905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061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525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5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01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759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860.png"/><Relationship Id="rId4" Type="http://schemas.openxmlformats.org/officeDocument/2006/relationships/image" Target="../media/image85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8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4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5.pn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4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0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4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4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4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8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8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ia.com/software/papers/com.htm" TargetMode="Externa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0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.mcgill.ca/faculty/ramsay/ramsay.html" TargetMode="Externa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3.jpe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5.jpe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4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0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4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5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7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8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8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OODA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8288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86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Record as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Second Dot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438400" y="2743200"/>
            <a:ext cx="4724400" cy="2133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8135124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52600" y="1999191"/>
            <a:ext cx="5778000" cy="28014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Repeat This 1,000 Times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Generate Null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42797059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514601" y="2743200"/>
            <a:ext cx="4495799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6573927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895600" y="2133600"/>
            <a:ext cx="4343400" cy="22098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2709334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Take Proportion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Larger as P-Value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7886700" y="2324101"/>
            <a:ext cx="533400" cy="152400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98431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5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Not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Significant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66382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Another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PCA View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200400" y="909935"/>
            <a:ext cx="4305300" cy="2214265"/>
            <a:chOff x="3200400" y="909935"/>
            <a:chExt cx="4305300" cy="2214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838700" y="909935"/>
                  <a:ext cx="2667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𝐽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= vector of 1s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8700" y="909935"/>
                  <a:ext cx="266700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602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stCxn id="2" idx="1"/>
            </p:cNvCxnSpPr>
            <p:nvPr/>
          </p:nvCxnSpPr>
          <p:spPr>
            <a:xfrm flipH="1">
              <a:off x="3200400" y="1140768"/>
              <a:ext cx="1638300" cy="152623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2" idx="1"/>
            </p:cNvCxnSpPr>
            <p:nvPr/>
          </p:nvCxnSpPr>
          <p:spPr>
            <a:xfrm flipH="1">
              <a:off x="3200400" y="1140768"/>
              <a:ext cx="1638300" cy="198343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23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Another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DWD View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(Similar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0,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?)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24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Another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DiProPerm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Now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Quite Significant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 flipV="1">
            <a:off x="1524000" y="2743200"/>
            <a:ext cx="7010400" cy="1905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E90E421B-0CB8-46B9-9983-83F56F75D2FD}"/>
              </a:ext>
            </a:extLst>
          </p:cNvPr>
          <p:cNvGrpSpPr/>
          <p:nvPr/>
        </p:nvGrpSpPr>
        <p:grpSpPr>
          <a:xfrm>
            <a:off x="3352800" y="914400"/>
            <a:ext cx="5370381" cy="1295400"/>
            <a:chOff x="3352800" y="914400"/>
            <a:chExt cx="5370381" cy="12954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A051A71-A87A-4D6C-AF49-0674EBF4757E}"/>
                </a:ext>
              </a:extLst>
            </p:cNvPr>
            <p:cNvSpPr txBox="1"/>
            <p:nvPr/>
          </p:nvSpPr>
          <p:spPr>
            <a:xfrm>
              <a:off x="3352800" y="914400"/>
              <a:ext cx="5370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Prop’n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&gt; is 0, but more precise is “p-value &lt; 0.001”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50E319B-A488-4E46-946F-4DE884DCD270}"/>
                </a:ext>
              </a:extLst>
            </p:cNvPr>
            <p:cNvCxnSpPr>
              <a:cxnSpLocks/>
              <a:stCxn id="2" idx="2"/>
            </p:cNvCxnSpPr>
            <p:nvPr/>
          </p:nvCxnSpPr>
          <p:spPr bwMode="auto">
            <a:xfrm>
              <a:off x="6037991" y="1283732"/>
              <a:ext cx="1201009" cy="926068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478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Stronger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Even PCA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Shows Class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Difference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724400"/>
            <a:ext cx="4038600" cy="452596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 dirty="0"/>
            </a:br>
            <a:endParaRPr lang="en-US" sz="2800" dirty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838200" y="1013590"/>
            <a:ext cx="8305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Useful Conceptual Framework: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Object Space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   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Trait Space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33528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(Where 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objects live)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3352800"/>
            <a:ext cx="27350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(How they 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represented)</a:t>
            </a:r>
          </a:p>
        </p:txBody>
      </p:sp>
    </p:spTree>
    <p:extLst>
      <p:ext uri="{BB962C8B-B14F-4D97-AF65-F5344CB8AC3E}">
        <p14:creationId xmlns:p14="http://schemas.microsoft.com/office/powerpoint/2010/main" val="3753589865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Stronger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C8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DiProPerm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Very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Significant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82877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Stronger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C8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DiProPerm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Very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Significant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Z-Score Allows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Comparison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6934200" y="2286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10400" y="2514600"/>
            <a:ext cx="1280287" cy="841177"/>
            <a:chOff x="7010400" y="2514600"/>
            <a:chExt cx="1280287" cy="841177"/>
          </a:xfrm>
        </p:grpSpPr>
        <p:sp>
          <p:nvSpPr>
            <p:cNvPr id="12" name="TextBox 11"/>
            <p:cNvSpPr txBox="1"/>
            <p:nvPr/>
          </p:nvSpPr>
          <p:spPr>
            <a:xfrm>
              <a:off x="7010400" y="3048000"/>
              <a:ext cx="1280287" cy="307777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&gt;&gt; 5.4 above</a:t>
              </a:r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 bwMode="auto">
            <a:xfrm flipV="1">
              <a:off x="7010400" y="2514600"/>
              <a:ext cx="609600" cy="687289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7BADA7E-A68C-4643-BF92-122F83046D67}"/>
              </a:ext>
            </a:extLst>
          </p:cNvPr>
          <p:cNvGrpSpPr/>
          <p:nvPr/>
        </p:nvGrpSpPr>
        <p:grpSpPr>
          <a:xfrm>
            <a:off x="5410200" y="1368623"/>
            <a:ext cx="1828800" cy="1069777"/>
            <a:chOff x="5410200" y="1368623"/>
            <a:chExt cx="1828800" cy="10697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0E1BC4-D8B6-4F30-BBCE-2079339250B2}"/>
                </a:ext>
              </a:extLst>
            </p:cNvPr>
            <p:cNvSpPr txBox="1"/>
            <p:nvPr/>
          </p:nvSpPr>
          <p:spPr>
            <a:xfrm>
              <a:off x="5410200" y="1368623"/>
              <a:ext cx="1545616" cy="307777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=(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MD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–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Xbar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) / 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DA9F183-7F55-4D38-A09B-DA94D046986B}"/>
                </a:ext>
              </a:extLst>
            </p:cNvPr>
            <p:cNvCxnSpPr>
              <a:cxnSpLocks/>
              <a:stCxn id="9" idx="2"/>
            </p:cNvCxnSpPr>
            <p:nvPr/>
          </p:nvCxnSpPr>
          <p:spPr bwMode="auto">
            <a:xfrm>
              <a:off x="6183008" y="1676400"/>
              <a:ext cx="1055992" cy="76200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3411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Deeper Look at Important Concept: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Inference is 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Essential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Slippery Visualization Comparisons:</a:t>
            </a:r>
          </a:p>
          <a:p>
            <a:pPr marL="742950" indent="-742950" eaLnBrk="1" hangingPunct="1">
              <a:buFont typeface="Wingdings" pitchFamily="2" charset="2"/>
              <a:buAutoNum type="arabicPeriod"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Autism Data Example</a:t>
            </a:r>
          </a:p>
          <a:p>
            <a:pPr marL="742950" indent="-742950" eaLnBrk="1" hangingPunct="1">
              <a:buFont typeface="Wingdings" pitchFamily="2" charset="2"/>
              <a:buAutoNum type="arabicPeriod"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Breast Cancer Data Example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5E68A-6E20-4390-87B7-32B5C5D5EDEA}"/>
              </a:ext>
            </a:extLst>
          </p:cNvPr>
          <p:cNvSpPr txBox="1"/>
          <p:nvPr/>
        </p:nvSpPr>
        <p:spPr>
          <a:xfrm>
            <a:off x="6934200" y="914400"/>
            <a:ext cx="17526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13.1</a:t>
            </a:r>
          </a:p>
        </p:txBody>
      </p:sp>
    </p:spTree>
    <p:extLst>
      <p:ext uri="{BB962C8B-B14F-4D97-AF65-F5344CB8AC3E}">
        <p14:creationId xmlns:p14="http://schemas.microsoft.com/office/powerpoint/2010/main" val="41160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Real Data Example:    Autism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Caudate Shape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(sub-cortical brain structure)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24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Shape summarized by 3-d locations of 1032 corresponding points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E.g. 1a:   Autistic vs. Typically Developing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E.g. 1b:   Development Delayed vs. Typ. Dev.</a:t>
            </a: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D3E96-E0AE-43C3-94B2-3D23A2045BD6}"/>
              </a:ext>
            </a:extLst>
          </p:cNvPr>
          <p:cNvSpPr txBox="1"/>
          <p:nvPr/>
        </p:nvSpPr>
        <p:spPr>
          <a:xfrm>
            <a:off x="5562600" y="4114800"/>
            <a:ext cx="2525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(Thanks to Josh Cates)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Cates et al. (2007)</a:t>
            </a:r>
          </a:p>
        </p:txBody>
      </p:sp>
    </p:spTree>
    <p:extLst>
      <p:ext uri="{BB962C8B-B14F-4D97-AF65-F5344CB8AC3E}">
        <p14:creationId xmlns:p14="http://schemas.microsoft.com/office/powerpoint/2010/main" val="750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Example 1:  Autism Data</a:t>
            </a: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altLang="ko-KR" sz="2400" dirty="0">
              <a:solidFill>
                <a:srgbClr val="FF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Autism</a:t>
            </a: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Spectrum</a:t>
            </a: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Disorder</a:t>
            </a: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altLang="ko-KR" sz="2400" dirty="0">
              <a:solidFill>
                <a:schemeClr val="bg1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Typically</a:t>
            </a: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chemeClr val="bg1"/>
                </a:solidFill>
                <a:latin typeface="Arial" charset="0"/>
                <a:ea typeface="Gulim" pitchFamily="34" charset="-127"/>
                <a:cs typeface="Arial" charset="0"/>
              </a:rPr>
              <a:t>Developing</a:t>
            </a: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altLang="ko-KR" sz="2400" dirty="0">
              <a:solidFill>
                <a:schemeClr val="bg1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altLang="ko-KR" sz="2400" dirty="0" err="1">
                <a:solidFill>
                  <a:srgbClr val="00B050"/>
                </a:solidFill>
                <a:latin typeface="Arial" charset="0"/>
                <a:ea typeface="Gulim" pitchFamily="34" charset="-127"/>
                <a:cs typeface="Arial" charset="0"/>
              </a:rPr>
              <a:t>Develop’ly</a:t>
            </a:r>
            <a:endParaRPr lang="en-US" altLang="ko-KR" sz="2400" dirty="0">
              <a:solidFill>
                <a:srgbClr val="00B05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rgbClr val="00B050"/>
                </a:solidFill>
                <a:latin typeface="Arial" charset="0"/>
                <a:ea typeface="Gulim" pitchFamily="34" charset="-127"/>
                <a:cs typeface="Arial" charset="0"/>
              </a:rPr>
              <a:t>Delayed</a:t>
            </a:r>
          </a:p>
          <a:p>
            <a:pPr marL="0" lvl="0" indent="0" eaLnBrk="1" hangingPunct="1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altLang="ko-KR" sz="2400" dirty="0">
              <a:solidFill>
                <a:schemeClr val="bg1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6DC7B52-1F11-4D75-A162-B0D9646428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15"/>
          <a:stretch/>
        </p:blipFill>
        <p:spPr>
          <a:xfrm>
            <a:off x="2560864" y="1920649"/>
            <a:ext cx="3382736" cy="49373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8D4D0F-04C8-4FB2-9CD7-4B1A09D48F40}"/>
              </a:ext>
            </a:extLst>
          </p:cNvPr>
          <p:cNvSpPr txBox="1"/>
          <p:nvPr/>
        </p:nvSpPr>
        <p:spPr>
          <a:xfrm>
            <a:off x="5872855" y="2743200"/>
            <a:ext cx="3280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Some Difference,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“Not Very Strong”?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E14D1-C79A-4C42-9C20-CFA1A8205862}"/>
              </a:ext>
            </a:extLst>
          </p:cNvPr>
          <p:cNvSpPr txBox="1"/>
          <p:nvPr/>
        </p:nvSpPr>
        <p:spPr>
          <a:xfrm>
            <a:off x="6096000" y="5253335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Looks “Stronger”?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6245E8-507E-4DD5-AEC2-9B249ABD8D9D}"/>
              </a:ext>
            </a:extLst>
          </p:cNvPr>
          <p:cNvGrpSpPr/>
          <p:nvPr/>
        </p:nvGrpSpPr>
        <p:grpSpPr>
          <a:xfrm>
            <a:off x="2563917" y="1916668"/>
            <a:ext cx="915635" cy="2807732"/>
            <a:chOff x="2563917" y="1916668"/>
            <a:chExt cx="915635" cy="28077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E905E4-101F-4202-AF01-65C8AA0BA51F}"/>
                </a:ext>
              </a:extLst>
            </p:cNvPr>
            <p:cNvSpPr txBox="1"/>
            <p:nvPr/>
          </p:nvSpPr>
          <p:spPr>
            <a:xfrm>
              <a:off x="2563917" y="1916668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E.g. 1a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E9C096-8CD6-42FD-AE1A-2CF6B6FEC35D}"/>
                </a:ext>
              </a:extLst>
            </p:cNvPr>
            <p:cNvSpPr txBox="1"/>
            <p:nvPr/>
          </p:nvSpPr>
          <p:spPr>
            <a:xfrm>
              <a:off x="2563917" y="4355068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E.g. 1b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79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Example 1:  Autism Data 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6DC7B52-1F11-4D75-A162-B0D964642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64" y="1920649"/>
            <a:ext cx="6583136" cy="493735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0EA638-D1FA-49C4-B532-BD3EC0B81D64}"/>
              </a:ext>
            </a:extLst>
          </p:cNvPr>
          <p:cNvGrpSpPr/>
          <p:nvPr/>
        </p:nvGrpSpPr>
        <p:grpSpPr>
          <a:xfrm>
            <a:off x="228600" y="2514600"/>
            <a:ext cx="6400800" cy="830997"/>
            <a:chOff x="228600" y="2514600"/>
            <a:chExt cx="6400800" cy="8309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BFC817-5924-4C4F-8B48-1B26A80092D8}"/>
                </a:ext>
              </a:extLst>
            </p:cNvPr>
            <p:cNvSpPr txBox="1"/>
            <p:nvPr/>
          </p:nvSpPr>
          <p:spPr>
            <a:xfrm>
              <a:off x="228600" y="2514600"/>
              <a:ext cx="25298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Actually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Strongly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Stat’ly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Significant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9B7D34E-2C6B-484D-83C8-725EBB272515}"/>
                </a:ext>
              </a:extLst>
            </p:cNvPr>
            <p:cNvCxnSpPr>
              <a:stCxn id="5" idx="3"/>
            </p:cNvCxnSpPr>
            <p:nvPr/>
          </p:nvCxnSpPr>
          <p:spPr>
            <a:xfrm flipV="1">
              <a:off x="2758460" y="2743200"/>
              <a:ext cx="3870940" cy="18689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9F8E35-B04E-4382-94F3-CAEB35AF8991}"/>
              </a:ext>
            </a:extLst>
          </p:cNvPr>
          <p:cNvGrpSpPr/>
          <p:nvPr/>
        </p:nvGrpSpPr>
        <p:grpSpPr>
          <a:xfrm>
            <a:off x="228600" y="4572000"/>
            <a:ext cx="6477000" cy="830997"/>
            <a:chOff x="228600" y="4572000"/>
            <a:chExt cx="6477000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0A70CC-9621-4DF9-900E-7BC6F1519611}"/>
                </a:ext>
              </a:extLst>
            </p:cNvPr>
            <p:cNvSpPr txBox="1"/>
            <p:nvPr/>
          </p:nvSpPr>
          <p:spPr>
            <a:xfrm>
              <a:off x="228600" y="4572000"/>
              <a:ext cx="25298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 Quite</a:t>
              </a:r>
              <a:endPara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Stat’ly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Significant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29D00A7-DFA8-4A07-B7C1-5FD68B9F0180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2758460" y="4953000"/>
              <a:ext cx="3947140" cy="3449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C3B2DC7-7D56-4251-B9B2-92EABBAB6C8C}"/>
              </a:ext>
            </a:extLst>
          </p:cNvPr>
          <p:cNvSpPr txBox="1"/>
          <p:nvPr/>
        </p:nvSpPr>
        <p:spPr>
          <a:xfrm>
            <a:off x="872561" y="5983069"/>
            <a:ext cx="7280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 Impression Can Be Slippery</a:t>
            </a:r>
          </a:p>
        </p:txBody>
      </p:sp>
    </p:spTree>
    <p:extLst>
      <p:ext uri="{BB962C8B-B14F-4D97-AF65-F5344CB8AC3E}">
        <p14:creationId xmlns:p14="http://schemas.microsoft.com/office/powerpoint/2010/main" val="185809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Example 2:  Breast Cancer Data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Again 2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Comp’sons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4C4B49A8-A65C-43D2-B0D6-D43396088C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15"/>
          <a:stretch/>
        </p:blipFill>
        <p:spPr>
          <a:xfrm>
            <a:off x="2560864" y="1920649"/>
            <a:ext cx="3382736" cy="49373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CC0210-9FA8-40C1-9744-60AE9A4C7D18}"/>
              </a:ext>
            </a:extLst>
          </p:cNvPr>
          <p:cNvSpPr txBox="1"/>
          <p:nvPr/>
        </p:nvSpPr>
        <p:spPr>
          <a:xfrm>
            <a:off x="6447533" y="2674203"/>
            <a:ext cx="2239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Top Looks Like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“Strong Diff.”?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3EE71-72CC-4E82-9E10-4B44C1014A25}"/>
              </a:ext>
            </a:extLst>
          </p:cNvPr>
          <p:cNvSpPr txBox="1"/>
          <p:nvPr/>
        </p:nvSpPr>
        <p:spPr>
          <a:xfrm>
            <a:off x="6477000" y="4953000"/>
            <a:ext cx="211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Bottom “More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Overlapped”?</a:t>
            </a:r>
          </a:p>
        </p:txBody>
      </p:sp>
    </p:spTree>
    <p:extLst>
      <p:ext uri="{BB962C8B-B14F-4D97-AF65-F5344CB8AC3E}">
        <p14:creationId xmlns:p14="http://schemas.microsoft.com/office/powerpoint/2010/main" val="125952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Example 2:  Breast Cancer Data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4C4B49A8-A65C-43D2-B0D6-D43396088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64" y="1920649"/>
            <a:ext cx="6583136" cy="49373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D93DDA-6B3F-40E9-8247-D8C9D2A0A49E}"/>
              </a:ext>
            </a:extLst>
          </p:cNvPr>
          <p:cNvSpPr txBox="1"/>
          <p:nvPr/>
        </p:nvSpPr>
        <p:spPr>
          <a:xfrm>
            <a:off x="457200" y="3733800"/>
            <a:ext cx="2289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Yet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DiProPerm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Gives Opposite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Result!</a:t>
            </a:r>
          </a:p>
        </p:txBody>
      </p:sp>
    </p:spTree>
    <p:extLst>
      <p:ext uri="{BB962C8B-B14F-4D97-AF65-F5344CB8AC3E}">
        <p14:creationId xmlns:p14="http://schemas.microsoft.com/office/powerpoint/2010/main" val="18122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What is going on?  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Is Visualization Useless?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Key Point: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Sample Sizes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Smaller Sample Size  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  <a:sym typeface="Wingdings" panose="05000000000000000000" pitchFamily="2" charset="2"/>
              </a:rPr>
              <a:t>  Weaker Inference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97DB69C-AF8C-4C9D-A188-77200E5BB6F8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2514600"/>
          <a:ext cx="6096000" cy="1483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66600057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6120115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258670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 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vs. 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Strongly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Stat’ly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538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 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vs. 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Stat’ly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70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 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vs. 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Stat’ly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767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 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vs.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Strongly </a:t>
                      </a:r>
                      <a:r>
                        <a:rPr lang="en-US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Stat’ly</a:t>
                      </a:r>
                      <a:r>
                        <a:rPr lang="en-US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Significant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58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1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Main Lessons:  </a:t>
            </a:r>
          </a:p>
          <a:p>
            <a:pPr marL="0" lvl="0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rgbClr val="C00000"/>
                </a:solidFill>
                <a:latin typeface="Arial" charset="0"/>
                <a:ea typeface="Gulim" pitchFamily="34" charset="-127"/>
                <a:cs typeface="Arial" charset="0"/>
              </a:rPr>
              <a:t>Important to Do Inference</a:t>
            </a:r>
          </a:p>
          <a:p>
            <a:pPr marL="0" lvl="0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rgbClr val="C00000"/>
                </a:solidFill>
                <a:latin typeface="Arial" charset="0"/>
                <a:ea typeface="Gulim" pitchFamily="34" charset="-127"/>
                <a:cs typeface="Arial" charset="0"/>
              </a:rPr>
              <a:t>Intuition Can Be Slippery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endParaRPr lang="en-US" altLang="ko-KR" sz="1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endParaRPr lang="en-US" altLang="ko-KR" sz="1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Note:    Cherry Picked These From 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Larger Set of Examples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sz="24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Opposite Results Not That Common</a:t>
            </a:r>
          </a:p>
        </p:txBody>
      </p:sp>
    </p:spTree>
    <p:extLst>
      <p:ext uri="{BB962C8B-B14F-4D97-AF65-F5344CB8AC3E}">
        <p14:creationId xmlns:p14="http://schemas.microsoft.com/office/powerpoint/2010/main" val="28128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910" t="72724" r="21587"/>
          <a:stretch/>
        </p:blipFill>
        <p:spPr>
          <a:xfrm>
            <a:off x="789099" y="3200400"/>
            <a:ext cx="7516701" cy="3657600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Each Curve is a Point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1323439"/>
              </a:xfrm>
              <a:prstGeom prst="rect">
                <a:avLst/>
              </a:prstGeom>
              <a:blipFill>
                <a:blip r:embed="rId4"/>
                <a:stretch>
                  <a:fillRect l="-1909" t="-5991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2438400" y="2286000"/>
            <a:ext cx="990600" cy="15240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19600" y="2286000"/>
            <a:ext cx="2057400" cy="15240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80924"/>
      </p:ext>
    </p:extLst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Recent Discovery:   </a:t>
            </a:r>
          </a:p>
          <a:p>
            <a:pPr marL="0" lvl="0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Yang et al. (2023)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A5B03-AF2F-B8E2-83B7-DD2405405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6" t="22227" r="15000" b="5563"/>
          <a:stretch/>
        </p:blipFill>
        <p:spPr>
          <a:xfrm>
            <a:off x="152400" y="2802367"/>
            <a:ext cx="8839200" cy="40556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F94236-3B53-AA3A-AD41-306D7BDBADE1}"/>
              </a:ext>
            </a:extLst>
          </p:cNvPr>
          <p:cNvSpPr txBox="1"/>
          <p:nvPr/>
        </p:nvSpPr>
        <p:spPr>
          <a:xfrm>
            <a:off x="1524000" y="4953000"/>
            <a:ext cx="2929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For Very Strong Signal,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Test Power Can </a:t>
            </a:r>
            <a:r>
              <a:rPr lang="en-US" u="sng" dirty="0">
                <a:solidFill>
                  <a:srgbClr val="C00000"/>
                </a:solidFill>
              </a:rPr>
              <a:t>Decrease</a:t>
            </a:r>
            <a:r>
              <a:rPr lang="en-US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475A4-7D30-13F9-DE3F-9B360F1E82D8}"/>
              </a:ext>
            </a:extLst>
          </p:cNvPr>
          <p:cNvSpPr txBox="1"/>
          <p:nvPr/>
        </p:nvSpPr>
        <p:spPr>
          <a:xfrm>
            <a:off x="6273196" y="1066800"/>
            <a:ext cx="127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Not in Text</a:t>
            </a:r>
          </a:p>
        </p:txBody>
      </p:sp>
    </p:spTree>
    <p:extLst>
      <p:ext uri="{BB962C8B-B14F-4D97-AF65-F5344CB8AC3E}">
        <p14:creationId xmlns:p14="http://schemas.microsoft.com/office/powerpoint/2010/main" val="60970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Cause of Power Loss:   </a:t>
            </a:r>
          </a:p>
          <a:p>
            <a:pPr marL="0" lvl="0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Use of “All Permutations”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CD53F4-31BB-8228-6F9D-EB2B713644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18524" r="17500" b="33336"/>
          <a:stretch/>
        </p:blipFill>
        <p:spPr>
          <a:xfrm>
            <a:off x="190500" y="3681714"/>
            <a:ext cx="8724900" cy="28714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949D9E-CEAF-A57D-375A-3F42A03519D0}"/>
              </a:ext>
            </a:extLst>
          </p:cNvPr>
          <p:cNvSpPr/>
          <p:nvPr/>
        </p:nvSpPr>
        <p:spPr>
          <a:xfrm>
            <a:off x="7696200" y="5257800"/>
            <a:ext cx="914400" cy="457200"/>
          </a:xfrm>
          <a:prstGeom prst="rect">
            <a:avLst/>
          </a:prstGeom>
          <a:noFill/>
          <a:ln w="5080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3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610600" cy="5410200"/>
          </a:xfrm>
        </p:spPr>
        <p:txBody>
          <a:bodyPr/>
          <a:lstStyle/>
          <a:p>
            <a:pPr marL="0" lvl="0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Use of “All Permutations”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F08875-1929-809F-496B-ACD2D537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12836" r="17500" b="448"/>
          <a:stretch/>
        </p:blipFill>
        <p:spPr>
          <a:xfrm>
            <a:off x="1066800" y="1780571"/>
            <a:ext cx="7162800" cy="507742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56CC39-167E-B606-86CC-631E7DD83C2F}"/>
              </a:ext>
            </a:extLst>
          </p:cNvPr>
          <p:cNvGrpSpPr/>
          <p:nvPr/>
        </p:nvGrpSpPr>
        <p:grpSpPr>
          <a:xfrm>
            <a:off x="4343400" y="2667000"/>
            <a:ext cx="4916731" cy="902732"/>
            <a:chOff x="4343400" y="2667000"/>
            <a:chExt cx="4916731" cy="9027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DF019E-5264-DCB1-1B3E-BE19DC8C4F11}"/>
                </a:ext>
              </a:extLst>
            </p:cNvPr>
            <p:cNvSpPr txBox="1"/>
            <p:nvPr/>
          </p:nvSpPr>
          <p:spPr>
            <a:xfrm>
              <a:off x="4343400" y="3200400"/>
              <a:ext cx="4916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Big Power Loss from Spread Null Distribution 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8131758-7156-CF6B-2AD5-AE744824F3AE}"/>
                </a:ext>
              </a:extLst>
            </p:cNvPr>
            <p:cNvCxnSpPr/>
            <p:nvPr/>
          </p:nvCxnSpPr>
          <p:spPr>
            <a:xfrm flipV="1">
              <a:off x="7086600" y="2667000"/>
              <a:ext cx="228600" cy="6858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77703F4-0CE5-E658-4D68-DC70C6D7FA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53200" y="2667000"/>
              <a:ext cx="533400" cy="6858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49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Solution:   </a:t>
            </a:r>
          </a:p>
          <a:p>
            <a:pPr marL="0" lvl="0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Only Consider </a:t>
            </a:r>
            <a:r>
              <a:rPr lang="en-US" altLang="ko-KR" dirty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“Balanced Permutations”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CD53F4-31BB-8228-6F9D-EB2B713644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18524" r="17500" b="33336"/>
          <a:stretch/>
        </p:blipFill>
        <p:spPr>
          <a:xfrm>
            <a:off x="190500" y="3681714"/>
            <a:ext cx="8724900" cy="28714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A1C919-CCF9-1A03-8CF1-CD03B80340D5}"/>
              </a:ext>
            </a:extLst>
          </p:cNvPr>
          <p:cNvSpPr/>
          <p:nvPr/>
        </p:nvSpPr>
        <p:spPr>
          <a:xfrm>
            <a:off x="7696200" y="4495800"/>
            <a:ext cx="1066800" cy="3810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4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610600" cy="5410200"/>
          </a:xfrm>
        </p:spPr>
        <p:txBody>
          <a:bodyPr/>
          <a:lstStyle/>
          <a:p>
            <a:pPr marL="0" lvl="0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Only Consider </a:t>
            </a:r>
            <a:r>
              <a:rPr lang="en-US" altLang="ko-KR" dirty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“Balanced Permutations”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F08875-1929-809F-496B-ACD2D537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12836" r="17500" b="448"/>
          <a:stretch/>
        </p:blipFill>
        <p:spPr>
          <a:xfrm>
            <a:off x="1066800" y="1780571"/>
            <a:ext cx="7162800" cy="507742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56CC39-167E-B606-86CC-631E7DD83C2F}"/>
              </a:ext>
            </a:extLst>
          </p:cNvPr>
          <p:cNvGrpSpPr/>
          <p:nvPr/>
        </p:nvGrpSpPr>
        <p:grpSpPr>
          <a:xfrm>
            <a:off x="5652904" y="2590800"/>
            <a:ext cx="3262496" cy="978932"/>
            <a:chOff x="5652904" y="2590800"/>
            <a:chExt cx="3262496" cy="9789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DF019E-5264-DCB1-1B3E-BE19DC8C4F11}"/>
                </a:ext>
              </a:extLst>
            </p:cNvPr>
            <p:cNvSpPr txBox="1"/>
            <p:nvPr/>
          </p:nvSpPr>
          <p:spPr>
            <a:xfrm>
              <a:off x="5652904" y="3200400"/>
              <a:ext cx="3262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Much Tighter Null Distribution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77703F4-0CE5-E658-4D68-DC70C6D7FA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24600" y="2590800"/>
              <a:ext cx="762000" cy="7620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124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Recommendation:   </a:t>
            </a:r>
          </a:p>
          <a:p>
            <a:pPr marL="0" lvl="0" indent="0"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Always Use </a:t>
            </a:r>
            <a:r>
              <a:rPr lang="en-US" altLang="ko-KR" dirty="0">
                <a:solidFill>
                  <a:srgbClr val="FF0000"/>
                </a:solidFill>
                <a:latin typeface="Arial" charset="0"/>
                <a:ea typeface="Gulim" pitchFamily="34" charset="-127"/>
                <a:cs typeface="Arial" charset="0"/>
              </a:rPr>
              <a:t>“Balanced Permutations”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4926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64" t="18216" r="3661" b="12130"/>
          <a:stretch/>
        </p:blipFill>
        <p:spPr>
          <a:xfrm>
            <a:off x="-22196" y="1524000"/>
            <a:ext cx="9166195" cy="53340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OODA Software</a:t>
            </a:r>
          </a:p>
        </p:txBody>
      </p:sp>
      <p:sp>
        <p:nvSpPr>
          <p:cNvPr id="2" name="Oval 1"/>
          <p:cNvSpPr/>
          <p:nvPr/>
        </p:nvSpPr>
        <p:spPr>
          <a:xfrm>
            <a:off x="1219200" y="3505200"/>
            <a:ext cx="7467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>
            <a:off x="2895600" y="1295400"/>
            <a:ext cx="2057400" cy="2209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3772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US" altLang="ko-KR" sz="40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endParaRPr lang="en-US" altLang="ko-KR" sz="40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Software: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DiProPermXY.m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altLang="ko-KR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Directory</a:t>
            </a:r>
          </a:p>
        </p:txBody>
      </p:sp>
    </p:spTree>
    <p:extLst>
      <p:ext uri="{BB962C8B-B14F-4D97-AF65-F5344CB8AC3E}">
        <p14:creationId xmlns:p14="http://schemas.microsoft.com/office/powerpoint/2010/main" val="47581412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8288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994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3600" dirty="0"/>
              <a:t>Nomenclature Clash?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3600" dirty="0"/>
              <a:t>Computer Science View:  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z="3600" dirty="0"/>
              <a:t>Object Oriented Programming: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dirty="0"/>
              <a:t>Programming that supports encapsulation, inheritance, and polymorphism </a:t>
            </a:r>
            <a:endParaRPr lang="en-US" sz="3600" dirty="0"/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sz="2400" dirty="0"/>
              <a:t>(from Google: </a:t>
            </a:r>
            <a:r>
              <a:rPr lang="en-US" sz="2400" i="1" dirty="0"/>
              <a:t>define object oriented programming</a:t>
            </a:r>
            <a:r>
              <a:rPr lang="en-US" sz="2400" dirty="0"/>
              <a:t>,</a:t>
            </a:r>
          </a:p>
          <a:p>
            <a:pPr eaLnBrk="1" hangingPunct="1">
              <a:buFontTx/>
              <a:buNone/>
            </a:pPr>
            <a:r>
              <a:rPr lang="en-US" sz="2400" dirty="0"/>
              <a:t>my favorite:  </a:t>
            </a:r>
            <a:r>
              <a:rPr lang="en-US" sz="2400" dirty="0">
                <a:hlinkClick r:id="rId3"/>
              </a:rPr>
              <a:t>www.innovatia.com/software/papers/com.htm</a:t>
            </a:r>
            <a:r>
              <a:rPr lang="en-US" sz="2400" dirty="0"/>
              <a:t>)</a:t>
            </a:r>
            <a:r>
              <a:rPr lang="en-US" sz="28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60EA3-53D2-417B-9D73-F9ADB7262158}"/>
              </a:ext>
            </a:extLst>
          </p:cNvPr>
          <p:cNvSpPr txBox="1"/>
          <p:nvPr/>
        </p:nvSpPr>
        <p:spPr>
          <a:xfrm>
            <a:off x="6781800" y="1307068"/>
            <a:ext cx="17526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18.1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2FA5BC-210B-0C3C-0E8B-CCAB3ADE922A}"/>
              </a:ext>
            </a:extLst>
          </p:cNvPr>
          <p:cNvSpPr txBox="1"/>
          <p:nvPr/>
        </p:nvSpPr>
        <p:spPr>
          <a:xfrm>
            <a:off x="2362200" y="6172200"/>
            <a:ext cx="49530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18.2 Discusses Deeper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Conections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700D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13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C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Best Rank 1 Approximation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(PC 1)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3"/>
                <a:stretch>
                  <a:fillRect l="-1909" t="-38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883" t="72727" r="22549"/>
          <a:stretch/>
        </p:blipFill>
        <p:spPr>
          <a:xfrm>
            <a:off x="837301" y="3174884"/>
            <a:ext cx="7468499" cy="36831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0600" y="2514600"/>
            <a:ext cx="2076209" cy="1447800"/>
            <a:chOff x="990600" y="2514600"/>
            <a:chExt cx="2076209" cy="1447800"/>
          </a:xfrm>
        </p:grpSpPr>
        <p:sp>
          <p:nvSpPr>
            <p:cNvPr id="4" name="TextBox 3"/>
            <p:cNvSpPr txBox="1"/>
            <p:nvPr/>
          </p:nvSpPr>
          <p:spPr>
            <a:xfrm>
              <a:off x="990600" y="2514600"/>
              <a:ext cx="2076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sym typeface="Wingdings" pitchFamily="2" charset="2"/>
                </a:rPr>
                <a:t>As </a:t>
              </a:r>
              <a:r>
                <a:rPr lang="en-US" sz="3200" dirty="0">
                  <a:solidFill>
                    <a:srgbClr val="DC00FF"/>
                  </a:solidFill>
                  <a:sym typeface="Wingdings" pitchFamily="2" charset="2"/>
                </a:rPr>
                <a:t>Curves</a:t>
              </a:r>
              <a:endParaRPr lang="en-US" sz="3200" dirty="0">
                <a:solidFill>
                  <a:srgbClr val="DC00FF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4" idx="2"/>
            </p:cNvCxnSpPr>
            <p:nvPr/>
          </p:nvCxnSpPr>
          <p:spPr>
            <a:xfrm>
              <a:off x="2028705" y="3099375"/>
              <a:ext cx="790695" cy="863025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190282" y="2514600"/>
            <a:ext cx="2667718" cy="1472625"/>
            <a:chOff x="4190282" y="2514600"/>
            <a:chExt cx="2667718" cy="1472625"/>
          </a:xfrm>
        </p:grpSpPr>
        <p:sp>
          <p:nvSpPr>
            <p:cNvPr id="5" name="TextBox 4"/>
            <p:cNvSpPr txBox="1"/>
            <p:nvPr/>
          </p:nvSpPr>
          <p:spPr>
            <a:xfrm>
              <a:off x="4190282" y="2514600"/>
              <a:ext cx="26677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sym typeface="Wingdings" pitchFamily="2" charset="2"/>
                </a:rPr>
                <a:t>and as </a:t>
              </a:r>
              <a:r>
                <a:rPr lang="en-US" sz="3200" dirty="0">
                  <a:solidFill>
                    <a:srgbClr val="DC00FF"/>
                  </a:solidFill>
                  <a:sym typeface="Wingdings" pitchFamily="2" charset="2"/>
                </a:rPr>
                <a:t>Points</a:t>
              </a:r>
              <a:endParaRPr lang="en-US" sz="3200" dirty="0">
                <a:solidFill>
                  <a:srgbClr val="DC00FF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838705" y="3124200"/>
              <a:ext cx="790695" cy="863025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8578900"/>
      </p:ext>
    </p:extLst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Some statistical history: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/>
              <a:t>John Chambers Idea (1960s - ):</a:t>
            </a: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en-US" sz="2400" dirty="0"/>
              <a:t>Object Oriented approach to statistical computation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/>
              <a:t>Developed as software package  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dirty="0"/>
              <a:t>Basis of S-plus (</a:t>
            </a:r>
            <a:r>
              <a:rPr lang="en-US" sz="2000" dirty="0" err="1"/>
              <a:t>commerical</a:t>
            </a:r>
            <a:r>
              <a:rPr lang="en-US" sz="2000" dirty="0"/>
              <a:t> product)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000" dirty="0"/>
              <a:t>And of R  (free-ware, current favorite of Chambers)</a:t>
            </a:r>
          </a:p>
          <a:p>
            <a:pPr eaLnBrk="1" hangingPunct="1">
              <a:lnSpc>
                <a:spcPct val="130000"/>
              </a:lnSpc>
            </a:pPr>
            <a:r>
              <a:rPr lang="en-US" sz="2400" dirty="0"/>
              <a:t>Reference for more on this:</a:t>
            </a:r>
          </a:p>
          <a:p>
            <a:pPr algn="ctr">
              <a:buFontTx/>
              <a:buNone/>
            </a:pPr>
            <a:r>
              <a:rPr lang="en-US" sz="2400" dirty="0" err="1"/>
              <a:t>Venables</a:t>
            </a:r>
            <a:r>
              <a:rPr lang="en-US" sz="2400" dirty="0"/>
              <a:t> &amp;  Ripley (2013)</a:t>
            </a:r>
          </a:p>
        </p:txBody>
      </p:sp>
    </p:spTree>
    <p:extLst>
      <p:ext uri="{BB962C8B-B14F-4D97-AF65-F5344CB8AC3E}">
        <p14:creationId xmlns:p14="http://schemas.microsoft.com/office/powerpoint/2010/main" val="1251417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3600" dirty="0"/>
              <a:t>Another take:   J. O. Ramsay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sz="2400" dirty="0">
                <a:hlinkClick r:id="rId3"/>
              </a:rPr>
              <a:t>http://www.psych.mcgill.ca/faculty/ramsay/ramsay.html</a:t>
            </a:r>
            <a:endParaRPr lang="en-US" sz="2400" dirty="0"/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“Functional Data Objects”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/>
              <a:t>(closer to C. S. meaning)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Personal Objection: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dirty="0"/>
              <a:t>“Functional” in mathematics is:</a:t>
            </a:r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en-US" dirty="0"/>
              <a:t>“Function that operates on functions”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8572" r="25714" b="27143"/>
          <a:stretch/>
        </p:blipFill>
        <p:spPr bwMode="auto">
          <a:xfrm>
            <a:off x="7391400" y="2438400"/>
            <a:ext cx="160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140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More Terminology: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SAMSI Program (2010-2011):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OODA  </a:t>
            </a:r>
            <a:r>
              <a:rPr lang="en-US" dirty="0">
                <a:sym typeface="Wingdings" panose="05000000000000000000" pitchFamily="2" charset="2"/>
              </a:rPr>
              <a:t>  Analysis of Object Oriented Data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>
                <a:sym typeface="Wingdings" panose="05000000000000000000" pitchFamily="2" charset="2"/>
              </a:rPr>
              <a:t>               Analysis of Object Data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sz="2400" dirty="0"/>
          </a:p>
        </p:txBody>
      </p:sp>
      <p:pic>
        <p:nvPicPr>
          <p:cNvPr id="4" name="Picture 3" descr="samsilogo.jpg">
            <a:extLst>
              <a:ext uri="{FF2B5EF4-FFF2-40B4-BE49-F238E27FC236}">
                <a16:creationId xmlns:a16="http://schemas.microsoft.com/office/drawing/2014/main" id="{AEFF59C9-6C40-45B9-A622-B83D390DBB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32131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ECF539D-8C84-4E36-9A74-D1C9E45FC16E}"/>
              </a:ext>
            </a:extLst>
          </p:cNvPr>
          <p:cNvGrpSpPr/>
          <p:nvPr/>
        </p:nvGrpSpPr>
        <p:grpSpPr>
          <a:xfrm>
            <a:off x="6781800" y="3962400"/>
            <a:ext cx="1928733" cy="2502932"/>
            <a:chOff x="6781800" y="3962400"/>
            <a:chExt cx="1928733" cy="2502932"/>
          </a:xfrm>
        </p:grpSpPr>
        <p:pic>
          <p:nvPicPr>
            <p:cNvPr id="1026" name="Picture 2" descr="Leland Wilkinson: Home Page">
              <a:extLst>
                <a:ext uri="{FF2B5EF4-FFF2-40B4-BE49-F238E27FC236}">
                  <a16:creationId xmlns:a16="http://schemas.microsoft.com/office/drawing/2014/main" id="{0A9636DC-C877-483E-BD52-230D17C1A7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962400"/>
              <a:ext cx="1447800" cy="1927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A988450-420C-4B6D-9EDD-B0DCFE70BECC}"/>
                </a:ext>
              </a:extLst>
            </p:cNvPr>
            <p:cNvSpPr txBox="1"/>
            <p:nvPr/>
          </p:nvSpPr>
          <p:spPr>
            <a:xfrm>
              <a:off x="6781800" y="6096000"/>
              <a:ext cx="192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Leland Wilkinson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416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More Terminology: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SAMSI Program (2010-2011):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/>
              <a:t>OODA  </a:t>
            </a:r>
            <a:r>
              <a:rPr lang="en-US" dirty="0">
                <a:sym typeface="Wingdings" panose="05000000000000000000" pitchFamily="2" charset="2"/>
              </a:rPr>
              <a:t>  Analysis of Object Oriented Data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dirty="0">
                <a:sym typeface="Wingdings" panose="05000000000000000000" pitchFamily="2" charset="2"/>
              </a:rPr>
              <a:t>               Analysis of Object Data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2400" dirty="0">
                <a:sym typeface="Wingdings" panose="05000000000000000000" pitchFamily="2" charset="2"/>
              </a:rPr>
              <a:t>“Object Data Analysis” Terminology Used in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1800" dirty="0" err="1">
                <a:sym typeface="Wingdings" panose="05000000000000000000" pitchFamily="2" charset="2"/>
              </a:rPr>
              <a:t>Patrangenaru</a:t>
            </a:r>
            <a:r>
              <a:rPr lang="en-US" sz="1800" dirty="0">
                <a:sym typeface="Wingdings" panose="05000000000000000000" pitchFamily="2" charset="2"/>
              </a:rPr>
              <a:t> and Ellingson (2019)</a:t>
            </a:r>
            <a:endParaRPr lang="en-US" sz="1800" dirty="0"/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sz="2400" dirty="0"/>
          </a:p>
        </p:txBody>
      </p:sp>
      <p:pic>
        <p:nvPicPr>
          <p:cNvPr id="4" name="Picture 3" descr="samsilogo.jpg">
            <a:extLst>
              <a:ext uri="{FF2B5EF4-FFF2-40B4-BE49-F238E27FC236}">
                <a16:creationId xmlns:a16="http://schemas.microsoft.com/office/drawing/2014/main" id="{AEFF59C9-6C40-45B9-A622-B83D390DBB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32131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92150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675" t="73323" r="25030"/>
          <a:stretch/>
        </p:blipFill>
        <p:spPr>
          <a:xfrm>
            <a:off x="914400" y="3174883"/>
            <a:ext cx="7286166" cy="3683117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Interpretation: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2</a:t>
                </a:r>
                <a:r>
                  <a:rPr kumimoji="0" lang="en-US" sz="3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nd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Mode of Variation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4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2667000" y="2971800"/>
            <a:ext cx="2362200" cy="1295400"/>
          </a:xfrm>
          <a:prstGeom prst="straightConnector1">
            <a:avLst/>
          </a:prstGeom>
          <a:ln w="508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82546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101359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Decomposition into Modes of Variation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40152" r="21569" b="3030"/>
          <a:stretch/>
        </p:blipFill>
        <p:spPr>
          <a:xfrm>
            <a:off x="2002355" y="1697554"/>
            <a:ext cx="5160445" cy="5160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839" y="4034135"/>
            <a:ext cx="791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Usual Quantification:  Variance of Each, Expressed as %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876800" y="1447800"/>
            <a:ext cx="3896365" cy="2667000"/>
            <a:chOff x="4876800" y="1447800"/>
            <a:chExt cx="3896365" cy="2667000"/>
          </a:xfrm>
        </p:grpSpPr>
        <p:sp>
          <p:nvSpPr>
            <p:cNvPr id="5" name="TextBox 4"/>
            <p:cNvSpPr txBox="1"/>
            <p:nvPr/>
          </p:nvSpPr>
          <p:spPr>
            <a:xfrm>
              <a:off x="6934200" y="1447800"/>
              <a:ext cx="18389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Sum of Squares</a:t>
              </a:r>
            </a:p>
            <a:p>
              <a:r>
                <a:rPr lang="en-US" dirty="0"/>
                <a:t>After Mean</a:t>
              </a:r>
            </a:p>
            <a:p>
              <a:r>
                <a:rPr lang="en-US" dirty="0"/>
                <a:t>Centering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876800" y="2286000"/>
              <a:ext cx="2133600" cy="1828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938922" y="2706469"/>
            <a:ext cx="2052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Variance (not </a:t>
            </a:r>
            <a:r>
              <a:rPr lang="en-US" dirty="0" err="1"/>
              <a:t>s.d.</a:t>
            </a:r>
            <a:r>
              <a:rPr lang="en-US" dirty="0"/>
              <a:t>)</a:t>
            </a:r>
          </a:p>
          <a:p>
            <a:r>
              <a:rPr lang="en-US" dirty="0"/>
              <a:t>To Reflect </a:t>
            </a:r>
            <a:r>
              <a:rPr lang="en-US" u="sng" dirty="0"/>
              <a:t>Energy</a:t>
            </a:r>
          </a:p>
          <a:p>
            <a:r>
              <a:rPr lang="en-US" dirty="0"/>
              <a:t>Just as in ANOVA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04" y="4876800"/>
            <a:ext cx="1802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98.3% of</a:t>
            </a:r>
          </a:p>
          <a:p>
            <a:r>
              <a:rPr lang="en-US" sz="3200" dirty="0"/>
              <a:t>Variation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8504" y="4876800"/>
            <a:ext cx="1802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1.7% of</a:t>
            </a:r>
          </a:p>
          <a:p>
            <a:r>
              <a:rPr lang="en-US" sz="3200" dirty="0"/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144512325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Idea:   Visually Summarize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Dist’n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Variance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8704" y="4267200"/>
            <a:ext cx="7821896" cy="2590799"/>
            <a:chOff x="788704" y="4267200"/>
            <a:chExt cx="7821896" cy="25907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4903" t="68444" r="21569" b="3030"/>
            <a:stretch/>
          </p:blipFill>
          <p:spPr>
            <a:xfrm>
              <a:off x="2002355" y="4267200"/>
              <a:ext cx="5160445" cy="25907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88704" y="4876800"/>
              <a:ext cx="18020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98.3% of</a:t>
              </a:r>
            </a:p>
            <a:p>
              <a:r>
                <a:rPr lang="en-US" sz="3200" dirty="0"/>
                <a:t>Variation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08504" y="4876800"/>
              <a:ext cx="18020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 1.7% of</a:t>
              </a:r>
            </a:p>
            <a:p>
              <a:r>
                <a:rPr lang="en-US" sz="3200" dirty="0"/>
                <a:t>Variation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9200" y="1704109"/>
            <a:ext cx="6019800" cy="3248891"/>
            <a:chOff x="1219200" y="1704109"/>
            <a:chExt cx="6019800" cy="32488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2941" t="56818" r="57285" b="21457"/>
            <a:stretch/>
          </p:blipFill>
          <p:spPr>
            <a:xfrm>
              <a:off x="1219200" y="1704109"/>
              <a:ext cx="3276600" cy="2316113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 flipV="1">
              <a:off x="1689752" y="2209800"/>
              <a:ext cx="824848" cy="2667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3728251" y="3429000"/>
              <a:ext cx="3510749" cy="1524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962400" y="2184975"/>
            <a:ext cx="4876800" cy="1167825"/>
            <a:chOff x="3962400" y="2184975"/>
            <a:chExt cx="4876800" cy="1167825"/>
          </a:xfrm>
        </p:grpSpPr>
        <p:sp>
          <p:nvSpPr>
            <p:cNvPr id="18" name="TextBox 17"/>
            <p:cNvSpPr txBox="1"/>
            <p:nvPr/>
          </p:nvSpPr>
          <p:spPr>
            <a:xfrm>
              <a:off x="5487962" y="2521803"/>
              <a:ext cx="33512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Sometimes Also Useful</a:t>
              </a:r>
            </a:p>
            <a:p>
              <a:r>
                <a:rPr lang="en-US" sz="2400" dirty="0">
                  <a:solidFill>
                    <a:srgbClr val="0000FF"/>
                  </a:solidFill>
                </a:rPr>
                <a:t>To Display Cumulative</a:t>
              </a:r>
            </a:p>
          </p:txBody>
        </p:sp>
        <p:cxnSp>
          <p:nvCxnSpPr>
            <p:cNvPr id="20" name="Straight Arrow Connector 19"/>
            <p:cNvCxnSpPr>
              <a:stCxn id="18" idx="1"/>
            </p:cNvCxnSpPr>
            <p:nvPr/>
          </p:nvCxnSpPr>
          <p:spPr>
            <a:xfrm flipH="1" flipV="1">
              <a:off x="3962400" y="2184975"/>
              <a:ext cx="1525562" cy="752327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874088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758"/>
          <a:stretch/>
        </p:blipFill>
        <p:spPr>
          <a:xfrm>
            <a:off x="914400" y="1704109"/>
            <a:ext cx="7086600" cy="51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Spanish Male</a:t>
            </a:r>
          </a:p>
          <a:p>
            <a:r>
              <a:rPr lang="en-US" sz="2400" dirty="0"/>
              <a:t>Mortality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2-d Toy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10-d Toy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Genetic Data</a:t>
            </a:r>
          </a:p>
        </p:txBody>
      </p:sp>
    </p:spTree>
    <p:extLst>
      <p:ext uri="{BB962C8B-B14F-4D97-AF65-F5344CB8AC3E}">
        <p14:creationId xmlns:p14="http://schemas.microsoft.com/office/powerpoint/2010/main" val="195124917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Last Class: FDA, Twin Arches</a:t>
            </a:r>
          </a:p>
        </p:txBody>
      </p:sp>
      <p:pic>
        <p:nvPicPr>
          <p:cNvPr id="92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228600" y="1371600"/>
            <a:ext cx="8675688" cy="10696575"/>
          </a:xfrm>
          <a:noFill/>
        </p:spPr>
      </p:pic>
    </p:spTree>
    <p:extLst>
      <p:ext uri="{BB962C8B-B14F-4D97-AF65-F5344CB8AC3E}">
        <p14:creationId xmlns:p14="http://schemas.microsoft.com/office/powerpoint/2010/main" val="3912014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Last Class: FDA, Twin Arches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6316"/>
          <a:stretch>
            <a:fillRect/>
          </a:stretch>
        </p:blipFill>
        <p:spPr>
          <a:xfrm>
            <a:off x="304800" y="1447800"/>
            <a:ext cx="11080750" cy="8128000"/>
          </a:xfrm>
          <a:noFill/>
        </p:spPr>
      </p:pic>
    </p:spTree>
    <p:extLst>
      <p:ext uri="{BB962C8B-B14F-4D97-AF65-F5344CB8AC3E}">
        <p14:creationId xmlns:p14="http://schemas.microsoft.com/office/powerpoint/2010/main" val="41381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Details on Course Web Page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400" dirty="0"/>
              <a:t>https://marron.web.unc.edu/course-home-page-stor-881-object-oriented-data-analysis-spring-2024/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Or access from Canvas page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Or: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Google:   “Marrons teaching material”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/>
              <a:t>Choose This Course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Last Class: E.g. Curves As Data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Twin Arches Example    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50-d curves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Pop’n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structure hard to see in 1-d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2-d projections make structure clear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Joint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Dist’ns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More than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Marginals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PCA:  reveals “population structure”</a:t>
            </a:r>
          </a:p>
        </p:txBody>
      </p:sp>
    </p:spTree>
    <p:extLst>
      <p:ext uri="{BB962C8B-B14F-4D97-AF65-F5344CB8AC3E}">
        <p14:creationId xmlns:p14="http://schemas.microsoft.com/office/powerpoint/2010/main" val="150635215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Data Curve Objects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Lung Cancer Data Example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Genetics (Cancer Research)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RNAseq</a:t>
            </a:r>
            <a:r>
              <a:rPr lang="en-US" dirty="0">
                <a:latin typeface="Arial" pitchFamily="34" charset="0"/>
                <a:cs typeface="Arial" pitchFamily="34" charset="0"/>
              </a:rPr>
              <a:t> (Next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Gener’n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Sequen’g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Deep look at “gene components”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l" eaLnBrk="1" hangingPunct="1">
              <a:buClrTx/>
              <a:buSzPct val="10000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Microarrays:    Single number (per gene)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RNAseq</a:t>
            </a:r>
            <a:r>
              <a:rPr lang="en-US" dirty="0">
                <a:latin typeface="Arial" pitchFamily="34" charset="0"/>
                <a:cs typeface="Arial" pitchFamily="34" charset="0"/>
              </a:rPr>
              <a:t>:      Thousands of measurements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40386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 Object Definition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462DA-CBE5-4AB6-B160-CEE9909EE1C4}"/>
              </a:ext>
            </a:extLst>
          </p:cNvPr>
          <p:cNvSpPr txBox="1"/>
          <p:nvPr/>
        </p:nvSpPr>
        <p:spPr>
          <a:xfrm>
            <a:off x="6781800" y="1383268"/>
            <a:ext cx="190500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4.1.3</a:t>
            </a:r>
          </a:p>
        </p:txBody>
      </p:sp>
    </p:spTree>
    <p:extLst>
      <p:ext uri="{BB962C8B-B14F-4D97-AF65-F5344CB8AC3E}">
        <p14:creationId xmlns:p14="http://schemas.microsoft.com/office/powerpoint/2010/main" val="357381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1" y="1479550"/>
                <a:ext cx="8269288" cy="5226050"/>
              </a:xfrm>
            </p:spPr>
            <p:txBody>
              <a:bodyPr/>
              <a:lstStyle/>
              <a:p>
                <a:pPr algn="l" eaLnBrk="1" hangingPunct="1">
                  <a:buFont typeface="Wingdings" pitchFamily="2" charset="2"/>
                  <a:buNone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Lung Cancer Data Example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Genetics (Cancer Research)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RNAseq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(Next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Gener’n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Sequen’g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Deep look at “gene components”</a:t>
                </a:r>
              </a:p>
              <a:p>
                <a:pPr marL="0" indent="0" algn="l" eaLnBrk="1" hangingPunct="1">
                  <a:buClrTx/>
                  <a:buSzPct val="100000"/>
                  <a:buNone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Gene studied here:    CDKN2A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Goal:  </a:t>
                </a:r>
                <a:r>
                  <a:rPr lang="en-US" i="1" dirty="0">
                    <a:latin typeface="Arial" pitchFamily="34" charset="0"/>
                    <a:cs typeface="Arial" pitchFamily="34" charset="0"/>
                  </a:rPr>
                  <a:t>Study Alternate Splicing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Sample Size,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= 180</m:t>
                    </m:r>
                  </m:oMath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Dimension,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= 1709</m:t>
                    </m:r>
                  </m:oMath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1" y="1479550"/>
                <a:ext cx="8269288" cy="5226050"/>
              </a:xfrm>
              <a:blipFill>
                <a:blip r:embed="rId3"/>
                <a:stretch>
                  <a:fillRect l="-1842" t="-1517" b="-4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Data Curve Objects</a:t>
            </a:r>
          </a:p>
        </p:txBody>
      </p:sp>
    </p:spTree>
    <p:extLst>
      <p:ext uri="{BB962C8B-B14F-4D97-AF65-F5344CB8AC3E}">
        <p14:creationId xmlns:p14="http://schemas.microsoft.com/office/powerpoint/2010/main" val="733305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Simple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st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Curve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Overlay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(counts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scale)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1922" y="632460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 Object Representation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339" t="5888" r="9854" b="7850"/>
          <a:stretch/>
        </p:blipFill>
        <p:spPr>
          <a:xfrm>
            <a:off x="2057400" y="1083732"/>
            <a:ext cx="7086600" cy="577426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876800" y="2286000"/>
            <a:ext cx="3273941" cy="4038600"/>
            <a:chOff x="4876800" y="2286000"/>
            <a:chExt cx="3273941" cy="4038600"/>
          </a:xfrm>
        </p:grpSpPr>
        <p:sp>
          <p:nvSpPr>
            <p:cNvPr id="3" name="TextBox 2"/>
            <p:cNvSpPr txBox="1"/>
            <p:nvPr/>
          </p:nvSpPr>
          <p:spPr>
            <a:xfrm>
              <a:off x="6324600" y="2286000"/>
              <a:ext cx="182614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Data Set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Structure May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Be Hidden 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Low Areas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6934200" y="3505200"/>
              <a:ext cx="304800" cy="24384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876800" y="3505200"/>
              <a:ext cx="2362200" cy="28194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01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Simple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st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Curve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Overlay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(log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scale)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1922" y="632460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 Object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7305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Often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Useful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Population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PCA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Scores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154668"/>
            <a:ext cx="3219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Visualization in Scores Space</a:t>
            </a:r>
          </a:p>
        </p:txBody>
      </p:sp>
    </p:spTree>
    <p:extLst>
      <p:ext uri="{BB962C8B-B14F-4D97-AF65-F5344CB8AC3E}">
        <p14:creationId xmlns:p14="http://schemas.microsoft.com/office/powerpoint/2010/main" val="97758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???</a:t>
            </a:r>
          </a:p>
          <a:p>
            <a:pPr algn="l" eaLnBrk="1" hangingPunct="1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Suggested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By Smooth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Histograms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</p:spTree>
    <p:extLst>
      <p:ext uri="{BB962C8B-B14F-4D97-AF65-F5344CB8AC3E}">
        <p14:creationId xmlns:p14="http://schemas.microsoft.com/office/powerpoint/2010/main" val="54514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Which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Are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These?</a:t>
            </a:r>
          </a:p>
        </p:txBody>
      </p:sp>
      <p:sp>
        <p:nvSpPr>
          <p:cNvPr id="6" name="Oval 5"/>
          <p:cNvSpPr/>
          <p:nvPr/>
        </p:nvSpPr>
        <p:spPr>
          <a:xfrm>
            <a:off x="4038600" y="22860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91000" y="1752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48200" y="2133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</p:spTree>
    <p:extLst>
      <p:ext uri="{BB962C8B-B14F-4D97-AF65-F5344CB8AC3E}">
        <p14:creationId xmlns:p14="http://schemas.microsoft.com/office/powerpoint/2010/main" val="1924364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“Brush”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Clusters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0292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II. Exploratory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58906" y="990600"/>
            <a:ext cx="6079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Visualization in Scores Space, Next Look in Object Space</a:t>
            </a:r>
          </a:p>
        </p:txBody>
      </p:sp>
    </p:spTree>
    <p:extLst>
      <p:ext uri="{BB962C8B-B14F-4D97-AF65-F5344CB8AC3E}">
        <p14:creationId xmlns:p14="http://schemas.microsoft.com/office/powerpoint/2010/main" val="406417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Brush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Splicing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</p:spTree>
    <p:extLst>
      <p:ext uri="{BB962C8B-B14F-4D97-AF65-F5344CB8AC3E}">
        <p14:creationId xmlns:p14="http://schemas.microsoft.com/office/powerpoint/2010/main" val="95370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3.3, 4.1, 6.4, 13.1, 18.1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5.1, 5.2, 5.3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1" y="1479550"/>
                <a:ext cx="8269288" cy="5226050"/>
              </a:xfrm>
            </p:spPr>
            <p:txBody>
              <a:bodyPr/>
              <a:lstStyle/>
              <a:p>
                <a:pPr algn="l"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Important Points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ü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  PCA found </a:t>
                </a:r>
                <a:r>
                  <a:rPr lang="en-US" i="1" dirty="0">
                    <a:latin typeface="Arial" pitchFamily="34" charset="0"/>
                    <a:cs typeface="Arial" pitchFamily="34" charset="0"/>
                  </a:rPr>
                  <a:t>Important Structure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Char char="ü"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  In </a:t>
                </a:r>
                <a:r>
                  <a:rPr lang="en-US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High Dimensional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Data Analysis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= 1709</m:t>
                      </m:r>
                    </m:oMath>
                  </m:oMathPara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>
                    <a:latin typeface="Arial" pitchFamily="34" charset="0"/>
                    <a:cs typeface="Arial" pitchFamily="34" charset="0"/>
                  </a:rPr>
                  <a:t>(Will Come Back To This Point)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1" y="1479550"/>
                <a:ext cx="8269288" cy="5226050"/>
              </a:xfrm>
              <a:blipFill>
                <a:blip r:embed="rId3"/>
                <a:stretch>
                  <a:fillRect l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</p:spTree>
    <p:extLst>
      <p:ext uri="{BB962C8B-B14F-4D97-AF65-F5344CB8AC3E}">
        <p14:creationId xmlns:p14="http://schemas.microsoft.com/office/powerpoint/2010/main" val="5783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Consequences:</a:t>
            </a: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 Led to Development of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SigFuge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 Whole Genome Scan Found Interesting Genes</a:t>
            </a: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 Wet Lab Experiment Verified Discoveries</a:t>
            </a: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 Published 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Kimes</a:t>
            </a:r>
            <a:r>
              <a:rPr lang="en-US" dirty="0">
                <a:latin typeface="Arial" pitchFamily="34" charset="0"/>
                <a:cs typeface="Arial" pitchFamily="34" charset="0"/>
              </a:rPr>
              <a:t>, et al (2014)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</p:spTree>
    <p:extLst>
      <p:ext uri="{BB962C8B-B14F-4D97-AF65-F5344CB8AC3E}">
        <p14:creationId xmlns:p14="http://schemas.microsoft.com/office/powerpoint/2010/main" val="378278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Interesting Question:</a:t>
            </a: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When are clusters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really there</a:t>
            </a:r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(will study later)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4191000"/>
            <a:ext cx="280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III.  Confirmatory Analysis</a:t>
            </a:r>
          </a:p>
        </p:txBody>
      </p:sp>
    </p:spTree>
    <p:extLst>
      <p:ext uri="{BB962C8B-B14F-4D97-AF65-F5344CB8AC3E}">
        <p14:creationId xmlns:p14="http://schemas.microsoft.com/office/powerpoint/2010/main" val="10117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Brush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Splicing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Lung Cancer Curve Objects</a:t>
            </a:r>
          </a:p>
        </p:txBody>
      </p:sp>
    </p:spTree>
    <p:extLst>
      <p:ext uri="{BB962C8B-B14F-4D97-AF65-F5344CB8AC3E}">
        <p14:creationId xmlns:p14="http://schemas.microsoft.com/office/powerpoint/2010/main" val="2009754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758"/>
          <a:stretch/>
        </p:blipFill>
        <p:spPr>
          <a:xfrm>
            <a:off x="914400" y="1704109"/>
            <a:ext cx="7086600" cy="51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Spanish Male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Mortality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2-d Toy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10-d Toy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Genetic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5800" y="4191000"/>
            <a:ext cx="3276600" cy="24384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06843" y="797647"/>
            <a:ext cx="2710999" cy="5069753"/>
            <a:chOff x="4306843" y="797647"/>
            <a:chExt cx="2710999" cy="5069753"/>
          </a:xfrm>
        </p:grpSpPr>
        <p:sp>
          <p:nvSpPr>
            <p:cNvPr id="4" name="TextBox 3"/>
            <p:cNvSpPr txBox="1"/>
            <p:nvPr/>
          </p:nvSpPr>
          <p:spPr>
            <a:xfrm>
              <a:off x="4306843" y="797647"/>
              <a:ext cx="271099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This was data illustrating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fallacy of “knee-finding”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finding # of PCs</a:t>
              </a:r>
            </a:p>
          </p:txBody>
        </p:sp>
        <p:cxnSp>
          <p:nvCxnSpPr>
            <p:cNvPr id="10" name="Straight Arrow Connector 9"/>
            <p:cNvCxnSpPr>
              <a:cxnSpLocks/>
              <a:stCxn id="4" idx="2"/>
            </p:cNvCxnSpPr>
            <p:nvPr/>
          </p:nvCxnSpPr>
          <p:spPr>
            <a:xfrm flipH="1">
              <a:off x="5562601" y="1720977"/>
              <a:ext cx="99742" cy="41464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7699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to Represent?</a:t>
            </a:r>
          </a:p>
          <a:p>
            <a:pPr marL="0" indent="0">
              <a:buNone/>
            </a:pPr>
            <a:r>
              <a:rPr lang="en-US" dirty="0"/>
              <a:t>Several Common Choices: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63" t="77273" r="22550" b="-1"/>
          <a:stretch/>
        </p:blipFill>
        <p:spPr>
          <a:xfrm>
            <a:off x="0" y="3047893"/>
            <a:ext cx="9144000" cy="3810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2614828"/>
                <a:ext cx="2673745" cy="890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614828"/>
                <a:ext cx="2673745" cy="890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55111" y="2814935"/>
                <a:ext cx="22554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𝑄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111" y="2814935"/>
                <a:ext cx="2255489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0909101-08EB-4520-8CE0-932EB8F3026A}"/>
              </a:ext>
            </a:extLst>
          </p:cNvPr>
          <p:cNvSpPr txBox="1"/>
          <p:nvPr/>
        </p:nvSpPr>
        <p:spPr>
          <a:xfrm>
            <a:off x="6934200" y="1078468"/>
            <a:ext cx="1905000" cy="369332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3.3.1</a:t>
            </a:r>
          </a:p>
        </p:txBody>
      </p:sp>
    </p:spTree>
    <p:extLst>
      <p:ext uri="{BB962C8B-B14F-4D97-AF65-F5344CB8AC3E}">
        <p14:creationId xmlns:p14="http://schemas.microsoft.com/office/powerpoint/2010/main" val="666926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Graphical Relationships: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A37D88-8EBD-4DA3-8682-71BD62683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4" t="13411" r="15974" b="44067"/>
          <a:stretch/>
        </p:blipFill>
        <p:spPr>
          <a:xfrm>
            <a:off x="0" y="2845798"/>
            <a:ext cx="9144000" cy="40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2359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Graphical Relationships: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76AF1-BC15-4704-B1BB-93F4AC34B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5" t="13411" r="14462" b="44067"/>
          <a:stretch/>
        </p:blipFill>
        <p:spPr>
          <a:xfrm>
            <a:off x="-19245" y="2852167"/>
            <a:ext cx="9315645" cy="400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554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Graphical Relationships: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F232A-D91F-4B45-92CA-8E7E45C9D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4" t="13411" r="15974" b="44067"/>
          <a:stretch/>
        </p:blipFill>
        <p:spPr>
          <a:xfrm>
            <a:off x="0" y="2845798"/>
            <a:ext cx="9144000" cy="40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4822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to Represent?</a:t>
            </a:r>
          </a:p>
          <a:p>
            <a:pPr marL="0" indent="0">
              <a:buNone/>
            </a:pPr>
            <a:r>
              <a:rPr lang="en-US" dirty="0"/>
              <a:t>Several Common Choices: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Density:  </a:t>
            </a:r>
          </a:p>
          <a:p>
            <a:pPr marL="0" indent="0" algn="ctr">
              <a:buNone/>
            </a:pPr>
            <a:r>
              <a:rPr lang="en-US" dirty="0"/>
              <a:t>Good Intuition of Prob. Mass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Cumulative:  </a:t>
            </a:r>
          </a:p>
          <a:p>
            <a:pPr marL="0" indent="0" algn="ctr">
              <a:buNone/>
            </a:pPr>
            <a:r>
              <a:rPr lang="en-US" dirty="0"/>
              <a:t>Can Read Off Probs.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Quantile:  </a:t>
            </a:r>
          </a:p>
          <a:p>
            <a:pPr marL="0" indent="0" algn="ctr">
              <a:buNone/>
            </a:pPr>
            <a:r>
              <a:rPr lang="en-US" dirty="0"/>
              <a:t>Best </a:t>
            </a:r>
            <a:r>
              <a:rPr lang="en-US" u="sng" dirty="0"/>
              <a:t>Modes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4057372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Please Prepare to Sign Up (next class):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Onyen</a:t>
            </a:r>
            <a:r>
              <a:rPr lang="en-US" dirty="0"/>
              <a:t> (or Email Address)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Tentative Title    (“????” Is OK)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Dept. &amp; Advisor (Lab?)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ENRolled</a:t>
            </a:r>
            <a:r>
              <a:rPr lang="en-US" dirty="0"/>
              <a:t> or </a:t>
            </a:r>
            <a:r>
              <a:rPr lang="en-US" dirty="0" err="1"/>
              <a:t>AUDitor</a:t>
            </a:r>
            <a:r>
              <a:rPr lang="en-US" dirty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Level (MS or PHD stud, Postdoc, Faculty?)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When:</a:t>
            </a:r>
          </a:p>
          <a:p>
            <a:pPr marL="457200" lvl="1" indent="0" algn="ctr" eaLnBrk="1" hangingPunct="1">
              <a:buNone/>
            </a:pPr>
            <a:r>
              <a:rPr lang="en-US" dirty="0"/>
              <a:t>Next Week, Early, March, April, Late</a:t>
            </a:r>
          </a:p>
        </p:txBody>
      </p:sp>
    </p:spTree>
    <p:extLst>
      <p:ext uri="{BB962C8B-B14F-4D97-AF65-F5344CB8AC3E}">
        <p14:creationId xmlns:p14="http://schemas.microsoft.com/office/powerpoint/2010/main" val="2127704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Toy Example, Density Representation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 Gaussian Densities</a:t>
                </a:r>
              </a:p>
              <a:p>
                <a:pPr marL="0" indent="0">
                  <a:buNone/>
                </a:pPr>
                <a:r>
                  <a:rPr lang="en-US" dirty="0"/>
                  <a:t>  Va</a:t>
                </a:r>
                <a:r>
                  <a:rPr lang="en-US" dirty="0">
                    <a:solidFill>
                      <a:srgbClr val="00003C"/>
                    </a:solidFill>
                  </a:rPr>
                  <a:t>ry</a:t>
                </a:r>
                <a:r>
                  <a:rPr lang="en-US" dirty="0">
                    <a:solidFill>
                      <a:srgbClr val="000078"/>
                    </a:solidFill>
                  </a:rPr>
                  <a:t>ing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B4"/>
                    </a:solidFill>
                  </a:rPr>
                  <a:t>Me</a:t>
                </a:r>
                <a:r>
                  <a:rPr lang="en-US" dirty="0">
                    <a:solidFill>
                      <a:srgbClr val="0000FF"/>
                    </a:solidFill>
                  </a:rPr>
                  <a:t>an</a:t>
                </a:r>
              </a:p>
              <a:p>
                <a:pPr marL="0" indent="0">
                  <a:buNone/>
                </a:pPr>
                <a:r>
                  <a:rPr lang="en-US" dirty="0"/>
                  <a:t>  Var</a:t>
                </a:r>
                <a:r>
                  <a:rPr lang="en-US" dirty="0">
                    <a:solidFill>
                      <a:srgbClr val="640000"/>
                    </a:solidFill>
                  </a:rPr>
                  <a:t>ying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C00000"/>
                    </a:solidFill>
                  </a:rPr>
                  <a:t>s.d.s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Interesting</a:t>
                </a:r>
              </a:p>
              <a:p>
                <a:pPr marL="0" indent="0">
                  <a:buNone/>
                </a:pPr>
                <a:r>
                  <a:rPr lang="en-US" dirty="0"/>
                  <a:t>Modes of</a:t>
                </a:r>
              </a:p>
              <a:p>
                <a:pPr marL="0" indent="0">
                  <a:buNone/>
                </a:pPr>
                <a:r>
                  <a:rPr lang="en-US" dirty="0"/>
                  <a:t>Variation???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525963"/>
              </a:xfrm>
              <a:blipFill>
                <a:blip r:embed="rId2"/>
                <a:stretch>
                  <a:fillRect l="-1852" t="-1752" b="-7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136" t="39175" r="59313" b="40732"/>
          <a:stretch/>
        </p:blipFill>
        <p:spPr>
          <a:xfrm>
            <a:off x="3736258" y="2667000"/>
            <a:ext cx="540774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4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Toy Example, Density Representation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/>
              <a:t>Try</a:t>
            </a:r>
          </a:p>
          <a:p>
            <a:pPr marL="0" indent="0">
              <a:buNone/>
            </a:pPr>
            <a:r>
              <a:rPr lang="en-US" sz="2800" dirty="0"/>
              <a:t>Standard</a:t>
            </a:r>
          </a:p>
          <a:p>
            <a:pPr marL="0" indent="0">
              <a:buNone/>
            </a:pPr>
            <a:r>
              <a:rPr lang="en-US" sz="2800" dirty="0"/>
              <a:t>PCA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03" t="37879" r="21569" b="3788"/>
          <a:stretch/>
        </p:blipFill>
        <p:spPr>
          <a:xfrm>
            <a:off x="2464130" y="0"/>
            <a:ext cx="667987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2400" y="3657600"/>
            <a:ext cx="3505200" cy="1736280"/>
            <a:chOff x="152400" y="3962400"/>
            <a:chExt cx="3505200" cy="1736280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3962400"/>
              <a:ext cx="18646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Unintuitive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Modes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Variation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057400" y="4091335"/>
              <a:ext cx="1371600" cy="5892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057400" y="4654898"/>
              <a:ext cx="1600200" cy="10437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52400" y="1706563"/>
            <a:ext cx="6248400" cy="4860032"/>
            <a:chOff x="152400" y="487363"/>
            <a:chExt cx="6248400" cy="4860032"/>
          </a:xfrm>
        </p:grpSpPr>
        <p:sp>
          <p:nvSpPr>
            <p:cNvPr id="12" name="TextBox 11"/>
            <p:cNvSpPr txBox="1"/>
            <p:nvPr/>
          </p:nvSpPr>
          <p:spPr>
            <a:xfrm>
              <a:off x="152400" y="3962400"/>
              <a:ext cx="234391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Which Don’t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Explain Much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Variation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496311" y="487363"/>
              <a:ext cx="3904489" cy="417926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162800" y="914400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Energy Spread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Widely Across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Spectrum</a:t>
            </a:r>
          </a:p>
        </p:txBody>
      </p:sp>
    </p:spTree>
    <p:extLst>
      <p:ext uri="{BB962C8B-B14F-4D97-AF65-F5344CB8AC3E}">
        <p14:creationId xmlns:p14="http://schemas.microsoft.com/office/powerpoint/2010/main" val="3376482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Toy Example, Quantile Representation</a:t>
            </a:r>
          </a:p>
          <a:p>
            <a:pPr marL="0" lv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Try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Standard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PCA</a:t>
            </a:r>
          </a:p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1FDB57-726F-4684-9606-900028E7C118}"/>
              </a:ext>
            </a:extLst>
          </p:cNvPr>
          <p:cNvGrpSpPr/>
          <p:nvPr/>
        </p:nvGrpSpPr>
        <p:grpSpPr>
          <a:xfrm>
            <a:off x="2362200" y="-16701"/>
            <a:ext cx="6781800" cy="6874701"/>
            <a:chOff x="2362200" y="-16701"/>
            <a:chExt cx="6781800" cy="68747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883" t="39394" r="22549" b="4546"/>
            <a:stretch/>
          </p:blipFill>
          <p:spPr>
            <a:xfrm>
              <a:off x="2362200" y="-16701"/>
              <a:ext cx="6781800" cy="68747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EC2CDE-5193-484C-AEAA-EEB8617CDFE1}"/>
                </a:ext>
              </a:extLst>
            </p:cNvPr>
            <p:cNvSpPr txBox="1"/>
            <p:nvPr/>
          </p:nvSpPr>
          <p:spPr>
            <a:xfrm>
              <a:off x="2895600" y="2057400"/>
              <a:ext cx="2819400" cy="3231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0                                            1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EBD82C-8B4D-409B-ACD2-5F2440556369}"/>
                </a:ext>
              </a:extLst>
            </p:cNvPr>
            <p:cNvSpPr txBox="1"/>
            <p:nvPr/>
          </p:nvSpPr>
          <p:spPr>
            <a:xfrm>
              <a:off x="2895600" y="4248835"/>
              <a:ext cx="2819400" cy="3231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0                                            1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39D7C0-F956-498D-85C9-F445FCB5A507}"/>
                </a:ext>
              </a:extLst>
            </p:cNvPr>
            <p:cNvSpPr txBox="1"/>
            <p:nvPr/>
          </p:nvSpPr>
          <p:spPr>
            <a:xfrm>
              <a:off x="2895600" y="6400800"/>
              <a:ext cx="2819400" cy="3231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0                                            1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2400" y="3276600"/>
            <a:ext cx="3733800" cy="1335107"/>
            <a:chOff x="152400" y="3581400"/>
            <a:chExt cx="3733800" cy="1335107"/>
          </a:xfrm>
        </p:grpSpPr>
        <p:sp>
          <p:nvSpPr>
            <p:cNvPr id="6" name="TextBox 5"/>
            <p:cNvSpPr txBox="1"/>
            <p:nvPr/>
          </p:nvSpPr>
          <p:spPr>
            <a:xfrm>
              <a:off x="152400" y="3962400"/>
              <a:ext cx="201157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Mode Is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Var’n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2163976" y="3581400"/>
              <a:ext cx="1722224" cy="8580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52400" y="4989493"/>
            <a:ext cx="3200400" cy="954107"/>
            <a:chOff x="152400" y="3962400"/>
            <a:chExt cx="3200400" cy="954107"/>
          </a:xfrm>
        </p:grpSpPr>
        <p:sp>
          <p:nvSpPr>
            <p:cNvPr id="12" name="TextBox 11"/>
            <p:cNvSpPr txBox="1"/>
            <p:nvPr/>
          </p:nvSpPr>
          <p:spPr>
            <a:xfrm>
              <a:off x="152400" y="3962400"/>
              <a:ext cx="212910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sz="2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nd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Mode Is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S.D.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Var’n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>
              <a:off x="2281509" y="4439454"/>
              <a:ext cx="1071291" cy="2024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486400" y="914400"/>
            <a:ext cx="1749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Energy Entirely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Expressed 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Just 2 Modes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507468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Much More Interpretable!</a:t>
            </a:r>
          </a:p>
        </p:txBody>
      </p:sp>
    </p:spTree>
    <p:extLst>
      <p:ext uri="{BB962C8B-B14F-4D97-AF65-F5344CB8AC3E}">
        <p14:creationId xmlns:p14="http://schemas.microsoft.com/office/powerpoint/2010/main" val="2228851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More Discussion of the Usefulness of Quantile Representations of </a:t>
            </a:r>
            <a:r>
              <a:rPr lang="en-US" dirty="0" err="1"/>
              <a:t>Dist’ns</a:t>
            </a:r>
            <a:r>
              <a:rPr lang="en-US" dirty="0"/>
              <a:t>, see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Parzen</a:t>
            </a:r>
            <a:r>
              <a:rPr lang="en-US" dirty="0"/>
              <a:t> (2004)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6429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Prob. </a:t>
            </a:r>
            <a:r>
              <a:rPr lang="en-US" dirty="0" err="1"/>
              <a:t>Dist’ns</a:t>
            </a:r>
            <a:r>
              <a:rPr lang="en-US" dirty="0"/>
              <a:t> as Data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How to Represent?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Alternative Choices: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 Aitchison  (1982)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 </a:t>
            </a:r>
            <a:r>
              <a:rPr lang="en-US" dirty="0" err="1"/>
              <a:t>Hron</a:t>
            </a:r>
            <a:r>
              <a:rPr lang="en-US" dirty="0"/>
              <a:t> et al. (2016)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  </a:t>
            </a:r>
            <a:r>
              <a:rPr lang="en-US" dirty="0" err="1"/>
              <a:t>Menagfolio</a:t>
            </a:r>
            <a:r>
              <a:rPr lang="en-US" dirty="0"/>
              <a:t> et al. (2018)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5766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64" t="18216" r="3661" b="12130"/>
          <a:stretch/>
        </p:blipFill>
        <p:spPr>
          <a:xfrm>
            <a:off x="-22196" y="1524000"/>
            <a:ext cx="9166195" cy="53340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Software</a:t>
            </a:r>
          </a:p>
        </p:txBody>
      </p:sp>
      <p:sp>
        <p:nvSpPr>
          <p:cNvPr id="2" name="Oval 1"/>
          <p:cNvSpPr/>
          <p:nvPr/>
        </p:nvSpPr>
        <p:spPr>
          <a:xfrm>
            <a:off x="1219200" y="3505200"/>
            <a:ext cx="7467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>
            <a:off x="2895600" y="1295400"/>
            <a:ext cx="2057400" cy="2209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3752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3C0014-9A99-61C3-69C3-A5FD518B2F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24"/>
          <a:stretch/>
        </p:blipFill>
        <p:spPr>
          <a:xfrm>
            <a:off x="0" y="1426746"/>
            <a:ext cx="9144000" cy="54102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Download .zip file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1828800" y="1371600"/>
            <a:ext cx="2667000" cy="3429000"/>
          </a:xfrm>
          <a:prstGeom prst="line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3858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AA4DDD-DF97-24D0-3BB0-39C0EA514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96" b="5282"/>
          <a:stretch/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Github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Site with Individual Files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1828800" y="1371600"/>
            <a:ext cx="1600200" cy="4495800"/>
          </a:xfrm>
          <a:prstGeom prst="line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1024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Introductory Slides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Slides 64 – 108 of 8-29-2019 Notes 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Previous OODA Course: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sz="1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https://marronwebfiles.sites.oasis.unc.edu/Teaching/OODA-STOR881-Fall2019/STOR881-08-29-2019.pptx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Link also accessible in current HW 1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Includes Above Example of Lung Cancer Data</a:t>
            </a:r>
          </a:p>
        </p:txBody>
      </p:sp>
    </p:spTree>
    <p:extLst>
      <p:ext uri="{BB962C8B-B14F-4D97-AF65-F5344CB8AC3E}">
        <p14:creationId xmlns:p14="http://schemas.microsoft.com/office/powerpoint/2010/main" val="22015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Matrix Graphics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Software: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scatplotSM.m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altLang="ko-KR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Directory</a:t>
            </a:r>
          </a:p>
        </p:txBody>
      </p:sp>
    </p:spTree>
    <p:extLst>
      <p:ext uri="{BB962C8B-B14F-4D97-AF65-F5344CB8AC3E}">
        <p14:creationId xmlns:p14="http://schemas.microsoft.com/office/powerpoint/2010/main" val="26765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Last Class: Course Context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Currently Fashionable Topic:</a:t>
            </a:r>
          </a:p>
          <a:p>
            <a:pPr marL="0" indent="0" algn="ctr" eaLnBrk="1" hangingPunct="1">
              <a:buNone/>
            </a:pPr>
            <a: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 Data  Science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Important Issues.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More Challenging (&amp; Important?):</a:t>
            </a:r>
          </a:p>
          <a:p>
            <a:pPr marL="0" lvl="0" indent="0" algn="ctr" eaLnBrk="1" hangingPunct="1">
              <a:buSzPct val="100000"/>
              <a:buNone/>
            </a:pPr>
            <a:r>
              <a:rPr lang="en-US" sz="9600" dirty="0">
                <a:solidFill>
                  <a:srgbClr val="000000"/>
                </a:solidFill>
                <a:latin typeface="Edwardian Script ITC" pitchFamily="66" charset="0"/>
              </a:rPr>
              <a:t>Complex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5184" y="19050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   )</a:t>
            </a:r>
          </a:p>
        </p:txBody>
      </p:sp>
    </p:spTree>
    <p:extLst>
      <p:ext uri="{BB962C8B-B14F-4D97-AF65-F5344CB8AC3E}">
        <p14:creationId xmlns:p14="http://schemas.microsoft.com/office/powerpoint/2010/main" val="6310425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FDA Modes of Variation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Software: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curvdatSM.m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altLang="ko-KR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Directory</a:t>
            </a:r>
          </a:p>
        </p:txBody>
      </p:sp>
    </p:spTree>
    <p:extLst>
      <p:ext uri="{BB962C8B-B14F-4D97-AF65-F5344CB8AC3E}">
        <p14:creationId xmlns:p14="http://schemas.microsoft.com/office/powerpoint/2010/main" val="25374723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 dirty="0"/>
            </a:br>
            <a:endParaRPr lang="en-US" sz="28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 can provide useful projection directions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can’t “see everything”…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Reason: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PCA finds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dir’ns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maximal variation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Which may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obscure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interesting structure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42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Apple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–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Banana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–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Pear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Obscured by “noisy dimensions”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3 PC directions only show noise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Study some rotations, to find structure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08560E-CF30-86EE-1262-4758C3CAB157}"/>
              </a:ext>
            </a:extLst>
          </p:cNvPr>
          <p:cNvSpPr txBox="1"/>
          <p:nvPr/>
        </p:nvSpPr>
        <p:spPr>
          <a:xfrm>
            <a:off x="6241244" y="1600200"/>
            <a:ext cx="1967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6 </a:t>
            </a:r>
            <a:r>
              <a:rPr lang="en-US" dirty="0" err="1">
                <a:solidFill>
                  <a:schemeClr val="bg2"/>
                </a:solidFill>
              </a:rPr>
              <a:t>Dimenional</a:t>
            </a:r>
            <a:r>
              <a:rPr lang="en-US" dirty="0">
                <a:solidFill>
                  <a:schemeClr val="bg2"/>
                </a:solidFill>
              </a:rPr>
              <a:t>,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Not HW1 or HW2</a:t>
            </a:r>
          </a:p>
        </p:txBody>
      </p:sp>
    </p:spTree>
    <p:extLst>
      <p:ext uri="{BB962C8B-B14F-4D97-AF65-F5344CB8AC3E}">
        <p14:creationId xmlns:p14="http://schemas.microsoft.com/office/powerpoint/2010/main" val="3477555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Toy E.g.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pic>
        <p:nvPicPr>
          <p:cNvPr id="2" name="ToyEGAppleBananaPearV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952500"/>
            <a:ext cx="6400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78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Rotation shows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Apple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–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Banana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–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Pear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Example constructed as: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make these in 3-d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Add 3 dimensions of high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s.d.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noise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Carefully watch axis labels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97723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Point: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May be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Important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Data Structure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Not Visible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in 1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Few PCs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23875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  E.g.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Data Set:    NCI-60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NCI = National Cancer Institute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60 Cell Lines (cancer treatment targets)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Different Cancer Types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Measured “Gene Expression”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 “Gene Activity”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Several Thousand Genes (Simultaneously)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Objects = Vectors of Gene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Exp’n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Lots of Preprocessing (study later)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1219200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 from: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Liu et al (2009)</a:t>
            </a:r>
          </a:p>
        </p:txBody>
      </p:sp>
    </p:spTree>
    <p:extLst>
      <p:ext uri="{BB962C8B-B14F-4D97-AF65-F5344CB8AC3E}">
        <p14:creationId xmlns:p14="http://schemas.microsoft.com/office/powerpoint/2010/main" val="8847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762000"/>
            <a:ext cx="86106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Aspect:     8 Cancer Types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Renal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Non Small Cell Lung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Nervous System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Ovarian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Leukemia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Breast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(Skin)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51944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classes: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 directions??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try “unsupervised view”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switch off class colors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turn on colors, to identify clusters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look at “supervised view”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33528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II. Exploratory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Analysis</a:t>
            </a:r>
          </a:p>
        </p:txBody>
      </p:sp>
    </p:spTree>
    <p:extLst>
      <p:ext uri="{BB962C8B-B14F-4D97-AF65-F5344CB8AC3E}">
        <p14:creationId xmlns:p14="http://schemas.microsoft.com/office/powerpoint/2010/main" val="27179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14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01088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Last Class: </a:t>
            </a: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Trait by Trait View: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239000" y="2971800"/>
            <a:ext cx="17273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Think: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Front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Top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Views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943600" y="3276600"/>
            <a:ext cx="1447800" cy="4572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324600" y="4038600"/>
            <a:ext cx="1066800" cy="228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191000" y="4724400"/>
            <a:ext cx="3200400" cy="685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55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7059044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Maybe need to look at more PCs?</a:t>
            </a:r>
          </a:p>
          <a:p>
            <a:pPr marL="457200" indent="-457200" eaLnBrk="1" hangingPunct="1">
              <a:buFontTx/>
              <a:buNone/>
            </a:pPr>
            <a:endParaRPr lang="en-US" altLang="ko-KR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array of such PCA projections: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066800" y="3657600"/>
          <a:ext cx="711993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52400" imgH="672840" progId="Equation.3">
                  <p:embed/>
                </p:oleObj>
              </mc:Choice>
              <mc:Fallback>
                <p:oleObj name="Equation" r:id="rId3" imgW="2552400" imgH="672840" progId="Equation.3">
                  <p:embed/>
                  <p:pic>
                    <p:nvPicPr>
                      <p:cNvPr id="2375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711993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4806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5-8?</a:t>
            </a:r>
          </a:p>
        </p:txBody>
      </p:sp>
      <p:pic>
        <p:nvPicPr>
          <p:cNvPr id="23961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39620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672840" progId="Equation.3">
                  <p:embed/>
                </p:oleObj>
              </mc:Choice>
              <mc:Fallback>
                <p:oleObj name="Equation" r:id="rId4" imgW="812520" imgH="672840" progId="Equation.3">
                  <p:embed/>
                  <p:pic>
                    <p:nvPicPr>
                      <p:cNvPr id="2396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9797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5-8?</a:t>
            </a:r>
          </a:p>
        </p:txBody>
      </p:sp>
      <p:pic>
        <p:nvPicPr>
          <p:cNvPr id="24166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672840" progId="Equation.3">
                  <p:embed/>
                </p:oleObj>
              </mc:Choice>
              <mc:Fallback>
                <p:oleObj name="Equation" r:id="rId4" imgW="812520" imgH="672840" progId="Equation.3">
                  <p:embed/>
                  <p:pic>
                    <p:nvPicPr>
                      <p:cNvPr id="2416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79558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9-12?</a:t>
            </a:r>
          </a:p>
        </p:txBody>
      </p:sp>
      <p:pic>
        <p:nvPicPr>
          <p:cNvPr id="24371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3716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672840" progId="Equation.3">
                  <p:embed/>
                </p:oleObj>
              </mc:Choice>
              <mc:Fallback>
                <p:oleObj name="Equation" r:id="rId4" imgW="812520" imgH="672840" progId="Equation.3">
                  <p:embed/>
                  <p:pic>
                    <p:nvPicPr>
                      <p:cNvPr id="2437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7169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9-12?</a:t>
            </a:r>
          </a:p>
        </p:txBody>
      </p:sp>
      <p:pic>
        <p:nvPicPr>
          <p:cNvPr id="24576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672840" progId="Equation.3">
                  <p:embed/>
                </p:oleObj>
              </mc:Choice>
              <mc:Fallback>
                <p:oleObj name="Equation" r:id="rId4" imgW="812520" imgH="672840" progId="Equation.3">
                  <p:embed/>
                  <p:pic>
                    <p:nvPicPr>
                      <p:cNvPr id="2457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7918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5-8?</a:t>
            </a:r>
          </a:p>
        </p:txBody>
      </p:sp>
      <p:pic>
        <p:nvPicPr>
          <p:cNvPr id="24781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7812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672840" progId="Equation.3">
                  <p:embed/>
                </p:oleObj>
              </mc:Choice>
              <mc:Fallback>
                <p:oleObj name="Equation" r:id="rId4" imgW="812520" imgH="672840" progId="Equation.3">
                  <p:embed/>
                  <p:pic>
                    <p:nvPicPr>
                      <p:cNvPr id="247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8621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5-8?</a:t>
            </a:r>
          </a:p>
        </p:txBody>
      </p:sp>
      <p:pic>
        <p:nvPicPr>
          <p:cNvPr id="2498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672840" progId="Equation.3">
                  <p:embed/>
                </p:oleObj>
              </mc:Choice>
              <mc:Fallback>
                <p:oleObj name="Equation" r:id="rId4" imgW="812520" imgH="672840" progId="Equation.3">
                  <p:embed/>
                  <p:pic>
                    <p:nvPicPr>
                      <p:cNvPr id="2498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2383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9-12?</a:t>
            </a:r>
          </a:p>
        </p:txBody>
      </p:sp>
      <p:pic>
        <p:nvPicPr>
          <p:cNvPr id="25190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51908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672840" progId="Equation.3">
                  <p:embed/>
                </p:oleObj>
              </mc:Choice>
              <mc:Fallback>
                <p:oleObj name="Equation" r:id="rId4" imgW="812520" imgH="672840" progId="Equation.3">
                  <p:embed/>
                  <p:pic>
                    <p:nvPicPr>
                      <p:cNvPr id="2519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66363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 vs. 9-12?</a:t>
            </a:r>
          </a:p>
        </p:txBody>
      </p:sp>
      <p:pic>
        <p:nvPicPr>
          <p:cNvPr id="25395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53956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672840" progId="Equation.3">
                  <p:embed/>
                </p:oleObj>
              </mc:Choice>
              <mc:Fallback>
                <p:oleObj name="Equation" r:id="rId4" imgW="812520" imgH="672840" progId="Equation.3">
                  <p:embed/>
                  <p:pic>
                    <p:nvPicPr>
                      <p:cNvPr id="253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60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228012" cy="492125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ea typeface="Gulim" pitchFamily="34" charset="-127"/>
              </a:rPr>
              <a:t>Last Class: </a:t>
            </a:r>
            <a:r>
              <a:rPr lang="en-US" altLang="ko-KR" sz="2800" dirty="0" err="1">
                <a:ea typeface="Gulim" pitchFamily="34" charset="-127"/>
              </a:rPr>
              <a:t>Illust</a:t>
            </a:r>
            <a:r>
              <a:rPr lang="en-US" altLang="ko-KR" sz="2800" dirty="0" err="1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2800" dirty="0" err="1">
                <a:ea typeface="Gulim" pitchFamily="34" charset="-127"/>
              </a:rPr>
              <a:t>n</a:t>
            </a:r>
            <a:r>
              <a:rPr lang="en-US" altLang="ko-KR" sz="2800" dirty="0">
                <a:ea typeface="Gulim" pitchFamily="34" charset="-127"/>
              </a:rPr>
              <a:t> of PCA View</a:t>
            </a:r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 using PC directions??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some, but not others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Nothing after 1</a:t>
            </a:r>
            <a:r>
              <a:rPr lang="en-US" altLang="ko-KR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five - six PCs 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 seem to have other drivers</a:t>
            </a:r>
          </a:p>
          <a:p>
            <a:pPr marL="457200" indent="-457200" eaLnBrk="1" hangingPunct="1">
              <a:buFontTx/>
              <a:buNone/>
            </a:pPr>
            <a:endParaRPr lang="en-US" altLang="ko-KR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There Better Directions?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 only “feels” maximal variation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How Can We </a:t>
            </a: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Labels?</a:t>
            </a:r>
          </a:p>
        </p:txBody>
      </p:sp>
    </p:spTree>
    <p:extLst>
      <p:ext uri="{BB962C8B-B14F-4D97-AF65-F5344CB8AC3E}">
        <p14:creationId xmlns:p14="http://schemas.microsoft.com/office/powerpoint/2010/main" val="42801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We </a:t>
            </a: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Labels?</a:t>
            </a:r>
          </a:p>
          <a:p>
            <a:pPr marL="457200" indent="-457200" eaLnBrk="1" hangingPunct="1">
              <a:buFontTx/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Find Directions to “Best Separate” Classes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Disjoint Pairs  (thus 4 Directions)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Use DWD: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Discrimination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Defined (&amp; Motivated) Later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 All Data on These 4 Directions</a:t>
            </a:r>
          </a:p>
        </p:txBody>
      </p:sp>
    </p:spTree>
    <p:extLst>
      <p:ext uri="{BB962C8B-B14F-4D97-AF65-F5344CB8AC3E}">
        <p14:creationId xmlns:p14="http://schemas.microsoft.com/office/powerpoint/2010/main" val="108629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altLang="ko-KR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(focus on biology)</a:t>
            </a:r>
          </a:p>
        </p:txBody>
      </p:sp>
      <p:pic>
        <p:nvPicPr>
          <p:cNvPr id="260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41355879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cancer types clearly distinct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these </a:t>
            </a:r>
            <a:r>
              <a:rPr lang="en-US" altLang="ko-KR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chosen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directions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Others less clear cut</a:t>
            </a:r>
          </a:p>
          <a:p>
            <a:pPr marL="857250" lvl="1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NSCLC   (at least 3 subtypes)</a:t>
            </a:r>
          </a:p>
          <a:p>
            <a:pPr marL="857250" lvl="1" indent="-457200" eaLnBrk="1" hangingPunct="1"/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Breast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(4 published subtypes)</a:t>
            </a:r>
          </a:p>
        </p:txBody>
      </p:sp>
    </p:spTree>
    <p:extLst>
      <p:ext uri="{BB962C8B-B14F-4D97-AF65-F5344CB8AC3E}">
        <p14:creationId xmlns:p14="http://schemas.microsoft.com/office/powerpoint/2010/main" val="350254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Visualization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PCA limitations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uses class info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Hence can “better separate known classes”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this for pairs of classes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(DWD just on those, ignore others)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choose pairs in NCI 60 data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DWD Directions </a:t>
            </a: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Orthogonal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(PCA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orthogonality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may be </a:t>
            </a:r>
          </a:p>
          <a:p>
            <a:pPr marL="0" indent="0" algn="ctr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strong a constraint)</a:t>
            </a:r>
          </a:p>
        </p:txBody>
      </p:sp>
    </p:spTree>
    <p:extLst>
      <p:ext uri="{BB962C8B-B14F-4D97-AF65-F5344CB8AC3E}">
        <p14:creationId xmlns:p14="http://schemas.microsoft.com/office/powerpoint/2010/main" val="17794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altLang="ko-KR" dirty="0" err="1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(focus on biology)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26BE73-C970-4E77-BBFB-081234D4C5D4}"/>
              </a:ext>
            </a:extLst>
          </p:cNvPr>
          <p:cNvSpPr txBox="1"/>
          <p:nvPr/>
        </p:nvSpPr>
        <p:spPr>
          <a:xfrm>
            <a:off x="7086600" y="27432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Construction of Non-Orthogonal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Views Discussed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Text, Fig. 6.14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8255EE-DE31-4F92-BA06-734FF8CA2B49}"/>
              </a:ext>
            </a:extLst>
          </p:cNvPr>
          <p:cNvGrpSpPr/>
          <p:nvPr/>
        </p:nvGrpSpPr>
        <p:grpSpPr>
          <a:xfrm>
            <a:off x="0" y="685800"/>
            <a:ext cx="3496697" cy="2590800"/>
            <a:chOff x="0" y="685800"/>
            <a:chExt cx="3496697" cy="25908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F732082-7AEE-428F-A49E-6277CFA420EE}"/>
                </a:ext>
              </a:extLst>
            </p:cNvPr>
            <p:cNvSpPr txBox="1"/>
            <p:nvPr/>
          </p:nvSpPr>
          <p:spPr>
            <a:xfrm>
              <a:off x="0" y="685800"/>
              <a:ext cx="182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Off-Diagonal Plots Are No Longer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Transposes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F108910-EAAB-4587-8AC4-B8E158E4F773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1828800" y="1285965"/>
              <a:ext cx="1667897" cy="85286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F2250F3-7FAC-472D-A99F-CACD2CF69167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914400" y="1886129"/>
              <a:ext cx="990600" cy="1390471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046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 using PC directions??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some, but not others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so distinct as in DWD view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Nothing after 1</a:t>
            </a:r>
            <a:r>
              <a:rPr lang="en-US" altLang="ko-KR" baseline="30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five PCs 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 seem to be noise driven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Orthogonality </a:t>
            </a: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strong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constraint???</a:t>
            </a:r>
          </a:p>
          <a:p>
            <a:pPr marL="457200" indent="-457200"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dir’ns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</a:t>
            </a:r>
            <a:r>
              <a:rPr lang="en-US" altLang="ko-KR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nearly orthogonal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see why later)</a:t>
            </a:r>
          </a:p>
        </p:txBody>
      </p:sp>
    </p:spTree>
    <p:extLst>
      <p:ext uri="{BB962C8B-B14F-4D97-AF65-F5344CB8AC3E}">
        <p14:creationId xmlns:p14="http://schemas.microsoft.com/office/powerpoint/2010/main" val="409371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5029200"/>
            <a:ext cx="7924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790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DWD Separation Can Be Deceptive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DWD is </a:t>
            </a:r>
            <a:r>
              <a:rPr lang="en-US" altLang="ko-KR" sz="3600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Good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at Separation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Important Concept: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Inference is Essential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F8728-7470-429D-B8FD-5FF9858FFE92}"/>
              </a:ext>
            </a:extLst>
          </p:cNvPr>
          <p:cNvSpPr txBox="1"/>
          <p:nvPr/>
        </p:nvSpPr>
        <p:spPr>
          <a:xfrm>
            <a:off x="6781800" y="457200"/>
            <a:ext cx="19050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4.1.2</a:t>
            </a:r>
          </a:p>
        </p:txBody>
      </p:sp>
    </p:spTree>
    <p:extLst>
      <p:ext uri="{BB962C8B-B14F-4D97-AF65-F5344CB8AC3E}">
        <p14:creationId xmlns:p14="http://schemas.microsoft.com/office/powerpoint/2010/main" val="23747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See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Careful,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Only PC1-4</a:t>
            </a: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8608" r="15129" b="4251"/>
          <a:stretch/>
        </p:blipFill>
        <p:spPr bwMode="auto">
          <a:xfrm>
            <a:off x="2468880" y="1371600"/>
            <a:ext cx="667512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1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Last Class:</a:t>
            </a:r>
            <a:r>
              <a:rPr lang="en-US" altLang="ko-KR" sz="3200" dirty="0">
                <a:ea typeface="Gulim" pitchFamily="34" charset="-127"/>
              </a:rPr>
              <a:t> Trait by Trait View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838200" y="5638800"/>
            <a:ext cx="3942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Note Colors Enhance</a:t>
            </a:r>
          </a:p>
          <a:p>
            <a:r>
              <a:rPr lang="en-US" sz="2800" dirty="0"/>
              <a:t>Impressions of Clusters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DWD &amp;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Ortho PCA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Finds Big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Separation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1143000" y="2133600"/>
            <a:ext cx="1905000" cy="990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2590800" y="1371600"/>
            <a:ext cx="30480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2545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Not in 1</a:t>
            </a:r>
            <a:r>
              <a:rPr lang="en-US" baseline="30000" dirty="0">
                <a:solidFill>
                  <a:srgbClr val="000000"/>
                </a:solidFill>
                <a:latin typeface="Tahoma"/>
              </a:rPr>
              <a:t>ST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3 PCs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Since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Smaller Scale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371600" y="2590800"/>
            <a:ext cx="1524000" cy="2362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2590800" y="1371600"/>
            <a:ext cx="30480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371600" y="4953000"/>
            <a:ext cx="6477000" cy="1524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60780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Toy 2-Class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Example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Actually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Both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Classes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b="0" i="1" dirty="0">
                  <a:solidFill>
                    <a:srgbClr val="000000"/>
                  </a:solidFill>
                  <a:latin typeface="Cambria Math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=1000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  <a:blipFill rotWithShape="1">
                <a:blip r:embed="rId3"/>
                <a:stretch>
                  <a:fillRect l="-1724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6674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Separation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Is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Natural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Sampling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(Will Study in Detail Later)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219200" y="2133600"/>
            <a:ext cx="2133600" cy="2057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3181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Main Lesson Again: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DWD Separation Can Be Deceptive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DWD is </a:t>
            </a:r>
            <a:r>
              <a:rPr lang="en-US" altLang="ko-KR" sz="3600" u="sng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Good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at Separation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Important Concept: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Inference is 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Essential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5943600"/>
            <a:ext cx="358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III. Confirmatory Analysis</a:t>
            </a:r>
          </a:p>
        </p:txBody>
      </p:sp>
    </p:spTree>
    <p:extLst>
      <p:ext uri="{BB962C8B-B14F-4D97-AF65-F5344CB8AC3E}">
        <p14:creationId xmlns:p14="http://schemas.microsoft.com/office/powerpoint/2010/main" val="354728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Context:    2 – sample means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		H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0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: 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+1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=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-1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  vs.    H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: 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+1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≠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-1</a:t>
                </a:r>
              </a:p>
              <a:p>
                <a:pPr marL="457200" lvl="0" indent="-457200" algn="ctr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(in High Dimensions)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A Large Literature.  Some Highlights: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Bai &amp; </a:t>
                </a:r>
                <a:r>
                  <a:rPr lang="en-US" dirty="0" err="1">
                    <a:solidFill>
                      <a:srgbClr val="000000"/>
                    </a:solidFill>
                    <a:latin typeface="Tahoma"/>
                  </a:rPr>
                  <a:t>Sarandasa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(2006)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Chen &amp; Qin (2010)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Srivastava et al (2013)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Tahoma"/>
                  </a:rPr>
                  <a:t>Cai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et al (2014)</a:t>
                </a: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  <a:blipFill rotWithShape="1">
                <a:blip r:embed="rId3"/>
                <a:stretch>
                  <a:fillRect l="-1841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81B6D12-8A5A-42DF-8EFD-132003EE6739}"/>
              </a:ext>
            </a:extLst>
          </p:cNvPr>
          <p:cNvSpPr txBox="1"/>
          <p:nvPr/>
        </p:nvSpPr>
        <p:spPr>
          <a:xfrm>
            <a:off x="6781800" y="838200"/>
            <a:ext cx="1752600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13.1</a:t>
            </a:r>
          </a:p>
        </p:txBody>
      </p:sp>
    </p:spTree>
    <p:extLst>
      <p:ext uri="{BB962C8B-B14F-4D97-AF65-F5344CB8AC3E}">
        <p14:creationId xmlns:p14="http://schemas.microsoft.com/office/powerpoint/2010/main" val="34267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(in High Dimensions)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Approach taken here: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Wei et al (2013)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Focus on </a:t>
            </a:r>
            <a:r>
              <a:rPr lang="en-US" u="sng" dirty="0">
                <a:solidFill>
                  <a:srgbClr val="000000"/>
                </a:solidFill>
                <a:latin typeface="Tahoma"/>
              </a:rPr>
              <a:t>Visualization via Projection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(Thus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Test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Related to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Exploration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baseline="-2500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278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Challenges: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Distributional Assumptions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Parameter Estimation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5400" dirty="0">
                <a:solidFill>
                  <a:srgbClr val="00B050"/>
                </a:solidFill>
                <a:latin typeface="Tahoma"/>
              </a:rPr>
              <a:t>HDLSS</a:t>
            </a:r>
            <a:r>
              <a:rPr lang="en-US" sz="5400" dirty="0">
                <a:solidFill>
                  <a:srgbClr val="000000"/>
                </a:solidFill>
                <a:latin typeface="Tahoma"/>
              </a:rPr>
              <a:t> space is slippery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CF9AE9-FDB3-FCDD-266E-9943010D3757}"/>
              </a:ext>
            </a:extLst>
          </p:cNvPr>
          <p:cNvSpPr txBox="1"/>
          <p:nvPr/>
        </p:nvSpPr>
        <p:spPr>
          <a:xfrm>
            <a:off x="1295400" y="5791200"/>
            <a:ext cx="6359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High Dimension Low Sample Size</a:t>
            </a:r>
          </a:p>
        </p:txBody>
      </p:sp>
    </p:spTree>
    <p:extLst>
      <p:ext uri="{BB962C8B-B14F-4D97-AF65-F5344CB8AC3E}">
        <p14:creationId xmlns:p14="http://schemas.microsoft.com/office/powerpoint/2010/main" val="380901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Challenges: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Distributional Assumptions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Parameter Estimation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 Approach: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Permutation test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(A flavor of classical “non-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parametrics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”)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3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Approach: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 a </a:t>
            </a:r>
            <a:r>
              <a:rPr lang="en-US" dirty="0" err="1">
                <a:solidFill>
                  <a:schemeClr val="bg1"/>
                </a:solidFill>
                <a:latin typeface="Tahoma"/>
              </a:rPr>
              <a:t>DI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rection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(separating classes)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PRO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ject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the data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(reduces to 1 dim)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PERM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ute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(class labels, to assess significance,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with recomputed direction)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8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Last Class: </a:t>
            </a:r>
            <a:r>
              <a:rPr lang="en-US" altLang="ko-KR" sz="3200" dirty="0">
                <a:ea typeface="Gulim" pitchFamily="34" charset="-127"/>
              </a:rPr>
              <a:t>PCA View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pSp>
        <p:nvGrpSpPr>
          <p:cNvPr id="2" name="Group 1"/>
          <p:cNvGrpSpPr/>
          <p:nvPr/>
        </p:nvGrpSpPr>
        <p:grpSpPr>
          <a:xfrm>
            <a:off x="304800" y="2743200"/>
            <a:ext cx="4114800" cy="3867329"/>
            <a:chOff x="304800" y="2743200"/>
            <a:chExt cx="4114800" cy="3867329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5410200"/>
              <a:ext cx="38907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Clusters are “more distinct”</a:t>
              </a:r>
            </a:p>
            <a:p>
              <a:r>
                <a:rPr lang="en-US" sz="2400" dirty="0"/>
                <a:t>Since more “air space” </a:t>
              </a:r>
            </a:p>
            <a:p>
              <a:r>
                <a:rPr lang="en-US" sz="2400" dirty="0"/>
                <a:t>In between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2514600" y="2743200"/>
              <a:ext cx="1905000" cy="32671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638800" y="2133600"/>
            <a:ext cx="3085301" cy="3352800"/>
            <a:chOff x="5638800" y="2133600"/>
            <a:chExt cx="3085301" cy="3352800"/>
          </a:xfrm>
        </p:grpSpPr>
        <p:sp>
          <p:nvSpPr>
            <p:cNvPr id="3" name="TextBox 2"/>
            <p:cNvSpPr txBox="1"/>
            <p:nvPr/>
          </p:nvSpPr>
          <p:spPr>
            <a:xfrm>
              <a:off x="6705600" y="2133600"/>
              <a:ext cx="201850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 Clusters in 3</a:t>
              </a:r>
              <a:r>
                <a:rPr lang="en-US" baseline="30000" dirty="0"/>
                <a:t>rd</a:t>
              </a:r>
              <a:endParaRPr lang="en-US" dirty="0"/>
            </a:p>
            <a:p>
              <a:r>
                <a:rPr lang="en-US" dirty="0"/>
                <a:t>Direction is Good,</a:t>
              </a:r>
            </a:p>
            <a:p>
              <a:r>
                <a:rPr lang="en-US" dirty="0"/>
                <a:t>Since Important</a:t>
              </a:r>
            </a:p>
            <a:p>
              <a:r>
                <a:rPr lang="en-US" dirty="0"/>
                <a:t>Aspects Appear </a:t>
              </a:r>
            </a:p>
            <a:p>
              <a:r>
                <a:rPr lang="en-US" dirty="0"/>
                <a:t>In Earlier </a:t>
              </a:r>
              <a:r>
                <a:rPr lang="en-US" dirty="0" err="1"/>
                <a:t>Comp’ts</a:t>
              </a:r>
              <a:endParaRPr lang="en-US" dirty="0"/>
            </a:p>
          </p:txBody>
        </p:sp>
        <p:sp>
          <p:nvSpPr>
            <p:cNvPr id="6" name="Right Brace 5"/>
            <p:cNvSpPr/>
            <p:nvPr/>
          </p:nvSpPr>
          <p:spPr>
            <a:xfrm rot="16200000">
              <a:off x="6134100" y="4533900"/>
              <a:ext cx="457200" cy="1447800"/>
            </a:xfrm>
            <a:prstGeom prst="rightBrace">
              <a:avLst>
                <a:gd name="adj1" fmla="val 49462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3" idx="2"/>
              <a:endCxn id="6" idx="1"/>
            </p:cNvCxnSpPr>
            <p:nvPr/>
          </p:nvCxnSpPr>
          <p:spPr>
            <a:xfrm flipH="1">
              <a:off x="6362700" y="3610928"/>
              <a:ext cx="1352151" cy="14182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051572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Toy 2-Class Example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Separated DWD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Projections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(Again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0,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=1000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5152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Separated DWD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Projections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 of Classes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Using: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Mean Difference = 6.209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29453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 b="51186"/>
          <a:stretch/>
        </p:blipFill>
        <p:spPr bwMode="auto">
          <a:xfrm>
            <a:off x="3108960" y="1336908"/>
            <a:ext cx="6035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Separated DWD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Projections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 of Classes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Using: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Mean Difference = 6.209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Record as Vertical Line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7391400" y="3276600"/>
            <a:ext cx="685800" cy="21336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2464073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Separated DWD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Projections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 of Classes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Using: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Mean Difference = 6.209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Statistically Significant???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35638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/>
          <a:stretch/>
        </p:blipFill>
        <p:spPr bwMode="auto">
          <a:xfrm>
            <a:off x="3108960" y="1336908"/>
            <a:ext cx="3119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Permuted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Class Labels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962400" y="2819400"/>
            <a:ext cx="762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295900" y="2819400"/>
            <a:ext cx="1905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962400" y="2819400"/>
            <a:ext cx="13716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191000" y="2819400"/>
            <a:ext cx="11049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51179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/>
          <a:stretch/>
        </p:blipFill>
        <p:spPr bwMode="auto">
          <a:xfrm>
            <a:off x="3108960" y="1336908"/>
            <a:ext cx="3119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Permuted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Class Labels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Recompute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DWD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&amp; Projections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819400" y="5486400"/>
            <a:ext cx="19812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9314597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Class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Using Mean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Difference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= 6.26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26480" y="4191000"/>
            <a:ext cx="2941320" cy="2209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81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17115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Class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Using Mean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Difference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= 6.26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Record as Dot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26480" y="4191000"/>
            <a:ext cx="2941320" cy="2209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81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895600" y="2743200"/>
            <a:ext cx="4572000" cy="3352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4704159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2</a:t>
            </a:r>
            <a:r>
              <a: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Permutation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038600" y="2667000"/>
            <a:ext cx="3200400" cy="2514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4038600" y="2667000"/>
            <a:ext cx="4191000" cy="2438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5334000" y="2841000"/>
            <a:ext cx="3124200" cy="2264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334000" y="2841000"/>
            <a:ext cx="2057400" cy="2340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6382354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Class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Using Mean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Difference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= 6.15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49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257422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12582</TotalTime>
  <Words>3646</Words>
  <Application>Microsoft Office PowerPoint</Application>
  <PresentationFormat>On-screen Show (4:3)</PresentationFormat>
  <Paragraphs>1132</Paragraphs>
  <Slides>133</Slides>
  <Notes>123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48" baseType="lpstr">
      <vt:lpstr>Gulim</vt:lpstr>
      <vt:lpstr>Gulim</vt:lpstr>
      <vt:lpstr>Arial</vt:lpstr>
      <vt:lpstr>Arial Unicode MS</vt:lpstr>
      <vt:lpstr>Cambria Math</vt:lpstr>
      <vt:lpstr>Courier New</vt:lpstr>
      <vt:lpstr>Edwardian Script ITC</vt:lpstr>
      <vt:lpstr>Tahoma</vt:lpstr>
      <vt:lpstr>Times New Roman</vt:lpstr>
      <vt:lpstr>Wingdings</vt:lpstr>
      <vt:lpstr>1_Default Design</vt:lpstr>
      <vt:lpstr>2_Default Design</vt:lpstr>
      <vt:lpstr>Default Design</vt:lpstr>
      <vt:lpstr>12_Default Design</vt:lpstr>
      <vt:lpstr>Equation</vt:lpstr>
      <vt:lpstr>Statistics – O. R. 881 Object Oriented Data Analysis</vt:lpstr>
      <vt:lpstr>Last Class: Administrative Info</vt:lpstr>
      <vt:lpstr>Current Sections in Textbook</vt:lpstr>
      <vt:lpstr>Participant Presentations</vt:lpstr>
      <vt:lpstr>Last Class: Course Context</vt:lpstr>
      <vt:lpstr>Last Class: Illust’n of Trait by Trait View:</vt:lpstr>
      <vt:lpstr>Last Class: Illust’n of PCA View</vt:lpstr>
      <vt:lpstr>Last Class: Trait by Trait View</vt:lpstr>
      <vt:lpstr>Last Class: PCA View</vt:lpstr>
      <vt:lpstr>Last Class: OODA</vt:lpstr>
      <vt:lpstr>Last Class: Basics of OODA</vt:lpstr>
      <vt:lpstr>Last Class: Basics of OODA</vt:lpstr>
      <vt:lpstr>Last Class: Basics of OODA</vt:lpstr>
      <vt:lpstr>Last Class: Basics of OODA</vt:lpstr>
      <vt:lpstr>Last Class: Basics of OODA</vt:lpstr>
      <vt:lpstr>Last Class: Scree Plot</vt:lpstr>
      <vt:lpstr>Last Class: Scree Plot</vt:lpstr>
      <vt:lpstr>Last Class: FDA, Twin Arches</vt:lpstr>
      <vt:lpstr>Last Class: FDA, Twin Arches</vt:lpstr>
      <vt:lpstr>Last Class: E.g. Curves As Data</vt:lpstr>
      <vt:lpstr>Real Data Curve Objects</vt:lpstr>
      <vt:lpstr>Real Data Curve Objects</vt:lpstr>
      <vt:lpstr>Lung Cancer Curve Objects</vt:lpstr>
      <vt:lpstr>Lung Cancer Curve Objects</vt:lpstr>
      <vt:lpstr>Lung Cancer Curve Objects</vt:lpstr>
      <vt:lpstr>Lung Cancer Curve Objects</vt:lpstr>
      <vt:lpstr>Lung Cancer Curve Objects</vt:lpstr>
      <vt:lpstr>Lung Cancer Curve Objects</vt:lpstr>
      <vt:lpstr>Lung Cancer Curve Objects</vt:lpstr>
      <vt:lpstr>Lung Cancer Curve Objects</vt:lpstr>
      <vt:lpstr>Lung Cancer Curve Objects</vt:lpstr>
      <vt:lpstr>Lung Cancer Curve Objects</vt:lpstr>
      <vt:lpstr>Lung Cancer Curve Objects</vt:lpstr>
      <vt:lpstr>Scree Plot</vt:lpstr>
      <vt:lpstr>Prob. Dist’ns as Data Objects</vt:lpstr>
      <vt:lpstr>Prob. Dist’ns as Data Objects</vt:lpstr>
      <vt:lpstr>Prob. Dist’ns as Data Objects</vt:lpstr>
      <vt:lpstr>Prob. Dist’ns as Data Objects</vt:lpstr>
      <vt:lpstr>Prob. Dist’ns as Data Objects</vt:lpstr>
      <vt:lpstr>Prob. Dist’ns as Data Objects</vt:lpstr>
      <vt:lpstr>Prob. Dist’ns as Data Objects</vt:lpstr>
      <vt:lpstr>Prob. Dist’ns as Data Objects</vt:lpstr>
      <vt:lpstr>Prob. Dist’ns as Data Objects</vt:lpstr>
      <vt:lpstr>Prob. Dist’ns as Data Objects</vt:lpstr>
      <vt:lpstr>Matlab Software</vt:lpstr>
      <vt:lpstr>Matlab Software</vt:lpstr>
      <vt:lpstr>Matlab Software</vt:lpstr>
      <vt:lpstr>Introductory Slides</vt:lpstr>
      <vt:lpstr>Scatterplot Matrix Graphics</vt:lpstr>
      <vt:lpstr>FDA Modes of Variation</vt:lpstr>
      <vt:lpstr>Limitation of PCA</vt:lpstr>
      <vt:lpstr>Limitation of PCA</vt:lpstr>
      <vt:lpstr>Limitation of PCA, Toy E.g.</vt:lpstr>
      <vt:lpstr>Limitation of PCA</vt:lpstr>
      <vt:lpstr>Limitation of PCA</vt:lpstr>
      <vt:lpstr>Limitation of PCA,   E.g.</vt:lpstr>
      <vt:lpstr>NCI 60 Data</vt:lpstr>
      <vt:lpstr>PCA Visualization of NCI 60 Data</vt:lpstr>
      <vt:lpstr>NCI 60:  Can we find classes Using PCA view?</vt:lpstr>
      <vt:lpstr>NCI 60:  Can we find classes Using PCA view?</vt:lpstr>
      <vt:lpstr>PCA Visualization of NCI 60 Data</vt:lpstr>
      <vt:lpstr>NCI 60:  Can we find classes Using PCA 5-8?</vt:lpstr>
      <vt:lpstr>NCI 60:  Can we find classes Using PCA 5-8?</vt:lpstr>
      <vt:lpstr>NCI 60:  Can we find classes Using PCA 9-12?</vt:lpstr>
      <vt:lpstr>NCI 60:  Can we find classes Using PCA 9-12?</vt:lpstr>
      <vt:lpstr>NCI 60:  Can we find classes Using PCA 1-4 vs. 5-8?</vt:lpstr>
      <vt:lpstr>NCI 60:  Can we find classes Using PCA 1-4 vs. 5-8?</vt:lpstr>
      <vt:lpstr>NCI 60:  Can we find classes Using PCA 1-4 vs. 9-12?</vt:lpstr>
      <vt:lpstr>NCI 60:  Can we find classes Using PCA 5-8 vs. 9-12?</vt:lpstr>
      <vt:lpstr>PCA Visualization of NCI 60 Data</vt:lpstr>
      <vt:lpstr>Visualization of NCI 60 Data</vt:lpstr>
      <vt:lpstr>NCI 60:  Views using DWD Dir’ns (focus on biology)</vt:lpstr>
      <vt:lpstr>DWD Visualization of NCI 60 Data</vt:lpstr>
      <vt:lpstr>DWD Visualization</vt:lpstr>
      <vt:lpstr>NCI 60:  Views using DWD Dir’ns (focus on biology)</vt:lpstr>
      <vt:lpstr>PCA Visualization of NCI 60 Data</vt:lpstr>
      <vt:lpstr>Object Oriented Data Analysis</vt:lpstr>
      <vt:lpstr>Caution</vt:lpstr>
      <vt:lpstr>Caution</vt:lpstr>
      <vt:lpstr>Caution</vt:lpstr>
      <vt:lpstr>Caution</vt:lpstr>
      <vt:lpstr>Caution</vt:lpstr>
      <vt:lpstr>Caution</vt:lpstr>
      <vt:lpstr>Caution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Matlab Software</vt:lpstr>
      <vt:lpstr>DiProPerm in Matlab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  <vt:lpstr>Object Oriented Data Analysis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393</cp:revision>
  <dcterms:created xsi:type="dcterms:W3CDTF">2001-06-08T01:38:43Z</dcterms:created>
  <dcterms:modified xsi:type="dcterms:W3CDTF">2024-01-18T13:37:40Z</dcterms:modified>
</cp:coreProperties>
</file>