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46" r:id="rId3"/>
    <p:sldMasterId id="2147483760" r:id="rId4"/>
  </p:sldMasterIdLst>
  <p:notesMasterIdLst>
    <p:notesMasterId r:id="rId147"/>
  </p:notesMasterIdLst>
  <p:sldIdLst>
    <p:sldId id="262" r:id="rId5"/>
    <p:sldId id="714" r:id="rId6"/>
    <p:sldId id="742" r:id="rId7"/>
    <p:sldId id="1128" r:id="rId8"/>
    <p:sldId id="1132" r:id="rId9"/>
    <p:sldId id="1133" r:id="rId10"/>
    <p:sldId id="1298" r:id="rId11"/>
    <p:sldId id="1147" r:id="rId12"/>
    <p:sldId id="1148" r:id="rId13"/>
    <p:sldId id="1143" r:id="rId14"/>
    <p:sldId id="1144" r:id="rId15"/>
    <p:sldId id="1149" r:id="rId16"/>
    <p:sldId id="1150" r:id="rId17"/>
    <p:sldId id="1152" r:id="rId18"/>
    <p:sldId id="1164" r:id="rId19"/>
    <p:sldId id="1297" r:id="rId20"/>
    <p:sldId id="1108" r:id="rId21"/>
    <p:sldId id="1109" r:id="rId22"/>
    <p:sldId id="1110" r:id="rId23"/>
    <p:sldId id="1115" r:id="rId24"/>
    <p:sldId id="1129" r:id="rId25"/>
    <p:sldId id="1130" r:id="rId26"/>
    <p:sldId id="1131" r:id="rId27"/>
    <p:sldId id="1296" r:id="rId28"/>
    <p:sldId id="1209" r:id="rId29"/>
    <p:sldId id="1217" r:id="rId30"/>
    <p:sldId id="1218" r:id="rId31"/>
    <p:sldId id="1219" r:id="rId32"/>
    <p:sldId id="1306" r:id="rId33"/>
    <p:sldId id="1307" r:id="rId34"/>
    <p:sldId id="1199" r:id="rId35"/>
    <p:sldId id="1200" r:id="rId36"/>
    <p:sldId id="1201" r:id="rId37"/>
    <p:sldId id="1202" r:id="rId38"/>
    <p:sldId id="1203" r:id="rId39"/>
    <p:sldId id="1271" r:id="rId40"/>
    <p:sldId id="1272" r:id="rId41"/>
    <p:sldId id="1273" r:id="rId42"/>
    <p:sldId id="1308" r:id="rId43"/>
    <p:sldId id="1274" r:id="rId44"/>
    <p:sldId id="1275" r:id="rId45"/>
    <p:sldId id="1276" r:id="rId46"/>
    <p:sldId id="1210" r:id="rId47"/>
    <p:sldId id="1211" r:id="rId48"/>
    <p:sldId id="1212" r:id="rId49"/>
    <p:sldId id="1213" r:id="rId50"/>
    <p:sldId id="1214" r:id="rId51"/>
    <p:sldId id="1215" r:id="rId52"/>
    <p:sldId id="1216" r:id="rId53"/>
    <p:sldId id="1277" r:id="rId54"/>
    <p:sldId id="1278" r:id="rId55"/>
    <p:sldId id="1279" r:id="rId56"/>
    <p:sldId id="1280" r:id="rId57"/>
    <p:sldId id="1281" r:id="rId58"/>
    <p:sldId id="1282" r:id="rId59"/>
    <p:sldId id="1283" r:id="rId60"/>
    <p:sldId id="1284" r:id="rId61"/>
    <p:sldId id="1285" r:id="rId62"/>
    <p:sldId id="999" r:id="rId63"/>
    <p:sldId id="1000" r:id="rId64"/>
    <p:sldId id="1001" r:id="rId65"/>
    <p:sldId id="926" r:id="rId66"/>
    <p:sldId id="927" r:id="rId67"/>
    <p:sldId id="928" r:id="rId68"/>
    <p:sldId id="929" r:id="rId69"/>
    <p:sldId id="930" r:id="rId70"/>
    <p:sldId id="931" r:id="rId71"/>
    <p:sldId id="932" r:id="rId72"/>
    <p:sldId id="1309" r:id="rId73"/>
    <p:sldId id="933" r:id="rId74"/>
    <p:sldId id="934" r:id="rId75"/>
    <p:sldId id="940" r:id="rId76"/>
    <p:sldId id="941" r:id="rId77"/>
    <p:sldId id="942" r:id="rId78"/>
    <p:sldId id="943" r:id="rId79"/>
    <p:sldId id="944" r:id="rId80"/>
    <p:sldId id="945" r:id="rId81"/>
    <p:sldId id="946" r:id="rId82"/>
    <p:sldId id="947" r:id="rId83"/>
    <p:sldId id="948" r:id="rId84"/>
    <p:sldId id="949" r:id="rId85"/>
    <p:sldId id="950" r:id="rId86"/>
    <p:sldId id="951" r:id="rId87"/>
    <p:sldId id="952" r:id="rId88"/>
    <p:sldId id="953" r:id="rId89"/>
    <p:sldId id="954" r:id="rId90"/>
    <p:sldId id="955" r:id="rId91"/>
    <p:sldId id="956" r:id="rId92"/>
    <p:sldId id="957" r:id="rId93"/>
    <p:sldId id="958" r:id="rId94"/>
    <p:sldId id="959" r:id="rId95"/>
    <p:sldId id="960" r:id="rId96"/>
    <p:sldId id="961" r:id="rId97"/>
    <p:sldId id="962" r:id="rId98"/>
    <p:sldId id="963" r:id="rId99"/>
    <p:sldId id="964" r:id="rId100"/>
    <p:sldId id="965" r:id="rId101"/>
    <p:sldId id="966" r:id="rId102"/>
    <p:sldId id="967" r:id="rId103"/>
    <p:sldId id="968" r:id="rId104"/>
    <p:sldId id="969" r:id="rId105"/>
    <p:sldId id="970" r:id="rId106"/>
    <p:sldId id="971" r:id="rId107"/>
    <p:sldId id="1003" r:id="rId108"/>
    <p:sldId id="1004" r:id="rId109"/>
    <p:sldId id="1005" r:id="rId110"/>
    <p:sldId id="1006" r:id="rId111"/>
    <p:sldId id="1007" r:id="rId112"/>
    <p:sldId id="1008" r:id="rId113"/>
    <p:sldId id="1009" r:id="rId114"/>
    <p:sldId id="1010" r:id="rId115"/>
    <p:sldId id="1301" r:id="rId116"/>
    <p:sldId id="1011" r:id="rId117"/>
    <p:sldId id="1002" r:id="rId118"/>
    <p:sldId id="1302" r:id="rId119"/>
    <p:sldId id="1303" r:id="rId120"/>
    <p:sldId id="1304" r:id="rId121"/>
    <p:sldId id="1310" r:id="rId122"/>
    <p:sldId id="840" r:id="rId123"/>
    <p:sldId id="1157" r:id="rId124"/>
    <p:sldId id="842" r:id="rId125"/>
    <p:sldId id="1286" r:id="rId126"/>
    <p:sldId id="1287" r:id="rId127"/>
    <p:sldId id="1288" r:id="rId128"/>
    <p:sldId id="1289" r:id="rId129"/>
    <p:sldId id="1290" r:id="rId130"/>
    <p:sldId id="1291" r:id="rId131"/>
    <p:sldId id="1292" r:id="rId132"/>
    <p:sldId id="1293" r:id="rId133"/>
    <p:sldId id="1151" r:id="rId134"/>
    <p:sldId id="1294" r:id="rId135"/>
    <p:sldId id="1154" r:id="rId136"/>
    <p:sldId id="1155" r:id="rId137"/>
    <p:sldId id="1156" r:id="rId138"/>
    <p:sldId id="1158" r:id="rId139"/>
    <p:sldId id="1159" r:id="rId140"/>
    <p:sldId id="1160" r:id="rId141"/>
    <p:sldId id="1299" r:id="rId142"/>
    <p:sldId id="1161" r:id="rId143"/>
    <p:sldId id="1305" r:id="rId144"/>
    <p:sldId id="1162" r:id="rId145"/>
    <p:sldId id="1163" r:id="rId1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DC00FF"/>
    <a:srgbClr val="0000FF"/>
    <a:srgbClr val="FFEB00"/>
    <a:srgbClr val="A700D5"/>
    <a:srgbClr val="D1CC00"/>
    <a:srgbClr val="2DC8FF"/>
    <a:srgbClr val="D00000"/>
    <a:srgbClr val="B4A700"/>
    <a:srgbClr val="2E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12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viewProps" Target="viewProps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theme" Target="theme/theme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450410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33370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05541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00048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74252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876650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9713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544677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2417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2887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67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252906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66821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8797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315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D1124-D916-4F6B-AF45-662D40CE42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0276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92795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40915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4831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0154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8699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55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33709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0962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3138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61849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7308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29665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1560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0098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5051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79497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2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402895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5422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8914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37691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63465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7919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6800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0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72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99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05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944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03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417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58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156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29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C7728-D893-4B26-B4E0-9E1D7CFAF1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02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385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F49875-CE1A-44FF-B017-9B45BEFE1A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65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926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90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2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89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28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575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729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1423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980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350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87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877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720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7359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12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93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752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213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17120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36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60952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9503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48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1288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3671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118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122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54930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9692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7672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5375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52856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38026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87390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76233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06734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129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518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52679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7002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8774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0669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43043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30957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3228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27944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9682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3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684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579243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8458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2405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7091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786527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00085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0885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9012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60265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9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037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6894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76305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9287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7009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0661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49168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52119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88881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1993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34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74371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04263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67439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148662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663727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9123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252611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372548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4690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08224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96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478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440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6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516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27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28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556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33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43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09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988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8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50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4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81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65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83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81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44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7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93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97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5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3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02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40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But can’t “see everything”…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Reason: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PCA finds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dir’ns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maximal variation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Which may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obscure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interesting structure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93105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2667000"/>
            <a:ext cx="23622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74458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862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52699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Only?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4114800"/>
            <a:ext cx="3505200" cy="241820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58816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Again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Suggestion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Of 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   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Maggiora</a:t>
            </a:r>
            <a:r>
              <a:rPr lang="en-US" altLang="ko-KR" sz="2400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(2006)</a:t>
            </a:r>
            <a:endParaRPr lang="en-US" altLang="ko-KR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24363" y="2971800"/>
            <a:ext cx="2185737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23716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6410" y="1371600"/>
            <a:ext cx="5584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Confimatory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7379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6762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Standard’d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– DWD &amp; OPCA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1778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Raw Data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10.4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Reasonable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5486400"/>
            <a:ext cx="6324600" cy="830997"/>
            <a:chOff x="228600" y="5486400"/>
            <a:chExt cx="6324600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5486400"/>
              <a:ext cx="1999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Strange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Permutations</a:t>
              </a: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>
            <a:xfrm flipV="1">
              <a:off x="2227865" y="5486400"/>
              <a:ext cx="1277335" cy="41549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3"/>
            </p:cNvCxnSpPr>
            <p:nvPr/>
          </p:nvCxnSpPr>
          <p:spPr>
            <a:xfrm flipV="1">
              <a:off x="2227865" y="5486400"/>
              <a:ext cx="4325335" cy="41549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0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  &amp;  -999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11.6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Visual Diff.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Yet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Finds Some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2971800"/>
            <a:ext cx="4255739" cy="1440597"/>
            <a:chOff x="1981200" y="2971800"/>
            <a:chExt cx="4255739" cy="1440597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3581400"/>
              <a:ext cx="34175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 Is Difference Within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Simulation Variation???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1981200" y="2971800"/>
              <a:ext cx="914400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9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Variables Only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14.6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More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Than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2293203"/>
            <a:ext cx="6553200" cy="2812197"/>
            <a:chOff x="228600" y="5874603"/>
            <a:chExt cx="6553200" cy="2812197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5874603"/>
              <a:ext cx="1999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Much Nicer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Permutations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27865" y="6248400"/>
              <a:ext cx="1429735" cy="2438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27865" y="6248400"/>
              <a:ext cx="4553935" cy="2438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Limitation of PCA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 Apple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1</a:t>
            </a:r>
            <a:r>
              <a:rPr lang="en-US" sz="3200" baseline="30000" dirty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 Study some rotations, to find structure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29167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Non-Binary – Standardized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17.3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Reflects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More Info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Data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0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Non-Binary – Shifted Log Transforms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0" y="457200"/>
            <a:ext cx="1640193" cy="1143000"/>
            <a:chOff x="228600" y="5874603"/>
            <a:chExt cx="1640193" cy="11430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5874603"/>
              <a:ext cx="16401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Introduced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Soon</a:t>
              </a: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228600" y="6705600"/>
              <a:ext cx="820097" cy="3120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0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Z-scores after each Processing Step: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96E4E2-402E-3BE8-ACA3-E789B1F1C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10075"/>
              </p:ext>
            </p:extLst>
          </p:nvPr>
        </p:nvGraphicFramePr>
        <p:xfrm>
          <a:off x="609600" y="2133600"/>
          <a:ext cx="7924800" cy="4394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63817947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733067511"/>
                    </a:ext>
                  </a:extLst>
                </a:gridCol>
              </a:tblGrid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58048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09984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360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Missings</a:t>
                      </a:r>
                      <a:endParaRPr lang="en-US" sz="36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22873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6686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87544"/>
                  </a:ext>
                </a:extLst>
              </a:tr>
              <a:tr h="7323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Auto-log </a:t>
                      </a:r>
                      <a:r>
                        <a:rPr lang="en-US" sz="360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Trans’d</a:t>
                      </a:r>
                      <a:endParaRPr lang="en-US" sz="36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6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5444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MargDistPlotSM.m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15636339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3352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451762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Strongly Feels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Scaling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Each Variable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May want to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each variable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(i.e. subtract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divide by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called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Whitening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Equivalent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 PCA on Correlation Matrix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Correlation PCA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35E23-9257-40A4-864D-5A41132C8ED4}"/>
              </a:ext>
            </a:extLst>
          </p:cNvPr>
          <p:cNvGrpSpPr/>
          <p:nvPr/>
        </p:nvGrpSpPr>
        <p:grpSpPr>
          <a:xfrm>
            <a:off x="4723682" y="4350603"/>
            <a:ext cx="2667718" cy="1288197"/>
            <a:chOff x="4723682" y="4350603"/>
            <a:chExt cx="2667718" cy="12881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B319B7-E0F0-48C9-A7CD-C0DA49941CEC}"/>
                </a:ext>
              </a:extLst>
            </p:cNvPr>
            <p:cNvSpPr txBox="1"/>
            <p:nvPr/>
          </p:nvSpPr>
          <p:spPr>
            <a:xfrm>
              <a:off x="4723682" y="4350603"/>
              <a:ext cx="26677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Instead of Usual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Covariance Matrix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A2C0A77-BCDA-4648-9750-31149A7C93A2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5486400" y="5181600"/>
              <a:ext cx="571141" cy="457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8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use correlation matrix?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variables (traits)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Height, Weight, Age, $, …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in point cloud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meaningful or useful?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unimportant directions dominate?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4645E-2D89-48ED-B451-213F50A27AFD}"/>
              </a:ext>
            </a:extLst>
          </p:cNvPr>
          <p:cNvSpPr txBox="1"/>
          <p:nvPr/>
        </p:nvSpPr>
        <p:spPr>
          <a:xfrm>
            <a:off x="6096000" y="1371600"/>
            <a:ext cx="2373920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Section 5.2</a:t>
            </a:r>
          </a:p>
        </p:txBody>
      </p:sp>
    </p:spTree>
    <p:extLst>
      <p:ext uri="{BB962C8B-B14F-4D97-AF65-F5344CB8AC3E}">
        <p14:creationId xmlns:p14="http://schemas.microsoft.com/office/powerpoint/2010/main" val="282120876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4F4A-7EF7-517B-47DF-46EAEB5F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A322-344B-7A8C-22F8-C723C7BA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Traits 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  Features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5613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known?)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    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24000" imgH="1803240" progId="Equation.3">
                  <p:embed/>
                </p:oleObj>
              </mc:Choice>
              <mc:Fallback>
                <p:oleObj name="Equation" r:id="rId3" imgW="3924000" imgH="1803240" progId="Equation.3">
                  <p:embed/>
                  <p:pic>
                    <p:nvPicPr>
                      <p:cNvPr id="921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500" imgH="889000" progId="Equation.3">
                  <p:embed/>
                </p:oleObj>
              </mc:Choice>
              <mc:Fallback>
                <p:oleObj name="Equation" r:id="rId5" imgW="2984500" imgH="889000" progId="Equation.3">
                  <p:embed/>
                  <p:pic>
                    <p:nvPicPr>
                      <p:cNvPr id="921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53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Objects = Vectors of Gene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32817896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choice: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Decide whether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whitening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 personal use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is rare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people use it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the time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Illustrate with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8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701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933699" y="1409702"/>
            <a:ext cx="533402" cy="1066799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1143000" y="1676401"/>
            <a:ext cx="2057400" cy="13715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065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529618" y="2634018"/>
            <a:ext cx="533402" cy="4104566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990600" y="4953002"/>
            <a:ext cx="4805719" cy="6857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522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6E398-96E7-415F-BAEC-0F837F84CC50}"/>
              </a:ext>
            </a:extLst>
          </p:cNvPr>
          <p:cNvSpPr txBox="1"/>
          <p:nvPr/>
        </p:nvSpPr>
        <p:spPr>
          <a:xfrm>
            <a:off x="5181600" y="1524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 at PCA Modes of Variation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22778" y="1981200"/>
            <a:ext cx="2382622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3581400"/>
            <a:ext cx="2667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6200" y="2438400"/>
            <a:ext cx="5029200" cy="3779460"/>
            <a:chOff x="76200" y="2438400"/>
            <a:chExt cx="5029200" cy="3779460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4648200"/>
              <a:ext cx="24086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Another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Case Where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 View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Informative</a:t>
              </a:r>
            </a:p>
          </p:txBody>
        </p:sp>
        <p:cxnSp>
          <p:nvCxnSpPr>
            <p:cNvPr id="36" name="Straight Arrow Connector 35"/>
            <p:cNvCxnSpPr>
              <a:stCxn id="2" idx="3"/>
            </p:cNvCxnSpPr>
            <p:nvPr/>
          </p:nvCxnSpPr>
          <p:spPr>
            <a:xfrm flipV="1">
              <a:off x="2484873" y="2438400"/>
              <a:ext cx="2620527" cy="299463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" idx="3"/>
            </p:cNvCxnSpPr>
            <p:nvPr/>
          </p:nvCxnSpPr>
          <p:spPr>
            <a:xfrm flipV="1">
              <a:off x="2484873" y="3810000"/>
              <a:ext cx="2620527" cy="162303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39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Very Small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22778" y="4953000"/>
            <a:ext cx="1087222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22778" y="4953000"/>
            <a:ext cx="1239622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22778" y="1295400"/>
            <a:ext cx="5506822" cy="365760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125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Look Very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Since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2025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Can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Mean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V="1">
            <a:off x="2209800" y="1066800"/>
            <a:ext cx="3048000" cy="457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Breast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24674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 &amp; cos)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39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696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Its S.D.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5959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5125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“Right”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41660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Idea:  Put Data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More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1584148"/>
            <a:ext cx="2085827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Log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RNAseq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C8D58-A387-43A6-A815-51E2100A7541}"/>
              </a:ext>
            </a:extLst>
          </p:cNvPr>
          <p:cNvSpPr txBox="1"/>
          <p:nvPr/>
        </p:nvSpPr>
        <p:spPr>
          <a:xfrm>
            <a:off x="6858000" y="300335"/>
            <a:ext cx="2057400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5.3</a:t>
            </a:r>
          </a:p>
        </p:txBody>
      </p:sp>
    </p:spTree>
    <p:extLst>
      <p:ext uri="{BB962C8B-B14F-4D97-AF65-F5344CB8AC3E}">
        <p14:creationId xmlns:p14="http://schemas.microsoft.com/office/powerpoint/2010/main" val="38550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Famous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&amp; Cox (1964)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8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this strange form?   Instead of just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Reason:    Nicer Behavior 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Homework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Verify that, 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Turn in .pdf Answer on Canvas,   Either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Word Processed     or     Write &amp; Photo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484829-2627-4752-8576-B2FC0AD1CADE}"/>
              </a:ext>
            </a:extLst>
          </p:cNvPr>
          <p:cNvSpPr txBox="1"/>
          <p:nvPr/>
        </p:nvSpPr>
        <p:spPr>
          <a:xfrm>
            <a:off x="6494316" y="5105400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Feb. 8,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12313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3"/>
          <a:stretch/>
        </p:blipFill>
        <p:spPr>
          <a:xfrm>
            <a:off x="457200" y="1689101"/>
            <a:ext cx="8229600" cy="2108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(vs.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4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8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z="4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  <a:b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67695403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1800"/>
            <a:ext cx="8229600" cy="43942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(vs.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(vs.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ln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4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4911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   (vs.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551274"/>
            <a:ext cx="5575300" cy="4906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28126-64A2-41BF-400D-C79334729A84}"/>
              </a:ext>
            </a:extLst>
          </p:cNvPr>
          <p:cNvSpPr txBox="1"/>
          <p:nvPr/>
        </p:nvSpPr>
        <p:spPr>
          <a:xfrm>
            <a:off x="4543402" y="4495800"/>
            <a:ext cx="2924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Lots of Flexibility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to Address Either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Positive or Negative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Skewness</a:t>
            </a:r>
          </a:p>
        </p:txBody>
      </p:sp>
    </p:spTree>
    <p:extLst>
      <p:ext uri="{BB962C8B-B14F-4D97-AF65-F5344CB8AC3E}">
        <p14:creationId xmlns:p14="http://schemas.microsoft.com/office/powerpoint/2010/main" val="21837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useful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 Log Transformations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δ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(Will use more below)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4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4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  <a:b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26714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4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  <a:br>
              <a:rPr lang="en-US" altLang="ko-KR" sz="4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2E86F-F2B4-45DA-9C8C-0D0207FCDFDE}"/>
              </a:ext>
            </a:extLst>
          </p:cNvPr>
          <p:cNvSpPr txBox="1"/>
          <p:nvPr/>
        </p:nvSpPr>
        <p:spPr>
          <a:xfrm>
            <a:off x="457200" y="1371600"/>
            <a:ext cx="8451481" cy="5171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Lessons: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PCA Finds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Dir’ns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Maximal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Often Shows Interesting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Sturcture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But No Guarantees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Other Directions Also Important &amp; Useful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Distance Weight Discrimination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Targets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Subgroup Differences</a:t>
            </a:r>
          </a:p>
        </p:txBody>
      </p:sp>
    </p:spTree>
    <p:extLst>
      <p:ext uri="{BB962C8B-B14F-4D97-AF65-F5344CB8AC3E}">
        <p14:creationId xmlns:p14="http://schemas.microsoft.com/office/powerpoint/2010/main" val="318455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3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(Will Study in Detail Later)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760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</a:p>
        </p:txBody>
      </p:sp>
    </p:spTree>
    <p:extLst>
      <p:ext uri="{BB962C8B-B14F-4D97-AF65-F5344CB8AC3E}">
        <p14:creationId xmlns:p14="http://schemas.microsoft.com/office/powerpoint/2010/main" val="288833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18.1, 18.2, 13.1, 5.1, 5.2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5.2, 5.3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8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668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2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47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EA638-D1FA-49C4-B532-BD3EC0B81D64}"/>
              </a:ext>
            </a:extLst>
          </p:cNvPr>
          <p:cNvGrpSpPr/>
          <p:nvPr/>
        </p:nvGrpSpPr>
        <p:grpSpPr>
          <a:xfrm>
            <a:off x="228600" y="2514600"/>
            <a:ext cx="6400800" cy="830997"/>
            <a:chOff x="228600" y="2514600"/>
            <a:chExt cx="6400800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BFC817-5924-4C4F-8B48-1B26A80092D8}"/>
                </a:ext>
              </a:extLst>
            </p:cNvPr>
            <p:cNvSpPr txBox="1"/>
            <p:nvPr/>
          </p:nvSpPr>
          <p:spPr>
            <a:xfrm>
              <a:off x="228600" y="25146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Actually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B7D34E-2C6B-484D-83C8-725EBB272515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2758460" y="2743200"/>
              <a:ext cx="3870940" cy="1868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F8E35-B04E-4382-94F3-CAEB35AF8991}"/>
              </a:ext>
            </a:extLst>
          </p:cNvPr>
          <p:cNvGrpSpPr/>
          <p:nvPr/>
        </p:nvGrpSpPr>
        <p:grpSpPr>
          <a:xfrm>
            <a:off x="228600" y="4572000"/>
            <a:ext cx="6477000" cy="830997"/>
            <a:chOff x="228600" y="4572000"/>
            <a:chExt cx="6477000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0A70CC-9621-4DF9-900E-7BC6F1519611}"/>
                </a:ext>
              </a:extLst>
            </p:cNvPr>
            <p:cNvSpPr txBox="1"/>
            <p:nvPr/>
          </p:nvSpPr>
          <p:spPr>
            <a:xfrm>
              <a:off x="228600" y="45720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Quite</a:t>
              </a:r>
              <a:endPara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9D00A7-DFA8-4A07-B7C1-5FD68B9F018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2758460" y="4953000"/>
              <a:ext cx="3947140" cy="344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3B2DC7-7D56-4251-B9B2-92EABBAB6C8C}"/>
              </a:ext>
            </a:extLst>
          </p:cNvPr>
          <p:cNvSpPr txBox="1"/>
          <p:nvPr/>
        </p:nvSpPr>
        <p:spPr>
          <a:xfrm>
            <a:off x="872561" y="5983069"/>
            <a:ext cx="728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 Impression Can Be Slippery</a:t>
            </a:r>
          </a:p>
        </p:txBody>
      </p:sp>
    </p:spTree>
    <p:extLst>
      <p:ext uri="{BB962C8B-B14F-4D97-AF65-F5344CB8AC3E}">
        <p14:creationId xmlns:p14="http://schemas.microsoft.com/office/powerpoint/2010/main" val="1858090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9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/>
              <a:t>Programming that supports encapsulation, inheritance, and polymorphism </a:t>
            </a:r>
            <a:endParaRPr lang="en-US" sz="3600" dirty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dirty="0"/>
              <a:t>(from Google: </a:t>
            </a:r>
            <a:r>
              <a:rPr lang="en-US" sz="2400" i="1" dirty="0"/>
              <a:t>define object oriented programming</a:t>
            </a:r>
            <a:r>
              <a:rPr lang="en-US" sz="2400" dirty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/>
              <a:t>my favorite:  </a:t>
            </a:r>
            <a:r>
              <a:rPr lang="en-US" sz="2400" dirty="0">
                <a:hlinkClick r:id="rId3"/>
              </a:rPr>
              <a:t>www.innovatia.com/software/papers/com.htm</a:t>
            </a:r>
            <a:r>
              <a:rPr lang="en-US" sz="2400" dirty="0"/>
              <a:t>)</a:t>
            </a:r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60EA3-53D2-417B-9D73-F9ADB7262158}"/>
              </a:ext>
            </a:extLst>
          </p:cNvPr>
          <p:cNvSpPr txBox="1"/>
          <p:nvPr/>
        </p:nvSpPr>
        <p:spPr>
          <a:xfrm>
            <a:off x="6781800" y="1307068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18.1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FA5BC-210B-0C3C-0E8B-CCAB3ADE922A}"/>
              </a:ext>
            </a:extLst>
          </p:cNvPr>
          <p:cNvSpPr txBox="1"/>
          <p:nvPr/>
        </p:nvSpPr>
        <p:spPr>
          <a:xfrm>
            <a:off x="2362200" y="6172200"/>
            <a:ext cx="4953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18.2 Discusses Deeper Connections</a:t>
            </a:r>
          </a:p>
        </p:txBody>
      </p:sp>
    </p:spTree>
    <p:extLst>
      <p:ext uri="{BB962C8B-B14F-4D97-AF65-F5344CB8AC3E}">
        <p14:creationId xmlns:p14="http://schemas.microsoft.com/office/powerpoint/2010/main" val="33111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dirty="0"/>
              <a:t>Object Oriented approach to statistical computation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/>
              <a:t>Basis of S-plus (</a:t>
            </a:r>
            <a:r>
              <a:rPr lang="en-US" sz="2000" dirty="0" err="1"/>
              <a:t>commerical</a:t>
            </a:r>
            <a:r>
              <a:rPr lang="en-US" sz="2000" dirty="0"/>
              <a:t>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Reference for more on this:</a:t>
            </a:r>
          </a:p>
          <a:p>
            <a:pPr algn="ctr">
              <a:buFontTx/>
              <a:buNone/>
            </a:pPr>
            <a:r>
              <a:rPr lang="en-US" sz="2400" dirty="0" err="1"/>
              <a:t>Venables</a:t>
            </a:r>
            <a:r>
              <a:rPr lang="en-US" sz="2400" dirty="0"/>
              <a:t> &amp;  Ripley (2013)</a:t>
            </a:r>
          </a:p>
        </p:txBody>
      </p:sp>
    </p:spTree>
    <p:extLst>
      <p:ext uri="{BB962C8B-B14F-4D97-AF65-F5344CB8AC3E}">
        <p14:creationId xmlns:p14="http://schemas.microsoft.com/office/powerpoint/2010/main" val="125141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>
                <a:hlinkClick r:id="rId3"/>
              </a:rPr>
              <a:t>http://www.psych.mcgill.ca/faculty/ramsay/ramsay.html</a:t>
            </a:r>
            <a:endParaRPr lang="en-US" sz="2400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 that operates on functions”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572" r="25714" b="27143"/>
          <a:stretch/>
        </p:blipFill>
        <p:spPr bwMode="auto">
          <a:xfrm>
            <a:off x="7391400" y="24384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4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More Terminology: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SAMSI Program (2010-2011):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OODA  </a:t>
            </a:r>
            <a:r>
              <a:rPr lang="en-US" dirty="0">
                <a:sym typeface="Wingdings" panose="05000000000000000000" pitchFamily="2" charset="2"/>
              </a:rPr>
              <a:t>  Analysis of Object Oriented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               Analysis of Object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EFF59C9-6C40-45B9-A622-B83D390DB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CF539D-8C84-4E36-9A74-D1C9E45FC16E}"/>
              </a:ext>
            </a:extLst>
          </p:cNvPr>
          <p:cNvGrpSpPr/>
          <p:nvPr/>
        </p:nvGrpSpPr>
        <p:grpSpPr>
          <a:xfrm>
            <a:off x="6781800" y="3962400"/>
            <a:ext cx="1928733" cy="2502932"/>
            <a:chOff x="6781800" y="3962400"/>
            <a:chExt cx="1928733" cy="2502932"/>
          </a:xfrm>
        </p:grpSpPr>
        <p:pic>
          <p:nvPicPr>
            <p:cNvPr id="1026" name="Picture 2" descr="Leland Wilkinson: Home Page">
              <a:extLst>
                <a:ext uri="{FF2B5EF4-FFF2-40B4-BE49-F238E27FC236}">
                  <a16:creationId xmlns:a16="http://schemas.microsoft.com/office/drawing/2014/main" id="{0A9636DC-C877-483E-BD52-230D17C1A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962400"/>
              <a:ext cx="1447800" cy="192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A988450-420C-4B6D-9EDD-B0DCFE70BECC}"/>
                </a:ext>
              </a:extLst>
            </p:cNvPr>
            <p:cNvSpPr txBox="1"/>
            <p:nvPr/>
          </p:nvSpPr>
          <p:spPr>
            <a:xfrm>
              <a:off x="6781800" y="609600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Leland Wilkinson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41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Onyen</a:t>
            </a:r>
            <a:r>
              <a:rPr lang="en-US" dirty="0"/>
              <a:t> (or Email Address)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ENRolled</a:t>
            </a:r>
            <a:r>
              <a:rPr lang="en-US" dirty="0"/>
              <a:t> or </a:t>
            </a:r>
            <a:r>
              <a:rPr lang="en-US" dirty="0" err="1"/>
              <a:t>AUDitor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March, April, Late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41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More Terminology: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SAMSI Program (2010-2011):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OODA  </a:t>
            </a:r>
            <a:r>
              <a:rPr lang="en-US" dirty="0">
                <a:sym typeface="Wingdings" panose="05000000000000000000" pitchFamily="2" charset="2"/>
              </a:rPr>
              <a:t>  Analysis of Object Oriented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               Analysis of Object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400" dirty="0">
                <a:sym typeface="Wingdings" panose="05000000000000000000" pitchFamily="2" charset="2"/>
              </a:rPr>
              <a:t>“Object Data Analysis” Terminology Used in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1800" dirty="0" err="1">
                <a:sym typeface="Wingdings" panose="05000000000000000000" pitchFamily="2" charset="2"/>
              </a:rPr>
              <a:t>Patrangenaru</a:t>
            </a:r>
            <a:r>
              <a:rPr lang="en-US" sz="1800" dirty="0">
                <a:sym typeface="Wingdings" panose="05000000000000000000" pitchFamily="2" charset="2"/>
              </a:rPr>
              <a:t> and Ellingson (2019)</a:t>
            </a:r>
            <a:endParaRPr lang="en-US" sz="1800" dirty="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EFF59C9-6C40-45B9-A622-B83D390DB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21501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8788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905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 </a:t>
                </a:r>
                <a:r>
                  <a:rPr lang="en-US" altLang="ko-KR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Columns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Data Objects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(recall not everybody does this,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rows are data objects in R &amp; SAS)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29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Widely Understood)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(Most Analysts Don’t Look Enough at Data)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1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2936" r="7447" b="40702"/>
          <a:stretch/>
        </p:blipFill>
        <p:spPr bwMode="auto">
          <a:xfrm>
            <a:off x="2047875" y="1162050"/>
            <a:ext cx="70961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(e.g. scatterplot matrices)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“variable”)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r="-148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1600200"/>
            <a:ext cx="8458200" cy="4572000"/>
            <a:chOff x="381000" y="1600200"/>
            <a:chExt cx="84582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3124200" y="1600200"/>
              <a:ext cx="24384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81000" y="6172200"/>
              <a:ext cx="845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7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Variable (i.e. Trait)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Simultaneous Views: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Smooth Histograms (Kernel Density Est’s)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0000" b="47505"/>
          <a:stretch/>
        </p:blipFill>
        <p:spPr bwMode="auto">
          <a:xfrm>
            <a:off x="3378790" y="0"/>
            <a:ext cx="5765210" cy="45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276600" y="1066800"/>
            <a:ext cx="3733800" cy="3494224"/>
            <a:chOff x="3276600" y="1066800"/>
            <a:chExt cx="3733800" cy="349422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76600" y="1066800"/>
              <a:ext cx="2209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76600" y="3276600"/>
              <a:ext cx="37338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3429000" cy="3494224"/>
            <a:chOff x="2971800" y="1066800"/>
            <a:chExt cx="3429000" cy="349422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71800" y="1066800"/>
              <a:ext cx="304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276600" y="3276600"/>
              <a:ext cx="31242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0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4F4A-7EF7-517B-47DF-46EAEB5F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A322-344B-7A8C-22F8-C723C7BA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Traits 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  Features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8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Last Class: Lung Cancer Curve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Obj’s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04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View: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4 x 4 Grid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Since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Comfortable Number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Lose Detail for More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&gt;16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Choose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Representative Subset</a:t>
                </a:r>
              </a:p>
              <a:p>
                <a:pPr marL="457200" lvl="1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(Since often too many to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at 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99AE72-023D-441E-84BF-6C94DEFEB628}"/>
              </a:ext>
            </a:extLst>
          </p:cNvPr>
          <p:cNvSpPr txBox="1"/>
          <p:nvPr/>
        </p:nvSpPr>
        <p:spPr>
          <a:xfrm>
            <a:off x="6781800" y="1002268"/>
            <a:ext cx="1752600" cy="369332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Text, Sec. 5.1</a:t>
            </a:r>
          </a:p>
        </p:txBody>
      </p:sp>
    </p:spTree>
    <p:extLst>
      <p:ext uri="{BB962C8B-B14F-4D97-AF65-F5344CB8AC3E}">
        <p14:creationId xmlns:p14="http://schemas.microsoft.com/office/powerpoint/2010/main" val="20502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Representative Subset of Variables: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Sort Variables on a Data Summary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 S.D., Skewness, Median, …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Usually Take Nearly Equally Spaced Grid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Sometimes Specify Variables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E.g. All Largest (or Smallest) Summaries</a:t>
            </a:r>
          </a:p>
        </p:txBody>
      </p:sp>
    </p:spTree>
    <p:extLst>
      <p:ext uri="{BB962C8B-B14F-4D97-AF65-F5344CB8AC3E}">
        <p14:creationId xmlns:p14="http://schemas.microsoft.com/office/powerpoint/2010/main" val="6361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Often Useful for: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Determination / Representation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Which Variables to Include?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How to Scale Variables?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Need to Transform (e.g. log) Variables?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1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43A1A94-4C62-491C-B2EC-B7DDEDED9B2D}"/>
              </a:ext>
            </a:extLst>
          </p:cNvPr>
          <p:cNvGrpSpPr/>
          <p:nvPr/>
        </p:nvGrpSpPr>
        <p:grpSpPr>
          <a:xfrm>
            <a:off x="381000" y="1828800"/>
            <a:ext cx="2362200" cy="1211997"/>
            <a:chOff x="381000" y="1828800"/>
            <a:chExt cx="2362200" cy="1211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EE6D13-DBFC-4603-A5EF-AC4C288D23CA}"/>
                </a:ext>
              </a:extLst>
            </p:cNvPr>
            <p:cNvSpPr txBox="1"/>
            <p:nvPr/>
          </p:nvSpPr>
          <p:spPr>
            <a:xfrm>
              <a:off x="762000" y="2209800"/>
              <a:ext cx="1788888" cy="830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Each Row,</a:t>
              </a:r>
            </a:p>
            <a:p>
              <a:pPr algn="ctr"/>
              <a:r>
                <a:rPr lang="en-US" sz="2400" dirty="0">
                  <a:solidFill>
                    <a:schemeClr val="bg2"/>
                  </a:solidFill>
                </a:rPr>
                <a:t>i.e. Variable</a:t>
              </a:r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3ABA263D-933C-4665-A896-CF9697BDAA10}"/>
                </a:ext>
              </a:extLst>
            </p:cNvPr>
            <p:cNvSpPr/>
            <p:nvPr/>
          </p:nvSpPr>
          <p:spPr>
            <a:xfrm rot="16200000">
              <a:off x="1371600" y="8382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29A853-5BC4-C9CB-047B-0A04D561FAB7}"/>
              </a:ext>
            </a:extLst>
          </p:cNvPr>
          <p:cNvGrpSpPr/>
          <p:nvPr/>
        </p:nvGrpSpPr>
        <p:grpSpPr>
          <a:xfrm>
            <a:off x="2654264" y="2057400"/>
            <a:ext cx="5880136" cy="2032575"/>
            <a:chOff x="2654264" y="2057400"/>
            <a:chExt cx="5880136" cy="2032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9606A9-5F42-6A9B-4C6A-320FBEA277DD}"/>
                </a:ext>
              </a:extLst>
            </p:cNvPr>
            <p:cNvSpPr txBox="1"/>
            <p:nvPr/>
          </p:nvSpPr>
          <p:spPr>
            <a:xfrm>
              <a:off x="2654264" y="3505200"/>
              <a:ext cx="5880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Logarithmically Equally Spaced</a:t>
              </a:r>
              <a:endParaRPr lang="en-US" sz="32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ACABAE-1ECC-81D5-33BD-C579C99B518D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5594332" y="2057400"/>
              <a:ext cx="1339868" cy="1447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3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819400"/>
            <a:ext cx="3200400" cy="3642682"/>
            <a:chOff x="381000" y="2819400"/>
            <a:chExt cx="3200400" cy="3642682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399979"/>
              <a:ext cx="205216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Summary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Plot with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Spacing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819400"/>
              <a:ext cx="1148235" cy="236740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2895600"/>
            <a:ext cx="3124200" cy="3609439"/>
            <a:chOff x="-53403" y="2362200"/>
            <a:chExt cx="3124200" cy="3609439"/>
          </a:xfrm>
        </p:grpSpPr>
        <p:sp>
          <p:nvSpPr>
            <p:cNvPr id="2" name="TextBox 1"/>
            <p:cNvSpPr txBox="1"/>
            <p:nvPr/>
          </p:nvSpPr>
          <p:spPr>
            <a:xfrm>
              <a:off x="-53403" y="4401979"/>
              <a:ext cx="28039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Dashed Lines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Correspond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1-d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Distn’s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362200"/>
              <a:ext cx="637632" cy="282461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2638968" y="3048000"/>
            <a:ext cx="1399632" cy="267221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76600" y="2895600"/>
            <a:ext cx="4038600" cy="2824610"/>
            <a:chOff x="3276600" y="2895600"/>
            <a:chExt cx="4038600" cy="282461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38600" y="3048000"/>
              <a:ext cx="1905000" cy="267221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76600" y="2895600"/>
              <a:ext cx="40386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6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971800"/>
            <a:ext cx="4343400" cy="2505397"/>
            <a:chOff x="381000" y="2971800"/>
            <a:chExt cx="4343400" cy="25053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399979"/>
              <a:ext cx="24400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Wide 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Poissons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821092" y="2971800"/>
              <a:ext cx="1903308" cy="1966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821092" y="4938588"/>
            <a:ext cx="4417908" cy="85261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64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194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Deviation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58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Skewness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Asymmetry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Left Skewed                Right Skewed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Negative and positive skew diagrams (English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" y="3276600"/>
            <a:ext cx="7481017" cy="2667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558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Last Class: Lung Cancer Curve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Obj’s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8906" y="990600"/>
            <a:ext cx="615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Feature Space, Next Look in Object Space</a:t>
            </a:r>
          </a:p>
        </p:txBody>
      </p:sp>
    </p:spTree>
    <p:extLst>
      <p:ext uri="{BB962C8B-B14F-4D97-AF65-F5344CB8AC3E}">
        <p14:creationId xmlns:p14="http://schemas.microsoft.com/office/powerpoint/2010/main" val="3595118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Skewness</a:t>
                </a:r>
              </a:p>
              <a:p>
                <a:pPr marL="0" indent="0" algn="ctr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Quantification:      Based on “Moments”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“Central 3</a:t>
                </a:r>
                <a:r>
                  <a:rPr lang="en-US" baseline="300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Moment”     (Also Rescaled)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 0 at Gaussian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7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122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(and Scaled) 4</a:t>
                </a:r>
                <a:r>
                  <a:rPr lang="en-US" baseline="300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641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spcBef>
                    <a:spcPts val="0"/>
                  </a:spcBef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0 at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Think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Departures From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always done)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 b="-10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4343400" y="3276600"/>
            <a:ext cx="25146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4114800" y="3276600"/>
            <a:ext cx="2286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Graphic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mvpprograms.com)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234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</a:t>
            </a:r>
            <a:b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at Peak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Tails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(with controlled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variance)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3657600"/>
            <a:ext cx="3657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4267200"/>
            <a:ext cx="59436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267200"/>
            <a:ext cx="23622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84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Negative</a:t>
            </a:r>
            <a:b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in Flanks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4267200"/>
            <a:ext cx="43434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4267200"/>
            <a:ext cx="28956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96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Kurtosis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959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 Useful Summaries: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Mean, SD,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Kurtosis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# Unique,    # Most Frequent,    # 0s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Measures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L-statistics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Entropy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Continuity Measure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15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Value of Log Transform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Focus on </a:t>
            </a:r>
            <a:r>
              <a:rPr lang="en-US" altLang="ko-KR" u="sng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Marginals</a:t>
            </a:r>
            <a:endParaRPr lang="en-US" altLang="ko-KR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2457" y="2743200"/>
            <a:ext cx="2599943" cy="3429000"/>
            <a:chOff x="1362457" y="2743200"/>
            <a:chExt cx="2599943" cy="3429000"/>
          </a:xfrm>
        </p:grpSpPr>
        <p:sp>
          <p:nvSpPr>
            <p:cNvPr id="2" name="TextBox 1"/>
            <p:cNvSpPr txBox="1"/>
            <p:nvPr/>
          </p:nvSpPr>
          <p:spPr>
            <a:xfrm>
              <a:off x="1362457" y="2743200"/>
              <a:ext cx="2599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 g. Just These Values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76600" y="3733800"/>
              <a:ext cx="110836" cy="2438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95600" y="3112532"/>
              <a:ext cx="381000" cy="6212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773867" y="2743200"/>
            <a:ext cx="1693733" cy="3429000"/>
            <a:chOff x="5773867" y="2743200"/>
            <a:chExt cx="1693733" cy="3429000"/>
          </a:xfrm>
        </p:grpSpPr>
        <p:sp>
          <p:nvSpPr>
            <p:cNvPr id="7" name="TextBox 6"/>
            <p:cNvSpPr txBox="1"/>
            <p:nvPr/>
          </p:nvSpPr>
          <p:spPr>
            <a:xfrm>
              <a:off x="5773867" y="2743200"/>
              <a:ext cx="1693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 Just These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85164" y="3733800"/>
              <a:ext cx="110836" cy="24384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096000" y="3112532"/>
              <a:ext cx="838200" cy="6329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AE0B41-3539-486B-A957-1DC01126FBDD}"/>
              </a:ext>
            </a:extLst>
          </p:cNvPr>
          <p:cNvSpPr txBox="1"/>
          <p:nvPr/>
        </p:nvSpPr>
        <p:spPr>
          <a:xfrm>
            <a:off x="6781800" y="1002268"/>
            <a:ext cx="18097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5.1.1</a:t>
            </a:r>
          </a:p>
        </p:txBody>
      </p:sp>
    </p:spTree>
    <p:extLst>
      <p:ext uri="{BB962C8B-B14F-4D97-AF65-F5344CB8AC3E}">
        <p14:creationId xmlns:p14="http://schemas.microsoft.com/office/powerpoint/2010/main" val="2133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Last Class: Lung Cancer Curve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Obj’s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0783" y="83820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Object Space</a:t>
            </a:r>
          </a:p>
        </p:txBody>
      </p:sp>
    </p:spTree>
    <p:extLst>
      <p:ext uri="{BB962C8B-B14F-4D97-AF65-F5344CB8AC3E}">
        <p14:creationId xmlns:p14="http://schemas.microsoft.com/office/powerpoint/2010/main" val="34505879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22" t="39394" r="22549" b="3788"/>
          <a:stretch/>
        </p:blipFill>
        <p:spPr>
          <a:xfrm>
            <a:off x="3810000" y="1524000"/>
            <a:ext cx="5334000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  (Raw)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Skewed</a:t>
            </a:r>
          </a:p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“Use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Range”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5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   (log</a:t>
            </a:r>
            <a:r>
              <a:rPr lang="en-US" altLang="ko-KR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scale)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Less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Focus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(Important)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Bimodality</a:t>
            </a:r>
          </a:p>
          <a:p>
            <a:pPr marL="0" indent="0" eaLnBrk="1" hangingPunct="1">
              <a:buNone/>
            </a:pPr>
            <a:endParaRPr lang="en-US" sz="1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“Use of Range”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38637" r="23529" b="3789"/>
          <a:stretch/>
        </p:blipFill>
        <p:spPr>
          <a:xfrm>
            <a:off x="4038600" y="1542788"/>
            <a:ext cx="5105400" cy="53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Data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Chemical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Discrete 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o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72041" y="5257800"/>
            <a:ext cx="5205159" cy="1524000"/>
            <a:chOff x="2872041" y="5257800"/>
            <a:chExt cx="5205159" cy="152400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2578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72041" y="6172200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(Thanks to Alex Tropsha Lab)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738CE7-643C-4BB6-807D-C15914973738}"/>
              </a:ext>
            </a:extLst>
          </p:cNvPr>
          <p:cNvSpPr txBox="1"/>
          <p:nvPr/>
        </p:nvSpPr>
        <p:spPr>
          <a:xfrm>
            <a:off x="4800600" y="926068"/>
            <a:ext cx="18097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5.1.2</a:t>
            </a:r>
          </a:p>
        </p:txBody>
      </p:sp>
    </p:spTree>
    <p:extLst>
      <p:ext uri="{BB962C8B-B14F-4D97-AF65-F5344CB8AC3E}">
        <p14:creationId xmlns:p14="http://schemas.microsoft.com/office/powerpoint/2010/main" val="18927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PCA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8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Few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Crazy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They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2590800"/>
            <a:ext cx="28956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39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3505200"/>
            <a:ext cx="2819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04342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Suspicious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524000" y="2667000"/>
            <a:ext cx="3429000" cy="173297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02309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Sub-Densities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Differences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87003" y="3124201"/>
            <a:ext cx="3832797" cy="289559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74536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Variable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Trait)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352800"/>
            <a:ext cx="5562600" cy="2438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387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4F4A-7EF7-517B-47DF-46EAEB5F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A322-344B-7A8C-22F8-C723C7BA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Traits 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  Features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9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Prob. </a:t>
            </a:r>
            <a:r>
              <a:rPr lang="en-US" dirty="0" err="1"/>
              <a:t>Dist’ns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Represent?</a:t>
            </a:r>
          </a:p>
          <a:p>
            <a:pPr marL="0" indent="0">
              <a:buNone/>
            </a:pPr>
            <a:r>
              <a:rPr lang="en-US" dirty="0"/>
              <a:t>Several Common Choices: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" t="77273" r="22550" b="-1"/>
          <a:stretch/>
        </p:blipFill>
        <p:spPr>
          <a:xfrm>
            <a:off x="0" y="3047893"/>
            <a:ext cx="9144000" cy="3810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30079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Standard Deviation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Large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(No Useful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Info…)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38400" y="2362200"/>
            <a:ext cx="1066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27904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Note:    Sometimes Such Values Are Used To Code Missing 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(And Nobody Remembers to Say So)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(Not Too Bad Until Big Values Added In)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 at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Mean Values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(All 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Left)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000" y="2895600"/>
            <a:ext cx="2362200" cy="2819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61040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505200"/>
            <a:ext cx="3581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12670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Other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90800" y="4953000"/>
            <a:ext cx="18288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90800" y="5791200"/>
            <a:ext cx="4419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11667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Not Too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Such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2895600"/>
            <a:ext cx="11430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61721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More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 15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(Again All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Left)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05000" y="2895600"/>
            <a:ext cx="1219200" cy="2895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25972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1315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0 Variance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16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some –999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 </a:t>
                </a:r>
                <a:r>
                  <a:rPr lang="en-US" altLang="en-US" u="sng" dirty="0">
                    <a:solidFill>
                      <a:srgbClr val="000000"/>
                    </a:solidFill>
                    <a:latin typeface="Tahoma"/>
                  </a:rPr>
                  <a:t>Deleted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All Of The Above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Remaining Data Set Had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1164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Full Data PCA from Above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(Include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To Show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Contrast)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5374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Looks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Similar!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72200" y="22860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Prob. </a:t>
            </a:r>
            <a:r>
              <a:rPr lang="en-US" dirty="0" err="1"/>
              <a:t>Dist’ns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Density Representation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Try</a:t>
            </a:r>
          </a:p>
          <a:p>
            <a:pPr marL="0" indent="0">
              <a:buNone/>
            </a:pPr>
            <a:r>
              <a:rPr lang="en-US" sz="2800" dirty="0"/>
              <a:t>Standard</a:t>
            </a:r>
          </a:p>
          <a:p>
            <a:pPr marL="0" indent="0">
              <a:buNone/>
            </a:pPr>
            <a:r>
              <a:rPr lang="en-US" sz="2800" dirty="0"/>
              <a:t>PCA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3" t="37879" r="21569" b="3788"/>
          <a:stretch/>
        </p:blipFill>
        <p:spPr>
          <a:xfrm>
            <a:off x="2464130" y="0"/>
            <a:ext cx="667987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3657600"/>
            <a:ext cx="3505200" cy="1736280"/>
            <a:chOff x="152400" y="3962400"/>
            <a:chExt cx="3505200" cy="173628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962400"/>
              <a:ext cx="18646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Unintuitive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7400" y="4091335"/>
              <a:ext cx="1371600" cy="589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4654898"/>
              <a:ext cx="1600200" cy="104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1706563"/>
            <a:ext cx="6248400" cy="4860032"/>
            <a:chOff x="152400" y="487363"/>
            <a:chExt cx="6248400" cy="4860032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34391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Don’t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Explain Much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496311" y="487363"/>
              <a:ext cx="3904489" cy="41792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162800" y="9144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Spread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Widely 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Spectrum</a:t>
            </a:r>
          </a:p>
        </p:txBody>
      </p:sp>
    </p:spTree>
    <p:extLst>
      <p:ext uri="{BB962C8B-B14F-4D97-AF65-F5344CB8AC3E}">
        <p14:creationId xmlns:p14="http://schemas.microsoft.com/office/powerpoint/2010/main" val="332472897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Makes Sense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For 0-Var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73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-999s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Impact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Since Others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Much Bigger!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81200" y="5105400"/>
            <a:ext cx="2057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43793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Massive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971800"/>
            <a:ext cx="2590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57400" y="3810000"/>
            <a:ext cx="2819400" cy="1447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057400" y="5029200"/>
            <a:ext cx="5181600" cy="228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54877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Few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That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Big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895600"/>
            <a:ext cx="20574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1200" y="5715000"/>
            <a:ext cx="5181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65788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Spaced To Study 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Wide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May Be Useful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676400" y="2667000"/>
            <a:ext cx="2895600" cy="762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76400" y="3429000"/>
            <a:ext cx="54864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84772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Spaced To Study 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Now See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How Many?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667000"/>
            <a:ext cx="2514600" cy="1981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70951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Several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Skewed???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Skewness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Wide 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(Consider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Transform-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ation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0-1s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Prominent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5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 -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Sort On Kurtosis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Very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Wide Range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0-1s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Are Major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Players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			So Focus on 0-1 Variables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691" b="-1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3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Number Unique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1752600" y="3505201"/>
            <a:ext cx="1562100" cy="6095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eft Brace 7"/>
          <p:cNvSpPr/>
          <p:nvPr/>
        </p:nvSpPr>
        <p:spPr bwMode="auto">
          <a:xfrm rot="16200000">
            <a:off x="3162300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5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Prob. </a:t>
            </a:r>
            <a:r>
              <a:rPr lang="en-US" dirty="0" err="1"/>
              <a:t>Dist’ns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Quantile Representation</a:t>
            </a:r>
          </a:p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Try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Standard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PCA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3" t="39394" r="22549" b="4546"/>
          <a:stretch/>
        </p:blipFill>
        <p:spPr>
          <a:xfrm>
            <a:off x="2362200" y="-16701"/>
            <a:ext cx="6781800" cy="68747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3276600"/>
            <a:ext cx="3733800" cy="1335107"/>
            <a:chOff x="152400" y="3581400"/>
            <a:chExt cx="3733800" cy="133510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962400"/>
              <a:ext cx="20115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163976" y="3581400"/>
              <a:ext cx="1722224" cy="85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4989493"/>
            <a:ext cx="3200400" cy="954107"/>
            <a:chOff x="152400" y="3962400"/>
            <a:chExt cx="32004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1291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S.D.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281509" y="4439454"/>
              <a:ext cx="1071291" cy="202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86400" y="914400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Entirely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Expressed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2 Modes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5074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Much More Interpretable!</a:t>
            </a:r>
          </a:p>
        </p:txBody>
      </p:sp>
    </p:spTree>
    <p:extLst>
      <p:ext uri="{BB962C8B-B14F-4D97-AF65-F5344CB8AC3E}">
        <p14:creationId xmlns:p14="http://schemas.microsoft.com/office/powerpoint/2010/main" val="1665690012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Number Unique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Few Truly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Continuous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5257800"/>
            <a:ext cx="4876800" cy="457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69378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Number of Most Frequent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Have a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Common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(Often 0)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981200" y="3505201"/>
            <a:ext cx="1943101" cy="16763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771901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646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364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Consider 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Do PCA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Try Variable Screening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2895600"/>
            <a:ext cx="21336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5899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10000" cy="990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96584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44033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Can See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ahoma"/>
              </a:rPr>
              <a:t>Maggiora</a:t>
            </a:r>
            <a:r>
              <a:rPr lang="en-US" altLang="en-US" sz="2400" dirty="0">
                <a:solidFill>
                  <a:srgbClr val="000000"/>
                </a:solidFill>
                <a:latin typeface="Tahoma"/>
              </a:rPr>
              <a:t> (2006)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2971800"/>
            <a:ext cx="38100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08888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Binary Variables, Mean Sort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Mostly 0s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1143000" y="3505200"/>
            <a:ext cx="2324100" cy="9906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314700" y="3009900"/>
            <a:ext cx="304799" cy="6858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438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Common Practice:</a:t>
            </a: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Delete “Mostly 0” Variables (little information)</a:t>
            </a: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More Careful Look, </a:t>
            </a:r>
            <a:r>
              <a:rPr lang="en-US" altLang="ko-KR" dirty="0" err="1">
                <a:solidFill>
                  <a:srgbClr val="000000"/>
                </a:solidFill>
                <a:latin typeface="Tahoma"/>
              </a:rPr>
              <a:t>Borysov</a:t>
            </a:r>
            <a:r>
              <a:rPr lang="en-US" altLang="ko-KR" dirty="0">
                <a:solidFill>
                  <a:srgbClr val="000000"/>
                </a:solidFill>
                <a:latin typeface="Tahoma"/>
              </a:rPr>
              <a:t> et al (2016)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 These </a:t>
            </a:r>
            <a:r>
              <a:rPr lang="en-US" altLang="ko-KR" u="sng" dirty="0">
                <a:solidFill>
                  <a:srgbClr val="000000"/>
                </a:solidFill>
                <a:latin typeface="Tahoma"/>
              </a:rPr>
              <a:t>Can</a:t>
            </a:r>
            <a:r>
              <a:rPr lang="en-US" altLang="ko-KR" dirty="0">
                <a:solidFill>
                  <a:srgbClr val="000000"/>
                </a:solidFill>
                <a:latin typeface="Tahoma"/>
              </a:rPr>
              <a:t> Contain Useful Info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(Especially When So Many)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362200"/>
            <a:ext cx="4648200" cy="766465"/>
            <a:chOff x="3048000" y="2362200"/>
            <a:chExt cx="4648200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3650669" y="2667000"/>
              <a:ext cx="4045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Clear What This Means!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3048000" y="2362200"/>
              <a:ext cx="685800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4800" y="4800600"/>
            <a:ext cx="3354316" cy="1600200"/>
            <a:chOff x="3650669" y="1528465"/>
            <a:chExt cx="335431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50669" y="2667000"/>
                  <a:ext cx="3354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Defined as “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≥95% 0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s”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669" y="2667000"/>
                  <a:ext cx="3354316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727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5181600" y="1528465"/>
              <a:ext cx="602669" cy="113853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4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800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Non-Binary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Now Focus on 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i="1" dirty="0">
                    <a:solidFill>
                      <a:srgbClr val="000000"/>
                    </a:solidFill>
                    <a:latin typeface="Tahoma"/>
                  </a:rPr>
                  <a:t>Standardize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Variables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(Subtract Mean, Divide By SD) 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19400" y="4114800"/>
            <a:ext cx="6324600" cy="1905000"/>
            <a:chOff x="2819400" y="4114800"/>
            <a:chExt cx="6324600" cy="1905000"/>
          </a:xfrm>
        </p:grpSpPr>
        <p:sp>
          <p:nvSpPr>
            <p:cNvPr id="2" name="TextBox 1"/>
            <p:cNvSpPr txBox="1"/>
            <p:nvPr/>
          </p:nvSpPr>
          <p:spPr>
            <a:xfrm>
              <a:off x="5510826" y="5188803"/>
              <a:ext cx="36331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 Approach to Wildly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Different Variable Scaling</a:t>
              </a:r>
            </a:p>
          </p:txBody>
        </p:sp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 flipV="1">
              <a:off x="2819400" y="4114800"/>
              <a:ext cx="2691426" cy="14895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12058</TotalTime>
  <Words>4211</Words>
  <Application>Microsoft Office PowerPoint</Application>
  <PresentationFormat>On-screen Show (4:3)</PresentationFormat>
  <Paragraphs>1422</Paragraphs>
  <Slides>142</Slides>
  <Notes>136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56" baseType="lpstr">
      <vt:lpstr>Gulim</vt:lpstr>
      <vt:lpstr>Gulim</vt:lpstr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Default Design</vt:lpstr>
      <vt:lpstr>2_Default Design</vt:lpstr>
      <vt:lpstr>3_Default Design</vt:lpstr>
      <vt:lpstr>12_Default Design</vt:lpstr>
      <vt:lpstr>Equation</vt:lpstr>
      <vt:lpstr>Statistics – O. R. 881 Object Oriented Data Analysis</vt:lpstr>
      <vt:lpstr>Current Sections in Textbook</vt:lpstr>
      <vt:lpstr>Participant Presentations</vt:lpstr>
      <vt:lpstr>Last Class: Lung Cancer Curve Obj’s</vt:lpstr>
      <vt:lpstr>Last Class: Lung Cancer Curve Obj’s</vt:lpstr>
      <vt:lpstr>Last Class: Lung Cancer Curve Obj’s</vt:lpstr>
      <vt:lpstr>Last Class: Prob. Dist’ns</vt:lpstr>
      <vt:lpstr>Last Class: Prob. Dist’ns</vt:lpstr>
      <vt:lpstr>Last Class: Prob. Dist’ns</vt:lpstr>
      <vt:lpstr>Last Class: Limitation of PCA</vt:lpstr>
      <vt:lpstr>Last Class: Limitation of PCA</vt:lpstr>
      <vt:lpstr>Last Class: Limitation of PCA</vt:lpstr>
      <vt:lpstr>Last Class: NCI 60 Data</vt:lpstr>
      <vt:lpstr>Last Class: NCI 60 Data Using PCA view?</vt:lpstr>
      <vt:lpstr>Last Class: NCI 60 Data Views using DWD Dir’ns</vt:lpstr>
      <vt:lpstr>Last Class: NCI 60 Data Views using DWD Dir’ns</vt:lpstr>
      <vt:lpstr>Last Class: Caution</vt:lpstr>
      <vt:lpstr>Last Class: Caution</vt:lpstr>
      <vt:lpstr>Last Class: Caution</vt:lpstr>
      <vt:lpstr>Last Class: DiProPerm</vt:lpstr>
      <vt:lpstr>Last Class: DiProPerm</vt:lpstr>
      <vt:lpstr>Last Class: DiProPerm</vt:lpstr>
      <vt:lpstr>Last Class: DiProPerm</vt:lpstr>
      <vt:lpstr>Last Class: DiProPerm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Marginal Distribution Plots</vt:lpstr>
      <vt:lpstr>Next Time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Next Time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Matlab Software</vt:lpstr>
      <vt:lpstr>Marginal Distribution Plots</vt:lpstr>
      <vt:lpstr>Object Oriented Data Analysis</vt:lpstr>
      <vt:lpstr>Limitation of PCA</vt:lpstr>
      <vt:lpstr>Correlation PCA</vt:lpstr>
      <vt:lpstr>Next Time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Transformations</vt:lpstr>
      <vt:lpstr>Transformations</vt:lpstr>
      <vt:lpstr>Transformations</vt:lpstr>
      <vt:lpstr>Homework 3</vt:lpstr>
      <vt:lpstr>Transformations</vt:lpstr>
      <vt:lpstr>Transformations</vt:lpstr>
      <vt:lpstr>Transformations</vt:lpstr>
      <vt:lpstr>Transformations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386</cp:revision>
  <dcterms:created xsi:type="dcterms:W3CDTF">2001-06-08T01:38:43Z</dcterms:created>
  <dcterms:modified xsi:type="dcterms:W3CDTF">2024-01-23T02:45:11Z</dcterms:modified>
</cp:coreProperties>
</file>