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7" r:id="rId2"/>
    <p:sldMasterId id="2147483731" r:id="rId3"/>
  </p:sldMasterIdLst>
  <p:notesMasterIdLst>
    <p:notesMasterId r:id="rId117"/>
  </p:notesMasterIdLst>
  <p:sldIdLst>
    <p:sldId id="262" r:id="rId4"/>
    <p:sldId id="714" r:id="rId5"/>
    <p:sldId id="3698" r:id="rId6"/>
    <p:sldId id="3560" r:id="rId7"/>
    <p:sldId id="3562" r:id="rId8"/>
    <p:sldId id="3313" r:id="rId9"/>
    <p:sldId id="3323" r:id="rId10"/>
    <p:sldId id="3632" r:id="rId11"/>
    <p:sldId id="3636" r:id="rId12"/>
    <p:sldId id="3638" r:id="rId13"/>
    <p:sldId id="3640" r:id="rId14"/>
    <p:sldId id="3396" r:id="rId15"/>
    <p:sldId id="3644" r:id="rId16"/>
    <p:sldId id="3408" r:id="rId17"/>
    <p:sldId id="3413" r:id="rId18"/>
    <p:sldId id="3418" r:id="rId19"/>
    <p:sldId id="3425" r:id="rId20"/>
    <p:sldId id="3712" r:id="rId21"/>
    <p:sldId id="3175" r:id="rId22"/>
    <p:sldId id="3176" r:id="rId23"/>
    <p:sldId id="3177" r:id="rId24"/>
    <p:sldId id="3713" r:id="rId25"/>
    <p:sldId id="3174" r:id="rId26"/>
    <p:sldId id="3179" r:id="rId27"/>
    <p:sldId id="3180" r:id="rId28"/>
    <p:sldId id="3181" r:id="rId29"/>
    <p:sldId id="3182" r:id="rId30"/>
    <p:sldId id="3183" r:id="rId31"/>
    <p:sldId id="3184" r:id="rId32"/>
    <p:sldId id="3783" r:id="rId33"/>
    <p:sldId id="3196" r:id="rId34"/>
    <p:sldId id="724" r:id="rId35"/>
    <p:sldId id="3186" r:id="rId36"/>
    <p:sldId id="3187" r:id="rId37"/>
    <p:sldId id="3188" r:id="rId38"/>
    <p:sldId id="3189" r:id="rId39"/>
    <p:sldId id="3190" r:id="rId40"/>
    <p:sldId id="3191" r:id="rId41"/>
    <p:sldId id="3192" r:id="rId42"/>
    <p:sldId id="3193" r:id="rId43"/>
    <p:sldId id="3194" r:id="rId44"/>
    <p:sldId id="3195" r:id="rId45"/>
    <p:sldId id="3197" r:id="rId46"/>
    <p:sldId id="3198" r:id="rId47"/>
    <p:sldId id="3652" r:id="rId48"/>
    <p:sldId id="3653" r:id="rId49"/>
    <p:sldId id="3199" r:id="rId50"/>
    <p:sldId id="3200" r:id="rId51"/>
    <p:sldId id="3201" r:id="rId52"/>
    <p:sldId id="3202" r:id="rId53"/>
    <p:sldId id="3203" r:id="rId54"/>
    <p:sldId id="3204" r:id="rId55"/>
    <p:sldId id="3700" r:id="rId56"/>
    <p:sldId id="3205" r:id="rId57"/>
    <p:sldId id="3649" r:id="rId58"/>
    <p:sldId id="3206" r:id="rId59"/>
    <p:sldId id="3428" r:id="rId60"/>
    <p:sldId id="3209" r:id="rId61"/>
    <p:sldId id="3211" r:id="rId62"/>
    <p:sldId id="3703" r:id="rId63"/>
    <p:sldId id="3294" r:id="rId64"/>
    <p:sldId id="3352" r:id="rId65"/>
    <p:sldId id="3701" r:id="rId66"/>
    <p:sldId id="3354" r:id="rId67"/>
    <p:sldId id="3362" r:id="rId68"/>
    <p:sldId id="3363" r:id="rId69"/>
    <p:sldId id="3364" r:id="rId70"/>
    <p:sldId id="3365" r:id="rId71"/>
    <p:sldId id="3702" r:id="rId72"/>
    <p:sldId id="3366" r:id="rId73"/>
    <p:sldId id="3367" r:id="rId74"/>
    <p:sldId id="3368" r:id="rId75"/>
    <p:sldId id="3369" r:id="rId76"/>
    <p:sldId id="3370" r:id="rId77"/>
    <p:sldId id="3371" r:id="rId78"/>
    <p:sldId id="3372" r:id="rId79"/>
    <p:sldId id="3238" r:id="rId80"/>
    <p:sldId id="3263" r:id="rId81"/>
    <p:sldId id="3239" r:id="rId82"/>
    <p:sldId id="3240" r:id="rId83"/>
    <p:sldId id="3241" r:id="rId84"/>
    <p:sldId id="3242" r:id="rId85"/>
    <p:sldId id="3243" r:id="rId86"/>
    <p:sldId id="3244" r:id="rId87"/>
    <p:sldId id="3245" r:id="rId88"/>
    <p:sldId id="3246" r:id="rId89"/>
    <p:sldId id="3247" r:id="rId90"/>
    <p:sldId id="3248" r:id="rId91"/>
    <p:sldId id="3249" r:id="rId92"/>
    <p:sldId id="3250" r:id="rId93"/>
    <p:sldId id="3251" r:id="rId94"/>
    <p:sldId id="3252" r:id="rId95"/>
    <p:sldId id="3253" r:id="rId96"/>
    <p:sldId id="3254" r:id="rId97"/>
    <p:sldId id="3255" r:id="rId98"/>
    <p:sldId id="3256" r:id="rId99"/>
    <p:sldId id="3257" r:id="rId100"/>
    <p:sldId id="3258" r:id="rId101"/>
    <p:sldId id="3259" r:id="rId102"/>
    <p:sldId id="3260" r:id="rId103"/>
    <p:sldId id="3781" r:id="rId104"/>
    <p:sldId id="3264" r:id="rId105"/>
    <p:sldId id="3265" r:id="rId106"/>
    <p:sldId id="3266" r:id="rId107"/>
    <p:sldId id="3267" r:id="rId108"/>
    <p:sldId id="3268" r:id="rId109"/>
    <p:sldId id="3271" r:id="rId110"/>
    <p:sldId id="3272" r:id="rId111"/>
    <p:sldId id="3273" r:id="rId112"/>
    <p:sldId id="3274" r:id="rId113"/>
    <p:sldId id="3275" r:id="rId114"/>
    <p:sldId id="3276" r:id="rId115"/>
    <p:sldId id="3780" r:id="rId1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D5"/>
    <a:srgbClr val="0000FF"/>
    <a:srgbClr val="00FF00"/>
    <a:srgbClr val="B4A700"/>
    <a:srgbClr val="D1CC00"/>
    <a:srgbClr val="2DC8FF"/>
    <a:srgbClr val="DC00FF"/>
    <a:srgbClr val="00FF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3945" autoAdjust="0"/>
  </p:normalViewPr>
  <p:slideViewPr>
    <p:cSldViewPr>
      <p:cViewPr>
        <p:scale>
          <a:sx n="71" d="100"/>
          <a:sy n="71" d="100"/>
        </p:scale>
        <p:origin x="38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presProps" Target="presProps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viewProps" Target="viewProps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399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37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903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1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87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538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62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24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616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755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047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017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00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237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915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702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1008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0600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443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954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3380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929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191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037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53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5185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977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6504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7895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595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9891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160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2783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084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3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3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70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4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510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Last Class: </a:t>
            </a:r>
            <a:r>
              <a:rPr lang="en-US" sz="4000" dirty="0" err="1"/>
              <a:t>Cov</a:t>
            </a:r>
            <a:r>
              <a:rPr lang="en-US" sz="4000" dirty="0"/>
              <a:t>. Mat.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Important Point:    Choice of Metric Matters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F19BDEE-1857-475E-A8C0-861E96FD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5020"/>
            <a:ext cx="9144000" cy="4402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25E8EE-136F-4146-9C22-B0E2AB79677F}"/>
              </a:ext>
            </a:extLst>
          </p:cNvPr>
          <p:cNvSpPr txBox="1"/>
          <p:nvPr/>
        </p:nvSpPr>
        <p:spPr>
          <a:xfrm>
            <a:off x="2361253" y="4292025"/>
            <a:ext cx="525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 Wildly Different Paths!</a:t>
            </a:r>
          </a:p>
        </p:txBody>
      </p:sp>
    </p:spTree>
    <p:extLst>
      <p:ext uri="{BB962C8B-B14F-4D97-AF65-F5344CB8AC3E}">
        <p14:creationId xmlns:p14="http://schemas.microsoft.com/office/powerpoint/2010/main" val="1095015089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Warping Functions</a:t>
            </a:r>
          </a:p>
        </p:txBody>
      </p:sp>
      <p:pic>
        <p:nvPicPr>
          <p:cNvPr id="441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2551" r="7756" b="10678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97FCAC-D527-AB77-2D7B-51F7726E82C9}"/>
              </a:ext>
            </a:extLst>
          </p:cNvPr>
          <p:cNvSpPr txBox="1"/>
          <p:nvPr/>
        </p:nvSpPr>
        <p:spPr>
          <a:xfrm>
            <a:off x="3657600" y="36576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Looks Fairly Linear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D5CCF2-151C-C5C0-7752-01A1C3905EEB}"/>
              </a:ext>
            </a:extLst>
          </p:cNvPr>
          <p:cNvSpPr txBox="1"/>
          <p:nvPr/>
        </p:nvSpPr>
        <p:spPr>
          <a:xfrm>
            <a:off x="5710153" y="5525869"/>
            <a:ext cx="2595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Decent Linear Analysis:</a:t>
            </a:r>
          </a:p>
          <a:p>
            <a:pPr algn="ctr"/>
            <a:r>
              <a:rPr lang="en-US" dirty="0" err="1"/>
              <a:t>Bernardi</a:t>
            </a:r>
            <a:r>
              <a:rPr lang="en-US" dirty="0"/>
              <a:t>, et al. (2014)</a:t>
            </a:r>
          </a:p>
        </p:txBody>
      </p:sp>
    </p:spTree>
    <p:extLst>
      <p:ext uri="{BB962C8B-B14F-4D97-AF65-F5344CB8AC3E}">
        <p14:creationId xmlns:p14="http://schemas.microsoft.com/office/powerpoint/2010/main" val="4177504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777692-E6D1-E098-D6CF-4E91D94B6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726F1551-B7A0-B353-760D-669B7F18B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Refined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>
                <a:extLst>
                  <a:ext uri="{FF2B5EF4-FFF2-40B4-BE49-F238E27FC236}">
                    <a16:creationId xmlns:a16="http://schemas.microsoft.com/office/drawing/2014/main" id="{EDCC89AC-6EDB-3DC0-310D-39E6C07DAE1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More Recent Development Based On: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>
                    <a:ea typeface="Cambria Math" panose="02040503050406030204" pitchFamily="18" charset="0"/>
                  </a:rPr>
                  <a:t>    The </a:t>
                </a:r>
                <a:r>
                  <a:rPr lang="en-US" dirty="0"/>
                  <a:t>Diffeomorphism</a:t>
                </a:r>
                <a:r>
                  <a:rPr lang="en-US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/>
                  <a:t>  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acc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SzPct val="100000"/>
                  <a:buNone/>
                </a:pPr>
                <a:endParaRPr lang="en-US" sz="1800" dirty="0"/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/>
                  <a:t>    Hence   SRVF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>
                <a:extLst>
                  <a:ext uri="{FF2B5EF4-FFF2-40B4-BE49-F238E27FC236}">
                    <a16:creationId xmlns:a16="http://schemas.microsoft.com/office/drawing/2014/main" id="{EDCC89AC-6EDB-3DC0-310D-39E6C07DAE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43A658D-F106-1670-E109-2A1D765CA529}"/>
              </a:ext>
            </a:extLst>
          </p:cNvPr>
          <p:cNvSpPr txBox="1"/>
          <p:nvPr/>
        </p:nvSpPr>
        <p:spPr>
          <a:xfrm>
            <a:off x="5181600" y="10668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9.2</a:t>
            </a:r>
          </a:p>
        </p:txBody>
      </p:sp>
    </p:spTree>
    <p:extLst>
      <p:ext uri="{BB962C8B-B14F-4D97-AF65-F5344CB8AC3E}">
        <p14:creationId xmlns:p14="http://schemas.microsoft.com/office/powerpoint/2010/main" val="2739776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Refined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More Recent Development: 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Better Exploit Manifold Data Space:</a:t>
                </a:r>
              </a:p>
              <a:p>
                <a:pPr marL="0" indent="0" algn="ctr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SRVF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Principal Nested Spheres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60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Reference:    Yu et al (2017)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04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18564" r="5649" b="320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8861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Tangent Space PCA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(on </a:t>
            </a:r>
            <a:r>
              <a:rPr lang="en-US" dirty="0" err="1"/>
              <a:t>Horiz</a:t>
            </a:r>
            <a:r>
              <a:rPr lang="en-US" dirty="0"/>
              <a:t>. </a:t>
            </a:r>
            <a:r>
              <a:rPr lang="en-US" dirty="0" err="1"/>
              <a:t>Var’n</a:t>
            </a:r>
            <a:r>
              <a:rPr lang="en-US" dirty="0"/>
              <a:t>)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/>
              <a:t>Thanks to </a:t>
            </a:r>
            <a:r>
              <a:rPr lang="en-US" sz="1400" dirty="0" err="1"/>
              <a:t>Xiaosun</a:t>
            </a:r>
            <a:r>
              <a:rPr lang="en-US" sz="1400" dirty="0"/>
              <a:t> Lu</a:t>
            </a:r>
          </a:p>
        </p:txBody>
      </p:sp>
    </p:spTree>
    <p:extLst>
      <p:ext uri="{BB962C8B-B14F-4D97-AF65-F5344CB8AC3E}">
        <p14:creationId xmlns:p14="http://schemas.microsoft.com/office/powerpoint/2010/main" val="4044566379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PNS Projections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(Fewer Modes)</a:t>
            </a:r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18564" r="6363" b="320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86541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886199" cy="50736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Tangent Space PCA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Note:  3 Comp’s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Needed for This</a:t>
            </a:r>
          </a:p>
        </p:txBody>
      </p:sp>
      <p:pic>
        <p:nvPicPr>
          <p:cNvPr id="4331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17514" r="5113" b="425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3048000" y="2286000"/>
            <a:ext cx="5257800" cy="3733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28910067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PNS Projections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Only 2 for This</a:t>
            </a:r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19890" r="9358" b="4530"/>
          <a:stretch/>
        </p:blipFill>
        <p:spPr bwMode="auto">
          <a:xfrm>
            <a:off x="4114800" y="1645920"/>
            <a:ext cx="50292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819400" y="3352800"/>
            <a:ext cx="4724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1138584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Parametrized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By Values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At  1/3  And  2/3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83" t="17961" r="50538"/>
          <a:stretch/>
        </p:blipFill>
        <p:spPr>
          <a:xfrm>
            <a:off x="3794785" y="1062978"/>
            <a:ext cx="5349215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9422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Boundary of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Nonnegative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>
                <a:solidFill>
                  <a:schemeClr val="tx2"/>
                </a:solidFill>
              </a:rPr>
              <a:t>Orthant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853" t="18932" r="9732"/>
          <a:stretch/>
        </p:blipFill>
        <p:spPr>
          <a:xfrm>
            <a:off x="3726321" y="1131567"/>
            <a:ext cx="5417679" cy="5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78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Curves from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Note:  Some Are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 Longer Warps!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79" t="18932" r="50537"/>
          <a:stretch/>
        </p:blipFill>
        <p:spPr>
          <a:xfrm>
            <a:off x="4343386" y="1131567"/>
            <a:ext cx="4800614" cy="5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0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Last Class: </a:t>
            </a:r>
            <a:r>
              <a:rPr lang="en-US" sz="4000" dirty="0" err="1"/>
              <a:t>Cov</a:t>
            </a:r>
            <a:r>
              <a:rPr lang="en-US" sz="4000" dirty="0"/>
              <a:t>. Mat. Data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Full Set of Covariance Matrices is a</a:t>
                </a:r>
              </a:p>
              <a:p>
                <a:pPr marL="0" indent="0" algn="ctr">
                  <a:buNone/>
                </a:pPr>
                <a:r>
                  <a:rPr lang="en-US" i="1" dirty="0"/>
                  <a:t>Manifold Stratified Space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Union of Continuously Connected</a:t>
                </a:r>
              </a:p>
              <a:p>
                <a:pPr marL="0" indent="0">
                  <a:buNone/>
                </a:pPr>
                <a:r>
                  <a:rPr lang="en-US" dirty="0"/>
                  <a:t>      Manifolds of Different Dimensions</a:t>
                </a:r>
              </a:p>
              <a:p>
                <a:pPr marL="0" indent="0" algn="ctr">
                  <a:buNone/>
                </a:pPr>
                <a:r>
                  <a:rPr lang="en-US" dirty="0"/>
                  <a:t>(Called Strata)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Connections:   Limit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  <a:blipFill>
                <a:blip r:embed="rId2"/>
                <a:stretch>
                  <a:fillRect l="-1852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1391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Good 1-d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Approx.</a:t>
            </a: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 rotWithShape="1">
          <a:blip r:embed="rId2"/>
          <a:srcRect l="50537" t="17961" r="9194"/>
          <a:stretch/>
        </p:blipFill>
        <p:spPr>
          <a:xfrm>
            <a:off x="4000431" y="1062978"/>
            <a:ext cx="5143569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13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Recall Original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583" t="17961" r="50538"/>
          <a:stretch/>
        </p:blipFill>
        <p:spPr>
          <a:xfrm>
            <a:off x="3794785" y="1062978"/>
            <a:ext cx="5349215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91092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" y="1066800"/>
                <a:ext cx="3886199" cy="47688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Toy Example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Another View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 Raw Warps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Tangent PC1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 PNS 1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066800"/>
                <a:ext cx="3886199" cy="4768850"/>
              </a:xfrm>
              <a:blipFill>
                <a:blip r:embed="rId2"/>
                <a:stretch>
                  <a:fillRect l="-391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087" t="22816" r="15217" b="14078"/>
          <a:stretch/>
        </p:blipFill>
        <p:spPr>
          <a:xfrm>
            <a:off x="3124200" y="1905000"/>
            <a:ext cx="6019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88229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1:35:    Michael Nisenzon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???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Hyeon Lee</a:t>
            </a:r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/>
              <a:t>Last Class: </a:t>
            </a:r>
            <a:r>
              <a:rPr lang="en-US" dirty="0"/>
              <a:t>OODA Big Picture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New Topic: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Curve Registration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(Amplitude – Phase Variation)</a:t>
            </a:r>
          </a:p>
          <a:p>
            <a:pPr marL="0" indent="0" algn="ctr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Main Reference: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Srivastava et al (2011)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A826E-3295-4237-B806-DA87DDEE3E6E}"/>
              </a:ext>
            </a:extLst>
          </p:cNvPr>
          <p:cNvSpPr txBox="1"/>
          <p:nvPr/>
        </p:nvSpPr>
        <p:spPr>
          <a:xfrm>
            <a:off x="4251023" y="5754469"/>
            <a:ext cx="4207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Interesting Aside:  Never Published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Beyond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ArXiv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yet 197 Google Citations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50421-E43C-4FCB-A76C-66030E8CB993}"/>
              </a:ext>
            </a:extLst>
          </p:cNvPr>
          <p:cNvSpPr txBox="1"/>
          <p:nvPr/>
        </p:nvSpPr>
        <p:spPr>
          <a:xfrm>
            <a:off x="6673443" y="1143000"/>
            <a:ext cx="1479957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9</a:t>
            </a:r>
          </a:p>
        </p:txBody>
      </p:sp>
    </p:spTree>
    <p:extLst>
      <p:ext uri="{BB962C8B-B14F-4D97-AF65-F5344CB8AC3E}">
        <p14:creationId xmlns:p14="http://schemas.microsoft.com/office/powerpoint/2010/main" val="206194638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/>
              <a:t>Last Class: </a:t>
            </a:r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Example PCA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92B1F9-0685-4899-AF83-1191627BD6BA}"/>
              </a:ext>
            </a:extLst>
          </p:cNvPr>
          <p:cNvGrpSpPr/>
          <p:nvPr/>
        </p:nvGrpSpPr>
        <p:grpSpPr>
          <a:xfrm>
            <a:off x="4038600" y="0"/>
            <a:ext cx="5105400" cy="6858000"/>
            <a:chOff x="4038600" y="0"/>
            <a:chExt cx="5105400" cy="6858000"/>
          </a:xfrm>
        </p:grpSpPr>
        <p:pic>
          <p:nvPicPr>
            <p:cNvPr id="3" name="Picture 2" descr="Chart, scatter chart&#10;&#10;Description automatically generated">
              <a:extLst>
                <a:ext uri="{FF2B5EF4-FFF2-40B4-BE49-F238E27FC236}">
                  <a16:creationId xmlns:a16="http://schemas.microsoft.com/office/drawing/2014/main" id="{7300A2F4-8DF3-48AC-8AC7-DD5C14691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4" r="6666"/>
            <a:stretch/>
          </p:blipFill>
          <p:spPr>
            <a:xfrm>
              <a:off x="4038600" y="0"/>
              <a:ext cx="5105400" cy="1614355"/>
            </a:xfrm>
            <a:prstGeom prst="rect">
              <a:avLst/>
            </a:prstGeom>
          </p:spPr>
        </p:pic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217A4834-537D-43AB-ABEA-DFD92B0AF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4445" r="6666" b="7777"/>
            <a:stretch/>
          </p:blipFill>
          <p:spPr>
            <a:xfrm>
              <a:off x="4038600" y="1480312"/>
              <a:ext cx="5105400" cy="537768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7903B61-4003-4A3A-8382-6392C4351CEA}"/>
              </a:ext>
            </a:extLst>
          </p:cNvPr>
          <p:cNvSpPr txBox="1"/>
          <p:nvPr/>
        </p:nvSpPr>
        <p:spPr>
          <a:xfrm>
            <a:off x="426770" y="5040868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Looks Like Harmonics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Fourier Theory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D05F4D-6E4C-4B40-A35B-58D70E0F4D44}"/>
              </a:ext>
            </a:extLst>
          </p:cNvPr>
          <p:cNvSpPr txBox="1"/>
          <p:nvPr/>
        </p:nvSpPr>
        <p:spPr>
          <a:xfrm>
            <a:off x="457200" y="6059269"/>
            <a:ext cx="197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There a Sturm-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Liouville Theory?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83227C-9CA5-4902-8025-E4D45395293B}"/>
              </a:ext>
            </a:extLst>
          </p:cNvPr>
          <p:cNvGrpSpPr/>
          <p:nvPr/>
        </p:nvGrpSpPr>
        <p:grpSpPr>
          <a:xfrm>
            <a:off x="381000" y="2438400"/>
            <a:ext cx="4191000" cy="674132"/>
            <a:chOff x="381000" y="2438400"/>
            <a:chExt cx="4191000" cy="6741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BA3397-8A1B-4AA1-9BCF-012F75F13A5F}"/>
                </a:ext>
              </a:extLst>
            </p:cNvPr>
            <p:cNvSpPr txBox="1"/>
            <p:nvPr/>
          </p:nvSpPr>
          <p:spPr>
            <a:xfrm>
              <a:off x="381000" y="2743200"/>
              <a:ext cx="2818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Hard to Interpret 1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Mode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EA30C9-F59A-4BDD-BADD-1910562B3BC0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3199400" y="2438400"/>
              <a:ext cx="1372600" cy="489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2DA65C-C163-4615-84F0-E1972FC21BEB}"/>
              </a:ext>
            </a:extLst>
          </p:cNvPr>
          <p:cNvGrpSpPr/>
          <p:nvPr/>
        </p:nvGrpSpPr>
        <p:grpSpPr>
          <a:xfrm>
            <a:off x="382000" y="2362200"/>
            <a:ext cx="7542800" cy="1524000"/>
            <a:chOff x="382000" y="2362200"/>
            <a:chExt cx="7542800" cy="15240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0E5693-87CE-4458-B812-0797B30DB838}"/>
                </a:ext>
              </a:extLst>
            </p:cNvPr>
            <p:cNvSpPr txBox="1"/>
            <p:nvPr/>
          </p:nvSpPr>
          <p:spPr>
            <a:xfrm>
              <a:off x="382000" y="3516868"/>
              <a:ext cx="2907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Yet Scores Seem Sensible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82B5DBB-5B1C-443B-8794-2C76BADBE11C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3289847" y="2362200"/>
              <a:ext cx="4634953" cy="13393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FC85A-5909-4B6F-9132-78E907FA180B}"/>
              </a:ext>
            </a:extLst>
          </p:cNvPr>
          <p:cNvGrpSpPr/>
          <p:nvPr/>
        </p:nvGrpSpPr>
        <p:grpSpPr>
          <a:xfrm>
            <a:off x="426770" y="4278868"/>
            <a:ext cx="4166902" cy="1817132"/>
            <a:chOff x="426770" y="4278868"/>
            <a:chExt cx="4166902" cy="18171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DF8D0B-8602-4E9B-B1F6-616F448209D3}"/>
                </a:ext>
              </a:extLst>
            </p:cNvPr>
            <p:cNvSpPr txBox="1"/>
            <p:nvPr/>
          </p:nvSpPr>
          <p:spPr>
            <a:xfrm>
              <a:off x="426770" y="4278868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Similar for Other Modes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9F524A1-8049-4465-BC54-C4DD0BC066F7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3048000" y="4299466"/>
              <a:ext cx="1502330" cy="1640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DF318A9-825F-43CA-BAC4-1AAE7D7CF2D8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3048000" y="4463534"/>
              <a:ext cx="1545672" cy="1632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90C71F8-03BE-4E1D-89B1-CDE111DD7ADA}"/>
              </a:ext>
            </a:extLst>
          </p:cNvPr>
          <p:cNvSpPr txBox="1"/>
          <p:nvPr/>
        </p:nvSpPr>
        <p:spPr>
          <a:xfrm>
            <a:off x="5324769" y="3733800"/>
            <a:ext cx="3587008" cy="206210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Conclusion:  PCA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Yield Poor Insights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About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76F367-7FA7-465E-81FB-9DAC15A9D4E5}"/>
              </a:ext>
            </a:extLst>
          </p:cNvPr>
          <p:cNvCxnSpPr>
            <a:cxnSpLocks/>
          </p:cNvCxnSpPr>
          <p:nvPr/>
        </p:nvCxnSpPr>
        <p:spPr>
          <a:xfrm>
            <a:off x="3276600" y="3701534"/>
            <a:ext cx="4724400" cy="4894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4237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/>
              <a:t>Last Class: </a:t>
            </a:r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Appropriate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Mathematical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Framework?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338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/>
              <a:t>Last Class: </a:t>
            </a:r>
            <a:r>
              <a:rPr lang="en-US" dirty="0"/>
              <a:t>Time Warping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Foundational Concept for Curve Registration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Think </a:t>
            </a:r>
            <a:r>
              <a:rPr lang="en-US" i="1" dirty="0"/>
              <a:t>Stretch</a:t>
            </a:r>
            <a:r>
              <a:rPr lang="en-US" dirty="0"/>
              <a:t> &amp; </a:t>
            </a:r>
            <a:r>
              <a:rPr lang="en-US" i="1" dirty="0"/>
              <a:t>Compress</a:t>
            </a:r>
            <a:r>
              <a:rPr lang="en-US" dirty="0"/>
              <a:t> Horizontal Axis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Mathematical Basis: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Diffeomorphisms</a:t>
            </a:r>
          </a:p>
        </p:txBody>
      </p:sp>
    </p:spTree>
    <p:extLst>
      <p:ext uri="{BB962C8B-B14F-4D97-AF65-F5344CB8AC3E}">
        <p14:creationId xmlns:p14="http://schemas.microsoft.com/office/powerpoint/2010/main" val="9201438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/>
              <a:t>Last Class: </a:t>
            </a:r>
            <a:r>
              <a:rPr lang="en-US" dirty="0"/>
              <a:t>Time Warping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2743200"/>
            <a:ext cx="10240" cy="3200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048000"/>
            <a:ext cx="1" cy="2895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801" y="4495800"/>
            <a:ext cx="0" cy="1447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5676900"/>
            <a:ext cx="0" cy="3429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1" y="5791200"/>
            <a:ext cx="0" cy="152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27432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29718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47244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7912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56388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791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5638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4724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2971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2743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2661313" y="2661313"/>
            <a:ext cx="3575714" cy="3261815"/>
          </a:xfrm>
          <a:custGeom>
            <a:avLst/>
            <a:gdLst>
              <a:gd name="connsiteX0" fmla="*/ 3575714 w 3575714"/>
              <a:gd name="connsiteY0" fmla="*/ 0 h 3261815"/>
              <a:gd name="connsiteX1" fmla="*/ 2142699 w 3575714"/>
              <a:gd name="connsiteY1" fmla="*/ 627797 h 3261815"/>
              <a:gd name="connsiteX2" fmla="*/ 1596788 w 3575714"/>
              <a:gd name="connsiteY2" fmla="*/ 2702257 h 3261815"/>
              <a:gd name="connsiteX3" fmla="*/ 0 w 3575714"/>
              <a:gd name="connsiteY3" fmla="*/ 3261815 h 3261815"/>
              <a:gd name="connsiteX4" fmla="*/ 0 w 3575714"/>
              <a:gd name="connsiteY4" fmla="*/ 3261815 h 32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714" h="3261815">
                <a:moveTo>
                  <a:pt x="3575714" y="0"/>
                </a:moveTo>
                <a:cubicBezTo>
                  <a:pt x="3024117" y="88710"/>
                  <a:pt x="2472520" y="177421"/>
                  <a:pt x="2142699" y="627797"/>
                </a:cubicBezTo>
                <a:cubicBezTo>
                  <a:pt x="1812878" y="1078173"/>
                  <a:pt x="1953904" y="2263254"/>
                  <a:pt x="1596788" y="2702257"/>
                </a:cubicBezTo>
                <a:cubicBezTo>
                  <a:pt x="1239672" y="3141260"/>
                  <a:pt x="0" y="3261815"/>
                  <a:pt x="0" y="3261815"/>
                </a:cubicBezTo>
                <a:lnTo>
                  <a:pt x="0" y="3261815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1088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521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/>
              <a:t>Last Class: </a:t>
            </a:r>
            <a:r>
              <a:rPr lang="en-US" dirty="0"/>
              <a:t>Data Objects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Equivalence Classes as Data Objects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(Set of </a:t>
                </a:r>
                <a:r>
                  <a:rPr lang="en-US" u="sng" dirty="0"/>
                  <a:t>All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Warps of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Given Curve)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Notation: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for a “</a:t>
                </a:r>
                <a:r>
                  <a:rPr lang="en-US" dirty="0" err="1"/>
                  <a:t>representor</a:t>
                </a:r>
                <a:r>
                  <a:rPr lang="en-US" dirty="0"/>
                  <a:t>”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  <a:blipFill>
                <a:blip r:embed="rId3"/>
                <a:stretch>
                  <a:fillRect l="-1958" t="-147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28419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Metrics in Curve Sp.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General Strategy: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Find Metric on Equivalence Classes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Start with </a:t>
            </a:r>
            <a:r>
              <a:rPr lang="en-US" i="1" dirty="0"/>
              <a:t>Warp Invariant Metric</a:t>
            </a:r>
            <a:r>
              <a:rPr lang="en-US" dirty="0"/>
              <a:t> on Curves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	&amp; Extend</a:t>
            </a:r>
          </a:p>
        </p:txBody>
      </p:sp>
    </p:spTree>
    <p:extLst>
      <p:ext uri="{BB962C8B-B14F-4D97-AF65-F5344CB8AC3E}">
        <p14:creationId xmlns:p14="http://schemas.microsoft.com/office/powerpoint/2010/main" val="226121403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Traditional Approach to Curve Registration: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Align curves, say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By finding </a:t>
                </a:r>
                <a:r>
                  <a:rPr lang="en-US" i="1" dirty="0"/>
                  <a:t>optimal</a:t>
                </a:r>
                <a:r>
                  <a:rPr lang="en-US" dirty="0"/>
                  <a:t>  time warp,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,  so: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Vertical </a:t>
                </a:r>
                <a:r>
                  <a:rPr lang="en-US" dirty="0" err="1"/>
                  <a:t>var’n</a:t>
                </a:r>
                <a:r>
                  <a:rPr lang="en-US" dirty="0"/>
                  <a:t>:   PCA after alignment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Horizontal </a:t>
                </a:r>
                <a:r>
                  <a:rPr lang="en-US" dirty="0" err="1"/>
                  <a:t>var’n</a:t>
                </a:r>
                <a:r>
                  <a:rPr lang="en-US" dirty="0"/>
                  <a:t>:   PCA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>
                <a:blip r:embed="rId2"/>
                <a:stretch>
                  <a:fillRect l="-185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701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9.1, 2.1, 9.2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9.2, 17.2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Problem: 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Don’t have </a:t>
                </a:r>
                <a:r>
                  <a:rPr lang="en-US" i="1" dirty="0"/>
                  <a:t>proper metric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Since: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Because: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>
                <a:blip r:embed="rId2"/>
                <a:stretch>
                  <a:fillRect l="-18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033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>
                    <a:ea typeface="Cambria Math"/>
                  </a:rPr>
                  <a:t>Xiaosun</a:t>
                </a:r>
                <a:r>
                  <a:rPr lang="en-US" sz="1400" dirty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C0AEC2-F1C4-4AAE-9B94-76C2772D4C5B}"/>
                  </a:ext>
                </a:extLst>
              </p:cNvPr>
              <p:cNvSpPr txBox="1"/>
              <p:nvPr/>
            </p:nvSpPr>
            <p:spPr>
              <a:xfrm>
                <a:off x="5163220" y="3957935"/>
                <a:ext cx="8565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C0AEC2-F1C4-4AAE-9B94-76C2772D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220" y="3957935"/>
                <a:ext cx="856580" cy="400110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C1BCAB-A967-40B5-AEA5-79E943D18CAF}"/>
                  </a:ext>
                </a:extLst>
              </p:cNvPr>
              <p:cNvSpPr txBox="1"/>
              <p:nvPr/>
            </p:nvSpPr>
            <p:spPr>
              <a:xfrm>
                <a:off x="4800600" y="5638800"/>
                <a:ext cx="12900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C1BCAB-A967-40B5-AEA5-79E943D18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638800"/>
                <a:ext cx="1290097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1D6242-1D47-4206-86CD-6F07E04EC281}"/>
                  </a:ext>
                </a:extLst>
              </p:cNvPr>
              <p:cNvSpPr txBox="1"/>
              <p:nvPr/>
            </p:nvSpPr>
            <p:spPr>
              <a:xfrm>
                <a:off x="6705600" y="3200400"/>
                <a:ext cx="8506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1D6242-1D47-4206-86CD-6F07E04EC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200400"/>
                <a:ext cx="850617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C57DE2-17DB-4654-9A37-67AC382B87F9}"/>
                  </a:ext>
                </a:extLst>
              </p:cNvPr>
              <p:cNvSpPr txBox="1"/>
              <p:nvPr/>
            </p:nvSpPr>
            <p:spPr>
              <a:xfrm>
                <a:off x="6558503" y="5638800"/>
                <a:ext cx="12781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C57DE2-17DB-4654-9A37-67AC382B8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03" y="5638800"/>
                <a:ext cx="1278170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325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Note: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Very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Different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L</a:t>
                </a:r>
                <a:r>
                  <a:rPr lang="en-US" baseline="30000" dirty="0">
                    <a:ea typeface="Cambria Math"/>
                  </a:rPr>
                  <a:t>2</a:t>
                </a:r>
                <a:r>
                  <a:rPr lang="en-US" dirty="0">
                    <a:ea typeface="Cambria Math"/>
                  </a:rPr>
                  <a:t>  norms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>
                    <a:ea typeface="Cambria Math"/>
                  </a:rPr>
                  <a:t>Xiaosun</a:t>
                </a:r>
                <a:r>
                  <a:rPr lang="en-US" sz="1400" dirty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3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>
            <a:off x="2057400" y="3886200"/>
            <a:ext cx="3208798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057400" y="3886200"/>
            <a:ext cx="5943600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D70D1C-E5C7-4F65-9806-1D7303CD2E6A}"/>
              </a:ext>
            </a:extLst>
          </p:cNvPr>
          <p:cNvSpPr txBox="1"/>
          <p:nvPr/>
        </p:nvSpPr>
        <p:spPr>
          <a:xfrm>
            <a:off x="1412731" y="5334000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There is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Good Answer,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Explained Later</a:t>
            </a:r>
          </a:p>
        </p:txBody>
      </p:sp>
    </p:spTree>
    <p:extLst>
      <p:ext uri="{BB962C8B-B14F-4D97-AF65-F5344CB8AC3E}">
        <p14:creationId xmlns:p14="http://schemas.microsoft.com/office/powerpoint/2010/main" val="366579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General Strategy Again: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Find Metric on Equivalence Classes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Start with </a:t>
            </a:r>
            <a:r>
              <a:rPr lang="en-US" i="1" dirty="0"/>
              <a:t>Warp Invariant Metric</a:t>
            </a:r>
            <a:r>
              <a:rPr lang="en-US" dirty="0"/>
              <a:t> on Curves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	&amp; Extend</a:t>
            </a:r>
          </a:p>
        </p:txBody>
      </p:sp>
    </p:spTree>
    <p:extLst>
      <p:ext uri="{BB962C8B-B14F-4D97-AF65-F5344CB8AC3E}">
        <p14:creationId xmlns:p14="http://schemas.microsoft.com/office/powerpoint/2010/main" val="7763598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Approach:  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Look for </a:t>
                </a:r>
                <a:r>
                  <a:rPr lang="en-US" i="1" dirty="0"/>
                  <a:t>Warp Invariant</a:t>
                </a:r>
                <a:r>
                  <a:rPr lang="en-US" dirty="0"/>
                  <a:t>  Metric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Where: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25563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I.e. Have “Parallel”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Representatives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Of Equivalence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Classes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 bwMode="auto">
          <a:xfrm>
            <a:off x="4876800" y="2402006"/>
            <a:ext cx="2784143" cy="3575713"/>
          </a:xfrm>
          <a:custGeom>
            <a:avLst/>
            <a:gdLst>
              <a:gd name="connsiteX0" fmla="*/ 0 w 2784143"/>
              <a:gd name="connsiteY0" fmla="*/ 3575713 h 3575713"/>
              <a:gd name="connsiteX1" fmla="*/ 750627 w 2784143"/>
              <a:gd name="connsiteY1" fmla="*/ 1446663 h 3575713"/>
              <a:gd name="connsiteX2" fmla="*/ 2169994 w 2784143"/>
              <a:gd name="connsiteY2" fmla="*/ 968991 h 3575713"/>
              <a:gd name="connsiteX3" fmla="*/ 2784143 w 2784143"/>
              <a:gd name="connsiteY3" fmla="*/ 0 h 35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143" h="3575713">
                <a:moveTo>
                  <a:pt x="0" y="3575713"/>
                </a:moveTo>
                <a:cubicBezTo>
                  <a:pt x="194480" y="2728415"/>
                  <a:pt x="388961" y="1881117"/>
                  <a:pt x="750627" y="1446663"/>
                </a:cubicBezTo>
                <a:cubicBezTo>
                  <a:pt x="1112293" y="1012209"/>
                  <a:pt x="1831075" y="1210101"/>
                  <a:pt x="2169994" y="968991"/>
                </a:cubicBezTo>
                <a:cubicBezTo>
                  <a:pt x="2508913" y="727881"/>
                  <a:pt x="2784143" y="0"/>
                  <a:pt x="2784143" y="0"/>
                </a:cubicBezTo>
              </a:path>
            </a:pathLst>
          </a:cu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826457" y="2819400"/>
            <a:ext cx="2784143" cy="3575713"/>
          </a:xfrm>
          <a:custGeom>
            <a:avLst/>
            <a:gdLst>
              <a:gd name="connsiteX0" fmla="*/ 0 w 2784143"/>
              <a:gd name="connsiteY0" fmla="*/ 3575713 h 3575713"/>
              <a:gd name="connsiteX1" fmla="*/ 750627 w 2784143"/>
              <a:gd name="connsiteY1" fmla="*/ 1446663 h 3575713"/>
              <a:gd name="connsiteX2" fmla="*/ 2169994 w 2784143"/>
              <a:gd name="connsiteY2" fmla="*/ 968991 h 3575713"/>
              <a:gd name="connsiteX3" fmla="*/ 2784143 w 2784143"/>
              <a:gd name="connsiteY3" fmla="*/ 0 h 35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143" h="3575713">
                <a:moveTo>
                  <a:pt x="0" y="3575713"/>
                </a:moveTo>
                <a:cubicBezTo>
                  <a:pt x="194480" y="2728415"/>
                  <a:pt x="388961" y="1881117"/>
                  <a:pt x="750627" y="1446663"/>
                </a:cubicBezTo>
                <a:cubicBezTo>
                  <a:pt x="1112293" y="1012209"/>
                  <a:pt x="1831075" y="1210101"/>
                  <a:pt x="2169994" y="968991"/>
                </a:cubicBezTo>
                <a:cubicBezTo>
                  <a:pt x="2508913" y="727881"/>
                  <a:pt x="2784143" y="0"/>
                  <a:pt x="2784143" y="0"/>
                </a:cubicBezTo>
              </a:path>
            </a:pathLst>
          </a:cu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257800" y="4114800"/>
            <a:ext cx="228600" cy="228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410200" y="38100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2743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305800" y="3124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00800" y="4267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>
            <a:stCxn id="8" idx="6"/>
            <a:endCxn id="9" idx="2"/>
          </p:cNvCxnSpPr>
          <p:nvPr/>
        </p:nvCxnSpPr>
        <p:spPr bwMode="auto">
          <a:xfrm>
            <a:off x="7543800" y="2857500"/>
            <a:ext cx="7620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638800" y="3962400"/>
            <a:ext cx="7620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8717237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lang="en-US" i="1" dirty="0"/>
                  <a:t>Warp Invariant</a:t>
                </a:r>
                <a:r>
                  <a:rPr lang="en-US" dirty="0"/>
                  <a:t>  Metric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𝐹𝑅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Developed in context of: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Likelihood Geometry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u="sng" dirty="0"/>
                  <a:t>Fisher – </a:t>
                </a:r>
                <a:r>
                  <a:rPr lang="en-US" u="sng" dirty="0" err="1"/>
                  <a:t>Rao</a:t>
                </a:r>
                <a:r>
                  <a:rPr lang="en-US" u="sng" dirty="0"/>
                  <a:t> Metric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2FA51EE-653C-4FB1-9005-515C84296F9F}"/>
              </a:ext>
            </a:extLst>
          </p:cNvPr>
          <p:cNvSpPr txBox="1"/>
          <p:nvPr/>
        </p:nvSpPr>
        <p:spPr>
          <a:xfrm>
            <a:off x="5912698" y="3572470"/>
            <a:ext cx="1783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Rao (1945)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Deeper Theory: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Amari (1985)</a:t>
            </a:r>
          </a:p>
        </p:txBody>
      </p:sp>
    </p:spTree>
    <p:extLst>
      <p:ext uri="{BB962C8B-B14F-4D97-AF65-F5344CB8AC3E}">
        <p14:creationId xmlns:p14="http://schemas.microsoft.com/office/powerpoint/2010/main" val="845670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479550"/>
                <a:ext cx="8094663" cy="50736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Fisher – </a:t>
                </a:r>
                <a:r>
                  <a:rPr lang="en-US" dirty="0" err="1"/>
                  <a:t>Rao</a:t>
                </a:r>
                <a:r>
                  <a:rPr lang="en-US" dirty="0"/>
                  <a:t> Metric: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Computation Based on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Square Root Velocity Function (SRVF)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479550"/>
                <a:ext cx="8094663" cy="5073650"/>
              </a:xfrm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5196330"/>
                <a:ext cx="2008307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box>
                      <m:box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den>
                        </m:f>
                      </m:e>
                    </m:box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96330"/>
                <a:ext cx="2008307" cy="899670"/>
              </a:xfrm>
              <a:prstGeom prst="rect">
                <a:avLst/>
              </a:prstGeom>
              <a:blipFill>
                <a:blip r:embed="rId3"/>
                <a:stretch>
                  <a:fillRect l="-4559" t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77000" y="5124271"/>
            <a:ext cx="2323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Signed Version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Square Root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Derivative</a:t>
            </a:r>
          </a:p>
        </p:txBody>
      </p:sp>
    </p:spTree>
    <p:extLst>
      <p:ext uri="{BB962C8B-B14F-4D97-AF65-F5344CB8AC3E}">
        <p14:creationId xmlns:p14="http://schemas.microsoft.com/office/powerpoint/2010/main" val="750745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Square Root Velocity Function (SRVF)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55142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Fisher – </a:t>
                </a:r>
                <a:r>
                  <a:rPr lang="en-US" dirty="0" err="1"/>
                  <a:t>Rao</a:t>
                </a:r>
                <a:r>
                  <a:rPr lang="en-US" dirty="0"/>
                  <a:t> Metric: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Computation Based on SRVF: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I.e. work with SRVF, 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since much easier to compute.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7556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Last Class: </a:t>
            </a: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Tenenbaum, et al (2000)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Reveals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Two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Interesting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Modes Of 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3FC5F-7591-4C28-B895-DE312F5BA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1" t="20000" r="11151" b="3333"/>
          <a:stretch/>
        </p:blipFill>
        <p:spPr>
          <a:xfrm>
            <a:off x="2819400" y="1954658"/>
            <a:ext cx="6324600" cy="49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8287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0A0253-EBAE-562D-EF9C-90AF164EB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9829AEFC-D76A-099F-DA4F-0758928C7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>
                <a:extLst>
                  <a:ext uri="{FF2B5EF4-FFF2-40B4-BE49-F238E27FC236}">
                    <a16:creationId xmlns:a16="http://schemas.microsoft.com/office/drawing/2014/main" id="{9572E311-BFB9-58EA-F4D3-5359C8A8FDD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Mathematical Note: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𝐹𝑅</m:t>
                        </m:r>
                      </m:sub>
                    </m:sSub>
                  </m:oMath>
                </a14:m>
                <a:r>
                  <a:rPr lang="en-US" dirty="0"/>
                  <a:t> is not quite a metric (distance) , since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Only a pseudo-metric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Could add assumptions:  </a:t>
                </a:r>
              </a:p>
              <a:p>
                <a:pPr lvl="1"/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probability density</a:t>
                </a:r>
              </a:p>
              <a:p>
                <a:pPr lvl="1"/>
                <a:r>
                  <a:rPr lang="en-US" dirty="0"/>
                  <a:t>Replace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 with pair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53635" name="Rectangle 3">
                <a:extLst>
                  <a:ext uri="{FF2B5EF4-FFF2-40B4-BE49-F238E27FC236}">
                    <a16:creationId xmlns:a16="http://schemas.microsoft.com/office/drawing/2014/main" id="{9572E311-BFB9-58EA-F4D3-5359C8A8F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  <a:blipFill>
                <a:blip r:embed="rId2"/>
                <a:stretch>
                  <a:fillRect l="-1852" b="-1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398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Note on SRVF representation: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90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Warp Invariance</a:t>
                </a:r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Follows from Jacobean calculation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04704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(a)	Show the Warp Invariance of the 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Fisher-Rao Metric, i.e.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endParaRPr lang="en-US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(Hints on Canvas Page)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  <a:blipFill>
                <a:blip r:embed="rId3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4B43EC2-44CF-46A3-B03F-6076ABE6B4AE}"/>
              </a:ext>
            </a:extLst>
          </p:cNvPr>
          <p:cNvSpPr txBox="1"/>
          <p:nvPr/>
        </p:nvSpPr>
        <p:spPr>
          <a:xfrm>
            <a:off x="6502812" y="4648200"/>
            <a:ext cx="2030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Mar. </a:t>
            </a:r>
            <a:r>
              <a:rPr lang="en-US" sz="2400" dirty="0">
                <a:solidFill>
                  <a:srgbClr val="FFFF00"/>
                </a:solidFill>
              </a:rPr>
              <a:t>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12:30AM</a:t>
            </a:r>
          </a:p>
        </p:txBody>
      </p:sp>
    </p:spTree>
    <p:extLst>
      <p:ext uri="{BB962C8B-B14F-4D97-AF65-F5344CB8AC3E}">
        <p14:creationId xmlns:p14="http://schemas.microsoft.com/office/powerpoint/2010/main" val="3373818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sz="1400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/>
              <a:t>Thanks to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 err="1"/>
              <a:t>Xiaosun</a:t>
            </a:r>
            <a:r>
              <a:rPr lang="en-US" sz="1400" dirty="0"/>
              <a:t> Lu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109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9163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482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8758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1846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9912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013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Last Class: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Linear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Proj’s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Usual Smooth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Princ’l Curve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53340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473997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74081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47800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99248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86867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             Dislikes </a:t>
            </a:r>
            <a:r>
              <a:rPr lang="en-US" i="1" dirty="0"/>
              <a:t>Pinching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Focusses Well On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Peaks of </a:t>
            </a:r>
            <a:r>
              <a:rPr lang="en-US" u="sng" dirty="0"/>
              <a:t>Unequal Height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65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Metrics in Curve Quotient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Above was Invariance for </a:t>
            </a:r>
            <a:r>
              <a:rPr lang="en-US" i="1" dirty="0"/>
              <a:t>Individual</a:t>
            </a:r>
            <a:r>
              <a:rPr lang="en-US" dirty="0"/>
              <a:t>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Now extend to: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Equivalence Classes</a:t>
            </a:r>
            <a:r>
              <a:rPr lang="en-US" dirty="0"/>
              <a:t> of Curves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I.e. Orbits as Data Objects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I.e.  Define Metric on Quotient Space</a:t>
            </a:r>
          </a:p>
        </p:txBody>
      </p:sp>
    </p:spTree>
    <p:extLst>
      <p:ext uri="{BB962C8B-B14F-4D97-AF65-F5344CB8AC3E}">
        <p14:creationId xmlns:p14="http://schemas.microsoft.com/office/powerpoint/2010/main" val="182509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Metrics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Define </a:t>
                </a:r>
                <a:r>
                  <a:rPr lang="en-US" i="1" dirty="0"/>
                  <a:t>Amplitude (Pseudo-)Metric</a:t>
                </a:r>
                <a:r>
                  <a:rPr lang="en-US" dirty="0"/>
                  <a:t> on Orbits: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For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&amp;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    i.e.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&amp;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i="1" dirty="0"/>
                  <a:t>Independent</a:t>
                </a:r>
                <a:r>
                  <a:rPr lang="en-US" dirty="0"/>
                  <a:t> of Choice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By Warp Invariance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r="-963" b="-12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2EEB386-A586-0FD1-6B30-DB2C5B361250}"/>
              </a:ext>
            </a:extLst>
          </p:cNvPr>
          <p:cNvGrpSpPr/>
          <p:nvPr/>
        </p:nvGrpSpPr>
        <p:grpSpPr>
          <a:xfrm>
            <a:off x="3733800" y="990600"/>
            <a:ext cx="3391441" cy="838200"/>
            <a:chOff x="3733800" y="990600"/>
            <a:chExt cx="3391441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1488CF0-BC80-975D-6546-E80CF8B26914}"/>
                    </a:ext>
                  </a:extLst>
                </p:cNvPr>
                <p:cNvSpPr txBox="1"/>
                <p:nvPr/>
              </p:nvSpPr>
              <p:spPr>
                <a:xfrm>
                  <a:off x="3733800" y="990600"/>
                  <a:ext cx="33914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Again Have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1488CF0-BC80-975D-6546-E80CF8B26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990600"/>
                  <a:ext cx="3391441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619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DC6A842-D39B-DCBB-03EA-47E5669ABB37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4953000" y="1359932"/>
              <a:ext cx="476521" cy="46886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4282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</p:spPr>
            <p:txBody>
              <a:bodyPr/>
              <a:lstStyle/>
              <a:p>
                <a:pPr marL="514350" indent="-514350" eaLnBrk="1" hangingPunct="1">
                  <a:lnSpc>
                    <a:spcPct val="160000"/>
                  </a:lnSpc>
                  <a:buFontTx/>
                  <a:buAutoNum type="alphaLcParenBoth" startAt="2"/>
                </a:pPr>
                <a:r>
                  <a:rPr lang="en-US" dirty="0">
                    <a:solidFill>
                      <a:srgbClr val="FFFF00"/>
                    </a:solidFill>
                  </a:rPr>
                  <a:t>    Show the Amplitude Metric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Is Independent of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(Hints on Canvas Page)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  <a:blipFill>
                <a:blip r:embed="rId3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4B43EC2-44CF-46A3-B03F-6076ABE6B4AE}"/>
              </a:ext>
            </a:extLst>
          </p:cNvPr>
          <p:cNvSpPr txBox="1"/>
          <p:nvPr/>
        </p:nvSpPr>
        <p:spPr>
          <a:xfrm>
            <a:off x="6502813" y="4648200"/>
            <a:ext cx="2030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Mar. </a:t>
            </a:r>
            <a:r>
              <a:rPr lang="en-US" sz="2400" dirty="0">
                <a:solidFill>
                  <a:srgbClr val="FFFF00"/>
                </a:solidFill>
              </a:rPr>
              <a:t>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12:30AM</a:t>
            </a:r>
          </a:p>
        </p:txBody>
      </p:sp>
    </p:spTree>
    <p:extLst>
      <p:ext uri="{BB962C8B-B14F-4D97-AF65-F5344CB8AC3E}">
        <p14:creationId xmlns:p14="http://schemas.microsoft.com/office/powerpoint/2010/main" val="2682406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60000"/>
                  </a:lnSpc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(c)    Show the Amplitude Metric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Satisfies the </a:t>
                </a:r>
                <a:r>
                  <a:rPr lang="en-US" dirty="0" err="1">
                    <a:solidFill>
                      <a:srgbClr val="FFFF00"/>
                    </a:solidFill>
                  </a:rPr>
                  <a:t>Peudo</a:t>
                </a:r>
                <a:r>
                  <a:rPr lang="en-US" dirty="0">
                    <a:solidFill>
                      <a:srgbClr val="FFFF00"/>
                    </a:solidFill>
                  </a:rPr>
                  <a:t>-Metric Properties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(i.e. Really is a </a:t>
                </a:r>
                <a:r>
                  <a:rPr lang="en-US" i="1" dirty="0">
                    <a:solidFill>
                      <a:srgbClr val="FFFF00"/>
                    </a:solidFill>
                  </a:rPr>
                  <a:t>Distance Measure</a:t>
                </a:r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(Hints on Canvas Page)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  <a:blipFill>
                <a:blip r:embed="rId3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4B43EC2-44CF-46A3-B03F-6076ABE6B4AE}"/>
              </a:ext>
            </a:extLst>
          </p:cNvPr>
          <p:cNvSpPr txBox="1"/>
          <p:nvPr/>
        </p:nvSpPr>
        <p:spPr>
          <a:xfrm>
            <a:off x="6502812" y="4648200"/>
            <a:ext cx="2030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Mar. </a:t>
            </a:r>
            <a:r>
              <a:rPr lang="en-US" sz="2400" dirty="0">
                <a:solidFill>
                  <a:srgbClr val="FFFF00"/>
                </a:solidFill>
              </a:rPr>
              <a:t>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12:30AM</a:t>
            </a:r>
          </a:p>
        </p:txBody>
      </p:sp>
    </p:spTree>
    <p:extLst>
      <p:ext uri="{BB962C8B-B14F-4D97-AF65-F5344CB8AC3E}">
        <p14:creationId xmlns:p14="http://schemas.microsoft.com/office/powerpoint/2010/main" val="2115949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Benefit of a Metric: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Allows Definition of a “Mean”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Fréchet</a:t>
            </a:r>
            <a:r>
              <a:rPr lang="en-US" dirty="0"/>
              <a:t> Mean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Geodesic Mean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Barycenter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Karcher</a:t>
            </a:r>
            <a:r>
              <a:rPr lang="en-US" dirty="0"/>
              <a:t> Mean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AF438-F0DF-4773-8AF8-659F0F3CE003}"/>
              </a:ext>
            </a:extLst>
          </p:cNvPr>
          <p:cNvSpPr txBox="1"/>
          <p:nvPr/>
        </p:nvSpPr>
        <p:spPr>
          <a:xfrm>
            <a:off x="4724400" y="5629870"/>
            <a:ext cx="1787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Nomenclature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Objected to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Karcher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2015378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Given Equivalence Class Data Objects: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⋯,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The </a:t>
                </a:r>
                <a:r>
                  <a:rPr lang="en-US" dirty="0" err="1"/>
                  <a:t>Karcher</a:t>
                </a:r>
                <a:r>
                  <a:rPr lang="en-US" dirty="0"/>
                  <a:t> Mean is: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80360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The </a:t>
                </a:r>
                <a:r>
                  <a:rPr lang="en-US" dirty="0" err="1"/>
                  <a:t>Karcher</a:t>
                </a:r>
                <a:r>
                  <a:rPr lang="en-US" dirty="0"/>
                  <a:t> Mean is: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Intuition:  Recall, for Euclidean Data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Minimizer = Conventional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9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8978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Last Class: </a:t>
            </a: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LeBlanc &amp; </a:t>
            </a:r>
            <a:r>
              <a:rPr lang="en-US" dirty="0" err="1"/>
              <a:t>Tibshirani</a:t>
            </a:r>
            <a:r>
              <a:rPr lang="en-US" dirty="0"/>
              <a:t> (1996)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Challenge: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	Can have any dimensional surface,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    But how to nest???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Proposal:    Backwards Approach</a:t>
            </a:r>
          </a:p>
        </p:txBody>
      </p:sp>
    </p:spTree>
    <p:extLst>
      <p:ext uri="{BB962C8B-B14F-4D97-AF65-F5344CB8AC3E}">
        <p14:creationId xmlns:p14="http://schemas.microsoft.com/office/powerpoint/2010/main" val="83161129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Next Define “Most Representative” 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Choice of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As </a:t>
                </a:r>
                <a:r>
                  <a:rPr lang="en-US" dirty="0" err="1"/>
                  <a:t>Representer</a:t>
                </a:r>
                <a:r>
                  <a:rPr lang="en-US" dirty="0"/>
                  <a:t>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ctr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(e.g. Need a Curve for Graphical Displays)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434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“Most Representative”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Given a candidate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3600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/>
                  <a:t> Consider warps to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/>
                  <a:t> 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 to make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err="1"/>
                  <a:t>Karcher</a:t>
                </a:r>
                <a:r>
                  <a:rPr lang="en-US" dirty="0"/>
                  <a:t> mean of warps  =  Identity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                   (under Fisher </a:t>
                </a:r>
                <a:r>
                  <a:rPr lang="en-US" dirty="0" err="1"/>
                  <a:t>Rao</a:t>
                </a:r>
                <a:r>
                  <a:rPr lang="en-US" dirty="0"/>
                  <a:t> metric)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  <a:blipFill>
                <a:blip r:embed="rId2"/>
                <a:stretch>
                  <a:fillRect l="-1958" b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818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“Most Representative”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3871" r="2315" b="4465"/>
          <a:stretch/>
        </p:blipFill>
        <p:spPr bwMode="auto">
          <a:xfrm>
            <a:off x="1295400" y="2468880"/>
            <a:ext cx="658368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2234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Anuj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Srivastava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26190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Recall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Example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Illustrating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  <a:blipFill>
                <a:blip r:embed="rId3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BD70D1C-E5C7-4F65-9806-1D7303CD2E6A}"/>
              </a:ext>
            </a:extLst>
          </p:cNvPr>
          <p:cNvSpPr txBox="1"/>
          <p:nvPr/>
        </p:nvSpPr>
        <p:spPr>
          <a:xfrm>
            <a:off x="1295400" y="5334000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Is Best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Representer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Karcher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Mean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F42413-7DA6-4531-A4C9-2C3A49746306}"/>
              </a:ext>
            </a:extLst>
          </p:cNvPr>
          <p:cNvCxnSpPr/>
          <p:nvPr/>
        </p:nvCxnSpPr>
        <p:spPr>
          <a:xfrm flipV="1">
            <a:off x="2133600" y="1981200"/>
            <a:ext cx="23622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460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Recall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From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Above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7A1BAC-15F1-4E44-A9E6-05753F232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7795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Estimated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(Note: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Represented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With </a:t>
            </a:r>
            <a:r>
              <a:rPr lang="en-US" dirty="0" err="1"/>
              <a:t>Karcher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Mean At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Identity)</a:t>
            </a:r>
          </a:p>
        </p:txBody>
      </p:sp>
    </p:spTree>
    <p:extLst>
      <p:ext uri="{BB962C8B-B14F-4D97-AF65-F5344CB8AC3E}">
        <p14:creationId xmlns:p14="http://schemas.microsoft.com/office/powerpoint/2010/main" val="181203227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“Most Representative”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Terminology:     The “Template Mean”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53785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443442" y="1443335"/>
            <a:ext cx="3176558" cy="1071265"/>
            <a:chOff x="4443442" y="1443335"/>
            <a:chExt cx="3176558" cy="1071265"/>
          </a:xfrm>
        </p:grpSpPr>
        <p:sp>
          <p:nvSpPr>
            <p:cNvPr id="4" name="TextBox 3"/>
            <p:cNvSpPr txBox="1"/>
            <p:nvPr/>
          </p:nvSpPr>
          <p:spPr>
            <a:xfrm>
              <a:off x="4443442" y="1443335"/>
              <a:ext cx="2146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Data Objects I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105400" y="1905000"/>
              <a:ext cx="2514600" cy="609600"/>
            </a:xfrm>
            <a:prstGeom prst="ellipse">
              <a:avLst/>
            </a:prstGeom>
            <a:noFill/>
            <a:ln w="25400" cap="flat" cmpd="sng" algn="ctr">
              <a:solidFill>
                <a:srgbClr val="D35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520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8382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257800" y="4648200"/>
            <a:ext cx="3733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7124700" y="1299865"/>
            <a:ext cx="102379" cy="334833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94786" y="5405735"/>
            <a:ext cx="274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Kendall’s Shapes</a:t>
            </a:r>
          </a:p>
        </p:txBody>
      </p:sp>
    </p:spTree>
    <p:extLst>
      <p:ext uri="{BB962C8B-B14F-4D97-AF65-F5344CB8AC3E}">
        <p14:creationId xmlns:p14="http://schemas.microsoft.com/office/powerpoint/2010/main" val="4289407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1367135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638800" y="6019800"/>
            <a:ext cx="2667000" cy="6096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6972300" y="1828800"/>
            <a:ext cx="312487" cy="41910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24600" y="5486400"/>
            <a:ext cx="28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Chang’s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Transfo’s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934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Last Class: </a:t>
            </a:r>
            <a:r>
              <a:rPr lang="en-US" dirty="0"/>
              <a:t>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Why does backwards PC seem easier?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James Damon, UNC Mathematics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/>
              <a:t>Nested Series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360796033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95400"/>
                <a:ext cx="8094663" cy="5486400"/>
              </a:xfrm>
            </p:spPr>
            <p:txBody>
              <a:bodyPr/>
              <a:lstStyle/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Challenge:    Visualization &amp; Interpretation</a:t>
                </a:r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Approach:    Apply Warps to </a:t>
                </a:r>
                <a:r>
                  <a:rPr lang="en-US" dirty="0" err="1"/>
                  <a:t>Karcher</a:t>
                </a:r>
                <a:r>
                  <a:rPr lang="en-US" dirty="0"/>
                  <a:t> Mean:</a:t>
                </a:r>
              </a:p>
              <a:p>
                <a:pPr marL="0" indent="0" algn="ctr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I.e. Visualize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95400"/>
                <a:ext cx="8094663" cy="5486400"/>
              </a:xfrm>
              <a:blipFill>
                <a:blip r:embed="rId2"/>
                <a:stretch>
                  <a:fillRect l="-1958" t="-1444" r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291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Functional Data Analysis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945301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Actual Mathematics is More Complicated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See Section </a:t>
            </a:r>
            <a:r>
              <a:rPr lang="en-US" dirty="0">
                <a:solidFill>
                  <a:srgbClr val="A700D5"/>
                </a:solidFill>
              </a:rPr>
              <a:t>9.1.3 of Text</a:t>
            </a:r>
            <a:r>
              <a:rPr lang="en-US" dirty="0"/>
              <a:t> For Full Details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Including Corresponding </a:t>
            </a:r>
            <a:r>
              <a:rPr lang="en-US" i="1" dirty="0"/>
              <a:t>Phase Distance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FC92BA-B025-232F-B5F3-0CE63959CBBE}"/>
              </a:ext>
            </a:extLst>
          </p:cNvPr>
          <p:cNvGrpSpPr/>
          <p:nvPr/>
        </p:nvGrpSpPr>
        <p:grpSpPr>
          <a:xfrm>
            <a:off x="1600200" y="4038600"/>
            <a:ext cx="2082621" cy="2017931"/>
            <a:chOff x="1600200" y="4038600"/>
            <a:chExt cx="2082621" cy="20179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4B932D-09E2-9952-779F-C8FC4AAFBA66}"/>
                </a:ext>
              </a:extLst>
            </p:cNvPr>
            <p:cNvSpPr txBox="1"/>
            <p:nvPr/>
          </p:nvSpPr>
          <p:spPr>
            <a:xfrm>
              <a:off x="1600200" y="5410200"/>
              <a:ext cx="20826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A700D5"/>
                  </a:solidFill>
                </a:rPr>
                <a:t>Particularly</a:t>
              </a:r>
            </a:p>
            <a:p>
              <a:pPr algn="ctr"/>
              <a:r>
                <a:rPr lang="en-US" dirty="0">
                  <a:solidFill>
                    <a:srgbClr val="A700D5"/>
                  </a:solidFill>
                </a:rPr>
                <a:t>Accessible Source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97EC4CC-C7D1-883E-F887-94DBA615562F}"/>
                </a:ext>
              </a:extLst>
            </p:cNvPr>
            <p:cNvCxnSpPr>
              <a:stCxn id="2" idx="0"/>
            </p:cNvCxnSpPr>
            <p:nvPr/>
          </p:nvCxnSpPr>
          <p:spPr>
            <a:xfrm flipV="1">
              <a:off x="2641511" y="4038600"/>
              <a:ext cx="711289" cy="1371600"/>
            </a:xfrm>
            <a:prstGeom prst="straightConnector1">
              <a:avLst/>
            </a:prstGeom>
            <a:ln w="25400">
              <a:solidFill>
                <a:srgbClr val="A700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4674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Numeric Computation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4525963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Several Variations of 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Dynamic Programming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sz="1800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Done by </a:t>
            </a:r>
            <a:r>
              <a:rPr lang="en-US" b="1" dirty="0"/>
              <a:t>Eric Klassen, Wei Wu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b="1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R, Python, </a:t>
            </a:r>
            <a:r>
              <a:rPr lang="en-US" dirty="0" err="1"/>
              <a:t>Matlab</a:t>
            </a:r>
            <a:r>
              <a:rPr lang="en-US" dirty="0"/>
              <a:t> Software:    Tucker (2024)</a:t>
            </a:r>
          </a:p>
        </p:txBody>
      </p:sp>
    </p:spTree>
    <p:extLst>
      <p:ext uri="{BB962C8B-B14F-4D97-AF65-F5344CB8AC3E}">
        <p14:creationId xmlns:p14="http://schemas.microsoft.com/office/powerpoint/2010/main" val="199347932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Raw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Both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Horizontal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20169875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Vertical Variation: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PCA on Aligned Curves,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Projected Curves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59221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(Clear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1-d</a:t>
            </a:r>
          </a:p>
          <a:p>
            <a:pPr marL="0" indent="0" algn="l">
              <a:buClrTx/>
              <a:buSzPct val="100000"/>
              <a:buNone/>
            </a:pPr>
            <a:r>
              <a:rPr lang="en-US" i="1" dirty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/>
              <a:t>Var’n</a:t>
            </a:r>
            <a:r>
              <a:rPr lang="en-US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2F3B1E-F1D8-4AE0-AE08-031405CB217C}"/>
              </a:ext>
            </a:extLst>
          </p:cNvPr>
          <p:cNvSpPr txBox="1"/>
          <p:nvPr/>
        </p:nvSpPr>
        <p:spPr>
          <a:xfrm>
            <a:off x="6096000" y="2362200"/>
            <a:ext cx="165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Only Half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Colors Due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Exact Overlay</a:t>
            </a:r>
          </a:p>
        </p:txBody>
      </p:sp>
    </p:spTree>
    <p:extLst>
      <p:ext uri="{BB962C8B-B14F-4D97-AF65-F5344CB8AC3E}">
        <p14:creationId xmlns:p14="http://schemas.microsoft.com/office/powerpoint/2010/main" val="1612219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-12378"/>
          <a:stretch/>
        </p:blipFill>
        <p:spPr bwMode="auto">
          <a:xfrm>
            <a:off x="1590675" y="18288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All </a:t>
            </a:r>
            <a:r>
              <a:rPr lang="en-US" dirty="0" err="1"/>
              <a:t>Var’n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In 1</a:t>
            </a:r>
            <a:r>
              <a:rPr lang="en-US" baseline="30000" dirty="0"/>
              <a:t>st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Component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905000" y="3276600"/>
            <a:ext cx="55626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D770959-FCA4-B62B-D3DF-26C44DFA5AE5}"/>
              </a:ext>
            </a:extLst>
          </p:cNvPr>
          <p:cNvGrpSpPr/>
          <p:nvPr/>
        </p:nvGrpSpPr>
        <p:grpSpPr>
          <a:xfrm>
            <a:off x="6460138" y="1066800"/>
            <a:ext cx="2531462" cy="3124200"/>
            <a:chOff x="6460138" y="1066800"/>
            <a:chExt cx="2531462" cy="3124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C96740-FE4C-B784-F8DD-EB760C10EC3F}"/>
                </a:ext>
              </a:extLst>
            </p:cNvPr>
            <p:cNvSpPr txBox="1"/>
            <p:nvPr/>
          </p:nvSpPr>
          <p:spPr>
            <a:xfrm>
              <a:off x="6460138" y="1066800"/>
              <a:ext cx="2531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 and Forth Scores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B80365A-6595-6070-5469-F7FCC5A4F8B2}"/>
                </a:ext>
              </a:extLst>
            </p:cNvPr>
            <p:cNvCxnSpPr>
              <a:stCxn id="2" idx="2"/>
            </p:cNvCxnSpPr>
            <p:nvPr/>
          </p:nvCxnSpPr>
          <p:spPr>
            <a:xfrm>
              <a:off x="7725869" y="1436132"/>
              <a:ext cx="351331" cy="2754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6065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Horizontal Variation: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PCA on Warps,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Projected Curves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79520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Raw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Both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Horizontal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5953855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Last Class: </a:t>
            </a:r>
            <a:r>
              <a:rPr lang="en-US" dirty="0"/>
              <a:t>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Other Manifold Data Spaces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Sub-Manifold Constraints??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(Algebraic Geometry)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0708598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Estimated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</a:t>
            </a:r>
          </a:p>
        </p:txBody>
      </p:sp>
    </p:spTree>
    <p:extLst>
      <p:ext uri="{BB962C8B-B14F-4D97-AF65-F5344CB8AC3E}">
        <p14:creationId xmlns:p14="http://schemas.microsoft.com/office/powerpoint/2010/main" val="2094667811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</p:txBody>
      </p:sp>
    </p:spTree>
    <p:extLst>
      <p:ext uri="{BB962C8B-B14F-4D97-AF65-F5344CB8AC3E}">
        <p14:creationId xmlns:p14="http://schemas.microsoft.com/office/powerpoint/2010/main" val="408782614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Mostly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PC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447800" y="2209800"/>
            <a:ext cx="6019800" cy="2362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17091935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Mostly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PC,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But 2</a:t>
            </a:r>
            <a:r>
              <a:rPr lang="en-US" baseline="30000" dirty="0"/>
              <a:t>nd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Helps Some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1219200" cy="304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81F623-E828-4DB9-9622-9FCBF9175475}"/>
              </a:ext>
            </a:extLst>
          </p:cNvPr>
          <p:cNvSpPr txBox="1"/>
          <p:nvPr/>
        </p:nvSpPr>
        <p:spPr>
          <a:xfrm>
            <a:off x="152400" y="6248400"/>
            <a:ext cx="271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Captures Varying Widths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4E757D-F334-814B-B34C-5D6198E938E3}"/>
              </a:ext>
            </a:extLst>
          </p:cNvPr>
          <p:cNvGrpSpPr/>
          <p:nvPr/>
        </p:nvGrpSpPr>
        <p:grpSpPr>
          <a:xfrm>
            <a:off x="6477000" y="838200"/>
            <a:ext cx="2531462" cy="5029200"/>
            <a:chOff x="6460138" y="1066800"/>
            <a:chExt cx="2531462" cy="50292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9D8E62-21D7-0C99-1FE3-F29BB2B12A4B}"/>
                </a:ext>
              </a:extLst>
            </p:cNvPr>
            <p:cNvSpPr txBox="1"/>
            <p:nvPr/>
          </p:nvSpPr>
          <p:spPr>
            <a:xfrm>
              <a:off x="6460138" y="1066800"/>
              <a:ext cx="2531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 and Forth Scores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5A7DC14-DAA8-8818-0E2F-7D3595FF2C0B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7725869" y="1436132"/>
              <a:ext cx="258269" cy="4659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9579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Rest is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Not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Important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38100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82025934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Horizontal </a:t>
            </a:r>
            <a:r>
              <a:rPr lang="en-US" dirty="0" err="1"/>
              <a:t>Var’n</a:t>
            </a:r>
            <a:r>
              <a:rPr lang="en-US" dirty="0"/>
              <a:t> Visualization Challenge: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(Complicated) Warps Hard to Interpret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Approach: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Apply Inverse Warps to Template Mean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                   (PCA components)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3657600" y="5334000"/>
            <a:ext cx="457200" cy="4953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17922227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Inverse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/>
              <a:t>Compon’ts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(+ Mean)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Applied to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Template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1944411102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9" t="50916" r="15712" b="14275"/>
          <a:stretch/>
        </p:blipFill>
        <p:spPr bwMode="auto">
          <a:xfrm>
            <a:off x="91399" y="4038600"/>
            <a:ext cx="4937801" cy="260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Serious Data Challenge: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TIC (Total Ion Count) Chromatograms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Modern type of “chemical spectra”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                                    </a:t>
            </a:r>
            <a:r>
              <a:rPr lang="en-US" sz="2000" dirty="0"/>
              <a:t>Thanks to 							                 Peter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2000" dirty="0"/>
              <a:t>					    Hoffmann</a:t>
            </a:r>
          </a:p>
        </p:txBody>
      </p:sp>
      <p:pic>
        <p:nvPicPr>
          <p:cNvPr id="421892" name="Picture 4" descr="http://www.adelaide.edu.au/mbs/proteomics/images/peter_hoffm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1295400" cy="197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5ED9B8-F93D-4470-A51C-7316445354AB}"/>
              </a:ext>
            </a:extLst>
          </p:cNvPr>
          <p:cNvSpPr txBox="1"/>
          <p:nvPr/>
        </p:nvSpPr>
        <p:spPr>
          <a:xfrm>
            <a:off x="6835691" y="11430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 2.1</a:t>
            </a:r>
          </a:p>
        </p:txBody>
      </p:sp>
    </p:spTree>
    <p:extLst>
      <p:ext uri="{BB962C8B-B14F-4D97-AF65-F5344CB8AC3E}">
        <p14:creationId xmlns:p14="http://schemas.microsoft.com/office/powerpoint/2010/main" val="250152664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Serious Data Challenge: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TIC (Total Ion Count) Chromatograms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Reference:    Koch et al (2014)</a:t>
            </a:r>
          </a:p>
        </p:txBody>
      </p:sp>
    </p:spTree>
    <p:extLst>
      <p:ext uri="{BB962C8B-B14F-4D97-AF65-F5344CB8AC3E}">
        <p14:creationId xmlns:p14="http://schemas.microsoft.com/office/powerpoint/2010/main" val="1186985458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Raw Data:    15 TIC Curves   (5 Colors)</a:t>
            </a:r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43323"/>
          <a:stretch/>
        </p:blipFill>
        <p:spPr bwMode="auto">
          <a:xfrm>
            <a:off x="2011680" y="2743200"/>
            <a:ext cx="71323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400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Last Class: </a:t>
            </a:r>
            <a:r>
              <a:rPr lang="en-US" sz="4000" dirty="0" err="1"/>
              <a:t>Cov</a:t>
            </a:r>
            <a:r>
              <a:rPr lang="en-US" sz="4000" dirty="0"/>
              <a:t>. Mat.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Motivation:   Diffusion Tensor Imaging (DTI)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Variation on Magnetic Resonance Imaging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Major Goal:   Map Brain Connectivity</a:t>
            </a:r>
          </a:p>
          <a:p>
            <a:pPr marL="0" indent="0" algn="ctr">
              <a:buNone/>
            </a:pPr>
            <a:r>
              <a:rPr lang="en-US" dirty="0"/>
              <a:t>By Finding “Fibers”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C5935-A17B-40F7-965A-C4F9E0FE0489}"/>
              </a:ext>
            </a:extLst>
          </p:cNvPr>
          <p:cNvSpPr txBox="1"/>
          <p:nvPr/>
        </p:nvSpPr>
        <p:spPr>
          <a:xfrm>
            <a:off x="6629400" y="12192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 8.7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317DB-F432-4B3E-AA64-C0F970E87258}"/>
              </a:ext>
            </a:extLst>
          </p:cNvPr>
          <p:cNvSpPr txBox="1"/>
          <p:nvPr/>
        </p:nvSpPr>
        <p:spPr>
          <a:xfrm>
            <a:off x="3429000" y="252626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Basser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 (1994)</a:t>
            </a:r>
          </a:p>
        </p:txBody>
      </p:sp>
    </p:spTree>
    <p:extLst>
      <p:ext uri="{BB962C8B-B14F-4D97-AF65-F5344CB8AC3E}">
        <p14:creationId xmlns:p14="http://schemas.microsoft.com/office/powerpoint/2010/main" val="61919296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7714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Special Feature:   </a:t>
            </a:r>
            <a:r>
              <a:rPr lang="en-US" i="1" dirty="0"/>
              <a:t>Answer Key</a:t>
            </a:r>
            <a:r>
              <a:rPr lang="en-US" dirty="0"/>
              <a:t> of Known Peaks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Found by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Major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Time &amp;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Labor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Investment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048000" y="2057400"/>
            <a:ext cx="1447800" cy="2971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648200" y="2057400"/>
            <a:ext cx="1905000" cy="396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50243214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7714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Special Feature:   </a:t>
            </a:r>
            <a:r>
              <a:rPr lang="en-US" i="1" dirty="0"/>
              <a:t>Answer Key</a:t>
            </a:r>
            <a:r>
              <a:rPr lang="en-US" dirty="0"/>
              <a:t> of Known Peaks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Goal: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Find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 Align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These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648200" y="2057400"/>
            <a:ext cx="1905000" cy="396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3048000" y="2057400"/>
            <a:ext cx="1447800" cy="2971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8369044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1896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Spike-In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Peaks</a:t>
            </a:r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1371600" y="3200400"/>
            <a:ext cx="1143000" cy="2667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371600" y="3200400"/>
            <a:ext cx="2209800" cy="2667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29604977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599239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951124-77AD-32EC-894B-0DA260984771}"/>
              </a:ext>
            </a:extLst>
          </p:cNvPr>
          <p:cNvGrpSpPr/>
          <p:nvPr/>
        </p:nvGrpSpPr>
        <p:grpSpPr>
          <a:xfrm>
            <a:off x="152400" y="4572000"/>
            <a:ext cx="4495800" cy="1713131"/>
            <a:chOff x="152400" y="4572000"/>
            <a:chExt cx="4495800" cy="17131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0F2781D-F869-791F-6161-92BA677593EF}"/>
                </a:ext>
              </a:extLst>
            </p:cNvPr>
            <p:cNvSpPr txBox="1"/>
            <p:nvPr/>
          </p:nvSpPr>
          <p:spPr>
            <a:xfrm>
              <a:off x="152400" y="5638800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This Compound</a:t>
              </a:r>
            </a:p>
            <a:p>
              <a:pPr algn="ctr"/>
              <a:r>
                <a:rPr lang="en-US" dirty="0"/>
                <a:t>Not Present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1865887-3EEF-BAEB-FD49-DF862BE9128F}"/>
                </a:ext>
              </a:extLst>
            </p:cNvPr>
            <p:cNvCxnSpPr>
              <a:cxnSpLocks/>
              <a:stCxn id="2" idx="3"/>
            </p:cNvCxnSpPr>
            <p:nvPr/>
          </p:nvCxnSpPr>
          <p:spPr bwMode="auto">
            <a:xfrm flipV="1">
              <a:off x="1965717" y="4572000"/>
              <a:ext cx="2682483" cy="1389966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7B41C8-6F6A-CCD9-895C-060B4F9B315A}"/>
              </a:ext>
            </a:extLst>
          </p:cNvPr>
          <p:cNvGrpSpPr/>
          <p:nvPr/>
        </p:nvGrpSpPr>
        <p:grpSpPr>
          <a:xfrm>
            <a:off x="6071844" y="2935069"/>
            <a:ext cx="2310156" cy="3179297"/>
            <a:chOff x="6071844" y="2935069"/>
            <a:chExt cx="2310156" cy="31792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2E2F05-7FD3-B47A-7004-AD8909B72588}"/>
                </a:ext>
              </a:extLst>
            </p:cNvPr>
            <p:cNvSpPr txBox="1"/>
            <p:nvPr/>
          </p:nvSpPr>
          <p:spPr>
            <a:xfrm>
              <a:off x="6071844" y="2935069"/>
              <a:ext cx="15568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Peak Missing</a:t>
              </a:r>
            </a:p>
            <a:p>
              <a:pPr algn="ctr"/>
              <a:r>
                <a:rPr lang="en-US" dirty="0"/>
                <a:t>In 1 Case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87D21C-D78A-3509-6023-119F3B4E15F1}"/>
                </a:ext>
              </a:extLst>
            </p:cNvPr>
            <p:cNvCxnSpPr>
              <a:cxnSpLocks/>
              <a:stCxn id="7" idx="2"/>
            </p:cNvCxnSpPr>
            <p:nvPr/>
          </p:nvCxnSpPr>
          <p:spPr bwMode="auto">
            <a:xfrm>
              <a:off x="6850262" y="3581400"/>
              <a:ext cx="1303138" cy="2532966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F5958A2-E0E8-FFB7-5671-6688A0B52F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58000" y="3581400"/>
              <a:ext cx="1524000" cy="7620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04255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91881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2861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725176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311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6842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Last Class: </a:t>
            </a:r>
            <a:r>
              <a:rPr lang="en-US" sz="4000" dirty="0" err="1"/>
              <a:t>Cov</a:t>
            </a:r>
            <a:r>
              <a:rPr lang="en-US" sz="4000" dirty="0"/>
              <a:t>. Mat.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Variation Expressed as Covariance Matrices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00583-7004-4F1F-B40D-ABC0077038D9}"/>
              </a:ext>
            </a:extLst>
          </p:cNvPr>
          <p:cNvGrpSpPr/>
          <p:nvPr/>
        </p:nvGrpSpPr>
        <p:grpSpPr>
          <a:xfrm>
            <a:off x="0" y="2871922"/>
            <a:ext cx="9144000" cy="3986078"/>
            <a:chOff x="0" y="2871922"/>
            <a:chExt cx="9144000" cy="3986078"/>
          </a:xfrm>
        </p:grpSpPr>
        <p:pic>
          <p:nvPicPr>
            <p:cNvPr id="6" name="Picture 5" descr="Background pattern&#10;&#10;Description automatically generated">
              <a:extLst>
                <a:ext uri="{FF2B5EF4-FFF2-40B4-BE49-F238E27FC236}">
                  <a16:creationId xmlns:a16="http://schemas.microsoft.com/office/drawing/2014/main" id="{31293E4C-16D4-4CD4-B9B1-685ACE683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71922"/>
              <a:ext cx="9144000" cy="39860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50C859-106A-45E3-8404-6377A2845E13}"/>
                </a:ext>
              </a:extLst>
            </p:cNvPr>
            <p:cNvSpPr txBox="1"/>
            <p:nvPr/>
          </p:nvSpPr>
          <p:spPr>
            <a:xfrm>
              <a:off x="1905000" y="6396335"/>
              <a:ext cx="5055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One Slice, from One Person’s Brain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F4B14C-C19C-4E49-B7D5-8D0DD52D5ECD}"/>
              </a:ext>
            </a:extLst>
          </p:cNvPr>
          <p:cNvGrpSpPr/>
          <p:nvPr/>
        </p:nvGrpSpPr>
        <p:grpSpPr>
          <a:xfrm>
            <a:off x="321546" y="1828800"/>
            <a:ext cx="3171574" cy="1981200"/>
            <a:chOff x="321546" y="1828800"/>
            <a:chExt cx="3171574" cy="1981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8BB318-D79A-4F90-9362-7A9DB81586CF}"/>
                    </a:ext>
                  </a:extLst>
                </p:cNvPr>
                <p:cNvSpPr txBox="1"/>
                <p:nvPr/>
              </p:nvSpPr>
              <p:spPr>
                <a:xfrm>
                  <a:off x="321546" y="1828800"/>
                  <a:ext cx="3171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Low Variation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Solid Region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8BB318-D79A-4F90-9362-7A9DB8158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46" y="1828800"/>
                  <a:ext cx="317157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731" t="-8197" r="-76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672390-E71C-49E0-A1D6-4616F4F42DCA}"/>
                </a:ext>
              </a:extLst>
            </p:cNvPr>
            <p:cNvCxnSpPr/>
            <p:nvPr/>
          </p:nvCxnSpPr>
          <p:spPr>
            <a:xfrm>
              <a:off x="1905000" y="2221468"/>
              <a:ext cx="228600" cy="15885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C8591F-C155-4606-B860-914ECD37F328}"/>
              </a:ext>
            </a:extLst>
          </p:cNvPr>
          <p:cNvGrpSpPr/>
          <p:nvPr/>
        </p:nvGrpSpPr>
        <p:grpSpPr>
          <a:xfrm>
            <a:off x="3676004" y="2221468"/>
            <a:ext cx="2496196" cy="1893332"/>
            <a:chOff x="3676004" y="2221468"/>
            <a:chExt cx="2496196" cy="1893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C011E3-A1AA-41F3-9C0B-00BD5FB44D19}"/>
                    </a:ext>
                  </a:extLst>
                </p:cNvPr>
                <p:cNvSpPr txBox="1"/>
                <p:nvPr/>
              </p:nvSpPr>
              <p:spPr>
                <a:xfrm>
                  <a:off x="3676004" y="2221468"/>
                  <a:ext cx="24961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Spherical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Pure Fluid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C011E3-A1AA-41F3-9C0B-00BD5FB44D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6004" y="2221468"/>
                  <a:ext cx="249619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951" t="-8197" r="-170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72E15E-0D07-440B-8A06-47E3C0E8F2C5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4924102" y="2590800"/>
              <a:ext cx="714698" cy="1524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C809F6-3575-4083-A48C-32510FE232AF}"/>
              </a:ext>
            </a:extLst>
          </p:cNvPr>
          <p:cNvGrpSpPr/>
          <p:nvPr/>
        </p:nvGrpSpPr>
        <p:grpSpPr>
          <a:xfrm>
            <a:off x="6385941" y="2514600"/>
            <a:ext cx="1996059" cy="2743200"/>
            <a:chOff x="6385941" y="2514600"/>
            <a:chExt cx="1996059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62132D-E7B0-452D-A41C-2D0425208A12}"/>
                    </a:ext>
                  </a:extLst>
                </p:cNvPr>
                <p:cNvSpPr txBox="1"/>
                <p:nvPr/>
              </p:nvSpPr>
              <p:spPr>
                <a:xfrm>
                  <a:off x="6385941" y="2514600"/>
                  <a:ext cx="19960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Stretched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Fiber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62132D-E7B0-452D-A41C-2D0425208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941" y="2514600"/>
                  <a:ext cx="199605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752" t="-10000" r="-214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7B939C8-F5BE-40E4-83F3-9763269E5A00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6858000" y="2883932"/>
              <a:ext cx="525971" cy="2373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3765827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742387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856562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Fisher-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042825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35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288639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36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19768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Note: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/>
              <a:t>Very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Challenging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438400" y="4038600"/>
            <a:ext cx="3962400" cy="1295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47678096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37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932657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38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871880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39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140846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40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2267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18886</TotalTime>
  <Words>2423</Words>
  <Application>Microsoft Office PowerPoint</Application>
  <PresentationFormat>On-screen Show (4:3)</PresentationFormat>
  <Paragraphs>765</Paragraphs>
  <Slides>113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113</vt:i4>
      </vt:variant>
    </vt:vector>
  </HeadingPairs>
  <TitlesOfParts>
    <vt:vector size="121" baseType="lpstr">
      <vt:lpstr>Arial</vt:lpstr>
      <vt:lpstr>Cambria Math</vt:lpstr>
      <vt:lpstr>Tahoma</vt:lpstr>
      <vt:lpstr>Times New Roman</vt:lpstr>
      <vt:lpstr>Wingdings</vt:lpstr>
      <vt:lpstr>2_Default Design</vt:lpstr>
      <vt:lpstr>3_Default Design</vt:lpstr>
      <vt:lpstr>1_Default Design</vt:lpstr>
      <vt:lpstr>Statistics – O. R. 881 Object Oriented Data Analysis</vt:lpstr>
      <vt:lpstr>Current Sections in Textbook</vt:lpstr>
      <vt:lpstr>Last Class: Manifold Learning</vt:lpstr>
      <vt:lpstr>Last Class: 1st Principal Curve</vt:lpstr>
      <vt:lpstr>Last Class: Manifold Learning</vt:lpstr>
      <vt:lpstr>Last Class: Interesting Question</vt:lpstr>
      <vt:lpstr>Last Class: Backwards PCA</vt:lpstr>
      <vt:lpstr>Last Class: Cov. Mat. Data Objects</vt:lpstr>
      <vt:lpstr>Last Class: Cov. Mat. Data Objects</vt:lpstr>
      <vt:lpstr>Last Class: Cov. Mat. Data Objects</vt:lpstr>
      <vt:lpstr>Last Class: Cov. Mat. Data Objects</vt:lpstr>
      <vt:lpstr>Last Class: OODA Big Picture</vt:lpstr>
      <vt:lpstr>Last Class: Motivating Example</vt:lpstr>
      <vt:lpstr>Last Class: General Amp - Phase Context</vt:lpstr>
      <vt:lpstr>Last Class: Time Warping</vt:lpstr>
      <vt:lpstr>Last Class: Time Warping</vt:lpstr>
      <vt:lpstr>Last Class: Data Objects I</vt:lpstr>
      <vt:lpstr>Last Class: Metrics in Curve Sp.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Homework 5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Quotient Space</vt:lpstr>
      <vt:lpstr>Metrics in Curve Quotient Space</vt:lpstr>
      <vt:lpstr>Homework 5</vt:lpstr>
      <vt:lpstr>Homework 5</vt:lpstr>
      <vt:lpstr>Mean in Curve Quotient Space</vt:lpstr>
      <vt:lpstr>Mean in Curve Quotient Space</vt:lpstr>
      <vt:lpstr>Mean in Curve Quotient Space</vt:lpstr>
      <vt:lpstr>Mean in Curve Quotient Space</vt:lpstr>
      <vt:lpstr>Mean in Curve Quotient Space</vt:lpstr>
      <vt:lpstr>Mean in Curve Quotient Space</vt:lpstr>
      <vt:lpstr>Metrics in Curve Space</vt:lpstr>
      <vt:lpstr>Shifted Betas Example</vt:lpstr>
      <vt:lpstr>Shifted Betas Example</vt:lpstr>
      <vt:lpstr>Mean in Curve Quotient Space</vt:lpstr>
      <vt:lpstr>More Data Objects </vt:lpstr>
      <vt:lpstr>More Data Objects </vt:lpstr>
      <vt:lpstr>More Data Objects </vt:lpstr>
      <vt:lpstr>More Data Objects </vt:lpstr>
      <vt:lpstr>Functional Data Analysis</vt:lpstr>
      <vt:lpstr>Computation</vt:lpstr>
      <vt:lpstr>Numeric Computation</vt:lpstr>
      <vt:lpstr>Shifted Betas Example</vt:lpstr>
      <vt:lpstr>Visualization</vt:lpstr>
      <vt:lpstr>Shifted Betas Example</vt:lpstr>
      <vt:lpstr>Shifted Betas Example</vt:lpstr>
      <vt:lpstr>Visualization</vt:lpstr>
      <vt:lpstr>Shifted Betas Example</vt:lpstr>
      <vt:lpstr>Shifted Betas Example</vt:lpstr>
      <vt:lpstr>Shifted Betas Example</vt:lpstr>
      <vt:lpstr>Shifted Betas Example</vt:lpstr>
      <vt:lpstr>Shifted Betas Example</vt:lpstr>
      <vt:lpstr>Shifted Betas Example</vt:lpstr>
      <vt:lpstr>Shifted Betas Example</vt:lpstr>
      <vt:lpstr>Shifted Betas Example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Refined Calculations</vt:lpstr>
      <vt:lpstr>Refined Calculations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636</cp:revision>
  <dcterms:created xsi:type="dcterms:W3CDTF">2001-06-08T01:38:43Z</dcterms:created>
  <dcterms:modified xsi:type="dcterms:W3CDTF">2024-02-19T23:15:12Z</dcterms:modified>
</cp:coreProperties>
</file>