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slides/slide119.xml" ContentType="application/vnd.openxmlformats-officedocument.presentationml.slide+xml"/>
  <Override PartName="/ppt/slides/slide120.xml" ContentType="application/vnd.openxmlformats-officedocument.presentationml.slide+xml"/>
  <Override PartName="/ppt/slides/slide121.xml" ContentType="application/vnd.openxmlformats-officedocument.presentationml.slide+xml"/>
  <Override PartName="/ppt/slides/slide122.xml" ContentType="application/vnd.openxmlformats-officedocument.presentationml.slide+xml"/>
  <Override PartName="/ppt/slides/slide123.xml" ContentType="application/vnd.openxmlformats-officedocument.presentationml.slide+xml"/>
  <Override PartName="/ppt/slides/slide124.xml" ContentType="application/vnd.openxmlformats-officedocument.presentationml.slide+xml"/>
  <Override PartName="/ppt/slides/slide125.xml" ContentType="application/vnd.openxmlformats-officedocument.presentationml.slide+xml"/>
  <Override PartName="/ppt/slides/slide126.xml" ContentType="application/vnd.openxmlformats-officedocument.presentationml.slide+xml"/>
  <Override PartName="/ppt/slides/slide127.xml" ContentType="application/vnd.openxmlformats-officedocument.presentationml.slide+xml"/>
  <Override PartName="/ppt/slides/slide128.xml" ContentType="application/vnd.openxmlformats-officedocument.presentationml.slide+xml"/>
  <Override PartName="/ppt/slides/slide129.xml" ContentType="application/vnd.openxmlformats-officedocument.presentationml.slide+xml"/>
  <Override PartName="/ppt/slides/slide130.xml" ContentType="application/vnd.openxmlformats-officedocument.presentationml.slide+xml"/>
  <Override PartName="/ppt/slides/slide131.xml" ContentType="application/vnd.openxmlformats-officedocument.presentationml.slide+xml"/>
  <Override PartName="/ppt/slides/slide132.xml" ContentType="application/vnd.openxmlformats-officedocument.presentationml.slide+xml"/>
  <Override PartName="/ppt/slides/slide133.xml" ContentType="application/vnd.openxmlformats-officedocument.presentationml.slide+xml"/>
  <Override PartName="/ppt/slides/slide134.xml" ContentType="application/vnd.openxmlformats-officedocument.presentationml.slide+xml"/>
  <Override PartName="/ppt/slides/slide135.xml" ContentType="application/vnd.openxmlformats-officedocument.presentationml.slide+xml"/>
  <Override PartName="/ppt/slides/slide136.xml" ContentType="application/vnd.openxmlformats-officedocument.presentationml.slide+xml"/>
  <Override PartName="/ppt/slides/slide137.xml" ContentType="application/vnd.openxmlformats-officedocument.presentationml.slide+xml"/>
  <Override PartName="/ppt/slides/slide138.xml" ContentType="application/vnd.openxmlformats-officedocument.presentationml.slide+xml"/>
  <Override PartName="/ppt/slides/slide139.xml" ContentType="application/vnd.openxmlformats-officedocument.presentationml.slide+xml"/>
  <Override PartName="/ppt/slides/slide140.xml" ContentType="application/vnd.openxmlformats-officedocument.presentationml.slide+xml"/>
  <Override PartName="/ppt/slides/slide141.xml" ContentType="application/vnd.openxmlformats-officedocument.presentationml.slide+xml"/>
  <Override PartName="/ppt/slides/slide142.xml" ContentType="application/vnd.openxmlformats-officedocument.presentationml.slide+xml"/>
  <Override PartName="/ppt/slides/slide143.xml" ContentType="application/vnd.openxmlformats-officedocument.presentationml.slide+xml"/>
  <Override PartName="/ppt/slides/slide144.xml" ContentType="application/vnd.openxmlformats-officedocument.presentationml.slide+xml"/>
  <Override PartName="/ppt/slides/slide145.xml" ContentType="application/vnd.openxmlformats-officedocument.presentationml.slide+xml"/>
  <Override PartName="/ppt/slides/slide146.xml" ContentType="application/vnd.openxmlformats-officedocument.presentationml.slide+xml"/>
  <Override PartName="/ppt/slides/slide147.xml" ContentType="application/vnd.openxmlformats-officedocument.presentationml.slide+xml"/>
  <Override PartName="/ppt/slides/slide148.xml" ContentType="application/vnd.openxmlformats-officedocument.presentationml.slide+xml"/>
  <Override PartName="/ppt/slides/slide149.xml" ContentType="application/vnd.openxmlformats-officedocument.presentationml.slide+xml"/>
  <Override PartName="/ppt/slides/slide150.xml" ContentType="application/vnd.openxmlformats-officedocument.presentationml.slide+xml"/>
  <Override PartName="/ppt/slides/slide151.xml" ContentType="application/vnd.openxmlformats-officedocument.presentationml.slide+xml"/>
  <Override PartName="/ppt/slides/slide152.xml" ContentType="application/vnd.openxmlformats-officedocument.presentationml.slide+xml"/>
  <Override PartName="/ppt/slides/slide153.xml" ContentType="application/vnd.openxmlformats-officedocument.presentationml.slide+xml"/>
  <Override PartName="/ppt/slides/slide154.xml" ContentType="application/vnd.openxmlformats-officedocument.presentationml.slide+xml"/>
  <Override PartName="/ppt/slides/slide155.xml" ContentType="application/vnd.openxmlformats-officedocument.presentationml.slide+xml"/>
  <Override PartName="/ppt/slides/slide156.xml" ContentType="application/vnd.openxmlformats-officedocument.presentationml.slide+xml"/>
  <Override PartName="/ppt/slides/slide157.xml" ContentType="application/vnd.openxmlformats-officedocument.presentationml.slide+xml"/>
  <Override PartName="/ppt/slides/slide158.xml" ContentType="application/vnd.openxmlformats-officedocument.presentationml.slide+xml"/>
  <Override PartName="/ppt/slides/slide159.xml" ContentType="application/vnd.openxmlformats-officedocument.presentationml.slide+xml"/>
  <Override PartName="/ppt/slides/slide160.xml" ContentType="application/vnd.openxmlformats-officedocument.presentationml.slide+xml"/>
  <Override PartName="/ppt/slides/slide161.xml" ContentType="application/vnd.openxmlformats-officedocument.presentationml.slide+xml"/>
  <Override PartName="/ppt/slides/slide162.xml" ContentType="application/vnd.openxmlformats-officedocument.presentationml.slide+xml"/>
  <Override PartName="/ppt/slides/slide163.xml" ContentType="application/vnd.openxmlformats-officedocument.presentationml.slide+xml"/>
  <Override PartName="/ppt/slides/slide164.xml" ContentType="application/vnd.openxmlformats-officedocument.presentationml.slide+xml"/>
  <Override PartName="/ppt/slides/slide165.xml" ContentType="application/vnd.openxmlformats-officedocument.presentationml.slide+xml"/>
  <Override PartName="/ppt/slides/slide166.xml" ContentType="application/vnd.openxmlformats-officedocument.presentationml.slide+xml"/>
  <Override PartName="/ppt/slides/slide167.xml" ContentType="application/vnd.openxmlformats-officedocument.presentationml.slide+xml"/>
  <Override PartName="/ppt/slides/slide168.xml" ContentType="application/vnd.openxmlformats-officedocument.presentationml.slide+xml"/>
  <Override PartName="/ppt/slides/slide169.xml" ContentType="application/vnd.openxmlformats-officedocument.presentationml.slide+xml"/>
  <Override PartName="/ppt/slides/slide170.xml" ContentType="application/vnd.openxmlformats-officedocument.presentationml.slide+xml"/>
  <Override PartName="/ppt/slides/slide171.xml" ContentType="application/vnd.openxmlformats-officedocument.presentationml.slide+xml"/>
  <Override PartName="/ppt/slides/slide172.xml" ContentType="application/vnd.openxmlformats-officedocument.presentationml.slide+xml"/>
  <Override PartName="/ppt/slides/slide173.xml" ContentType="application/vnd.openxmlformats-officedocument.presentationml.slide+xml"/>
  <Override PartName="/ppt/slides/slide174.xml" ContentType="application/vnd.openxmlformats-officedocument.presentationml.slide+xml"/>
  <Override PartName="/ppt/slides/slide17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3.xml" ContentType="application/vnd.openxmlformats-officedocument.theme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67.xml" ContentType="application/vnd.openxmlformats-officedocument.presentationml.notesSlide+xml"/>
  <Override PartName="/ppt/notesSlides/notesSlide68.xml" ContentType="application/vnd.openxmlformats-officedocument.presentationml.notesSlide+xml"/>
  <Override PartName="/ppt/notesSlides/notesSlide69.xml" ContentType="application/vnd.openxmlformats-officedocument.presentationml.notesSlide+xml"/>
  <Override PartName="/ppt/notesSlides/notesSlide70.xml" ContentType="application/vnd.openxmlformats-officedocument.presentationml.notesSlide+xml"/>
  <Override PartName="/ppt/notesSlides/notesSlide71.xml" ContentType="application/vnd.openxmlformats-officedocument.presentationml.notesSlide+xml"/>
  <Override PartName="/ppt/notesSlides/notesSlide72.xml" ContentType="application/vnd.openxmlformats-officedocument.presentationml.notesSlide+xml"/>
  <Override PartName="/ppt/notesSlides/notesSlide73.xml" ContentType="application/vnd.openxmlformats-officedocument.presentationml.notesSlide+xml"/>
  <Override PartName="/ppt/notesSlides/notesSlide74.xml" ContentType="application/vnd.openxmlformats-officedocument.presentationml.notesSlide+xml"/>
  <Override PartName="/ppt/notesSlides/notesSlide75.xml" ContentType="application/vnd.openxmlformats-officedocument.presentationml.notesSlide+xml"/>
  <Override PartName="/ppt/notesSlides/notesSlide76.xml" ContentType="application/vnd.openxmlformats-officedocument.presentationml.notesSlide+xml"/>
  <Override PartName="/ppt/notesSlides/notesSlide77.xml" ContentType="application/vnd.openxmlformats-officedocument.presentationml.notesSlide+xml"/>
  <Override PartName="/ppt/notesSlides/notesSlide78.xml" ContentType="application/vnd.openxmlformats-officedocument.presentationml.notesSlide+xml"/>
  <Override PartName="/ppt/notesSlides/notesSlide79.xml" ContentType="application/vnd.openxmlformats-officedocument.presentationml.notesSlide+xml"/>
  <Override PartName="/ppt/notesSlides/notesSlide80.xml" ContentType="application/vnd.openxmlformats-officedocument.presentationml.notesSlide+xml"/>
  <Override PartName="/ppt/notesSlides/notesSlide81.xml" ContentType="application/vnd.openxmlformats-officedocument.presentationml.notesSlide+xml"/>
  <Override PartName="/ppt/notesSlides/notesSlide82.xml" ContentType="application/vnd.openxmlformats-officedocument.presentationml.notesSlide+xml"/>
  <Override PartName="/ppt/notesSlides/notesSlide83.xml" ContentType="application/vnd.openxmlformats-officedocument.presentationml.notesSlide+xml"/>
  <Override PartName="/ppt/notesSlides/notesSlide84.xml" ContentType="application/vnd.openxmlformats-officedocument.presentationml.notesSlide+xml"/>
  <Override PartName="/ppt/notesSlides/notesSlide85.xml" ContentType="application/vnd.openxmlformats-officedocument.presentationml.notesSlide+xml"/>
  <Override PartName="/ppt/notesSlides/notesSlide86.xml" ContentType="application/vnd.openxmlformats-officedocument.presentationml.notesSlide+xml"/>
  <Override PartName="/ppt/notesSlides/notesSlide87.xml" ContentType="application/vnd.openxmlformats-officedocument.presentationml.notesSlide+xml"/>
  <Override PartName="/ppt/notesSlides/notesSlide88.xml" ContentType="application/vnd.openxmlformats-officedocument.presentationml.notesSlide+xml"/>
  <Override PartName="/ppt/notesSlides/notesSlide89.xml" ContentType="application/vnd.openxmlformats-officedocument.presentationml.notesSlide+xml"/>
  <Override PartName="/ppt/notesSlides/notesSlide90.xml" ContentType="application/vnd.openxmlformats-officedocument.presentationml.notesSlide+xml"/>
  <Override PartName="/ppt/notesSlides/notesSlide91.xml" ContentType="application/vnd.openxmlformats-officedocument.presentationml.notesSlide+xml"/>
  <Override PartName="/ppt/notesSlides/notesSlide92.xml" ContentType="application/vnd.openxmlformats-officedocument.presentationml.notesSlide+xml"/>
  <Override PartName="/ppt/notesSlides/notesSlide93.xml" ContentType="application/vnd.openxmlformats-officedocument.presentationml.notesSlide+xml"/>
  <Override PartName="/ppt/notesSlides/notesSlide94.xml" ContentType="application/vnd.openxmlformats-officedocument.presentationml.notesSlide+xml"/>
  <Override PartName="/ppt/notesSlides/notesSlide95.xml" ContentType="application/vnd.openxmlformats-officedocument.presentationml.notesSlide+xml"/>
  <Override PartName="/ppt/notesSlides/notesSlide96.xml" ContentType="application/vnd.openxmlformats-officedocument.presentationml.notesSlide+xml"/>
  <Override PartName="/ppt/notesSlides/notesSlide97.xml" ContentType="application/vnd.openxmlformats-officedocument.presentationml.notesSlide+xml"/>
  <Override PartName="/ppt/notesSlides/notesSlide98.xml" ContentType="application/vnd.openxmlformats-officedocument.presentationml.notesSlide+xml"/>
  <Override PartName="/ppt/notesSlides/notesSlide99.xml" ContentType="application/vnd.openxmlformats-officedocument.presentationml.notesSlide+xml"/>
  <Override PartName="/ppt/notesSlides/notesSlide100.xml" ContentType="application/vnd.openxmlformats-officedocument.presentationml.notesSlide+xml"/>
  <Override PartName="/ppt/notesSlides/notesSlide101.xml" ContentType="application/vnd.openxmlformats-officedocument.presentationml.notesSlide+xml"/>
  <Override PartName="/ppt/notesSlides/notesSlide102.xml" ContentType="application/vnd.openxmlformats-officedocument.presentationml.notesSlide+xml"/>
  <Override PartName="/ppt/notesSlides/notesSlide103.xml" ContentType="application/vnd.openxmlformats-officedocument.presentationml.notesSlide+xml"/>
  <Override PartName="/ppt/notesSlides/notesSlide104.xml" ContentType="application/vnd.openxmlformats-officedocument.presentationml.notesSlide+xml"/>
  <Override PartName="/ppt/notesSlides/notesSlide105.xml" ContentType="application/vnd.openxmlformats-officedocument.presentationml.notesSlide+xml"/>
  <Override PartName="/ppt/notesSlides/notesSlide106.xml" ContentType="application/vnd.openxmlformats-officedocument.presentationml.notesSlide+xml"/>
  <Override PartName="/ppt/notesSlides/notesSlide107.xml" ContentType="application/vnd.openxmlformats-officedocument.presentationml.notesSlide+xml"/>
  <Override PartName="/ppt/notesSlides/notesSlide108.xml" ContentType="application/vnd.openxmlformats-officedocument.presentationml.notesSlide+xml"/>
  <Override PartName="/ppt/notesSlides/notesSlide109.xml" ContentType="application/vnd.openxmlformats-officedocument.presentationml.notesSlide+xml"/>
  <Override PartName="/ppt/notesSlides/notesSlide110.xml" ContentType="application/vnd.openxmlformats-officedocument.presentationml.notesSlide+xml"/>
  <Override PartName="/ppt/notesSlides/notesSlide111.xml" ContentType="application/vnd.openxmlformats-officedocument.presentationml.notesSlide+xml"/>
  <Override PartName="/ppt/notesSlides/notesSlide1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5" r:id="rId1"/>
    <p:sldMasterId id="2147483755" r:id="rId2"/>
    <p:sldMasterId id="2147483769" r:id="rId3"/>
    <p:sldMasterId id="2147483781" r:id="rId4"/>
    <p:sldMasterId id="2147483793" r:id="rId5"/>
  </p:sldMasterIdLst>
  <p:notesMasterIdLst>
    <p:notesMasterId r:id="rId181"/>
  </p:notesMasterIdLst>
  <p:sldIdLst>
    <p:sldId id="262" r:id="rId6"/>
    <p:sldId id="714" r:id="rId7"/>
    <p:sldId id="1394" r:id="rId8"/>
    <p:sldId id="1398" r:id="rId9"/>
    <p:sldId id="1402" r:id="rId10"/>
    <p:sldId id="3874" r:id="rId11"/>
    <p:sldId id="3877" r:id="rId12"/>
    <p:sldId id="1816" r:id="rId13"/>
    <p:sldId id="1817" r:id="rId14"/>
    <p:sldId id="1818" r:id="rId15"/>
    <p:sldId id="1670" r:id="rId16"/>
    <p:sldId id="1674" r:id="rId17"/>
    <p:sldId id="1675" r:id="rId18"/>
    <p:sldId id="1687" r:id="rId19"/>
    <p:sldId id="1688" r:id="rId20"/>
    <p:sldId id="1690" r:id="rId21"/>
    <p:sldId id="1859" r:id="rId22"/>
    <p:sldId id="1691" r:id="rId23"/>
    <p:sldId id="3996" r:id="rId24"/>
    <p:sldId id="1858" r:id="rId25"/>
    <p:sldId id="1855" r:id="rId26"/>
    <p:sldId id="3992" r:id="rId27"/>
    <p:sldId id="3993" r:id="rId28"/>
    <p:sldId id="1856" r:id="rId29"/>
    <p:sldId id="1857" r:id="rId30"/>
    <p:sldId id="3997" r:id="rId31"/>
    <p:sldId id="1826" r:id="rId32"/>
    <p:sldId id="1854" r:id="rId33"/>
    <p:sldId id="1827" r:id="rId34"/>
    <p:sldId id="4245" r:id="rId35"/>
    <p:sldId id="3393" r:id="rId36"/>
    <p:sldId id="3394" r:id="rId37"/>
    <p:sldId id="3395" r:id="rId38"/>
    <p:sldId id="3396" r:id="rId39"/>
    <p:sldId id="4246" r:id="rId40"/>
    <p:sldId id="3398" r:id="rId41"/>
    <p:sldId id="4247" r:id="rId42"/>
    <p:sldId id="4248" r:id="rId43"/>
    <p:sldId id="3401" r:id="rId44"/>
    <p:sldId id="3402" r:id="rId45"/>
    <p:sldId id="3403" r:id="rId46"/>
    <p:sldId id="3404" r:id="rId47"/>
    <p:sldId id="3405" r:id="rId48"/>
    <p:sldId id="3406" r:id="rId49"/>
    <p:sldId id="3407" r:id="rId50"/>
    <p:sldId id="3408" r:id="rId51"/>
    <p:sldId id="3409" r:id="rId52"/>
    <p:sldId id="3410" r:id="rId53"/>
    <p:sldId id="3411" r:id="rId54"/>
    <p:sldId id="3412" r:id="rId55"/>
    <p:sldId id="3413" r:id="rId56"/>
    <p:sldId id="3414" r:id="rId57"/>
    <p:sldId id="4244" r:id="rId58"/>
    <p:sldId id="3947" r:id="rId59"/>
    <p:sldId id="3948" r:id="rId60"/>
    <p:sldId id="3949" r:id="rId61"/>
    <p:sldId id="3950" r:id="rId62"/>
    <p:sldId id="3951" r:id="rId63"/>
    <p:sldId id="3952" r:id="rId64"/>
    <p:sldId id="3953" r:id="rId65"/>
    <p:sldId id="3954" r:id="rId66"/>
    <p:sldId id="3955" r:id="rId67"/>
    <p:sldId id="3956" r:id="rId68"/>
    <p:sldId id="3957" r:id="rId69"/>
    <p:sldId id="3958" r:id="rId70"/>
    <p:sldId id="3959" r:id="rId71"/>
    <p:sldId id="3960" r:id="rId72"/>
    <p:sldId id="3961" r:id="rId73"/>
    <p:sldId id="3962" r:id="rId74"/>
    <p:sldId id="3963" r:id="rId75"/>
    <p:sldId id="3964" r:id="rId76"/>
    <p:sldId id="3965" r:id="rId77"/>
    <p:sldId id="3966" r:id="rId78"/>
    <p:sldId id="3967" r:id="rId79"/>
    <p:sldId id="3968" r:id="rId80"/>
    <p:sldId id="3969" r:id="rId81"/>
    <p:sldId id="3970" r:id="rId82"/>
    <p:sldId id="3971" r:id="rId83"/>
    <p:sldId id="3972" r:id="rId84"/>
    <p:sldId id="3973" r:id="rId85"/>
    <p:sldId id="3974" r:id="rId86"/>
    <p:sldId id="3975" r:id="rId87"/>
    <p:sldId id="3976" r:id="rId88"/>
    <p:sldId id="3978" r:id="rId89"/>
    <p:sldId id="3979" r:id="rId90"/>
    <p:sldId id="3980" r:id="rId91"/>
    <p:sldId id="3981" r:id="rId92"/>
    <p:sldId id="3982" r:id="rId93"/>
    <p:sldId id="3983" r:id="rId94"/>
    <p:sldId id="3984" r:id="rId95"/>
    <p:sldId id="3985" r:id="rId96"/>
    <p:sldId id="3986" r:id="rId97"/>
    <p:sldId id="3987" r:id="rId98"/>
    <p:sldId id="3988" r:id="rId99"/>
    <p:sldId id="3989" r:id="rId100"/>
    <p:sldId id="3990" r:id="rId101"/>
    <p:sldId id="4165" r:id="rId102"/>
    <p:sldId id="4166" r:id="rId103"/>
    <p:sldId id="4167" r:id="rId104"/>
    <p:sldId id="4168" r:id="rId105"/>
    <p:sldId id="4169" r:id="rId106"/>
    <p:sldId id="4170" r:id="rId107"/>
    <p:sldId id="4171" r:id="rId108"/>
    <p:sldId id="4172" r:id="rId109"/>
    <p:sldId id="4173" r:id="rId110"/>
    <p:sldId id="4174" r:id="rId111"/>
    <p:sldId id="4175" r:id="rId112"/>
    <p:sldId id="4176" r:id="rId113"/>
    <p:sldId id="4177" r:id="rId114"/>
    <p:sldId id="4178" r:id="rId115"/>
    <p:sldId id="4179" r:id="rId116"/>
    <p:sldId id="4180" r:id="rId117"/>
    <p:sldId id="4181" r:id="rId118"/>
    <p:sldId id="4182" r:id="rId119"/>
    <p:sldId id="4183" r:id="rId120"/>
    <p:sldId id="4184" r:id="rId121"/>
    <p:sldId id="4185" r:id="rId122"/>
    <p:sldId id="4186" r:id="rId123"/>
    <p:sldId id="4187" r:id="rId124"/>
    <p:sldId id="4188" r:id="rId125"/>
    <p:sldId id="4189" r:id="rId126"/>
    <p:sldId id="4190" r:id="rId127"/>
    <p:sldId id="4191" r:id="rId128"/>
    <p:sldId id="4192" r:id="rId129"/>
    <p:sldId id="4193" r:id="rId130"/>
    <p:sldId id="4194" r:id="rId131"/>
    <p:sldId id="4195" r:id="rId132"/>
    <p:sldId id="4196" r:id="rId133"/>
    <p:sldId id="4197" r:id="rId134"/>
    <p:sldId id="4198" r:id="rId135"/>
    <p:sldId id="4199" r:id="rId136"/>
    <p:sldId id="4200" r:id="rId137"/>
    <p:sldId id="4201" r:id="rId138"/>
    <p:sldId id="4202" r:id="rId139"/>
    <p:sldId id="4203" r:id="rId140"/>
    <p:sldId id="4204" r:id="rId141"/>
    <p:sldId id="4205" r:id="rId142"/>
    <p:sldId id="4206" r:id="rId143"/>
    <p:sldId id="4207" r:id="rId144"/>
    <p:sldId id="4208" r:id="rId145"/>
    <p:sldId id="4209" r:id="rId146"/>
    <p:sldId id="4210" r:id="rId147"/>
    <p:sldId id="4211" r:id="rId148"/>
    <p:sldId id="4212" r:id="rId149"/>
    <p:sldId id="4213" r:id="rId150"/>
    <p:sldId id="4214" r:id="rId151"/>
    <p:sldId id="4215" r:id="rId152"/>
    <p:sldId id="4216" r:id="rId153"/>
    <p:sldId id="4217" r:id="rId154"/>
    <p:sldId id="4218" r:id="rId155"/>
    <p:sldId id="4219" r:id="rId156"/>
    <p:sldId id="4220" r:id="rId157"/>
    <p:sldId id="4221" r:id="rId158"/>
    <p:sldId id="4222" r:id="rId159"/>
    <p:sldId id="4223" r:id="rId160"/>
    <p:sldId id="4224" r:id="rId161"/>
    <p:sldId id="4225" r:id="rId162"/>
    <p:sldId id="4226" r:id="rId163"/>
    <p:sldId id="4227" r:id="rId164"/>
    <p:sldId id="4228" r:id="rId165"/>
    <p:sldId id="4229" r:id="rId166"/>
    <p:sldId id="4230" r:id="rId167"/>
    <p:sldId id="4231" r:id="rId168"/>
    <p:sldId id="4232" r:id="rId169"/>
    <p:sldId id="4233" r:id="rId170"/>
    <p:sldId id="4234" r:id="rId171"/>
    <p:sldId id="4235" r:id="rId172"/>
    <p:sldId id="4236" r:id="rId173"/>
    <p:sldId id="4237" r:id="rId174"/>
    <p:sldId id="4238" r:id="rId175"/>
    <p:sldId id="4239" r:id="rId176"/>
    <p:sldId id="4035" r:id="rId177"/>
    <p:sldId id="4036" r:id="rId178"/>
    <p:sldId id="4243" r:id="rId179"/>
    <p:sldId id="3860" r:id="rId180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00FF00"/>
    <a:srgbClr val="DA71FF"/>
    <a:srgbClr val="00C800"/>
    <a:srgbClr val="99FF99"/>
    <a:srgbClr val="D357FF"/>
    <a:srgbClr val="FFB279"/>
    <a:srgbClr val="D1FFD1"/>
    <a:srgbClr val="E1FFE1"/>
    <a:srgbClr val="C8C8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5" autoAdjust="0"/>
    <p:restoredTop sz="94907" autoAdjust="0"/>
  </p:normalViewPr>
  <p:slideViewPr>
    <p:cSldViewPr>
      <p:cViewPr varScale="1">
        <p:scale>
          <a:sx n="67" d="100"/>
          <a:sy n="67" d="100"/>
        </p:scale>
        <p:origin x="544" y="3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7" Type="http://schemas.openxmlformats.org/officeDocument/2006/relationships/slide" Target="slides/slide112.xml"/><Relationship Id="rId21" Type="http://schemas.openxmlformats.org/officeDocument/2006/relationships/slide" Target="slides/slide16.xml"/><Relationship Id="rId42" Type="http://schemas.openxmlformats.org/officeDocument/2006/relationships/slide" Target="slides/slide37.xml"/><Relationship Id="rId63" Type="http://schemas.openxmlformats.org/officeDocument/2006/relationships/slide" Target="slides/slide58.xml"/><Relationship Id="rId84" Type="http://schemas.openxmlformats.org/officeDocument/2006/relationships/slide" Target="slides/slide79.xml"/><Relationship Id="rId138" Type="http://schemas.openxmlformats.org/officeDocument/2006/relationships/slide" Target="slides/slide133.xml"/><Relationship Id="rId159" Type="http://schemas.openxmlformats.org/officeDocument/2006/relationships/slide" Target="slides/slide154.xml"/><Relationship Id="rId170" Type="http://schemas.openxmlformats.org/officeDocument/2006/relationships/slide" Target="slides/slide165.xml"/><Relationship Id="rId107" Type="http://schemas.openxmlformats.org/officeDocument/2006/relationships/slide" Target="slides/slide102.xml"/><Relationship Id="rId11" Type="http://schemas.openxmlformats.org/officeDocument/2006/relationships/slide" Target="slides/slide6.xml"/><Relationship Id="rId32" Type="http://schemas.openxmlformats.org/officeDocument/2006/relationships/slide" Target="slides/slide27.xml"/><Relationship Id="rId53" Type="http://schemas.openxmlformats.org/officeDocument/2006/relationships/slide" Target="slides/slide48.xml"/><Relationship Id="rId74" Type="http://schemas.openxmlformats.org/officeDocument/2006/relationships/slide" Target="slides/slide69.xml"/><Relationship Id="rId128" Type="http://schemas.openxmlformats.org/officeDocument/2006/relationships/slide" Target="slides/slide123.xml"/><Relationship Id="rId149" Type="http://schemas.openxmlformats.org/officeDocument/2006/relationships/slide" Target="slides/slide144.xml"/><Relationship Id="rId5" Type="http://schemas.openxmlformats.org/officeDocument/2006/relationships/slideMaster" Target="slideMasters/slideMaster5.xml"/><Relationship Id="rId95" Type="http://schemas.openxmlformats.org/officeDocument/2006/relationships/slide" Target="slides/slide90.xml"/><Relationship Id="rId160" Type="http://schemas.openxmlformats.org/officeDocument/2006/relationships/slide" Target="slides/slide155.xml"/><Relationship Id="rId181" Type="http://schemas.openxmlformats.org/officeDocument/2006/relationships/notesMaster" Target="notesMasters/notesMaster1.xml"/><Relationship Id="rId22" Type="http://schemas.openxmlformats.org/officeDocument/2006/relationships/slide" Target="slides/slide17.xml"/><Relationship Id="rId43" Type="http://schemas.openxmlformats.org/officeDocument/2006/relationships/slide" Target="slides/slide38.xml"/><Relationship Id="rId64" Type="http://schemas.openxmlformats.org/officeDocument/2006/relationships/slide" Target="slides/slide59.xml"/><Relationship Id="rId118" Type="http://schemas.openxmlformats.org/officeDocument/2006/relationships/slide" Target="slides/slide113.xml"/><Relationship Id="rId139" Type="http://schemas.openxmlformats.org/officeDocument/2006/relationships/slide" Target="slides/slide134.xml"/><Relationship Id="rId85" Type="http://schemas.openxmlformats.org/officeDocument/2006/relationships/slide" Target="slides/slide80.xml"/><Relationship Id="rId150" Type="http://schemas.openxmlformats.org/officeDocument/2006/relationships/slide" Target="slides/slide145.xml"/><Relationship Id="rId171" Type="http://schemas.openxmlformats.org/officeDocument/2006/relationships/slide" Target="slides/slide166.xml"/><Relationship Id="rId12" Type="http://schemas.openxmlformats.org/officeDocument/2006/relationships/slide" Target="slides/slide7.xml"/><Relationship Id="rId33" Type="http://schemas.openxmlformats.org/officeDocument/2006/relationships/slide" Target="slides/slide28.xml"/><Relationship Id="rId108" Type="http://schemas.openxmlformats.org/officeDocument/2006/relationships/slide" Target="slides/slide103.xml"/><Relationship Id="rId129" Type="http://schemas.openxmlformats.org/officeDocument/2006/relationships/slide" Target="slides/slide124.xml"/><Relationship Id="rId54" Type="http://schemas.openxmlformats.org/officeDocument/2006/relationships/slide" Target="slides/slide49.xml"/><Relationship Id="rId75" Type="http://schemas.openxmlformats.org/officeDocument/2006/relationships/slide" Target="slides/slide70.xml"/><Relationship Id="rId96" Type="http://schemas.openxmlformats.org/officeDocument/2006/relationships/slide" Target="slides/slide91.xml"/><Relationship Id="rId140" Type="http://schemas.openxmlformats.org/officeDocument/2006/relationships/slide" Target="slides/slide135.xml"/><Relationship Id="rId161" Type="http://schemas.openxmlformats.org/officeDocument/2006/relationships/slide" Target="slides/slide156.xml"/><Relationship Id="rId182" Type="http://schemas.openxmlformats.org/officeDocument/2006/relationships/presProps" Target="presProps.xml"/><Relationship Id="rId6" Type="http://schemas.openxmlformats.org/officeDocument/2006/relationships/slide" Target="slides/slide1.xml"/><Relationship Id="rId23" Type="http://schemas.openxmlformats.org/officeDocument/2006/relationships/slide" Target="slides/slide18.xml"/><Relationship Id="rId119" Type="http://schemas.openxmlformats.org/officeDocument/2006/relationships/slide" Target="slides/slide114.xml"/><Relationship Id="rId44" Type="http://schemas.openxmlformats.org/officeDocument/2006/relationships/slide" Target="slides/slide39.xml"/><Relationship Id="rId65" Type="http://schemas.openxmlformats.org/officeDocument/2006/relationships/slide" Target="slides/slide60.xml"/><Relationship Id="rId86" Type="http://schemas.openxmlformats.org/officeDocument/2006/relationships/slide" Target="slides/slide81.xml"/><Relationship Id="rId130" Type="http://schemas.openxmlformats.org/officeDocument/2006/relationships/slide" Target="slides/slide125.xml"/><Relationship Id="rId151" Type="http://schemas.openxmlformats.org/officeDocument/2006/relationships/slide" Target="slides/slide146.xml"/><Relationship Id="rId172" Type="http://schemas.openxmlformats.org/officeDocument/2006/relationships/slide" Target="slides/slide167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39" Type="http://schemas.openxmlformats.org/officeDocument/2006/relationships/slide" Target="slides/slide34.xml"/><Relationship Id="rId109" Type="http://schemas.openxmlformats.org/officeDocument/2006/relationships/slide" Target="slides/slide104.xml"/><Relationship Id="rId34" Type="http://schemas.openxmlformats.org/officeDocument/2006/relationships/slide" Target="slides/slide29.xml"/><Relationship Id="rId50" Type="http://schemas.openxmlformats.org/officeDocument/2006/relationships/slide" Target="slides/slide45.xml"/><Relationship Id="rId55" Type="http://schemas.openxmlformats.org/officeDocument/2006/relationships/slide" Target="slides/slide50.xml"/><Relationship Id="rId76" Type="http://schemas.openxmlformats.org/officeDocument/2006/relationships/slide" Target="slides/slide71.xml"/><Relationship Id="rId97" Type="http://schemas.openxmlformats.org/officeDocument/2006/relationships/slide" Target="slides/slide92.xml"/><Relationship Id="rId104" Type="http://schemas.openxmlformats.org/officeDocument/2006/relationships/slide" Target="slides/slide99.xml"/><Relationship Id="rId120" Type="http://schemas.openxmlformats.org/officeDocument/2006/relationships/slide" Target="slides/slide115.xml"/><Relationship Id="rId125" Type="http://schemas.openxmlformats.org/officeDocument/2006/relationships/slide" Target="slides/slide120.xml"/><Relationship Id="rId141" Type="http://schemas.openxmlformats.org/officeDocument/2006/relationships/slide" Target="slides/slide136.xml"/><Relationship Id="rId146" Type="http://schemas.openxmlformats.org/officeDocument/2006/relationships/slide" Target="slides/slide141.xml"/><Relationship Id="rId167" Type="http://schemas.openxmlformats.org/officeDocument/2006/relationships/slide" Target="slides/slide162.xml"/><Relationship Id="rId7" Type="http://schemas.openxmlformats.org/officeDocument/2006/relationships/slide" Target="slides/slide2.xml"/><Relationship Id="rId71" Type="http://schemas.openxmlformats.org/officeDocument/2006/relationships/slide" Target="slides/slide66.xml"/><Relationship Id="rId92" Type="http://schemas.openxmlformats.org/officeDocument/2006/relationships/slide" Target="slides/slide87.xml"/><Relationship Id="rId162" Type="http://schemas.openxmlformats.org/officeDocument/2006/relationships/slide" Target="slides/slide157.xml"/><Relationship Id="rId183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29" Type="http://schemas.openxmlformats.org/officeDocument/2006/relationships/slide" Target="slides/slide24.xml"/><Relationship Id="rId24" Type="http://schemas.openxmlformats.org/officeDocument/2006/relationships/slide" Target="slides/slide19.xml"/><Relationship Id="rId40" Type="http://schemas.openxmlformats.org/officeDocument/2006/relationships/slide" Target="slides/slide35.xml"/><Relationship Id="rId45" Type="http://schemas.openxmlformats.org/officeDocument/2006/relationships/slide" Target="slides/slide40.xml"/><Relationship Id="rId66" Type="http://schemas.openxmlformats.org/officeDocument/2006/relationships/slide" Target="slides/slide61.xml"/><Relationship Id="rId87" Type="http://schemas.openxmlformats.org/officeDocument/2006/relationships/slide" Target="slides/slide82.xml"/><Relationship Id="rId110" Type="http://schemas.openxmlformats.org/officeDocument/2006/relationships/slide" Target="slides/slide105.xml"/><Relationship Id="rId115" Type="http://schemas.openxmlformats.org/officeDocument/2006/relationships/slide" Target="slides/slide110.xml"/><Relationship Id="rId131" Type="http://schemas.openxmlformats.org/officeDocument/2006/relationships/slide" Target="slides/slide126.xml"/><Relationship Id="rId136" Type="http://schemas.openxmlformats.org/officeDocument/2006/relationships/slide" Target="slides/slide131.xml"/><Relationship Id="rId157" Type="http://schemas.openxmlformats.org/officeDocument/2006/relationships/slide" Target="slides/slide152.xml"/><Relationship Id="rId178" Type="http://schemas.openxmlformats.org/officeDocument/2006/relationships/slide" Target="slides/slide173.xml"/><Relationship Id="rId61" Type="http://schemas.openxmlformats.org/officeDocument/2006/relationships/slide" Target="slides/slide56.xml"/><Relationship Id="rId82" Type="http://schemas.openxmlformats.org/officeDocument/2006/relationships/slide" Target="slides/slide77.xml"/><Relationship Id="rId152" Type="http://schemas.openxmlformats.org/officeDocument/2006/relationships/slide" Target="slides/slide147.xml"/><Relationship Id="rId173" Type="http://schemas.openxmlformats.org/officeDocument/2006/relationships/slide" Target="slides/slide168.xml"/><Relationship Id="rId19" Type="http://schemas.openxmlformats.org/officeDocument/2006/relationships/slide" Target="slides/slide14.xml"/><Relationship Id="rId14" Type="http://schemas.openxmlformats.org/officeDocument/2006/relationships/slide" Target="slides/slide9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56" Type="http://schemas.openxmlformats.org/officeDocument/2006/relationships/slide" Target="slides/slide51.xml"/><Relationship Id="rId77" Type="http://schemas.openxmlformats.org/officeDocument/2006/relationships/slide" Target="slides/slide72.xml"/><Relationship Id="rId100" Type="http://schemas.openxmlformats.org/officeDocument/2006/relationships/slide" Target="slides/slide95.xml"/><Relationship Id="rId105" Type="http://schemas.openxmlformats.org/officeDocument/2006/relationships/slide" Target="slides/slide100.xml"/><Relationship Id="rId126" Type="http://schemas.openxmlformats.org/officeDocument/2006/relationships/slide" Target="slides/slide121.xml"/><Relationship Id="rId147" Type="http://schemas.openxmlformats.org/officeDocument/2006/relationships/slide" Target="slides/slide142.xml"/><Relationship Id="rId168" Type="http://schemas.openxmlformats.org/officeDocument/2006/relationships/slide" Target="slides/slide163.xml"/><Relationship Id="rId8" Type="http://schemas.openxmlformats.org/officeDocument/2006/relationships/slide" Target="slides/slide3.xml"/><Relationship Id="rId51" Type="http://schemas.openxmlformats.org/officeDocument/2006/relationships/slide" Target="slides/slide46.xml"/><Relationship Id="rId72" Type="http://schemas.openxmlformats.org/officeDocument/2006/relationships/slide" Target="slides/slide67.xml"/><Relationship Id="rId93" Type="http://schemas.openxmlformats.org/officeDocument/2006/relationships/slide" Target="slides/slide88.xml"/><Relationship Id="rId98" Type="http://schemas.openxmlformats.org/officeDocument/2006/relationships/slide" Target="slides/slide93.xml"/><Relationship Id="rId121" Type="http://schemas.openxmlformats.org/officeDocument/2006/relationships/slide" Target="slides/slide116.xml"/><Relationship Id="rId142" Type="http://schemas.openxmlformats.org/officeDocument/2006/relationships/slide" Target="slides/slide137.xml"/><Relationship Id="rId163" Type="http://schemas.openxmlformats.org/officeDocument/2006/relationships/slide" Target="slides/slide158.xml"/><Relationship Id="rId184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5" Type="http://schemas.openxmlformats.org/officeDocument/2006/relationships/slide" Target="slides/slide20.xml"/><Relationship Id="rId46" Type="http://schemas.openxmlformats.org/officeDocument/2006/relationships/slide" Target="slides/slide41.xml"/><Relationship Id="rId67" Type="http://schemas.openxmlformats.org/officeDocument/2006/relationships/slide" Target="slides/slide62.xml"/><Relationship Id="rId116" Type="http://schemas.openxmlformats.org/officeDocument/2006/relationships/slide" Target="slides/slide111.xml"/><Relationship Id="rId137" Type="http://schemas.openxmlformats.org/officeDocument/2006/relationships/slide" Target="slides/slide132.xml"/><Relationship Id="rId158" Type="http://schemas.openxmlformats.org/officeDocument/2006/relationships/slide" Target="slides/slide153.xml"/><Relationship Id="rId20" Type="http://schemas.openxmlformats.org/officeDocument/2006/relationships/slide" Target="slides/slide15.xml"/><Relationship Id="rId41" Type="http://schemas.openxmlformats.org/officeDocument/2006/relationships/slide" Target="slides/slide36.xml"/><Relationship Id="rId62" Type="http://schemas.openxmlformats.org/officeDocument/2006/relationships/slide" Target="slides/slide57.xml"/><Relationship Id="rId83" Type="http://schemas.openxmlformats.org/officeDocument/2006/relationships/slide" Target="slides/slide78.xml"/><Relationship Id="rId88" Type="http://schemas.openxmlformats.org/officeDocument/2006/relationships/slide" Target="slides/slide83.xml"/><Relationship Id="rId111" Type="http://schemas.openxmlformats.org/officeDocument/2006/relationships/slide" Target="slides/slide106.xml"/><Relationship Id="rId132" Type="http://schemas.openxmlformats.org/officeDocument/2006/relationships/slide" Target="slides/slide127.xml"/><Relationship Id="rId153" Type="http://schemas.openxmlformats.org/officeDocument/2006/relationships/slide" Target="slides/slide148.xml"/><Relationship Id="rId174" Type="http://schemas.openxmlformats.org/officeDocument/2006/relationships/slide" Target="slides/slide169.xml"/><Relationship Id="rId179" Type="http://schemas.openxmlformats.org/officeDocument/2006/relationships/slide" Target="slides/slide174.xml"/><Relationship Id="rId15" Type="http://schemas.openxmlformats.org/officeDocument/2006/relationships/slide" Target="slides/slide10.xml"/><Relationship Id="rId36" Type="http://schemas.openxmlformats.org/officeDocument/2006/relationships/slide" Target="slides/slide31.xml"/><Relationship Id="rId57" Type="http://schemas.openxmlformats.org/officeDocument/2006/relationships/slide" Target="slides/slide52.xml"/><Relationship Id="rId106" Type="http://schemas.openxmlformats.org/officeDocument/2006/relationships/slide" Target="slides/slide101.xml"/><Relationship Id="rId127" Type="http://schemas.openxmlformats.org/officeDocument/2006/relationships/slide" Target="slides/slide122.xml"/><Relationship Id="rId10" Type="http://schemas.openxmlformats.org/officeDocument/2006/relationships/slide" Target="slides/slide5.xml"/><Relationship Id="rId31" Type="http://schemas.openxmlformats.org/officeDocument/2006/relationships/slide" Target="slides/slide26.xml"/><Relationship Id="rId52" Type="http://schemas.openxmlformats.org/officeDocument/2006/relationships/slide" Target="slides/slide47.xml"/><Relationship Id="rId73" Type="http://schemas.openxmlformats.org/officeDocument/2006/relationships/slide" Target="slides/slide68.xml"/><Relationship Id="rId78" Type="http://schemas.openxmlformats.org/officeDocument/2006/relationships/slide" Target="slides/slide73.xml"/><Relationship Id="rId94" Type="http://schemas.openxmlformats.org/officeDocument/2006/relationships/slide" Target="slides/slide89.xml"/><Relationship Id="rId99" Type="http://schemas.openxmlformats.org/officeDocument/2006/relationships/slide" Target="slides/slide94.xml"/><Relationship Id="rId101" Type="http://schemas.openxmlformats.org/officeDocument/2006/relationships/slide" Target="slides/slide96.xml"/><Relationship Id="rId122" Type="http://schemas.openxmlformats.org/officeDocument/2006/relationships/slide" Target="slides/slide117.xml"/><Relationship Id="rId143" Type="http://schemas.openxmlformats.org/officeDocument/2006/relationships/slide" Target="slides/slide138.xml"/><Relationship Id="rId148" Type="http://schemas.openxmlformats.org/officeDocument/2006/relationships/slide" Target="slides/slide143.xml"/><Relationship Id="rId164" Type="http://schemas.openxmlformats.org/officeDocument/2006/relationships/slide" Target="slides/slide159.xml"/><Relationship Id="rId169" Type="http://schemas.openxmlformats.org/officeDocument/2006/relationships/slide" Target="slides/slide164.xml"/><Relationship Id="rId185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80" Type="http://schemas.openxmlformats.org/officeDocument/2006/relationships/slide" Target="slides/slide175.xml"/><Relationship Id="rId26" Type="http://schemas.openxmlformats.org/officeDocument/2006/relationships/slide" Target="slides/slide21.xml"/><Relationship Id="rId47" Type="http://schemas.openxmlformats.org/officeDocument/2006/relationships/slide" Target="slides/slide42.xml"/><Relationship Id="rId68" Type="http://schemas.openxmlformats.org/officeDocument/2006/relationships/slide" Target="slides/slide63.xml"/><Relationship Id="rId89" Type="http://schemas.openxmlformats.org/officeDocument/2006/relationships/slide" Target="slides/slide84.xml"/><Relationship Id="rId112" Type="http://schemas.openxmlformats.org/officeDocument/2006/relationships/slide" Target="slides/slide107.xml"/><Relationship Id="rId133" Type="http://schemas.openxmlformats.org/officeDocument/2006/relationships/slide" Target="slides/slide128.xml"/><Relationship Id="rId154" Type="http://schemas.openxmlformats.org/officeDocument/2006/relationships/slide" Target="slides/slide149.xml"/><Relationship Id="rId175" Type="http://schemas.openxmlformats.org/officeDocument/2006/relationships/slide" Target="slides/slide170.xml"/><Relationship Id="rId16" Type="http://schemas.openxmlformats.org/officeDocument/2006/relationships/slide" Target="slides/slide11.xml"/><Relationship Id="rId37" Type="http://schemas.openxmlformats.org/officeDocument/2006/relationships/slide" Target="slides/slide32.xml"/><Relationship Id="rId58" Type="http://schemas.openxmlformats.org/officeDocument/2006/relationships/slide" Target="slides/slide53.xml"/><Relationship Id="rId79" Type="http://schemas.openxmlformats.org/officeDocument/2006/relationships/slide" Target="slides/slide74.xml"/><Relationship Id="rId102" Type="http://schemas.openxmlformats.org/officeDocument/2006/relationships/slide" Target="slides/slide97.xml"/><Relationship Id="rId123" Type="http://schemas.openxmlformats.org/officeDocument/2006/relationships/slide" Target="slides/slide118.xml"/><Relationship Id="rId144" Type="http://schemas.openxmlformats.org/officeDocument/2006/relationships/slide" Target="slides/slide139.xml"/><Relationship Id="rId90" Type="http://schemas.openxmlformats.org/officeDocument/2006/relationships/slide" Target="slides/slide85.xml"/><Relationship Id="rId165" Type="http://schemas.openxmlformats.org/officeDocument/2006/relationships/slide" Target="slides/slide160.xml"/><Relationship Id="rId27" Type="http://schemas.openxmlformats.org/officeDocument/2006/relationships/slide" Target="slides/slide22.xml"/><Relationship Id="rId48" Type="http://schemas.openxmlformats.org/officeDocument/2006/relationships/slide" Target="slides/slide43.xml"/><Relationship Id="rId69" Type="http://schemas.openxmlformats.org/officeDocument/2006/relationships/slide" Target="slides/slide64.xml"/><Relationship Id="rId113" Type="http://schemas.openxmlformats.org/officeDocument/2006/relationships/slide" Target="slides/slide108.xml"/><Relationship Id="rId134" Type="http://schemas.openxmlformats.org/officeDocument/2006/relationships/slide" Target="slides/slide129.xml"/><Relationship Id="rId80" Type="http://schemas.openxmlformats.org/officeDocument/2006/relationships/slide" Target="slides/slide75.xml"/><Relationship Id="rId155" Type="http://schemas.openxmlformats.org/officeDocument/2006/relationships/slide" Target="slides/slide150.xml"/><Relationship Id="rId176" Type="http://schemas.openxmlformats.org/officeDocument/2006/relationships/slide" Target="slides/slide171.xml"/><Relationship Id="rId17" Type="http://schemas.openxmlformats.org/officeDocument/2006/relationships/slide" Target="slides/slide12.xml"/><Relationship Id="rId38" Type="http://schemas.openxmlformats.org/officeDocument/2006/relationships/slide" Target="slides/slide33.xml"/><Relationship Id="rId59" Type="http://schemas.openxmlformats.org/officeDocument/2006/relationships/slide" Target="slides/slide54.xml"/><Relationship Id="rId103" Type="http://schemas.openxmlformats.org/officeDocument/2006/relationships/slide" Target="slides/slide98.xml"/><Relationship Id="rId124" Type="http://schemas.openxmlformats.org/officeDocument/2006/relationships/slide" Target="slides/slide119.xml"/><Relationship Id="rId70" Type="http://schemas.openxmlformats.org/officeDocument/2006/relationships/slide" Target="slides/slide65.xml"/><Relationship Id="rId91" Type="http://schemas.openxmlformats.org/officeDocument/2006/relationships/slide" Target="slides/slide86.xml"/><Relationship Id="rId145" Type="http://schemas.openxmlformats.org/officeDocument/2006/relationships/slide" Target="slides/slide140.xml"/><Relationship Id="rId166" Type="http://schemas.openxmlformats.org/officeDocument/2006/relationships/slide" Target="slides/slide161.xml"/><Relationship Id="rId1" Type="http://schemas.openxmlformats.org/officeDocument/2006/relationships/slideMaster" Target="slideMasters/slideMaster1.xml"/><Relationship Id="rId28" Type="http://schemas.openxmlformats.org/officeDocument/2006/relationships/slide" Target="slides/slide23.xml"/><Relationship Id="rId49" Type="http://schemas.openxmlformats.org/officeDocument/2006/relationships/slide" Target="slides/slide44.xml"/><Relationship Id="rId114" Type="http://schemas.openxmlformats.org/officeDocument/2006/relationships/slide" Target="slides/slide109.xml"/><Relationship Id="rId60" Type="http://schemas.openxmlformats.org/officeDocument/2006/relationships/slide" Target="slides/slide55.xml"/><Relationship Id="rId81" Type="http://schemas.openxmlformats.org/officeDocument/2006/relationships/slide" Target="slides/slide76.xml"/><Relationship Id="rId135" Type="http://schemas.openxmlformats.org/officeDocument/2006/relationships/slide" Target="slides/slide130.xml"/><Relationship Id="rId156" Type="http://schemas.openxmlformats.org/officeDocument/2006/relationships/slide" Target="slides/slide151.xml"/><Relationship Id="rId177" Type="http://schemas.openxmlformats.org/officeDocument/2006/relationships/slide" Target="slides/slide17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523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789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3789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789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fld id="{A4C0FB1F-073C-49F3-B714-73CBCAB95AD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309875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0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3.xml"/><Relationship Id="rId1" Type="http://schemas.openxmlformats.org/officeDocument/2006/relationships/notesMaster" Target="../notesMasters/notesMaster1.xml"/></Relationships>
</file>

<file path=ppt/notesSlides/_rels/notesSlide10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4.xml"/><Relationship Id="rId1" Type="http://schemas.openxmlformats.org/officeDocument/2006/relationships/notesMaster" Target="../notesMasters/notesMaster1.xml"/></Relationships>
</file>

<file path=ppt/notesSlides/_rels/notesSlide10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5.xml"/><Relationship Id="rId1" Type="http://schemas.openxmlformats.org/officeDocument/2006/relationships/notesMaster" Target="../notesMasters/notesMaster1.xml"/></Relationships>
</file>

<file path=ppt/notesSlides/_rels/notesSlide10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6.xml"/><Relationship Id="rId1" Type="http://schemas.openxmlformats.org/officeDocument/2006/relationships/notesMaster" Target="../notesMasters/notesMaster1.xml"/></Relationships>
</file>

<file path=ppt/notesSlides/_rels/notesSlide10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7.xml"/><Relationship Id="rId1" Type="http://schemas.openxmlformats.org/officeDocument/2006/relationships/notesMaster" Target="../notesMasters/notesMaster1.xml"/></Relationships>
</file>

<file path=ppt/notesSlides/_rels/notesSlide10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8.xml"/><Relationship Id="rId1" Type="http://schemas.openxmlformats.org/officeDocument/2006/relationships/notesMaster" Target="../notesMasters/notesMaster1.xml"/></Relationships>
</file>

<file path=ppt/notesSlides/_rels/notesSlide10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9.xml"/><Relationship Id="rId1" Type="http://schemas.openxmlformats.org/officeDocument/2006/relationships/notesMaster" Target="../notesMasters/notesMaster1.xml"/></Relationships>
</file>

<file path=ppt/notesSlides/_rels/notesSlide10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0.xml"/><Relationship Id="rId1" Type="http://schemas.openxmlformats.org/officeDocument/2006/relationships/notesMaster" Target="../notesMasters/notesMaster1.xml"/></Relationships>
</file>

<file path=ppt/notesSlides/_rels/notesSlide10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1.xml"/><Relationship Id="rId1" Type="http://schemas.openxmlformats.org/officeDocument/2006/relationships/notesMaster" Target="../notesMasters/notesMaster1.xml"/></Relationships>
</file>

<file path=ppt/notesSlides/_rels/notesSlide10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3.xml"/><Relationship Id="rId1" Type="http://schemas.openxmlformats.org/officeDocument/2006/relationships/notesMaster" Target="../notesMasters/notesMaster1.xml"/></Relationships>
</file>

<file path=ppt/notesSlides/_rels/notesSlide1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4.xml"/><Relationship Id="rId1" Type="http://schemas.openxmlformats.org/officeDocument/2006/relationships/notesMaster" Target="../notesMasters/notesMaster1.xml"/></Relationships>
</file>

<file path=ppt/notesSlides/_rels/notesSlide1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7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8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9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0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1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3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4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5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6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7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8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9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0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1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3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4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5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6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7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8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9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0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1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3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4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5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6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7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8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9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0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1.xml"/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3.xml"/><Relationship Id="rId1" Type="http://schemas.openxmlformats.org/officeDocument/2006/relationships/notesMaster" Target="../notesMasters/notesMaster1.xml"/></Relationships>
</file>

<file path=ppt/notesSlides/_rels/notesSlide7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4.xml"/><Relationship Id="rId1" Type="http://schemas.openxmlformats.org/officeDocument/2006/relationships/notesMaster" Target="../notesMasters/notesMaster1.xml"/></Relationships>
</file>

<file path=ppt/notesSlides/_rels/notesSlide7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5.xml"/><Relationship Id="rId1" Type="http://schemas.openxmlformats.org/officeDocument/2006/relationships/notesMaster" Target="../notesMasters/notesMaster1.xml"/></Relationships>
</file>

<file path=ppt/notesSlides/_rels/notesSlide7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6.xml"/><Relationship Id="rId1" Type="http://schemas.openxmlformats.org/officeDocument/2006/relationships/notesMaster" Target="../notesMasters/notesMaster1.xml"/></Relationships>
</file>

<file path=ppt/notesSlides/_rels/notesSlide7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7.xml"/><Relationship Id="rId1" Type="http://schemas.openxmlformats.org/officeDocument/2006/relationships/notesMaster" Target="../notesMasters/notesMaster1.xml"/></Relationships>
</file>

<file path=ppt/notesSlides/_rels/notesSlide7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8.xml"/><Relationship Id="rId1" Type="http://schemas.openxmlformats.org/officeDocument/2006/relationships/notesMaster" Target="../notesMasters/notesMaster1.xml"/></Relationships>
</file>

<file path=ppt/notesSlides/_rels/notesSlide7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9.xml"/><Relationship Id="rId1" Type="http://schemas.openxmlformats.org/officeDocument/2006/relationships/notesMaster" Target="../notesMasters/notesMaster1.xml"/></Relationships>
</file>

<file path=ppt/notesSlides/_rels/notesSlide7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0.xml"/><Relationship Id="rId1" Type="http://schemas.openxmlformats.org/officeDocument/2006/relationships/notesMaster" Target="../notesMasters/notesMaster1.xml"/></Relationships>
</file>

<file path=ppt/notesSlides/_rels/notesSlide7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1.xml"/><Relationship Id="rId1" Type="http://schemas.openxmlformats.org/officeDocument/2006/relationships/notesMaster" Target="../notesMasters/notesMaster1.xml"/></Relationships>
</file>

<file path=ppt/notesSlides/_rels/notesSlide7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3.xml"/><Relationship Id="rId1" Type="http://schemas.openxmlformats.org/officeDocument/2006/relationships/notesMaster" Target="../notesMasters/notesMaster1.xml"/></Relationships>
</file>

<file path=ppt/notesSlides/_rels/notesSlide8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4.xml"/><Relationship Id="rId1" Type="http://schemas.openxmlformats.org/officeDocument/2006/relationships/notesMaster" Target="../notesMasters/notesMaster1.xml"/></Relationships>
</file>

<file path=ppt/notesSlides/_rels/notesSlide8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5.xml"/><Relationship Id="rId1" Type="http://schemas.openxmlformats.org/officeDocument/2006/relationships/notesMaster" Target="../notesMasters/notesMaster1.xml"/></Relationships>
</file>

<file path=ppt/notesSlides/_rels/notesSlide8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6.xml"/><Relationship Id="rId1" Type="http://schemas.openxmlformats.org/officeDocument/2006/relationships/notesMaster" Target="../notesMasters/notesMaster1.xml"/></Relationships>
</file>

<file path=ppt/notesSlides/_rels/notesSlide8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7.xml"/><Relationship Id="rId1" Type="http://schemas.openxmlformats.org/officeDocument/2006/relationships/notesMaster" Target="../notesMasters/notesMaster1.xml"/></Relationships>
</file>

<file path=ppt/notesSlides/_rels/notesSlide8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8.xml"/><Relationship Id="rId1" Type="http://schemas.openxmlformats.org/officeDocument/2006/relationships/notesMaster" Target="../notesMasters/notesMaster1.xml"/></Relationships>
</file>

<file path=ppt/notesSlides/_rels/notesSlide8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9.xml"/><Relationship Id="rId1" Type="http://schemas.openxmlformats.org/officeDocument/2006/relationships/notesMaster" Target="../notesMasters/notesMaster1.xml"/></Relationships>
</file>

<file path=ppt/notesSlides/_rels/notesSlide8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0.xml"/><Relationship Id="rId1" Type="http://schemas.openxmlformats.org/officeDocument/2006/relationships/notesMaster" Target="../notesMasters/notesMaster1.xml"/></Relationships>
</file>

<file path=ppt/notesSlides/_rels/notesSlide8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1.xml"/><Relationship Id="rId1" Type="http://schemas.openxmlformats.org/officeDocument/2006/relationships/notesMaster" Target="../notesMasters/notesMaster1.xml"/></Relationships>
</file>

<file path=ppt/notesSlides/_rels/notesSlide8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3.xml"/><Relationship Id="rId1" Type="http://schemas.openxmlformats.org/officeDocument/2006/relationships/notesMaster" Target="../notesMasters/notesMaster1.xml"/></Relationships>
</file>

<file path=ppt/notesSlides/_rels/notesSlide9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4.xml"/><Relationship Id="rId1" Type="http://schemas.openxmlformats.org/officeDocument/2006/relationships/notesMaster" Target="../notesMasters/notesMaster1.xml"/></Relationships>
</file>

<file path=ppt/notesSlides/_rels/notesSlide9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5.xml"/><Relationship Id="rId1" Type="http://schemas.openxmlformats.org/officeDocument/2006/relationships/notesMaster" Target="../notesMasters/notesMaster1.xml"/></Relationships>
</file>

<file path=ppt/notesSlides/_rels/notesSlide9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6.xml"/><Relationship Id="rId1" Type="http://schemas.openxmlformats.org/officeDocument/2006/relationships/notesMaster" Target="../notesMasters/notesMaster1.xml"/></Relationships>
</file>

<file path=ppt/notesSlides/_rels/notesSlide9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7.xml"/><Relationship Id="rId1" Type="http://schemas.openxmlformats.org/officeDocument/2006/relationships/notesMaster" Target="../notesMasters/notesMaster1.xml"/></Relationships>
</file>

<file path=ppt/notesSlides/_rels/notesSlide9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8.xml"/><Relationship Id="rId1" Type="http://schemas.openxmlformats.org/officeDocument/2006/relationships/notesMaster" Target="../notesMasters/notesMaster1.xml"/></Relationships>
</file>

<file path=ppt/notesSlides/_rels/notesSlide9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9.xml"/><Relationship Id="rId1" Type="http://schemas.openxmlformats.org/officeDocument/2006/relationships/notesMaster" Target="../notesMasters/notesMaster1.xml"/></Relationships>
</file>

<file path=ppt/notesSlides/_rels/notesSlide9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0.xml"/><Relationship Id="rId1" Type="http://schemas.openxmlformats.org/officeDocument/2006/relationships/notesMaster" Target="../notesMasters/notesMaster1.xml"/></Relationships>
</file>

<file path=ppt/notesSlides/_rels/notesSlide9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1.xml"/><Relationship Id="rId1" Type="http://schemas.openxmlformats.org/officeDocument/2006/relationships/notesMaster" Target="../notesMasters/notesMaster1.xml"/></Relationships>
</file>

<file path=ppt/notesSlides/_rels/notesSlide9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625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9626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B8D27CA-2D5D-489C-9D1E-0057729DA34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1354206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011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901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E2A6084-B7A3-425A-A883-F764B00268B7}" type="slidenum">
              <a:rPr kumimoji="0" lang="ko-KR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Gulim" pitchFamily="34" charset="-127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altLang="ko-K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Gulim" pitchFamily="34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81648696"/>
      </p:ext>
    </p:extLst>
  </p:cSld>
  <p:clrMapOvr>
    <a:masterClrMapping/>
  </p:clrMapOvr>
</p:notes>
</file>

<file path=ppt/notesSlides/notesSlide10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9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98E9D41-4C03-4DA0-A0E9-48D62771AB76}" type="slidenum">
              <a:rPr kumimoji="0" lang="ko-KR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Gulim" pitchFamily="34" charset="-127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163</a:t>
            </a:fld>
            <a:endParaRPr kumimoji="0" lang="en-US" altLang="ko-KR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Gulim" pitchFamily="34" charset="-127"/>
              <a:cs typeface="+mn-cs"/>
            </a:endParaRPr>
          </a:p>
        </p:txBody>
      </p:sp>
      <p:sp>
        <p:nvSpPr>
          <p:cNvPr id="3399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99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92270339"/>
      </p:ext>
    </p:extLst>
  </p:cSld>
  <p:clrMapOvr>
    <a:masterClrMapping/>
  </p:clrMapOvr>
</p:notes>
</file>

<file path=ppt/notesSlides/notesSlide10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9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51713E4-F860-439E-92BA-4BBC15350C35}" type="slidenum">
              <a:rPr kumimoji="0" lang="ko-KR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Gulim" pitchFamily="34" charset="-127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164</a:t>
            </a:fld>
            <a:endParaRPr kumimoji="0" lang="en-US" altLang="ko-KR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Gulim" pitchFamily="34" charset="-127"/>
              <a:cs typeface="+mn-cs"/>
            </a:endParaRPr>
          </a:p>
        </p:txBody>
      </p:sp>
      <p:sp>
        <p:nvSpPr>
          <p:cNvPr id="3409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09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604223347"/>
      </p:ext>
    </p:extLst>
  </p:cSld>
  <p:clrMapOvr>
    <a:masterClrMapping/>
  </p:clrMapOvr>
</p:notes>
</file>

<file path=ppt/notesSlides/notesSlide10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0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734649B-95C3-4053-827F-51B1D3353D14}" type="slidenum">
              <a:rPr kumimoji="0" lang="ko-KR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Gulim" pitchFamily="34" charset="-127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165</a:t>
            </a:fld>
            <a:endParaRPr kumimoji="0" lang="en-US" altLang="ko-KR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Gulim" pitchFamily="34" charset="-127"/>
              <a:cs typeface="+mn-cs"/>
            </a:endParaRPr>
          </a:p>
        </p:txBody>
      </p:sp>
      <p:sp>
        <p:nvSpPr>
          <p:cNvPr id="3420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20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713343360"/>
      </p:ext>
    </p:extLst>
  </p:cSld>
  <p:clrMapOvr>
    <a:masterClrMapping/>
  </p:clrMapOvr>
</p:notes>
</file>

<file path=ppt/notesSlides/notesSlide10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0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CB61464-81F3-4E31-BBA5-023AA6127D28}" type="slidenum">
              <a:rPr kumimoji="0" lang="ko-KR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Gulim" pitchFamily="34" charset="-127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166</a:t>
            </a:fld>
            <a:endParaRPr kumimoji="0" lang="en-US" altLang="ko-KR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Gulim" pitchFamily="34" charset="-127"/>
              <a:cs typeface="+mn-cs"/>
            </a:endParaRPr>
          </a:p>
        </p:txBody>
      </p:sp>
      <p:sp>
        <p:nvSpPr>
          <p:cNvPr id="3430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30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139460700"/>
      </p:ext>
    </p:extLst>
  </p:cSld>
  <p:clrMapOvr>
    <a:masterClrMapping/>
  </p:clrMapOvr>
</p:notes>
</file>

<file path=ppt/notesSlides/notesSlide10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0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B10E9B9-82E0-4FE1-964B-4F07B100246D}" type="slidenum">
              <a:rPr kumimoji="0" lang="ko-KR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Gulim" pitchFamily="34" charset="-127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167</a:t>
            </a:fld>
            <a:endParaRPr kumimoji="0" lang="en-US" altLang="ko-KR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Gulim" pitchFamily="34" charset="-127"/>
              <a:cs typeface="+mn-cs"/>
            </a:endParaRPr>
          </a:p>
        </p:txBody>
      </p:sp>
      <p:sp>
        <p:nvSpPr>
          <p:cNvPr id="3440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40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866769896"/>
      </p:ext>
    </p:extLst>
  </p:cSld>
  <p:clrMapOvr>
    <a:masterClrMapping/>
  </p:clrMapOvr>
</p:notes>
</file>

<file path=ppt/notesSlides/notesSlide10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0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FCC4AB9-9E73-4D72-B0FA-C476D301E2A1}" type="slidenum">
              <a:rPr kumimoji="0" lang="ko-KR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Gulim" pitchFamily="34" charset="-127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168</a:t>
            </a:fld>
            <a:endParaRPr kumimoji="0" lang="en-US" altLang="ko-KR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Gulim" pitchFamily="34" charset="-127"/>
              <a:cs typeface="+mn-cs"/>
            </a:endParaRPr>
          </a:p>
        </p:txBody>
      </p:sp>
      <p:sp>
        <p:nvSpPr>
          <p:cNvPr id="3450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50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55455191"/>
      </p:ext>
    </p:extLst>
  </p:cSld>
  <p:clrMapOvr>
    <a:masterClrMapping/>
  </p:clrMapOvr>
</p:notes>
</file>

<file path=ppt/notesSlides/notesSlide10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1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88B2BBD-A024-4AF1-ADE0-C2A2E462F0CE}" type="slidenum">
              <a:rPr kumimoji="0" lang="ko-KR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Gulim" pitchFamily="34" charset="-127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169</a:t>
            </a:fld>
            <a:endParaRPr kumimoji="0" lang="en-US" altLang="ko-KR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Gulim" pitchFamily="34" charset="-127"/>
              <a:cs typeface="+mn-cs"/>
            </a:endParaRPr>
          </a:p>
        </p:txBody>
      </p:sp>
      <p:sp>
        <p:nvSpPr>
          <p:cNvPr id="3461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61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674754330"/>
      </p:ext>
    </p:extLst>
  </p:cSld>
  <p:clrMapOvr>
    <a:masterClrMapping/>
  </p:clrMapOvr>
</p:notes>
</file>

<file path=ppt/notesSlides/notesSlide10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1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0CDBD72-1C8C-4252-B19E-809670DC1CB3}" type="slidenum">
              <a:rPr kumimoji="0" lang="ko-KR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Gulim" pitchFamily="34" charset="-127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170</a:t>
            </a:fld>
            <a:endParaRPr kumimoji="0" lang="en-US" altLang="ko-KR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Gulim" pitchFamily="34" charset="-127"/>
              <a:cs typeface="+mn-cs"/>
            </a:endParaRPr>
          </a:p>
        </p:txBody>
      </p:sp>
      <p:sp>
        <p:nvSpPr>
          <p:cNvPr id="3471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71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309783516"/>
      </p:ext>
    </p:extLst>
  </p:cSld>
  <p:clrMapOvr>
    <a:masterClrMapping/>
  </p:clrMapOvr>
</p:notes>
</file>

<file path=ppt/notesSlides/notesSlide10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6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4816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34816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F521E8B-3784-4A14-A181-B0E350EAACC9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171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19122458"/>
      </p:ext>
    </p:extLst>
  </p:cSld>
  <p:clrMapOvr>
    <a:masterClrMapping/>
  </p:clrMapOvr>
</p:notes>
</file>

<file path=ppt/notesSlides/notesSlide10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3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7033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27034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657223B-A978-4EED-B1F4-837E798593A7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172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50964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011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901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E2A6084-B7A3-425A-A883-F764B00268B7}" type="slidenum">
              <a:rPr kumimoji="0" lang="ko-KR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Gulim" pitchFamily="34" charset="-127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altLang="ko-K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Gulim" pitchFamily="34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35640132"/>
      </p:ext>
    </p:extLst>
  </p:cSld>
  <p:clrMapOvr>
    <a:masterClrMapping/>
  </p:clrMapOvr>
</p:notes>
</file>

<file path=ppt/notesSlides/notesSlide1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3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7033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27034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657223B-A978-4EED-B1F4-837E798593A7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173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67354336"/>
      </p:ext>
    </p:extLst>
  </p:cSld>
  <p:clrMapOvr>
    <a:masterClrMapping/>
  </p:clrMapOvr>
</p:notes>
</file>

<file path=ppt/notesSlides/notesSlide1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3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7033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27034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657223B-A978-4EED-B1F4-837E798593A7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174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55570371"/>
      </p:ext>
    </p:extLst>
  </p:cSld>
  <p:clrMapOvr>
    <a:masterClrMapping/>
  </p:clrMapOvr>
</p:notes>
</file>

<file path=ppt/notesSlides/notesSlide1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625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9626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B8D27CA-2D5D-489C-9D1E-0057729DA34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175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5390155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011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901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E2A6084-B7A3-425A-A883-F764B00268B7}" type="slidenum">
              <a:rPr kumimoji="0" lang="ko-KR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Gulim" pitchFamily="34" charset="-127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altLang="ko-K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Gulim" pitchFamily="34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8050444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011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901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E2A6084-B7A3-425A-A883-F764B00268B7}" type="slidenum">
              <a:rPr kumimoji="0" lang="ko-KR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Gulim" pitchFamily="34" charset="-127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altLang="ko-K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Gulim" pitchFamily="34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3882327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011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901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E2A6084-B7A3-425A-A883-F764B00268B7}" type="slidenum">
              <a:rPr kumimoji="0" lang="ko-KR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Gulim" pitchFamily="34" charset="-127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altLang="ko-K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Gulim" pitchFamily="34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7642014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011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dirty="0"/>
          </a:p>
        </p:txBody>
      </p:sp>
      <p:sp>
        <p:nvSpPr>
          <p:cNvPr id="901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E2A6084-B7A3-425A-A883-F764B00268B7}" type="slidenum">
              <a:rPr kumimoji="0" lang="ko-KR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Gulim" pitchFamily="34" charset="-127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altLang="ko-K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Gulim" pitchFamily="34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3883090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011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901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E2A6084-B7A3-425A-A883-F764B00268B7}" type="slidenum">
              <a:rPr kumimoji="0" lang="ko-KR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Gulim" pitchFamily="34" charset="-127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US" altLang="ko-K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Gulim" pitchFamily="34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6702346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011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901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E2A6084-B7A3-425A-A883-F764B00268B7}" type="slidenum">
              <a:rPr kumimoji="0" lang="ko-KR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Gulim" pitchFamily="34" charset="-127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US" altLang="ko-K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Gulim" pitchFamily="34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3963898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011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901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E2A6084-B7A3-425A-A883-F764B00268B7}" type="slidenum">
              <a:rPr kumimoji="0" lang="ko-KR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Gulim" pitchFamily="34" charset="-127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US" altLang="ko-K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Gulim" pitchFamily="34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4250369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5FDF12A-476E-2413-6761-F56F1EC65BF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Slide Image Placeholder 1">
            <a:extLst>
              <a:ext uri="{FF2B5EF4-FFF2-40B4-BE49-F238E27FC236}">
                <a16:creationId xmlns:a16="http://schemas.microsoft.com/office/drawing/2014/main" id="{666971D3-5488-7E48-FC33-E1D1419BDBDB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0115" name="Notes Placeholder 2">
            <a:extLst>
              <a:ext uri="{FF2B5EF4-FFF2-40B4-BE49-F238E27FC236}">
                <a16:creationId xmlns:a16="http://schemas.microsoft.com/office/drawing/2014/main" id="{CB2E61C3-8FA9-DA2A-7A32-C75D88F5E8A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90116" name="Slide Number Placeholder 3">
            <a:extLst>
              <a:ext uri="{FF2B5EF4-FFF2-40B4-BE49-F238E27FC236}">
                <a16:creationId xmlns:a16="http://schemas.microsoft.com/office/drawing/2014/main" id="{6672D100-3980-2243-FFCD-AB397A78B70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E2A6084-B7A3-425A-A883-F764B00268B7}" type="slidenum">
              <a:rPr kumimoji="0" lang="ko-KR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Gulim" pitchFamily="34" charset="-127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n-US" altLang="ko-K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Gulim" pitchFamily="34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8127653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035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dirty="0"/>
          </a:p>
        </p:txBody>
      </p:sp>
      <p:sp>
        <p:nvSpPr>
          <p:cNvPr id="10035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45BC217-645B-46AD-B3F6-B3394EE3343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7792987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011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901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E2A6084-B7A3-425A-A883-F764B00268B7}" type="slidenum">
              <a:rPr kumimoji="0" lang="ko-KR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Gulim" pitchFamily="34" charset="-127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en-US" altLang="ko-K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Gulim" pitchFamily="34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93659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011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901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E2A6084-B7A3-425A-A883-F764B00268B7}" type="slidenum">
              <a:rPr kumimoji="0" lang="ko-KR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Gulim" pitchFamily="34" charset="-127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en-US" altLang="ko-K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Gulim" pitchFamily="34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2711145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011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901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E2A6084-B7A3-425A-A883-F764B00268B7}" type="slidenum">
              <a:rPr kumimoji="0" lang="ko-KR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Gulim" pitchFamily="34" charset="-127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en-US" altLang="ko-K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Gulim" pitchFamily="34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0686839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011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901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E2A6084-B7A3-425A-A883-F764B00268B7}" type="slidenum">
              <a:rPr kumimoji="0" lang="ko-KR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Gulim" pitchFamily="34" charset="-127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en-US" altLang="ko-K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Gulim" pitchFamily="34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9141631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011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901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E2A6084-B7A3-425A-A883-F764B00268B7}" type="slidenum">
              <a:rPr kumimoji="0" lang="ko-KR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Gulim" pitchFamily="34" charset="-127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en-US" altLang="ko-K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Gulim" pitchFamily="34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14847369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011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901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E2A6084-B7A3-425A-A883-F764B00268B7}" type="slidenum">
              <a:rPr kumimoji="0" lang="ko-KR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Gulim" pitchFamily="34" charset="-127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0" lang="en-US" altLang="ko-K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Gulim" pitchFamily="34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98531743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483A569-7754-C8F6-96D9-AC6FBC77BE5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Slide Image Placeholder 1">
            <a:extLst>
              <a:ext uri="{FF2B5EF4-FFF2-40B4-BE49-F238E27FC236}">
                <a16:creationId xmlns:a16="http://schemas.microsoft.com/office/drawing/2014/main" id="{5ABEC8D4-BA71-DB84-353E-D490BDBC66B3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0115" name="Notes Placeholder 2">
            <a:extLst>
              <a:ext uri="{FF2B5EF4-FFF2-40B4-BE49-F238E27FC236}">
                <a16:creationId xmlns:a16="http://schemas.microsoft.com/office/drawing/2014/main" id="{D6AAF08A-14ED-CAF5-58D9-0E9F5FB9382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90116" name="Slide Number Placeholder 3">
            <a:extLst>
              <a:ext uri="{FF2B5EF4-FFF2-40B4-BE49-F238E27FC236}">
                <a16:creationId xmlns:a16="http://schemas.microsoft.com/office/drawing/2014/main" id="{A333F91A-E3FF-6B73-E236-E95C3F0ACE7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E2A6084-B7A3-425A-A883-F764B00268B7}" type="slidenum">
              <a:rPr kumimoji="0" lang="ko-KR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Gulim" pitchFamily="34" charset="-127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26</a:t>
            </a:fld>
            <a:endParaRPr kumimoji="0" lang="en-US" altLang="ko-K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Gulim" pitchFamily="34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06525691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011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901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E2A6084-B7A3-425A-A883-F764B00268B7}" type="slidenum">
              <a:rPr kumimoji="0" lang="ko-KR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Gulim" pitchFamily="34" charset="-127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27</a:t>
            </a:fld>
            <a:endParaRPr kumimoji="0" lang="en-US" altLang="ko-K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Gulim" pitchFamily="34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68562164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011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901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E2A6084-B7A3-425A-A883-F764B00268B7}" type="slidenum">
              <a:rPr kumimoji="0" lang="ko-KR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Gulim" pitchFamily="34" charset="-127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28</a:t>
            </a:fld>
            <a:endParaRPr kumimoji="0" lang="en-US" altLang="ko-K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Gulim" pitchFamily="34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43621598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933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933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21335C6-141A-4EE8-8C3C-563A22744C6B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3143965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475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7475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73AC7F1-685C-4228-98DA-D7FE08DA4188}" type="slidenum">
              <a:rPr kumimoji="0" lang="ko-KR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Gulim" pitchFamily="34" charset="-127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altLang="ko-K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Gulim" pitchFamily="34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01323791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035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10035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13C9BD2-B715-4636-9E8B-CA05735883AB}" type="slidenum">
              <a:rPr kumimoji="0" lang="ko-KR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Gulim" pitchFamily="34" charset="-127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30</a:t>
            </a:fld>
            <a:endParaRPr kumimoji="0" lang="en-US" altLang="ko-K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Gulim" pitchFamily="34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60318473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421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4212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59DB486-13F5-4898-B7F0-BA3941B5767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5860360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421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4212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59DB486-13F5-4898-B7F0-BA3941B5767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74909831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421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4212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59DB486-13F5-4898-B7F0-BA3941B5767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74105793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3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7033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27034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657223B-A978-4EED-B1F4-837E798593A7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97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7909075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36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7136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27136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AEBFBAD-A957-431D-8E0B-0BCB25F65E05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98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17583007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3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7238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27238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9B07C69-3012-46B7-9F76-A9361AD96CBA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99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72960484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4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7341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27341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EF2F0EE-6B8E-4E35-AE11-B3BA41A46D21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100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36442101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43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7443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27443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B80B6DE-4151-439A-A75A-5EEB9E7788EB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101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65321760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4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7545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27546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2A9BDCA-968D-46B2-A0C7-5C7639B6F2D1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102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3474744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475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dirty="0"/>
          </a:p>
        </p:txBody>
      </p:sp>
      <p:sp>
        <p:nvSpPr>
          <p:cNvPr id="7475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73AC7F1-685C-4228-98DA-D7FE08DA4188}" type="slidenum">
              <a:rPr kumimoji="0" lang="ko-KR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Gulim" pitchFamily="34" charset="-127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altLang="ko-K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Gulim" pitchFamily="34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26428972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7648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27648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19BFD5B-F26D-4907-8AD3-CE64F3CC8867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103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97610371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5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7750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27750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670F025-5B14-4900-9677-C6EBF933A785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104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17358932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53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7853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27853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E3F8435-E907-46F8-8BDC-10E6FD337963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105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97471520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5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7955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27955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7D72DB7-82A5-40B7-B329-B043B0E27F00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106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93674462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57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8057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28058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9C28ACA-1071-43FF-BB7B-18136796C026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107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82290318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6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8160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28160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1C63610-4E6A-4184-91F5-D465D6CAE693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108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26518415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62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8262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28262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4AFB711-3261-44D5-996D-9EB2AB4E436F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109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58980455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65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8365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28365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091C2EF-11AC-4B76-8A0F-D23B15AD4CE2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110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04660201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67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8467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28467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73C40E2-1DEE-45A9-BD93-EE515042D235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111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13111837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6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8569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28570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62FE5B9-8EDF-4AF8-A644-81DAD7E5A958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112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654424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475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7475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73AC7F1-685C-4228-98DA-D7FE08DA4188}" type="slidenum">
              <a:rPr kumimoji="0" lang="ko-KR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Gulim" pitchFamily="34" charset="-127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altLang="ko-K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Gulim" pitchFamily="34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58701573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7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8774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28774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BE7EB22-818F-45A2-A444-AF2A0BE0D732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113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83215677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77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8877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28877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9B7A25A-9732-4A86-8728-570FC2BA7BB2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114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02208596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7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8979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28979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AD09A36-DE9D-404A-AF3E-4ACAA8C905D3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115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37127047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8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9081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29082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DF3DD25-1C65-43C8-9092-38257C6C0251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116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97187560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8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9184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29184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C00D897-98ED-4F2C-B1C3-AAAC050ED4B7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117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6122214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8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9286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29286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8654848-DAC2-4F09-8C51-9665B63AB6B2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118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43376116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89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9389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29389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828C16E-F006-409F-93D7-B4BF4755436B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119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58444205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9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9491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2949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58C5CA7-6852-4AAA-83F9-1B40282D406C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120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9791709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9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9593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29594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9910CB3-237B-4FC6-8E8F-ACE095E01474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06815976"/>
      </p:ext>
    </p:extLst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6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9696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29696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145FBAB-2730-4A85-ADAC-6727879DC054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878412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DDA1145-EB8E-9916-5599-1CEBBEE6DE4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Slide Image Placeholder 1">
            <a:extLst>
              <a:ext uri="{FF2B5EF4-FFF2-40B4-BE49-F238E27FC236}">
                <a16:creationId xmlns:a16="http://schemas.microsoft.com/office/drawing/2014/main" id="{B1270A79-8675-894E-490F-D11027F8E9C9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3731" name="Notes Placeholder 2">
            <a:extLst>
              <a:ext uri="{FF2B5EF4-FFF2-40B4-BE49-F238E27FC236}">
                <a16:creationId xmlns:a16="http://schemas.microsoft.com/office/drawing/2014/main" id="{9AC6AFFE-B781-324B-4F30-006BC09FEE2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3732" name="Slide Number Placeholder 3">
            <a:extLst>
              <a:ext uri="{FF2B5EF4-FFF2-40B4-BE49-F238E27FC236}">
                <a16:creationId xmlns:a16="http://schemas.microsoft.com/office/drawing/2014/main" id="{22F1C6C7-0F9F-B848-E2C0-302B296BE2D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9F96ABB-9466-4D9F-BA7B-BE71C9512E99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78766643"/>
      </p:ext>
    </p:extLst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9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9798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29798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AFAF686-DF56-4BF1-847F-BDA23B53791D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53832518"/>
      </p:ext>
    </p:extLst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0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9901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29901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9DC70F1-C3BC-43A5-86AA-17AEC7FEADAE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91984783"/>
      </p:ext>
    </p:extLst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03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0003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30003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0D92DDB-4A88-46ED-AFC7-D8C191DBC0C3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08385131"/>
      </p:ext>
    </p:extLst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0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0105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30106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55F7959-5F7A-49B9-83B0-214E854D6E65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126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15027952"/>
      </p:ext>
    </p:extLst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0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0208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30208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54EE0DB-8D24-4183-9C1B-79EC91A117D2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127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71442069"/>
      </p:ext>
    </p:extLst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1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0310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30310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8305958-5A91-47F2-B3FA-C539738A572E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128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15626457"/>
      </p:ext>
    </p:extLst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13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0413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30413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488E875-BC31-41C0-BF00-DAF17683F446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129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39311218"/>
      </p:ext>
    </p:extLst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1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0515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30515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B4F4371-70AC-48FA-AFA4-6D2A3DA62B33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130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97405941"/>
      </p:ext>
    </p:extLst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17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0617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30618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D09B6D1-92B5-489A-90D6-B45536D44EBE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131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50795232"/>
      </p:ext>
    </p:extLst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0720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30720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99756C1-C758-4DAC-BC51-C95187BAA5DE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132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9579762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613B901-1858-0427-BFB2-A4AD737C48A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Slide Image Placeholder 1">
            <a:extLst>
              <a:ext uri="{FF2B5EF4-FFF2-40B4-BE49-F238E27FC236}">
                <a16:creationId xmlns:a16="http://schemas.microsoft.com/office/drawing/2014/main" id="{4AD475D5-0649-45F6-9FB0-6C7F61BE5F9A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3731" name="Notes Placeholder 2">
            <a:extLst>
              <a:ext uri="{FF2B5EF4-FFF2-40B4-BE49-F238E27FC236}">
                <a16:creationId xmlns:a16="http://schemas.microsoft.com/office/drawing/2014/main" id="{CB2E41D3-94E4-CA75-BF19-6D6D60F2870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3732" name="Slide Number Placeholder 3">
            <a:extLst>
              <a:ext uri="{FF2B5EF4-FFF2-40B4-BE49-F238E27FC236}">
                <a16:creationId xmlns:a16="http://schemas.microsoft.com/office/drawing/2014/main" id="{8937D582-6F80-B831-6F94-9783E2A4561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9F96ABB-9466-4D9F-BA7B-BE71C9512E99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23022361"/>
      </p:ext>
    </p:extLst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22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0822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30822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842307B-04F5-4BA9-A28C-59E0C142CCD3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133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72583393"/>
      </p:ext>
    </p:extLst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25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0925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30925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008D389-A050-48D8-9985-35F588F29E04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134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37821040"/>
      </p:ext>
    </p:extLst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27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1027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31027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0808212-700A-44CF-BE17-7B1A921DFDE4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135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05885746"/>
      </p:ext>
    </p:extLst>
  </p:cSld>
  <p:clrMapOvr>
    <a:masterClrMapping/>
  </p:clrMapOvr>
</p:notes>
</file>

<file path=ppt/notesSlides/notesSlide7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2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1129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31130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9EA2B8C-F027-4B2C-8E4F-2B4A4603A67F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136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15924599"/>
      </p:ext>
    </p:extLst>
  </p:cSld>
  <p:clrMapOvr>
    <a:masterClrMapping/>
  </p:clrMapOvr>
</p:notes>
</file>

<file path=ppt/notesSlides/notesSlide7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3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1232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31232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D44EC43-F8E1-4975-953C-8AD2007FAB5F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137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46289143"/>
      </p:ext>
    </p:extLst>
  </p:cSld>
  <p:clrMapOvr>
    <a:masterClrMapping/>
  </p:clrMapOvr>
</p:notes>
</file>

<file path=ppt/notesSlides/notesSlide7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3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1334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31334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2DA9258-5766-458A-A4E1-40BD72628601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138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26414792"/>
      </p:ext>
    </p:extLst>
  </p:cSld>
  <p:clrMapOvr>
    <a:masterClrMapping/>
  </p:clrMapOvr>
</p:notes>
</file>

<file path=ppt/notesSlides/notesSlide7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3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1539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31539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F029421-DF29-4EB3-8133-1DCA48A62B02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139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58760322"/>
      </p:ext>
    </p:extLst>
  </p:cSld>
  <p:clrMapOvr>
    <a:masterClrMapping/>
  </p:clrMapOvr>
</p:notes>
</file>

<file path=ppt/notesSlides/notesSlide7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4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1641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31642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F87936A-8621-44E5-A290-9EEADAA6DDF2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140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74966133"/>
      </p:ext>
    </p:extLst>
  </p:cSld>
  <p:clrMapOvr>
    <a:masterClrMapping/>
  </p:clrMapOvr>
</p:notes>
</file>

<file path=ppt/notesSlides/notesSlide7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1744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31744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1FF9D6F-811F-4CE8-82B8-E01F0D308AEC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141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69253236"/>
      </p:ext>
    </p:extLst>
  </p:cSld>
  <p:clrMapOvr>
    <a:masterClrMapping/>
  </p:clrMapOvr>
</p:notes>
</file>

<file path=ppt/notesSlides/notesSlide7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4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1846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31846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9602691-D214-48C2-A23E-3EA63CA33799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142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5439899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806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8806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0D8B28B-AFC3-4A4C-98E3-E2A70CBD7256}" type="slidenum">
              <a:rPr kumimoji="0" lang="ko-KR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Gulim" pitchFamily="34" charset="-127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altLang="ko-K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Gulim" pitchFamily="34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43718185"/>
      </p:ext>
    </p:extLst>
  </p:cSld>
  <p:clrMapOvr>
    <a:masterClrMapping/>
  </p:clrMapOvr>
</p:notes>
</file>

<file path=ppt/notesSlides/notesSlide8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49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1949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31949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122A39E-8683-4FAA-969A-ECBF79C90E17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143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58364251"/>
      </p:ext>
    </p:extLst>
  </p:cSld>
  <p:clrMapOvr>
    <a:masterClrMapping/>
  </p:clrMapOvr>
</p:notes>
</file>

<file path=ppt/notesSlides/notesSlide8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5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2051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3205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1CA3FB5-5AE2-41FC-ACE8-7F3CBDD9D4EE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144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29881409"/>
      </p:ext>
    </p:extLst>
  </p:cSld>
  <p:clrMapOvr>
    <a:masterClrMapping/>
  </p:clrMapOvr>
</p:notes>
</file>

<file path=ppt/notesSlides/notesSlide8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5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2153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32154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B1275EB-D57E-497C-A7B8-D47DF7852408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145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98247302"/>
      </p:ext>
    </p:extLst>
  </p:cSld>
  <p:clrMapOvr>
    <a:masterClrMapping/>
  </p:clrMapOvr>
</p:notes>
</file>

<file path=ppt/notesSlides/notesSlide8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56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2256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32256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409B3A1-A934-4D8C-A878-BA42EB500C28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146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47698105"/>
      </p:ext>
    </p:extLst>
  </p:cSld>
  <p:clrMapOvr>
    <a:masterClrMapping/>
  </p:clrMapOvr>
</p:notes>
</file>

<file path=ppt/notesSlides/notesSlide8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5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2358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32358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B76843A-A35C-462D-BF91-49EE1115E1B6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147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24408676"/>
      </p:ext>
    </p:extLst>
  </p:cSld>
  <p:clrMapOvr>
    <a:masterClrMapping/>
  </p:clrMapOvr>
</p:notes>
</file>

<file path=ppt/notesSlides/notesSlide8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6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2461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32461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D8A12A0-3EEB-4F3C-B877-711DB800BAEC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148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52565970"/>
      </p:ext>
    </p:extLst>
  </p:cSld>
  <p:clrMapOvr>
    <a:masterClrMapping/>
  </p:clrMapOvr>
</p:notes>
</file>

<file path=ppt/notesSlides/notesSlide8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63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2563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32563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7D29D31-36A3-4493-958F-29C8A59AE262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149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3151078"/>
      </p:ext>
    </p:extLst>
  </p:cSld>
  <p:clrMapOvr>
    <a:masterClrMapping/>
  </p:clrMapOvr>
</p:notes>
</file>

<file path=ppt/notesSlides/notesSlide8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6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2665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32666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0220E4C-2871-4C7E-906B-B5D43ED9CC8F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150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00549017"/>
      </p:ext>
    </p:extLst>
  </p:cSld>
  <p:clrMapOvr>
    <a:masterClrMapping/>
  </p:clrMapOvr>
</p:notes>
</file>

<file path=ppt/notesSlides/notesSlide8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2768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32768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EC9D4AB-7B26-4438-8C45-075EBBA5C3FA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151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61654109"/>
      </p:ext>
    </p:extLst>
  </p:cSld>
  <p:clrMapOvr>
    <a:masterClrMapping/>
  </p:clrMapOvr>
</p:notes>
</file>

<file path=ppt/notesSlides/notesSlide8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7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2870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32870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99FC247-4D2A-4353-AE45-EC64A9C21F6C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152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0017340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909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8909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90BBB0F-17A1-46B9-8B57-F1D83D090939}" type="slidenum">
              <a:rPr kumimoji="0" lang="ko-KR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Gulim" pitchFamily="34" charset="-127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altLang="ko-K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Gulim" pitchFamily="34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17506387"/>
      </p:ext>
    </p:extLst>
  </p:cSld>
  <p:clrMapOvr>
    <a:masterClrMapping/>
  </p:clrMapOvr>
</p:notes>
</file>

<file path=ppt/notesSlides/notesSlide9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73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2973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32973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72F7DB9-800D-4538-925B-A80C4C8DA7F8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153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37193546"/>
      </p:ext>
    </p:extLst>
  </p:cSld>
  <p:clrMapOvr>
    <a:masterClrMapping/>
  </p:clrMapOvr>
</p:notes>
</file>

<file path=ppt/notesSlides/notesSlide9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7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3075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33075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58EF783-7989-4470-AF2E-67924156BF0C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154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42324011"/>
      </p:ext>
    </p:extLst>
  </p:cSld>
  <p:clrMapOvr>
    <a:masterClrMapping/>
  </p:clrMapOvr>
</p:notes>
</file>

<file path=ppt/notesSlides/notesSlide9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77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3177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33178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BE03F4E-66EB-4F89-B5B1-8189A0BB4F23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155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44794221"/>
      </p:ext>
    </p:extLst>
  </p:cSld>
  <p:clrMapOvr>
    <a:masterClrMapping/>
  </p:clrMapOvr>
</p:notes>
</file>

<file path=ppt/notesSlides/notesSlide9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8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3280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33280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8308AF9-96CF-4854-AC8F-48F934721E12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156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33474527"/>
      </p:ext>
    </p:extLst>
  </p:cSld>
  <p:clrMapOvr>
    <a:masterClrMapping/>
  </p:clrMapOvr>
</p:notes>
</file>

<file path=ppt/notesSlides/notesSlide9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82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3382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33382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74DCAE1-4A9C-432B-A816-1CB2FE65045A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157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18954153"/>
      </p:ext>
    </p:extLst>
  </p:cSld>
  <p:clrMapOvr>
    <a:masterClrMapping/>
  </p:clrMapOvr>
</p:notes>
</file>

<file path=ppt/notesSlides/notesSlide9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85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3485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33485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B12E5BE-0AA1-4C91-8DE9-705B8BF9C07C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158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76746270"/>
      </p:ext>
    </p:extLst>
  </p:cSld>
  <p:clrMapOvr>
    <a:masterClrMapping/>
  </p:clrMapOvr>
</p:notes>
</file>

<file path=ppt/notesSlides/notesSlide9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87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3587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33587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374B1B5-B7CB-4FED-8043-6AD6339DD0B7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159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82753194"/>
      </p:ext>
    </p:extLst>
  </p:cSld>
  <p:clrMapOvr>
    <a:masterClrMapping/>
  </p:clrMapOvr>
</p:notes>
</file>

<file path=ppt/notesSlides/notesSlide9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8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1231C5E-64B1-4F6C-9909-D6C305B9330D}" type="slidenum">
              <a:rPr kumimoji="0" lang="ko-KR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Gulim" pitchFamily="34" charset="-127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160</a:t>
            </a:fld>
            <a:endParaRPr kumimoji="0" lang="en-US" altLang="ko-KR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Gulim" pitchFamily="34" charset="-127"/>
              <a:cs typeface="+mn-cs"/>
            </a:endParaRPr>
          </a:p>
        </p:txBody>
      </p:sp>
      <p:sp>
        <p:nvSpPr>
          <p:cNvPr id="3368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69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481939379"/>
      </p:ext>
    </p:extLst>
  </p:cSld>
  <p:clrMapOvr>
    <a:masterClrMapping/>
  </p:clrMapOvr>
</p:notes>
</file>

<file path=ppt/notesSlides/notesSlide9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54184EB-CF51-4195-8F6C-ED6CA26F0B29}" type="slidenum">
              <a:rPr kumimoji="0" lang="ko-KR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Gulim" pitchFamily="34" charset="-127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161</a:t>
            </a:fld>
            <a:endParaRPr kumimoji="0" lang="en-US" altLang="ko-KR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Gulim" pitchFamily="34" charset="-127"/>
              <a:cs typeface="+mn-cs"/>
            </a:endParaRPr>
          </a:p>
        </p:txBody>
      </p:sp>
      <p:sp>
        <p:nvSpPr>
          <p:cNvPr id="3379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636705405"/>
      </p:ext>
    </p:extLst>
  </p:cSld>
  <p:clrMapOvr>
    <a:masterClrMapping/>
  </p:clrMapOvr>
</p:notes>
</file>

<file path=ppt/notesSlides/notesSlide9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9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D1F192E-B2D8-4CE9-A571-7015CAF437AC}" type="slidenum">
              <a:rPr kumimoji="0" lang="ko-KR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Gulim" pitchFamily="34" charset="-127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162</a:t>
            </a:fld>
            <a:endParaRPr kumimoji="0" lang="en-US" altLang="ko-KR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Gulim" pitchFamily="34" charset="-127"/>
              <a:cs typeface="+mn-cs"/>
            </a:endParaRPr>
          </a:p>
        </p:txBody>
      </p:sp>
      <p:sp>
        <p:nvSpPr>
          <p:cNvPr id="3389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89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2433193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6C204E-063C-4EE9-8940-A7589E04F28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7789543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98B6C2-0BE7-40B0-8C6E-D878A5C0BD4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8856092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D7A010-AE76-4916-A07B-A7AF71F5F75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9607389"/>
      </p:ext>
    </p:extLst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8533EB-74C5-4C7C-A078-E2FDABED3A2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4351311"/>
      </p:ext>
    </p:extLst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Media" preserve="1">
  <p:cSld name="Title, Text and Media Cli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Media Placeholder 3"/>
          <p:cNvSpPr>
            <a:spLocks noGrp="1"/>
          </p:cNvSpPr>
          <p:nvPr>
            <p:ph type="media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1C331E-F313-4595-9770-5193DCA43F5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0007306"/>
      </p:ext>
    </p:extLst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C8763F8-1AF8-4A50-94AB-C6DB35655969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72740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17FD7DF-3C4B-4AB9-BD86-3CEB0F832541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462315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8C6B893-EDFC-48B3-AAC7-D85D94CFFE43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033389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491235A-FA81-44C3-B16A-C18731E2A401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37215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A80E01D-495C-441E-9DBE-99433E53377A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226253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01B80FE-7FC6-4986-8F8B-52FBBB045E53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81738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60BAD0-2FA2-4CD5-B3B7-96138F8457A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2358664"/>
      </p:ext>
    </p:extLst>
  </p:cSld>
  <p:clrMapOvr>
    <a:masterClrMapping/>
  </p:clrMapOvr>
  <p:transition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56BF5F9-363E-4B49-AA84-EBBFCD0CE296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887128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3750FB0-9C15-48DA-BBC2-E55DF1DA6F51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281091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B984297-08A1-4B3D-92C1-A437EE787A88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438265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440FEB8-BFDB-456E-AD97-7FF23E54E49A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207866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16E7FA3-1C3A-42CC-95E3-8B1E64E95C0D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412365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88033AF-A7F3-40D2-A18A-FBAB61AEF584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844311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Media" preserve="1">
  <p:cSld name="Title, Text and Media Cli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Media Placeholder 3"/>
          <p:cNvSpPr>
            <a:spLocks noGrp="1"/>
          </p:cNvSpPr>
          <p:nvPr>
            <p:ph type="media"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DF5857A-263B-479B-BF83-230F437A480F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807167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56E6875-8934-4920-BF81-DF558BE7E56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015914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B55C55C-84CE-4F83-9FC3-5F882F5B509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43481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F765BB3-AA3D-42C4-8C3E-F650C219615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54928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CDFD86-2316-4429-979D-65D2B0A6786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1072909"/>
      </p:ext>
    </p:extLst>
  </p:cSld>
  <p:clrMapOvr>
    <a:masterClrMapping/>
  </p:clrMapOvr>
  <p:transition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22B0ADA-E6D0-40ED-98C4-A3F3F365C76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710899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D98A713-D345-44EE-A526-4F125DD47BB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37212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7AD3F9D-4D0B-4761-A84E-6563FF2CEE2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440378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31EB4D3-EBCB-4786-8B2B-52408456119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956675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60D57AB-4C24-4721-9ED4-D5D1168300C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698711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FB71605-5A7B-4C93-865A-C994DA3DC23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147756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302221E-DEDF-485D-A7C4-484010E0AFE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710958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226C31D-AB2A-435E-8ACF-A1FC01D8C04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854202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56E6875-8934-4920-BF81-DF558BE7E563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501477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B55C55C-84CE-4F83-9FC3-5F882F5B509D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28587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08DA27-54EA-406E-8F3B-047F3EFFE64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8374729"/>
      </p:ext>
    </p:extLst>
  </p:cSld>
  <p:clrMapOvr>
    <a:masterClrMapping/>
  </p:clrMapOvr>
  <p:transition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F765BB3-AA3D-42C4-8C3E-F650C2196153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662210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22B0ADA-E6D0-40ED-98C4-A3F3F365C76D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7860028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D98A713-D345-44EE-A526-4F125DD47BBC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905280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7AD3F9D-4D0B-4761-A84E-6563FF2CEE2F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0470449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31EB4D3-EBCB-4786-8B2B-524084561195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881476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60D57AB-4C24-4721-9ED4-D5D1168300CA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0919257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FB71605-5A7B-4C93-865A-C994DA3DC239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9926504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302221E-DEDF-485D-A7C4-484010E0AFE5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1548247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226C31D-AB2A-435E-8ACF-A1FC01D8C047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2828162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C8D46B-EA09-4E57-A9CD-CE966C48C77E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8305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393B65-3342-4BD7-938C-7072CF849C0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0981830"/>
      </p:ext>
    </p:extLst>
  </p:cSld>
  <p:clrMapOvr>
    <a:masterClrMapping/>
  </p:clrMapOvr>
  <p:transition/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23BEEF-8039-4080-B34E-5ECA174FF4E4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6825378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07F40A-7FD8-4E4B-97E0-25827E66ECE7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1281642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4C73AC-4B57-43E9-9187-6D03F8347960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3213605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50BE6D-6870-440D-850A-4315A4FCB234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427796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B5C4C6-694D-4793-9568-88582529D218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3611506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2988D0-90F8-4717-81F5-4EE68A74D259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6589279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307B81-2910-4D69-BFC5-EB8BA371415C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9665414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B5DE64-49C8-49DD-A3FA-880988273543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3888366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4F73AE-FBB8-4B19-BB5C-1B452A19888F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8010060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8F7727-8F2D-484C-B407-47B45C3370EA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81846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0782B4-4705-4118-A8E7-BBDC4645926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2230190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BFB4EA-E92A-474E-BDBF-C2E2AFD6F94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5847219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7D0C67-A3F0-4447-9F7B-7055110FD4F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3816828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CB2B04-B64A-4DBA-8E18-8D181EDE590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7292808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6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.xml"/><Relationship Id="rId3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3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8.xml"/><Relationship Id="rId1" Type="http://schemas.openxmlformats.org/officeDocument/2006/relationships/slideLayout" Target="../slideLayouts/slideLayout27.xml"/><Relationship Id="rId6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5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5.xml"/><Relationship Id="rId3" Type="http://schemas.openxmlformats.org/officeDocument/2006/relationships/slideLayout" Target="../slideLayouts/slideLayout40.xml"/><Relationship Id="rId7" Type="http://schemas.openxmlformats.org/officeDocument/2006/relationships/slideLayout" Target="../slideLayouts/slideLayout44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9.xml"/><Relationship Id="rId1" Type="http://schemas.openxmlformats.org/officeDocument/2006/relationships/slideLayout" Target="../slideLayouts/slideLayout38.xml"/><Relationship Id="rId6" Type="http://schemas.openxmlformats.org/officeDocument/2006/relationships/slideLayout" Target="../slideLayouts/slideLayout43.xml"/><Relationship Id="rId11" Type="http://schemas.openxmlformats.org/officeDocument/2006/relationships/slideLayout" Target="../slideLayouts/slideLayout48.xml"/><Relationship Id="rId5" Type="http://schemas.openxmlformats.org/officeDocument/2006/relationships/slideLayout" Target="../slideLayouts/slideLayout42.xml"/><Relationship Id="rId10" Type="http://schemas.openxmlformats.org/officeDocument/2006/relationships/slideLayout" Target="../slideLayouts/slideLayout47.xml"/><Relationship Id="rId4" Type="http://schemas.openxmlformats.org/officeDocument/2006/relationships/slideLayout" Target="../slideLayouts/slideLayout41.xml"/><Relationship Id="rId9" Type="http://schemas.openxmlformats.org/officeDocument/2006/relationships/slideLayout" Target="../slideLayouts/slideLayout46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6.xml"/><Relationship Id="rId3" Type="http://schemas.openxmlformats.org/officeDocument/2006/relationships/slideLayout" Target="../slideLayouts/slideLayout51.xml"/><Relationship Id="rId7" Type="http://schemas.openxmlformats.org/officeDocument/2006/relationships/slideLayout" Target="../slideLayouts/slideLayout55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50.xml"/><Relationship Id="rId1" Type="http://schemas.openxmlformats.org/officeDocument/2006/relationships/slideLayout" Target="../slideLayouts/slideLayout49.xml"/><Relationship Id="rId6" Type="http://schemas.openxmlformats.org/officeDocument/2006/relationships/slideLayout" Target="../slideLayouts/slideLayout54.xml"/><Relationship Id="rId11" Type="http://schemas.openxmlformats.org/officeDocument/2006/relationships/slideLayout" Target="../slideLayouts/slideLayout59.xml"/><Relationship Id="rId5" Type="http://schemas.openxmlformats.org/officeDocument/2006/relationships/slideLayout" Target="../slideLayouts/slideLayout53.xml"/><Relationship Id="rId10" Type="http://schemas.openxmlformats.org/officeDocument/2006/relationships/slideLayout" Target="../slideLayouts/slideLayout58.xml"/><Relationship Id="rId4" Type="http://schemas.openxmlformats.org/officeDocument/2006/relationships/slideLayout" Target="../slideLayouts/slideLayout52.xml"/><Relationship Id="rId9" Type="http://schemas.openxmlformats.org/officeDocument/2006/relationships/slideLayout" Target="../slideLayouts/slideLayout5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C8C8FF"/>
            </a:gs>
            <a:gs pos="50000">
              <a:schemeClr val="bg1"/>
            </a:gs>
            <a:gs pos="100000">
              <a:srgbClr val="C8C8FF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843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843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843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charset="0"/>
              </a:defRPr>
            </a:lvl1pPr>
          </a:lstStyle>
          <a:p>
            <a:pPr>
              <a:defRPr/>
            </a:pPr>
            <a:fld id="{B3DAB159-1BC5-4B00-8396-DFE35EB83A5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31974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6" r:id="rId1"/>
    <p:sldLayoutId id="2147483707" r:id="rId2"/>
    <p:sldLayoutId id="2147483708" r:id="rId3"/>
    <p:sldLayoutId id="2147483709" r:id="rId4"/>
    <p:sldLayoutId id="2147483710" r:id="rId5"/>
    <p:sldLayoutId id="2147483711" r:id="rId6"/>
    <p:sldLayoutId id="2147483712" r:id="rId7"/>
    <p:sldLayoutId id="2147483713" r:id="rId8"/>
    <p:sldLayoutId id="2147483714" r:id="rId9"/>
    <p:sldLayoutId id="2147483715" r:id="rId10"/>
    <p:sldLayoutId id="2147483716" r:id="rId11"/>
    <p:sldLayoutId id="2147483717" r:id="rId12"/>
    <p:sldLayoutId id="2147483718" r:id="rId13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DCF5FF"/>
            </a:gs>
            <a:gs pos="50000">
              <a:schemeClr val="tx1"/>
            </a:gs>
            <a:gs pos="100000">
              <a:srgbClr val="DCF5FF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Times New Roman" pitchFamily="18" charset="0"/>
              </a:defRPr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Times New Roman" pitchFamily="18" charset="0"/>
              </a:defRPr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Times New Roman" pitchFamily="18" charset="0"/>
              </a:defRPr>
            </a:lvl1pPr>
          </a:lstStyle>
          <a:p>
            <a:fld id="{85D47981-B4EA-4968-94AA-A0E452280ED9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8668343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756" r:id="rId1"/>
    <p:sldLayoutId id="2147483757" r:id="rId2"/>
    <p:sldLayoutId id="2147483758" r:id="rId3"/>
    <p:sldLayoutId id="2147483759" r:id="rId4"/>
    <p:sldLayoutId id="2147483760" r:id="rId5"/>
    <p:sldLayoutId id="2147483761" r:id="rId6"/>
    <p:sldLayoutId id="2147483762" r:id="rId7"/>
    <p:sldLayoutId id="2147483763" r:id="rId8"/>
    <p:sldLayoutId id="2147483764" r:id="rId9"/>
    <p:sldLayoutId id="2147483765" r:id="rId10"/>
    <p:sldLayoutId id="2147483766" r:id="rId11"/>
    <p:sldLayoutId id="2147483767" r:id="rId12"/>
    <p:sldLayoutId id="2147483768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DCF5FF"/>
            </a:gs>
            <a:gs pos="50000">
              <a:schemeClr val="tx1"/>
            </a:gs>
            <a:gs pos="100000">
              <a:srgbClr val="DCF5FF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fld id="{E208B97E-54FA-4032-8654-18D25B4A5C6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7324973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770" r:id="rId1"/>
    <p:sldLayoutId id="2147483771" r:id="rId2"/>
    <p:sldLayoutId id="2147483772" r:id="rId3"/>
    <p:sldLayoutId id="2147483773" r:id="rId4"/>
    <p:sldLayoutId id="2147483774" r:id="rId5"/>
    <p:sldLayoutId id="2147483775" r:id="rId6"/>
    <p:sldLayoutId id="2147483776" r:id="rId7"/>
    <p:sldLayoutId id="2147483777" r:id="rId8"/>
    <p:sldLayoutId id="2147483778" r:id="rId9"/>
    <p:sldLayoutId id="2147483779" r:id="rId10"/>
    <p:sldLayoutId id="2147483780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DCF5FF"/>
            </a:gs>
            <a:gs pos="50000">
              <a:schemeClr val="tx1"/>
            </a:gs>
            <a:gs pos="100000">
              <a:srgbClr val="DCF5FF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</a:defRPr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</a:defRPr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fld id="{E208B97E-54FA-4032-8654-18D25B4A5C68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7005405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782" r:id="rId1"/>
    <p:sldLayoutId id="2147483783" r:id="rId2"/>
    <p:sldLayoutId id="2147483784" r:id="rId3"/>
    <p:sldLayoutId id="2147483785" r:id="rId4"/>
    <p:sldLayoutId id="2147483786" r:id="rId5"/>
    <p:sldLayoutId id="2147483787" r:id="rId6"/>
    <p:sldLayoutId id="2147483788" r:id="rId7"/>
    <p:sldLayoutId id="2147483789" r:id="rId8"/>
    <p:sldLayoutId id="2147483790" r:id="rId9"/>
    <p:sldLayoutId id="2147483791" r:id="rId10"/>
    <p:sldLayoutId id="2147483792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DCF5FF"/>
            </a:gs>
            <a:gs pos="50000">
              <a:schemeClr val="tx1"/>
            </a:gs>
            <a:gs pos="100000">
              <a:srgbClr val="DCF5FF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</a:defRPr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</a:defRPr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pPr>
              <a:defRPr/>
            </a:pPr>
            <a:fld id="{0C2D44E5-206B-42EF-9B57-977F1B3A3EC6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2869562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794" r:id="rId1"/>
    <p:sldLayoutId id="2147483795" r:id="rId2"/>
    <p:sldLayoutId id="2147483796" r:id="rId3"/>
    <p:sldLayoutId id="2147483797" r:id="rId4"/>
    <p:sldLayoutId id="2147483798" r:id="rId5"/>
    <p:sldLayoutId id="2147483799" r:id="rId6"/>
    <p:sldLayoutId id="2147483800" r:id="rId7"/>
    <p:sldLayoutId id="2147483801" r:id="rId8"/>
    <p:sldLayoutId id="2147483802" r:id="rId9"/>
    <p:sldLayoutId id="2147483803" r:id="rId10"/>
    <p:sldLayoutId id="2147483804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marron.web.unc.edu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6.xml"/></Relationships>
</file>

<file path=ppt/slides/_rels/slide10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10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71.png"/></Relationships>
</file>

<file path=ppt/slides/_rels/slide10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7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71.png"/></Relationships>
</file>

<file path=ppt/slides/_rels/slide10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0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5.xml"/></Relationships>
</file>

<file path=ppt/slides/_rels/slide10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15.xml"/></Relationships>
</file>

<file path=ppt/slides/_rels/slide10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15.xml"/></Relationships>
</file>

<file path=ppt/slides/_rels/slide10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15.xml"/></Relationships>
</file>

<file path=ppt/slides/_rels/slide10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15.xml"/></Relationships>
</file>

<file path=ppt/slides/_rels/slide10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15.xml"/></Relationships>
</file>

<file path=ppt/slides/_rels/slide10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15.xml"/></Relationships>
</file>

<file path=ppt/slides/_rels/slide10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1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6.xml"/><Relationship Id="rId4" Type="http://schemas.openxmlformats.org/officeDocument/2006/relationships/image" Target="../media/image2.jpeg"/></Relationships>
</file>

<file path=ppt/slides/_rels/slide1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pn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15.xml"/></Relationships>
</file>

<file path=ppt/slides/_rels/slide1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pn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15.xml"/></Relationships>
</file>

<file path=ppt/slides/_rels/slide1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15.xml"/></Relationships>
</file>

<file path=ppt/slides/_rels/slide1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pn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15.xml"/></Relationships>
</file>

<file path=ppt/slides/_rels/slide1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pn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15.xml"/></Relationships>
</file>

<file path=ppt/slides/_rels/slide1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15.xml"/></Relationships>
</file>

<file path=ppt/slides/_rels/slide1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png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15.xml"/></Relationships>
</file>

<file path=ppt/slides/_rels/slide1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png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15.xml"/></Relationships>
</file>

<file path=ppt/slides/_rels/slide1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png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15.xml"/></Relationships>
</file>

<file path=ppt/slides/_rels/slide1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png"/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1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6.xml"/></Relationships>
</file>

<file path=ppt/slides/_rels/slide1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7.png"/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15.xml"/></Relationships>
</file>

<file path=ppt/slides/_rels/slide1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8.png"/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15.xml"/></Relationships>
</file>

<file path=ppt/slides/_rels/slide1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9.png"/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15.xml"/></Relationships>
</file>

<file path=ppt/slides/_rels/slide1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1.png"/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15.xml"/></Relationships>
</file>

<file path=ppt/slides/_rels/slide1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2.png"/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15.xml"/></Relationships>
</file>

<file path=ppt/slides/_rels/slide1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3.png"/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15.xml"/></Relationships>
</file>

<file path=ppt/slides/_rels/slide1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4.png"/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15.xml"/></Relationships>
</file>

<file path=ppt/slides/_rels/slide1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5.png"/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15.xml"/></Relationships>
</file>

<file path=ppt/slides/_rels/slide1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15.xml"/></Relationships>
</file>

<file path=ppt/slides/_rels/slide1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6.png"/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1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6.xml"/></Relationships>
</file>

<file path=ppt/slides/_rels/slide1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7.png"/><Relationship Id="rId2" Type="http://schemas.openxmlformats.org/officeDocument/2006/relationships/notesSlide" Target="../notesSlides/notesSlide67.xml"/><Relationship Id="rId1" Type="http://schemas.openxmlformats.org/officeDocument/2006/relationships/slideLayout" Target="../slideLayouts/slideLayout15.xml"/></Relationships>
</file>

<file path=ppt/slides/_rels/slide1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8.png"/><Relationship Id="rId2" Type="http://schemas.openxmlformats.org/officeDocument/2006/relationships/notesSlide" Target="../notesSlides/notesSlide68.xml"/><Relationship Id="rId1" Type="http://schemas.openxmlformats.org/officeDocument/2006/relationships/slideLayout" Target="../slideLayouts/slideLayout15.xml"/></Relationships>
</file>

<file path=ppt/slides/_rels/slide1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9.png"/><Relationship Id="rId2" Type="http://schemas.openxmlformats.org/officeDocument/2006/relationships/notesSlide" Target="../notesSlides/notesSlide69.xml"/><Relationship Id="rId1" Type="http://schemas.openxmlformats.org/officeDocument/2006/relationships/slideLayout" Target="../slideLayouts/slideLayout15.xml"/></Relationships>
</file>

<file path=ppt/slides/_rels/slide1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0.png"/><Relationship Id="rId2" Type="http://schemas.openxmlformats.org/officeDocument/2006/relationships/notesSlide" Target="../notesSlides/notesSlide70.xml"/><Relationship Id="rId1" Type="http://schemas.openxmlformats.org/officeDocument/2006/relationships/slideLayout" Target="../slideLayouts/slideLayout15.xml"/></Relationships>
</file>

<file path=ppt/slides/_rels/slide1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1.png"/><Relationship Id="rId2" Type="http://schemas.openxmlformats.org/officeDocument/2006/relationships/notesSlide" Target="../notesSlides/notesSlide71.xml"/><Relationship Id="rId1" Type="http://schemas.openxmlformats.org/officeDocument/2006/relationships/slideLayout" Target="../slideLayouts/slideLayout15.xml"/></Relationships>
</file>

<file path=ppt/slides/_rels/slide1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2.png"/><Relationship Id="rId2" Type="http://schemas.openxmlformats.org/officeDocument/2006/relationships/notesSlide" Target="../notesSlides/notesSlide72.xml"/><Relationship Id="rId1" Type="http://schemas.openxmlformats.org/officeDocument/2006/relationships/slideLayout" Target="../slideLayouts/slideLayout15.xml"/></Relationships>
</file>

<file path=ppt/slides/_rels/slide1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3.png"/><Relationship Id="rId2" Type="http://schemas.openxmlformats.org/officeDocument/2006/relationships/notesSlide" Target="../notesSlides/notesSlide73.xml"/><Relationship Id="rId1" Type="http://schemas.openxmlformats.org/officeDocument/2006/relationships/slideLayout" Target="../slideLayouts/slideLayout15.xml"/></Relationships>
</file>

<file path=ppt/slides/_rels/slide1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4.png"/><Relationship Id="rId2" Type="http://schemas.openxmlformats.org/officeDocument/2006/relationships/notesSlide" Target="../notesSlides/notesSlide74.xml"/><Relationship Id="rId1" Type="http://schemas.openxmlformats.org/officeDocument/2006/relationships/slideLayout" Target="../slideLayouts/slideLayout15.xml"/></Relationships>
</file>

<file path=ppt/slides/_rels/slide1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5.png"/><Relationship Id="rId2" Type="http://schemas.openxmlformats.org/officeDocument/2006/relationships/notesSlide" Target="../notesSlides/notesSlide75.xml"/><Relationship Id="rId1" Type="http://schemas.openxmlformats.org/officeDocument/2006/relationships/slideLayout" Target="../slideLayouts/slideLayout15.xml"/></Relationships>
</file>

<file path=ppt/slides/_rels/slide1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6.png"/><Relationship Id="rId2" Type="http://schemas.openxmlformats.org/officeDocument/2006/relationships/notesSlide" Target="../notesSlides/notesSlide76.xml"/><Relationship Id="rId1" Type="http://schemas.openxmlformats.org/officeDocument/2006/relationships/slideLayout" Target="../slideLayouts/slideLayout1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6.xml"/></Relationships>
</file>

<file path=ppt/slides/_rels/slide1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7.png"/><Relationship Id="rId2" Type="http://schemas.openxmlformats.org/officeDocument/2006/relationships/notesSlide" Target="../notesSlides/notesSlide77.xml"/><Relationship Id="rId1" Type="http://schemas.openxmlformats.org/officeDocument/2006/relationships/slideLayout" Target="../slideLayouts/slideLayout15.xml"/></Relationships>
</file>

<file path=ppt/slides/_rels/slide1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8.png"/><Relationship Id="rId2" Type="http://schemas.openxmlformats.org/officeDocument/2006/relationships/notesSlide" Target="../notesSlides/notesSlide78.xml"/><Relationship Id="rId1" Type="http://schemas.openxmlformats.org/officeDocument/2006/relationships/slideLayout" Target="../slideLayouts/slideLayout15.xml"/></Relationships>
</file>

<file path=ppt/slides/_rels/slide1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9.png"/><Relationship Id="rId2" Type="http://schemas.openxmlformats.org/officeDocument/2006/relationships/notesSlide" Target="../notesSlides/notesSlide79.xml"/><Relationship Id="rId1" Type="http://schemas.openxmlformats.org/officeDocument/2006/relationships/slideLayout" Target="../slideLayouts/slideLayout15.xml"/></Relationships>
</file>

<file path=ppt/slides/_rels/slide1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0.xml"/><Relationship Id="rId1" Type="http://schemas.openxmlformats.org/officeDocument/2006/relationships/slideLayout" Target="../slideLayouts/slideLayout15.xml"/></Relationships>
</file>

<file path=ppt/slides/_rels/slide1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2.png"/><Relationship Id="rId2" Type="http://schemas.openxmlformats.org/officeDocument/2006/relationships/notesSlide" Target="../notesSlides/notesSlide81.xml"/><Relationship Id="rId1" Type="http://schemas.openxmlformats.org/officeDocument/2006/relationships/slideLayout" Target="../slideLayouts/slideLayout15.xml"/></Relationships>
</file>

<file path=ppt/slides/_rels/slide1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3.png"/><Relationship Id="rId2" Type="http://schemas.openxmlformats.org/officeDocument/2006/relationships/notesSlide" Target="../notesSlides/notesSlide82.xml"/><Relationship Id="rId1" Type="http://schemas.openxmlformats.org/officeDocument/2006/relationships/slideLayout" Target="../slideLayouts/slideLayout15.xml"/></Relationships>
</file>

<file path=ppt/slides/_rels/slide1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5.png"/><Relationship Id="rId2" Type="http://schemas.openxmlformats.org/officeDocument/2006/relationships/notesSlide" Target="../notesSlides/notesSlide83.xml"/><Relationship Id="rId1" Type="http://schemas.openxmlformats.org/officeDocument/2006/relationships/slideLayout" Target="../slideLayouts/slideLayout15.xml"/></Relationships>
</file>

<file path=ppt/slides/_rels/slide1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6.png"/><Relationship Id="rId2" Type="http://schemas.openxmlformats.org/officeDocument/2006/relationships/notesSlide" Target="../notesSlides/notesSlide84.xml"/><Relationship Id="rId1" Type="http://schemas.openxmlformats.org/officeDocument/2006/relationships/slideLayout" Target="../slideLayouts/slideLayout15.xml"/></Relationships>
</file>

<file path=ppt/slides/_rels/slide1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8.png"/><Relationship Id="rId2" Type="http://schemas.openxmlformats.org/officeDocument/2006/relationships/notesSlide" Target="../notesSlides/notesSlide85.xml"/><Relationship Id="rId1" Type="http://schemas.openxmlformats.org/officeDocument/2006/relationships/slideLayout" Target="../slideLayouts/slideLayout15.xml"/></Relationships>
</file>

<file path=ppt/slides/_rels/slide1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9.png"/><Relationship Id="rId2" Type="http://schemas.openxmlformats.org/officeDocument/2006/relationships/notesSlide" Target="../notesSlides/notesSlide86.xml"/><Relationship Id="rId1" Type="http://schemas.openxmlformats.org/officeDocument/2006/relationships/slideLayout" Target="../slideLayouts/slideLayout1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0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6.xml"/><Relationship Id="rId4" Type="http://schemas.openxmlformats.org/officeDocument/2006/relationships/image" Target="../media/image4.jpeg"/></Relationships>
</file>

<file path=ppt/slides/_rels/slide1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1.png"/><Relationship Id="rId2" Type="http://schemas.openxmlformats.org/officeDocument/2006/relationships/notesSlide" Target="../notesSlides/notesSlide87.xml"/><Relationship Id="rId1" Type="http://schemas.openxmlformats.org/officeDocument/2006/relationships/slideLayout" Target="../slideLayouts/slideLayout15.xml"/></Relationships>
</file>

<file path=ppt/slides/_rels/slide1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2.png"/><Relationship Id="rId2" Type="http://schemas.openxmlformats.org/officeDocument/2006/relationships/notesSlide" Target="../notesSlides/notesSlide88.xml"/><Relationship Id="rId1" Type="http://schemas.openxmlformats.org/officeDocument/2006/relationships/slideLayout" Target="../slideLayouts/slideLayout15.xml"/></Relationships>
</file>

<file path=ppt/slides/_rels/slide1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3.png"/><Relationship Id="rId2" Type="http://schemas.openxmlformats.org/officeDocument/2006/relationships/notesSlide" Target="../notesSlides/notesSlide89.xml"/><Relationship Id="rId1" Type="http://schemas.openxmlformats.org/officeDocument/2006/relationships/slideLayout" Target="../slideLayouts/slideLayout15.xml"/></Relationships>
</file>

<file path=ppt/slides/_rels/slide1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4.png"/><Relationship Id="rId2" Type="http://schemas.openxmlformats.org/officeDocument/2006/relationships/notesSlide" Target="../notesSlides/notesSlide90.xml"/><Relationship Id="rId1" Type="http://schemas.openxmlformats.org/officeDocument/2006/relationships/slideLayout" Target="../slideLayouts/slideLayout15.xml"/></Relationships>
</file>

<file path=ppt/slides/_rels/slide1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5.png"/><Relationship Id="rId2" Type="http://schemas.openxmlformats.org/officeDocument/2006/relationships/notesSlide" Target="../notesSlides/notesSlide91.xml"/><Relationship Id="rId1" Type="http://schemas.openxmlformats.org/officeDocument/2006/relationships/slideLayout" Target="../slideLayouts/slideLayout15.xml"/></Relationships>
</file>

<file path=ppt/slides/_rels/slide1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6.png"/><Relationship Id="rId2" Type="http://schemas.openxmlformats.org/officeDocument/2006/relationships/notesSlide" Target="../notesSlides/notesSlide92.xml"/><Relationship Id="rId1" Type="http://schemas.openxmlformats.org/officeDocument/2006/relationships/slideLayout" Target="../slideLayouts/slideLayout15.xml"/></Relationships>
</file>

<file path=ppt/slides/_rels/slide1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3.xml"/><Relationship Id="rId1" Type="http://schemas.openxmlformats.org/officeDocument/2006/relationships/slideLayout" Target="../slideLayouts/slideLayout15.xml"/></Relationships>
</file>

<file path=ppt/slides/_rels/slide1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7.png"/><Relationship Id="rId2" Type="http://schemas.openxmlformats.org/officeDocument/2006/relationships/notesSlide" Target="../notesSlides/notesSlide94.xml"/><Relationship Id="rId1" Type="http://schemas.openxmlformats.org/officeDocument/2006/relationships/slideLayout" Target="../slideLayouts/slideLayout15.xml"/></Relationships>
</file>

<file path=ppt/slides/_rels/slide1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0.png"/><Relationship Id="rId2" Type="http://schemas.openxmlformats.org/officeDocument/2006/relationships/notesSlide" Target="../notesSlides/notesSlide95.xml"/><Relationship Id="rId1" Type="http://schemas.openxmlformats.org/officeDocument/2006/relationships/slideLayout" Target="../slideLayouts/slideLayout15.xml"/></Relationships>
</file>

<file path=ppt/slides/_rels/slide1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6.xml"/><Relationship Id="rId1" Type="http://schemas.openxmlformats.org/officeDocument/2006/relationships/slideLayout" Target="../slideLayouts/slideLayout1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6.xml"/></Relationships>
</file>

<file path=ppt/slides/_rels/slide1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8.png"/><Relationship Id="rId2" Type="http://schemas.openxmlformats.org/officeDocument/2006/relationships/notesSlide" Target="../notesSlides/notesSlide97.xml"/><Relationship Id="rId1" Type="http://schemas.openxmlformats.org/officeDocument/2006/relationships/slideLayout" Target="../slideLayouts/slideLayout15.xml"/></Relationships>
</file>

<file path=ppt/slides/_rels/slide1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9.png"/><Relationship Id="rId2" Type="http://schemas.openxmlformats.org/officeDocument/2006/relationships/notesSlide" Target="../notesSlides/notesSlide98.xml"/><Relationship Id="rId1" Type="http://schemas.openxmlformats.org/officeDocument/2006/relationships/slideLayout" Target="../slideLayouts/slideLayout15.xml"/></Relationships>
</file>

<file path=ppt/slides/_rels/slide1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0.png"/><Relationship Id="rId2" Type="http://schemas.openxmlformats.org/officeDocument/2006/relationships/notesSlide" Target="../notesSlides/notesSlide99.xml"/><Relationship Id="rId1" Type="http://schemas.openxmlformats.org/officeDocument/2006/relationships/slideLayout" Target="../slideLayouts/slideLayout15.xml"/></Relationships>
</file>

<file path=ppt/slides/_rels/slide1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1.png"/><Relationship Id="rId2" Type="http://schemas.openxmlformats.org/officeDocument/2006/relationships/notesSlide" Target="../notesSlides/notesSlide100.xml"/><Relationship Id="rId1" Type="http://schemas.openxmlformats.org/officeDocument/2006/relationships/slideLayout" Target="../slideLayouts/slideLayout15.xml"/></Relationships>
</file>

<file path=ppt/slides/_rels/slide1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2.png"/><Relationship Id="rId2" Type="http://schemas.openxmlformats.org/officeDocument/2006/relationships/notesSlide" Target="../notesSlides/notesSlide101.xml"/><Relationship Id="rId1" Type="http://schemas.openxmlformats.org/officeDocument/2006/relationships/slideLayout" Target="../slideLayouts/slideLayout15.xml"/></Relationships>
</file>

<file path=ppt/slides/_rels/slide1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3.png"/><Relationship Id="rId2" Type="http://schemas.openxmlformats.org/officeDocument/2006/relationships/notesSlide" Target="../notesSlides/notesSlide102.xml"/><Relationship Id="rId1" Type="http://schemas.openxmlformats.org/officeDocument/2006/relationships/slideLayout" Target="../slideLayouts/slideLayout15.xml"/></Relationships>
</file>

<file path=ppt/slides/_rels/slide1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4.png"/><Relationship Id="rId2" Type="http://schemas.openxmlformats.org/officeDocument/2006/relationships/notesSlide" Target="../notesSlides/notesSlide103.xml"/><Relationship Id="rId1" Type="http://schemas.openxmlformats.org/officeDocument/2006/relationships/slideLayout" Target="../slideLayouts/slideLayout15.xml"/></Relationships>
</file>

<file path=ppt/slides/_rels/slide1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5.png"/><Relationship Id="rId2" Type="http://schemas.openxmlformats.org/officeDocument/2006/relationships/notesSlide" Target="../notesSlides/notesSlide104.xml"/><Relationship Id="rId1" Type="http://schemas.openxmlformats.org/officeDocument/2006/relationships/slideLayout" Target="../slideLayouts/slideLayout15.xml"/></Relationships>
</file>

<file path=ppt/slides/_rels/slide1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6.png"/><Relationship Id="rId2" Type="http://schemas.openxmlformats.org/officeDocument/2006/relationships/notesSlide" Target="../notesSlides/notesSlide105.xml"/><Relationship Id="rId1" Type="http://schemas.openxmlformats.org/officeDocument/2006/relationships/slideLayout" Target="../slideLayouts/slideLayout15.xml"/></Relationships>
</file>

<file path=ppt/slides/_rels/slide1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7.png"/><Relationship Id="rId2" Type="http://schemas.openxmlformats.org/officeDocument/2006/relationships/notesSlide" Target="../notesSlides/notesSlide106.xml"/><Relationship Id="rId1" Type="http://schemas.openxmlformats.org/officeDocument/2006/relationships/slideLayout" Target="../slideLayouts/slideLayout1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6.xml"/></Relationships>
</file>

<file path=ppt/slides/_rels/slide1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8.png"/><Relationship Id="rId2" Type="http://schemas.openxmlformats.org/officeDocument/2006/relationships/notesSlide" Target="../notesSlides/notesSlide107.xml"/><Relationship Id="rId1" Type="http://schemas.openxmlformats.org/officeDocument/2006/relationships/slideLayout" Target="../slideLayouts/slideLayout15.xml"/></Relationships>
</file>

<file path=ppt/slides/_rels/slide17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8.xml"/><Relationship Id="rId1" Type="http://schemas.openxmlformats.org/officeDocument/2006/relationships/slideLayout" Target="../slideLayouts/slideLayout15.xml"/></Relationships>
</file>

<file path=ppt/slides/_rels/slide1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9.png"/><Relationship Id="rId2" Type="http://schemas.openxmlformats.org/officeDocument/2006/relationships/notesSlide" Target="../notesSlides/notesSlide109.xml"/><Relationship Id="rId1" Type="http://schemas.openxmlformats.org/officeDocument/2006/relationships/slideLayout" Target="../slideLayouts/slideLayout15.xml"/></Relationships>
</file>

<file path=ppt/slides/_rels/slide1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1.png"/><Relationship Id="rId7" Type="http://schemas.openxmlformats.org/officeDocument/2006/relationships/image" Target="../media/image840.png"/><Relationship Id="rId2" Type="http://schemas.openxmlformats.org/officeDocument/2006/relationships/notesSlide" Target="../notesSlides/notesSlide110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880.png"/><Relationship Id="rId5" Type="http://schemas.openxmlformats.org/officeDocument/2006/relationships/image" Target="../media/image870.png"/><Relationship Id="rId4" Type="http://schemas.openxmlformats.org/officeDocument/2006/relationships/image" Target="../media/image860.png"/></Relationships>
</file>

<file path=ppt/slides/_rels/slide1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1.png"/><Relationship Id="rId7" Type="http://schemas.openxmlformats.org/officeDocument/2006/relationships/image" Target="../media/image143.png"/><Relationship Id="rId2" Type="http://schemas.openxmlformats.org/officeDocument/2006/relationships/notesSlide" Target="../notesSlides/notesSlide111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1420.png"/><Relationship Id="rId5" Type="http://schemas.openxmlformats.org/officeDocument/2006/relationships/image" Target="../media/image142.png"/><Relationship Id="rId4" Type="http://schemas.openxmlformats.org/officeDocument/2006/relationships/image" Target="../media/image1400.png"/></Relationships>
</file>

<file path=ppt/slides/_rels/slide17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2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0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6.xml"/><Relationship Id="rId6" Type="http://schemas.openxmlformats.org/officeDocument/2006/relationships/image" Target="../media/image6.jpeg"/><Relationship Id="rId5" Type="http://schemas.openxmlformats.org/officeDocument/2006/relationships/image" Target="../media/image260.png"/><Relationship Id="rId4" Type="http://schemas.openxmlformats.org/officeDocument/2006/relationships/image" Target="../media/image250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6.xml"/><Relationship Id="rId5" Type="http://schemas.openxmlformats.org/officeDocument/2006/relationships/image" Target="../media/image261.png"/><Relationship Id="rId4" Type="http://schemas.openxmlformats.org/officeDocument/2006/relationships/image" Target="../media/image251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6.xml"/><Relationship Id="rId5" Type="http://schemas.openxmlformats.org/officeDocument/2006/relationships/image" Target="../media/image291.png"/><Relationship Id="rId4" Type="http://schemas.openxmlformats.org/officeDocument/2006/relationships/image" Target="../media/image280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0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6.xml"/><Relationship Id="rId4" Type="http://schemas.openxmlformats.org/officeDocument/2006/relationships/image" Target="../media/image111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5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0.png"/><Relationship Id="rId1" Type="http://schemas.openxmlformats.org/officeDocument/2006/relationships/slideLayout" Target="../slideLayouts/slideLayout28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55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55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55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01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8.xml"/><Relationship Id="rId4" Type="http://schemas.openxmlformats.org/officeDocument/2006/relationships/image" Target="../media/image5800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00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8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3.png"/><Relationship Id="rId1" Type="http://schemas.openxmlformats.org/officeDocument/2006/relationships/slideLayout" Target="../slideLayouts/slideLayout28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28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110.png"/><Relationship Id="rId1" Type="http://schemas.openxmlformats.org/officeDocument/2006/relationships/slideLayout" Target="../slideLayouts/slideLayout2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6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8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500.png"/><Relationship Id="rId1" Type="http://schemas.openxmlformats.org/officeDocument/2006/relationships/slideLayout" Target="../slideLayouts/slideLayout28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71.png"/><Relationship Id="rId1" Type="http://schemas.openxmlformats.org/officeDocument/2006/relationships/slideLayout" Target="../slideLayouts/slideLayout28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90.png"/><Relationship Id="rId1" Type="http://schemas.openxmlformats.org/officeDocument/2006/relationships/slideLayout" Target="../slideLayouts/slideLayout28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8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4510.png"/><Relationship Id="rId1" Type="http://schemas.openxmlformats.org/officeDocument/2006/relationships/slideLayout" Target="../slideLayouts/slideLayout28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512.png"/><Relationship Id="rId1" Type="http://schemas.openxmlformats.org/officeDocument/2006/relationships/slideLayout" Target="../slideLayouts/slideLayout28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512.png"/><Relationship Id="rId1" Type="http://schemas.openxmlformats.org/officeDocument/2006/relationships/slideLayout" Target="../slideLayouts/slideLayout28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8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6.xml"/><Relationship Id="rId4" Type="http://schemas.openxmlformats.org/officeDocument/2006/relationships/image" Target="../media/image114.png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0.png"/><Relationship Id="rId1" Type="http://schemas.openxmlformats.org/officeDocument/2006/relationships/slideLayout" Target="../slideLayouts/slideLayout28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2.png"/><Relationship Id="rId1" Type="http://schemas.openxmlformats.org/officeDocument/2006/relationships/slideLayout" Target="../slideLayouts/slideLayout28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image" Target="../media/image320.png"/><Relationship Id="rId1" Type="http://schemas.openxmlformats.org/officeDocument/2006/relationships/slideLayout" Target="../slideLayouts/slideLayout28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3300.png"/><Relationship Id="rId1" Type="http://schemas.openxmlformats.org/officeDocument/2006/relationships/slideLayout" Target="../slideLayouts/slideLayout39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40.png"/><Relationship Id="rId1" Type="http://schemas.openxmlformats.org/officeDocument/2006/relationships/slideLayout" Target="../slideLayouts/slideLayout39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60.png"/><Relationship Id="rId1" Type="http://schemas.openxmlformats.org/officeDocument/2006/relationships/slideLayout" Target="../slideLayouts/slideLayout39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1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39.xml"/><Relationship Id="rId4" Type="http://schemas.openxmlformats.org/officeDocument/2006/relationships/image" Target="../media/image3800.png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39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760.png"/><Relationship Id="rId1" Type="http://schemas.openxmlformats.org/officeDocument/2006/relationships/slideLayout" Target="../slideLayouts/slideLayout39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800.png"/><Relationship Id="rId1" Type="http://schemas.openxmlformats.org/officeDocument/2006/relationships/slideLayout" Target="../slideLayouts/slideLayout3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0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760.png"/><Relationship Id="rId1" Type="http://schemas.openxmlformats.org/officeDocument/2006/relationships/slideLayout" Target="../slideLayouts/slideLayout39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830.png"/><Relationship Id="rId1" Type="http://schemas.openxmlformats.org/officeDocument/2006/relationships/slideLayout" Target="../slideLayouts/slideLayout39.xml"/><Relationship Id="rId4" Type="http://schemas.openxmlformats.org/officeDocument/2006/relationships/image" Target="../media/image440.png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450.png"/><Relationship Id="rId1" Type="http://schemas.openxmlformats.org/officeDocument/2006/relationships/slideLayout" Target="../slideLayouts/slideLayout39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1.png"/><Relationship Id="rId1" Type="http://schemas.openxmlformats.org/officeDocument/2006/relationships/slideLayout" Target="../slideLayouts/slideLayout39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0.png"/><Relationship Id="rId1" Type="http://schemas.openxmlformats.org/officeDocument/2006/relationships/slideLayout" Target="../slideLayouts/slideLayout39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0.png"/><Relationship Id="rId1" Type="http://schemas.openxmlformats.org/officeDocument/2006/relationships/slideLayout" Target="../slideLayouts/slideLayout39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2300.png"/><Relationship Id="rId1" Type="http://schemas.openxmlformats.org/officeDocument/2006/relationships/slideLayout" Target="../slideLayouts/slideLayout39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5100.png"/><Relationship Id="rId1" Type="http://schemas.openxmlformats.org/officeDocument/2006/relationships/slideLayout" Target="../slideLayouts/slideLayout39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5100.png"/><Relationship Id="rId1" Type="http://schemas.openxmlformats.org/officeDocument/2006/relationships/slideLayout" Target="../slideLayouts/slideLayout39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5100.png"/><Relationship Id="rId1" Type="http://schemas.openxmlformats.org/officeDocument/2006/relationships/slideLayout" Target="../slideLayouts/slideLayout3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0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5100.png"/><Relationship Id="rId1" Type="http://schemas.openxmlformats.org/officeDocument/2006/relationships/slideLayout" Target="../slideLayouts/slideLayout39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1030.png"/><Relationship Id="rId1" Type="http://schemas.openxmlformats.org/officeDocument/2006/relationships/slideLayout" Target="../slideLayouts/slideLayout39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1.png"/><Relationship Id="rId1" Type="http://schemas.openxmlformats.org/officeDocument/2006/relationships/slideLayout" Target="../slideLayouts/slideLayout39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39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00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39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39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39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39.xml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20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39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3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6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39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39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39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39.xml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1181.png"/><Relationship Id="rId1" Type="http://schemas.openxmlformats.org/officeDocument/2006/relationships/slideLayout" Target="../slideLayouts/slideLayout39.xml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1181.png"/><Relationship Id="rId1" Type="http://schemas.openxmlformats.org/officeDocument/2006/relationships/slideLayout" Target="../slideLayouts/slideLayout39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39.xm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39.xml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39.xml"/></Relationships>
</file>

<file path=ppt/slides/_rels/slide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image" Target="../media/image1240.png"/><Relationship Id="rId1" Type="http://schemas.openxmlformats.org/officeDocument/2006/relationships/slideLayout" Target="../slideLayouts/slideLayout3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6.xml"/></Relationships>
</file>

<file path=ppt/slides/_rels/slide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39.xml"/></Relationships>
</file>

<file path=ppt/slides/_rels/slide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39.xml"/></Relationships>
</file>

<file path=ppt/slides/_rels/slide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39.xml"/></Relationships>
</file>

<file path=ppt/slides/_rels/slide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39.xml"/></Relationships>
</file>

<file path=ppt/slides/_rels/slide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39.xml"/></Relationships>
</file>

<file path=ppt/slides/_rels/slide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9.xml"/></Relationships>
</file>

<file path=ppt/slides/_rels/slide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9.xml"/></Relationships>
</file>

<file path=ppt/slides/_rels/slide9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0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5.xml"/></Relationships>
</file>

<file path=ppt/slides/_rels/slide9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5.xml"/></Relationships>
</file>

<file path=ppt/slides/_rels/slide9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706562"/>
          </a:xfrm>
        </p:spPr>
        <p:txBody>
          <a:bodyPr/>
          <a:lstStyle/>
          <a:p>
            <a:pPr eaLnBrk="1" hangingPunct="1"/>
            <a:r>
              <a:rPr lang="en-US" dirty="0"/>
              <a:t>Statistics – O. R. 881</a:t>
            </a:r>
            <a:br>
              <a:rPr lang="en-US" dirty="0"/>
            </a:br>
            <a:r>
              <a:rPr lang="en-US" dirty="0"/>
              <a:t>Object Oriented Data Analysis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2362200"/>
            <a:ext cx="8229600" cy="4114800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en-US" dirty="0">
                <a:hlinkClick r:id="rId3"/>
              </a:rPr>
              <a:t>Steve Marron</a:t>
            </a:r>
            <a:endParaRPr lang="en-US" dirty="0"/>
          </a:p>
          <a:p>
            <a:pPr algn="ctr" eaLnBrk="1" hangingPunct="1">
              <a:buFontTx/>
              <a:buNone/>
            </a:pPr>
            <a:endParaRPr lang="en-US" dirty="0"/>
          </a:p>
          <a:p>
            <a:pPr algn="ctr" eaLnBrk="1" hangingPunct="1">
              <a:buFontTx/>
              <a:buNone/>
            </a:pPr>
            <a:r>
              <a:rPr lang="en-US" dirty="0"/>
              <a:t>Dept. of Statistics and Operations Research</a:t>
            </a:r>
          </a:p>
          <a:p>
            <a:pPr algn="ctr" eaLnBrk="1" hangingPunct="1">
              <a:buFontTx/>
              <a:buNone/>
            </a:pPr>
            <a:r>
              <a:rPr lang="en-US" dirty="0"/>
              <a:t>University of North Carolina</a:t>
            </a:r>
          </a:p>
        </p:txBody>
      </p:sp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0000"/>
            </a:gs>
            <a:gs pos="50000">
              <a:schemeClr val="tx1"/>
            </a:gs>
            <a:gs pos="100000">
              <a:srgbClr val="FF0000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3558" name="Rectangle 3"/>
              <p:cNvSpPr>
                <a:spLocks noGrp="1" noChangeArrowheads="1"/>
              </p:cNvSpPr>
              <p:nvPr>
                <p:ph type="body" sz="half" idx="1"/>
              </p:nvPr>
            </p:nvSpPr>
            <p:spPr>
              <a:xfrm>
                <a:off x="381000" y="1066800"/>
                <a:ext cx="8229600" cy="5181600"/>
              </a:xfrm>
            </p:spPr>
            <p:txBody>
              <a:bodyPr/>
              <a:lstStyle/>
              <a:p>
                <a:pPr marL="533400" indent="-533400" eaLnBrk="1" hangingPunct="1">
                  <a:lnSpc>
                    <a:spcPct val="140000"/>
                  </a:lnSpc>
                  <a:buFont typeface="Wingdings" pitchFamily="2" charset="2"/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Intuition:       Random Noise 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/>
                        <a:cs typeface="Arial" charset="0"/>
                      </a:rPr>
                      <m:t>~</m:t>
                    </m:r>
                    <m:sSup>
                      <m:sSupPr>
                        <m:ctrlPr>
                          <a:rPr lang="en-US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/>
                            <a:cs typeface="Arial" charset="0"/>
                          </a:rPr>
                          <m:t>𝑑</m:t>
                        </m:r>
                      </m:e>
                      <m:sup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/>
                            <a:cs typeface="Arial" charset="0"/>
                          </a:rPr>
                          <m:t>1/2</m:t>
                        </m:r>
                      </m:sup>
                    </m:sSup>
                  </m:oMath>
                </a14:m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  </a:t>
                </a:r>
              </a:p>
              <a:p>
                <a:pPr marL="533400" indent="-533400" eaLnBrk="1" hangingPunct="1">
                  <a:lnSpc>
                    <a:spcPct val="140000"/>
                  </a:lnSpc>
                  <a:buFont typeface="Wingdings" pitchFamily="2" charset="2"/>
                  <a:buNone/>
                </a:pPr>
                <a:endParaRPr lang="en-US" sz="1800" dirty="0">
                  <a:solidFill>
                    <a:schemeClr val="bg2"/>
                  </a:solidFill>
                  <a:latin typeface="Arial" charset="0"/>
                  <a:cs typeface="Arial" charset="0"/>
                </a:endParaRPr>
              </a:p>
              <a:p>
                <a:pPr marL="533400" indent="-533400" eaLnBrk="1" hangingPunct="1">
                  <a:lnSpc>
                    <a:spcPct val="140000"/>
                  </a:lnSpc>
                  <a:buFont typeface="Wingdings" pitchFamily="2" charset="2"/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For 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chemeClr val="bg2"/>
                        </a:solidFill>
                        <a:latin typeface="Cambria Math"/>
                        <a:ea typeface="Cambria Math"/>
                        <a:cs typeface="Arial" charset="0"/>
                      </a:rPr>
                      <m:t>𝛼</m:t>
                    </m:r>
                    <m:r>
                      <a:rPr lang="en-US" i="1">
                        <a:solidFill>
                          <a:schemeClr val="bg2"/>
                        </a:solidFill>
                        <a:latin typeface="Cambria Math"/>
                        <a:ea typeface="Cambria Math"/>
                        <a:cs typeface="Arial" charset="0"/>
                      </a:rPr>
                      <m:t>&gt;1</m:t>
                    </m:r>
                  </m:oMath>
                </a14:m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   (Recall on Scale of </a:t>
                </a:r>
                <a:r>
                  <a:rPr lang="en-US" i="1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Variance</a:t>
                </a:r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),</a:t>
                </a:r>
              </a:p>
              <a:p>
                <a:pPr marL="533400" indent="-533400" eaLnBrk="1" hangingPunct="1">
                  <a:lnSpc>
                    <a:spcPct val="140000"/>
                  </a:lnSpc>
                  <a:buFont typeface="Wingdings" pitchFamily="2" charset="2"/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Spike </a:t>
                </a:r>
                <a:r>
                  <a:rPr lang="en-US" u="sng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Pops Out of</a:t>
                </a:r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 Pure Noise Sphere</a:t>
                </a:r>
              </a:p>
              <a:p>
                <a:pPr marL="533400" indent="-533400" eaLnBrk="1" hangingPunct="1">
                  <a:lnSpc>
                    <a:spcPct val="140000"/>
                  </a:lnSpc>
                  <a:buFont typeface="Wingdings" pitchFamily="2" charset="2"/>
                  <a:buNone/>
                </a:pPr>
                <a:endParaRPr lang="en-US" sz="1800" dirty="0">
                  <a:solidFill>
                    <a:schemeClr val="bg2"/>
                  </a:solidFill>
                  <a:latin typeface="Arial" charset="0"/>
                  <a:cs typeface="Arial" charset="0"/>
                </a:endParaRPr>
              </a:p>
              <a:p>
                <a:pPr marL="533400" indent="-533400" eaLnBrk="1" hangingPunct="1">
                  <a:lnSpc>
                    <a:spcPct val="140000"/>
                  </a:lnSpc>
                  <a:buFont typeface="Wingdings" pitchFamily="2" charset="2"/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For 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chemeClr val="bg2"/>
                        </a:solidFill>
                        <a:latin typeface="Cambria Math"/>
                        <a:ea typeface="Cambria Math"/>
                        <a:cs typeface="Arial" charset="0"/>
                      </a:rPr>
                      <m:t>𝛼</m:t>
                    </m:r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/>
                        <a:ea typeface="Cambria Math"/>
                        <a:cs typeface="Arial" charset="0"/>
                      </a:rPr>
                      <m:t>&lt;</m:t>
                    </m:r>
                    <m:r>
                      <a:rPr lang="en-US" i="1">
                        <a:solidFill>
                          <a:schemeClr val="bg2"/>
                        </a:solidFill>
                        <a:latin typeface="Cambria Math"/>
                        <a:ea typeface="Cambria Math"/>
                        <a:cs typeface="Arial" charset="0"/>
                      </a:rPr>
                      <m:t>1</m:t>
                    </m:r>
                  </m:oMath>
                </a14:m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,</a:t>
                </a:r>
              </a:p>
              <a:p>
                <a:pPr marL="533400" indent="-533400" eaLnBrk="1" hangingPunct="1">
                  <a:lnSpc>
                    <a:spcPct val="140000"/>
                  </a:lnSpc>
                  <a:buFont typeface="Wingdings" pitchFamily="2" charset="2"/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Spike </a:t>
                </a:r>
                <a:r>
                  <a:rPr lang="en-US" u="sng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Contained in</a:t>
                </a:r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 Pure Noise Sphere</a:t>
                </a:r>
              </a:p>
              <a:p>
                <a:pPr marL="533400" indent="-533400" algn="ctr" eaLnBrk="1" hangingPunct="1">
                  <a:lnSpc>
                    <a:spcPct val="140000"/>
                  </a:lnSpc>
                  <a:buFont typeface="Wingdings" pitchFamily="2" charset="2"/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And </a:t>
                </a:r>
                <a:r>
                  <a:rPr lang="en-US" i="1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Random</a:t>
                </a:r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 Directions are </a:t>
                </a:r>
                <a:r>
                  <a:rPr lang="en-US" i="1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Orthogonal</a:t>
                </a:r>
              </a:p>
              <a:p>
                <a:pPr marL="533400" indent="-533400" eaLnBrk="1" hangingPunct="1">
                  <a:lnSpc>
                    <a:spcPct val="140000"/>
                  </a:lnSpc>
                  <a:buFont typeface="Wingdings" pitchFamily="2" charset="2"/>
                  <a:buNone/>
                </a:pPr>
                <a:endParaRPr lang="en-US" dirty="0">
                  <a:solidFill>
                    <a:schemeClr val="bg2"/>
                  </a:solidFill>
                  <a:latin typeface="Arial" charset="0"/>
                  <a:cs typeface="Arial" charset="0"/>
                </a:endParaRPr>
              </a:p>
            </p:txBody>
          </p:sp>
        </mc:Choice>
        <mc:Fallback xmlns="">
          <p:sp>
            <p:nvSpPr>
              <p:cNvPr id="23558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half" idx="1"/>
              </p:nvPr>
            </p:nvSpPr>
            <p:spPr>
              <a:xfrm>
                <a:off x="381000" y="1066800"/>
                <a:ext cx="8229600" cy="5181600"/>
              </a:xfrm>
              <a:blipFill>
                <a:blip r:embed="rId3"/>
                <a:stretch>
                  <a:fillRect l="-1926" b="-1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559" name="Rectangle 4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0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1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2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3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4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5" name="Rectangle 10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6" name="Rectangle 11"/>
          <p:cNvSpPr>
            <a:spLocks noChangeArrowheads="1"/>
          </p:cNvSpPr>
          <p:nvPr/>
        </p:nvSpPr>
        <p:spPr bwMode="auto">
          <a:xfrm>
            <a:off x="0" y="30368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7" name="Rectangle 12"/>
          <p:cNvSpPr>
            <a:spLocks noChangeArrowheads="1"/>
          </p:cNvSpPr>
          <p:nvPr/>
        </p:nvSpPr>
        <p:spPr bwMode="auto">
          <a:xfrm>
            <a:off x="-76200" y="41910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8" name="Rectangle 13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9" name="Rectangle 14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0" name="Rectangle 15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1" name="Rectangle 16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2" name="Rectangle 1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3" name="Rectangle 18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4" name="Rectangle 19"/>
          <p:cNvSpPr>
            <a:spLocks noChangeArrowheads="1"/>
          </p:cNvSpPr>
          <p:nvPr/>
        </p:nvSpPr>
        <p:spPr bwMode="auto">
          <a:xfrm>
            <a:off x="0" y="32004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5" name="Rectangle 20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6" name="Rectangle 21"/>
          <p:cNvSpPr>
            <a:spLocks noChangeArrowheads="1"/>
          </p:cNvSpPr>
          <p:nvPr/>
        </p:nvSpPr>
        <p:spPr bwMode="auto">
          <a:xfrm>
            <a:off x="0" y="32766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7" name="Rectangle 22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8" name="Rectangle 24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7" name="Rectangle 2"/>
          <p:cNvSpPr>
            <a:spLocks noGrp="1" noChangeArrowheads="1"/>
          </p:cNvSpPr>
          <p:nvPr>
            <p:ph type="title"/>
          </p:nvPr>
        </p:nvSpPr>
        <p:spPr>
          <a:xfrm>
            <a:off x="723900" y="304800"/>
            <a:ext cx="7696200" cy="492125"/>
          </a:xfrm>
        </p:spPr>
        <p:txBody>
          <a:bodyPr/>
          <a:lstStyle/>
          <a:p>
            <a:pPr eaLnBrk="1" hangingPunct="1"/>
            <a:r>
              <a:rPr lang="en-US" sz="3600" dirty="0">
                <a:solidFill>
                  <a:schemeClr val="bg2"/>
                </a:solidFill>
                <a:latin typeface="Arial" charset="0"/>
                <a:cs typeface="Arial" charset="0"/>
              </a:rPr>
              <a:t>Last Class: </a:t>
            </a:r>
            <a:r>
              <a:rPr lang="en-US" sz="3600" dirty="0">
                <a:solidFill>
                  <a:srgbClr val="00B050"/>
                </a:solidFill>
                <a:latin typeface="Arial" charset="0"/>
                <a:cs typeface="Arial" charset="0"/>
              </a:rPr>
              <a:t>HDLSS</a:t>
            </a:r>
            <a:r>
              <a:rPr lang="en-US" sz="3600" dirty="0">
                <a:solidFill>
                  <a:schemeClr val="bg2"/>
                </a:solidFill>
                <a:latin typeface="Arial" charset="0"/>
                <a:cs typeface="Arial" charset="0"/>
              </a:rPr>
              <a:t> Math. Stat.</a:t>
            </a:r>
          </a:p>
        </p:txBody>
      </p:sp>
    </p:spTree>
    <p:extLst>
      <p:ext uri="{BB962C8B-B14F-4D97-AF65-F5344CB8AC3E}">
        <p14:creationId xmlns:p14="http://schemas.microsoft.com/office/powerpoint/2010/main" val="800929891"/>
      </p:ext>
    </p:extLst>
  </p:cSld>
  <p:clrMapOvr>
    <a:masterClrMapping/>
  </p:clrMapOvr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00FF"/>
            </a:gs>
            <a:gs pos="50000">
              <a:schemeClr val="tx1"/>
            </a:gs>
            <a:gs pos="100000">
              <a:srgbClr val="FF00FF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7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914400"/>
          </a:xfrm>
        </p:spPr>
        <p:txBody>
          <a:bodyPr/>
          <a:lstStyle/>
          <a:p>
            <a:pPr eaLnBrk="1" hangingPunct="1"/>
            <a:r>
              <a:rPr lang="en-US">
                <a:solidFill>
                  <a:schemeClr val="bg2"/>
                </a:solidFill>
                <a:latin typeface="Arial" charset="0"/>
                <a:cs typeface="Arial" charset="0"/>
              </a:rPr>
              <a:t>K-means Clustering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78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533400" y="1219200"/>
                <a:ext cx="8229600" cy="5257800"/>
              </a:xfrm>
            </p:spPr>
            <p:txBody>
              <a:bodyPr/>
              <a:lstStyle/>
              <a:p>
                <a:pPr eaLnBrk="1" hangingPunct="1">
                  <a:buFontTx/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Given </a:t>
                </a:r>
                <a:r>
                  <a:rPr lang="en-US" i="1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index sets  </a:t>
                </a:r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chemeClr val="bg2"/>
                            </a:solidFill>
                            <a:latin typeface="Cambria Math"/>
                            <a:cs typeface="Arial" charset="0"/>
                          </a:rPr>
                          <m:t>𝐶</m:t>
                        </m:r>
                      </m:e>
                      <m:sub>
                        <m:r>
                          <a:rPr lang="en-US" i="1">
                            <a:solidFill>
                              <a:schemeClr val="bg2"/>
                            </a:solidFill>
                            <a:latin typeface="Cambria Math"/>
                            <a:cs typeface="Arial" charset="0"/>
                          </a:rPr>
                          <m:t>1</m:t>
                        </m:r>
                      </m:sub>
                    </m:sSub>
                    <m:r>
                      <a:rPr lang="en-US" i="1">
                        <a:solidFill>
                          <a:schemeClr val="bg2"/>
                        </a:solidFill>
                        <a:latin typeface="Cambria Math"/>
                        <a:cs typeface="Arial" charset="0"/>
                      </a:rPr>
                      <m:t>,</m:t>
                    </m:r>
                    <m:r>
                      <a:rPr lang="en-US" i="1">
                        <a:solidFill>
                          <a:schemeClr val="bg2"/>
                        </a:solidFill>
                        <a:latin typeface="Cambria Math"/>
                        <a:ea typeface="Cambria Math"/>
                        <a:cs typeface="Arial" charset="0"/>
                      </a:rPr>
                      <m:t>⋯</m:t>
                    </m:r>
                  </m:oMath>
                </a14:m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,</a:t>
                </a:r>
                <a:r>
                  <a:rPr lang="en-US" dirty="0">
                    <a:solidFill>
                      <a:schemeClr val="bg2"/>
                    </a:solidFill>
                    <a:cs typeface="Arial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chemeClr val="bg2"/>
                            </a:solidFill>
                            <a:latin typeface="Cambria Math"/>
                            <a:cs typeface="Arial" charset="0"/>
                          </a:rPr>
                          <m:t>𝐶</m:t>
                        </m:r>
                      </m:e>
                      <m:sub>
                        <m:r>
                          <a:rPr lang="en-US" i="1">
                            <a:solidFill>
                              <a:schemeClr val="bg2"/>
                            </a:solidFill>
                            <a:latin typeface="Cambria Math"/>
                            <a:cs typeface="Arial" charset="0"/>
                          </a:rPr>
                          <m:t>𝐾</m:t>
                        </m:r>
                      </m:sub>
                    </m:sSub>
                  </m:oMath>
                </a14:m>
                <a:endParaRPr lang="en-US" dirty="0">
                  <a:solidFill>
                    <a:schemeClr val="bg2"/>
                  </a:solidFill>
                  <a:latin typeface="Arial" charset="0"/>
                  <a:cs typeface="Arial" charset="0"/>
                </a:endParaRPr>
              </a:p>
              <a:p>
                <a:pPr eaLnBrk="1" hangingPunct="1">
                  <a:buFontTx/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Measure </a:t>
                </a:r>
                <a:r>
                  <a:rPr lang="en-US" i="1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how well clustered</a:t>
                </a:r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, using</a:t>
                </a:r>
              </a:p>
              <a:p>
                <a:pPr algn="ctr" eaLnBrk="1" hangingPunct="1">
                  <a:buFontTx/>
                  <a:buNone/>
                </a:pPr>
                <a:r>
                  <a:rPr lang="en-US" u="sng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Within Class Sum of Squares</a:t>
                </a:r>
              </a:p>
              <a:p>
                <a:pPr algn="ctr" eaLnBrk="1" hangingPunct="1">
                  <a:buFontTx/>
                  <a:buNone/>
                </a:pPr>
                <a:endParaRPr lang="en-US" i="1" dirty="0">
                  <a:solidFill>
                    <a:schemeClr val="bg2"/>
                  </a:solidFill>
                  <a:latin typeface="Cambria Math" panose="02040503050406030204" pitchFamily="18" charset="0"/>
                  <a:cs typeface="Arial" charset="0"/>
                </a:endParaRPr>
              </a:p>
              <a:p>
                <a:pPr algn="ctr" eaLnBrk="1" hangingPunct="1">
                  <a:buFont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limLoc m:val="subSup"/>
                          <m:ctrlPr>
                            <a:rPr lang="en-US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cs typeface="Arial" charset="0"/>
                            </a:rPr>
                          </m:ctrlPr>
                        </m:naryPr>
                        <m:sub>
                          <m:r>
                            <m:rPr>
                              <m:brk m:alnAt="25"/>
                            </m:rP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cs typeface="Arial" charset="0"/>
                            </a:rPr>
                            <m:t>𝑗</m:t>
                          </m:r>
                          <m: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cs typeface="Arial" charset="0"/>
                            </a:rPr>
                            <m:t>=1</m:t>
                          </m:r>
                        </m:sub>
                        <m:sup>
                          <m: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cs typeface="Arial" charset="0"/>
                            </a:rPr>
                            <m:t>𝐾</m:t>
                          </m:r>
                        </m:sup>
                        <m:e>
                          <m:nary>
                            <m:naryPr>
                              <m:chr m:val="∑"/>
                              <m:limLoc m:val="subSup"/>
                              <m:supHide m:val="on"/>
                              <m:ctrlPr>
                                <a:rPr lang="en-US" i="1" smtClean="0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cs typeface="Arial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9"/>
                                </m:rPr>
                                <a:rPr lang="en-US" b="0" i="1" smtClean="0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cs typeface="Arial" charset="0"/>
                                </a:rPr>
                                <m:t>𝑖</m:t>
                              </m:r>
                              <m:r>
                                <a:rPr lang="en-US" b="0" i="1" smtClean="0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charset="0"/>
                                </a:rPr>
                                <m:t>∈</m:t>
                              </m:r>
                              <m:sSub>
                                <m:sSubPr>
                                  <m:ctrlPr>
                                    <a:rPr lang="en-US" b="0" i="1" smtClean="0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Arial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Arial" charset="0"/>
                                    </a:rPr>
                                    <m:t>𝐶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Arial" charset="0"/>
                                    </a:rPr>
                                    <m:t>𝑗</m:t>
                                  </m:r>
                                </m:sub>
                              </m:sSub>
                            </m:sub>
                            <m:sup/>
                            <m:e>
                              <m:sSup>
                                <m:sSupPr>
                                  <m:ctrlPr>
                                    <a:rPr lang="en-US" i="1" smtClean="0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  <a:cs typeface="Arial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begChr m:val="‖"/>
                                      <m:endChr m:val="‖"/>
                                      <m:ctrlPr>
                                        <a:rPr lang="en-US" i="1" smtClean="0">
                                          <a:solidFill>
                                            <a:schemeClr val="bg2"/>
                                          </a:solidFill>
                                          <a:latin typeface="Cambria Math" panose="02040503050406030204" pitchFamily="18" charset="0"/>
                                          <a:cs typeface="Arial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US" i="1">
                                              <a:solidFill>
                                                <a:schemeClr val="bg2"/>
                                              </a:solidFill>
                                              <a:latin typeface="Cambria Math" panose="02040503050406030204" pitchFamily="18" charset="0"/>
                                              <a:cs typeface="Arial" charset="0"/>
                                            </a:rPr>
                                          </m:ctrlPr>
                                        </m:sSubPr>
                                        <m:e>
                                          <m:acc>
                                            <m:accPr>
                                              <m:chr m:val="̃"/>
                                              <m:ctrlPr>
                                                <a:rPr lang="en-US" i="1">
                                                  <a:solidFill>
                                                    <a:schemeClr val="bg2"/>
                                                  </a:solidFill>
                                                  <a:latin typeface="Cambria Math" panose="02040503050406030204" pitchFamily="18" charset="0"/>
                                                  <a:cs typeface="Arial" charset="0"/>
                                                </a:rPr>
                                              </m:ctrlPr>
                                            </m:accPr>
                                            <m:e>
                                              <m:r>
                                                <a:rPr lang="en-US" b="1" i="1" smtClean="0">
                                                  <a:solidFill>
                                                    <a:schemeClr val="bg2"/>
                                                  </a:solidFill>
                                                  <a:latin typeface="Cambria Math" panose="02040503050406030204" pitchFamily="18" charset="0"/>
                                                  <a:cs typeface="Arial" charset="0"/>
                                                </a:rPr>
                                                <m:t>𝒙</m:t>
                                              </m:r>
                                            </m:e>
                                          </m:acc>
                                        </m:e>
                                        <m:sub>
                                          <m:r>
                                            <a:rPr lang="en-US" b="0" i="1" smtClean="0">
                                              <a:solidFill>
                                                <a:schemeClr val="bg2"/>
                                              </a:solidFill>
                                              <a:latin typeface="Cambria Math" panose="02040503050406030204" pitchFamily="18" charset="0"/>
                                              <a:cs typeface="Arial" charset="0"/>
                                            </a:rPr>
                                            <m:t>𝑖</m:t>
                                          </m:r>
                                        </m:sub>
                                      </m:sSub>
                                      <m:r>
                                        <a:rPr lang="en-US" b="0" i="1" smtClean="0">
                                          <a:solidFill>
                                            <a:schemeClr val="bg2"/>
                                          </a:solidFill>
                                          <a:latin typeface="Cambria Math" panose="02040503050406030204" pitchFamily="18" charset="0"/>
                                          <a:cs typeface="Arial" charset="0"/>
                                        </a:rPr>
                                        <m:t>−</m:t>
                                      </m:r>
                                      <m:sSub>
                                        <m:sSubPr>
                                          <m:ctrlPr>
                                            <a:rPr lang="en-US" i="1">
                                              <a:solidFill>
                                                <a:schemeClr val="bg2"/>
                                              </a:solidFill>
                                              <a:latin typeface="Cambria Math" panose="02040503050406030204" pitchFamily="18" charset="0"/>
                                              <a:cs typeface="Arial" charset="0"/>
                                            </a:rPr>
                                          </m:ctrlPr>
                                        </m:sSubPr>
                                        <m:e>
                                          <m:acc>
                                            <m:accPr>
                                              <m:chr m:val="̅"/>
                                              <m:ctrlPr>
                                                <a:rPr lang="en-US" i="1">
                                                  <a:solidFill>
                                                    <a:schemeClr val="bg2"/>
                                                  </a:solidFill>
                                                  <a:latin typeface="Cambria Math" panose="02040503050406030204" pitchFamily="18" charset="0"/>
                                                  <a:cs typeface="Arial" charset="0"/>
                                                </a:rPr>
                                              </m:ctrlPr>
                                            </m:accPr>
                                            <m:e>
                                              <m:r>
                                                <a:rPr lang="en-US" b="1" i="1" smtClean="0">
                                                  <a:solidFill>
                                                    <a:schemeClr val="bg2"/>
                                                  </a:solidFill>
                                                  <a:latin typeface="Cambria Math" panose="02040503050406030204" pitchFamily="18" charset="0"/>
                                                  <a:cs typeface="Arial" charset="0"/>
                                                </a:rPr>
                                                <m:t>𝒙</m:t>
                                              </m:r>
                                            </m:e>
                                          </m:acc>
                                        </m:e>
                                        <m:sub>
                                          <m:r>
                                            <a:rPr lang="en-US" i="1">
                                              <a:solidFill>
                                                <a:schemeClr val="bg2"/>
                                              </a:solidFill>
                                              <a:latin typeface="Cambria Math"/>
                                              <a:cs typeface="Arial" charset="0"/>
                                            </a:rPr>
                                            <m:t>𝑗</m:t>
                                          </m:r>
                                        </m:sub>
                                      </m:sSub>
                                    </m:e>
                                  </m:d>
                                </m:e>
                                <m:sup>
                                  <m:r>
                                    <a:rPr lang="en-US" b="0" i="1" smtClean="0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  <a:cs typeface="Arial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nary>
                        </m:e>
                      </m:nary>
                    </m:oMath>
                  </m:oMathPara>
                </a14:m>
                <a:endParaRPr lang="en-US" dirty="0">
                  <a:solidFill>
                    <a:schemeClr val="bg2"/>
                  </a:solidFill>
                  <a:latin typeface="Arial" charset="0"/>
                  <a:cs typeface="Arial" charset="0"/>
                </a:endParaRPr>
              </a:p>
              <a:p>
                <a:pPr algn="ctr" eaLnBrk="1" hangingPunct="1">
                  <a:buFontTx/>
                  <a:buNone/>
                </a:pPr>
                <a:endParaRPr lang="en-US" u="sng" dirty="0">
                  <a:solidFill>
                    <a:schemeClr val="bg2"/>
                  </a:solidFill>
                  <a:latin typeface="Arial" charset="0"/>
                  <a:cs typeface="Arial" charset="0"/>
                </a:endParaRPr>
              </a:p>
              <a:p>
                <a:pPr eaLnBrk="1" hangingPunct="1">
                  <a:buFontTx/>
                  <a:buNone/>
                </a:pPr>
                <a:endParaRPr lang="en-US" u="sng" dirty="0">
                  <a:solidFill>
                    <a:schemeClr val="bg2"/>
                  </a:solidFill>
                  <a:latin typeface="Arial" charset="0"/>
                  <a:cs typeface="Arial" charset="0"/>
                </a:endParaRPr>
              </a:p>
              <a:p>
                <a:pPr algn="ctr" eaLnBrk="1" hangingPunct="1">
                  <a:buFontTx/>
                  <a:buNone/>
                </a:pPr>
                <a:endParaRPr lang="en-US" u="sng" dirty="0">
                  <a:solidFill>
                    <a:schemeClr val="bg2"/>
                  </a:solidFill>
                  <a:latin typeface="Arial" charset="0"/>
                  <a:cs typeface="Arial" charset="0"/>
                </a:endParaRPr>
              </a:p>
              <a:p>
                <a:pPr eaLnBrk="1" hangingPunct="1">
                  <a:buFontTx/>
                  <a:buNone/>
                </a:pPr>
                <a:endParaRPr lang="en-US" dirty="0">
                  <a:solidFill>
                    <a:schemeClr val="bg2"/>
                  </a:solidFill>
                  <a:latin typeface="Arial" charset="0"/>
                  <a:cs typeface="Arial" charset="0"/>
                </a:endParaRPr>
              </a:p>
              <a:p>
                <a:pPr eaLnBrk="1" hangingPunct="1">
                  <a:buFontTx/>
                  <a:buNone/>
                </a:pPr>
                <a:endParaRPr lang="en-US" dirty="0">
                  <a:solidFill>
                    <a:schemeClr val="bg2"/>
                  </a:solidFill>
                  <a:latin typeface="Arial" charset="0"/>
                  <a:cs typeface="Arial" charset="0"/>
                </a:endParaRPr>
              </a:p>
            </p:txBody>
          </p:sp>
        </mc:Choice>
        <mc:Fallback xmlns="">
          <p:sp>
            <p:nvSpPr>
              <p:cNvPr id="3078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533400" y="1219200"/>
                <a:ext cx="8229600" cy="5257800"/>
              </a:xfrm>
              <a:blipFill>
                <a:blip r:embed="rId3"/>
                <a:stretch>
                  <a:fillRect l="-1926" t="-16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1"/>
          <p:cNvPicPr>
            <a:picLocks noChangeAspect="1" noChangeArrowheads="1"/>
          </p:cNvPicPr>
          <p:nvPr/>
        </p:nvPicPr>
        <p:blipFill rotWithShape="1">
          <a:blip r:embed="rId4" cstate="print"/>
          <a:srcRect l="9999" t="8234" r="51673" b="52934"/>
          <a:stretch/>
        </p:blipFill>
        <p:spPr bwMode="auto">
          <a:xfrm>
            <a:off x="3276600" y="4710414"/>
            <a:ext cx="2743200" cy="21475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1670194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00FF"/>
            </a:gs>
            <a:gs pos="50000">
              <a:schemeClr val="tx1"/>
            </a:gs>
            <a:gs pos="100000">
              <a:srgbClr val="FF00FF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914400"/>
          </a:xfrm>
        </p:spPr>
        <p:txBody>
          <a:bodyPr/>
          <a:lstStyle/>
          <a:p>
            <a:pPr eaLnBrk="1" hangingPunct="1"/>
            <a:r>
              <a:rPr lang="en-US">
                <a:solidFill>
                  <a:schemeClr val="bg2"/>
                </a:solidFill>
                <a:latin typeface="Arial" charset="0"/>
                <a:cs typeface="Arial" charset="0"/>
              </a:rPr>
              <a:t>K-means Clustering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101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533400" y="1219200"/>
                <a:ext cx="8229600" cy="5257800"/>
              </a:xfrm>
            </p:spPr>
            <p:txBody>
              <a:bodyPr/>
              <a:lstStyle/>
              <a:p>
                <a:pPr eaLnBrk="1" hangingPunct="1">
                  <a:buFontTx/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Common Variation:</a:t>
                </a:r>
              </a:p>
              <a:p>
                <a:pPr eaLnBrk="1" hangingPunct="1">
                  <a:buFontTx/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	Put on scale of </a:t>
                </a:r>
                <a:r>
                  <a:rPr lang="en-US" i="1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proportions</a:t>
                </a:r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   (i.e. in  [0,1])</a:t>
                </a:r>
              </a:p>
              <a:p>
                <a:pPr eaLnBrk="1" hangingPunct="1">
                  <a:buFontTx/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By dividing “within class SS” </a:t>
                </a:r>
              </a:p>
              <a:p>
                <a:pPr eaLnBrk="1" hangingPunct="1">
                  <a:buFontTx/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	by “overall SS”</a:t>
                </a:r>
              </a:p>
              <a:p>
                <a:pPr eaLnBrk="1" hangingPunct="1">
                  <a:buFontTx/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Gives </a:t>
                </a:r>
                <a:r>
                  <a:rPr lang="en-US" u="sng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Cluster Index</a:t>
                </a:r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:</a:t>
                </a:r>
              </a:p>
              <a:p>
                <a:pPr algn="ctr" eaLnBrk="1" hangingPunct="1">
                  <a:buFont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bg2"/>
                          </a:solidFill>
                          <a:latin typeface="Cambria Math" panose="02040503050406030204" pitchFamily="18" charset="0"/>
                          <a:cs typeface="Arial" charset="0"/>
                        </a:rPr>
                        <m:t>𝐶𝐼</m:t>
                      </m:r>
                      <m:d>
                        <m:dPr>
                          <m:ctrlP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cs typeface="Arial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0" i="1" smtClean="0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cs typeface="Arial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cs typeface="Arial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cs typeface="Arial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cs typeface="Arial" charset="0"/>
                            </a:rPr>
                            <m:t>,</m:t>
                          </m:r>
                          <m: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charset="0"/>
                            </a:rPr>
                            <m:t>⋯,</m:t>
                          </m:r>
                          <m:sSub>
                            <m:sSubPr>
                              <m:ctrlPr>
                                <a:rPr lang="en-US" b="0" i="1" smtClean="0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charset="0"/>
                                </a:rPr>
                                <m:t>𝐾</m:t>
                              </m:r>
                            </m:sub>
                          </m:sSub>
                        </m:e>
                      </m:d>
                      <m:r>
                        <a:rPr lang="en-US" b="0" i="1" smtClean="0">
                          <a:solidFill>
                            <a:schemeClr val="bg2"/>
                          </a:solidFill>
                          <a:latin typeface="Cambria Math" panose="02040503050406030204" pitchFamily="18" charset="0"/>
                          <a:cs typeface="Arial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cs typeface="Arial" charset="0"/>
                            </a:rPr>
                          </m:ctrlPr>
                        </m:fPr>
                        <m:num>
                          <m:nary>
                            <m:naryPr>
                              <m:chr m:val="∑"/>
                              <m:limLoc m:val="subSup"/>
                              <m:ctrlPr>
                                <a:rPr lang="en-US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cs typeface="Arial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5"/>
                                </m:rPr>
                                <a:rPr lang="en-US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cs typeface="Arial" charset="0"/>
                                </a:rPr>
                                <m:t>𝑗</m:t>
                              </m:r>
                              <m:r>
                                <a:rPr lang="en-US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cs typeface="Arial" charset="0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en-US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cs typeface="Arial" charset="0"/>
                                </a:rPr>
                                <m:t>𝐾</m:t>
                              </m:r>
                            </m:sup>
                            <m:e>
                              <m:nary>
                                <m:naryPr>
                                  <m:chr m:val="∑"/>
                                  <m:limLoc m:val="subSup"/>
                                  <m:supHide m:val="on"/>
                                  <m:ctrlPr>
                                    <a:rPr lang="en-US" i="1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  <a:cs typeface="Arial" charset="0"/>
                                    </a:rPr>
                                  </m:ctrlPr>
                                </m:naryPr>
                                <m:sub>
                                  <m:r>
                                    <m:rPr>
                                      <m:brk m:alnAt="9"/>
                                    </m:rPr>
                                    <a:rPr lang="en-US" i="1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  <a:cs typeface="Arial" charset="0"/>
                                    </a:rPr>
                                    <m:t>𝑖</m:t>
                                  </m:r>
                                  <m:r>
                                    <a:rPr lang="en-US" i="1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Arial" charset="0"/>
                                    </a:rPr>
                                    <m:t>∈</m:t>
                                  </m:r>
                                  <m:sSub>
                                    <m:sSubPr>
                                      <m:ctrlPr>
                                        <a:rPr lang="en-US" i="1">
                                          <a:solidFill>
                                            <a:schemeClr val="bg2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Arial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solidFill>
                                            <a:schemeClr val="bg2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Arial" charset="0"/>
                                        </a:rPr>
                                        <m:t>𝐶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solidFill>
                                            <a:schemeClr val="bg2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Arial" charset="0"/>
                                        </a:rPr>
                                        <m:t>𝑗</m:t>
                                      </m:r>
                                    </m:sub>
                                  </m:sSub>
                                </m:sub>
                                <m:sup/>
                                <m:e>
                                  <m:sSup>
                                    <m:sSupPr>
                                      <m:ctrlPr>
                                        <a:rPr lang="en-US" i="1">
                                          <a:solidFill>
                                            <a:schemeClr val="bg2"/>
                                          </a:solidFill>
                                          <a:latin typeface="Cambria Math" panose="02040503050406030204" pitchFamily="18" charset="0"/>
                                          <a:cs typeface="Arial" charset="0"/>
                                        </a:rPr>
                                      </m:ctrlPr>
                                    </m:sSupPr>
                                    <m:e>
                                      <m:d>
                                        <m:dPr>
                                          <m:begChr m:val="‖"/>
                                          <m:endChr m:val="‖"/>
                                          <m:ctrlPr>
                                            <a:rPr lang="en-US" i="1">
                                              <a:solidFill>
                                                <a:schemeClr val="bg2"/>
                                              </a:solidFill>
                                              <a:latin typeface="Cambria Math" panose="02040503050406030204" pitchFamily="18" charset="0"/>
                                              <a:cs typeface="Arial" charset="0"/>
                                            </a:rPr>
                                          </m:ctrlPr>
                                        </m:dPr>
                                        <m:e>
                                          <m:sSub>
                                            <m:sSubPr>
                                              <m:ctrlPr>
                                                <a:rPr lang="en-US" i="1">
                                                  <a:solidFill>
                                                    <a:schemeClr val="bg2"/>
                                                  </a:solidFill>
                                                  <a:latin typeface="Cambria Math" panose="02040503050406030204" pitchFamily="18" charset="0"/>
                                                  <a:cs typeface="Arial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acc>
                                                <m:accPr>
                                                  <m:chr m:val="̃"/>
                                                  <m:ctrlPr>
                                                    <a:rPr lang="en-US" i="1">
                                                      <a:solidFill>
                                                        <a:schemeClr val="bg2"/>
                                                      </a:solidFill>
                                                      <a:latin typeface="Cambria Math" panose="02040503050406030204" pitchFamily="18" charset="0"/>
                                                      <a:cs typeface="Arial" charset="0"/>
                                                    </a:rPr>
                                                  </m:ctrlPr>
                                                </m:accPr>
                                                <m:e>
                                                  <m:r>
                                                    <a:rPr lang="en-US" b="1" i="1">
                                                      <a:solidFill>
                                                        <a:schemeClr val="bg2"/>
                                                      </a:solidFill>
                                                      <a:latin typeface="Cambria Math" panose="02040503050406030204" pitchFamily="18" charset="0"/>
                                                      <a:cs typeface="Arial" charset="0"/>
                                                    </a:rPr>
                                                    <m:t>𝒙</m:t>
                                                  </m:r>
                                                </m:e>
                                              </m:acc>
                                            </m:e>
                                            <m:sub>
                                              <m:r>
                                                <a:rPr lang="en-US" i="1">
                                                  <a:solidFill>
                                                    <a:schemeClr val="bg2"/>
                                                  </a:solidFill>
                                                  <a:latin typeface="Cambria Math" panose="02040503050406030204" pitchFamily="18" charset="0"/>
                                                  <a:cs typeface="Arial" charset="0"/>
                                                </a:rPr>
                                                <m:t>𝑖</m:t>
                                              </m:r>
                                            </m:sub>
                                          </m:sSub>
                                          <m:r>
                                            <a:rPr lang="en-US" i="1">
                                              <a:solidFill>
                                                <a:schemeClr val="bg2"/>
                                              </a:solidFill>
                                              <a:latin typeface="Cambria Math" panose="02040503050406030204" pitchFamily="18" charset="0"/>
                                              <a:cs typeface="Arial" charset="0"/>
                                            </a:rPr>
                                            <m:t>−</m:t>
                                          </m:r>
                                          <m:sSub>
                                            <m:sSubPr>
                                              <m:ctrlPr>
                                                <a:rPr lang="en-US" i="1">
                                                  <a:solidFill>
                                                    <a:schemeClr val="bg2"/>
                                                  </a:solidFill>
                                                  <a:latin typeface="Cambria Math" panose="02040503050406030204" pitchFamily="18" charset="0"/>
                                                  <a:cs typeface="Arial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acc>
                                                <m:accPr>
                                                  <m:chr m:val="̅"/>
                                                  <m:ctrlPr>
                                                    <a:rPr lang="en-US" i="1">
                                                      <a:solidFill>
                                                        <a:schemeClr val="bg2"/>
                                                      </a:solidFill>
                                                      <a:latin typeface="Cambria Math" panose="02040503050406030204" pitchFamily="18" charset="0"/>
                                                      <a:cs typeface="Arial" charset="0"/>
                                                    </a:rPr>
                                                  </m:ctrlPr>
                                                </m:accPr>
                                                <m:e>
                                                  <m:r>
                                                    <a:rPr lang="en-US" b="1" i="1">
                                                      <a:solidFill>
                                                        <a:schemeClr val="bg2"/>
                                                      </a:solidFill>
                                                      <a:latin typeface="Cambria Math" panose="02040503050406030204" pitchFamily="18" charset="0"/>
                                                      <a:cs typeface="Arial" charset="0"/>
                                                    </a:rPr>
                                                    <m:t>𝒙</m:t>
                                                  </m:r>
                                                </m:e>
                                              </m:acc>
                                            </m:e>
                                            <m:sub>
                                              <m:r>
                                                <a:rPr lang="en-US" i="1">
                                                  <a:solidFill>
                                                    <a:schemeClr val="bg2"/>
                                                  </a:solidFill>
                                                  <a:latin typeface="Cambria Math"/>
                                                  <a:cs typeface="Arial" charset="0"/>
                                                </a:rPr>
                                                <m:t>𝑗</m:t>
                                              </m:r>
                                            </m:sub>
                                          </m:sSub>
                                        </m:e>
                                      </m:d>
                                    </m:e>
                                    <m:sup>
                                      <m:r>
                                        <a:rPr lang="en-US" i="1">
                                          <a:solidFill>
                                            <a:schemeClr val="bg2"/>
                                          </a:solidFill>
                                          <a:latin typeface="Cambria Math" panose="02040503050406030204" pitchFamily="18" charset="0"/>
                                          <a:cs typeface="Arial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e>
                              </m:nary>
                            </m:e>
                          </m:nary>
                        </m:num>
                        <m:den>
                          <m:nary>
                            <m:naryPr>
                              <m:chr m:val="∑"/>
                              <m:limLoc m:val="subSup"/>
                              <m:ctrlPr>
                                <a:rPr lang="en-US" b="0" i="1" smtClean="0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cs typeface="Arial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5"/>
                                </m:rPr>
                                <a:rPr lang="en-US" b="0" i="1" smtClean="0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cs typeface="Arial" charset="0"/>
                                </a:rPr>
                                <m:t>𝑖</m:t>
                              </m:r>
                              <m:r>
                                <a:rPr lang="en-US" b="0" i="1" smtClean="0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cs typeface="Arial" charset="0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en-US" b="0" i="1" smtClean="0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cs typeface="Arial" charset="0"/>
                                </a:rPr>
                                <m:t>𝑛</m:t>
                              </m:r>
                            </m:sup>
                            <m:e>
                              <m:sSup>
                                <m:sSupPr>
                                  <m:ctrlPr>
                                    <a:rPr lang="en-US" i="1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  <a:cs typeface="Arial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begChr m:val="‖"/>
                                      <m:endChr m:val="‖"/>
                                      <m:ctrlPr>
                                        <a:rPr lang="en-US" i="1">
                                          <a:solidFill>
                                            <a:schemeClr val="bg2"/>
                                          </a:solidFill>
                                          <a:latin typeface="Cambria Math" panose="02040503050406030204" pitchFamily="18" charset="0"/>
                                          <a:cs typeface="Arial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US" i="1">
                                              <a:solidFill>
                                                <a:schemeClr val="bg2"/>
                                              </a:solidFill>
                                              <a:latin typeface="Cambria Math" panose="02040503050406030204" pitchFamily="18" charset="0"/>
                                              <a:cs typeface="Arial" charset="0"/>
                                            </a:rPr>
                                          </m:ctrlPr>
                                        </m:sSubPr>
                                        <m:e>
                                          <m:acc>
                                            <m:accPr>
                                              <m:chr m:val="̃"/>
                                              <m:ctrlPr>
                                                <a:rPr lang="en-US" i="1">
                                                  <a:solidFill>
                                                    <a:schemeClr val="bg2"/>
                                                  </a:solidFill>
                                                  <a:latin typeface="Cambria Math" panose="02040503050406030204" pitchFamily="18" charset="0"/>
                                                  <a:cs typeface="Arial" charset="0"/>
                                                </a:rPr>
                                              </m:ctrlPr>
                                            </m:accPr>
                                            <m:e>
                                              <m:r>
                                                <a:rPr lang="en-US" b="1" i="1">
                                                  <a:solidFill>
                                                    <a:schemeClr val="bg2"/>
                                                  </a:solidFill>
                                                  <a:latin typeface="Cambria Math" panose="02040503050406030204" pitchFamily="18" charset="0"/>
                                                  <a:cs typeface="Arial" charset="0"/>
                                                </a:rPr>
                                                <m:t>𝒙</m:t>
                                              </m:r>
                                            </m:e>
                                          </m:acc>
                                        </m:e>
                                        <m:sub>
                                          <m:r>
                                            <a:rPr lang="en-US" i="1">
                                              <a:solidFill>
                                                <a:schemeClr val="bg2"/>
                                              </a:solidFill>
                                              <a:latin typeface="Cambria Math" panose="02040503050406030204" pitchFamily="18" charset="0"/>
                                              <a:cs typeface="Arial" charset="0"/>
                                            </a:rPr>
                                            <m:t>𝑖</m:t>
                                          </m:r>
                                        </m:sub>
                                      </m:sSub>
                                      <m:r>
                                        <a:rPr lang="en-US" i="1">
                                          <a:solidFill>
                                            <a:schemeClr val="bg2"/>
                                          </a:solidFill>
                                          <a:latin typeface="Cambria Math" panose="02040503050406030204" pitchFamily="18" charset="0"/>
                                          <a:cs typeface="Arial" charset="0"/>
                                        </a:rPr>
                                        <m:t>−</m:t>
                                      </m:r>
                                      <m:sSub>
                                        <m:sSubPr>
                                          <m:ctrlPr>
                                            <a:rPr lang="en-US" i="1">
                                              <a:solidFill>
                                                <a:schemeClr val="bg2"/>
                                              </a:solidFill>
                                              <a:latin typeface="Cambria Math" panose="02040503050406030204" pitchFamily="18" charset="0"/>
                                              <a:cs typeface="Arial" charset="0"/>
                                            </a:rPr>
                                          </m:ctrlPr>
                                        </m:sSubPr>
                                        <m:e>
                                          <m:acc>
                                            <m:accPr>
                                              <m:chr m:val="̅"/>
                                              <m:ctrlPr>
                                                <a:rPr lang="en-US" i="1">
                                                  <a:solidFill>
                                                    <a:schemeClr val="bg2"/>
                                                  </a:solidFill>
                                                  <a:latin typeface="Cambria Math" panose="02040503050406030204" pitchFamily="18" charset="0"/>
                                                  <a:cs typeface="Arial" charset="0"/>
                                                </a:rPr>
                                              </m:ctrlPr>
                                            </m:accPr>
                                            <m:e>
                                              <m:r>
                                                <a:rPr lang="en-US" b="1" i="1">
                                                  <a:solidFill>
                                                    <a:schemeClr val="bg2"/>
                                                  </a:solidFill>
                                                  <a:latin typeface="Cambria Math" panose="02040503050406030204" pitchFamily="18" charset="0"/>
                                                  <a:cs typeface="Arial" charset="0"/>
                                                </a:rPr>
                                                <m:t>𝒙</m:t>
                                              </m:r>
                                            </m:e>
                                          </m:acc>
                                        </m:e>
                                        <m:sub>
                                          <m:r>
                                            <a:rPr lang="en-US" i="1">
                                              <a:solidFill>
                                                <a:schemeClr val="bg2"/>
                                              </a:solidFill>
                                              <a:latin typeface="Cambria Math"/>
                                              <a:cs typeface="Arial" charset="0"/>
                                            </a:rPr>
                                            <m:t>𝑗</m:t>
                                          </m:r>
                                        </m:sub>
                                      </m:sSub>
                                    </m:e>
                                  </m:d>
                                </m:e>
                                <m:sup>
                                  <m:r>
                                    <a:rPr lang="en-US" i="1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  <a:cs typeface="Arial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nary>
                        </m:den>
                      </m:f>
                    </m:oMath>
                  </m:oMathPara>
                </a14:m>
                <a:endParaRPr lang="en-US" dirty="0">
                  <a:solidFill>
                    <a:schemeClr val="bg2"/>
                  </a:solidFill>
                  <a:latin typeface="Arial" charset="0"/>
                  <a:cs typeface="Arial" charset="0"/>
                </a:endParaRPr>
              </a:p>
              <a:p>
                <a:pPr eaLnBrk="1" hangingPunct="1">
                  <a:buFontTx/>
                  <a:buNone/>
                </a:pPr>
                <a:endParaRPr lang="en-US" dirty="0">
                  <a:solidFill>
                    <a:schemeClr val="bg2"/>
                  </a:solidFill>
                  <a:latin typeface="Arial" charset="0"/>
                  <a:cs typeface="Arial" charset="0"/>
                </a:endParaRPr>
              </a:p>
              <a:p>
                <a:pPr algn="ctr" eaLnBrk="1" hangingPunct="1">
                  <a:buFontTx/>
                  <a:buNone/>
                </a:pPr>
                <a:endParaRPr lang="en-US" dirty="0">
                  <a:solidFill>
                    <a:schemeClr val="bg2"/>
                  </a:solidFill>
                  <a:latin typeface="Arial" charset="0"/>
                  <a:cs typeface="Arial" charset="0"/>
                </a:endParaRPr>
              </a:p>
            </p:txBody>
          </p:sp>
        </mc:Choice>
        <mc:Fallback xmlns="">
          <p:sp>
            <p:nvSpPr>
              <p:cNvPr id="4101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533400" y="1219200"/>
                <a:ext cx="8229600" cy="5257800"/>
              </a:xfrm>
              <a:blipFill>
                <a:blip r:embed="rId3"/>
                <a:stretch>
                  <a:fillRect l="-1926" t="-15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1" name="Group 10"/>
          <p:cNvGrpSpPr/>
          <p:nvPr/>
        </p:nvGrpSpPr>
        <p:grpSpPr>
          <a:xfrm>
            <a:off x="2286000" y="1066333"/>
            <a:ext cx="6629400" cy="4115267"/>
            <a:chOff x="2286000" y="1066333"/>
            <a:chExt cx="6629400" cy="4115267"/>
          </a:xfrm>
        </p:grpSpPr>
        <p:pic>
          <p:nvPicPr>
            <p:cNvPr id="4" name="Picture 1"/>
            <p:cNvPicPr>
              <a:picLocks noChangeAspect="1" noChangeArrowheads="1"/>
            </p:cNvPicPr>
            <p:nvPr/>
          </p:nvPicPr>
          <p:blipFill>
            <a:blip r:embed="rId4" cstate="print"/>
            <a:srcRect l="9999" t="8234" r="10908" b="52934"/>
            <a:stretch>
              <a:fillRect/>
            </a:stretch>
          </p:blipFill>
          <p:spPr bwMode="auto">
            <a:xfrm>
              <a:off x="2286000" y="1066333"/>
              <a:ext cx="6629400" cy="25150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3" name="Straight Arrow Connector 2"/>
            <p:cNvCxnSpPr/>
            <p:nvPr/>
          </p:nvCxnSpPr>
          <p:spPr>
            <a:xfrm flipV="1">
              <a:off x="5181600" y="3048000"/>
              <a:ext cx="1828800" cy="2133600"/>
            </a:xfrm>
            <a:prstGeom prst="straightConnector1">
              <a:avLst/>
            </a:prstGeom>
            <a:ln w="38100">
              <a:solidFill>
                <a:schemeClr val="bg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Arrow Connector 6"/>
            <p:cNvCxnSpPr/>
            <p:nvPr/>
          </p:nvCxnSpPr>
          <p:spPr>
            <a:xfrm flipV="1">
              <a:off x="4267200" y="2514600"/>
              <a:ext cx="457200" cy="1752600"/>
            </a:xfrm>
            <a:prstGeom prst="straightConnector1">
              <a:avLst/>
            </a:prstGeom>
            <a:ln w="38100">
              <a:solidFill>
                <a:schemeClr val="bg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Arrow Connector 7"/>
            <p:cNvCxnSpPr/>
            <p:nvPr/>
          </p:nvCxnSpPr>
          <p:spPr>
            <a:xfrm flipH="1" flipV="1">
              <a:off x="3733800" y="3200400"/>
              <a:ext cx="533400" cy="1066800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6414267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00FF"/>
            </a:gs>
            <a:gs pos="50000">
              <a:schemeClr val="tx1"/>
            </a:gs>
            <a:gs pos="100000">
              <a:srgbClr val="FF00FF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914400"/>
          </a:xfrm>
        </p:spPr>
        <p:txBody>
          <a:bodyPr/>
          <a:lstStyle/>
          <a:p>
            <a:pPr eaLnBrk="1" hangingPunct="1"/>
            <a:r>
              <a:rPr lang="en-US">
                <a:solidFill>
                  <a:schemeClr val="bg2"/>
                </a:solidFill>
                <a:latin typeface="Arial" charset="0"/>
                <a:cs typeface="Arial" charset="0"/>
              </a:rPr>
              <a:t>K-means Clustering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127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533400" y="1219200"/>
                <a:ext cx="8229600" cy="5257800"/>
              </a:xfrm>
            </p:spPr>
            <p:txBody>
              <a:bodyPr/>
              <a:lstStyle/>
              <a:p>
                <a:pPr eaLnBrk="1" hangingPunct="1">
                  <a:buFontTx/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Notes on Cluster Index:</a:t>
                </a:r>
              </a:p>
              <a:p>
                <a:pPr algn="ctr" eaLnBrk="1" hangingPunct="1">
                  <a:buFont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>
                          <a:solidFill>
                            <a:schemeClr val="bg2"/>
                          </a:solidFill>
                          <a:latin typeface="Cambria Math" panose="02040503050406030204" pitchFamily="18" charset="0"/>
                          <a:cs typeface="Arial" charset="0"/>
                        </a:rPr>
                        <m:t>𝐶𝐼</m:t>
                      </m:r>
                      <m:d>
                        <m:dPr>
                          <m:ctrlPr>
                            <a:rPr lang="en-US" sz="2800" i="1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cs typeface="Arial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800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cs typeface="Arial" charset="0"/>
                                </a:rPr>
                              </m:ctrlPr>
                            </m:sSubPr>
                            <m:e>
                              <m:r>
                                <a:rPr lang="en-US" sz="2800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cs typeface="Arial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en-US" sz="2800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cs typeface="Arial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2800" i="1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cs typeface="Arial" charset="0"/>
                            </a:rPr>
                            <m:t>,</m:t>
                          </m:r>
                          <m:r>
                            <a:rPr lang="en-US" sz="2800" i="1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charset="0"/>
                            </a:rPr>
                            <m:t>⋯,</m:t>
                          </m:r>
                          <m:sSub>
                            <m:sSubPr>
                              <m:ctrlPr>
                                <a:rPr lang="en-US" sz="2800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charset="0"/>
                                </a:rPr>
                              </m:ctrlPr>
                            </m:sSubPr>
                            <m:e>
                              <m:r>
                                <a:rPr lang="en-US" sz="2800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en-US" sz="2800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charset="0"/>
                                </a:rPr>
                                <m:t>𝐾</m:t>
                              </m:r>
                            </m:sub>
                          </m:sSub>
                        </m:e>
                      </m:d>
                      <m:r>
                        <a:rPr lang="en-US" sz="2800" i="1">
                          <a:solidFill>
                            <a:schemeClr val="bg2"/>
                          </a:solidFill>
                          <a:latin typeface="Cambria Math" panose="02040503050406030204" pitchFamily="18" charset="0"/>
                          <a:cs typeface="Arial" charset="0"/>
                        </a:rPr>
                        <m:t>=</m:t>
                      </m:r>
                      <m:f>
                        <m:fPr>
                          <m:ctrlPr>
                            <a:rPr lang="en-US" sz="2800" i="1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cs typeface="Arial" charset="0"/>
                            </a:rPr>
                          </m:ctrlPr>
                        </m:fPr>
                        <m:num>
                          <m:nary>
                            <m:naryPr>
                              <m:chr m:val="∑"/>
                              <m:limLoc m:val="subSup"/>
                              <m:ctrlPr>
                                <a:rPr lang="en-US" sz="2800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cs typeface="Arial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5"/>
                                </m:rPr>
                                <a:rPr lang="en-US" sz="2800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cs typeface="Arial" charset="0"/>
                                </a:rPr>
                                <m:t>𝑗</m:t>
                              </m:r>
                              <m:r>
                                <a:rPr lang="en-US" sz="2800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cs typeface="Arial" charset="0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en-US" sz="2800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cs typeface="Arial" charset="0"/>
                                </a:rPr>
                                <m:t>𝐾</m:t>
                              </m:r>
                            </m:sup>
                            <m:e>
                              <m:nary>
                                <m:naryPr>
                                  <m:chr m:val="∑"/>
                                  <m:limLoc m:val="subSup"/>
                                  <m:supHide m:val="on"/>
                                  <m:ctrlPr>
                                    <a:rPr lang="en-US" sz="2800" i="1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  <a:cs typeface="Arial" charset="0"/>
                                    </a:rPr>
                                  </m:ctrlPr>
                                </m:naryPr>
                                <m:sub>
                                  <m:r>
                                    <m:rPr>
                                      <m:brk m:alnAt="9"/>
                                    </m:rPr>
                                    <a:rPr lang="en-US" sz="2800" i="1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  <a:cs typeface="Arial" charset="0"/>
                                    </a:rPr>
                                    <m:t>𝑖</m:t>
                                  </m:r>
                                  <m:r>
                                    <a:rPr lang="en-US" sz="2800" i="1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Arial" charset="0"/>
                                    </a:rPr>
                                    <m:t>∈</m:t>
                                  </m:r>
                                  <m:sSub>
                                    <m:sSubPr>
                                      <m:ctrlPr>
                                        <a:rPr lang="en-US" sz="2800" i="1">
                                          <a:solidFill>
                                            <a:schemeClr val="bg2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Arial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800" i="1">
                                          <a:solidFill>
                                            <a:schemeClr val="bg2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Arial" charset="0"/>
                                        </a:rPr>
                                        <m:t>𝐶</m:t>
                                      </m:r>
                                    </m:e>
                                    <m:sub>
                                      <m:r>
                                        <a:rPr lang="en-US" sz="2800" i="1">
                                          <a:solidFill>
                                            <a:schemeClr val="bg2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Arial" charset="0"/>
                                        </a:rPr>
                                        <m:t>𝑗</m:t>
                                      </m:r>
                                    </m:sub>
                                  </m:sSub>
                                </m:sub>
                                <m:sup/>
                                <m:e>
                                  <m:sSup>
                                    <m:sSupPr>
                                      <m:ctrlPr>
                                        <a:rPr lang="en-US" sz="2800" i="1">
                                          <a:solidFill>
                                            <a:schemeClr val="bg2"/>
                                          </a:solidFill>
                                          <a:latin typeface="Cambria Math" panose="02040503050406030204" pitchFamily="18" charset="0"/>
                                          <a:cs typeface="Arial" charset="0"/>
                                        </a:rPr>
                                      </m:ctrlPr>
                                    </m:sSupPr>
                                    <m:e>
                                      <m:d>
                                        <m:dPr>
                                          <m:begChr m:val="‖"/>
                                          <m:endChr m:val="‖"/>
                                          <m:ctrlPr>
                                            <a:rPr lang="en-US" sz="2800" i="1">
                                              <a:solidFill>
                                                <a:schemeClr val="bg2"/>
                                              </a:solidFill>
                                              <a:latin typeface="Cambria Math" panose="02040503050406030204" pitchFamily="18" charset="0"/>
                                              <a:cs typeface="Arial" charset="0"/>
                                            </a:rPr>
                                          </m:ctrlPr>
                                        </m:dPr>
                                        <m:e>
                                          <m:sSub>
                                            <m:sSubPr>
                                              <m:ctrlPr>
                                                <a:rPr lang="en-US" sz="2800" i="1">
                                                  <a:solidFill>
                                                    <a:schemeClr val="bg2"/>
                                                  </a:solidFill>
                                                  <a:latin typeface="Cambria Math" panose="02040503050406030204" pitchFamily="18" charset="0"/>
                                                  <a:cs typeface="Arial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acc>
                                                <m:accPr>
                                                  <m:chr m:val="̃"/>
                                                  <m:ctrlPr>
                                                    <a:rPr lang="en-US" sz="2800" i="1">
                                                      <a:solidFill>
                                                        <a:schemeClr val="bg2"/>
                                                      </a:solidFill>
                                                      <a:latin typeface="Cambria Math" panose="02040503050406030204" pitchFamily="18" charset="0"/>
                                                      <a:cs typeface="Arial" charset="0"/>
                                                    </a:rPr>
                                                  </m:ctrlPr>
                                                </m:accPr>
                                                <m:e>
                                                  <m:r>
                                                    <a:rPr lang="en-US" sz="2800" b="1" i="1">
                                                      <a:solidFill>
                                                        <a:schemeClr val="bg2"/>
                                                      </a:solidFill>
                                                      <a:latin typeface="Cambria Math" panose="02040503050406030204" pitchFamily="18" charset="0"/>
                                                      <a:cs typeface="Arial" charset="0"/>
                                                    </a:rPr>
                                                    <m:t>𝒙</m:t>
                                                  </m:r>
                                                </m:e>
                                              </m:acc>
                                            </m:e>
                                            <m:sub>
                                              <m:r>
                                                <a:rPr lang="en-US" sz="2800" i="1">
                                                  <a:solidFill>
                                                    <a:schemeClr val="bg2"/>
                                                  </a:solidFill>
                                                  <a:latin typeface="Cambria Math" panose="02040503050406030204" pitchFamily="18" charset="0"/>
                                                  <a:cs typeface="Arial" charset="0"/>
                                                </a:rPr>
                                                <m:t>𝑖</m:t>
                                              </m:r>
                                            </m:sub>
                                          </m:sSub>
                                          <m:r>
                                            <a:rPr lang="en-US" sz="2800" i="1">
                                              <a:solidFill>
                                                <a:schemeClr val="bg2"/>
                                              </a:solidFill>
                                              <a:latin typeface="Cambria Math" panose="02040503050406030204" pitchFamily="18" charset="0"/>
                                              <a:cs typeface="Arial" charset="0"/>
                                            </a:rPr>
                                            <m:t>−</m:t>
                                          </m:r>
                                          <m:sSub>
                                            <m:sSubPr>
                                              <m:ctrlPr>
                                                <a:rPr lang="en-US" sz="2800" i="1">
                                                  <a:solidFill>
                                                    <a:schemeClr val="bg2"/>
                                                  </a:solidFill>
                                                  <a:latin typeface="Cambria Math" panose="02040503050406030204" pitchFamily="18" charset="0"/>
                                                  <a:cs typeface="Arial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acc>
                                                <m:accPr>
                                                  <m:chr m:val="̅"/>
                                                  <m:ctrlPr>
                                                    <a:rPr lang="en-US" sz="2800" i="1">
                                                      <a:solidFill>
                                                        <a:schemeClr val="bg2"/>
                                                      </a:solidFill>
                                                      <a:latin typeface="Cambria Math" panose="02040503050406030204" pitchFamily="18" charset="0"/>
                                                      <a:cs typeface="Arial" charset="0"/>
                                                    </a:rPr>
                                                  </m:ctrlPr>
                                                </m:accPr>
                                                <m:e>
                                                  <m:r>
                                                    <a:rPr lang="en-US" sz="2800" b="1" i="1">
                                                      <a:solidFill>
                                                        <a:schemeClr val="bg2"/>
                                                      </a:solidFill>
                                                      <a:latin typeface="Cambria Math" panose="02040503050406030204" pitchFamily="18" charset="0"/>
                                                      <a:cs typeface="Arial" charset="0"/>
                                                    </a:rPr>
                                                    <m:t>𝒙</m:t>
                                                  </m:r>
                                                </m:e>
                                              </m:acc>
                                            </m:e>
                                            <m:sub>
                                              <m:r>
                                                <a:rPr lang="en-US" sz="2800" i="1">
                                                  <a:solidFill>
                                                    <a:schemeClr val="bg2"/>
                                                  </a:solidFill>
                                                  <a:latin typeface="Cambria Math"/>
                                                  <a:cs typeface="Arial" charset="0"/>
                                                </a:rPr>
                                                <m:t>𝑗</m:t>
                                              </m:r>
                                            </m:sub>
                                          </m:sSub>
                                        </m:e>
                                      </m:d>
                                    </m:e>
                                    <m:sup>
                                      <m:r>
                                        <a:rPr lang="en-US" sz="2800" i="1">
                                          <a:solidFill>
                                            <a:schemeClr val="bg2"/>
                                          </a:solidFill>
                                          <a:latin typeface="Cambria Math" panose="02040503050406030204" pitchFamily="18" charset="0"/>
                                          <a:cs typeface="Arial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e>
                              </m:nary>
                            </m:e>
                          </m:nary>
                        </m:num>
                        <m:den>
                          <m:nary>
                            <m:naryPr>
                              <m:chr m:val="∑"/>
                              <m:limLoc m:val="subSup"/>
                              <m:ctrlPr>
                                <a:rPr lang="en-US" sz="2800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cs typeface="Arial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5"/>
                                </m:rPr>
                                <a:rPr lang="en-US" sz="2800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cs typeface="Arial" charset="0"/>
                                </a:rPr>
                                <m:t>𝑖</m:t>
                              </m:r>
                              <m:r>
                                <a:rPr lang="en-US" sz="2800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cs typeface="Arial" charset="0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en-US" sz="2800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cs typeface="Arial" charset="0"/>
                                </a:rPr>
                                <m:t>𝑛</m:t>
                              </m:r>
                            </m:sup>
                            <m:e>
                              <m:sSup>
                                <m:sSupPr>
                                  <m:ctrlPr>
                                    <a:rPr lang="en-US" sz="2800" i="1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  <a:cs typeface="Arial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begChr m:val="‖"/>
                                      <m:endChr m:val="‖"/>
                                      <m:ctrlPr>
                                        <a:rPr lang="en-US" sz="2800" i="1">
                                          <a:solidFill>
                                            <a:schemeClr val="bg2"/>
                                          </a:solidFill>
                                          <a:latin typeface="Cambria Math" panose="02040503050406030204" pitchFamily="18" charset="0"/>
                                          <a:cs typeface="Arial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US" sz="2800" i="1">
                                              <a:solidFill>
                                                <a:schemeClr val="bg2"/>
                                              </a:solidFill>
                                              <a:latin typeface="Cambria Math" panose="02040503050406030204" pitchFamily="18" charset="0"/>
                                              <a:cs typeface="Arial" charset="0"/>
                                            </a:rPr>
                                          </m:ctrlPr>
                                        </m:sSubPr>
                                        <m:e>
                                          <m:acc>
                                            <m:accPr>
                                              <m:chr m:val="̃"/>
                                              <m:ctrlPr>
                                                <a:rPr lang="en-US" sz="2800" i="1">
                                                  <a:solidFill>
                                                    <a:schemeClr val="bg2"/>
                                                  </a:solidFill>
                                                  <a:latin typeface="Cambria Math" panose="02040503050406030204" pitchFamily="18" charset="0"/>
                                                  <a:cs typeface="Arial" charset="0"/>
                                                </a:rPr>
                                              </m:ctrlPr>
                                            </m:accPr>
                                            <m:e>
                                              <m:r>
                                                <a:rPr lang="en-US" sz="2800" b="1" i="1">
                                                  <a:solidFill>
                                                    <a:schemeClr val="bg2"/>
                                                  </a:solidFill>
                                                  <a:latin typeface="Cambria Math" panose="02040503050406030204" pitchFamily="18" charset="0"/>
                                                  <a:cs typeface="Arial" charset="0"/>
                                                </a:rPr>
                                                <m:t>𝒙</m:t>
                                              </m:r>
                                            </m:e>
                                          </m:acc>
                                        </m:e>
                                        <m:sub>
                                          <m:r>
                                            <a:rPr lang="en-US" sz="2800" i="1">
                                              <a:solidFill>
                                                <a:schemeClr val="bg2"/>
                                              </a:solidFill>
                                              <a:latin typeface="Cambria Math" panose="02040503050406030204" pitchFamily="18" charset="0"/>
                                              <a:cs typeface="Arial" charset="0"/>
                                            </a:rPr>
                                            <m:t>𝑖</m:t>
                                          </m:r>
                                        </m:sub>
                                      </m:sSub>
                                      <m:r>
                                        <a:rPr lang="en-US" sz="2800" i="1">
                                          <a:solidFill>
                                            <a:schemeClr val="bg2"/>
                                          </a:solidFill>
                                          <a:latin typeface="Cambria Math" panose="02040503050406030204" pitchFamily="18" charset="0"/>
                                          <a:cs typeface="Arial" charset="0"/>
                                        </a:rPr>
                                        <m:t>−</m:t>
                                      </m:r>
                                      <m:sSub>
                                        <m:sSubPr>
                                          <m:ctrlPr>
                                            <a:rPr lang="en-US" sz="2800" i="1">
                                              <a:solidFill>
                                                <a:schemeClr val="bg2"/>
                                              </a:solidFill>
                                              <a:latin typeface="Cambria Math" panose="02040503050406030204" pitchFamily="18" charset="0"/>
                                              <a:cs typeface="Arial" charset="0"/>
                                            </a:rPr>
                                          </m:ctrlPr>
                                        </m:sSubPr>
                                        <m:e>
                                          <m:acc>
                                            <m:accPr>
                                              <m:chr m:val="̅"/>
                                              <m:ctrlPr>
                                                <a:rPr lang="en-US" sz="2800" i="1">
                                                  <a:solidFill>
                                                    <a:schemeClr val="bg2"/>
                                                  </a:solidFill>
                                                  <a:latin typeface="Cambria Math" panose="02040503050406030204" pitchFamily="18" charset="0"/>
                                                  <a:cs typeface="Arial" charset="0"/>
                                                </a:rPr>
                                              </m:ctrlPr>
                                            </m:accPr>
                                            <m:e>
                                              <m:r>
                                                <a:rPr lang="en-US" sz="2800" b="1" i="1">
                                                  <a:solidFill>
                                                    <a:schemeClr val="bg2"/>
                                                  </a:solidFill>
                                                  <a:latin typeface="Cambria Math" panose="02040503050406030204" pitchFamily="18" charset="0"/>
                                                  <a:cs typeface="Arial" charset="0"/>
                                                </a:rPr>
                                                <m:t>𝒙</m:t>
                                              </m:r>
                                            </m:e>
                                          </m:acc>
                                        </m:e>
                                        <m:sub>
                                          <m:r>
                                            <a:rPr lang="en-US" sz="2800" i="1">
                                              <a:solidFill>
                                                <a:schemeClr val="bg2"/>
                                              </a:solidFill>
                                              <a:latin typeface="Cambria Math"/>
                                              <a:cs typeface="Arial" charset="0"/>
                                            </a:rPr>
                                            <m:t>𝑗</m:t>
                                          </m:r>
                                        </m:sub>
                                      </m:sSub>
                                    </m:e>
                                  </m:d>
                                </m:e>
                                <m:sup>
                                  <m:r>
                                    <a:rPr lang="en-US" sz="2800" i="1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  <a:cs typeface="Arial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nary>
                        </m:den>
                      </m:f>
                    </m:oMath>
                  </m:oMathPara>
                </a14:m>
                <a:endParaRPr lang="en-US" sz="2800" dirty="0">
                  <a:solidFill>
                    <a:schemeClr val="bg2"/>
                  </a:solidFill>
                  <a:latin typeface="Arial" charset="0"/>
                  <a:cs typeface="Arial" charset="0"/>
                </a:endParaRPr>
              </a:p>
              <a:p>
                <a:pPr eaLnBrk="1" hangingPunct="1"/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cs typeface="Arial" charset="0"/>
                      </a:rPr>
                      <m:t>𝐶𝐼</m:t>
                    </m:r>
                    <m:r>
                      <a:rPr lang="en-US" i="1" dirty="0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cs typeface="Arial" charset="0"/>
                      </a:rPr>
                      <m:t>=0</m:t>
                    </m:r>
                  </m:oMath>
                </a14:m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    when all data at cluster means</a:t>
                </a:r>
              </a:p>
              <a:p>
                <a:pPr eaLnBrk="1" hangingPunct="1"/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cs typeface="Arial" charset="0"/>
                      </a:rPr>
                      <m:t>𝐶𝐼</m:t>
                    </m:r>
                  </m:oMath>
                </a14:m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 </a:t>
                </a:r>
                <a:r>
                  <a:rPr lang="en-US" i="1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small</a:t>
                </a:r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 when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chemeClr val="bg2"/>
                            </a:solidFill>
                            <a:latin typeface="Cambria Math"/>
                            <a:cs typeface="Arial" charset="0"/>
                          </a:rPr>
                          <m:t>𝐶</m:t>
                        </m:r>
                      </m:e>
                      <m:sub>
                        <m:r>
                          <a:rPr lang="en-US" i="1">
                            <a:solidFill>
                              <a:schemeClr val="bg2"/>
                            </a:solidFill>
                            <a:latin typeface="Cambria Math"/>
                            <a:cs typeface="Arial" charset="0"/>
                          </a:rPr>
                          <m:t>1</m:t>
                        </m:r>
                      </m:sub>
                    </m:sSub>
                    <m:r>
                      <a:rPr lang="en-US" i="1">
                        <a:solidFill>
                          <a:schemeClr val="bg2"/>
                        </a:solidFill>
                        <a:latin typeface="Cambria Math"/>
                        <a:cs typeface="Arial" charset="0"/>
                      </a:rPr>
                      <m:t>,</m:t>
                    </m:r>
                    <m:r>
                      <a:rPr lang="en-US" i="1">
                        <a:solidFill>
                          <a:schemeClr val="bg2"/>
                        </a:solidFill>
                        <a:latin typeface="Cambria Math"/>
                        <a:ea typeface="Cambria Math"/>
                        <a:cs typeface="Arial" charset="0"/>
                      </a:rPr>
                      <m:t>⋯</m:t>
                    </m:r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ea typeface="Cambria Math"/>
                        <a:cs typeface="Arial" charset="0"/>
                      </a:rPr>
                      <m:t>,</m:t>
                    </m:r>
                    <m:sSub>
                      <m:sSubPr>
                        <m:ctrlPr>
                          <a:rPr lang="en-US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chemeClr val="bg2"/>
                            </a:solidFill>
                            <a:latin typeface="Cambria Math"/>
                            <a:cs typeface="Arial" charset="0"/>
                          </a:rPr>
                          <m:t>𝐶</m:t>
                        </m:r>
                      </m:e>
                      <m:sub>
                        <m:r>
                          <a:rPr lang="en-US" i="1">
                            <a:solidFill>
                              <a:schemeClr val="bg2"/>
                            </a:solidFill>
                            <a:latin typeface="Cambria Math"/>
                            <a:cs typeface="Arial" charset="0"/>
                          </a:rPr>
                          <m:t>𝐾</m:t>
                        </m:r>
                      </m:sub>
                    </m:sSub>
                  </m:oMath>
                </a14:m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 are tight clusters</a:t>
                </a:r>
              </a:p>
              <a:p>
                <a:pPr algn="ctr" eaLnBrk="1" hangingPunct="1">
                  <a:buFontTx/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(within SS contains little variation)</a:t>
                </a:r>
              </a:p>
              <a:p>
                <a:pPr eaLnBrk="1" hangingPunct="1"/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cs typeface="Arial" charset="0"/>
                      </a:rPr>
                      <m:t>𝐶𝐼</m:t>
                    </m:r>
                  </m:oMath>
                </a14:m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 </a:t>
                </a:r>
                <a:r>
                  <a:rPr lang="en-US" i="1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big</a:t>
                </a:r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 when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chemeClr val="bg2"/>
                            </a:solidFill>
                            <a:latin typeface="Cambria Math"/>
                            <a:cs typeface="Arial" charset="0"/>
                          </a:rPr>
                          <m:t>𝐶</m:t>
                        </m:r>
                      </m:e>
                      <m:sub>
                        <m:r>
                          <a:rPr lang="en-US" i="1">
                            <a:solidFill>
                              <a:schemeClr val="bg2"/>
                            </a:solidFill>
                            <a:latin typeface="Cambria Math"/>
                            <a:cs typeface="Arial" charset="0"/>
                          </a:rPr>
                          <m:t>1</m:t>
                        </m:r>
                      </m:sub>
                    </m:sSub>
                    <m:r>
                      <a:rPr lang="en-US" i="1">
                        <a:solidFill>
                          <a:schemeClr val="bg2"/>
                        </a:solidFill>
                        <a:latin typeface="Cambria Math"/>
                        <a:cs typeface="Arial" charset="0"/>
                      </a:rPr>
                      <m:t>,</m:t>
                    </m:r>
                    <m:r>
                      <a:rPr lang="en-US" i="1">
                        <a:solidFill>
                          <a:schemeClr val="bg2"/>
                        </a:solidFill>
                        <a:latin typeface="Cambria Math"/>
                        <a:ea typeface="Cambria Math"/>
                        <a:cs typeface="Arial" charset="0"/>
                      </a:rPr>
                      <m:t>⋯</m:t>
                    </m:r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ea typeface="Cambria Math"/>
                        <a:cs typeface="Arial" charset="0"/>
                      </a:rPr>
                      <m:t>,</m:t>
                    </m:r>
                    <m:sSub>
                      <m:sSubPr>
                        <m:ctrlPr>
                          <a:rPr lang="en-US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chemeClr val="bg2"/>
                            </a:solidFill>
                            <a:latin typeface="Cambria Math"/>
                            <a:cs typeface="Arial" charset="0"/>
                          </a:rPr>
                          <m:t>𝐶</m:t>
                        </m:r>
                      </m:e>
                      <m:sub>
                        <m:r>
                          <a:rPr lang="en-US" i="1">
                            <a:solidFill>
                              <a:schemeClr val="bg2"/>
                            </a:solidFill>
                            <a:latin typeface="Cambria Math"/>
                            <a:cs typeface="Arial" charset="0"/>
                          </a:rPr>
                          <m:t>𝐾</m:t>
                        </m:r>
                      </m:sub>
                    </m:sSub>
                  </m:oMath>
                </a14:m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 gives poor clustering</a:t>
                </a:r>
              </a:p>
              <a:p>
                <a:pPr algn="ctr" eaLnBrk="1" hangingPunct="1">
                  <a:buFontTx/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(within SS contains most of variation)</a:t>
                </a:r>
              </a:p>
              <a:p>
                <a:pPr eaLnBrk="1" hangingPunct="1"/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cs typeface="Arial" charset="0"/>
                      </a:rPr>
                      <m:t>𝐶𝐼</m:t>
                    </m:r>
                    <m:r>
                      <a:rPr lang="en-US" i="1" dirty="0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cs typeface="Arial" charset="0"/>
                      </a:rPr>
                      <m:t>=1</m:t>
                    </m:r>
                  </m:oMath>
                </a14:m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    when all cluster means are same</a:t>
                </a:r>
              </a:p>
              <a:p>
                <a:pPr marL="0" indent="0" eaLnBrk="1" hangingPunct="1">
                  <a:buNone/>
                </a:pPr>
                <a:endParaRPr lang="en-US" dirty="0">
                  <a:solidFill>
                    <a:schemeClr val="bg2"/>
                  </a:solidFill>
                  <a:latin typeface="Arial" charset="0"/>
                  <a:cs typeface="Arial" charset="0"/>
                </a:endParaRPr>
              </a:p>
            </p:txBody>
          </p:sp>
        </mc:Choice>
        <mc:Fallback xmlns="">
          <p:sp>
            <p:nvSpPr>
              <p:cNvPr id="5127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533400" y="1219200"/>
                <a:ext cx="8229600" cy="5257800"/>
              </a:xfrm>
              <a:blipFill>
                <a:blip r:embed="rId3"/>
                <a:stretch>
                  <a:fillRect l="-1926" t="-1506" r="-1556" b="-57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291140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00FF"/>
            </a:gs>
            <a:gs pos="50000">
              <a:schemeClr val="tx1"/>
            </a:gs>
            <a:gs pos="100000">
              <a:srgbClr val="FF00FF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914400"/>
          </a:xfrm>
        </p:spPr>
        <p:txBody>
          <a:bodyPr/>
          <a:lstStyle/>
          <a:p>
            <a:pPr eaLnBrk="1" hangingPunct="1"/>
            <a:r>
              <a:rPr lang="en-US">
                <a:solidFill>
                  <a:schemeClr val="bg2"/>
                </a:solidFill>
                <a:latin typeface="Arial" charset="0"/>
                <a:cs typeface="Arial" charset="0"/>
              </a:rPr>
              <a:t>K-means Clustering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151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533400" y="1219200"/>
                <a:ext cx="8229600" cy="5257800"/>
              </a:xfrm>
            </p:spPr>
            <p:txBody>
              <a:bodyPr/>
              <a:lstStyle/>
              <a:p>
                <a:pPr eaLnBrk="1" hangingPunct="1">
                  <a:lnSpc>
                    <a:spcPct val="150000"/>
                  </a:lnSpc>
                  <a:buFontTx/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Clustering Goal:</a:t>
                </a:r>
              </a:p>
              <a:p>
                <a:pPr eaLnBrk="1" hangingPunct="1">
                  <a:lnSpc>
                    <a:spcPct val="150000"/>
                  </a:lnSpc>
                </a:pPr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Given data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</m:ctrlPr>
                      </m:sSubPr>
                      <m:e>
                        <m:acc>
                          <m:accPr>
                            <m:chr m:val="̃"/>
                            <m:ctrlPr>
                              <a:rPr lang="en-US" i="1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cs typeface="Arial" charset="0"/>
                              </a:rPr>
                            </m:ctrlPr>
                          </m:accPr>
                          <m:e>
                            <m:r>
                              <a:rPr lang="en-US" i="1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cs typeface="Arial" charset="0"/>
                              </a:rPr>
                              <m:t>𝑋</m:t>
                            </m:r>
                          </m:e>
                        </m:acc>
                      </m:e>
                      <m:sub>
                        <m:r>
                          <a:rPr lang="en-US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  <m:t>1</m:t>
                        </m:r>
                      </m:sub>
                    </m:sSub>
                    <m:r>
                      <a:rPr lang="en-US" i="1">
                        <a:solidFill>
                          <a:schemeClr val="bg2"/>
                        </a:solidFill>
                        <a:latin typeface="Cambria Math"/>
                        <a:cs typeface="Arial" charset="0"/>
                      </a:rPr>
                      <m:t>,</m:t>
                    </m:r>
                    <m:r>
                      <a:rPr lang="en-US" i="1">
                        <a:solidFill>
                          <a:schemeClr val="bg2"/>
                        </a:solidFill>
                        <a:latin typeface="Cambria Math"/>
                        <a:ea typeface="Cambria Math"/>
                        <a:cs typeface="Arial" charset="0"/>
                      </a:rPr>
                      <m:t>⋯,</m:t>
                    </m:r>
                    <m:sSub>
                      <m:sSubPr>
                        <m:ctrlPr>
                          <a:rPr lang="en-US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</m:ctrlPr>
                      </m:sSubPr>
                      <m:e>
                        <m:acc>
                          <m:accPr>
                            <m:chr m:val="̃"/>
                            <m:ctrlPr>
                              <a:rPr lang="en-US" i="1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cs typeface="Arial" charset="0"/>
                              </a:rPr>
                            </m:ctrlPr>
                          </m:accPr>
                          <m:e>
                            <m:r>
                              <a:rPr lang="en-US" i="1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cs typeface="Arial" charset="0"/>
                              </a:rPr>
                              <m:t>𝑋</m:t>
                            </m:r>
                          </m:e>
                        </m:acc>
                      </m:e>
                      <m:sub>
                        <m:r>
                          <a:rPr lang="en-US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  <m:t>𝑛</m:t>
                        </m:r>
                      </m:sub>
                    </m:sSub>
                  </m:oMath>
                </a14:m>
                <a:endParaRPr lang="en-US" dirty="0">
                  <a:solidFill>
                    <a:schemeClr val="bg2"/>
                  </a:solidFill>
                  <a:latin typeface="Arial" charset="0"/>
                  <a:cs typeface="Arial" charset="0"/>
                </a:endParaRPr>
              </a:p>
              <a:p>
                <a:pPr eaLnBrk="1" hangingPunct="1">
                  <a:lnSpc>
                    <a:spcPct val="150000"/>
                  </a:lnSpc>
                </a:pPr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Choose classes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  <m:t>𝐶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cs typeface="Arial" charset="0"/>
                      </a:rPr>
                      <m:t>,</m:t>
                    </m:r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charset="0"/>
                      </a:rPr>
                      <m:t>⋯,</m:t>
                    </m:r>
                    <m:sSub>
                      <m:sSubPr>
                        <m:ctrlPr>
                          <a:rPr lang="en-US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charset="0"/>
                          </a:rPr>
                          <m:t>𝐶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charset="0"/>
                          </a:rPr>
                          <m:t>𝐾</m:t>
                        </m:r>
                      </m:sub>
                    </m:sSub>
                  </m:oMath>
                </a14:m>
                <a:endParaRPr lang="en-US" dirty="0">
                  <a:solidFill>
                    <a:schemeClr val="bg2"/>
                  </a:solidFill>
                  <a:latin typeface="Arial" charset="0"/>
                  <a:cs typeface="Arial" charset="0"/>
                </a:endParaRPr>
              </a:p>
              <a:p>
                <a:pPr eaLnBrk="1" hangingPunct="1"/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To minimize</a:t>
                </a:r>
              </a:p>
              <a:p>
                <a:pPr algn="ctr" eaLnBrk="1" hangingPunct="1">
                  <a:buFont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solidFill>
                            <a:schemeClr val="bg2"/>
                          </a:solidFill>
                          <a:latin typeface="Cambria Math" panose="02040503050406030204" pitchFamily="18" charset="0"/>
                          <a:cs typeface="Arial" charset="0"/>
                        </a:rPr>
                        <m:t>𝐶𝐼</m:t>
                      </m:r>
                      <m:d>
                        <m:dPr>
                          <m:ctrlPr>
                            <a:rPr lang="en-US" i="1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cs typeface="Arial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cs typeface="Arial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cs typeface="Arial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cs typeface="Arial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i="1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cs typeface="Arial" charset="0"/>
                            </a:rPr>
                            <m:t>,</m:t>
                          </m:r>
                          <m:r>
                            <a:rPr lang="en-US" i="1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charset="0"/>
                            </a:rPr>
                            <m:t>⋯,</m:t>
                          </m:r>
                          <m:sSub>
                            <m:sSubPr>
                              <m:ctrlPr>
                                <a:rPr lang="en-US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charset="0"/>
                                </a:rPr>
                                <m:t>𝐾</m:t>
                              </m:r>
                            </m:sub>
                          </m:sSub>
                        </m:e>
                      </m:d>
                      <m:r>
                        <a:rPr lang="en-US" i="1">
                          <a:solidFill>
                            <a:schemeClr val="bg2"/>
                          </a:solidFill>
                          <a:latin typeface="Cambria Math" panose="02040503050406030204" pitchFamily="18" charset="0"/>
                          <a:cs typeface="Arial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cs typeface="Arial" charset="0"/>
                            </a:rPr>
                          </m:ctrlPr>
                        </m:fPr>
                        <m:num>
                          <m:nary>
                            <m:naryPr>
                              <m:chr m:val="∑"/>
                              <m:limLoc m:val="subSup"/>
                              <m:ctrlPr>
                                <a:rPr lang="en-US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cs typeface="Arial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5"/>
                                </m:rPr>
                                <a:rPr lang="en-US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cs typeface="Arial" charset="0"/>
                                </a:rPr>
                                <m:t>𝑗</m:t>
                              </m:r>
                              <m:r>
                                <a:rPr lang="en-US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cs typeface="Arial" charset="0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en-US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cs typeface="Arial" charset="0"/>
                                </a:rPr>
                                <m:t>𝐾</m:t>
                              </m:r>
                            </m:sup>
                            <m:e>
                              <m:nary>
                                <m:naryPr>
                                  <m:chr m:val="∑"/>
                                  <m:limLoc m:val="subSup"/>
                                  <m:supHide m:val="on"/>
                                  <m:ctrlPr>
                                    <a:rPr lang="en-US" i="1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  <a:cs typeface="Arial" charset="0"/>
                                    </a:rPr>
                                  </m:ctrlPr>
                                </m:naryPr>
                                <m:sub>
                                  <m:r>
                                    <m:rPr>
                                      <m:brk m:alnAt="9"/>
                                    </m:rPr>
                                    <a:rPr lang="en-US" i="1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  <a:cs typeface="Arial" charset="0"/>
                                    </a:rPr>
                                    <m:t>𝑖</m:t>
                                  </m:r>
                                  <m:r>
                                    <a:rPr lang="en-US" i="1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Arial" charset="0"/>
                                    </a:rPr>
                                    <m:t>∈</m:t>
                                  </m:r>
                                  <m:sSub>
                                    <m:sSubPr>
                                      <m:ctrlPr>
                                        <a:rPr lang="en-US" i="1">
                                          <a:solidFill>
                                            <a:schemeClr val="bg2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Arial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solidFill>
                                            <a:schemeClr val="bg2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Arial" charset="0"/>
                                        </a:rPr>
                                        <m:t>𝐶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solidFill>
                                            <a:schemeClr val="bg2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Arial" charset="0"/>
                                        </a:rPr>
                                        <m:t>𝑗</m:t>
                                      </m:r>
                                    </m:sub>
                                  </m:sSub>
                                </m:sub>
                                <m:sup/>
                                <m:e>
                                  <m:sSup>
                                    <m:sSupPr>
                                      <m:ctrlPr>
                                        <a:rPr lang="en-US" i="1">
                                          <a:solidFill>
                                            <a:schemeClr val="bg2"/>
                                          </a:solidFill>
                                          <a:latin typeface="Cambria Math" panose="02040503050406030204" pitchFamily="18" charset="0"/>
                                          <a:cs typeface="Arial" charset="0"/>
                                        </a:rPr>
                                      </m:ctrlPr>
                                    </m:sSupPr>
                                    <m:e>
                                      <m:d>
                                        <m:dPr>
                                          <m:begChr m:val="‖"/>
                                          <m:endChr m:val="‖"/>
                                          <m:ctrlPr>
                                            <a:rPr lang="en-US" i="1">
                                              <a:solidFill>
                                                <a:schemeClr val="bg2"/>
                                              </a:solidFill>
                                              <a:latin typeface="Cambria Math" panose="02040503050406030204" pitchFamily="18" charset="0"/>
                                              <a:cs typeface="Arial" charset="0"/>
                                            </a:rPr>
                                          </m:ctrlPr>
                                        </m:dPr>
                                        <m:e>
                                          <m:sSub>
                                            <m:sSubPr>
                                              <m:ctrlPr>
                                                <a:rPr lang="en-US" i="1">
                                                  <a:solidFill>
                                                    <a:schemeClr val="bg2"/>
                                                  </a:solidFill>
                                                  <a:latin typeface="Cambria Math" panose="02040503050406030204" pitchFamily="18" charset="0"/>
                                                  <a:cs typeface="Arial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acc>
                                                <m:accPr>
                                                  <m:chr m:val="̃"/>
                                                  <m:ctrlPr>
                                                    <a:rPr lang="en-US" i="1">
                                                      <a:solidFill>
                                                        <a:schemeClr val="bg2"/>
                                                      </a:solidFill>
                                                      <a:latin typeface="Cambria Math" panose="02040503050406030204" pitchFamily="18" charset="0"/>
                                                      <a:cs typeface="Arial" charset="0"/>
                                                    </a:rPr>
                                                  </m:ctrlPr>
                                                </m:accPr>
                                                <m:e>
                                                  <m:r>
                                                    <a:rPr lang="en-US" b="1" i="1">
                                                      <a:solidFill>
                                                        <a:schemeClr val="bg2"/>
                                                      </a:solidFill>
                                                      <a:latin typeface="Cambria Math" panose="02040503050406030204" pitchFamily="18" charset="0"/>
                                                      <a:cs typeface="Arial" charset="0"/>
                                                    </a:rPr>
                                                    <m:t>𝒙</m:t>
                                                  </m:r>
                                                </m:e>
                                              </m:acc>
                                            </m:e>
                                            <m:sub>
                                              <m:r>
                                                <a:rPr lang="en-US" i="1">
                                                  <a:solidFill>
                                                    <a:schemeClr val="bg2"/>
                                                  </a:solidFill>
                                                  <a:latin typeface="Cambria Math" panose="02040503050406030204" pitchFamily="18" charset="0"/>
                                                  <a:cs typeface="Arial" charset="0"/>
                                                </a:rPr>
                                                <m:t>𝑖</m:t>
                                              </m:r>
                                            </m:sub>
                                          </m:sSub>
                                          <m:r>
                                            <a:rPr lang="en-US" i="1">
                                              <a:solidFill>
                                                <a:schemeClr val="bg2"/>
                                              </a:solidFill>
                                              <a:latin typeface="Cambria Math" panose="02040503050406030204" pitchFamily="18" charset="0"/>
                                              <a:cs typeface="Arial" charset="0"/>
                                            </a:rPr>
                                            <m:t>−</m:t>
                                          </m:r>
                                          <m:sSub>
                                            <m:sSubPr>
                                              <m:ctrlPr>
                                                <a:rPr lang="en-US" i="1">
                                                  <a:solidFill>
                                                    <a:schemeClr val="bg2"/>
                                                  </a:solidFill>
                                                  <a:latin typeface="Cambria Math" panose="02040503050406030204" pitchFamily="18" charset="0"/>
                                                  <a:cs typeface="Arial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acc>
                                                <m:accPr>
                                                  <m:chr m:val="̅"/>
                                                  <m:ctrlPr>
                                                    <a:rPr lang="en-US" i="1">
                                                      <a:solidFill>
                                                        <a:schemeClr val="bg2"/>
                                                      </a:solidFill>
                                                      <a:latin typeface="Cambria Math" panose="02040503050406030204" pitchFamily="18" charset="0"/>
                                                      <a:cs typeface="Arial" charset="0"/>
                                                    </a:rPr>
                                                  </m:ctrlPr>
                                                </m:accPr>
                                                <m:e>
                                                  <m:r>
                                                    <a:rPr lang="en-US" b="1" i="1">
                                                      <a:solidFill>
                                                        <a:schemeClr val="bg2"/>
                                                      </a:solidFill>
                                                      <a:latin typeface="Cambria Math" panose="02040503050406030204" pitchFamily="18" charset="0"/>
                                                      <a:cs typeface="Arial" charset="0"/>
                                                    </a:rPr>
                                                    <m:t>𝒙</m:t>
                                                  </m:r>
                                                </m:e>
                                              </m:acc>
                                            </m:e>
                                            <m:sub>
                                              <m:r>
                                                <a:rPr lang="en-US" i="1">
                                                  <a:solidFill>
                                                    <a:schemeClr val="bg2"/>
                                                  </a:solidFill>
                                                  <a:latin typeface="Cambria Math"/>
                                                  <a:cs typeface="Arial" charset="0"/>
                                                </a:rPr>
                                                <m:t>𝑗</m:t>
                                              </m:r>
                                            </m:sub>
                                          </m:sSub>
                                        </m:e>
                                      </m:d>
                                    </m:e>
                                    <m:sup>
                                      <m:r>
                                        <a:rPr lang="en-US" i="1">
                                          <a:solidFill>
                                            <a:schemeClr val="bg2"/>
                                          </a:solidFill>
                                          <a:latin typeface="Cambria Math" panose="02040503050406030204" pitchFamily="18" charset="0"/>
                                          <a:cs typeface="Arial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e>
                              </m:nary>
                            </m:e>
                          </m:nary>
                        </m:num>
                        <m:den>
                          <m:nary>
                            <m:naryPr>
                              <m:chr m:val="∑"/>
                              <m:limLoc m:val="subSup"/>
                              <m:ctrlPr>
                                <a:rPr lang="en-US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cs typeface="Arial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5"/>
                                </m:rPr>
                                <a:rPr lang="en-US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cs typeface="Arial" charset="0"/>
                                </a:rPr>
                                <m:t>𝑖</m:t>
                              </m:r>
                              <m:r>
                                <a:rPr lang="en-US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cs typeface="Arial" charset="0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en-US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cs typeface="Arial" charset="0"/>
                                </a:rPr>
                                <m:t>𝑛</m:t>
                              </m:r>
                            </m:sup>
                            <m:e>
                              <m:sSup>
                                <m:sSupPr>
                                  <m:ctrlPr>
                                    <a:rPr lang="en-US" i="1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  <a:cs typeface="Arial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begChr m:val="‖"/>
                                      <m:endChr m:val="‖"/>
                                      <m:ctrlPr>
                                        <a:rPr lang="en-US" i="1">
                                          <a:solidFill>
                                            <a:schemeClr val="bg2"/>
                                          </a:solidFill>
                                          <a:latin typeface="Cambria Math" panose="02040503050406030204" pitchFamily="18" charset="0"/>
                                          <a:cs typeface="Arial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US" i="1">
                                              <a:solidFill>
                                                <a:schemeClr val="bg2"/>
                                              </a:solidFill>
                                              <a:latin typeface="Cambria Math" panose="02040503050406030204" pitchFamily="18" charset="0"/>
                                              <a:cs typeface="Arial" charset="0"/>
                                            </a:rPr>
                                          </m:ctrlPr>
                                        </m:sSubPr>
                                        <m:e>
                                          <m:acc>
                                            <m:accPr>
                                              <m:chr m:val="̃"/>
                                              <m:ctrlPr>
                                                <a:rPr lang="en-US" i="1">
                                                  <a:solidFill>
                                                    <a:schemeClr val="bg2"/>
                                                  </a:solidFill>
                                                  <a:latin typeface="Cambria Math" panose="02040503050406030204" pitchFamily="18" charset="0"/>
                                                  <a:cs typeface="Arial" charset="0"/>
                                                </a:rPr>
                                              </m:ctrlPr>
                                            </m:accPr>
                                            <m:e>
                                              <m:r>
                                                <a:rPr lang="en-US" b="1" i="1">
                                                  <a:solidFill>
                                                    <a:schemeClr val="bg2"/>
                                                  </a:solidFill>
                                                  <a:latin typeface="Cambria Math" panose="02040503050406030204" pitchFamily="18" charset="0"/>
                                                  <a:cs typeface="Arial" charset="0"/>
                                                </a:rPr>
                                                <m:t>𝒙</m:t>
                                              </m:r>
                                            </m:e>
                                          </m:acc>
                                        </m:e>
                                        <m:sub>
                                          <m:r>
                                            <a:rPr lang="en-US" i="1">
                                              <a:solidFill>
                                                <a:schemeClr val="bg2"/>
                                              </a:solidFill>
                                              <a:latin typeface="Cambria Math" panose="02040503050406030204" pitchFamily="18" charset="0"/>
                                              <a:cs typeface="Arial" charset="0"/>
                                            </a:rPr>
                                            <m:t>𝑖</m:t>
                                          </m:r>
                                        </m:sub>
                                      </m:sSub>
                                      <m:r>
                                        <a:rPr lang="en-US" i="1">
                                          <a:solidFill>
                                            <a:schemeClr val="bg2"/>
                                          </a:solidFill>
                                          <a:latin typeface="Cambria Math" panose="02040503050406030204" pitchFamily="18" charset="0"/>
                                          <a:cs typeface="Arial" charset="0"/>
                                        </a:rPr>
                                        <m:t>−</m:t>
                                      </m:r>
                                      <m:sSub>
                                        <m:sSubPr>
                                          <m:ctrlPr>
                                            <a:rPr lang="en-US" i="1">
                                              <a:solidFill>
                                                <a:schemeClr val="bg2"/>
                                              </a:solidFill>
                                              <a:latin typeface="Cambria Math" panose="02040503050406030204" pitchFamily="18" charset="0"/>
                                              <a:cs typeface="Arial" charset="0"/>
                                            </a:rPr>
                                          </m:ctrlPr>
                                        </m:sSubPr>
                                        <m:e>
                                          <m:acc>
                                            <m:accPr>
                                              <m:chr m:val="̅"/>
                                              <m:ctrlPr>
                                                <a:rPr lang="en-US" i="1">
                                                  <a:solidFill>
                                                    <a:schemeClr val="bg2"/>
                                                  </a:solidFill>
                                                  <a:latin typeface="Cambria Math" panose="02040503050406030204" pitchFamily="18" charset="0"/>
                                                  <a:cs typeface="Arial" charset="0"/>
                                                </a:rPr>
                                              </m:ctrlPr>
                                            </m:accPr>
                                            <m:e>
                                              <m:r>
                                                <a:rPr lang="en-US" b="1" i="1">
                                                  <a:solidFill>
                                                    <a:schemeClr val="bg2"/>
                                                  </a:solidFill>
                                                  <a:latin typeface="Cambria Math" panose="02040503050406030204" pitchFamily="18" charset="0"/>
                                                  <a:cs typeface="Arial" charset="0"/>
                                                </a:rPr>
                                                <m:t>𝒙</m:t>
                                              </m:r>
                                            </m:e>
                                          </m:acc>
                                        </m:e>
                                        <m:sub>
                                          <m:r>
                                            <a:rPr lang="en-US" i="1">
                                              <a:solidFill>
                                                <a:schemeClr val="bg2"/>
                                              </a:solidFill>
                                              <a:latin typeface="Cambria Math"/>
                                              <a:cs typeface="Arial" charset="0"/>
                                            </a:rPr>
                                            <m:t>𝑗</m:t>
                                          </m:r>
                                        </m:sub>
                                      </m:sSub>
                                    </m:e>
                                  </m:d>
                                </m:e>
                                <m:sup>
                                  <m:r>
                                    <a:rPr lang="en-US" i="1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  <a:cs typeface="Arial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nary>
                        </m:den>
                      </m:f>
                    </m:oMath>
                  </m:oMathPara>
                </a14:m>
                <a:endParaRPr lang="en-US" dirty="0">
                  <a:solidFill>
                    <a:schemeClr val="bg2"/>
                  </a:solidFill>
                  <a:latin typeface="Arial" charset="0"/>
                  <a:cs typeface="Arial" charset="0"/>
                </a:endParaRPr>
              </a:p>
              <a:p>
                <a:pPr eaLnBrk="1" hangingPunct="1">
                  <a:buFontTx/>
                  <a:buNone/>
                </a:pPr>
                <a:endParaRPr lang="en-US" dirty="0">
                  <a:solidFill>
                    <a:schemeClr val="bg2"/>
                  </a:solidFill>
                  <a:latin typeface="Arial" charset="0"/>
                  <a:cs typeface="Arial" charset="0"/>
                </a:endParaRPr>
              </a:p>
            </p:txBody>
          </p:sp>
        </mc:Choice>
        <mc:Fallback>
          <p:sp>
            <p:nvSpPr>
              <p:cNvPr id="6151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533400" y="1219200"/>
                <a:ext cx="8229600" cy="5257800"/>
              </a:xfrm>
              <a:blipFill>
                <a:blip r:embed="rId3"/>
                <a:stretch>
                  <a:fillRect l="-19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95175346"/>
      </p:ext>
    </p:extLst>
  </p:cSld>
  <p:clrMapOvr>
    <a:masterClrMapping/>
  </p:clrMapOvr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00FF"/>
            </a:gs>
            <a:gs pos="50000">
              <a:schemeClr val="tx1"/>
            </a:gs>
            <a:gs pos="100000">
              <a:srgbClr val="FF00FF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914400"/>
          </a:xfrm>
        </p:spPr>
        <p:txBody>
          <a:bodyPr/>
          <a:lstStyle/>
          <a:p>
            <a:pPr eaLnBrk="1" hangingPunct="1"/>
            <a:r>
              <a:rPr lang="en-US">
                <a:solidFill>
                  <a:schemeClr val="bg2"/>
                </a:solidFill>
                <a:latin typeface="Arial" charset="0"/>
                <a:cs typeface="Arial" charset="0"/>
              </a:rPr>
              <a:t>2-means Clustering</a:t>
            </a:r>
          </a:p>
        </p:txBody>
      </p:sp>
      <p:sp>
        <p:nvSpPr>
          <p:cNvPr id="808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219200"/>
            <a:ext cx="8229600" cy="5257800"/>
          </a:xfrm>
        </p:spPr>
        <p:txBody>
          <a:bodyPr/>
          <a:lstStyle/>
          <a:p>
            <a:pPr eaLnBrk="1" hangingPunct="1">
              <a:lnSpc>
                <a:spcPct val="150000"/>
              </a:lnSpc>
              <a:buFontTx/>
              <a:buNone/>
            </a:pPr>
            <a:r>
              <a:rPr lang="en-US">
                <a:solidFill>
                  <a:schemeClr val="bg2"/>
                </a:solidFill>
                <a:latin typeface="Arial" charset="0"/>
                <a:cs typeface="Arial" charset="0"/>
              </a:rPr>
              <a:t>Study CI, using simple 1-d examples</a:t>
            </a:r>
          </a:p>
          <a:p>
            <a:pPr eaLnBrk="1" hangingPunct="1">
              <a:lnSpc>
                <a:spcPct val="150000"/>
              </a:lnSpc>
            </a:pPr>
            <a:r>
              <a:rPr lang="en-US">
                <a:solidFill>
                  <a:schemeClr val="bg2"/>
                </a:solidFill>
                <a:latin typeface="Arial" charset="0"/>
                <a:cs typeface="Arial" charset="0"/>
              </a:rPr>
              <a:t>Varying Standard Deviation</a:t>
            </a:r>
          </a:p>
        </p:txBody>
      </p:sp>
    </p:spTree>
    <p:extLst>
      <p:ext uri="{BB962C8B-B14F-4D97-AF65-F5344CB8AC3E}">
        <p14:creationId xmlns:p14="http://schemas.microsoft.com/office/powerpoint/2010/main" val="2063483346"/>
      </p:ext>
    </p:extLst>
  </p:cSld>
  <p:clrMapOvr>
    <a:masterClrMapping/>
  </p:clrMapOvr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00FF"/>
            </a:gs>
            <a:gs pos="50000">
              <a:schemeClr val="tx1"/>
            </a:gs>
            <a:gs pos="100000">
              <a:srgbClr val="FF00FF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914400"/>
          </a:xfrm>
        </p:spPr>
        <p:txBody>
          <a:bodyPr/>
          <a:lstStyle/>
          <a:p>
            <a:pPr eaLnBrk="1" hangingPunct="1"/>
            <a:r>
              <a:rPr lang="en-US">
                <a:solidFill>
                  <a:schemeClr val="bg2"/>
                </a:solidFill>
                <a:latin typeface="Arial" charset="0"/>
                <a:cs typeface="Arial" charset="0"/>
              </a:rPr>
              <a:t>2-means Clustering</a:t>
            </a:r>
          </a:p>
        </p:txBody>
      </p:sp>
      <p:pic>
        <p:nvPicPr>
          <p:cNvPr id="8192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447800"/>
            <a:ext cx="7467600" cy="527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26931665"/>
      </p:ext>
    </p:extLst>
  </p:cSld>
  <p:clrMapOvr>
    <a:masterClrMapping/>
  </p:clrMapOvr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00FF"/>
            </a:gs>
            <a:gs pos="50000">
              <a:schemeClr val="tx1"/>
            </a:gs>
            <a:gs pos="100000">
              <a:srgbClr val="FF00FF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914400"/>
          </a:xfrm>
        </p:spPr>
        <p:txBody>
          <a:bodyPr/>
          <a:lstStyle/>
          <a:p>
            <a:pPr eaLnBrk="1" hangingPunct="1"/>
            <a:r>
              <a:rPr lang="en-US">
                <a:solidFill>
                  <a:schemeClr val="bg2"/>
                </a:solidFill>
                <a:latin typeface="Arial" charset="0"/>
                <a:cs typeface="Arial" charset="0"/>
              </a:rPr>
              <a:t>2-means Clustering</a:t>
            </a:r>
          </a:p>
        </p:txBody>
      </p:sp>
      <p:pic>
        <p:nvPicPr>
          <p:cNvPr id="8294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447800"/>
            <a:ext cx="7467600" cy="527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05053706"/>
      </p:ext>
    </p:extLst>
  </p:cSld>
  <p:clrMapOvr>
    <a:masterClrMapping/>
  </p:clrMapOvr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00FF"/>
            </a:gs>
            <a:gs pos="50000">
              <a:schemeClr val="tx1"/>
            </a:gs>
            <a:gs pos="100000">
              <a:srgbClr val="FF00FF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914400"/>
          </a:xfrm>
        </p:spPr>
        <p:txBody>
          <a:bodyPr/>
          <a:lstStyle/>
          <a:p>
            <a:pPr eaLnBrk="1" hangingPunct="1"/>
            <a:r>
              <a:rPr lang="en-US">
                <a:solidFill>
                  <a:schemeClr val="bg2"/>
                </a:solidFill>
                <a:latin typeface="Arial" charset="0"/>
                <a:cs typeface="Arial" charset="0"/>
              </a:rPr>
              <a:t>2-means Clustering</a:t>
            </a:r>
          </a:p>
        </p:txBody>
      </p:sp>
      <p:pic>
        <p:nvPicPr>
          <p:cNvPr id="83971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447800"/>
            <a:ext cx="7467600" cy="527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42743800"/>
      </p:ext>
    </p:extLst>
  </p:cSld>
  <p:clrMapOvr>
    <a:masterClrMapping/>
  </p:clrMapOvr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00FF"/>
            </a:gs>
            <a:gs pos="50000">
              <a:schemeClr val="tx1"/>
            </a:gs>
            <a:gs pos="100000">
              <a:srgbClr val="FF00FF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914400"/>
          </a:xfrm>
        </p:spPr>
        <p:txBody>
          <a:bodyPr/>
          <a:lstStyle/>
          <a:p>
            <a:pPr eaLnBrk="1" hangingPunct="1"/>
            <a:r>
              <a:rPr lang="en-US">
                <a:solidFill>
                  <a:schemeClr val="bg2"/>
                </a:solidFill>
                <a:latin typeface="Arial" charset="0"/>
                <a:cs typeface="Arial" charset="0"/>
              </a:rPr>
              <a:t>2-means Clustering</a:t>
            </a:r>
          </a:p>
        </p:txBody>
      </p:sp>
      <p:pic>
        <p:nvPicPr>
          <p:cNvPr id="8499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447800"/>
            <a:ext cx="7467600" cy="527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53462741"/>
      </p:ext>
    </p:extLst>
  </p:cSld>
  <p:clrMapOvr>
    <a:masterClrMapping/>
  </p:clrMapOvr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00FF"/>
            </a:gs>
            <a:gs pos="50000">
              <a:schemeClr val="tx1"/>
            </a:gs>
            <a:gs pos="100000">
              <a:srgbClr val="FF00FF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914400"/>
          </a:xfrm>
        </p:spPr>
        <p:txBody>
          <a:bodyPr/>
          <a:lstStyle/>
          <a:p>
            <a:pPr eaLnBrk="1" hangingPunct="1"/>
            <a:r>
              <a:rPr lang="en-US">
                <a:solidFill>
                  <a:schemeClr val="bg2"/>
                </a:solidFill>
                <a:latin typeface="Arial" charset="0"/>
                <a:cs typeface="Arial" charset="0"/>
              </a:rPr>
              <a:t>2-means Clustering</a:t>
            </a:r>
          </a:p>
        </p:txBody>
      </p:sp>
      <p:pic>
        <p:nvPicPr>
          <p:cNvPr id="8601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447800"/>
            <a:ext cx="7467600" cy="527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5442371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0000"/>
            </a:gs>
            <a:gs pos="50000">
              <a:schemeClr val="tx1"/>
            </a:gs>
            <a:gs pos="100000">
              <a:srgbClr val="FF0000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3558" name="Rectangle 3"/>
              <p:cNvSpPr>
                <a:spLocks noGrp="1" noChangeArrowheads="1"/>
              </p:cNvSpPr>
              <p:nvPr>
                <p:ph type="body" sz="half" idx="1"/>
              </p:nvPr>
            </p:nvSpPr>
            <p:spPr>
              <a:xfrm>
                <a:off x="228600" y="990600"/>
                <a:ext cx="8382000" cy="5257800"/>
              </a:xfrm>
            </p:spPr>
            <p:txBody>
              <a:bodyPr/>
              <a:lstStyle/>
              <a:p>
                <a:pPr marL="533400" indent="-533400" eaLnBrk="1" hangingPunct="1">
                  <a:lnSpc>
                    <a:spcPct val="140000"/>
                  </a:lnSpc>
                  <a:buFont typeface="Wingdings" pitchFamily="2" charset="2"/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Another Interesting Objection:</a:t>
                </a:r>
              </a:p>
              <a:p>
                <a:pPr marL="533400" indent="-533400" eaLnBrk="1" hangingPunct="1">
                  <a:lnSpc>
                    <a:spcPct val="140000"/>
                  </a:lnSpc>
                  <a:buFont typeface="Wingdings" pitchFamily="2" charset="2"/>
                  <a:buNone/>
                </a:pPr>
                <a:r>
                  <a:rPr lang="en-US" i="1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Should not Study Angles</a:t>
                </a:r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 in PCA</a:t>
                </a:r>
              </a:p>
              <a:p>
                <a:pPr marL="533400" indent="-533400" eaLnBrk="1" hangingPunct="1">
                  <a:lnSpc>
                    <a:spcPct val="140000"/>
                  </a:lnSpc>
                  <a:buFont typeface="Wingdings" pitchFamily="2" charset="2"/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Because PC Scores (i.e. projections)</a:t>
                </a:r>
              </a:p>
              <a:p>
                <a:pPr marL="533400" indent="-533400" algn="ctr" eaLnBrk="1" hangingPunct="1">
                  <a:lnSpc>
                    <a:spcPct val="140000"/>
                  </a:lnSpc>
                  <a:buFont typeface="Wingdings" pitchFamily="2" charset="2"/>
                  <a:buNone/>
                </a:pPr>
                <a:r>
                  <a:rPr lang="en-US" i="1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Not Consistent</a:t>
                </a:r>
              </a:p>
              <a:p>
                <a:pPr marL="533400" indent="-533400" eaLnBrk="1" hangingPunct="1">
                  <a:lnSpc>
                    <a:spcPct val="140000"/>
                  </a:lnSpc>
                  <a:buFont typeface="Wingdings" pitchFamily="2" charset="2"/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For Scores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en-US" i="1" smtClean="0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cs typeface="Arial" charset="0"/>
                              </a:rPr>
                            </m:ctrlPr>
                          </m:accPr>
                          <m:e>
                            <m:r>
                              <a:rPr lang="en-US" b="0" i="1" smtClean="0">
                                <a:solidFill>
                                  <a:schemeClr val="bg2"/>
                                </a:solidFill>
                                <a:latin typeface="Cambria Math"/>
                                <a:cs typeface="Arial" charset="0"/>
                              </a:rPr>
                              <m:t>𝑠</m:t>
                            </m:r>
                          </m:e>
                        </m:acc>
                      </m:e>
                      <m:sub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/>
                            <a:cs typeface="Arial" charset="0"/>
                          </a:rPr>
                          <m:t>𝑖</m:t>
                        </m:r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/>
                            <a:cs typeface="Arial" charset="0"/>
                          </a:rPr>
                          <m:t>,</m:t>
                        </m:r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/>
                            <a:cs typeface="Arial" charset="0"/>
                          </a:rPr>
                          <m:t>𝑗</m:t>
                        </m:r>
                      </m:sub>
                    </m:sSub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/>
                        <a:cs typeface="Arial" charset="0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/>
                            <a:cs typeface="Arial" charset="0"/>
                          </a:rPr>
                          <m:t>𝑃</m:t>
                        </m:r>
                      </m:e>
                      <m:sub>
                        <m:sSub>
                          <m:sSubPr>
                            <m:ctrlPr>
                              <a:rPr lang="en-US" b="0" i="1" smtClean="0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cs typeface="Arial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̂"/>
                                <m:ctrlPr>
                                  <a:rPr lang="en-US" b="0" i="1" smtClean="0">
                                    <a:solidFill>
                                      <a:schemeClr val="bg2"/>
                                    </a:solidFill>
                                    <a:latin typeface="Cambria Math" panose="02040503050406030204" pitchFamily="18" charset="0"/>
                                    <a:cs typeface="Arial" charset="0"/>
                                  </a:rPr>
                                </m:ctrlPr>
                              </m:accPr>
                              <m:e>
                                <m:r>
                                  <a:rPr lang="en-US" b="1" i="1" smtClean="0">
                                    <a:solidFill>
                                      <a:schemeClr val="bg2"/>
                                    </a:solidFill>
                                    <a:latin typeface="Cambria Math" panose="02040503050406030204" pitchFamily="18" charset="0"/>
                                    <a:cs typeface="Arial" charset="0"/>
                                  </a:rPr>
                                  <m:t>𝒖</m:t>
                                </m:r>
                              </m:e>
                            </m:acc>
                          </m:e>
                          <m:sub>
                            <m:r>
                              <a:rPr lang="en-US" b="0" i="1" smtClean="0">
                                <a:solidFill>
                                  <a:schemeClr val="bg2"/>
                                </a:solidFill>
                                <a:latin typeface="Cambria Math"/>
                                <a:cs typeface="Arial" charset="0"/>
                              </a:rPr>
                              <m:t>𝑗</m:t>
                            </m:r>
                          </m:sub>
                        </m:sSub>
                      </m:sub>
                    </m:sSub>
                    <m:sSub>
                      <m:sSubPr>
                        <m:ctrlPr>
                          <a:rPr lang="en-US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</m:ctrlPr>
                      </m:sSubPr>
                      <m:e>
                        <m:acc>
                          <m:accPr>
                            <m:chr m:val="̃"/>
                            <m:ctrlPr>
                              <a:rPr lang="en-US" b="1" i="1" smtClean="0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cs typeface="Arial" charset="0"/>
                              </a:rPr>
                            </m:ctrlPr>
                          </m:accPr>
                          <m:e>
                            <m:r>
                              <a:rPr lang="en-US" b="1" i="1">
                                <a:solidFill>
                                  <a:schemeClr val="bg2"/>
                                </a:solidFill>
                                <a:latin typeface="Cambria Math"/>
                                <a:cs typeface="Arial" charset="0"/>
                              </a:rPr>
                              <m:t>𝒙</m:t>
                            </m:r>
                          </m:e>
                        </m:acc>
                      </m:e>
                      <m:sub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/>
                            <a:cs typeface="Arial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  and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/>
                            <a:cs typeface="Arial" charset="0"/>
                          </a:rPr>
                          <m:t>𝑠</m:t>
                        </m:r>
                      </m:e>
                      <m:sub>
                        <m:r>
                          <a:rPr lang="en-US" i="1">
                            <a:solidFill>
                              <a:schemeClr val="bg2"/>
                            </a:solidFill>
                            <a:latin typeface="Cambria Math"/>
                            <a:cs typeface="Arial" charset="0"/>
                          </a:rPr>
                          <m:t>𝑖</m:t>
                        </m:r>
                        <m:r>
                          <a:rPr lang="en-US" i="1">
                            <a:solidFill>
                              <a:schemeClr val="bg2"/>
                            </a:solidFill>
                            <a:latin typeface="Cambria Math"/>
                            <a:cs typeface="Arial" charset="0"/>
                          </a:rPr>
                          <m:t>,</m:t>
                        </m:r>
                        <m:r>
                          <a:rPr lang="en-US" i="1">
                            <a:solidFill>
                              <a:schemeClr val="bg2"/>
                            </a:solidFill>
                            <a:latin typeface="Cambria Math"/>
                            <a:cs typeface="Arial" charset="0"/>
                          </a:rPr>
                          <m:t>𝑗</m:t>
                        </m:r>
                      </m:sub>
                    </m:sSub>
                    <m:r>
                      <a:rPr lang="en-US" i="1">
                        <a:solidFill>
                          <a:schemeClr val="bg2"/>
                        </a:solidFill>
                        <a:latin typeface="Cambria Math"/>
                        <a:cs typeface="Arial" charset="0"/>
                      </a:rPr>
                      <m:t>=</m:t>
                    </m:r>
                    <m:sSub>
                      <m:sSubPr>
                        <m:ctrlPr>
                          <a:rPr lang="en-US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chemeClr val="bg2"/>
                            </a:solidFill>
                            <a:latin typeface="Cambria Math"/>
                            <a:cs typeface="Arial" charset="0"/>
                          </a:rPr>
                          <m:t>𝑃</m:t>
                        </m:r>
                      </m:e>
                      <m:sub>
                        <m:sSub>
                          <m:sSubPr>
                            <m:ctrlPr>
                              <a:rPr lang="en-US" i="1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cs typeface="Arial" charset="0"/>
                              </a:rPr>
                            </m:ctrlPr>
                          </m:sSubPr>
                          <m:e>
                            <m:r>
                              <a:rPr lang="en-US" b="1" i="1" smtClean="0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cs typeface="Arial" charset="0"/>
                              </a:rPr>
                              <m:t>𝒖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chemeClr val="bg2"/>
                                </a:solidFill>
                                <a:latin typeface="Cambria Math"/>
                                <a:cs typeface="Arial" charset="0"/>
                              </a:rPr>
                              <m:t>𝑗</m:t>
                            </m:r>
                          </m:sub>
                        </m:sSub>
                      </m:sub>
                    </m:sSub>
                    <m:sSub>
                      <m:sSubPr>
                        <m:ctrlPr>
                          <a:rPr lang="en-US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</m:ctrlPr>
                      </m:sSubPr>
                      <m:e>
                        <m:acc>
                          <m:accPr>
                            <m:chr m:val="̃"/>
                            <m:ctrlPr>
                              <a:rPr lang="en-US" b="1" i="1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cs typeface="Arial" charset="0"/>
                              </a:rPr>
                            </m:ctrlPr>
                          </m:accPr>
                          <m:e>
                            <m:r>
                              <a:rPr lang="en-US" b="1" i="1">
                                <a:solidFill>
                                  <a:schemeClr val="bg2"/>
                                </a:solidFill>
                                <a:latin typeface="Cambria Math"/>
                                <a:cs typeface="Arial" charset="0"/>
                              </a:rPr>
                              <m:t>𝒙</m:t>
                            </m:r>
                          </m:e>
                        </m:acc>
                      </m:e>
                      <m:sub>
                        <m:r>
                          <a:rPr lang="en-US" i="1">
                            <a:solidFill>
                              <a:schemeClr val="bg2"/>
                            </a:solidFill>
                            <a:latin typeface="Cambria Math"/>
                            <a:cs typeface="Arial" charset="0"/>
                          </a:rPr>
                          <m:t>𝑖</m:t>
                        </m:r>
                      </m:sub>
                    </m:sSub>
                  </m:oMath>
                </a14:m>
                <a:endParaRPr lang="en-US" dirty="0">
                  <a:solidFill>
                    <a:schemeClr val="bg2"/>
                  </a:solidFill>
                  <a:latin typeface="Arial" charset="0"/>
                  <a:cs typeface="Arial" charset="0"/>
                </a:endParaRPr>
              </a:p>
              <a:p>
                <a:pPr marL="533400" indent="-533400" eaLnBrk="1" hangingPunct="1">
                  <a:lnSpc>
                    <a:spcPct val="140000"/>
                  </a:lnSpc>
                  <a:buFont typeface="Wingdings" pitchFamily="2" charset="2"/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          Can Show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i="1" smtClean="0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cs typeface="Arial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̂"/>
                                <m:ctrlPr>
                                  <a:rPr lang="en-US" i="1" smtClean="0">
                                    <a:solidFill>
                                      <a:schemeClr val="bg2"/>
                                    </a:solidFill>
                                    <a:latin typeface="Cambria Math" panose="02040503050406030204" pitchFamily="18" charset="0"/>
                                    <a:cs typeface="Arial" charset="0"/>
                                  </a:rPr>
                                </m:ctrlPr>
                              </m:accPr>
                              <m:e>
                                <m:r>
                                  <a:rPr lang="en-US" b="0" i="1" smtClean="0">
                                    <a:solidFill>
                                      <a:schemeClr val="bg2"/>
                                    </a:solidFill>
                                    <a:latin typeface="Cambria Math"/>
                                    <a:cs typeface="Arial" charset="0"/>
                                  </a:rPr>
                                  <m:t>𝑠</m:t>
                                </m:r>
                              </m:e>
                            </m:acc>
                          </m:e>
                          <m:sub>
                            <m:r>
                              <a:rPr lang="en-US" b="0" i="1" smtClean="0">
                                <a:solidFill>
                                  <a:schemeClr val="bg2"/>
                                </a:solidFill>
                                <a:latin typeface="Cambria Math"/>
                                <a:cs typeface="Arial" charset="0"/>
                              </a:rPr>
                              <m:t>𝑖</m:t>
                            </m:r>
                            <m:r>
                              <a:rPr lang="en-US" b="0" i="1" smtClean="0">
                                <a:solidFill>
                                  <a:schemeClr val="bg2"/>
                                </a:solidFill>
                                <a:latin typeface="Cambria Math"/>
                                <a:cs typeface="Arial" charset="0"/>
                              </a:rPr>
                              <m:t>,</m:t>
                            </m:r>
                            <m:r>
                              <a:rPr lang="en-US" b="0" i="1" smtClean="0">
                                <a:solidFill>
                                  <a:schemeClr val="bg2"/>
                                </a:solidFill>
                                <a:latin typeface="Cambria Math"/>
                                <a:cs typeface="Arial" charset="0"/>
                              </a:rPr>
                              <m:t>𝑗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i="1" smtClean="0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cs typeface="Arial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chemeClr val="bg2"/>
                                </a:solidFill>
                                <a:latin typeface="Cambria Math"/>
                                <a:cs typeface="Arial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bg2"/>
                                </a:solidFill>
                                <a:latin typeface="Cambria Math"/>
                                <a:cs typeface="Arial" charset="0"/>
                              </a:rPr>
                              <m:t>𝑖</m:t>
                            </m:r>
                            <m:r>
                              <a:rPr lang="en-US" b="0" i="1" smtClean="0">
                                <a:solidFill>
                                  <a:schemeClr val="bg2"/>
                                </a:solidFill>
                                <a:latin typeface="Cambria Math"/>
                                <a:cs typeface="Arial" charset="0"/>
                              </a:rPr>
                              <m:t>,</m:t>
                            </m:r>
                            <m:r>
                              <a:rPr lang="en-US" b="0" i="1" smtClean="0">
                                <a:solidFill>
                                  <a:schemeClr val="bg2"/>
                                </a:solidFill>
                                <a:latin typeface="Cambria Math"/>
                                <a:cs typeface="Arial" charset="0"/>
                              </a:rPr>
                              <m:t>𝑗</m:t>
                            </m:r>
                          </m:sub>
                        </m:sSub>
                      </m:den>
                    </m:f>
                    <m:r>
                      <a:rPr lang="en-US" i="1" smtClean="0">
                        <a:solidFill>
                          <a:schemeClr val="bg2"/>
                        </a:solidFill>
                        <a:latin typeface="Cambria Math"/>
                        <a:ea typeface="Cambria Math"/>
                        <a:cs typeface="Arial" charset="0"/>
                      </a:rPr>
                      <m:t>→</m:t>
                    </m:r>
                    <m:sSub>
                      <m:sSubPr>
                        <m:ctrlPr>
                          <a:rPr lang="en-US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Cambria Math"/>
                            <a:cs typeface="Arial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/>
                            <a:ea typeface="Cambria Math"/>
                            <a:cs typeface="Arial" charset="0"/>
                          </a:rPr>
                          <m:t>𝑅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/>
                            <a:ea typeface="Cambria Math"/>
                            <a:cs typeface="Arial" charset="0"/>
                          </a:rPr>
                          <m:t>𝑗</m:t>
                        </m:r>
                      </m:sub>
                    </m:sSub>
                    <m:r>
                      <a:rPr lang="en-US" i="1" smtClean="0">
                        <a:solidFill>
                          <a:schemeClr val="bg2"/>
                        </a:solidFill>
                        <a:latin typeface="Cambria Math"/>
                        <a:ea typeface="Cambria Math"/>
                        <a:cs typeface="Arial" charset="0"/>
                      </a:rPr>
                      <m:t>≠</m:t>
                    </m:r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/>
                        <a:ea typeface="Cambria Math"/>
                        <a:cs typeface="Arial" charset="0"/>
                      </a:rPr>
                      <m:t>1</m:t>
                    </m:r>
                  </m:oMath>
                </a14:m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    (Random!)</a:t>
                </a:r>
              </a:p>
              <a:p>
                <a:pPr marL="533400" indent="-533400" eaLnBrk="1" hangingPunct="1">
                  <a:lnSpc>
                    <a:spcPct val="140000"/>
                  </a:lnSpc>
                  <a:buFont typeface="Wingdings" pitchFamily="2" charset="2"/>
                  <a:buNone/>
                </a:pPr>
                <a:endParaRPr lang="en-US" sz="1600" dirty="0">
                  <a:solidFill>
                    <a:schemeClr val="bg2"/>
                  </a:solidFill>
                  <a:latin typeface="Arial" charset="0"/>
                  <a:cs typeface="Arial" charset="0"/>
                </a:endParaRPr>
              </a:p>
            </p:txBody>
          </p:sp>
        </mc:Choice>
        <mc:Fallback xmlns="">
          <p:sp>
            <p:nvSpPr>
              <p:cNvPr id="23558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half" idx="1"/>
              </p:nvPr>
            </p:nvSpPr>
            <p:spPr>
              <a:xfrm>
                <a:off x="228600" y="990600"/>
                <a:ext cx="8382000" cy="5257800"/>
              </a:xfrm>
              <a:blipFill>
                <a:blip r:embed="rId3"/>
                <a:stretch>
                  <a:fillRect l="-1891" b="-278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559" name="Rectangle 4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0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1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2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3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4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5" name="Rectangle 10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6" name="Rectangle 11"/>
          <p:cNvSpPr>
            <a:spLocks noChangeArrowheads="1"/>
          </p:cNvSpPr>
          <p:nvPr/>
        </p:nvSpPr>
        <p:spPr bwMode="auto">
          <a:xfrm>
            <a:off x="0" y="30368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7" name="Rectangle 12"/>
          <p:cNvSpPr>
            <a:spLocks noChangeArrowheads="1"/>
          </p:cNvSpPr>
          <p:nvPr/>
        </p:nvSpPr>
        <p:spPr bwMode="auto">
          <a:xfrm>
            <a:off x="-76200" y="41910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8" name="Rectangle 13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9" name="Rectangle 14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0" name="Rectangle 15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1" name="Rectangle 16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2" name="Rectangle 1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3" name="Rectangle 18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4" name="Rectangle 19"/>
          <p:cNvSpPr>
            <a:spLocks noChangeArrowheads="1"/>
          </p:cNvSpPr>
          <p:nvPr/>
        </p:nvSpPr>
        <p:spPr bwMode="auto">
          <a:xfrm>
            <a:off x="0" y="32004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5" name="Rectangle 20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6" name="Rectangle 21"/>
          <p:cNvSpPr>
            <a:spLocks noChangeArrowheads="1"/>
          </p:cNvSpPr>
          <p:nvPr/>
        </p:nvSpPr>
        <p:spPr bwMode="auto">
          <a:xfrm>
            <a:off x="0" y="32766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7" name="Rectangle 22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8" name="Rectangle 24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7" name="Rectangle 2"/>
          <p:cNvSpPr>
            <a:spLocks noGrp="1" noChangeArrowheads="1"/>
          </p:cNvSpPr>
          <p:nvPr>
            <p:ph type="title"/>
          </p:nvPr>
        </p:nvSpPr>
        <p:spPr>
          <a:xfrm>
            <a:off x="723900" y="304800"/>
            <a:ext cx="7696200" cy="492125"/>
          </a:xfrm>
        </p:spPr>
        <p:txBody>
          <a:bodyPr/>
          <a:lstStyle/>
          <a:p>
            <a:pPr eaLnBrk="1" hangingPunct="1"/>
            <a:r>
              <a:rPr lang="en-US" sz="3600" dirty="0">
                <a:solidFill>
                  <a:schemeClr val="bg2"/>
                </a:solidFill>
                <a:latin typeface="Arial" charset="0"/>
                <a:cs typeface="Arial" charset="0"/>
              </a:rPr>
              <a:t>Last Class: </a:t>
            </a:r>
            <a:r>
              <a:rPr lang="en-US" sz="3600" dirty="0">
                <a:solidFill>
                  <a:srgbClr val="00B050"/>
                </a:solidFill>
                <a:latin typeface="Arial" charset="0"/>
                <a:cs typeface="Arial" charset="0"/>
              </a:rPr>
              <a:t>HDLSS</a:t>
            </a:r>
            <a:r>
              <a:rPr lang="en-US" sz="3600" dirty="0">
                <a:solidFill>
                  <a:schemeClr val="bg2"/>
                </a:solidFill>
                <a:latin typeface="Arial" charset="0"/>
                <a:cs typeface="Arial" charset="0"/>
              </a:rPr>
              <a:t> Math. Stat.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7180019" y="1061874"/>
            <a:ext cx="1954381" cy="2598340"/>
            <a:chOff x="7180019" y="1061874"/>
            <a:chExt cx="1954381" cy="2598340"/>
          </a:xfrm>
        </p:grpSpPr>
        <p:pic>
          <p:nvPicPr>
            <p:cNvPr id="538768" name="Picture 144" descr="Dan  Shen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675" r="19805" b="12978"/>
            <a:stretch/>
          </p:blipFill>
          <p:spPr bwMode="auto">
            <a:xfrm>
              <a:off x="7315200" y="1061874"/>
              <a:ext cx="1742401" cy="213852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" name="TextBox 4"/>
            <p:cNvSpPr txBox="1"/>
            <p:nvPr/>
          </p:nvSpPr>
          <p:spPr>
            <a:xfrm>
              <a:off x="7180019" y="3290882"/>
              <a:ext cx="195438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Due to Dan Shen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908467878"/>
      </p:ext>
    </p:extLst>
  </p:cSld>
  <p:clrMapOvr>
    <a:masterClrMapping/>
  </p:clrMapOvr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00FF"/>
            </a:gs>
            <a:gs pos="50000">
              <a:schemeClr val="tx1"/>
            </a:gs>
            <a:gs pos="100000">
              <a:srgbClr val="FF00FF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914400"/>
          </a:xfrm>
        </p:spPr>
        <p:txBody>
          <a:bodyPr/>
          <a:lstStyle/>
          <a:p>
            <a:pPr eaLnBrk="1" hangingPunct="1"/>
            <a:r>
              <a:rPr lang="en-US">
                <a:solidFill>
                  <a:schemeClr val="bg2"/>
                </a:solidFill>
                <a:latin typeface="Arial" charset="0"/>
                <a:cs typeface="Arial" charset="0"/>
              </a:rPr>
              <a:t>2-means Clustering</a:t>
            </a:r>
          </a:p>
        </p:txBody>
      </p:sp>
      <p:pic>
        <p:nvPicPr>
          <p:cNvPr id="8704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447800"/>
            <a:ext cx="7467600" cy="527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85809616"/>
      </p:ext>
    </p:extLst>
  </p:cSld>
  <p:clrMapOvr>
    <a:masterClrMapping/>
  </p:clrMapOvr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00FF"/>
            </a:gs>
            <a:gs pos="50000">
              <a:schemeClr val="tx1"/>
            </a:gs>
            <a:gs pos="100000">
              <a:srgbClr val="FF00FF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914400"/>
          </a:xfrm>
        </p:spPr>
        <p:txBody>
          <a:bodyPr/>
          <a:lstStyle/>
          <a:p>
            <a:pPr eaLnBrk="1" hangingPunct="1"/>
            <a:r>
              <a:rPr lang="en-US">
                <a:solidFill>
                  <a:schemeClr val="bg2"/>
                </a:solidFill>
                <a:latin typeface="Arial" charset="0"/>
                <a:cs typeface="Arial" charset="0"/>
              </a:rPr>
              <a:t>2-means Clustering</a:t>
            </a:r>
          </a:p>
        </p:txBody>
      </p:sp>
      <p:pic>
        <p:nvPicPr>
          <p:cNvPr id="8806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447800"/>
            <a:ext cx="7467600" cy="527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2541101"/>
      </p:ext>
    </p:extLst>
  </p:cSld>
  <p:clrMapOvr>
    <a:masterClrMapping/>
  </p:clrMapOvr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00FF"/>
            </a:gs>
            <a:gs pos="50000">
              <a:schemeClr val="tx1"/>
            </a:gs>
            <a:gs pos="100000">
              <a:srgbClr val="FF00FF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914400"/>
          </a:xfrm>
        </p:spPr>
        <p:txBody>
          <a:bodyPr/>
          <a:lstStyle/>
          <a:p>
            <a:pPr eaLnBrk="1" hangingPunct="1"/>
            <a:r>
              <a:rPr lang="en-US">
                <a:solidFill>
                  <a:schemeClr val="bg2"/>
                </a:solidFill>
                <a:latin typeface="Arial" charset="0"/>
                <a:cs typeface="Arial" charset="0"/>
              </a:rPr>
              <a:t>2-means Clustering</a:t>
            </a:r>
          </a:p>
        </p:txBody>
      </p:sp>
      <p:pic>
        <p:nvPicPr>
          <p:cNvPr id="89091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447800"/>
            <a:ext cx="7467600" cy="527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99581842"/>
      </p:ext>
    </p:extLst>
  </p:cSld>
  <p:clrMapOvr>
    <a:masterClrMapping/>
  </p:clrMapOvr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00FF"/>
            </a:gs>
            <a:gs pos="50000">
              <a:schemeClr val="tx1"/>
            </a:gs>
            <a:gs pos="100000">
              <a:srgbClr val="FF00FF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914400"/>
          </a:xfrm>
        </p:spPr>
        <p:txBody>
          <a:bodyPr/>
          <a:lstStyle/>
          <a:p>
            <a:pPr eaLnBrk="1" hangingPunct="1"/>
            <a:r>
              <a:rPr lang="en-US">
                <a:solidFill>
                  <a:schemeClr val="bg2"/>
                </a:solidFill>
                <a:latin typeface="Arial" charset="0"/>
                <a:cs typeface="Arial" charset="0"/>
              </a:rPr>
              <a:t>2-means Clustering</a:t>
            </a:r>
          </a:p>
        </p:txBody>
      </p:sp>
      <p:pic>
        <p:nvPicPr>
          <p:cNvPr id="9113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447800"/>
            <a:ext cx="7467600" cy="527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55896867"/>
      </p:ext>
    </p:extLst>
  </p:cSld>
  <p:clrMapOvr>
    <a:masterClrMapping/>
  </p:clrMapOvr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00FF"/>
            </a:gs>
            <a:gs pos="50000">
              <a:schemeClr val="tx1"/>
            </a:gs>
            <a:gs pos="100000">
              <a:srgbClr val="FF00FF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914400"/>
          </a:xfrm>
        </p:spPr>
        <p:txBody>
          <a:bodyPr/>
          <a:lstStyle/>
          <a:p>
            <a:pPr eaLnBrk="1" hangingPunct="1"/>
            <a:r>
              <a:rPr lang="en-US">
                <a:solidFill>
                  <a:schemeClr val="bg2"/>
                </a:solidFill>
                <a:latin typeface="Arial" charset="0"/>
                <a:cs typeface="Arial" charset="0"/>
              </a:rPr>
              <a:t>2-means Clustering</a:t>
            </a:r>
          </a:p>
        </p:txBody>
      </p:sp>
      <p:pic>
        <p:nvPicPr>
          <p:cNvPr id="9216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447800"/>
            <a:ext cx="7467600" cy="527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03328143"/>
      </p:ext>
    </p:extLst>
  </p:cSld>
  <p:clrMapOvr>
    <a:masterClrMapping/>
  </p:clrMapOvr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00FF"/>
            </a:gs>
            <a:gs pos="50000">
              <a:schemeClr val="tx1"/>
            </a:gs>
            <a:gs pos="100000">
              <a:srgbClr val="FF00FF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914400"/>
          </a:xfrm>
        </p:spPr>
        <p:txBody>
          <a:bodyPr/>
          <a:lstStyle/>
          <a:p>
            <a:pPr eaLnBrk="1" hangingPunct="1"/>
            <a:r>
              <a:rPr lang="en-US">
                <a:solidFill>
                  <a:schemeClr val="bg2"/>
                </a:solidFill>
                <a:latin typeface="Arial" charset="0"/>
                <a:cs typeface="Arial" charset="0"/>
              </a:rPr>
              <a:t>2-means Clustering</a:t>
            </a:r>
          </a:p>
        </p:txBody>
      </p:sp>
      <p:sp>
        <p:nvSpPr>
          <p:cNvPr id="931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219200"/>
            <a:ext cx="8229600" cy="5257800"/>
          </a:xfrm>
        </p:spPr>
        <p:txBody>
          <a:bodyPr/>
          <a:lstStyle/>
          <a:p>
            <a:pPr eaLnBrk="1" hangingPunct="1">
              <a:lnSpc>
                <a:spcPct val="150000"/>
              </a:lnSpc>
              <a:buFontTx/>
              <a:buNone/>
            </a:pPr>
            <a:r>
              <a:rPr lang="en-US">
                <a:solidFill>
                  <a:schemeClr val="bg2"/>
                </a:solidFill>
                <a:latin typeface="Arial" charset="0"/>
                <a:cs typeface="Arial" charset="0"/>
              </a:rPr>
              <a:t>Study CI, using simple 1-d examples</a:t>
            </a:r>
          </a:p>
          <a:p>
            <a:pPr eaLnBrk="1" hangingPunct="1">
              <a:lnSpc>
                <a:spcPct val="150000"/>
              </a:lnSpc>
            </a:pPr>
            <a:r>
              <a:rPr lang="en-US">
                <a:solidFill>
                  <a:schemeClr val="bg2"/>
                </a:solidFill>
                <a:latin typeface="Arial" charset="0"/>
                <a:cs typeface="Arial" charset="0"/>
              </a:rPr>
              <a:t>Varying Standard Deviation</a:t>
            </a:r>
          </a:p>
          <a:p>
            <a:pPr eaLnBrk="1" hangingPunct="1">
              <a:lnSpc>
                <a:spcPct val="150000"/>
              </a:lnSpc>
            </a:pPr>
            <a:r>
              <a:rPr lang="en-US">
                <a:solidFill>
                  <a:schemeClr val="bg2"/>
                </a:solidFill>
                <a:latin typeface="Arial" charset="0"/>
                <a:cs typeface="Arial" charset="0"/>
              </a:rPr>
              <a:t>Varying Mean</a:t>
            </a:r>
          </a:p>
        </p:txBody>
      </p:sp>
    </p:spTree>
    <p:extLst>
      <p:ext uri="{BB962C8B-B14F-4D97-AF65-F5344CB8AC3E}">
        <p14:creationId xmlns:p14="http://schemas.microsoft.com/office/powerpoint/2010/main" val="3209917412"/>
      </p:ext>
    </p:extLst>
  </p:cSld>
  <p:clrMapOvr>
    <a:masterClrMapping/>
  </p:clrMapOvr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00FF"/>
            </a:gs>
            <a:gs pos="50000">
              <a:schemeClr val="tx1"/>
            </a:gs>
            <a:gs pos="100000">
              <a:srgbClr val="FF00FF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914400"/>
          </a:xfrm>
        </p:spPr>
        <p:txBody>
          <a:bodyPr/>
          <a:lstStyle/>
          <a:p>
            <a:pPr eaLnBrk="1" hangingPunct="1"/>
            <a:r>
              <a:rPr lang="en-US">
                <a:solidFill>
                  <a:schemeClr val="bg2"/>
                </a:solidFill>
                <a:latin typeface="Arial" charset="0"/>
                <a:cs typeface="Arial" charset="0"/>
              </a:rPr>
              <a:t>2-means Clustering</a:t>
            </a:r>
          </a:p>
        </p:txBody>
      </p:sp>
      <p:pic>
        <p:nvPicPr>
          <p:cNvPr id="94211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447800"/>
            <a:ext cx="7467600" cy="527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71069996"/>
      </p:ext>
    </p:extLst>
  </p:cSld>
  <p:clrMapOvr>
    <a:masterClrMapping/>
  </p:clrMapOvr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00FF"/>
            </a:gs>
            <a:gs pos="50000">
              <a:schemeClr val="tx1"/>
            </a:gs>
            <a:gs pos="100000">
              <a:srgbClr val="FF00FF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914400"/>
          </a:xfrm>
        </p:spPr>
        <p:txBody>
          <a:bodyPr/>
          <a:lstStyle/>
          <a:p>
            <a:pPr eaLnBrk="1" hangingPunct="1"/>
            <a:r>
              <a:rPr lang="en-US">
                <a:solidFill>
                  <a:schemeClr val="bg2"/>
                </a:solidFill>
                <a:latin typeface="Arial" charset="0"/>
                <a:cs typeface="Arial" charset="0"/>
              </a:rPr>
              <a:t>2-means Clustering</a:t>
            </a:r>
          </a:p>
        </p:txBody>
      </p:sp>
      <p:pic>
        <p:nvPicPr>
          <p:cNvPr id="9523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447800"/>
            <a:ext cx="7467600" cy="527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83511065"/>
      </p:ext>
    </p:extLst>
  </p:cSld>
  <p:clrMapOvr>
    <a:masterClrMapping/>
  </p:clrMapOvr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00FF"/>
            </a:gs>
            <a:gs pos="50000">
              <a:schemeClr val="tx1"/>
            </a:gs>
            <a:gs pos="100000">
              <a:srgbClr val="FF00FF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914400"/>
          </a:xfrm>
        </p:spPr>
        <p:txBody>
          <a:bodyPr/>
          <a:lstStyle/>
          <a:p>
            <a:pPr eaLnBrk="1" hangingPunct="1"/>
            <a:r>
              <a:rPr lang="en-US">
                <a:solidFill>
                  <a:schemeClr val="bg2"/>
                </a:solidFill>
                <a:latin typeface="Arial" charset="0"/>
                <a:cs typeface="Arial" charset="0"/>
              </a:rPr>
              <a:t>2-means Clustering</a:t>
            </a:r>
          </a:p>
        </p:txBody>
      </p:sp>
      <p:pic>
        <p:nvPicPr>
          <p:cNvPr id="9625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447800"/>
            <a:ext cx="7467600" cy="527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87591406"/>
      </p:ext>
    </p:extLst>
  </p:cSld>
  <p:clrMapOvr>
    <a:masterClrMapping/>
  </p:clrMapOvr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00FF"/>
            </a:gs>
            <a:gs pos="50000">
              <a:schemeClr val="tx1"/>
            </a:gs>
            <a:gs pos="100000">
              <a:srgbClr val="FF00FF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914400"/>
          </a:xfrm>
        </p:spPr>
        <p:txBody>
          <a:bodyPr/>
          <a:lstStyle/>
          <a:p>
            <a:pPr eaLnBrk="1" hangingPunct="1"/>
            <a:r>
              <a:rPr lang="en-US">
                <a:solidFill>
                  <a:schemeClr val="bg2"/>
                </a:solidFill>
                <a:latin typeface="Arial" charset="0"/>
                <a:cs typeface="Arial" charset="0"/>
              </a:rPr>
              <a:t>2-means Clustering</a:t>
            </a:r>
          </a:p>
        </p:txBody>
      </p:sp>
      <p:pic>
        <p:nvPicPr>
          <p:cNvPr id="9728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447800"/>
            <a:ext cx="7467600" cy="527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2678383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0000"/>
            </a:gs>
            <a:gs pos="50000">
              <a:schemeClr val="tx1"/>
            </a:gs>
            <a:gs pos="100000">
              <a:srgbClr val="FF0000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3558" name="Rectangle 3"/>
              <p:cNvSpPr>
                <a:spLocks noGrp="1" noChangeArrowheads="1"/>
              </p:cNvSpPr>
              <p:nvPr>
                <p:ph type="body" sz="half" idx="1"/>
              </p:nvPr>
            </p:nvSpPr>
            <p:spPr>
              <a:xfrm>
                <a:off x="228600" y="990600"/>
                <a:ext cx="8382000" cy="5257800"/>
              </a:xfrm>
            </p:spPr>
            <p:txBody>
              <a:bodyPr/>
              <a:lstStyle/>
              <a:p>
                <a:pPr marL="533400" indent="-533400" eaLnBrk="1" hangingPunct="1">
                  <a:lnSpc>
                    <a:spcPct val="140000"/>
                  </a:lnSpc>
                  <a:buFont typeface="Wingdings" pitchFamily="2" charset="2"/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PC Scores (i.e. projections)</a:t>
                </a:r>
              </a:p>
              <a:p>
                <a:pPr marL="533400" indent="-533400" algn="ctr" eaLnBrk="1" hangingPunct="1">
                  <a:lnSpc>
                    <a:spcPct val="140000"/>
                  </a:lnSpc>
                  <a:buFont typeface="Wingdings" pitchFamily="2" charset="2"/>
                  <a:buNone/>
                </a:pPr>
                <a:r>
                  <a:rPr lang="en-US" i="1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Not Consistent</a:t>
                </a:r>
              </a:p>
              <a:p>
                <a:pPr marL="533400" indent="-533400" eaLnBrk="1" hangingPunct="1">
                  <a:lnSpc>
                    <a:spcPct val="140000"/>
                  </a:lnSpc>
                  <a:buFont typeface="Wingdings" pitchFamily="2" charset="2"/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So how can PCA find </a:t>
                </a:r>
                <a:r>
                  <a:rPr lang="en-US" u="sng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Useful Signals</a:t>
                </a:r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 in Data?</a:t>
                </a:r>
              </a:p>
              <a:p>
                <a:pPr marL="533400" indent="-533400" eaLnBrk="1" hangingPunct="1">
                  <a:lnSpc>
                    <a:spcPct val="140000"/>
                  </a:lnSpc>
                  <a:buFont typeface="Wingdings" pitchFamily="2" charset="2"/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Key is “Proportional Errors”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i="1" smtClean="0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cs typeface="Arial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̂"/>
                                <m:ctrlPr>
                                  <a:rPr lang="en-US" i="1" smtClean="0">
                                    <a:solidFill>
                                      <a:schemeClr val="bg2"/>
                                    </a:solidFill>
                                    <a:latin typeface="Cambria Math" panose="02040503050406030204" pitchFamily="18" charset="0"/>
                                    <a:cs typeface="Arial" charset="0"/>
                                  </a:rPr>
                                </m:ctrlPr>
                              </m:accPr>
                              <m:e>
                                <m:r>
                                  <a:rPr lang="en-US" b="0" i="1" smtClean="0">
                                    <a:solidFill>
                                      <a:schemeClr val="bg2"/>
                                    </a:solidFill>
                                    <a:latin typeface="Cambria Math" panose="02040503050406030204" pitchFamily="18" charset="0"/>
                                    <a:cs typeface="Arial" charset="0"/>
                                  </a:rPr>
                                  <m:t>𝑠</m:t>
                                </m:r>
                              </m:e>
                            </m:acc>
                          </m:e>
                          <m:sub>
                            <m:r>
                              <a:rPr lang="en-US" b="0" i="1" smtClean="0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cs typeface="Arial" charset="0"/>
                              </a:rPr>
                              <m:t>𝑖</m:t>
                            </m:r>
                            <m:r>
                              <a:rPr lang="en-US" b="0" i="1" smtClean="0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cs typeface="Arial" charset="0"/>
                              </a:rPr>
                              <m:t>,</m:t>
                            </m:r>
                            <m:r>
                              <a:rPr lang="en-US" b="0" i="1" smtClean="0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cs typeface="Arial" charset="0"/>
                              </a:rPr>
                              <m:t>𝑗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i="1" smtClean="0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cs typeface="Arial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cs typeface="Arial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cs typeface="Arial" charset="0"/>
                              </a:rPr>
                              <m:t>𝑖</m:t>
                            </m:r>
                            <m:r>
                              <a:rPr lang="en-US" b="0" i="1" smtClean="0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cs typeface="Arial" charset="0"/>
                              </a:rPr>
                              <m:t>,</m:t>
                            </m:r>
                            <m:r>
                              <a:rPr lang="en-US" b="0" i="1" smtClean="0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cs typeface="Arial" charset="0"/>
                              </a:rPr>
                              <m:t>𝑗</m:t>
                            </m:r>
                          </m:sub>
                        </m:sSub>
                      </m:den>
                    </m:f>
                    <m:r>
                      <a:rPr lang="en-US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charset="0"/>
                      </a:rPr>
                      <m:t>→</m:t>
                    </m:r>
                    <m:sSub>
                      <m:sSubPr>
                        <m:ctrlPr>
                          <a:rPr lang="en-US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charset="0"/>
                          </a:rPr>
                          <m:t>𝑅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charset="0"/>
                          </a:rPr>
                          <m:t>𝑗</m:t>
                        </m:r>
                      </m:sub>
                    </m:sSub>
                    <m:r>
                      <a:rPr lang="en-US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charset="0"/>
                      </a:rPr>
                      <m:t>≠</m:t>
                    </m:r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charset="0"/>
                      </a:rPr>
                      <m:t>1</m:t>
                    </m:r>
                  </m:oMath>
                </a14:m>
                <a:endParaRPr lang="en-US" dirty="0">
                  <a:solidFill>
                    <a:schemeClr val="bg2"/>
                  </a:solidFill>
                  <a:latin typeface="Arial" charset="0"/>
                  <a:cs typeface="Arial" charset="0"/>
                </a:endParaRPr>
              </a:p>
              <a:p>
                <a:pPr marL="533400" indent="-533400" eaLnBrk="1" hangingPunct="1">
                  <a:lnSpc>
                    <a:spcPct val="140000"/>
                  </a:lnSpc>
                  <a:buFont typeface="Wingdings" pitchFamily="2" charset="2"/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Axes have </a:t>
                </a:r>
                <a:r>
                  <a:rPr lang="en-US" i="1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Inconsistent Scales</a:t>
                </a:r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, </a:t>
                </a:r>
              </a:p>
              <a:p>
                <a:pPr marL="533400" indent="-533400" algn="ctr" eaLnBrk="1" hangingPunct="1">
                  <a:lnSpc>
                    <a:spcPct val="140000"/>
                  </a:lnSpc>
                  <a:buFont typeface="Wingdings" pitchFamily="2" charset="2"/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But </a:t>
                </a:r>
                <a:r>
                  <a:rPr lang="en-US" u="sng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Relationships are Still Useful</a:t>
                </a:r>
              </a:p>
            </p:txBody>
          </p:sp>
        </mc:Choice>
        <mc:Fallback xmlns="">
          <p:sp>
            <p:nvSpPr>
              <p:cNvPr id="23558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half" idx="1"/>
              </p:nvPr>
            </p:nvSpPr>
            <p:spPr>
              <a:xfrm>
                <a:off x="228600" y="990600"/>
                <a:ext cx="8382000" cy="5257800"/>
              </a:xfrm>
              <a:blipFill>
                <a:blip r:embed="rId3"/>
                <a:stretch>
                  <a:fillRect l="-1891" r="-1527" b="-266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559" name="Rectangle 4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0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1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2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3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4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5" name="Rectangle 10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6" name="Rectangle 11"/>
          <p:cNvSpPr>
            <a:spLocks noChangeArrowheads="1"/>
          </p:cNvSpPr>
          <p:nvPr/>
        </p:nvSpPr>
        <p:spPr bwMode="auto">
          <a:xfrm>
            <a:off x="0" y="30368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7" name="Rectangle 12"/>
          <p:cNvSpPr>
            <a:spLocks noChangeArrowheads="1"/>
          </p:cNvSpPr>
          <p:nvPr/>
        </p:nvSpPr>
        <p:spPr bwMode="auto">
          <a:xfrm>
            <a:off x="-76200" y="41910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8" name="Rectangle 13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9" name="Rectangle 14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0" name="Rectangle 15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1" name="Rectangle 16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2" name="Rectangle 1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3" name="Rectangle 18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4" name="Rectangle 19"/>
          <p:cNvSpPr>
            <a:spLocks noChangeArrowheads="1"/>
          </p:cNvSpPr>
          <p:nvPr/>
        </p:nvSpPr>
        <p:spPr bwMode="auto">
          <a:xfrm>
            <a:off x="0" y="32004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5" name="Rectangle 20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6" name="Rectangle 21"/>
          <p:cNvSpPr>
            <a:spLocks noChangeArrowheads="1"/>
          </p:cNvSpPr>
          <p:nvPr/>
        </p:nvSpPr>
        <p:spPr bwMode="auto">
          <a:xfrm>
            <a:off x="0" y="32766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7" name="Rectangle 22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8" name="Rectangle 24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7" name="Rectangle 2"/>
          <p:cNvSpPr>
            <a:spLocks noGrp="1" noChangeArrowheads="1"/>
          </p:cNvSpPr>
          <p:nvPr>
            <p:ph type="title"/>
          </p:nvPr>
        </p:nvSpPr>
        <p:spPr>
          <a:xfrm>
            <a:off x="723900" y="304800"/>
            <a:ext cx="7696200" cy="492125"/>
          </a:xfrm>
        </p:spPr>
        <p:txBody>
          <a:bodyPr/>
          <a:lstStyle/>
          <a:p>
            <a:pPr eaLnBrk="1" hangingPunct="1"/>
            <a:r>
              <a:rPr lang="en-US" sz="3600" dirty="0">
                <a:solidFill>
                  <a:schemeClr val="bg2"/>
                </a:solidFill>
                <a:latin typeface="Arial" charset="0"/>
                <a:cs typeface="Arial" charset="0"/>
              </a:rPr>
              <a:t>Last Class: </a:t>
            </a:r>
            <a:r>
              <a:rPr lang="en-US" sz="3600" dirty="0">
                <a:solidFill>
                  <a:srgbClr val="00B050"/>
                </a:solidFill>
                <a:latin typeface="Arial" charset="0"/>
                <a:cs typeface="Arial" charset="0"/>
              </a:rPr>
              <a:t>HDLSS</a:t>
            </a:r>
            <a:r>
              <a:rPr lang="en-US" sz="3600" dirty="0">
                <a:solidFill>
                  <a:schemeClr val="bg2"/>
                </a:solidFill>
                <a:latin typeface="Arial" charset="0"/>
                <a:cs typeface="Arial" charset="0"/>
              </a:rPr>
              <a:t> Math. Stat.</a:t>
            </a:r>
          </a:p>
        </p:txBody>
      </p:sp>
    </p:spTree>
    <p:extLst>
      <p:ext uri="{BB962C8B-B14F-4D97-AF65-F5344CB8AC3E}">
        <p14:creationId xmlns:p14="http://schemas.microsoft.com/office/powerpoint/2010/main" val="1002393810"/>
      </p:ext>
    </p:extLst>
  </p:cSld>
  <p:clrMapOvr>
    <a:masterClrMapping/>
  </p:clrMapOvr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00FF"/>
            </a:gs>
            <a:gs pos="50000">
              <a:schemeClr val="tx1"/>
            </a:gs>
            <a:gs pos="100000">
              <a:srgbClr val="FF00FF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914400"/>
          </a:xfrm>
        </p:spPr>
        <p:txBody>
          <a:bodyPr/>
          <a:lstStyle/>
          <a:p>
            <a:pPr eaLnBrk="1" hangingPunct="1"/>
            <a:r>
              <a:rPr lang="en-US">
                <a:solidFill>
                  <a:schemeClr val="bg2"/>
                </a:solidFill>
                <a:latin typeface="Arial" charset="0"/>
                <a:cs typeface="Arial" charset="0"/>
              </a:rPr>
              <a:t>2-means Clustering</a:t>
            </a:r>
          </a:p>
        </p:txBody>
      </p:sp>
      <p:pic>
        <p:nvPicPr>
          <p:cNvPr id="9830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447800"/>
            <a:ext cx="7467600" cy="527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52936131"/>
      </p:ext>
    </p:extLst>
  </p:cSld>
  <p:clrMapOvr>
    <a:masterClrMapping/>
  </p:clrMapOvr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00FF"/>
            </a:gs>
            <a:gs pos="50000">
              <a:schemeClr val="tx1"/>
            </a:gs>
            <a:gs pos="100000">
              <a:srgbClr val="FF00FF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914400"/>
          </a:xfrm>
        </p:spPr>
        <p:txBody>
          <a:bodyPr/>
          <a:lstStyle/>
          <a:p>
            <a:pPr eaLnBrk="1" hangingPunct="1"/>
            <a:r>
              <a:rPr lang="en-US">
                <a:solidFill>
                  <a:schemeClr val="bg2"/>
                </a:solidFill>
                <a:latin typeface="Arial" charset="0"/>
                <a:cs typeface="Arial" charset="0"/>
              </a:rPr>
              <a:t>2-means Clustering</a:t>
            </a:r>
          </a:p>
        </p:txBody>
      </p:sp>
      <p:pic>
        <p:nvPicPr>
          <p:cNvPr id="99331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447800"/>
            <a:ext cx="7467600" cy="527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08308905"/>
      </p:ext>
    </p:extLst>
  </p:cSld>
  <p:clrMapOvr>
    <a:masterClrMapping/>
  </p:clrMapOvr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00FF"/>
            </a:gs>
            <a:gs pos="50000">
              <a:schemeClr val="tx1"/>
            </a:gs>
            <a:gs pos="100000">
              <a:srgbClr val="FF00FF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914400"/>
          </a:xfrm>
        </p:spPr>
        <p:txBody>
          <a:bodyPr/>
          <a:lstStyle/>
          <a:p>
            <a:pPr eaLnBrk="1" hangingPunct="1"/>
            <a:r>
              <a:rPr lang="en-US">
                <a:solidFill>
                  <a:schemeClr val="bg2"/>
                </a:solidFill>
                <a:latin typeface="Arial" charset="0"/>
                <a:cs typeface="Arial" charset="0"/>
              </a:rPr>
              <a:t>2-means Clustering</a:t>
            </a:r>
          </a:p>
        </p:txBody>
      </p:sp>
      <p:pic>
        <p:nvPicPr>
          <p:cNvPr id="10035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447800"/>
            <a:ext cx="7467600" cy="527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13473281"/>
      </p:ext>
    </p:extLst>
  </p:cSld>
  <p:clrMapOvr>
    <a:masterClrMapping/>
  </p:clrMapOvr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00FF"/>
            </a:gs>
            <a:gs pos="50000">
              <a:schemeClr val="tx1"/>
            </a:gs>
            <a:gs pos="100000">
              <a:srgbClr val="FF00FF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914400"/>
          </a:xfrm>
        </p:spPr>
        <p:txBody>
          <a:bodyPr/>
          <a:lstStyle/>
          <a:p>
            <a:pPr eaLnBrk="1" hangingPunct="1"/>
            <a:r>
              <a:rPr lang="en-US">
                <a:solidFill>
                  <a:schemeClr val="bg2"/>
                </a:solidFill>
                <a:latin typeface="Arial" charset="0"/>
                <a:cs typeface="Arial" charset="0"/>
              </a:rPr>
              <a:t>2-means Clustering</a:t>
            </a:r>
          </a:p>
        </p:txBody>
      </p:sp>
      <p:pic>
        <p:nvPicPr>
          <p:cNvPr id="10137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447800"/>
            <a:ext cx="7467600" cy="527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42162999"/>
      </p:ext>
    </p:extLst>
  </p:cSld>
  <p:clrMapOvr>
    <a:masterClrMapping/>
  </p:clrMapOvr>
</p:sld>
</file>

<file path=ppt/slides/slide1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00FF"/>
            </a:gs>
            <a:gs pos="50000">
              <a:schemeClr val="tx1"/>
            </a:gs>
            <a:gs pos="100000">
              <a:srgbClr val="FF00FF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914400"/>
          </a:xfrm>
        </p:spPr>
        <p:txBody>
          <a:bodyPr/>
          <a:lstStyle/>
          <a:p>
            <a:pPr eaLnBrk="1" hangingPunct="1"/>
            <a:r>
              <a:rPr lang="en-US">
                <a:solidFill>
                  <a:schemeClr val="bg2"/>
                </a:solidFill>
                <a:latin typeface="Arial" charset="0"/>
                <a:cs typeface="Arial" charset="0"/>
              </a:rPr>
              <a:t>2-means Clustering</a:t>
            </a:r>
          </a:p>
        </p:txBody>
      </p:sp>
      <p:pic>
        <p:nvPicPr>
          <p:cNvPr id="10240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447800"/>
            <a:ext cx="7467600" cy="527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51944190"/>
      </p:ext>
    </p:extLst>
  </p:cSld>
  <p:clrMapOvr>
    <a:masterClrMapping/>
  </p:clrMapOvr>
</p:sld>
</file>

<file path=ppt/slides/slide1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00FF"/>
            </a:gs>
            <a:gs pos="50000">
              <a:schemeClr val="tx1"/>
            </a:gs>
            <a:gs pos="100000">
              <a:srgbClr val="FF00FF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914400"/>
          </a:xfrm>
        </p:spPr>
        <p:txBody>
          <a:bodyPr/>
          <a:lstStyle/>
          <a:p>
            <a:pPr eaLnBrk="1" hangingPunct="1"/>
            <a:r>
              <a:rPr lang="en-US">
                <a:solidFill>
                  <a:schemeClr val="bg2"/>
                </a:solidFill>
                <a:latin typeface="Arial" charset="0"/>
                <a:cs typeface="Arial" charset="0"/>
              </a:rPr>
              <a:t>2-means Clustering</a:t>
            </a:r>
          </a:p>
        </p:txBody>
      </p:sp>
      <p:pic>
        <p:nvPicPr>
          <p:cNvPr id="10342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447800"/>
            <a:ext cx="7467600" cy="527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74916428"/>
      </p:ext>
    </p:extLst>
  </p:cSld>
  <p:clrMapOvr>
    <a:masterClrMapping/>
  </p:clrMapOvr>
</p:sld>
</file>

<file path=ppt/slides/slide1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00FF"/>
            </a:gs>
            <a:gs pos="50000">
              <a:schemeClr val="tx1"/>
            </a:gs>
            <a:gs pos="100000">
              <a:srgbClr val="FF00FF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914400"/>
          </a:xfrm>
        </p:spPr>
        <p:txBody>
          <a:bodyPr/>
          <a:lstStyle/>
          <a:p>
            <a:pPr eaLnBrk="1" hangingPunct="1"/>
            <a:r>
              <a:rPr lang="en-US">
                <a:solidFill>
                  <a:schemeClr val="bg2"/>
                </a:solidFill>
                <a:latin typeface="Arial" charset="0"/>
                <a:cs typeface="Arial" charset="0"/>
              </a:rPr>
              <a:t>2-means Clustering</a:t>
            </a:r>
          </a:p>
        </p:txBody>
      </p:sp>
      <p:pic>
        <p:nvPicPr>
          <p:cNvPr id="104451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447800"/>
            <a:ext cx="7467600" cy="527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16141108"/>
      </p:ext>
    </p:extLst>
  </p:cSld>
  <p:clrMapOvr>
    <a:masterClrMapping/>
  </p:clrMapOvr>
</p:sld>
</file>

<file path=ppt/slides/slide1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00FF"/>
            </a:gs>
            <a:gs pos="50000">
              <a:schemeClr val="tx1"/>
            </a:gs>
            <a:gs pos="100000">
              <a:srgbClr val="FF00FF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914400"/>
          </a:xfrm>
        </p:spPr>
        <p:txBody>
          <a:bodyPr/>
          <a:lstStyle/>
          <a:p>
            <a:pPr eaLnBrk="1" hangingPunct="1"/>
            <a:r>
              <a:rPr lang="en-US">
                <a:solidFill>
                  <a:schemeClr val="bg2"/>
                </a:solidFill>
                <a:latin typeface="Arial" charset="0"/>
                <a:cs typeface="Arial" charset="0"/>
              </a:rPr>
              <a:t>2-means Clustering</a:t>
            </a:r>
          </a:p>
        </p:txBody>
      </p:sp>
      <p:pic>
        <p:nvPicPr>
          <p:cNvPr id="10547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447800"/>
            <a:ext cx="7467600" cy="527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88746154"/>
      </p:ext>
    </p:extLst>
  </p:cSld>
  <p:clrMapOvr>
    <a:masterClrMapping/>
  </p:clrMapOvr>
</p:sld>
</file>

<file path=ppt/slides/slide1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00FF"/>
            </a:gs>
            <a:gs pos="50000">
              <a:schemeClr val="tx1"/>
            </a:gs>
            <a:gs pos="100000">
              <a:srgbClr val="FF00FF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914400"/>
          </a:xfrm>
        </p:spPr>
        <p:txBody>
          <a:bodyPr/>
          <a:lstStyle/>
          <a:p>
            <a:pPr eaLnBrk="1" hangingPunct="1"/>
            <a:r>
              <a:rPr lang="en-US">
                <a:solidFill>
                  <a:schemeClr val="bg2"/>
                </a:solidFill>
                <a:latin typeface="Arial" charset="0"/>
                <a:cs typeface="Arial" charset="0"/>
              </a:rPr>
              <a:t>2-means Clustering</a:t>
            </a:r>
          </a:p>
        </p:txBody>
      </p:sp>
      <p:sp>
        <p:nvSpPr>
          <p:cNvPr id="1064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219200"/>
            <a:ext cx="8229600" cy="5257800"/>
          </a:xfrm>
        </p:spPr>
        <p:txBody>
          <a:bodyPr/>
          <a:lstStyle/>
          <a:p>
            <a:pPr eaLnBrk="1" hangingPunct="1">
              <a:lnSpc>
                <a:spcPct val="150000"/>
              </a:lnSpc>
              <a:buFontTx/>
              <a:buNone/>
            </a:pPr>
            <a:r>
              <a:rPr lang="en-US">
                <a:solidFill>
                  <a:schemeClr val="bg2"/>
                </a:solidFill>
                <a:latin typeface="Arial" charset="0"/>
                <a:cs typeface="Arial" charset="0"/>
              </a:rPr>
              <a:t>Study CI, using simple 1-d examples</a:t>
            </a:r>
          </a:p>
          <a:p>
            <a:pPr eaLnBrk="1" hangingPunct="1">
              <a:lnSpc>
                <a:spcPct val="150000"/>
              </a:lnSpc>
            </a:pPr>
            <a:r>
              <a:rPr lang="en-US">
                <a:solidFill>
                  <a:schemeClr val="bg2"/>
                </a:solidFill>
                <a:latin typeface="Arial" charset="0"/>
                <a:cs typeface="Arial" charset="0"/>
              </a:rPr>
              <a:t>Varying Standard Deviation</a:t>
            </a:r>
          </a:p>
          <a:p>
            <a:pPr eaLnBrk="1" hangingPunct="1">
              <a:lnSpc>
                <a:spcPct val="150000"/>
              </a:lnSpc>
            </a:pPr>
            <a:r>
              <a:rPr lang="en-US">
                <a:solidFill>
                  <a:schemeClr val="bg2"/>
                </a:solidFill>
                <a:latin typeface="Arial" charset="0"/>
                <a:cs typeface="Arial" charset="0"/>
              </a:rPr>
              <a:t>Varying Mean</a:t>
            </a:r>
          </a:p>
          <a:p>
            <a:pPr eaLnBrk="1" hangingPunct="1">
              <a:lnSpc>
                <a:spcPct val="150000"/>
              </a:lnSpc>
            </a:pPr>
            <a:r>
              <a:rPr lang="en-US">
                <a:solidFill>
                  <a:schemeClr val="bg2"/>
                </a:solidFill>
                <a:latin typeface="Arial" charset="0"/>
                <a:cs typeface="Arial" charset="0"/>
              </a:rPr>
              <a:t>Varying Proportion</a:t>
            </a:r>
          </a:p>
        </p:txBody>
      </p:sp>
    </p:spTree>
    <p:extLst>
      <p:ext uri="{BB962C8B-B14F-4D97-AF65-F5344CB8AC3E}">
        <p14:creationId xmlns:p14="http://schemas.microsoft.com/office/powerpoint/2010/main" val="1208703477"/>
      </p:ext>
    </p:extLst>
  </p:cSld>
  <p:clrMapOvr>
    <a:masterClrMapping/>
  </p:clrMapOvr>
</p:sld>
</file>

<file path=ppt/slides/slide1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00FF"/>
            </a:gs>
            <a:gs pos="50000">
              <a:schemeClr val="tx1"/>
            </a:gs>
            <a:gs pos="100000">
              <a:srgbClr val="FF00FF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914400"/>
          </a:xfrm>
        </p:spPr>
        <p:txBody>
          <a:bodyPr/>
          <a:lstStyle/>
          <a:p>
            <a:pPr eaLnBrk="1" hangingPunct="1"/>
            <a:r>
              <a:rPr lang="en-US">
                <a:solidFill>
                  <a:schemeClr val="bg2"/>
                </a:solidFill>
                <a:latin typeface="Arial" charset="0"/>
                <a:cs typeface="Arial" charset="0"/>
              </a:rPr>
              <a:t>2-means Clustering</a:t>
            </a:r>
          </a:p>
        </p:txBody>
      </p:sp>
      <p:pic>
        <p:nvPicPr>
          <p:cNvPr id="10752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447800"/>
            <a:ext cx="7467600" cy="527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5283777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0000"/>
            </a:gs>
            <a:gs pos="50000">
              <a:schemeClr val="tx1"/>
            </a:gs>
            <a:gs pos="100000">
              <a:srgbClr val="FF0000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"/>
          <p:cNvPicPr>
            <a:picLocks noChangeAspect="1" noChangeArrowheads="1"/>
          </p:cNvPicPr>
          <p:nvPr/>
        </p:nvPicPr>
        <p:blipFill>
          <a:blip r:embed="rId3" cstate="print"/>
          <a:srcRect l="8546" t="6052" r="8546" b="6052"/>
          <a:stretch>
            <a:fillRect/>
          </a:stretch>
        </p:blipFill>
        <p:spPr bwMode="auto">
          <a:xfrm>
            <a:off x="2047875" y="1546225"/>
            <a:ext cx="7096125" cy="531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8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52400" y="990600"/>
            <a:ext cx="8458200" cy="5257800"/>
          </a:xfrm>
        </p:spPr>
        <p:txBody>
          <a:bodyPr/>
          <a:lstStyle/>
          <a:p>
            <a:pPr marL="533400" indent="-533400" eaLnBrk="1" hangingPunct="1">
              <a:lnSpc>
                <a:spcPct val="140000"/>
              </a:lnSpc>
              <a:buFont typeface="Wingdings" pitchFamily="2" charset="2"/>
              <a:buNone/>
            </a:pPr>
            <a:r>
              <a:rPr lang="en-US" dirty="0">
                <a:solidFill>
                  <a:schemeClr val="bg2"/>
                </a:solidFill>
                <a:latin typeface="Arial" charset="0"/>
                <a:cs typeface="Arial" charset="0"/>
              </a:rPr>
              <a:t>Numbers</a:t>
            </a:r>
          </a:p>
          <a:p>
            <a:pPr marL="533400" indent="-533400" eaLnBrk="1" hangingPunct="1">
              <a:lnSpc>
                <a:spcPct val="140000"/>
              </a:lnSpc>
              <a:buFont typeface="Wingdings" pitchFamily="2" charset="2"/>
              <a:buNone/>
            </a:pPr>
            <a:r>
              <a:rPr lang="en-US" dirty="0">
                <a:solidFill>
                  <a:schemeClr val="bg2"/>
                </a:solidFill>
                <a:latin typeface="Arial" charset="0"/>
                <a:cs typeface="Arial" charset="0"/>
              </a:rPr>
              <a:t>On Axes</a:t>
            </a:r>
          </a:p>
          <a:p>
            <a:pPr marL="533400" indent="-533400" eaLnBrk="1" hangingPunct="1">
              <a:lnSpc>
                <a:spcPct val="140000"/>
              </a:lnSpc>
              <a:buFont typeface="Wingdings" pitchFamily="2" charset="2"/>
              <a:buNone/>
            </a:pPr>
            <a:r>
              <a:rPr lang="en-US" dirty="0">
                <a:solidFill>
                  <a:schemeClr val="bg2"/>
                </a:solidFill>
                <a:latin typeface="Arial" charset="0"/>
                <a:cs typeface="Arial" charset="0"/>
              </a:rPr>
              <a:t>Are Wrong</a:t>
            </a:r>
          </a:p>
          <a:p>
            <a:pPr marL="533400" indent="-533400" eaLnBrk="1" hangingPunct="1">
              <a:lnSpc>
                <a:spcPct val="140000"/>
              </a:lnSpc>
              <a:buFont typeface="Wingdings" pitchFamily="2" charset="2"/>
              <a:buNone/>
            </a:pPr>
            <a:endParaRPr lang="en-US" dirty="0">
              <a:solidFill>
                <a:schemeClr val="bg2"/>
              </a:solidFill>
              <a:latin typeface="Arial" charset="0"/>
              <a:cs typeface="Arial" charset="0"/>
            </a:endParaRPr>
          </a:p>
          <a:p>
            <a:pPr marL="533400" indent="-533400" eaLnBrk="1" hangingPunct="1">
              <a:lnSpc>
                <a:spcPct val="140000"/>
              </a:lnSpc>
              <a:buFont typeface="Wingdings" pitchFamily="2" charset="2"/>
              <a:buNone/>
            </a:pPr>
            <a:r>
              <a:rPr lang="en-US" dirty="0">
                <a:solidFill>
                  <a:schemeClr val="bg2"/>
                </a:solidFill>
                <a:latin typeface="Arial" charset="0"/>
                <a:cs typeface="Arial" charset="0"/>
              </a:rPr>
              <a:t>But </a:t>
            </a:r>
          </a:p>
          <a:p>
            <a:pPr marL="533400" indent="-533400" eaLnBrk="1" hangingPunct="1">
              <a:lnSpc>
                <a:spcPct val="140000"/>
              </a:lnSpc>
              <a:buFont typeface="Wingdings" pitchFamily="2" charset="2"/>
              <a:buNone/>
            </a:pPr>
            <a:r>
              <a:rPr lang="en-US" dirty="0">
                <a:solidFill>
                  <a:schemeClr val="bg2"/>
                </a:solidFill>
                <a:latin typeface="Arial" charset="0"/>
                <a:cs typeface="Arial" charset="0"/>
              </a:rPr>
              <a:t>Relationships</a:t>
            </a:r>
          </a:p>
          <a:p>
            <a:pPr marL="533400" indent="-533400" eaLnBrk="1" hangingPunct="1">
              <a:lnSpc>
                <a:spcPct val="140000"/>
              </a:lnSpc>
              <a:buFont typeface="Wingdings" pitchFamily="2" charset="2"/>
              <a:buNone/>
            </a:pPr>
            <a:r>
              <a:rPr lang="en-US" dirty="0">
                <a:solidFill>
                  <a:schemeClr val="bg2"/>
                </a:solidFill>
                <a:latin typeface="Arial" charset="0"/>
                <a:cs typeface="Arial" charset="0"/>
              </a:rPr>
              <a:t>Are Right</a:t>
            </a:r>
          </a:p>
        </p:txBody>
      </p:sp>
      <p:sp>
        <p:nvSpPr>
          <p:cNvPr id="23559" name="Rectangle 4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0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1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2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3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4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5" name="Rectangle 10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6" name="Rectangle 11"/>
          <p:cNvSpPr>
            <a:spLocks noChangeArrowheads="1"/>
          </p:cNvSpPr>
          <p:nvPr/>
        </p:nvSpPr>
        <p:spPr bwMode="auto">
          <a:xfrm>
            <a:off x="0" y="30368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7" name="Rectangle 12"/>
          <p:cNvSpPr>
            <a:spLocks noChangeArrowheads="1"/>
          </p:cNvSpPr>
          <p:nvPr/>
        </p:nvSpPr>
        <p:spPr bwMode="auto">
          <a:xfrm>
            <a:off x="-76200" y="41910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8" name="Rectangle 13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9" name="Rectangle 14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0" name="Rectangle 15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1" name="Rectangle 16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2" name="Rectangle 1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3" name="Rectangle 18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4" name="Rectangle 19"/>
          <p:cNvSpPr>
            <a:spLocks noChangeArrowheads="1"/>
          </p:cNvSpPr>
          <p:nvPr/>
        </p:nvSpPr>
        <p:spPr bwMode="auto">
          <a:xfrm>
            <a:off x="0" y="32004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5" name="Rectangle 20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6" name="Rectangle 21"/>
          <p:cNvSpPr>
            <a:spLocks noChangeArrowheads="1"/>
          </p:cNvSpPr>
          <p:nvPr/>
        </p:nvSpPr>
        <p:spPr bwMode="auto">
          <a:xfrm>
            <a:off x="0" y="32766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7" name="Rectangle 22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8" name="Rectangle 24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7" name="Rectangle 2"/>
          <p:cNvSpPr>
            <a:spLocks noGrp="1" noChangeArrowheads="1"/>
          </p:cNvSpPr>
          <p:nvPr>
            <p:ph type="title"/>
          </p:nvPr>
        </p:nvSpPr>
        <p:spPr>
          <a:xfrm>
            <a:off x="723900" y="304800"/>
            <a:ext cx="7696200" cy="492125"/>
          </a:xfrm>
        </p:spPr>
        <p:txBody>
          <a:bodyPr/>
          <a:lstStyle/>
          <a:p>
            <a:pPr eaLnBrk="1" hangingPunct="1"/>
            <a:r>
              <a:rPr lang="en-US" sz="3600" dirty="0">
                <a:solidFill>
                  <a:schemeClr val="bg2"/>
                </a:solidFill>
                <a:latin typeface="Arial" charset="0"/>
                <a:cs typeface="Arial" charset="0"/>
              </a:rPr>
              <a:t>Last Class: </a:t>
            </a:r>
            <a:r>
              <a:rPr lang="en-US" sz="3600" dirty="0">
                <a:solidFill>
                  <a:srgbClr val="00B050"/>
                </a:solidFill>
                <a:latin typeface="Arial" charset="0"/>
                <a:cs typeface="Arial" charset="0"/>
              </a:rPr>
              <a:t>HDLSS</a:t>
            </a:r>
            <a:r>
              <a:rPr lang="en-US" sz="3600" dirty="0">
                <a:solidFill>
                  <a:schemeClr val="bg2"/>
                </a:solidFill>
                <a:latin typeface="Arial" charset="0"/>
                <a:cs typeface="Arial" charset="0"/>
              </a:rPr>
              <a:t> Math. Stat.</a:t>
            </a:r>
          </a:p>
        </p:txBody>
      </p:sp>
    </p:spTree>
    <p:extLst>
      <p:ext uri="{BB962C8B-B14F-4D97-AF65-F5344CB8AC3E}">
        <p14:creationId xmlns:p14="http://schemas.microsoft.com/office/powerpoint/2010/main" val="1068334435"/>
      </p:ext>
    </p:extLst>
  </p:cSld>
  <p:clrMapOvr>
    <a:masterClrMapping/>
  </p:clrMapOvr>
</p:sld>
</file>

<file path=ppt/slides/slide1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00FF"/>
            </a:gs>
            <a:gs pos="50000">
              <a:schemeClr val="tx1"/>
            </a:gs>
            <a:gs pos="100000">
              <a:srgbClr val="FF00FF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914400"/>
          </a:xfrm>
        </p:spPr>
        <p:txBody>
          <a:bodyPr/>
          <a:lstStyle/>
          <a:p>
            <a:pPr eaLnBrk="1" hangingPunct="1"/>
            <a:r>
              <a:rPr lang="en-US">
                <a:solidFill>
                  <a:schemeClr val="bg2"/>
                </a:solidFill>
                <a:latin typeface="Arial" charset="0"/>
                <a:cs typeface="Arial" charset="0"/>
              </a:rPr>
              <a:t>2-means Clustering</a:t>
            </a:r>
          </a:p>
        </p:txBody>
      </p:sp>
      <p:pic>
        <p:nvPicPr>
          <p:cNvPr id="10854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447800"/>
            <a:ext cx="7467600" cy="527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89668317"/>
      </p:ext>
    </p:extLst>
  </p:cSld>
  <p:clrMapOvr>
    <a:masterClrMapping/>
  </p:clrMapOvr>
</p:sld>
</file>

<file path=ppt/slides/slide1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00FF"/>
            </a:gs>
            <a:gs pos="50000">
              <a:schemeClr val="tx1"/>
            </a:gs>
            <a:gs pos="100000">
              <a:srgbClr val="FF00FF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914400"/>
          </a:xfrm>
        </p:spPr>
        <p:txBody>
          <a:bodyPr/>
          <a:lstStyle/>
          <a:p>
            <a:pPr eaLnBrk="1" hangingPunct="1"/>
            <a:r>
              <a:rPr lang="en-US">
                <a:solidFill>
                  <a:schemeClr val="bg2"/>
                </a:solidFill>
                <a:latin typeface="Arial" charset="0"/>
                <a:cs typeface="Arial" charset="0"/>
              </a:rPr>
              <a:t>2-means Clustering</a:t>
            </a:r>
          </a:p>
        </p:txBody>
      </p:sp>
      <p:pic>
        <p:nvPicPr>
          <p:cNvPr id="109571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447800"/>
            <a:ext cx="7467600" cy="527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7901144"/>
      </p:ext>
    </p:extLst>
  </p:cSld>
  <p:clrMapOvr>
    <a:masterClrMapping/>
  </p:clrMapOvr>
</p:sld>
</file>

<file path=ppt/slides/slide1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00FF"/>
            </a:gs>
            <a:gs pos="50000">
              <a:schemeClr val="tx1"/>
            </a:gs>
            <a:gs pos="100000">
              <a:srgbClr val="FF00FF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914400"/>
          </a:xfrm>
        </p:spPr>
        <p:txBody>
          <a:bodyPr/>
          <a:lstStyle/>
          <a:p>
            <a:pPr eaLnBrk="1" hangingPunct="1"/>
            <a:r>
              <a:rPr lang="en-US">
                <a:solidFill>
                  <a:schemeClr val="bg2"/>
                </a:solidFill>
                <a:latin typeface="Arial" charset="0"/>
                <a:cs typeface="Arial" charset="0"/>
              </a:rPr>
              <a:t>2-means Clustering</a:t>
            </a:r>
          </a:p>
        </p:txBody>
      </p:sp>
      <p:pic>
        <p:nvPicPr>
          <p:cNvPr id="11059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447800"/>
            <a:ext cx="7467600" cy="527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42458938"/>
      </p:ext>
    </p:extLst>
  </p:cSld>
  <p:clrMapOvr>
    <a:masterClrMapping/>
  </p:clrMapOvr>
</p:sld>
</file>

<file path=ppt/slides/slide1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00FF"/>
            </a:gs>
            <a:gs pos="50000">
              <a:schemeClr val="tx1"/>
            </a:gs>
            <a:gs pos="100000">
              <a:srgbClr val="FF00FF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914400"/>
          </a:xfrm>
        </p:spPr>
        <p:txBody>
          <a:bodyPr/>
          <a:lstStyle/>
          <a:p>
            <a:pPr eaLnBrk="1" hangingPunct="1"/>
            <a:r>
              <a:rPr lang="en-US">
                <a:solidFill>
                  <a:schemeClr val="bg2"/>
                </a:solidFill>
                <a:latin typeface="Arial" charset="0"/>
                <a:cs typeface="Arial" charset="0"/>
              </a:rPr>
              <a:t>2-means Clustering</a:t>
            </a:r>
          </a:p>
        </p:txBody>
      </p:sp>
      <p:pic>
        <p:nvPicPr>
          <p:cNvPr id="11161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447800"/>
            <a:ext cx="7467600" cy="527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69861812"/>
      </p:ext>
    </p:extLst>
  </p:cSld>
  <p:clrMapOvr>
    <a:masterClrMapping/>
  </p:clrMapOvr>
</p:sld>
</file>

<file path=ppt/slides/slide1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00FF"/>
            </a:gs>
            <a:gs pos="50000">
              <a:schemeClr val="tx1"/>
            </a:gs>
            <a:gs pos="100000">
              <a:srgbClr val="FF00FF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914400"/>
          </a:xfrm>
        </p:spPr>
        <p:txBody>
          <a:bodyPr/>
          <a:lstStyle/>
          <a:p>
            <a:pPr eaLnBrk="1" hangingPunct="1"/>
            <a:r>
              <a:rPr lang="en-US">
                <a:solidFill>
                  <a:schemeClr val="bg2"/>
                </a:solidFill>
                <a:latin typeface="Arial" charset="0"/>
                <a:cs typeface="Arial" charset="0"/>
              </a:rPr>
              <a:t>2-means Clustering</a:t>
            </a:r>
          </a:p>
        </p:txBody>
      </p:sp>
      <p:pic>
        <p:nvPicPr>
          <p:cNvPr id="11264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447800"/>
            <a:ext cx="7467600" cy="527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86717416"/>
      </p:ext>
    </p:extLst>
  </p:cSld>
  <p:clrMapOvr>
    <a:masterClrMapping/>
  </p:clrMapOvr>
</p:sld>
</file>

<file path=ppt/slides/slide1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00FF"/>
            </a:gs>
            <a:gs pos="50000">
              <a:schemeClr val="tx1"/>
            </a:gs>
            <a:gs pos="100000">
              <a:srgbClr val="FF00FF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914400"/>
          </a:xfrm>
        </p:spPr>
        <p:txBody>
          <a:bodyPr/>
          <a:lstStyle/>
          <a:p>
            <a:pPr eaLnBrk="1" hangingPunct="1"/>
            <a:r>
              <a:rPr lang="en-US">
                <a:solidFill>
                  <a:schemeClr val="bg2"/>
                </a:solidFill>
                <a:latin typeface="Arial" charset="0"/>
                <a:cs typeface="Arial" charset="0"/>
              </a:rPr>
              <a:t>2-means Clustering</a:t>
            </a:r>
          </a:p>
        </p:txBody>
      </p:sp>
      <p:pic>
        <p:nvPicPr>
          <p:cNvPr id="11366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447800"/>
            <a:ext cx="7467600" cy="527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98851328"/>
      </p:ext>
    </p:extLst>
  </p:cSld>
  <p:clrMapOvr>
    <a:masterClrMapping/>
  </p:clrMapOvr>
</p:sld>
</file>

<file path=ppt/slides/slide1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00FF"/>
            </a:gs>
            <a:gs pos="50000">
              <a:schemeClr val="tx1"/>
            </a:gs>
            <a:gs pos="100000">
              <a:srgbClr val="FF00FF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914400"/>
          </a:xfrm>
        </p:spPr>
        <p:txBody>
          <a:bodyPr/>
          <a:lstStyle/>
          <a:p>
            <a:pPr eaLnBrk="1" hangingPunct="1"/>
            <a:r>
              <a:rPr lang="en-US">
                <a:solidFill>
                  <a:schemeClr val="bg2"/>
                </a:solidFill>
                <a:latin typeface="Arial" charset="0"/>
                <a:cs typeface="Arial" charset="0"/>
              </a:rPr>
              <a:t>2-means Clustering</a:t>
            </a:r>
          </a:p>
        </p:txBody>
      </p:sp>
      <p:pic>
        <p:nvPicPr>
          <p:cNvPr id="114691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447800"/>
            <a:ext cx="7467600" cy="527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19215347"/>
      </p:ext>
    </p:extLst>
  </p:cSld>
  <p:clrMapOvr>
    <a:masterClrMapping/>
  </p:clrMapOvr>
</p:sld>
</file>

<file path=ppt/slides/slide1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00FF"/>
            </a:gs>
            <a:gs pos="50000">
              <a:schemeClr val="tx1"/>
            </a:gs>
            <a:gs pos="100000">
              <a:srgbClr val="FF00FF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914400"/>
          </a:xfrm>
        </p:spPr>
        <p:txBody>
          <a:bodyPr/>
          <a:lstStyle/>
          <a:p>
            <a:pPr eaLnBrk="1" hangingPunct="1"/>
            <a:r>
              <a:rPr lang="en-US">
                <a:solidFill>
                  <a:schemeClr val="bg2"/>
                </a:solidFill>
                <a:latin typeface="Arial" charset="0"/>
                <a:cs typeface="Arial" charset="0"/>
              </a:rPr>
              <a:t>2-means Clustering</a:t>
            </a:r>
          </a:p>
        </p:txBody>
      </p:sp>
      <p:pic>
        <p:nvPicPr>
          <p:cNvPr id="11571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447800"/>
            <a:ext cx="7467600" cy="527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90707499"/>
      </p:ext>
    </p:extLst>
  </p:cSld>
  <p:clrMapOvr>
    <a:masterClrMapping/>
  </p:clrMapOvr>
</p:sld>
</file>

<file path=ppt/slides/slide1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00FF"/>
            </a:gs>
            <a:gs pos="50000">
              <a:schemeClr val="tx1"/>
            </a:gs>
            <a:gs pos="100000">
              <a:srgbClr val="FF00FF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914400"/>
          </a:xfrm>
        </p:spPr>
        <p:txBody>
          <a:bodyPr/>
          <a:lstStyle/>
          <a:p>
            <a:pPr eaLnBrk="1" hangingPunct="1"/>
            <a:r>
              <a:rPr lang="en-US">
                <a:solidFill>
                  <a:schemeClr val="bg2"/>
                </a:solidFill>
                <a:latin typeface="Arial" charset="0"/>
                <a:cs typeface="Arial" charset="0"/>
              </a:rPr>
              <a:t>2-means Clustering</a:t>
            </a:r>
          </a:p>
        </p:txBody>
      </p:sp>
      <p:pic>
        <p:nvPicPr>
          <p:cNvPr id="11673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447800"/>
            <a:ext cx="7467600" cy="527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58545184"/>
      </p:ext>
    </p:extLst>
  </p:cSld>
  <p:clrMapOvr>
    <a:masterClrMapping/>
  </p:clrMapOvr>
</p:sld>
</file>

<file path=ppt/slides/slide1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00FF"/>
            </a:gs>
            <a:gs pos="50000">
              <a:schemeClr val="tx1"/>
            </a:gs>
            <a:gs pos="100000">
              <a:srgbClr val="FF00FF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914400"/>
          </a:xfrm>
        </p:spPr>
        <p:txBody>
          <a:bodyPr/>
          <a:lstStyle/>
          <a:p>
            <a:pPr eaLnBrk="1" hangingPunct="1"/>
            <a:r>
              <a:rPr lang="en-US">
                <a:solidFill>
                  <a:schemeClr val="bg2"/>
                </a:solidFill>
                <a:latin typeface="Arial" charset="0"/>
                <a:cs typeface="Arial" charset="0"/>
              </a:rPr>
              <a:t>2-means Clustering</a:t>
            </a:r>
          </a:p>
        </p:txBody>
      </p:sp>
      <p:pic>
        <p:nvPicPr>
          <p:cNvPr id="11878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447800"/>
            <a:ext cx="7467600" cy="527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7169716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0000"/>
            </a:gs>
            <a:gs pos="50000">
              <a:schemeClr val="tx1"/>
            </a:gs>
            <a:gs pos="100000">
              <a:srgbClr val="FF0000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8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28600" y="990600"/>
            <a:ext cx="8382000" cy="5257800"/>
          </a:xfrm>
        </p:spPr>
        <p:txBody>
          <a:bodyPr/>
          <a:lstStyle/>
          <a:p>
            <a:pPr marL="533400" lvl="0" indent="-533400" eaLnBrk="1" hangingPunct="1">
              <a:lnSpc>
                <a:spcPct val="140000"/>
              </a:lnSpc>
              <a:buClr>
                <a:srgbClr val="A50021"/>
              </a:buClr>
              <a:buSzPct val="75000"/>
              <a:buNone/>
            </a:pPr>
            <a:r>
              <a:rPr lang="en-US" dirty="0">
                <a:solidFill>
                  <a:srgbClr val="000000"/>
                </a:solidFill>
                <a:latin typeface="Tahoma"/>
              </a:rPr>
              <a:t>Yata &amp; Aoshima (2009,…,2012)</a:t>
            </a:r>
          </a:p>
          <a:p>
            <a:pPr marL="457200" lvl="0" indent="-457200" eaLnBrk="1" hangingPunct="1">
              <a:lnSpc>
                <a:spcPct val="140000"/>
              </a:lnSpc>
              <a:buSzPct val="100000"/>
              <a:buFont typeface="Wingdings" pitchFamily="2" charset="2"/>
              <a:buChar char="Ø"/>
            </a:pPr>
            <a:r>
              <a:rPr lang="en-US" dirty="0">
                <a:solidFill>
                  <a:srgbClr val="000000"/>
                </a:solidFill>
                <a:latin typeface="Tahoma"/>
              </a:rPr>
              <a:t> Natural Covariance Matrix Assumptions</a:t>
            </a:r>
          </a:p>
          <a:p>
            <a:pPr marL="0" lvl="0" indent="0" algn="ctr" eaLnBrk="1" hangingPunct="1">
              <a:lnSpc>
                <a:spcPct val="140000"/>
              </a:lnSpc>
              <a:buSzPct val="100000"/>
              <a:buNone/>
            </a:pPr>
            <a:r>
              <a:rPr lang="en-US" dirty="0">
                <a:solidFill>
                  <a:srgbClr val="000000"/>
                </a:solidFill>
                <a:latin typeface="Tahoma"/>
              </a:rPr>
              <a:t>(non-Gaussian)</a:t>
            </a:r>
          </a:p>
          <a:p>
            <a:pPr marL="457200" lvl="0" indent="-457200" eaLnBrk="1" hangingPunct="1">
              <a:lnSpc>
                <a:spcPct val="140000"/>
              </a:lnSpc>
              <a:buSzPct val="100000"/>
              <a:buFont typeface="Wingdings" pitchFamily="2" charset="2"/>
              <a:buChar char="Ø"/>
            </a:pPr>
            <a:r>
              <a:rPr lang="en-US" dirty="0">
                <a:solidFill>
                  <a:srgbClr val="000000"/>
                </a:solidFill>
                <a:latin typeface="Tahoma"/>
              </a:rPr>
              <a:t> Improvements on PCA</a:t>
            </a:r>
          </a:p>
          <a:p>
            <a:pPr marL="0" lvl="0" indent="0" algn="ctr" eaLnBrk="1" hangingPunct="1">
              <a:lnSpc>
                <a:spcPct val="140000"/>
              </a:lnSpc>
              <a:buSzPct val="100000"/>
              <a:buNone/>
            </a:pPr>
            <a:r>
              <a:rPr lang="en-US" dirty="0">
                <a:solidFill>
                  <a:srgbClr val="000000"/>
                </a:solidFill>
                <a:latin typeface="Tahoma"/>
              </a:rPr>
              <a:t>(Milder Consistency Cond.)</a:t>
            </a:r>
          </a:p>
          <a:p>
            <a:pPr marL="457200" lvl="0" indent="-457200" eaLnBrk="1" hangingPunct="1">
              <a:lnSpc>
                <a:spcPct val="140000"/>
              </a:lnSpc>
              <a:buSzPct val="100000"/>
              <a:buFont typeface="Wingdings" pitchFamily="2" charset="2"/>
              <a:buChar char="Ø"/>
            </a:pPr>
            <a:r>
              <a:rPr lang="en-US" dirty="0">
                <a:solidFill>
                  <a:srgbClr val="000000"/>
                </a:solidFill>
                <a:latin typeface="Tahoma"/>
              </a:rPr>
              <a:t> Using Clever Dual Space Calculations</a:t>
            </a:r>
          </a:p>
          <a:p>
            <a:pPr marL="533400" indent="-533400" eaLnBrk="1" hangingPunct="1">
              <a:lnSpc>
                <a:spcPct val="140000"/>
              </a:lnSpc>
              <a:buFont typeface="Wingdings" pitchFamily="2" charset="2"/>
              <a:buNone/>
            </a:pPr>
            <a:endParaRPr lang="en-US" dirty="0">
              <a:solidFill>
                <a:schemeClr val="bg2"/>
              </a:solidFill>
              <a:latin typeface="Arial" charset="0"/>
              <a:cs typeface="Arial" charset="0"/>
            </a:endParaRPr>
          </a:p>
          <a:p>
            <a:pPr marL="533400" indent="-533400" eaLnBrk="1" hangingPunct="1">
              <a:lnSpc>
                <a:spcPct val="140000"/>
              </a:lnSpc>
              <a:buFont typeface="Wingdings" pitchFamily="2" charset="2"/>
              <a:buNone/>
            </a:pPr>
            <a:endParaRPr lang="en-US" u="sng" dirty="0">
              <a:solidFill>
                <a:schemeClr val="bg2"/>
              </a:solidFill>
              <a:latin typeface="Arial" charset="0"/>
              <a:cs typeface="Arial" charset="0"/>
            </a:endParaRPr>
          </a:p>
        </p:txBody>
      </p:sp>
      <p:sp>
        <p:nvSpPr>
          <p:cNvPr id="23559" name="Rectangle 4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0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1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2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3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4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5" name="Rectangle 10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6" name="Rectangle 11"/>
          <p:cNvSpPr>
            <a:spLocks noChangeArrowheads="1"/>
          </p:cNvSpPr>
          <p:nvPr/>
        </p:nvSpPr>
        <p:spPr bwMode="auto">
          <a:xfrm>
            <a:off x="0" y="30368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7" name="Rectangle 12"/>
          <p:cNvSpPr>
            <a:spLocks noChangeArrowheads="1"/>
          </p:cNvSpPr>
          <p:nvPr/>
        </p:nvSpPr>
        <p:spPr bwMode="auto">
          <a:xfrm>
            <a:off x="-76200" y="41910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8" name="Rectangle 13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9" name="Rectangle 14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0" name="Rectangle 15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1" name="Rectangle 16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2" name="Rectangle 1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3" name="Rectangle 18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4" name="Rectangle 19"/>
          <p:cNvSpPr>
            <a:spLocks noChangeArrowheads="1"/>
          </p:cNvSpPr>
          <p:nvPr/>
        </p:nvSpPr>
        <p:spPr bwMode="auto">
          <a:xfrm>
            <a:off x="0" y="32004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5" name="Rectangle 20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6" name="Rectangle 21"/>
          <p:cNvSpPr>
            <a:spLocks noChangeArrowheads="1"/>
          </p:cNvSpPr>
          <p:nvPr/>
        </p:nvSpPr>
        <p:spPr bwMode="auto">
          <a:xfrm>
            <a:off x="0" y="32766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7" name="Rectangle 22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8" name="Rectangle 24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7" name="Rectangle 2"/>
          <p:cNvSpPr>
            <a:spLocks noGrp="1" noChangeArrowheads="1"/>
          </p:cNvSpPr>
          <p:nvPr>
            <p:ph type="title"/>
          </p:nvPr>
        </p:nvSpPr>
        <p:spPr>
          <a:xfrm>
            <a:off x="723900" y="304800"/>
            <a:ext cx="7696200" cy="492125"/>
          </a:xfrm>
        </p:spPr>
        <p:txBody>
          <a:bodyPr/>
          <a:lstStyle/>
          <a:p>
            <a:pPr eaLnBrk="1" hangingPunct="1"/>
            <a:r>
              <a:rPr lang="en-US" sz="3600" dirty="0">
                <a:solidFill>
                  <a:schemeClr val="bg2"/>
                </a:solidFill>
                <a:latin typeface="Arial" charset="0"/>
                <a:cs typeface="Arial" charset="0"/>
              </a:rPr>
              <a:t>More </a:t>
            </a:r>
            <a:r>
              <a:rPr lang="en-US" sz="3600" dirty="0">
                <a:solidFill>
                  <a:srgbClr val="00B050"/>
                </a:solidFill>
                <a:latin typeface="Arial" charset="0"/>
                <a:cs typeface="Arial" charset="0"/>
              </a:rPr>
              <a:t>HDLSS</a:t>
            </a:r>
            <a:r>
              <a:rPr lang="en-US" sz="3600" dirty="0">
                <a:solidFill>
                  <a:schemeClr val="bg2"/>
                </a:solidFill>
                <a:latin typeface="Arial" charset="0"/>
                <a:cs typeface="Arial" charset="0"/>
              </a:rPr>
              <a:t> </a:t>
            </a:r>
            <a:r>
              <a:rPr lang="en-US" sz="3600" dirty="0" err="1">
                <a:solidFill>
                  <a:schemeClr val="bg2"/>
                </a:solidFill>
                <a:latin typeface="Arial" charset="0"/>
                <a:cs typeface="Arial" charset="0"/>
              </a:rPr>
              <a:t>Asymptotics</a:t>
            </a:r>
            <a:endParaRPr lang="en-US" sz="3600" dirty="0">
              <a:solidFill>
                <a:schemeClr val="bg2"/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10190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00FF"/>
            </a:gs>
            <a:gs pos="50000">
              <a:schemeClr val="tx1"/>
            </a:gs>
            <a:gs pos="100000">
              <a:srgbClr val="FF00FF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914400"/>
          </a:xfrm>
        </p:spPr>
        <p:txBody>
          <a:bodyPr/>
          <a:lstStyle/>
          <a:p>
            <a:pPr eaLnBrk="1" hangingPunct="1"/>
            <a:r>
              <a:rPr lang="en-US">
                <a:solidFill>
                  <a:schemeClr val="bg2"/>
                </a:solidFill>
                <a:latin typeface="Arial" charset="0"/>
                <a:cs typeface="Arial" charset="0"/>
              </a:rPr>
              <a:t>2-means Clustering</a:t>
            </a:r>
          </a:p>
        </p:txBody>
      </p:sp>
      <p:pic>
        <p:nvPicPr>
          <p:cNvPr id="119811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447800"/>
            <a:ext cx="7467600" cy="527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56810135"/>
      </p:ext>
    </p:extLst>
  </p:cSld>
  <p:clrMapOvr>
    <a:masterClrMapping/>
  </p:clrMapOvr>
</p:sld>
</file>

<file path=ppt/slides/slide1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00FF"/>
            </a:gs>
            <a:gs pos="50000">
              <a:schemeClr val="tx1"/>
            </a:gs>
            <a:gs pos="100000">
              <a:srgbClr val="FF00FF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914400"/>
          </a:xfrm>
        </p:spPr>
        <p:txBody>
          <a:bodyPr/>
          <a:lstStyle/>
          <a:p>
            <a:pPr eaLnBrk="1" hangingPunct="1"/>
            <a:r>
              <a:rPr lang="en-US">
                <a:solidFill>
                  <a:schemeClr val="bg2"/>
                </a:solidFill>
                <a:latin typeface="Arial" charset="0"/>
                <a:cs typeface="Arial" charset="0"/>
              </a:rPr>
              <a:t>2-means Clustering</a:t>
            </a:r>
          </a:p>
        </p:txBody>
      </p:sp>
      <p:pic>
        <p:nvPicPr>
          <p:cNvPr id="12083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447800"/>
            <a:ext cx="7467600" cy="527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66092974"/>
      </p:ext>
    </p:extLst>
  </p:cSld>
  <p:clrMapOvr>
    <a:masterClrMapping/>
  </p:clrMapOvr>
</p:sld>
</file>

<file path=ppt/slides/slide1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00FF"/>
            </a:gs>
            <a:gs pos="50000">
              <a:schemeClr val="tx1"/>
            </a:gs>
            <a:gs pos="100000">
              <a:srgbClr val="FF00FF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914400"/>
          </a:xfrm>
        </p:spPr>
        <p:txBody>
          <a:bodyPr/>
          <a:lstStyle/>
          <a:p>
            <a:pPr eaLnBrk="1" hangingPunct="1"/>
            <a:r>
              <a:rPr lang="en-US">
                <a:solidFill>
                  <a:schemeClr val="bg2"/>
                </a:solidFill>
                <a:latin typeface="Arial" charset="0"/>
                <a:cs typeface="Arial" charset="0"/>
              </a:rPr>
              <a:t>2-means Clustering</a:t>
            </a:r>
          </a:p>
        </p:txBody>
      </p:sp>
      <p:pic>
        <p:nvPicPr>
          <p:cNvPr id="12185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447800"/>
            <a:ext cx="7467600" cy="527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5CBE162F-D705-CC24-2EAF-215B45964BF5}"/>
              </a:ext>
            </a:extLst>
          </p:cNvPr>
          <p:cNvSpPr txBox="1"/>
          <p:nvPr/>
        </p:nvSpPr>
        <p:spPr>
          <a:xfrm>
            <a:off x="2235474" y="4667071"/>
            <a:ext cx="256512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bg2"/>
                </a:solidFill>
              </a:rPr>
              <a:t>Important Point:</a:t>
            </a:r>
          </a:p>
          <a:p>
            <a:r>
              <a:rPr lang="en-US" sz="2400" dirty="0">
                <a:solidFill>
                  <a:schemeClr val="bg2"/>
                </a:solidFill>
              </a:rPr>
              <a:t>K-Means Dislikes</a:t>
            </a:r>
          </a:p>
          <a:p>
            <a:r>
              <a:rPr lang="en-US" sz="2400" dirty="0">
                <a:solidFill>
                  <a:schemeClr val="bg2"/>
                </a:solidFill>
              </a:rPr>
              <a:t>Small Clusters</a:t>
            </a:r>
          </a:p>
        </p:txBody>
      </p:sp>
    </p:spTree>
    <p:extLst>
      <p:ext uri="{BB962C8B-B14F-4D97-AF65-F5344CB8AC3E}">
        <p14:creationId xmlns:p14="http://schemas.microsoft.com/office/powerpoint/2010/main" val="28692013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00FF"/>
            </a:gs>
            <a:gs pos="50000">
              <a:schemeClr val="tx1"/>
            </a:gs>
            <a:gs pos="100000">
              <a:srgbClr val="FF00FF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914400"/>
          </a:xfrm>
        </p:spPr>
        <p:txBody>
          <a:bodyPr/>
          <a:lstStyle/>
          <a:p>
            <a:pPr eaLnBrk="1" hangingPunct="1"/>
            <a:r>
              <a:rPr lang="en-US">
                <a:solidFill>
                  <a:schemeClr val="bg2"/>
                </a:solidFill>
                <a:latin typeface="Arial" charset="0"/>
                <a:cs typeface="Arial" charset="0"/>
              </a:rPr>
              <a:t>2-means Clustering</a:t>
            </a:r>
          </a:p>
        </p:txBody>
      </p:sp>
      <p:sp>
        <p:nvSpPr>
          <p:cNvPr id="1228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219200"/>
            <a:ext cx="8229600" cy="5257800"/>
          </a:xfrm>
        </p:spPr>
        <p:txBody>
          <a:bodyPr/>
          <a:lstStyle/>
          <a:p>
            <a:pPr eaLnBrk="1" hangingPunct="1">
              <a:lnSpc>
                <a:spcPct val="150000"/>
              </a:lnSpc>
              <a:buFontTx/>
              <a:buNone/>
            </a:pPr>
            <a:r>
              <a:rPr lang="en-US" dirty="0">
                <a:solidFill>
                  <a:schemeClr val="bg2"/>
                </a:solidFill>
                <a:latin typeface="Arial" charset="0"/>
                <a:cs typeface="Arial" charset="0"/>
              </a:rPr>
              <a:t>Study CI, using simple 1-d examples</a:t>
            </a:r>
          </a:p>
          <a:p>
            <a:pPr eaLnBrk="1" hangingPunct="1">
              <a:lnSpc>
                <a:spcPct val="150000"/>
              </a:lnSpc>
            </a:pPr>
            <a:r>
              <a:rPr lang="en-US" dirty="0">
                <a:solidFill>
                  <a:schemeClr val="bg2"/>
                </a:solidFill>
                <a:latin typeface="Arial" charset="0"/>
                <a:cs typeface="Arial" charset="0"/>
              </a:rPr>
              <a:t>Over changing Classes (moving </a:t>
            </a:r>
            <a:r>
              <a:rPr lang="en-US" dirty="0" err="1">
                <a:solidFill>
                  <a:schemeClr val="bg2"/>
                </a:solidFill>
                <a:latin typeface="Arial" charset="0"/>
                <a:cs typeface="Arial" charset="0"/>
              </a:rPr>
              <a:t>b’dry</a:t>
            </a:r>
            <a:r>
              <a:rPr lang="en-US" dirty="0">
                <a:solidFill>
                  <a:schemeClr val="bg2"/>
                </a:solidFill>
                <a:latin typeface="Arial" charset="0"/>
                <a:cs typeface="Arial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461598451"/>
      </p:ext>
    </p:extLst>
  </p:cSld>
  <p:clrMapOvr>
    <a:masterClrMapping/>
  </p:clrMapOvr>
</p:sld>
</file>

<file path=ppt/slides/slide1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00FF"/>
            </a:gs>
            <a:gs pos="50000">
              <a:schemeClr val="tx1"/>
            </a:gs>
            <a:gs pos="100000">
              <a:srgbClr val="FF00FF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914400"/>
          </a:xfrm>
        </p:spPr>
        <p:txBody>
          <a:bodyPr/>
          <a:lstStyle/>
          <a:p>
            <a:pPr eaLnBrk="1" hangingPunct="1"/>
            <a:r>
              <a:rPr lang="en-US">
                <a:solidFill>
                  <a:schemeClr val="bg2"/>
                </a:solidFill>
                <a:latin typeface="Arial" charset="0"/>
                <a:cs typeface="Arial" charset="0"/>
              </a:rPr>
              <a:t>2-means Clustering</a:t>
            </a:r>
          </a:p>
        </p:txBody>
      </p:sp>
      <p:pic>
        <p:nvPicPr>
          <p:cNvPr id="12390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447800"/>
            <a:ext cx="7467600" cy="527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4252594"/>
      </p:ext>
    </p:extLst>
  </p:cSld>
  <p:clrMapOvr>
    <a:masterClrMapping/>
  </p:clrMapOvr>
</p:sld>
</file>

<file path=ppt/slides/slide1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00FF"/>
            </a:gs>
            <a:gs pos="50000">
              <a:schemeClr val="tx1"/>
            </a:gs>
            <a:gs pos="100000">
              <a:srgbClr val="FF00FF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914400"/>
          </a:xfrm>
        </p:spPr>
        <p:txBody>
          <a:bodyPr/>
          <a:lstStyle/>
          <a:p>
            <a:pPr eaLnBrk="1" hangingPunct="1"/>
            <a:r>
              <a:rPr lang="en-US">
                <a:solidFill>
                  <a:schemeClr val="bg2"/>
                </a:solidFill>
                <a:latin typeface="Arial" charset="0"/>
                <a:cs typeface="Arial" charset="0"/>
              </a:rPr>
              <a:t>2-means Clustering</a:t>
            </a:r>
          </a:p>
        </p:txBody>
      </p:sp>
      <p:pic>
        <p:nvPicPr>
          <p:cNvPr id="124931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447800"/>
            <a:ext cx="7467600" cy="527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7091705"/>
      </p:ext>
    </p:extLst>
  </p:cSld>
  <p:clrMapOvr>
    <a:masterClrMapping/>
  </p:clrMapOvr>
</p:sld>
</file>

<file path=ppt/slides/slide1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00FF"/>
            </a:gs>
            <a:gs pos="50000">
              <a:schemeClr val="tx1"/>
            </a:gs>
            <a:gs pos="100000">
              <a:srgbClr val="FF00FF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914400"/>
          </a:xfrm>
        </p:spPr>
        <p:txBody>
          <a:bodyPr/>
          <a:lstStyle/>
          <a:p>
            <a:pPr eaLnBrk="1" hangingPunct="1"/>
            <a:r>
              <a:rPr lang="en-US">
                <a:solidFill>
                  <a:schemeClr val="bg2"/>
                </a:solidFill>
                <a:latin typeface="Arial" charset="0"/>
                <a:cs typeface="Arial" charset="0"/>
              </a:rPr>
              <a:t>2-means Clustering</a:t>
            </a:r>
          </a:p>
        </p:txBody>
      </p:sp>
      <p:pic>
        <p:nvPicPr>
          <p:cNvPr id="12595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447800"/>
            <a:ext cx="7467600" cy="527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97395931"/>
      </p:ext>
    </p:extLst>
  </p:cSld>
  <p:clrMapOvr>
    <a:masterClrMapping/>
  </p:clrMapOvr>
</p:sld>
</file>

<file path=ppt/slides/slide1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00FF"/>
            </a:gs>
            <a:gs pos="50000">
              <a:schemeClr val="tx1"/>
            </a:gs>
            <a:gs pos="100000">
              <a:srgbClr val="FF00FF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914400"/>
          </a:xfrm>
        </p:spPr>
        <p:txBody>
          <a:bodyPr/>
          <a:lstStyle/>
          <a:p>
            <a:pPr eaLnBrk="1" hangingPunct="1"/>
            <a:r>
              <a:rPr lang="en-US">
                <a:solidFill>
                  <a:schemeClr val="bg2"/>
                </a:solidFill>
                <a:latin typeface="Arial" charset="0"/>
                <a:cs typeface="Arial" charset="0"/>
              </a:rPr>
              <a:t>2-means Clustering</a:t>
            </a:r>
          </a:p>
        </p:txBody>
      </p:sp>
      <p:pic>
        <p:nvPicPr>
          <p:cNvPr id="12697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447800"/>
            <a:ext cx="7467600" cy="527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Group 4"/>
          <p:cNvGrpSpPr/>
          <p:nvPr/>
        </p:nvGrpSpPr>
        <p:grpSpPr>
          <a:xfrm>
            <a:off x="76200" y="2590800"/>
            <a:ext cx="2209800" cy="1200329"/>
            <a:chOff x="76200" y="2590800"/>
            <a:chExt cx="2209800" cy="1200329"/>
          </a:xfrm>
        </p:grpSpPr>
        <p:sp>
          <p:nvSpPr>
            <p:cNvPr id="2" name="TextBox 1"/>
            <p:cNvSpPr txBox="1"/>
            <p:nvPr/>
          </p:nvSpPr>
          <p:spPr>
            <a:xfrm>
              <a:off x="76200" y="2590800"/>
              <a:ext cx="1441420" cy="120032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C. Index </a:t>
              </a: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for </a:t>
              </a: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Clustering</a:t>
              </a: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Greens</a:t>
              </a: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 </a:t>
              </a: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&amp; </a:t>
              </a: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Blues</a:t>
              </a:r>
            </a:p>
          </p:txBody>
        </p:sp>
        <p:cxnSp>
          <p:nvCxnSpPr>
            <p:cNvPr id="4" name="Straight Arrow Connector 3"/>
            <p:cNvCxnSpPr/>
            <p:nvPr/>
          </p:nvCxnSpPr>
          <p:spPr>
            <a:xfrm flipV="1">
              <a:off x="1517620" y="2590800"/>
              <a:ext cx="768380" cy="600164"/>
            </a:xfrm>
            <a:prstGeom prst="straightConnector1">
              <a:avLst/>
            </a:prstGeom>
            <a:ln w="38100">
              <a:solidFill>
                <a:srgbClr val="0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5727580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00FF"/>
            </a:gs>
            <a:gs pos="50000">
              <a:schemeClr val="tx1"/>
            </a:gs>
            <a:gs pos="100000">
              <a:srgbClr val="FF00FF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914400"/>
          </a:xfrm>
        </p:spPr>
        <p:txBody>
          <a:bodyPr/>
          <a:lstStyle/>
          <a:p>
            <a:pPr eaLnBrk="1" hangingPunct="1"/>
            <a:r>
              <a:rPr lang="en-US">
                <a:solidFill>
                  <a:schemeClr val="bg2"/>
                </a:solidFill>
                <a:latin typeface="Arial" charset="0"/>
                <a:cs typeface="Arial" charset="0"/>
              </a:rPr>
              <a:t>2-means Clustering</a:t>
            </a:r>
          </a:p>
        </p:txBody>
      </p:sp>
      <p:pic>
        <p:nvPicPr>
          <p:cNvPr id="12800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447800"/>
            <a:ext cx="7467600" cy="527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69306748"/>
      </p:ext>
    </p:extLst>
  </p:cSld>
  <p:clrMapOvr>
    <a:masterClrMapping/>
  </p:clrMapOvr>
</p:sld>
</file>

<file path=ppt/slides/slide1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00FF"/>
            </a:gs>
            <a:gs pos="50000">
              <a:schemeClr val="tx1"/>
            </a:gs>
            <a:gs pos="100000">
              <a:srgbClr val="FF00FF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914400"/>
          </a:xfrm>
        </p:spPr>
        <p:txBody>
          <a:bodyPr/>
          <a:lstStyle/>
          <a:p>
            <a:pPr eaLnBrk="1" hangingPunct="1"/>
            <a:r>
              <a:rPr lang="en-US">
                <a:solidFill>
                  <a:schemeClr val="bg2"/>
                </a:solidFill>
                <a:latin typeface="Arial" charset="0"/>
                <a:cs typeface="Arial" charset="0"/>
              </a:rPr>
              <a:t>2-means Clustering</a:t>
            </a:r>
          </a:p>
        </p:txBody>
      </p:sp>
      <p:pic>
        <p:nvPicPr>
          <p:cNvPr id="12902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447800"/>
            <a:ext cx="7467600" cy="527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2890370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0000"/>
            </a:gs>
            <a:gs pos="50000">
              <a:schemeClr val="tx1"/>
            </a:gs>
            <a:gs pos="100000">
              <a:srgbClr val="FF0000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3558" name="Rectangle 3"/>
              <p:cNvSpPr>
                <a:spLocks noGrp="1" noChangeArrowheads="1"/>
              </p:cNvSpPr>
              <p:nvPr>
                <p:ph type="body" sz="half" idx="1"/>
              </p:nvPr>
            </p:nvSpPr>
            <p:spPr>
              <a:xfrm>
                <a:off x="228600" y="990600"/>
                <a:ext cx="8382000" cy="5257800"/>
              </a:xfrm>
            </p:spPr>
            <p:txBody>
              <a:bodyPr/>
              <a:lstStyle/>
              <a:p>
                <a:pPr marL="533400" lvl="0" indent="-533400" eaLnBrk="1" hangingPunct="1">
                  <a:lnSpc>
                    <a:spcPct val="140000"/>
                  </a:lnSpc>
                  <a:buClr>
                    <a:srgbClr val="A50021"/>
                  </a:buClr>
                  <a:buSzPct val="75000"/>
                  <a:buNone/>
                </a:pPr>
                <a:r>
                  <a:rPr lang="en-US" dirty="0">
                    <a:solidFill>
                      <a:srgbClr val="000000"/>
                    </a:solidFill>
                    <a:latin typeface="Tahoma"/>
                  </a:rPr>
                  <a:t>Wei et al (2015)</a:t>
                </a:r>
              </a:p>
              <a:p>
                <a:pPr marL="533400" lvl="0" indent="-533400" eaLnBrk="1" hangingPunct="1">
                  <a:lnSpc>
                    <a:spcPct val="140000"/>
                  </a:lnSpc>
                  <a:buClr>
                    <a:srgbClr val="A50021"/>
                  </a:buClr>
                  <a:buSzPct val="75000"/>
                  <a:buNone/>
                </a:pPr>
                <a:r>
                  <a:rPr lang="en-US" dirty="0">
                    <a:solidFill>
                      <a:srgbClr val="000000"/>
                    </a:solidFill>
                    <a:latin typeface="Tahoma"/>
                  </a:rPr>
                  <a:t>Background:    </a:t>
                </a:r>
                <a:r>
                  <a:rPr lang="en-US" dirty="0">
                    <a:solidFill>
                      <a:srgbClr val="00B050"/>
                    </a:solidFill>
                    <a:latin typeface="Tahoma"/>
                  </a:rPr>
                  <a:t>HDLSS</a:t>
                </a:r>
                <a:r>
                  <a:rPr lang="en-US" dirty="0">
                    <a:solidFill>
                      <a:srgbClr val="000000"/>
                    </a:solidFill>
                    <a:latin typeface="Tahoma"/>
                  </a:rPr>
                  <a:t> Hypothesis Testing</a:t>
                </a:r>
              </a:p>
              <a:p>
                <a:pPr marL="533400" lvl="0" indent="-533400" algn="ctr" eaLnBrk="1" hangingPunct="1">
                  <a:lnSpc>
                    <a:spcPct val="140000"/>
                  </a:lnSpc>
                  <a:buClr>
                    <a:srgbClr val="A50021"/>
                  </a:buClr>
                  <a:buSzPct val="75000"/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000000"/>
                            </a:solidFill>
                            <a:latin typeface="Cambria Math"/>
                          </a:rPr>
                          <m:t>0</m:t>
                        </m:r>
                      </m:sub>
                    </m:sSub>
                    <m:r>
                      <a:rPr lang="en-US" b="0" i="1" smtClean="0">
                        <a:solidFill>
                          <a:srgbClr val="000000"/>
                        </a:solidFill>
                        <a:latin typeface="Cambria Math"/>
                      </a:rPr>
                      <m:t>: </m:t>
                    </m:r>
                    <m:sSub>
                      <m:sSubPr>
                        <m:ctrlPr>
                          <a:rPr lang="en-US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000000"/>
                            </a:solidFill>
                            <a:latin typeface="Cambria Math"/>
                            <a:ea typeface="Cambria Math"/>
                          </a:rPr>
                          <m:t>𝜇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000000"/>
                            </a:solidFill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solidFill>
                          <a:srgbClr val="000000"/>
                        </a:solidFill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000000"/>
                            </a:solidFill>
                            <a:latin typeface="Cambria Math"/>
                            <a:ea typeface="Cambria Math"/>
                          </a:rPr>
                          <m:t>𝜇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000000"/>
                            </a:solidFill>
                            <a:latin typeface="Cambria Math"/>
                            <a:ea typeface="Cambria Math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>
                    <a:solidFill>
                      <a:srgbClr val="000000"/>
                    </a:solidFill>
                    <a:latin typeface="Tahoma"/>
                  </a:rPr>
                  <a:t>   vs.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000000"/>
                            </a:solidFill>
                            <a:latin typeface="Cambria Math"/>
                          </a:rPr>
                          <m:t>𝐻</m:t>
                        </m:r>
                      </m:e>
                      <m:sub>
                        <m:r>
                          <a:rPr lang="en-US" i="1">
                            <a:solidFill>
                              <a:srgbClr val="000000"/>
                            </a:solidFill>
                            <a:latin typeface="Cambria Math"/>
                          </a:rPr>
                          <m:t>0</m:t>
                        </m:r>
                      </m:sub>
                    </m:sSub>
                    <m:r>
                      <a:rPr lang="en-US" i="1">
                        <a:solidFill>
                          <a:srgbClr val="000000"/>
                        </a:solidFill>
                        <a:latin typeface="Cambria Math"/>
                      </a:rPr>
                      <m:t>: </m:t>
                    </m:r>
                    <m:sSub>
                      <m:sSubPr>
                        <m:ctrlP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000000"/>
                            </a:solidFill>
                            <a:latin typeface="Cambria Math"/>
                            <a:ea typeface="Cambria Math"/>
                          </a:rPr>
                          <m:t>𝜇</m:t>
                        </m:r>
                      </m:e>
                      <m:sub>
                        <m:r>
                          <a:rPr lang="en-US" i="1">
                            <a:solidFill>
                              <a:srgbClr val="000000"/>
                            </a:solidFill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i="1" smtClean="0">
                        <a:solidFill>
                          <a:srgbClr val="000000"/>
                        </a:solidFill>
                        <a:latin typeface="Cambria Math"/>
                        <a:ea typeface="Cambria Math"/>
                      </a:rPr>
                      <m:t>≠</m:t>
                    </m:r>
                    <m:sSub>
                      <m:sSubPr>
                        <m:ctrlP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000000"/>
                            </a:solidFill>
                            <a:latin typeface="Cambria Math"/>
                            <a:ea typeface="Cambria Math"/>
                          </a:rPr>
                          <m:t>𝜇</m:t>
                        </m:r>
                      </m:e>
                      <m:sub>
                        <m:r>
                          <a:rPr lang="en-US" i="1">
                            <a:solidFill>
                              <a:srgbClr val="000000"/>
                            </a:solidFill>
                            <a:latin typeface="Cambria Math"/>
                            <a:ea typeface="Cambria Math"/>
                          </a:rPr>
                          <m:t>2</m:t>
                        </m:r>
                      </m:sub>
                    </m:sSub>
                  </m:oMath>
                </a14:m>
                <a:endParaRPr lang="en-US" dirty="0">
                  <a:solidFill>
                    <a:srgbClr val="000000"/>
                  </a:solidFill>
                  <a:latin typeface="Tahoma"/>
                </a:endParaRPr>
              </a:p>
              <a:p>
                <a:pPr marL="533400" lvl="0" indent="-533400" algn="ctr" eaLnBrk="1" hangingPunct="1">
                  <a:lnSpc>
                    <a:spcPct val="140000"/>
                  </a:lnSpc>
                  <a:buClr>
                    <a:srgbClr val="A50021"/>
                  </a:buClr>
                  <a:buSzPct val="75000"/>
                  <a:buNone/>
                </a:pPr>
                <a:r>
                  <a:rPr lang="en-US" dirty="0">
                    <a:solidFill>
                      <a:srgbClr val="000000"/>
                    </a:solidFill>
                    <a:latin typeface="Tahoma"/>
                  </a:rPr>
                  <a:t>or</a:t>
                </a:r>
              </a:p>
              <a:p>
                <a:pPr marL="533400" lvl="0" indent="-533400" algn="ctr" eaLnBrk="1" hangingPunct="1">
                  <a:lnSpc>
                    <a:spcPct val="140000"/>
                  </a:lnSpc>
                  <a:buClr>
                    <a:srgbClr val="A50021"/>
                  </a:buClr>
                  <a:buSzPct val="75000"/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000000"/>
                            </a:solidFill>
                            <a:latin typeface="Cambria Math"/>
                          </a:rPr>
                          <m:t>𝐻</m:t>
                        </m:r>
                      </m:e>
                      <m:sub>
                        <m:r>
                          <a:rPr lang="en-US" i="1">
                            <a:solidFill>
                              <a:srgbClr val="000000"/>
                            </a:solidFill>
                            <a:latin typeface="Cambria Math"/>
                          </a:rPr>
                          <m:t>0</m:t>
                        </m:r>
                      </m:sub>
                    </m:sSub>
                    <m:r>
                      <a:rPr lang="en-US" i="1">
                        <a:solidFill>
                          <a:srgbClr val="000000"/>
                        </a:solidFill>
                        <a:latin typeface="Cambria Math"/>
                      </a:rPr>
                      <m:t>: </m:t>
                    </m:r>
                    <m:sSub>
                      <m:sSubPr>
                        <m:ctrlP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smtClean="0">
                            <a:solidFill>
                              <a:srgbClr val="000000"/>
                            </a:solidFill>
                            <a:latin typeface="Cambria Math"/>
                            <a:ea typeface="Cambria Math"/>
                          </a:rPr>
                          <m:t>ℒ</m:t>
                        </m:r>
                      </m:e>
                      <m:sub>
                        <m:r>
                          <a:rPr lang="en-US" i="1">
                            <a:solidFill>
                              <a:srgbClr val="000000"/>
                            </a:solidFill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i="1">
                        <a:solidFill>
                          <a:srgbClr val="000000"/>
                        </a:solidFill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smtClean="0">
                            <a:solidFill>
                              <a:srgbClr val="000000"/>
                            </a:solidFill>
                            <a:latin typeface="Cambria Math"/>
                            <a:ea typeface="Cambria Math"/>
                          </a:rPr>
                          <m:t>ℒ</m:t>
                        </m:r>
                      </m:e>
                      <m:sub>
                        <m:r>
                          <a:rPr lang="en-US" i="1">
                            <a:solidFill>
                              <a:srgbClr val="000000"/>
                            </a:solidFill>
                            <a:latin typeface="Cambria Math"/>
                            <a:ea typeface="Cambria Math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>
                    <a:solidFill>
                      <a:srgbClr val="000000"/>
                    </a:solidFill>
                    <a:latin typeface="Tahoma"/>
                  </a:rPr>
                  <a:t>   vs.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000000"/>
                            </a:solidFill>
                            <a:latin typeface="Cambria Math"/>
                          </a:rPr>
                          <m:t>𝐻</m:t>
                        </m:r>
                      </m:e>
                      <m:sub>
                        <m:r>
                          <a:rPr lang="en-US" i="1">
                            <a:solidFill>
                              <a:srgbClr val="000000"/>
                            </a:solidFill>
                            <a:latin typeface="Cambria Math"/>
                          </a:rPr>
                          <m:t>0</m:t>
                        </m:r>
                      </m:sub>
                    </m:sSub>
                    <m:r>
                      <a:rPr lang="en-US" i="1">
                        <a:solidFill>
                          <a:srgbClr val="000000"/>
                        </a:solidFill>
                        <a:latin typeface="Cambria Math"/>
                      </a:rPr>
                      <m:t>: </m:t>
                    </m:r>
                    <m:sSub>
                      <m:sSubPr>
                        <m:ctrlP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smtClean="0">
                            <a:solidFill>
                              <a:srgbClr val="000000"/>
                            </a:solidFill>
                            <a:latin typeface="Cambria Math"/>
                            <a:ea typeface="Cambria Math"/>
                          </a:rPr>
                          <m:t>ℒ</m:t>
                        </m:r>
                      </m:e>
                      <m:sub>
                        <m:r>
                          <a:rPr lang="en-US" i="1">
                            <a:solidFill>
                              <a:srgbClr val="000000"/>
                            </a:solidFill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i="1">
                        <a:solidFill>
                          <a:srgbClr val="000000"/>
                        </a:solidFill>
                        <a:latin typeface="Cambria Math"/>
                        <a:ea typeface="Cambria Math"/>
                      </a:rPr>
                      <m:t>≠</m:t>
                    </m:r>
                    <m:sSub>
                      <m:sSubPr>
                        <m:ctrlP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smtClean="0">
                            <a:solidFill>
                              <a:srgbClr val="000000"/>
                            </a:solidFill>
                            <a:latin typeface="Cambria Math"/>
                            <a:ea typeface="Cambria Math"/>
                          </a:rPr>
                          <m:t>ℒ</m:t>
                        </m:r>
                      </m:e>
                      <m:sub>
                        <m:r>
                          <a:rPr lang="en-US" i="1">
                            <a:solidFill>
                              <a:srgbClr val="000000"/>
                            </a:solidFill>
                            <a:latin typeface="Cambria Math"/>
                            <a:ea typeface="Cambria Math"/>
                          </a:rPr>
                          <m:t>2</m:t>
                        </m:r>
                      </m:sub>
                    </m:sSub>
                  </m:oMath>
                </a14:m>
                <a:endParaRPr lang="en-US" dirty="0">
                  <a:solidFill>
                    <a:srgbClr val="000000"/>
                  </a:solidFill>
                  <a:latin typeface="Tahoma"/>
                </a:endParaRPr>
              </a:p>
              <a:p>
                <a:pPr marL="533400" indent="-533400" eaLnBrk="1" hangingPunct="1">
                  <a:lnSpc>
                    <a:spcPct val="140000"/>
                  </a:lnSpc>
                  <a:buFont typeface="Wingdings" pitchFamily="2" charset="2"/>
                  <a:buNone/>
                </a:pPr>
                <a:endParaRPr lang="en-US" dirty="0">
                  <a:solidFill>
                    <a:schemeClr val="bg2"/>
                  </a:solidFill>
                  <a:latin typeface="Arial" charset="0"/>
                  <a:cs typeface="Arial" charset="0"/>
                </a:endParaRPr>
              </a:p>
              <a:p>
                <a:pPr marL="533400" indent="-533400" eaLnBrk="1" hangingPunct="1">
                  <a:lnSpc>
                    <a:spcPct val="140000"/>
                  </a:lnSpc>
                  <a:buFont typeface="Wingdings" pitchFamily="2" charset="2"/>
                  <a:buNone/>
                </a:pPr>
                <a:endParaRPr lang="en-US" u="sng" dirty="0">
                  <a:solidFill>
                    <a:schemeClr val="bg2"/>
                  </a:solidFill>
                  <a:latin typeface="Arial" charset="0"/>
                  <a:cs typeface="Arial" charset="0"/>
                </a:endParaRPr>
              </a:p>
            </p:txBody>
          </p:sp>
        </mc:Choice>
        <mc:Fallback xmlns="">
          <p:sp>
            <p:nvSpPr>
              <p:cNvPr id="23558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half" idx="1"/>
              </p:nvPr>
            </p:nvSpPr>
            <p:spPr>
              <a:xfrm>
                <a:off x="228600" y="990600"/>
                <a:ext cx="8382000" cy="5257800"/>
              </a:xfrm>
              <a:blipFill>
                <a:blip r:embed="rId3"/>
                <a:stretch>
                  <a:fillRect l="-18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559" name="Rectangle 4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0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1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2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3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4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5" name="Rectangle 10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6" name="Rectangle 11"/>
          <p:cNvSpPr>
            <a:spLocks noChangeArrowheads="1"/>
          </p:cNvSpPr>
          <p:nvPr/>
        </p:nvSpPr>
        <p:spPr bwMode="auto">
          <a:xfrm>
            <a:off x="0" y="30368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7" name="Rectangle 12"/>
          <p:cNvSpPr>
            <a:spLocks noChangeArrowheads="1"/>
          </p:cNvSpPr>
          <p:nvPr/>
        </p:nvSpPr>
        <p:spPr bwMode="auto">
          <a:xfrm>
            <a:off x="-76200" y="41910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8" name="Rectangle 13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9" name="Rectangle 14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0" name="Rectangle 15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1" name="Rectangle 16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2" name="Rectangle 1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3" name="Rectangle 18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4" name="Rectangle 19"/>
          <p:cNvSpPr>
            <a:spLocks noChangeArrowheads="1"/>
          </p:cNvSpPr>
          <p:nvPr/>
        </p:nvSpPr>
        <p:spPr bwMode="auto">
          <a:xfrm>
            <a:off x="0" y="32004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5" name="Rectangle 20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6" name="Rectangle 21"/>
          <p:cNvSpPr>
            <a:spLocks noChangeArrowheads="1"/>
          </p:cNvSpPr>
          <p:nvPr/>
        </p:nvSpPr>
        <p:spPr bwMode="auto">
          <a:xfrm>
            <a:off x="0" y="32766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7" name="Rectangle 22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8" name="Rectangle 24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7" name="Rectangle 2"/>
          <p:cNvSpPr>
            <a:spLocks noGrp="1" noChangeArrowheads="1"/>
          </p:cNvSpPr>
          <p:nvPr>
            <p:ph type="title"/>
          </p:nvPr>
        </p:nvSpPr>
        <p:spPr>
          <a:xfrm>
            <a:off x="723900" y="304800"/>
            <a:ext cx="7696200" cy="492125"/>
          </a:xfrm>
        </p:spPr>
        <p:txBody>
          <a:bodyPr/>
          <a:lstStyle/>
          <a:p>
            <a:pPr eaLnBrk="1" hangingPunct="1"/>
            <a:r>
              <a:rPr lang="en-US" sz="3600" dirty="0">
                <a:solidFill>
                  <a:srgbClr val="00B050"/>
                </a:solidFill>
                <a:latin typeface="Arial" charset="0"/>
                <a:cs typeface="Arial" charset="0"/>
              </a:rPr>
              <a:t>HDLSS</a:t>
            </a:r>
            <a:r>
              <a:rPr lang="en-US" sz="3600" dirty="0">
                <a:solidFill>
                  <a:schemeClr val="bg2"/>
                </a:solidFill>
                <a:latin typeface="Arial" charset="0"/>
                <a:cs typeface="Arial" charset="0"/>
              </a:rPr>
              <a:t> Analysis of </a:t>
            </a:r>
            <a:r>
              <a:rPr lang="en-US" sz="3600" dirty="0" err="1">
                <a:solidFill>
                  <a:schemeClr val="bg2"/>
                </a:solidFill>
                <a:latin typeface="Arial" charset="0"/>
                <a:cs typeface="Arial" charset="0"/>
              </a:rPr>
              <a:t>DiProPerm</a:t>
            </a:r>
            <a:endParaRPr lang="en-US" sz="3600" dirty="0">
              <a:solidFill>
                <a:schemeClr val="bg2"/>
              </a:solidFill>
              <a:latin typeface="Arial" charset="0"/>
              <a:cs typeface="Arial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1400" y="4521200"/>
            <a:ext cx="1752600" cy="2336800"/>
          </a:xfrm>
          <a:prstGeom prst="rect">
            <a:avLst/>
          </a:prstGeom>
        </p:spPr>
      </p:pic>
      <p:grpSp>
        <p:nvGrpSpPr>
          <p:cNvPr id="8" name="Group 7"/>
          <p:cNvGrpSpPr/>
          <p:nvPr/>
        </p:nvGrpSpPr>
        <p:grpSpPr>
          <a:xfrm>
            <a:off x="381000" y="4191000"/>
            <a:ext cx="6934200" cy="1821597"/>
            <a:chOff x="381000" y="4191000"/>
            <a:chExt cx="6934200" cy="1821597"/>
          </a:xfrm>
        </p:grpSpPr>
        <p:sp>
          <p:nvSpPr>
            <p:cNvPr id="6" name="TextBox 5"/>
            <p:cNvSpPr txBox="1"/>
            <p:nvPr/>
          </p:nvSpPr>
          <p:spPr>
            <a:xfrm>
              <a:off x="381000" y="5181600"/>
              <a:ext cx="5559535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7030A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Most Generally, But Test is Designed </a:t>
              </a: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7030A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for Maximal Power in Direction of Mean</a:t>
              </a:r>
            </a:p>
          </p:txBody>
        </p:sp>
        <p:sp>
          <p:nvSpPr>
            <p:cNvPr id="7" name="Rounded Rectangle 6"/>
            <p:cNvSpPr/>
            <p:nvPr/>
          </p:nvSpPr>
          <p:spPr>
            <a:xfrm>
              <a:off x="1524000" y="4191000"/>
              <a:ext cx="5791200" cy="762000"/>
            </a:xfrm>
            <a:prstGeom prst="roundRect">
              <a:avLst/>
            </a:prstGeom>
            <a:noFill/>
            <a:ln w="3810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126465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00FF"/>
            </a:gs>
            <a:gs pos="50000">
              <a:schemeClr val="tx1"/>
            </a:gs>
            <a:gs pos="100000">
              <a:srgbClr val="FF00FF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914400"/>
          </a:xfrm>
        </p:spPr>
        <p:txBody>
          <a:bodyPr/>
          <a:lstStyle/>
          <a:p>
            <a:pPr eaLnBrk="1" hangingPunct="1"/>
            <a:r>
              <a:rPr lang="en-US">
                <a:solidFill>
                  <a:schemeClr val="bg2"/>
                </a:solidFill>
                <a:latin typeface="Arial" charset="0"/>
                <a:cs typeface="Arial" charset="0"/>
              </a:rPr>
              <a:t>2-means Clustering</a:t>
            </a:r>
          </a:p>
        </p:txBody>
      </p:sp>
      <p:pic>
        <p:nvPicPr>
          <p:cNvPr id="130051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447800"/>
            <a:ext cx="7467600" cy="527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771889"/>
      </p:ext>
    </p:extLst>
  </p:cSld>
  <p:clrMapOvr>
    <a:masterClrMapping/>
  </p:clrMapOvr>
</p:sld>
</file>

<file path=ppt/slides/slide1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00FF"/>
            </a:gs>
            <a:gs pos="50000">
              <a:schemeClr val="tx1"/>
            </a:gs>
            <a:gs pos="100000">
              <a:srgbClr val="FF00FF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914400"/>
          </a:xfrm>
        </p:spPr>
        <p:txBody>
          <a:bodyPr/>
          <a:lstStyle/>
          <a:p>
            <a:pPr eaLnBrk="1" hangingPunct="1"/>
            <a:r>
              <a:rPr lang="en-US">
                <a:solidFill>
                  <a:schemeClr val="bg2"/>
                </a:solidFill>
                <a:latin typeface="Arial" charset="0"/>
                <a:cs typeface="Arial" charset="0"/>
              </a:rPr>
              <a:t>2-means Clustering</a:t>
            </a:r>
          </a:p>
        </p:txBody>
      </p:sp>
      <p:pic>
        <p:nvPicPr>
          <p:cNvPr id="13107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447800"/>
            <a:ext cx="7467600" cy="527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56543421"/>
      </p:ext>
    </p:extLst>
  </p:cSld>
  <p:clrMapOvr>
    <a:masterClrMapping/>
  </p:clrMapOvr>
</p:sld>
</file>

<file path=ppt/slides/slide1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00FF"/>
            </a:gs>
            <a:gs pos="50000">
              <a:schemeClr val="tx1"/>
            </a:gs>
            <a:gs pos="100000">
              <a:srgbClr val="FF00FF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914400"/>
          </a:xfrm>
        </p:spPr>
        <p:txBody>
          <a:bodyPr/>
          <a:lstStyle/>
          <a:p>
            <a:pPr eaLnBrk="1" hangingPunct="1"/>
            <a:r>
              <a:rPr lang="en-US">
                <a:solidFill>
                  <a:schemeClr val="bg2"/>
                </a:solidFill>
                <a:latin typeface="Arial" charset="0"/>
                <a:cs typeface="Arial" charset="0"/>
              </a:rPr>
              <a:t>2-means Clustering</a:t>
            </a:r>
          </a:p>
        </p:txBody>
      </p:sp>
      <p:pic>
        <p:nvPicPr>
          <p:cNvPr id="13209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447800"/>
            <a:ext cx="7467600" cy="527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7883153"/>
      </p:ext>
    </p:extLst>
  </p:cSld>
  <p:clrMapOvr>
    <a:masterClrMapping/>
  </p:clrMapOvr>
</p:sld>
</file>

<file path=ppt/slides/slide1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00FF"/>
            </a:gs>
            <a:gs pos="50000">
              <a:schemeClr val="tx1"/>
            </a:gs>
            <a:gs pos="100000">
              <a:srgbClr val="FF00FF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914400"/>
          </a:xfrm>
        </p:spPr>
        <p:txBody>
          <a:bodyPr/>
          <a:lstStyle/>
          <a:p>
            <a:pPr eaLnBrk="1" hangingPunct="1"/>
            <a:r>
              <a:rPr lang="en-US">
                <a:solidFill>
                  <a:schemeClr val="bg2"/>
                </a:solidFill>
                <a:latin typeface="Arial" charset="0"/>
                <a:cs typeface="Arial" charset="0"/>
              </a:rPr>
              <a:t>2-means Clustering</a:t>
            </a:r>
          </a:p>
        </p:txBody>
      </p:sp>
      <p:pic>
        <p:nvPicPr>
          <p:cNvPr id="13312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447800"/>
            <a:ext cx="7467600" cy="527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Group 4"/>
          <p:cNvGrpSpPr/>
          <p:nvPr/>
        </p:nvGrpSpPr>
        <p:grpSpPr>
          <a:xfrm>
            <a:off x="5353500" y="4086225"/>
            <a:ext cx="3776996" cy="2681169"/>
            <a:chOff x="5353500" y="4086225"/>
            <a:chExt cx="3776996" cy="2681169"/>
          </a:xfrm>
        </p:grpSpPr>
        <p:sp>
          <p:nvSpPr>
            <p:cNvPr id="2" name="TextBox 1"/>
            <p:cNvSpPr txBox="1"/>
            <p:nvPr/>
          </p:nvSpPr>
          <p:spPr>
            <a:xfrm>
              <a:off x="5353500" y="5936397"/>
              <a:ext cx="3776996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Curve Shows CI for Many </a:t>
              </a: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Reasonable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Clusterings</a:t>
              </a: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cxnSp>
          <p:nvCxnSpPr>
            <p:cNvPr id="4" name="Straight Arrow Connector 3"/>
            <p:cNvCxnSpPr>
              <a:stCxn id="2" idx="0"/>
            </p:cNvCxnSpPr>
            <p:nvPr/>
          </p:nvCxnSpPr>
          <p:spPr>
            <a:xfrm flipH="1" flipV="1">
              <a:off x="6019802" y="4086225"/>
              <a:ext cx="1222196" cy="1850172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EA7DA1B6-6849-3DFE-8549-B6F41970E7C8}"/>
              </a:ext>
            </a:extLst>
          </p:cNvPr>
          <p:cNvGrpSpPr/>
          <p:nvPr/>
        </p:nvGrpSpPr>
        <p:grpSpPr>
          <a:xfrm>
            <a:off x="1143000" y="4800600"/>
            <a:ext cx="3733800" cy="1828800"/>
            <a:chOff x="1143000" y="4800600"/>
            <a:chExt cx="3733800" cy="1828800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F1FAAE38-9F1A-C1A9-8B79-C0FC176A75FE}"/>
                </a:ext>
              </a:extLst>
            </p:cNvPr>
            <p:cNvSpPr txBox="1"/>
            <p:nvPr/>
          </p:nvSpPr>
          <p:spPr>
            <a:xfrm>
              <a:off x="1143000" y="6167735"/>
              <a:ext cx="359265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rgbClr val="00B050"/>
                  </a:solidFill>
                </a:rPr>
                <a:t>Separated Local Minima!</a:t>
              </a:r>
            </a:p>
          </p:txBody>
        </p:sp>
        <p:cxnSp>
          <p:nvCxnSpPr>
            <p:cNvPr id="7" name="Straight Arrow Connector 6">
              <a:extLst>
                <a:ext uri="{FF2B5EF4-FFF2-40B4-BE49-F238E27FC236}">
                  <a16:creationId xmlns:a16="http://schemas.microsoft.com/office/drawing/2014/main" id="{FDF4BA53-03C3-E0BC-B585-591C641ADF16}"/>
                </a:ext>
              </a:extLst>
            </p:cNvPr>
            <p:cNvCxnSpPr>
              <a:stCxn id="3" idx="0"/>
            </p:cNvCxnSpPr>
            <p:nvPr/>
          </p:nvCxnSpPr>
          <p:spPr>
            <a:xfrm flipV="1">
              <a:off x="2939325" y="4800600"/>
              <a:ext cx="870675" cy="1367135"/>
            </a:xfrm>
            <a:prstGeom prst="straightConnector1">
              <a:avLst/>
            </a:prstGeom>
            <a:ln w="38100">
              <a:solidFill>
                <a:srgbClr val="00B05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Arrow Connector 7">
              <a:extLst>
                <a:ext uri="{FF2B5EF4-FFF2-40B4-BE49-F238E27FC236}">
                  <a16:creationId xmlns:a16="http://schemas.microsoft.com/office/drawing/2014/main" id="{68A57CD8-515F-DF9A-BABC-9D21768E608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971800" y="4800600"/>
              <a:ext cx="1905000" cy="1367135"/>
            </a:xfrm>
            <a:prstGeom prst="straightConnector1">
              <a:avLst/>
            </a:prstGeom>
            <a:ln w="38100">
              <a:solidFill>
                <a:srgbClr val="00B05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2583812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00FF"/>
            </a:gs>
            <a:gs pos="50000">
              <a:schemeClr val="tx1"/>
            </a:gs>
            <a:gs pos="100000">
              <a:srgbClr val="FF00FF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914400"/>
          </a:xfrm>
        </p:spPr>
        <p:txBody>
          <a:bodyPr/>
          <a:lstStyle/>
          <a:p>
            <a:pPr eaLnBrk="1" hangingPunct="1"/>
            <a:r>
              <a:rPr lang="en-US">
                <a:solidFill>
                  <a:schemeClr val="bg2"/>
                </a:solidFill>
                <a:latin typeface="Arial" charset="0"/>
                <a:cs typeface="Arial" charset="0"/>
              </a:rPr>
              <a:t>2-means Clustering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173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533400" y="1219200"/>
                <a:ext cx="8229600" cy="5257800"/>
              </a:xfrm>
            </p:spPr>
            <p:txBody>
              <a:bodyPr/>
              <a:lstStyle/>
              <a:p>
                <a:pPr eaLnBrk="1" hangingPunct="1">
                  <a:lnSpc>
                    <a:spcPct val="150000"/>
                  </a:lnSpc>
                  <a:buFontTx/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Study CI, using simple 1-d examples</a:t>
                </a:r>
              </a:p>
              <a:p>
                <a:pPr eaLnBrk="1" hangingPunct="1">
                  <a:lnSpc>
                    <a:spcPct val="150000"/>
                  </a:lnSpc>
                </a:pPr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Over changing Classes (moving </a:t>
                </a:r>
                <a:r>
                  <a:rPr lang="en-US" dirty="0" err="1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b’dry</a:t>
                </a:r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)</a:t>
                </a:r>
              </a:p>
              <a:p>
                <a:pPr eaLnBrk="1" hangingPunct="1">
                  <a:lnSpc>
                    <a:spcPct val="150000"/>
                  </a:lnSpc>
                </a:pPr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Multi-modal data   </a:t>
                </a:r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  <a:sym typeface="Wingdings" pitchFamily="2" charset="2"/>
                  </a:rPr>
                  <a:t>  </a:t>
                </a:r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 interesting effects</a:t>
                </a:r>
              </a:p>
              <a:p>
                <a:pPr lvl="1" eaLnBrk="1" hangingPunct="1">
                  <a:lnSpc>
                    <a:spcPct val="150000"/>
                  </a:lnSpc>
                </a:pPr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Multiple local minima in CI  (large number)</a:t>
                </a:r>
              </a:p>
              <a:p>
                <a:pPr lvl="1" eaLnBrk="1" hangingPunct="1">
                  <a:lnSpc>
                    <a:spcPct val="150000"/>
                  </a:lnSpc>
                </a:pPr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Maybe disconnected</a:t>
                </a:r>
              </a:p>
              <a:p>
                <a:pPr lvl="1" eaLnBrk="1" hangingPunct="1">
                  <a:lnSpc>
                    <a:spcPct val="150000"/>
                  </a:lnSpc>
                </a:pPr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Optimization  (over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chemeClr val="bg2"/>
                            </a:solidFill>
                            <a:latin typeface="Cambria Math"/>
                            <a:cs typeface="Arial" charset="0"/>
                          </a:rPr>
                          <m:t>𝐶</m:t>
                        </m:r>
                      </m:e>
                      <m:sub>
                        <m:r>
                          <a:rPr lang="en-US" i="1">
                            <a:solidFill>
                              <a:schemeClr val="bg2"/>
                            </a:solidFill>
                            <a:latin typeface="Cambria Math"/>
                            <a:cs typeface="Arial" charset="0"/>
                          </a:rPr>
                          <m:t>1</m:t>
                        </m:r>
                      </m:sub>
                    </m:sSub>
                    <m:r>
                      <a:rPr lang="en-US" i="1">
                        <a:solidFill>
                          <a:schemeClr val="bg2"/>
                        </a:solidFill>
                        <a:latin typeface="Cambria Math"/>
                        <a:cs typeface="Arial" charset="0"/>
                      </a:rPr>
                      <m:t>,</m:t>
                    </m:r>
                    <m:r>
                      <a:rPr lang="en-US" i="1">
                        <a:solidFill>
                          <a:schemeClr val="bg2"/>
                        </a:solidFill>
                        <a:latin typeface="Cambria Math"/>
                        <a:ea typeface="Cambria Math"/>
                        <a:cs typeface="Arial" charset="0"/>
                      </a:rPr>
                      <m:t>⋯</m:t>
                    </m:r>
                  </m:oMath>
                </a14:m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,</a:t>
                </a:r>
                <a:r>
                  <a:rPr lang="en-US" dirty="0">
                    <a:solidFill>
                      <a:schemeClr val="bg2"/>
                    </a:solidFill>
                    <a:cs typeface="Arial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chemeClr val="bg2"/>
                            </a:solidFill>
                            <a:latin typeface="Cambria Math"/>
                            <a:cs typeface="Arial" charset="0"/>
                          </a:rPr>
                          <m:t>𝐶</m:t>
                        </m:r>
                      </m:e>
                      <m:sub>
                        <m:r>
                          <a:rPr lang="en-US" i="1">
                            <a:solidFill>
                              <a:schemeClr val="bg2"/>
                            </a:solidFill>
                            <a:latin typeface="Cambria Math"/>
                            <a:cs typeface="Arial" charset="0"/>
                          </a:rPr>
                          <m:t>𝐾</m:t>
                        </m:r>
                      </m:sub>
                    </m:sSub>
                  </m:oMath>
                </a14:m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)  can be tricky…</a:t>
                </a:r>
              </a:p>
              <a:p>
                <a:pPr eaLnBrk="1" hangingPunct="1">
                  <a:lnSpc>
                    <a:spcPct val="150000"/>
                  </a:lnSpc>
                  <a:buFontTx/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(even in 1 dimension, with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chemeClr val="bg2"/>
                        </a:solidFill>
                        <a:latin typeface="Cambria Math"/>
                        <a:cs typeface="Arial" charset="0"/>
                      </a:rPr>
                      <m:t>𝐾</m:t>
                    </m:r>
                    <m:r>
                      <a:rPr lang="en-US" i="1" dirty="0" smtClean="0">
                        <a:solidFill>
                          <a:schemeClr val="bg2"/>
                        </a:solidFill>
                        <a:latin typeface="Cambria Math"/>
                        <a:cs typeface="Arial" charset="0"/>
                      </a:rPr>
                      <m:t>=2</m:t>
                    </m:r>
                  </m:oMath>
                </a14:m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)</a:t>
                </a:r>
              </a:p>
              <a:p>
                <a:pPr eaLnBrk="1" hangingPunct="1">
                  <a:lnSpc>
                    <a:spcPct val="150000"/>
                  </a:lnSpc>
                  <a:buFontTx/>
                  <a:buNone/>
                </a:pPr>
                <a:endParaRPr lang="en-US" dirty="0">
                  <a:solidFill>
                    <a:schemeClr val="bg2"/>
                  </a:solidFill>
                  <a:latin typeface="Arial" charset="0"/>
                  <a:cs typeface="Arial" charset="0"/>
                </a:endParaRPr>
              </a:p>
            </p:txBody>
          </p:sp>
        </mc:Choice>
        <mc:Fallback>
          <p:sp>
            <p:nvSpPr>
              <p:cNvPr id="7173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533400" y="1219200"/>
                <a:ext cx="8229600" cy="5257800"/>
              </a:xfrm>
              <a:blipFill>
                <a:blip r:embed="rId3"/>
                <a:stretch>
                  <a:fillRect l="-1926" b="-637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570010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00FF"/>
            </a:gs>
            <a:gs pos="50000">
              <a:schemeClr val="tx1"/>
            </a:gs>
            <a:gs pos="100000">
              <a:srgbClr val="FF00FF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914400"/>
          </a:xfrm>
        </p:spPr>
        <p:txBody>
          <a:bodyPr/>
          <a:lstStyle/>
          <a:p>
            <a:pPr eaLnBrk="1" hangingPunct="1"/>
            <a:r>
              <a:rPr lang="en-US">
                <a:solidFill>
                  <a:schemeClr val="bg2"/>
                </a:solidFill>
                <a:latin typeface="Arial" charset="0"/>
                <a:cs typeface="Arial" charset="0"/>
              </a:rPr>
              <a:t>2-means Clustering</a:t>
            </a:r>
          </a:p>
        </p:txBody>
      </p:sp>
      <p:pic>
        <p:nvPicPr>
          <p:cNvPr id="13414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447800"/>
            <a:ext cx="7467600" cy="527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8FB0AD1B-DC8B-6254-1DA2-F6F3ABA04A6A}"/>
              </a:ext>
            </a:extLst>
          </p:cNvPr>
          <p:cNvSpPr txBox="1"/>
          <p:nvPr/>
        </p:nvSpPr>
        <p:spPr>
          <a:xfrm>
            <a:off x="5562600" y="4198203"/>
            <a:ext cx="268374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>
                <a:solidFill>
                  <a:srgbClr val="7030A0"/>
                </a:solidFill>
              </a:rPr>
              <a:t>Shows Even More</a:t>
            </a:r>
          </a:p>
          <a:p>
            <a:pPr algn="ctr"/>
            <a:r>
              <a:rPr lang="en-US" sz="2400" dirty="0">
                <a:solidFill>
                  <a:srgbClr val="7030A0"/>
                </a:solidFill>
              </a:rPr>
              <a:t>Local Minima</a:t>
            </a:r>
          </a:p>
        </p:txBody>
      </p:sp>
    </p:spTree>
    <p:extLst>
      <p:ext uri="{BB962C8B-B14F-4D97-AF65-F5344CB8AC3E}">
        <p14:creationId xmlns:p14="http://schemas.microsoft.com/office/powerpoint/2010/main" val="40259527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00FF"/>
            </a:gs>
            <a:gs pos="50000">
              <a:schemeClr val="tx1"/>
            </a:gs>
            <a:gs pos="100000">
              <a:srgbClr val="FF00FF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914400"/>
          </a:xfrm>
        </p:spPr>
        <p:txBody>
          <a:bodyPr/>
          <a:lstStyle/>
          <a:p>
            <a:pPr eaLnBrk="1" hangingPunct="1"/>
            <a:r>
              <a:rPr lang="en-US">
                <a:solidFill>
                  <a:schemeClr val="bg2"/>
                </a:solidFill>
                <a:latin typeface="Arial" charset="0"/>
                <a:cs typeface="Arial" charset="0"/>
              </a:rPr>
              <a:t>2-means Clustering</a:t>
            </a:r>
          </a:p>
        </p:txBody>
      </p:sp>
      <p:sp>
        <p:nvSpPr>
          <p:cNvPr id="135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219200"/>
            <a:ext cx="8229600" cy="5257800"/>
          </a:xfrm>
        </p:spPr>
        <p:txBody>
          <a:bodyPr/>
          <a:lstStyle/>
          <a:p>
            <a:pPr eaLnBrk="1" hangingPunct="1">
              <a:lnSpc>
                <a:spcPct val="150000"/>
              </a:lnSpc>
              <a:buFontTx/>
              <a:buNone/>
            </a:pPr>
            <a:r>
              <a:rPr lang="en-US" dirty="0">
                <a:solidFill>
                  <a:schemeClr val="bg2"/>
                </a:solidFill>
                <a:latin typeface="Arial" charset="0"/>
                <a:cs typeface="Arial" charset="0"/>
              </a:rPr>
              <a:t>Study CI, using simple 1-d examples</a:t>
            </a:r>
          </a:p>
          <a:p>
            <a:pPr eaLnBrk="1" hangingPunct="1">
              <a:lnSpc>
                <a:spcPct val="150000"/>
              </a:lnSpc>
            </a:pPr>
            <a:r>
              <a:rPr lang="en-US" dirty="0">
                <a:solidFill>
                  <a:schemeClr val="bg2"/>
                </a:solidFill>
                <a:latin typeface="Arial" charset="0"/>
                <a:cs typeface="Arial" charset="0"/>
              </a:rPr>
              <a:t>Over changing Classes (moving </a:t>
            </a:r>
            <a:r>
              <a:rPr lang="en-US" dirty="0" err="1">
                <a:solidFill>
                  <a:schemeClr val="bg2"/>
                </a:solidFill>
                <a:latin typeface="Arial" charset="0"/>
                <a:cs typeface="Arial" charset="0"/>
              </a:rPr>
              <a:t>b’dry</a:t>
            </a:r>
            <a:r>
              <a:rPr lang="en-US" dirty="0">
                <a:solidFill>
                  <a:schemeClr val="bg2"/>
                </a:solidFill>
                <a:latin typeface="Arial" charset="0"/>
                <a:cs typeface="Arial" charset="0"/>
              </a:rPr>
              <a:t>)</a:t>
            </a:r>
          </a:p>
          <a:p>
            <a:pPr eaLnBrk="1" hangingPunct="1">
              <a:lnSpc>
                <a:spcPct val="150000"/>
              </a:lnSpc>
            </a:pPr>
            <a:r>
              <a:rPr lang="en-US" dirty="0">
                <a:solidFill>
                  <a:schemeClr val="bg2"/>
                </a:solidFill>
                <a:latin typeface="Arial" charset="0"/>
                <a:cs typeface="Arial" charset="0"/>
              </a:rPr>
              <a:t>Multi-modal data   </a:t>
            </a:r>
            <a:r>
              <a:rPr lang="en-US" dirty="0">
                <a:solidFill>
                  <a:schemeClr val="bg2"/>
                </a:solidFill>
                <a:latin typeface="Arial" charset="0"/>
                <a:cs typeface="Arial" charset="0"/>
                <a:sym typeface="Wingdings" pitchFamily="2" charset="2"/>
              </a:rPr>
              <a:t>  </a:t>
            </a:r>
            <a:r>
              <a:rPr lang="en-US" dirty="0">
                <a:solidFill>
                  <a:schemeClr val="bg2"/>
                </a:solidFill>
                <a:latin typeface="Arial" charset="0"/>
                <a:cs typeface="Arial" charset="0"/>
              </a:rPr>
              <a:t> interesting effects</a:t>
            </a:r>
          </a:p>
          <a:p>
            <a:pPr lvl="1" eaLnBrk="1" hangingPunct="1">
              <a:lnSpc>
                <a:spcPct val="150000"/>
              </a:lnSpc>
            </a:pPr>
            <a:r>
              <a:rPr lang="en-US" dirty="0">
                <a:solidFill>
                  <a:schemeClr val="bg2"/>
                </a:solidFill>
                <a:latin typeface="Arial" charset="0"/>
                <a:cs typeface="Arial" charset="0"/>
              </a:rPr>
              <a:t>Can have 4 (or more) local mins</a:t>
            </a:r>
          </a:p>
          <a:p>
            <a:pPr lvl="1" eaLnBrk="1" hangingPunct="1">
              <a:lnSpc>
                <a:spcPct val="150000"/>
              </a:lnSpc>
            </a:pPr>
            <a:endParaRPr lang="en-US" dirty="0">
              <a:solidFill>
                <a:schemeClr val="bg2"/>
              </a:solidFill>
              <a:latin typeface="Arial" charset="0"/>
              <a:cs typeface="Arial" charset="0"/>
            </a:endParaRPr>
          </a:p>
          <a:p>
            <a:pPr eaLnBrk="1" hangingPunct="1">
              <a:lnSpc>
                <a:spcPct val="150000"/>
              </a:lnSpc>
              <a:buFontTx/>
              <a:buNone/>
            </a:pPr>
            <a:r>
              <a:rPr lang="en-US" dirty="0">
                <a:solidFill>
                  <a:schemeClr val="bg2"/>
                </a:solidFill>
                <a:latin typeface="Arial" charset="0"/>
                <a:cs typeface="Arial" charset="0"/>
              </a:rPr>
              <a:t>(even in 1 dimension, with K = 2)</a:t>
            </a:r>
          </a:p>
          <a:p>
            <a:pPr eaLnBrk="1" hangingPunct="1">
              <a:lnSpc>
                <a:spcPct val="150000"/>
              </a:lnSpc>
              <a:buFontTx/>
              <a:buNone/>
            </a:pPr>
            <a:endParaRPr lang="en-US" dirty="0">
              <a:solidFill>
                <a:schemeClr val="bg2"/>
              </a:solidFill>
              <a:latin typeface="Arial" charset="0"/>
              <a:cs typeface="Arial" charset="0"/>
            </a:endParaRPr>
          </a:p>
          <a:p>
            <a:pPr eaLnBrk="1" hangingPunct="1">
              <a:lnSpc>
                <a:spcPct val="150000"/>
              </a:lnSpc>
            </a:pPr>
            <a:endParaRPr lang="en-US" dirty="0">
              <a:solidFill>
                <a:schemeClr val="bg2"/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4525133"/>
      </p:ext>
    </p:extLst>
  </p:cSld>
  <p:clrMapOvr>
    <a:masterClrMapping/>
  </p:clrMapOvr>
</p:sld>
</file>

<file path=ppt/slides/slide1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00FF"/>
            </a:gs>
            <a:gs pos="50000">
              <a:schemeClr val="tx1"/>
            </a:gs>
            <a:gs pos="100000">
              <a:srgbClr val="FF00FF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914400"/>
          </a:xfrm>
        </p:spPr>
        <p:txBody>
          <a:bodyPr/>
          <a:lstStyle/>
          <a:p>
            <a:pPr eaLnBrk="1" hangingPunct="1"/>
            <a:r>
              <a:rPr lang="en-US">
                <a:solidFill>
                  <a:schemeClr val="bg2"/>
                </a:solidFill>
                <a:latin typeface="Arial" charset="0"/>
                <a:cs typeface="Arial" charset="0"/>
              </a:rPr>
              <a:t>2-means Clustering</a:t>
            </a:r>
          </a:p>
        </p:txBody>
      </p:sp>
      <p:pic>
        <p:nvPicPr>
          <p:cNvPr id="13619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447800"/>
            <a:ext cx="7467600" cy="527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2877CC58-ACA6-EC6A-3DA1-28C93928DDF4}"/>
              </a:ext>
            </a:extLst>
          </p:cNvPr>
          <p:cNvSpPr txBox="1"/>
          <p:nvPr/>
        </p:nvSpPr>
        <p:spPr>
          <a:xfrm>
            <a:off x="4759193" y="4419600"/>
            <a:ext cx="240360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>
                <a:solidFill>
                  <a:schemeClr val="bg1"/>
                </a:solidFill>
              </a:rPr>
              <a:t>Shows True </a:t>
            </a:r>
          </a:p>
          <a:p>
            <a:pPr algn="ctr"/>
            <a:r>
              <a:rPr lang="en-US" sz="2400" dirty="0">
                <a:solidFill>
                  <a:schemeClr val="bg1"/>
                </a:solidFill>
              </a:rPr>
              <a:t>Minimum May</a:t>
            </a:r>
          </a:p>
          <a:p>
            <a:pPr algn="ctr"/>
            <a:r>
              <a:rPr lang="en-US" sz="2400" dirty="0">
                <a:solidFill>
                  <a:schemeClr val="bg1"/>
                </a:solidFill>
              </a:rPr>
              <a:t>Be Hard To Find</a:t>
            </a:r>
          </a:p>
        </p:txBody>
      </p:sp>
    </p:spTree>
    <p:extLst>
      <p:ext uri="{BB962C8B-B14F-4D97-AF65-F5344CB8AC3E}">
        <p14:creationId xmlns:p14="http://schemas.microsoft.com/office/powerpoint/2010/main" val="993016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00FF"/>
            </a:gs>
            <a:gs pos="50000">
              <a:schemeClr val="tx1"/>
            </a:gs>
            <a:gs pos="100000">
              <a:srgbClr val="FF00FF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914400"/>
          </a:xfrm>
        </p:spPr>
        <p:txBody>
          <a:bodyPr/>
          <a:lstStyle/>
          <a:p>
            <a:pPr eaLnBrk="1" hangingPunct="1"/>
            <a:r>
              <a:rPr lang="en-US">
                <a:solidFill>
                  <a:schemeClr val="bg2"/>
                </a:solidFill>
                <a:latin typeface="Arial" charset="0"/>
                <a:cs typeface="Arial" charset="0"/>
              </a:rPr>
              <a:t>2-means Clustering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7219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533400" y="1219200"/>
                <a:ext cx="8229600" cy="5257800"/>
              </a:xfrm>
            </p:spPr>
            <p:txBody>
              <a:bodyPr/>
              <a:lstStyle/>
              <a:p>
                <a:pPr eaLnBrk="1" hangingPunct="1">
                  <a:lnSpc>
                    <a:spcPct val="150000"/>
                  </a:lnSpc>
                  <a:buFontTx/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Study CI, using simple 1-d examples</a:t>
                </a:r>
              </a:p>
              <a:p>
                <a:pPr eaLnBrk="1" hangingPunct="1">
                  <a:lnSpc>
                    <a:spcPct val="150000"/>
                  </a:lnSpc>
                </a:pPr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Over changing Classes (moving </a:t>
                </a:r>
                <a:r>
                  <a:rPr lang="en-US" dirty="0" err="1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b’dry</a:t>
                </a:r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)</a:t>
                </a:r>
              </a:p>
              <a:p>
                <a:pPr eaLnBrk="1" hangingPunct="1">
                  <a:lnSpc>
                    <a:spcPct val="150000"/>
                  </a:lnSpc>
                </a:pPr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Multi-modal data   </a:t>
                </a:r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  <a:sym typeface="Wingdings" pitchFamily="2" charset="2"/>
                  </a:rPr>
                  <a:t>  </a:t>
                </a:r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 interesting effects</a:t>
                </a:r>
              </a:p>
              <a:p>
                <a:pPr lvl="1" eaLnBrk="1" hangingPunct="1">
                  <a:lnSpc>
                    <a:spcPct val="150000"/>
                  </a:lnSpc>
                </a:pPr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Local mins can be </a:t>
                </a:r>
                <a:r>
                  <a:rPr lang="en-US" i="1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hard to find</a:t>
                </a:r>
              </a:p>
              <a:p>
                <a:pPr lvl="1" eaLnBrk="1" hangingPunct="1">
                  <a:lnSpc>
                    <a:spcPct val="150000"/>
                  </a:lnSpc>
                </a:pPr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i.e. iterative procedures can “get stuck”</a:t>
                </a:r>
              </a:p>
              <a:p>
                <a:pPr eaLnBrk="1" hangingPunct="1">
                  <a:lnSpc>
                    <a:spcPct val="150000"/>
                  </a:lnSpc>
                  <a:buFontTx/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(even in 1 dimension, with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cs typeface="Arial" charset="0"/>
                      </a:rPr>
                      <m:t>𝐾</m:t>
                    </m:r>
                    <m:r>
                      <a:rPr lang="en-US" i="1" dirty="0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cs typeface="Arial" charset="0"/>
                      </a:rPr>
                      <m:t>=2</m:t>
                    </m:r>
                  </m:oMath>
                </a14:m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)</a:t>
                </a:r>
              </a:p>
              <a:p>
                <a:pPr eaLnBrk="1" hangingPunct="1">
                  <a:lnSpc>
                    <a:spcPct val="150000"/>
                  </a:lnSpc>
                  <a:buFontTx/>
                  <a:buNone/>
                </a:pPr>
                <a:endParaRPr lang="en-US" dirty="0">
                  <a:solidFill>
                    <a:schemeClr val="bg2"/>
                  </a:solidFill>
                  <a:latin typeface="Arial" charset="0"/>
                  <a:cs typeface="Arial" charset="0"/>
                </a:endParaRPr>
              </a:p>
            </p:txBody>
          </p:sp>
        </mc:Choice>
        <mc:Fallback xmlns="">
          <p:sp>
            <p:nvSpPr>
              <p:cNvPr id="137219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533400" y="1219200"/>
                <a:ext cx="8229600" cy="5257800"/>
              </a:xfrm>
              <a:blipFill>
                <a:blip r:embed="rId3"/>
                <a:stretch>
                  <a:fillRect l="-19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extBox 1"/>
          <p:cNvSpPr txBox="1"/>
          <p:nvPr/>
        </p:nvSpPr>
        <p:spPr>
          <a:xfrm>
            <a:off x="6477000" y="5782270"/>
            <a:ext cx="260411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Common, But Slippery,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Approach: Many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Random Restarts</a:t>
            </a:r>
          </a:p>
        </p:txBody>
      </p:sp>
    </p:spTree>
    <p:extLst>
      <p:ext uri="{BB962C8B-B14F-4D97-AF65-F5344CB8AC3E}">
        <p14:creationId xmlns:p14="http://schemas.microsoft.com/office/powerpoint/2010/main" val="14909602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00FF"/>
            </a:gs>
            <a:gs pos="50000">
              <a:schemeClr val="tx1"/>
            </a:gs>
            <a:gs pos="100000">
              <a:srgbClr val="FF00FF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914400"/>
          </a:xfrm>
        </p:spPr>
        <p:txBody>
          <a:bodyPr/>
          <a:lstStyle/>
          <a:p>
            <a:pPr eaLnBrk="1" hangingPunct="1"/>
            <a:r>
              <a:rPr lang="en-US">
                <a:solidFill>
                  <a:schemeClr val="bg2"/>
                </a:solidFill>
                <a:latin typeface="Arial" charset="0"/>
                <a:cs typeface="Arial" charset="0"/>
              </a:rPr>
              <a:t>2-means Clustering</a:t>
            </a:r>
          </a:p>
        </p:txBody>
      </p:sp>
      <p:sp>
        <p:nvSpPr>
          <p:cNvPr id="138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219200"/>
            <a:ext cx="8229600" cy="5257800"/>
          </a:xfrm>
        </p:spPr>
        <p:txBody>
          <a:bodyPr/>
          <a:lstStyle/>
          <a:p>
            <a:pPr eaLnBrk="1" hangingPunct="1">
              <a:lnSpc>
                <a:spcPct val="150000"/>
              </a:lnSpc>
              <a:buFontTx/>
              <a:buNone/>
            </a:pPr>
            <a:r>
              <a:rPr lang="en-US">
                <a:solidFill>
                  <a:schemeClr val="bg2"/>
                </a:solidFill>
                <a:latin typeface="Arial" charset="0"/>
                <a:cs typeface="Arial" charset="0"/>
              </a:rPr>
              <a:t>Study CI, using simple 1-d examples</a:t>
            </a:r>
          </a:p>
          <a:p>
            <a:pPr eaLnBrk="1" hangingPunct="1">
              <a:lnSpc>
                <a:spcPct val="150000"/>
              </a:lnSpc>
            </a:pPr>
            <a:r>
              <a:rPr lang="en-US">
                <a:solidFill>
                  <a:schemeClr val="bg2"/>
                </a:solidFill>
                <a:latin typeface="Arial" charset="0"/>
                <a:cs typeface="Arial" charset="0"/>
              </a:rPr>
              <a:t>Effect of a single </a:t>
            </a:r>
            <a:r>
              <a:rPr lang="en-US" i="1">
                <a:solidFill>
                  <a:schemeClr val="bg2"/>
                </a:solidFill>
                <a:latin typeface="Arial" charset="0"/>
                <a:cs typeface="Arial" charset="0"/>
              </a:rPr>
              <a:t>outlier</a:t>
            </a:r>
            <a:r>
              <a:rPr lang="en-US">
                <a:solidFill>
                  <a:schemeClr val="bg2"/>
                </a:solidFill>
                <a:latin typeface="Arial" charset="0"/>
                <a:cs typeface="Arial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63431693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0000"/>
            </a:gs>
            <a:gs pos="50000">
              <a:schemeClr val="tx1"/>
            </a:gs>
            <a:gs pos="100000">
              <a:srgbClr val="FF0000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3558" name="Rectangle 3"/>
              <p:cNvSpPr>
                <a:spLocks noGrp="1" noChangeArrowheads="1"/>
              </p:cNvSpPr>
              <p:nvPr>
                <p:ph type="body" sz="half" idx="1"/>
              </p:nvPr>
            </p:nvSpPr>
            <p:spPr>
              <a:xfrm>
                <a:off x="228600" y="990600"/>
                <a:ext cx="8382000" cy="5257800"/>
              </a:xfrm>
            </p:spPr>
            <p:txBody>
              <a:bodyPr/>
              <a:lstStyle/>
              <a:p>
                <a:pPr marL="533400" lvl="0" indent="-533400" eaLnBrk="1" hangingPunct="1">
                  <a:lnSpc>
                    <a:spcPct val="140000"/>
                  </a:lnSpc>
                  <a:buClr>
                    <a:srgbClr val="A50021"/>
                  </a:buClr>
                  <a:buSzPct val="75000"/>
                  <a:buNone/>
                </a:pPr>
                <a:r>
                  <a:rPr lang="en-US" dirty="0">
                    <a:solidFill>
                      <a:srgbClr val="000000"/>
                    </a:solidFill>
                    <a:latin typeface="Tahoma"/>
                  </a:rPr>
                  <a:t>Wei et al (2015)</a:t>
                </a:r>
              </a:p>
              <a:p>
                <a:pPr marL="533400" lvl="0" indent="-533400" eaLnBrk="1" hangingPunct="1">
                  <a:lnSpc>
                    <a:spcPct val="140000"/>
                  </a:lnSpc>
                  <a:buClr>
                    <a:srgbClr val="A50021"/>
                  </a:buClr>
                  <a:buSzPct val="75000"/>
                  <a:buNone/>
                </a:pPr>
                <a:endParaRPr lang="en-US" dirty="0">
                  <a:solidFill>
                    <a:srgbClr val="000000"/>
                  </a:solidFill>
                  <a:latin typeface="Tahoma"/>
                </a:endParaRPr>
              </a:p>
              <a:p>
                <a:pPr marL="533400" indent="-533400" eaLnBrk="1" hangingPunct="1">
                  <a:lnSpc>
                    <a:spcPct val="140000"/>
                  </a:lnSpc>
                  <a:buFont typeface="Wingdings" pitchFamily="2" charset="2"/>
                  <a:buNone/>
                </a:pPr>
                <a:r>
                  <a:rPr lang="en-US" dirty="0">
                    <a:solidFill>
                      <a:srgbClr val="000000"/>
                    </a:solidFill>
                    <a:latin typeface="Tahoma"/>
                    <a:cs typeface="Arial" charset="0"/>
                  </a:rPr>
                  <a:t>Choice 1:  Direction on which to Project?</a:t>
                </a:r>
              </a:p>
              <a:p>
                <a:pPr eaLnBrk="1" hangingPunct="1">
                  <a:lnSpc>
                    <a:spcPct val="140000"/>
                  </a:lnSpc>
                  <a:buFont typeface="Wingdings" panose="05000000000000000000" pitchFamily="2" charset="2"/>
                  <a:buChar char="Ø"/>
                </a:pPr>
                <a:r>
                  <a:rPr lang="en-US" dirty="0">
                    <a:solidFill>
                      <a:srgbClr val="000000"/>
                    </a:solidFill>
                    <a:latin typeface="Tahoma"/>
                    <a:cs typeface="Arial" charset="0"/>
                  </a:rPr>
                  <a:t>  Distance Weighted Discrimination (DWD)</a:t>
                </a:r>
              </a:p>
              <a:p>
                <a:pPr eaLnBrk="1" hangingPunct="1">
                  <a:lnSpc>
                    <a:spcPct val="140000"/>
                  </a:lnSpc>
                  <a:buFont typeface="Wingdings" panose="05000000000000000000" pitchFamily="2" charset="2"/>
                  <a:buChar char="Ø"/>
                </a:pPr>
                <a:r>
                  <a:rPr lang="en-US" dirty="0">
                    <a:solidFill>
                      <a:srgbClr val="000000"/>
                    </a:solidFill>
                    <a:latin typeface="Tahoma"/>
                    <a:cs typeface="Arial" charset="0"/>
                  </a:rPr>
                  <a:t>  Mean Difference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cs typeface="Arial" charset="0"/>
                              </a:rPr>
                            </m:ctrlPr>
                          </m:sSubPr>
                          <m:e>
                            <m:bar>
                              <m:barPr>
                                <m:pos m:val="top"/>
                                <m:ctrlPr>
                                  <a:rPr lang="en-US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cs typeface="Arial" charset="0"/>
                                  </a:rPr>
                                </m:ctrlPr>
                              </m:barPr>
                              <m:e>
                                <m:r>
                                  <a:rPr lang="en-US" b="1" i="1" smtClea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cs typeface="Arial" charset="0"/>
                                  </a:rPr>
                                  <m:t>𝒙</m:t>
                                </m:r>
                              </m:e>
                            </m:bar>
                          </m:e>
                          <m:sub>
                            <m:r>
                              <a:rPr lang="en-US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cs typeface="Arial" charset="0"/>
                              </a:rPr>
                              <m:t>1</m:t>
                            </m:r>
                          </m:sub>
                        </m:sSub>
                        <m: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  <m:t>−</m:t>
                        </m:r>
                        <m:sSub>
                          <m:sSubPr>
                            <m:ctrlPr>
                              <a:rPr lang="en-US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cs typeface="Arial" charset="0"/>
                              </a:rPr>
                            </m:ctrlPr>
                          </m:sSubPr>
                          <m:e>
                            <m:bar>
                              <m:barPr>
                                <m:pos m:val="top"/>
                                <m:ctrlPr>
                                  <a:rPr lang="en-US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cs typeface="Arial" charset="0"/>
                                  </a:rPr>
                                </m:ctrlPr>
                              </m:barPr>
                              <m:e>
                                <m:r>
                                  <a:rPr lang="en-US" b="1" i="1" smtClea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cs typeface="Arial" charset="0"/>
                                  </a:rPr>
                                  <m:t>𝒙</m:t>
                                </m:r>
                              </m:e>
                            </m:bar>
                          </m:e>
                          <m:sub>
                            <m:r>
                              <a:rPr lang="en-US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cs typeface="Arial" charset="0"/>
                              </a:rPr>
                              <m:t>2</m:t>
                            </m:r>
                          </m:sub>
                        </m:sSub>
                      </m:num>
                      <m:den>
                        <m:d>
                          <m:dPr>
                            <m:begChr m:val="‖"/>
                            <m:endChr m:val="‖"/>
                            <m:ctrlPr>
                              <a:rPr lang="en-US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cs typeface="Arial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i="1" smtClea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cs typeface="Arial" charset="0"/>
                                  </a:rPr>
                                </m:ctrlPr>
                              </m:sSubPr>
                              <m:e>
                                <m:bar>
                                  <m:barPr>
                                    <m:pos m:val="top"/>
                                    <m:ctrlPr>
                                      <a:rPr lang="en-US" i="1" smtClean="0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  <a:cs typeface="Arial" charset="0"/>
                                      </a:rPr>
                                    </m:ctrlPr>
                                  </m:barPr>
                                  <m:e>
                                    <m:r>
                                      <a:rPr lang="en-US" b="1" i="1" smtClean="0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  <a:cs typeface="Arial" charset="0"/>
                                      </a:rPr>
                                      <m:t>𝒙</m:t>
                                    </m:r>
                                  </m:e>
                                </m:bar>
                              </m:e>
                              <m:sub>
                                <m:r>
                                  <a:rPr lang="en-US" b="0" i="1" smtClea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cs typeface="Arial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US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cs typeface="Arial" charset="0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en-US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cs typeface="Arial" charset="0"/>
                                  </a:rPr>
                                </m:ctrlPr>
                              </m:sSubPr>
                              <m:e>
                                <m:bar>
                                  <m:barPr>
                                    <m:pos m:val="top"/>
                                    <m:ctrlPr>
                                      <a:rPr lang="en-US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  <a:cs typeface="Arial" charset="0"/>
                                      </a:rPr>
                                    </m:ctrlPr>
                                  </m:barPr>
                                  <m:e>
                                    <m:r>
                                      <a:rPr lang="en-US" b="1" i="1" smtClean="0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  <a:cs typeface="Arial" charset="0"/>
                                      </a:rPr>
                                      <m:t>𝒙</m:t>
                                    </m:r>
                                  </m:e>
                                </m:bar>
                              </m:e>
                              <m:sub>
                                <m:r>
                                  <a:rPr lang="en-US" b="0" i="1" smtClea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cs typeface="Arial" charset="0"/>
                                  </a:rPr>
                                  <m:t>2</m:t>
                                </m:r>
                              </m:sub>
                            </m:sSub>
                          </m:e>
                        </m:d>
                      </m:den>
                    </m:f>
                  </m:oMath>
                </a14:m>
                <a:endParaRPr lang="en-US" dirty="0">
                  <a:solidFill>
                    <a:schemeClr val="bg2"/>
                  </a:solidFill>
                  <a:latin typeface="Arial" charset="0"/>
                  <a:cs typeface="Arial" charset="0"/>
                </a:endParaRPr>
              </a:p>
            </p:txBody>
          </p:sp>
        </mc:Choice>
        <mc:Fallback xmlns="">
          <p:sp>
            <p:nvSpPr>
              <p:cNvPr id="23558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half" idx="1"/>
              </p:nvPr>
            </p:nvSpPr>
            <p:spPr>
              <a:xfrm>
                <a:off x="228600" y="990600"/>
                <a:ext cx="8382000" cy="5257800"/>
              </a:xfrm>
              <a:blipFill>
                <a:blip r:embed="rId3"/>
                <a:stretch>
                  <a:fillRect l="-18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559" name="Rectangle 4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0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1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2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3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4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5" name="Rectangle 10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6" name="Rectangle 11"/>
          <p:cNvSpPr>
            <a:spLocks noChangeArrowheads="1"/>
          </p:cNvSpPr>
          <p:nvPr/>
        </p:nvSpPr>
        <p:spPr bwMode="auto">
          <a:xfrm>
            <a:off x="0" y="30368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7" name="Rectangle 12"/>
          <p:cNvSpPr>
            <a:spLocks noChangeArrowheads="1"/>
          </p:cNvSpPr>
          <p:nvPr/>
        </p:nvSpPr>
        <p:spPr bwMode="auto">
          <a:xfrm>
            <a:off x="-76200" y="41910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8" name="Rectangle 13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9" name="Rectangle 14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0" name="Rectangle 15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1" name="Rectangle 16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2" name="Rectangle 1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3" name="Rectangle 18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4" name="Rectangle 19"/>
          <p:cNvSpPr>
            <a:spLocks noChangeArrowheads="1"/>
          </p:cNvSpPr>
          <p:nvPr/>
        </p:nvSpPr>
        <p:spPr bwMode="auto">
          <a:xfrm>
            <a:off x="0" y="32004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5" name="Rectangle 20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6" name="Rectangle 21"/>
          <p:cNvSpPr>
            <a:spLocks noChangeArrowheads="1"/>
          </p:cNvSpPr>
          <p:nvPr/>
        </p:nvSpPr>
        <p:spPr bwMode="auto">
          <a:xfrm>
            <a:off x="0" y="32766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7" name="Rectangle 22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8" name="Rectangle 24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7" name="Rectangle 2"/>
          <p:cNvSpPr>
            <a:spLocks noGrp="1" noChangeArrowheads="1"/>
          </p:cNvSpPr>
          <p:nvPr>
            <p:ph type="title"/>
          </p:nvPr>
        </p:nvSpPr>
        <p:spPr>
          <a:xfrm>
            <a:off x="723900" y="304800"/>
            <a:ext cx="7696200" cy="492125"/>
          </a:xfrm>
        </p:spPr>
        <p:txBody>
          <a:bodyPr/>
          <a:lstStyle/>
          <a:p>
            <a:pPr eaLnBrk="1" hangingPunct="1"/>
            <a:r>
              <a:rPr lang="en-US" sz="3600" dirty="0">
                <a:solidFill>
                  <a:srgbClr val="00B050"/>
                </a:solidFill>
                <a:latin typeface="Arial" charset="0"/>
                <a:cs typeface="Arial" charset="0"/>
              </a:rPr>
              <a:t>HDLSS</a:t>
            </a:r>
            <a:r>
              <a:rPr lang="en-US" sz="3600" dirty="0">
                <a:solidFill>
                  <a:schemeClr val="bg2"/>
                </a:solidFill>
                <a:latin typeface="Arial" charset="0"/>
                <a:cs typeface="Arial" charset="0"/>
              </a:rPr>
              <a:t> Analysis of </a:t>
            </a:r>
            <a:r>
              <a:rPr lang="en-US" sz="3600" dirty="0" err="1">
                <a:solidFill>
                  <a:schemeClr val="bg2"/>
                </a:solidFill>
                <a:latin typeface="Arial" charset="0"/>
                <a:cs typeface="Arial" charset="0"/>
              </a:rPr>
              <a:t>DiProPerm</a:t>
            </a:r>
            <a:endParaRPr lang="en-US" sz="3600" dirty="0">
              <a:solidFill>
                <a:schemeClr val="bg2"/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1899243"/>
      </p:ext>
    </p:extLst>
  </p:cSld>
  <p:clrMapOvr>
    <a:masterClrMapping/>
  </p:clrMapOvr>
</p:sld>
</file>

<file path=ppt/slides/slide1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00FF"/>
            </a:gs>
            <a:gs pos="50000">
              <a:schemeClr val="tx1"/>
            </a:gs>
            <a:gs pos="100000">
              <a:srgbClr val="FF00FF"/>
            </a:gs>
          </a:gsLst>
          <a:lin ang="81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682625"/>
          </a:xfrm>
        </p:spPr>
        <p:txBody>
          <a:bodyPr/>
          <a:lstStyle/>
          <a:p>
            <a:pPr eaLnBrk="1" hangingPunct="1"/>
            <a:r>
              <a:rPr lang="en-US">
                <a:solidFill>
                  <a:schemeClr val="bg2"/>
                </a:solidFill>
                <a:latin typeface="Arial" charset="0"/>
                <a:cs typeface="Arial" charset="0"/>
              </a:rPr>
              <a:t>2-means </a:t>
            </a:r>
            <a:r>
              <a:rPr lang="en-US" altLang="ko-KR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Clustering</a:t>
            </a:r>
          </a:p>
        </p:txBody>
      </p:sp>
      <p:pic>
        <p:nvPicPr>
          <p:cNvPr id="13926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447800"/>
            <a:ext cx="7467600" cy="527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Group 4"/>
          <p:cNvGrpSpPr/>
          <p:nvPr/>
        </p:nvGrpSpPr>
        <p:grpSpPr>
          <a:xfrm>
            <a:off x="3657600" y="4800600"/>
            <a:ext cx="1467068" cy="1332131"/>
            <a:chOff x="3657600" y="4800600"/>
            <a:chExt cx="1467068" cy="1332131"/>
          </a:xfrm>
        </p:grpSpPr>
        <p:sp>
          <p:nvSpPr>
            <p:cNvPr id="2" name="TextBox 1"/>
            <p:cNvSpPr txBox="1"/>
            <p:nvPr/>
          </p:nvSpPr>
          <p:spPr>
            <a:xfrm>
              <a:off x="3657600" y="5486400"/>
              <a:ext cx="1467068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Minimum CI</a:t>
              </a: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Splits in Half</a:t>
              </a:r>
            </a:p>
          </p:txBody>
        </p:sp>
        <p:cxnSp>
          <p:nvCxnSpPr>
            <p:cNvPr id="4" name="Straight Arrow Connector 3"/>
            <p:cNvCxnSpPr/>
            <p:nvPr/>
          </p:nvCxnSpPr>
          <p:spPr>
            <a:xfrm flipV="1">
              <a:off x="4419600" y="4800600"/>
              <a:ext cx="0" cy="685800"/>
            </a:xfrm>
            <a:prstGeom prst="straightConnector1">
              <a:avLst/>
            </a:prstGeom>
            <a:ln w="38100">
              <a:solidFill>
                <a:schemeClr val="bg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9195682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00FF"/>
            </a:gs>
            <a:gs pos="50000">
              <a:schemeClr val="tx1"/>
            </a:gs>
            <a:gs pos="100000">
              <a:srgbClr val="FF00FF"/>
            </a:gs>
          </a:gsLst>
          <a:lin ang="81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682625"/>
          </a:xfrm>
        </p:spPr>
        <p:txBody>
          <a:bodyPr/>
          <a:lstStyle/>
          <a:p>
            <a:pPr eaLnBrk="1" hangingPunct="1"/>
            <a:r>
              <a:rPr lang="en-US">
                <a:solidFill>
                  <a:schemeClr val="bg2"/>
                </a:solidFill>
                <a:latin typeface="Arial" charset="0"/>
                <a:cs typeface="Arial" charset="0"/>
              </a:rPr>
              <a:t>2-means </a:t>
            </a:r>
            <a:r>
              <a:rPr lang="en-US" altLang="ko-KR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Clustering</a:t>
            </a:r>
          </a:p>
        </p:txBody>
      </p:sp>
      <p:pic>
        <p:nvPicPr>
          <p:cNvPr id="140291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447800"/>
            <a:ext cx="7467600" cy="527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9" name="Group 8"/>
          <p:cNvGrpSpPr/>
          <p:nvPr/>
        </p:nvGrpSpPr>
        <p:grpSpPr>
          <a:xfrm>
            <a:off x="4343400" y="2971800"/>
            <a:ext cx="3505200" cy="2971800"/>
            <a:chOff x="4343400" y="2971800"/>
            <a:chExt cx="3505200" cy="2971800"/>
          </a:xfrm>
        </p:grpSpPr>
        <p:sp>
          <p:nvSpPr>
            <p:cNvPr id="2" name="TextBox 1"/>
            <p:cNvSpPr txBox="1"/>
            <p:nvPr/>
          </p:nvSpPr>
          <p:spPr>
            <a:xfrm>
              <a:off x="5814069" y="5112603"/>
              <a:ext cx="2034531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Already Have</a:t>
              </a: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Local Minima</a:t>
              </a:r>
            </a:p>
          </p:txBody>
        </p:sp>
        <p:cxnSp>
          <p:nvCxnSpPr>
            <p:cNvPr id="5" name="Straight Arrow Connector 4"/>
            <p:cNvCxnSpPr/>
            <p:nvPr/>
          </p:nvCxnSpPr>
          <p:spPr>
            <a:xfrm flipH="1" flipV="1">
              <a:off x="4343400" y="4495800"/>
              <a:ext cx="1600200" cy="762000"/>
            </a:xfrm>
            <a:prstGeom prst="straightConnector1">
              <a:avLst/>
            </a:prstGeom>
            <a:ln w="38100">
              <a:solidFill>
                <a:schemeClr val="bg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Arrow Connector 7"/>
            <p:cNvCxnSpPr/>
            <p:nvPr/>
          </p:nvCxnSpPr>
          <p:spPr>
            <a:xfrm flipV="1">
              <a:off x="5943600" y="2971800"/>
              <a:ext cx="152400" cy="2286000"/>
            </a:xfrm>
            <a:prstGeom prst="straightConnector1">
              <a:avLst/>
            </a:prstGeom>
            <a:ln w="38100">
              <a:solidFill>
                <a:schemeClr val="bg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A5310EF4-85B6-6BF3-DC96-9DB17E383641}"/>
              </a:ext>
            </a:extLst>
          </p:cNvPr>
          <p:cNvSpPr txBox="1"/>
          <p:nvPr/>
        </p:nvSpPr>
        <p:spPr>
          <a:xfrm>
            <a:off x="7043916" y="2057400"/>
            <a:ext cx="1261884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>
                <a:solidFill>
                  <a:srgbClr val="00B050"/>
                </a:solidFill>
              </a:rPr>
              <a:t>Move</a:t>
            </a:r>
          </a:p>
          <a:p>
            <a:pPr algn="ctr"/>
            <a:r>
              <a:rPr lang="en-US" sz="2400" dirty="0">
                <a:solidFill>
                  <a:srgbClr val="00B050"/>
                </a:solidFill>
              </a:rPr>
              <a:t>Outlier</a:t>
            </a:r>
          </a:p>
          <a:p>
            <a:pPr algn="ctr"/>
            <a:r>
              <a:rPr lang="en-US" sz="2400" dirty="0">
                <a:solidFill>
                  <a:srgbClr val="00B050"/>
                </a:solidFill>
              </a:rPr>
              <a:t>Farther </a:t>
            </a:r>
          </a:p>
          <a:p>
            <a:pPr algn="ctr"/>
            <a:r>
              <a:rPr lang="en-US" sz="2400" dirty="0">
                <a:solidFill>
                  <a:srgbClr val="00B050"/>
                </a:solidFill>
              </a:rPr>
              <a:t>Out</a:t>
            </a:r>
          </a:p>
        </p:txBody>
      </p:sp>
    </p:spTree>
    <p:extLst>
      <p:ext uri="{BB962C8B-B14F-4D97-AF65-F5344CB8AC3E}">
        <p14:creationId xmlns:p14="http://schemas.microsoft.com/office/powerpoint/2010/main" val="6662725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00FF"/>
            </a:gs>
            <a:gs pos="50000">
              <a:schemeClr val="tx1"/>
            </a:gs>
            <a:gs pos="100000">
              <a:srgbClr val="FF00FF"/>
            </a:gs>
          </a:gsLst>
          <a:lin ang="81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682625"/>
          </a:xfrm>
        </p:spPr>
        <p:txBody>
          <a:bodyPr/>
          <a:lstStyle/>
          <a:p>
            <a:pPr eaLnBrk="1" hangingPunct="1"/>
            <a:r>
              <a:rPr lang="en-US">
                <a:solidFill>
                  <a:schemeClr val="bg2"/>
                </a:solidFill>
                <a:latin typeface="Arial" charset="0"/>
                <a:cs typeface="Arial" charset="0"/>
              </a:rPr>
              <a:t>2-means </a:t>
            </a:r>
            <a:r>
              <a:rPr lang="en-US" altLang="ko-KR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Clustering</a:t>
            </a:r>
          </a:p>
        </p:txBody>
      </p:sp>
      <p:pic>
        <p:nvPicPr>
          <p:cNvPr id="14131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447800"/>
            <a:ext cx="7467600" cy="527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21018823"/>
      </p:ext>
    </p:extLst>
  </p:cSld>
  <p:clrMapOvr>
    <a:masterClrMapping/>
  </p:clrMapOvr>
</p:sld>
</file>

<file path=ppt/slides/slide1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00FF"/>
            </a:gs>
            <a:gs pos="50000">
              <a:schemeClr val="tx1"/>
            </a:gs>
            <a:gs pos="100000">
              <a:srgbClr val="FF00FF"/>
            </a:gs>
          </a:gsLst>
          <a:lin ang="81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682625"/>
          </a:xfrm>
        </p:spPr>
        <p:txBody>
          <a:bodyPr/>
          <a:lstStyle/>
          <a:p>
            <a:pPr eaLnBrk="1" hangingPunct="1"/>
            <a:r>
              <a:rPr lang="en-US">
                <a:solidFill>
                  <a:schemeClr val="bg2"/>
                </a:solidFill>
                <a:latin typeface="Arial" charset="0"/>
                <a:cs typeface="Arial" charset="0"/>
              </a:rPr>
              <a:t>2-means </a:t>
            </a:r>
            <a:r>
              <a:rPr lang="en-US" altLang="ko-KR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Clustering</a:t>
            </a:r>
          </a:p>
        </p:txBody>
      </p:sp>
      <p:pic>
        <p:nvPicPr>
          <p:cNvPr id="14233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447800"/>
            <a:ext cx="7467600" cy="527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" name="Group 5"/>
          <p:cNvGrpSpPr/>
          <p:nvPr/>
        </p:nvGrpSpPr>
        <p:grpSpPr>
          <a:xfrm>
            <a:off x="5266412" y="2353270"/>
            <a:ext cx="1210588" cy="1609130"/>
            <a:chOff x="5266412" y="2353270"/>
            <a:chExt cx="1210588" cy="1609130"/>
          </a:xfrm>
        </p:grpSpPr>
        <p:sp>
          <p:nvSpPr>
            <p:cNvPr id="2" name="TextBox 1"/>
            <p:cNvSpPr txBox="1"/>
            <p:nvPr/>
          </p:nvSpPr>
          <p:spPr>
            <a:xfrm>
              <a:off x="5266412" y="2353270"/>
              <a:ext cx="1210588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Global CI</a:t>
              </a: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Minimum</a:t>
              </a: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Now Here</a:t>
              </a:r>
            </a:p>
          </p:txBody>
        </p:sp>
        <p:cxnSp>
          <p:nvCxnSpPr>
            <p:cNvPr id="5" name="Straight Arrow Connector 4"/>
            <p:cNvCxnSpPr>
              <a:stCxn id="2" idx="2"/>
            </p:cNvCxnSpPr>
            <p:nvPr/>
          </p:nvCxnSpPr>
          <p:spPr>
            <a:xfrm flipH="1">
              <a:off x="5486400" y="3276600"/>
              <a:ext cx="385306" cy="685800"/>
            </a:xfrm>
            <a:prstGeom prst="straightConnector1">
              <a:avLst/>
            </a:prstGeom>
            <a:ln w="38100">
              <a:solidFill>
                <a:schemeClr val="bg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9302680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00FF"/>
            </a:gs>
            <a:gs pos="50000">
              <a:schemeClr val="tx1"/>
            </a:gs>
            <a:gs pos="100000">
              <a:srgbClr val="FF00FF"/>
            </a:gs>
          </a:gsLst>
          <a:lin ang="81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682625"/>
          </a:xfrm>
        </p:spPr>
        <p:txBody>
          <a:bodyPr/>
          <a:lstStyle/>
          <a:p>
            <a:pPr eaLnBrk="1" hangingPunct="1"/>
            <a:r>
              <a:rPr lang="en-US">
                <a:solidFill>
                  <a:schemeClr val="bg2"/>
                </a:solidFill>
                <a:latin typeface="Arial" charset="0"/>
                <a:cs typeface="Arial" charset="0"/>
              </a:rPr>
              <a:t>2-means </a:t>
            </a:r>
            <a:r>
              <a:rPr lang="en-US" altLang="ko-KR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Clustering</a:t>
            </a:r>
          </a:p>
        </p:txBody>
      </p:sp>
      <p:pic>
        <p:nvPicPr>
          <p:cNvPr id="14336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447800"/>
            <a:ext cx="7467600" cy="527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27062536"/>
      </p:ext>
    </p:extLst>
  </p:cSld>
  <p:clrMapOvr>
    <a:masterClrMapping/>
  </p:clrMapOvr>
</p:sld>
</file>

<file path=ppt/slides/slide1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00FF"/>
            </a:gs>
            <a:gs pos="50000">
              <a:schemeClr val="tx1"/>
            </a:gs>
            <a:gs pos="100000">
              <a:srgbClr val="FF00FF"/>
            </a:gs>
          </a:gsLst>
          <a:lin ang="81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682625"/>
          </a:xfrm>
        </p:spPr>
        <p:txBody>
          <a:bodyPr/>
          <a:lstStyle/>
          <a:p>
            <a:pPr eaLnBrk="1" hangingPunct="1"/>
            <a:r>
              <a:rPr lang="en-US">
                <a:solidFill>
                  <a:schemeClr val="bg2"/>
                </a:solidFill>
                <a:latin typeface="Arial" charset="0"/>
                <a:cs typeface="Arial" charset="0"/>
              </a:rPr>
              <a:t>2-means </a:t>
            </a:r>
            <a:r>
              <a:rPr lang="en-US" altLang="ko-KR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Clustering</a:t>
            </a:r>
          </a:p>
        </p:txBody>
      </p:sp>
      <p:pic>
        <p:nvPicPr>
          <p:cNvPr id="14438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447800"/>
            <a:ext cx="7467600" cy="527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9576103"/>
      </p:ext>
    </p:extLst>
  </p:cSld>
  <p:clrMapOvr>
    <a:masterClrMapping/>
  </p:clrMapOvr>
</p:sld>
</file>

<file path=ppt/slides/slide1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00FF"/>
            </a:gs>
            <a:gs pos="50000">
              <a:schemeClr val="tx1"/>
            </a:gs>
            <a:gs pos="100000">
              <a:srgbClr val="FF00FF"/>
            </a:gs>
          </a:gsLst>
          <a:lin ang="81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1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682625"/>
          </a:xfrm>
        </p:spPr>
        <p:txBody>
          <a:bodyPr/>
          <a:lstStyle/>
          <a:p>
            <a:pPr eaLnBrk="1" hangingPunct="1"/>
            <a:r>
              <a:rPr lang="en-US">
                <a:solidFill>
                  <a:schemeClr val="bg2"/>
                </a:solidFill>
                <a:latin typeface="Arial" charset="0"/>
                <a:cs typeface="Arial" charset="0"/>
              </a:rPr>
              <a:t>2-means </a:t>
            </a:r>
            <a:r>
              <a:rPr lang="en-US" altLang="ko-KR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Clustering</a:t>
            </a:r>
          </a:p>
        </p:txBody>
      </p:sp>
      <p:pic>
        <p:nvPicPr>
          <p:cNvPr id="145411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447800"/>
            <a:ext cx="7467600" cy="527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37297229"/>
      </p:ext>
    </p:extLst>
  </p:cSld>
  <p:clrMapOvr>
    <a:masterClrMapping/>
  </p:clrMapOvr>
</p:sld>
</file>

<file path=ppt/slides/slide1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00FF"/>
            </a:gs>
            <a:gs pos="50000">
              <a:schemeClr val="tx1"/>
            </a:gs>
            <a:gs pos="100000">
              <a:srgbClr val="FF00FF"/>
            </a:gs>
          </a:gsLst>
          <a:lin ang="81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682625"/>
          </a:xfrm>
        </p:spPr>
        <p:txBody>
          <a:bodyPr/>
          <a:lstStyle/>
          <a:p>
            <a:pPr eaLnBrk="1" hangingPunct="1"/>
            <a:r>
              <a:rPr lang="en-US">
                <a:solidFill>
                  <a:schemeClr val="bg2"/>
                </a:solidFill>
                <a:latin typeface="Arial" charset="0"/>
                <a:cs typeface="Arial" charset="0"/>
              </a:rPr>
              <a:t>2-means </a:t>
            </a:r>
            <a:r>
              <a:rPr lang="en-US" altLang="ko-KR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Clustering</a:t>
            </a:r>
          </a:p>
        </p:txBody>
      </p:sp>
      <p:pic>
        <p:nvPicPr>
          <p:cNvPr id="14643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447800"/>
            <a:ext cx="7467600" cy="527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82093554"/>
      </p:ext>
    </p:extLst>
  </p:cSld>
  <p:clrMapOvr>
    <a:masterClrMapping/>
  </p:clrMapOvr>
</p:sld>
</file>

<file path=ppt/slides/slide1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00FF"/>
            </a:gs>
            <a:gs pos="50000">
              <a:schemeClr val="tx1"/>
            </a:gs>
            <a:gs pos="100000">
              <a:srgbClr val="FF00FF"/>
            </a:gs>
          </a:gsLst>
          <a:lin ang="81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682625"/>
          </a:xfrm>
        </p:spPr>
        <p:txBody>
          <a:bodyPr/>
          <a:lstStyle/>
          <a:p>
            <a:pPr eaLnBrk="1" hangingPunct="1"/>
            <a:r>
              <a:rPr lang="en-US">
                <a:solidFill>
                  <a:schemeClr val="bg2"/>
                </a:solidFill>
                <a:latin typeface="Arial" charset="0"/>
                <a:cs typeface="Arial" charset="0"/>
              </a:rPr>
              <a:t>2-means </a:t>
            </a:r>
            <a:r>
              <a:rPr lang="en-US" altLang="ko-KR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Clustering</a:t>
            </a:r>
          </a:p>
        </p:txBody>
      </p:sp>
      <p:pic>
        <p:nvPicPr>
          <p:cNvPr id="14745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447800"/>
            <a:ext cx="7467600" cy="527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78032241"/>
      </p:ext>
    </p:extLst>
  </p:cSld>
  <p:clrMapOvr>
    <a:masterClrMapping/>
  </p:clrMapOvr>
</p:sld>
</file>

<file path=ppt/slides/slide1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00FF"/>
            </a:gs>
            <a:gs pos="50000">
              <a:schemeClr val="tx1"/>
            </a:gs>
            <a:gs pos="100000">
              <a:srgbClr val="FF00FF"/>
            </a:gs>
          </a:gsLst>
          <a:lin ang="81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682625"/>
          </a:xfrm>
        </p:spPr>
        <p:txBody>
          <a:bodyPr/>
          <a:lstStyle/>
          <a:p>
            <a:pPr eaLnBrk="1" hangingPunct="1"/>
            <a:r>
              <a:rPr lang="en-US">
                <a:solidFill>
                  <a:schemeClr val="bg2"/>
                </a:solidFill>
                <a:latin typeface="Arial" charset="0"/>
                <a:cs typeface="Arial" charset="0"/>
              </a:rPr>
              <a:t>2-means </a:t>
            </a:r>
            <a:r>
              <a:rPr lang="en-US" altLang="ko-KR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Clustering</a:t>
            </a:r>
          </a:p>
        </p:txBody>
      </p:sp>
      <p:pic>
        <p:nvPicPr>
          <p:cNvPr id="14848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447800"/>
            <a:ext cx="7467600" cy="527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3386466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0000"/>
            </a:gs>
            <a:gs pos="50000">
              <a:schemeClr val="tx1"/>
            </a:gs>
            <a:gs pos="100000">
              <a:srgbClr val="FF0000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8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28600" y="990600"/>
            <a:ext cx="8382000" cy="5257800"/>
          </a:xfrm>
        </p:spPr>
        <p:txBody>
          <a:bodyPr/>
          <a:lstStyle/>
          <a:p>
            <a:pPr marL="533400" lvl="0" indent="-533400" eaLnBrk="1" hangingPunct="1">
              <a:lnSpc>
                <a:spcPct val="140000"/>
              </a:lnSpc>
              <a:buClr>
                <a:srgbClr val="A50021"/>
              </a:buClr>
              <a:buSzPct val="75000"/>
              <a:buNone/>
            </a:pPr>
            <a:r>
              <a:rPr lang="en-US" dirty="0">
                <a:solidFill>
                  <a:srgbClr val="000000"/>
                </a:solidFill>
                <a:latin typeface="Tahoma"/>
              </a:rPr>
              <a:t>Wei et al (2015)</a:t>
            </a:r>
          </a:p>
          <a:p>
            <a:pPr marL="533400" lvl="0" indent="-533400" eaLnBrk="1" hangingPunct="1">
              <a:lnSpc>
                <a:spcPct val="140000"/>
              </a:lnSpc>
              <a:buClr>
                <a:srgbClr val="A50021"/>
              </a:buClr>
              <a:buSzPct val="75000"/>
              <a:buNone/>
            </a:pPr>
            <a:endParaRPr lang="en-US" dirty="0">
              <a:solidFill>
                <a:srgbClr val="000000"/>
              </a:solidFill>
              <a:latin typeface="Tahoma"/>
            </a:endParaRPr>
          </a:p>
          <a:p>
            <a:pPr marL="533400" lvl="0" indent="-533400" eaLnBrk="1" hangingPunct="1">
              <a:lnSpc>
                <a:spcPct val="140000"/>
              </a:lnSpc>
              <a:buClr>
                <a:srgbClr val="A50021"/>
              </a:buClr>
              <a:buSzPct val="75000"/>
              <a:buNone/>
            </a:pPr>
            <a:r>
              <a:rPr lang="en-US" dirty="0">
                <a:solidFill>
                  <a:srgbClr val="000000"/>
                </a:solidFill>
                <a:latin typeface="Tahoma"/>
              </a:rPr>
              <a:t>Recall:    N(0,1) data    (</a:t>
            </a:r>
            <a:r>
              <a:rPr lang="en-US" i="1" dirty="0">
                <a:solidFill>
                  <a:srgbClr val="000000"/>
                </a:solidFill>
                <a:latin typeface="Tahoma"/>
              </a:rPr>
              <a:t>both</a:t>
            </a:r>
            <a:r>
              <a:rPr lang="en-US" dirty="0">
                <a:solidFill>
                  <a:srgbClr val="000000"/>
                </a:solidFill>
                <a:latin typeface="Tahoma"/>
              </a:rPr>
              <a:t> classes)</a:t>
            </a:r>
          </a:p>
          <a:p>
            <a:pPr marL="533400" indent="-533400" eaLnBrk="1" hangingPunct="1">
              <a:lnSpc>
                <a:spcPct val="140000"/>
              </a:lnSpc>
              <a:buFont typeface="Wingdings" pitchFamily="2" charset="2"/>
              <a:buNone/>
            </a:pPr>
            <a:endParaRPr lang="en-US" dirty="0">
              <a:solidFill>
                <a:schemeClr val="bg2"/>
              </a:solidFill>
              <a:latin typeface="Arial" charset="0"/>
              <a:cs typeface="Arial" charset="0"/>
            </a:endParaRPr>
          </a:p>
          <a:p>
            <a:pPr marL="533400" indent="-533400" eaLnBrk="1" hangingPunct="1">
              <a:lnSpc>
                <a:spcPct val="140000"/>
              </a:lnSpc>
              <a:buFont typeface="Wingdings" pitchFamily="2" charset="2"/>
              <a:buNone/>
            </a:pPr>
            <a:endParaRPr lang="en-US" u="sng" dirty="0">
              <a:solidFill>
                <a:schemeClr val="bg2"/>
              </a:solidFill>
              <a:latin typeface="Arial" charset="0"/>
              <a:cs typeface="Arial" charset="0"/>
            </a:endParaRPr>
          </a:p>
        </p:txBody>
      </p:sp>
      <p:sp>
        <p:nvSpPr>
          <p:cNvPr id="23559" name="Rectangle 4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0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1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2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3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4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5" name="Rectangle 10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6" name="Rectangle 11"/>
          <p:cNvSpPr>
            <a:spLocks noChangeArrowheads="1"/>
          </p:cNvSpPr>
          <p:nvPr/>
        </p:nvSpPr>
        <p:spPr bwMode="auto">
          <a:xfrm>
            <a:off x="0" y="30368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7" name="Rectangle 12"/>
          <p:cNvSpPr>
            <a:spLocks noChangeArrowheads="1"/>
          </p:cNvSpPr>
          <p:nvPr/>
        </p:nvSpPr>
        <p:spPr bwMode="auto">
          <a:xfrm>
            <a:off x="-76200" y="41910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8" name="Rectangle 13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9" name="Rectangle 14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0" name="Rectangle 15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1" name="Rectangle 16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2" name="Rectangle 1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3" name="Rectangle 18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4" name="Rectangle 19"/>
          <p:cNvSpPr>
            <a:spLocks noChangeArrowheads="1"/>
          </p:cNvSpPr>
          <p:nvPr/>
        </p:nvSpPr>
        <p:spPr bwMode="auto">
          <a:xfrm>
            <a:off x="0" y="32004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5" name="Rectangle 20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6" name="Rectangle 21"/>
          <p:cNvSpPr>
            <a:spLocks noChangeArrowheads="1"/>
          </p:cNvSpPr>
          <p:nvPr/>
        </p:nvSpPr>
        <p:spPr bwMode="auto">
          <a:xfrm>
            <a:off x="0" y="32766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7" name="Rectangle 22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8" name="Rectangle 24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7" name="Rectangle 2"/>
          <p:cNvSpPr>
            <a:spLocks noGrp="1" noChangeArrowheads="1"/>
          </p:cNvSpPr>
          <p:nvPr>
            <p:ph type="title"/>
          </p:nvPr>
        </p:nvSpPr>
        <p:spPr>
          <a:xfrm>
            <a:off x="723900" y="304800"/>
            <a:ext cx="7696200" cy="492125"/>
          </a:xfrm>
        </p:spPr>
        <p:txBody>
          <a:bodyPr/>
          <a:lstStyle/>
          <a:p>
            <a:pPr eaLnBrk="1" hangingPunct="1"/>
            <a:r>
              <a:rPr lang="en-US" sz="3600" dirty="0">
                <a:solidFill>
                  <a:srgbClr val="00B050"/>
                </a:solidFill>
                <a:latin typeface="Arial" charset="0"/>
                <a:cs typeface="Arial" charset="0"/>
              </a:rPr>
              <a:t>HDLSS</a:t>
            </a:r>
            <a:r>
              <a:rPr lang="en-US" sz="3600" dirty="0">
                <a:solidFill>
                  <a:schemeClr val="bg2"/>
                </a:solidFill>
                <a:latin typeface="Arial" charset="0"/>
                <a:cs typeface="Arial" charset="0"/>
              </a:rPr>
              <a:t> Analysis of </a:t>
            </a:r>
            <a:r>
              <a:rPr lang="en-US" sz="3600" dirty="0" err="1">
                <a:solidFill>
                  <a:schemeClr val="bg2"/>
                </a:solidFill>
                <a:latin typeface="Arial" charset="0"/>
                <a:cs typeface="Arial" charset="0"/>
              </a:rPr>
              <a:t>DiProPerm</a:t>
            </a:r>
            <a:endParaRPr lang="en-US" sz="3600" dirty="0">
              <a:solidFill>
                <a:schemeClr val="bg2"/>
              </a:solidFill>
              <a:latin typeface="Arial" charset="0"/>
              <a:cs typeface="Arial" charset="0"/>
            </a:endParaRP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 rotWithShape="1">
          <a:blip r:embed="rId3"/>
          <a:srcRect l="22966" t="40531" r="12867" b="5170"/>
          <a:stretch/>
        </p:blipFill>
        <p:spPr>
          <a:xfrm>
            <a:off x="533400" y="4419601"/>
            <a:ext cx="8043330" cy="2285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73750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00FF"/>
            </a:gs>
            <a:gs pos="50000">
              <a:schemeClr val="tx1"/>
            </a:gs>
            <a:gs pos="100000">
              <a:srgbClr val="FF00FF"/>
            </a:gs>
          </a:gsLst>
          <a:lin ang="81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682625"/>
          </a:xfrm>
        </p:spPr>
        <p:txBody>
          <a:bodyPr/>
          <a:lstStyle/>
          <a:p>
            <a:pPr eaLnBrk="1" hangingPunct="1"/>
            <a:r>
              <a:rPr lang="en-US">
                <a:solidFill>
                  <a:schemeClr val="bg2"/>
                </a:solidFill>
                <a:latin typeface="Arial" charset="0"/>
                <a:cs typeface="Arial" charset="0"/>
              </a:rPr>
              <a:t>2-means </a:t>
            </a:r>
            <a:r>
              <a:rPr lang="en-US" altLang="ko-KR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Clustering</a:t>
            </a:r>
          </a:p>
        </p:txBody>
      </p:sp>
      <p:pic>
        <p:nvPicPr>
          <p:cNvPr id="14950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447800"/>
            <a:ext cx="7467600" cy="527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057400" y="5726668"/>
            <a:ext cx="46474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Single Outlier Can Make CI Arbitrarily Small</a:t>
            </a:r>
          </a:p>
        </p:txBody>
      </p:sp>
    </p:spTree>
    <p:extLst>
      <p:ext uri="{BB962C8B-B14F-4D97-AF65-F5344CB8AC3E}">
        <p14:creationId xmlns:p14="http://schemas.microsoft.com/office/powerpoint/2010/main" val="41000442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00FF"/>
            </a:gs>
            <a:gs pos="50000">
              <a:schemeClr val="tx1"/>
            </a:gs>
            <a:gs pos="100000">
              <a:srgbClr val="FF00FF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3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914400"/>
          </a:xfrm>
        </p:spPr>
        <p:txBody>
          <a:bodyPr/>
          <a:lstStyle/>
          <a:p>
            <a:pPr eaLnBrk="1" hangingPunct="1"/>
            <a:r>
              <a:rPr lang="en-US">
                <a:solidFill>
                  <a:schemeClr val="bg2"/>
                </a:solidFill>
                <a:latin typeface="Arial" charset="0"/>
                <a:cs typeface="Arial" charset="0"/>
              </a:rPr>
              <a:t>2-means Clustering</a:t>
            </a:r>
          </a:p>
        </p:txBody>
      </p:sp>
      <p:sp>
        <p:nvSpPr>
          <p:cNvPr id="1505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219200"/>
            <a:ext cx="8229600" cy="5257800"/>
          </a:xfrm>
        </p:spPr>
        <p:txBody>
          <a:bodyPr/>
          <a:lstStyle/>
          <a:p>
            <a:pPr eaLnBrk="1" hangingPunct="1">
              <a:lnSpc>
                <a:spcPct val="150000"/>
              </a:lnSpc>
              <a:buFontTx/>
              <a:buNone/>
            </a:pPr>
            <a:r>
              <a:rPr lang="en-US" dirty="0">
                <a:solidFill>
                  <a:schemeClr val="bg2"/>
                </a:solidFill>
                <a:latin typeface="Arial" charset="0"/>
                <a:cs typeface="Arial" charset="0"/>
              </a:rPr>
              <a:t>Study CI, using simple 1-d examples</a:t>
            </a:r>
          </a:p>
          <a:p>
            <a:pPr eaLnBrk="1" hangingPunct="1">
              <a:lnSpc>
                <a:spcPct val="150000"/>
              </a:lnSpc>
            </a:pPr>
            <a:r>
              <a:rPr lang="en-US" dirty="0">
                <a:solidFill>
                  <a:schemeClr val="bg2"/>
                </a:solidFill>
                <a:latin typeface="Arial" charset="0"/>
                <a:cs typeface="Arial" charset="0"/>
              </a:rPr>
              <a:t>Effect of a single </a:t>
            </a:r>
            <a:r>
              <a:rPr lang="en-US" u="sng" dirty="0">
                <a:solidFill>
                  <a:schemeClr val="bg2"/>
                </a:solidFill>
                <a:latin typeface="Arial" charset="0"/>
                <a:cs typeface="Arial" charset="0"/>
              </a:rPr>
              <a:t>outlier</a:t>
            </a:r>
            <a:r>
              <a:rPr lang="en-US" dirty="0">
                <a:solidFill>
                  <a:schemeClr val="bg2"/>
                </a:solidFill>
                <a:latin typeface="Arial" charset="0"/>
                <a:cs typeface="Arial" charset="0"/>
              </a:rPr>
              <a:t>?</a:t>
            </a:r>
          </a:p>
          <a:p>
            <a:pPr lvl="1" eaLnBrk="1" hangingPunct="1">
              <a:lnSpc>
                <a:spcPct val="150000"/>
              </a:lnSpc>
            </a:pPr>
            <a:r>
              <a:rPr lang="en-US" dirty="0">
                <a:solidFill>
                  <a:schemeClr val="bg2"/>
                </a:solidFill>
                <a:latin typeface="Arial" charset="0"/>
                <a:cs typeface="Arial" charset="0"/>
              </a:rPr>
              <a:t>Can create </a:t>
            </a:r>
            <a:r>
              <a:rPr lang="en-US" i="1" dirty="0">
                <a:solidFill>
                  <a:schemeClr val="bg2"/>
                </a:solidFill>
                <a:latin typeface="Arial" charset="0"/>
                <a:cs typeface="Arial" charset="0"/>
              </a:rPr>
              <a:t>local</a:t>
            </a:r>
            <a:r>
              <a:rPr lang="en-US" dirty="0">
                <a:solidFill>
                  <a:schemeClr val="bg2"/>
                </a:solidFill>
                <a:latin typeface="Arial" charset="0"/>
                <a:cs typeface="Arial" charset="0"/>
              </a:rPr>
              <a:t> minimum</a:t>
            </a:r>
          </a:p>
          <a:p>
            <a:pPr lvl="1" eaLnBrk="1" hangingPunct="1">
              <a:lnSpc>
                <a:spcPct val="150000"/>
              </a:lnSpc>
            </a:pPr>
            <a:r>
              <a:rPr lang="en-US" dirty="0">
                <a:solidFill>
                  <a:schemeClr val="bg2"/>
                </a:solidFill>
                <a:latin typeface="Arial" charset="0"/>
                <a:cs typeface="Arial" charset="0"/>
              </a:rPr>
              <a:t>Can also yield a </a:t>
            </a:r>
            <a:r>
              <a:rPr lang="en-US" i="1" dirty="0">
                <a:solidFill>
                  <a:schemeClr val="bg2"/>
                </a:solidFill>
                <a:latin typeface="Arial" charset="0"/>
                <a:cs typeface="Arial" charset="0"/>
              </a:rPr>
              <a:t>global</a:t>
            </a:r>
            <a:r>
              <a:rPr lang="en-US" dirty="0">
                <a:solidFill>
                  <a:schemeClr val="bg2"/>
                </a:solidFill>
                <a:latin typeface="Arial" charset="0"/>
                <a:cs typeface="Arial" charset="0"/>
              </a:rPr>
              <a:t> minimum</a:t>
            </a:r>
          </a:p>
          <a:p>
            <a:pPr lvl="1" eaLnBrk="1" hangingPunct="1">
              <a:lnSpc>
                <a:spcPct val="150000"/>
              </a:lnSpc>
            </a:pPr>
            <a:r>
              <a:rPr lang="en-US" dirty="0">
                <a:solidFill>
                  <a:schemeClr val="bg2"/>
                </a:solidFill>
                <a:latin typeface="Arial" charset="0"/>
                <a:cs typeface="Arial" charset="0"/>
              </a:rPr>
              <a:t>This gives a one point class</a:t>
            </a:r>
          </a:p>
          <a:p>
            <a:pPr lvl="1" eaLnBrk="1" hangingPunct="1">
              <a:lnSpc>
                <a:spcPct val="150000"/>
              </a:lnSpc>
            </a:pPr>
            <a:r>
              <a:rPr lang="en-US" dirty="0">
                <a:solidFill>
                  <a:schemeClr val="bg2"/>
                </a:solidFill>
                <a:latin typeface="Arial" charset="0"/>
                <a:cs typeface="Arial" charset="0"/>
              </a:rPr>
              <a:t>Can make CI arbitrarily small</a:t>
            </a:r>
          </a:p>
          <a:p>
            <a:pPr lvl="1" algn="ctr" eaLnBrk="1" hangingPunct="1">
              <a:lnSpc>
                <a:spcPct val="150000"/>
              </a:lnSpc>
              <a:buFontTx/>
              <a:buNone/>
            </a:pPr>
            <a:r>
              <a:rPr lang="en-US" dirty="0">
                <a:solidFill>
                  <a:schemeClr val="bg2"/>
                </a:solidFill>
                <a:latin typeface="Arial" charset="0"/>
                <a:cs typeface="Arial" charset="0"/>
              </a:rPr>
              <a:t>(really a “good clustering”???)</a:t>
            </a:r>
          </a:p>
          <a:p>
            <a:pPr lvl="1" eaLnBrk="1" hangingPunct="1">
              <a:lnSpc>
                <a:spcPct val="150000"/>
              </a:lnSpc>
            </a:pPr>
            <a:endParaRPr lang="en-US" dirty="0">
              <a:solidFill>
                <a:schemeClr val="bg2"/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15613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00FF"/>
            </a:gs>
            <a:gs pos="50000">
              <a:schemeClr val="tx1"/>
            </a:gs>
            <a:gs pos="100000">
              <a:srgbClr val="FF00FF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76200"/>
            <a:ext cx="7772400" cy="609600"/>
          </a:xfrm>
        </p:spPr>
        <p:txBody>
          <a:bodyPr/>
          <a:lstStyle/>
          <a:p>
            <a:pPr eaLnBrk="1" hangingPunct="1"/>
            <a:r>
              <a:rPr lang="en-US" dirty="0">
                <a:solidFill>
                  <a:schemeClr val="bg2"/>
                </a:solidFill>
                <a:latin typeface="Arial" charset="0"/>
                <a:cs typeface="Arial" charset="0"/>
              </a:rPr>
              <a:t>K-Means Clustering</a:t>
            </a:r>
          </a:p>
        </p:txBody>
      </p:sp>
      <p:sp>
        <p:nvSpPr>
          <p:cNvPr id="102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762000"/>
            <a:ext cx="8458200" cy="5715000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en-US" dirty="0">
                <a:solidFill>
                  <a:schemeClr val="bg2"/>
                </a:solidFill>
                <a:latin typeface="Arial" charset="0"/>
                <a:cs typeface="Arial" charset="0"/>
              </a:rPr>
              <a:t>2-d Toy Example</a:t>
            </a:r>
          </a:p>
          <a:p>
            <a:pPr marL="0" indent="0" eaLnBrk="1" hangingPunct="1">
              <a:buNone/>
            </a:pPr>
            <a:endParaRPr lang="en-US" dirty="0">
              <a:solidFill>
                <a:schemeClr val="bg2"/>
              </a:solidFill>
              <a:latin typeface="Arial" charset="0"/>
              <a:cs typeface="Arial" charset="0"/>
            </a:endParaRPr>
          </a:p>
          <a:p>
            <a:pPr marL="0" indent="0" eaLnBrk="1" hangingPunct="1">
              <a:buNone/>
            </a:pPr>
            <a:endParaRPr lang="en-US" dirty="0">
              <a:solidFill>
                <a:schemeClr val="bg2"/>
              </a:solidFill>
              <a:latin typeface="Arial" charset="0"/>
              <a:cs typeface="Arial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l="19699" t="2931" r="19699" b="24504"/>
          <a:stretch/>
        </p:blipFill>
        <p:spPr>
          <a:xfrm>
            <a:off x="4267125" y="1584928"/>
            <a:ext cx="4876875" cy="4511072"/>
          </a:xfrm>
          <a:prstGeom prst="rect">
            <a:avLst/>
          </a:prstGeom>
        </p:spPr>
      </p:pic>
      <p:grpSp>
        <p:nvGrpSpPr>
          <p:cNvPr id="15" name="Group 14"/>
          <p:cNvGrpSpPr/>
          <p:nvPr/>
        </p:nvGrpSpPr>
        <p:grpSpPr>
          <a:xfrm>
            <a:off x="381000" y="4191000"/>
            <a:ext cx="5105400" cy="461665"/>
            <a:chOff x="381000" y="4191000"/>
            <a:chExt cx="5105400" cy="461665"/>
          </a:xfrm>
        </p:grpSpPr>
        <p:sp>
          <p:nvSpPr>
            <p:cNvPr id="3" name="TextBox 2"/>
            <p:cNvSpPr txBox="1"/>
            <p:nvPr/>
          </p:nvSpPr>
          <p:spPr>
            <a:xfrm>
              <a:off x="381000" y="4191000"/>
              <a:ext cx="267977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Long Thin Cluster</a:t>
              </a:r>
            </a:p>
          </p:txBody>
        </p:sp>
        <p:cxnSp>
          <p:nvCxnSpPr>
            <p:cNvPr id="5" name="Straight Arrow Connector 4"/>
            <p:cNvCxnSpPr>
              <a:stCxn id="3" idx="3"/>
            </p:cNvCxnSpPr>
            <p:nvPr/>
          </p:nvCxnSpPr>
          <p:spPr>
            <a:xfrm flipV="1">
              <a:off x="3060773" y="4419600"/>
              <a:ext cx="2425627" cy="2233"/>
            </a:xfrm>
            <a:prstGeom prst="straightConnector1">
              <a:avLst/>
            </a:prstGeom>
            <a:ln w="38100">
              <a:solidFill>
                <a:schemeClr val="bg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" name="Group 15"/>
          <p:cNvGrpSpPr/>
          <p:nvPr/>
        </p:nvGrpSpPr>
        <p:grpSpPr>
          <a:xfrm>
            <a:off x="381000" y="4948535"/>
            <a:ext cx="6934200" cy="461665"/>
            <a:chOff x="381000" y="4948535"/>
            <a:chExt cx="6934200" cy="461665"/>
          </a:xfrm>
        </p:grpSpPr>
        <p:sp>
          <p:nvSpPr>
            <p:cNvPr id="6" name="TextBox 5"/>
            <p:cNvSpPr txBox="1"/>
            <p:nvPr/>
          </p:nvSpPr>
          <p:spPr>
            <a:xfrm>
              <a:off x="381000" y="4948535"/>
              <a:ext cx="318228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Close Round Clusters</a:t>
              </a:r>
            </a:p>
          </p:txBody>
        </p:sp>
        <p:cxnSp>
          <p:nvCxnSpPr>
            <p:cNvPr id="10" name="Straight Arrow Connector 9"/>
            <p:cNvCxnSpPr>
              <a:stCxn id="6" idx="3"/>
            </p:cNvCxnSpPr>
            <p:nvPr/>
          </p:nvCxnSpPr>
          <p:spPr>
            <a:xfrm flipV="1">
              <a:off x="3563281" y="4948535"/>
              <a:ext cx="3751919" cy="230833"/>
            </a:xfrm>
            <a:prstGeom prst="straightConnector1">
              <a:avLst/>
            </a:prstGeom>
            <a:ln w="38100">
              <a:solidFill>
                <a:schemeClr val="bg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" name="Group 13"/>
          <p:cNvGrpSpPr/>
          <p:nvPr/>
        </p:nvGrpSpPr>
        <p:grpSpPr>
          <a:xfrm>
            <a:off x="381000" y="3124200"/>
            <a:ext cx="7924800" cy="3052465"/>
            <a:chOff x="381000" y="3124200"/>
            <a:chExt cx="7924800" cy="3052465"/>
          </a:xfrm>
        </p:grpSpPr>
        <p:sp>
          <p:nvSpPr>
            <p:cNvPr id="7" name="TextBox 6"/>
            <p:cNvSpPr txBox="1"/>
            <p:nvPr/>
          </p:nvSpPr>
          <p:spPr>
            <a:xfrm>
              <a:off x="381000" y="5715000"/>
              <a:ext cx="333456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Outliers or Clusters???</a:t>
              </a:r>
            </a:p>
          </p:txBody>
        </p:sp>
        <p:cxnSp>
          <p:nvCxnSpPr>
            <p:cNvPr id="13" name="Straight Arrow Connector 12"/>
            <p:cNvCxnSpPr>
              <a:stCxn id="7" idx="3"/>
            </p:cNvCxnSpPr>
            <p:nvPr/>
          </p:nvCxnSpPr>
          <p:spPr>
            <a:xfrm flipV="1">
              <a:off x="3715567" y="3124200"/>
              <a:ext cx="4590233" cy="2821633"/>
            </a:xfrm>
            <a:prstGeom prst="straightConnector1">
              <a:avLst/>
            </a:prstGeom>
            <a:ln w="38100">
              <a:solidFill>
                <a:schemeClr val="bg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9539036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00FF"/>
            </a:gs>
            <a:gs pos="50000">
              <a:schemeClr val="tx1"/>
            </a:gs>
            <a:gs pos="100000">
              <a:srgbClr val="FF00FF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76200"/>
            <a:ext cx="7772400" cy="609600"/>
          </a:xfrm>
        </p:spPr>
        <p:txBody>
          <a:bodyPr/>
          <a:lstStyle/>
          <a:p>
            <a:pPr eaLnBrk="1" hangingPunct="1"/>
            <a:r>
              <a:rPr lang="en-US" dirty="0">
                <a:solidFill>
                  <a:schemeClr val="bg2"/>
                </a:solidFill>
                <a:latin typeface="Arial" charset="0"/>
                <a:cs typeface="Arial" charset="0"/>
              </a:rPr>
              <a:t>K-Means Clustering</a:t>
            </a:r>
          </a:p>
        </p:txBody>
      </p:sp>
      <p:sp>
        <p:nvSpPr>
          <p:cNvPr id="102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762000"/>
            <a:ext cx="8458200" cy="5715000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en-US" dirty="0">
                <a:solidFill>
                  <a:schemeClr val="bg2"/>
                </a:solidFill>
                <a:latin typeface="Arial" charset="0"/>
                <a:cs typeface="Arial" charset="0"/>
              </a:rPr>
              <a:t>2-d Toy Example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l="9852" t="4892" r="9095" b="8814"/>
          <a:stretch/>
        </p:blipFill>
        <p:spPr>
          <a:xfrm>
            <a:off x="1219200" y="1493452"/>
            <a:ext cx="6522646" cy="536454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152400" y="1759803"/>
                <a:ext cx="2204450" cy="83099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r>
                      <a:rPr kumimoji="0" lang="en-US" sz="2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𝑘</m:t>
                    </m:r>
                    <m:r>
                      <a:rPr kumimoji="0" lang="en-US" sz="2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=2</m:t>
                    </m:r>
                  </m:oMath>
                </a14:m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, Groups</a:t>
                </a:r>
              </a:p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All Small Ones</a:t>
                </a:r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400" y="1759803"/>
                <a:ext cx="2204450" cy="830997"/>
              </a:xfrm>
              <a:prstGeom prst="rect">
                <a:avLst/>
              </a:prstGeom>
              <a:blipFill>
                <a:blip r:embed="rId4"/>
                <a:stretch>
                  <a:fillRect l="-4144" t="-5147" r="-3315" b="-169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7015750" y="2521803"/>
                <a:ext cx="1942006" cy="83099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r>
                      <a:rPr kumimoji="0" lang="en-US" sz="2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𝑘</m:t>
                    </m:r>
                    <m:r>
                      <a:rPr kumimoji="0" lang="en-US" sz="2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=3</m:t>
                    </m:r>
                  </m:oMath>
                </a14:m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, Splits </a:t>
                </a:r>
              </a:p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Round Ones</a:t>
                </a:r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15750" y="2521803"/>
                <a:ext cx="1942006" cy="830997"/>
              </a:xfrm>
              <a:prstGeom prst="rect">
                <a:avLst/>
              </a:prstGeom>
              <a:blipFill>
                <a:blip r:embed="rId5"/>
                <a:stretch>
                  <a:fillRect l="-5031" t="-5147" r="-4088" b="-169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7086600" y="5105400"/>
                <a:ext cx="2085827" cy="120032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r>
                      <a:rPr kumimoji="0" lang="en-US" sz="2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𝑘</m:t>
                    </m:r>
                    <m:r>
                      <a:rPr kumimoji="0" lang="en-US" sz="2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=5</m:t>
                    </m:r>
                  </m:oMath>
                </a14:m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, Splits </a:t>
                </a:r>
              </a:p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Outliers, Not</a:t>
                </a:r>
              </a:p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Round Ones?</a:t>
                </a:r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86600" y="5105400"/>
                <a:ext cx="2085827" cy="1200329"/>
              </a:xfrm>
              <a:prstGeom prst="rect">
                <a:avLst/>
              </a:prstGeom>
              <a:blipFill>
                <a:blip r:embed="rId6"/>
                <a:stretch>
                  <a:fillRect l="-4678" t="-3571" r="-3509" b="-112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152400" y="4267200"/>
                <a:ext cx="1931939" cy="83099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r>
                      <a:rPr kumimoji="0" lang="en-US" sz="2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𝑘</m:t>
                    </m:r>
                    <m:r>
                      <a:rPr kumimoji="0" lang="en-US" sz="2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=4</m:t>
                    </m:r>
                  </m:oMath>
                </a14:m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, Splits</a:t>
                </a:r>
              </a:p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Long Cluster</a:t>
                </a:r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400" y="4267200"/>
                <a:ext cx="1931939" cy="830997"/>
              </a:xfrm>
              <a:prstGeom prst="rect">
                <a:avLst/>
              </a:prstGeom>
              <a:blipFill>
                <a:blip r:embed="rId7"/>
                <a:stretch>
                  <a:fillRect l="-4732" t="-5147" r="-4101" b="-169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Box 8"/>
          <p:cNvSpPr txBox="1"/>
          <p:nvPr/>
        </p:nvSpPr>
        <p:spPr>
          <a:xfrm>
            <a:off x="2514600" y="3834825"/>
            <a:ext cx="490070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K-Means Can Be Slippery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105400" y="4648200"/>
            <a:ext cx="18646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Local Minimum?</a:t>
            </a:r>
          </a:p>
        </p:txBody>
      </p:sp>
    </p:spTree>
    <p:extLst>
      <p:ext uri="{BB962C8B-B14F-4D97-AF65-F5344CB8AC3E}">
        <p14:creationId xmlns:p14="http://schemas.microsoft.com/office/powerpoint/2010/main" val="8891730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  <p:bldP spid="7" grpId="0"/>
      <p:bldP spid="8" grpId="0"/>
      <p:bldP spid="9" grpId="0"/>
      <p:bldP spid="3" grpId="0"/>
    </p:bldLst>
  </p:timing>
</p:sld>
</file>

<file path=ppt/slides/slide1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00FF"/>
            </a:gs>
            <a:gs pos="50000">
              <a:schemeClr val="tx1"/>
            </a:gs>
            <a:gs pos="100000">
              <a:srgbClr val="FF00FF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76200"/>
            <a:ext cx="7772400" cy="609600"/>
          </a:xfrm>
        </p:spPr>
        <p:txBody>
          <a:bodyPr/>
          <a:lstStyle/>
          <a:p>
            <a:pPr eaLnBrk="1" hangingPunct="1"/>
            <a:r>
              <a:rPr lang="en-US" dirty="0">
                <a:solidFill>
                  <a:schemeClr val="bg2"/>
                </a:solidFill>
                <a:latin typeface="Arial" charset="0"/>
                <a:cs typeface="Arial" charset="0"/>
              </a:rPr>
              <a:t>K-Means Clustering</a:t>
            </a:r>
          </a:p>
        </p:txBody>
      </p:sp>
      <p:sp>
        <p:nvSpPr>
          <p:cNvPr id="102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762000"/>
            <a:ext cx="8458200" cy="5715000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en-US" dirty="0">
                <a:solidFill>
                  <a:schemeClr val="bg2"/>
                </a:solidFill>
                <a:latin typeface="Arial" charset="0"/>
                <a:cs typeface="Arial" charset="0"/>
              </a:rPr>
              <a:t>2-d Toy Example, More Careful Look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l="9852" t="4892" r="9095" b="8814"/>
          <a:stretch/>
        </p:blipFill>
        <p:spPr>
          <a:xfrm>
            <a:off x="1219200" y="1493452"/>
            <a:ext cx="6522646" cy="536454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4953000" y="4415135"/>
                <a:ext cx="2642070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r>
                      <a:rPr kumimoji="0" lang="en-US" sz="2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𝑘</m:t>
                    </m:r>
                    <m:r>
                      <a:rPr kumimoji="0" lang="en-US" sz="2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=5</m:t>
                    </m:r>
                  </m:oMath>
                </a14:m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,  </a:t>
                </a:r>
                <a14:m>
                  <m:oMath xmlns:m="http://schemas.openxmlformats.org/officeDocument/2006/math">
                    <m:r>
                      <a:rPr kumimoji="0" lang="en-US" sz="2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𝐶𝐼</m:t>
                    </m:r>
                    <m:r>
                      <a:rPr kumimoji="0" lang="en-US" sz="2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=0.063</m:t>
                    </m:r>
                  </m:oMath>
                </a14:m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53000" y="4415135"/>
                <a:ext cx="2642070" cy="461665"/>
              </a:xfrm>
              <a:prstGeom prst="rect">
                <a:avLst/>
              </a:prstGeom>
              <a:blipFill>
                <a:blip r:embed="rId4"/>
                <a:stretch>
                  <a:fillRect l="-693" t="-9211" b="-302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8" name="TextBox 7"/>
              <p:cNvSpPr txBox="1"/>
              <p:nvPr/>
            </p:nvSpPr>
            <p:spPr>
              <a:xfrm>
                <a:off x="152400" y="4267200"/>
                <a:ext cx="2642070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r>
                      <a:rPr kumimoji="0" lang="en-US" sz="2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𝑘</m:t>
                    </m:r>
                    <m:r>
                      <a:rPr kumimoji="0" lang="en-US" sz="2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=4</m:t>
                    </m:r>
                  </m:oMath>
                </a14:m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:  </a:t>
                </a:r>
                <a14:m>
                  <m:oMath xmlns:m="http://schemas.openxmlformats.org/officeDocument/2006/math">
                    <m:r>
                      <a:rPr kumimoji="0" lang="en-US" sz="2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𝐶𝐼</m:t>
                    </m:r>
                    <m:r>
                      <a:rPr kumimoji="0" lang="en-US" sz="2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=0.091</m:t>
                    </m:r>
                  </m:oMath>
                </a14:m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endParaRPr>
              </a:p>
            </p:txBody>
          </p:sp>
        </mc:Choice>
        <mc:Fallback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400" y="4267200"/>
                <a:ext cx="2642070" cy="461665"/>
              </a:xfrm>
              <a:prstGeom prst="rect">
                <a:avLst/>
              </a:prstGeom>
              <a:blipFill>
                <a:blip r:embed="rId5"/>
                <a:stretch>
                  <a:fillRect l="-693" t="-9211" b="-302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Box 8"/>
          <p:cNvSpPr txBox="1"/>
          <p:nvPr/>
        </p:nvSpPr>
        <p:spPr>
          <a:xfrm>
            <a:off x="2514600" y="3758625"/>
            <a:ext cx="490070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K-Means Can Be Slippery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8C1F05DF-993F-4FBD-B534-D29815F86823}"/>
                  </a:ext>
                </a:extLst>
              </p:cNvPr>
              <p:cNvSpPr txBox="1"/>
              <p:nvPr/>
            </p:nvSpPr>
            <p:spPr>
              <a:xfrm>
                <a:off x="152400" y="5105400"/>
                <a:ext cx="3021533" cy="83099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r>
                      <a:rPr kumimoji="0" lang="en-US" sz="2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𝑘</m:t>
                    </m:r>
                    <m:r>
                      <a:rPr kumimoji="0" lang="en-US" sz="2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=4</m:t>
                    </m:r>
                  </m:oMath>
                </a14:m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:  Separated</a:t>
                </a:r>
              </a:p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sz="2400" dirty="0">
                    <a:solidFill>
                      <a:srgbClr val="000000"/>
                    </a:solidFill>
                  </a:rPr>
                  <a:t>Out Pair: </a:t>
                </a:r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US" sz="2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𝐶𝐼</m:t>
                    </m:r>
                    <m:r>
                      <a:rPr kumimoji="0" lang="en-US" sz="2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=0.161</m:t>
                    </m:r>
                  </m:oMath>
                </a14:m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8C1F05DF-993F-4FBD-B534-D29815F8682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400" y="5105400"/>
                <a:ext cx="3021533" cy="830997"/>
              </a:xfrm>
              <a:prstGeom prst="rect">
                <a:avLst/>
              </a:prstGeom>
              <a:blipFill>
                <a:blip r:embed="rId6"/>
                <a:stretch>
                  <a:fillRect l="-3024" t="-5147" b="-161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80571034-F511-4FB1-8C79-176DD51A0470}"/>
                  </a:ext>
                </a:extLst>
              </p:cNvPr>
              <p:cNvSpPr txBox="1"/>
              <p:nvPr/>
            </p:nvSpPr>
            <p:spPr>
              <a:xfrm>
                <a:off x="4953000" y="5177135"/>
                <a:ext cx="2870851" cy="83099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r>
                      <a:rPr kumimoji="0" lang="en-US" sz="2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𝑘</m:t>
                    </m:r>
                    <m:r>
                      <a:rPr kumimoji="0" lang="en-US" sz="2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=5</m:t>
                    </m:r>
                  </m:oMath>
                </a14:m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:  Split</a:t>
                </a:r>
                <a:r>
                  <a:rPr kumimoji="0" lang="en-US" sz="2400" b="0" i="0" u="none" strike="noStrike" kern="1200" cap="none" spc="0" normalizeH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 </a:t>
                </a:r>
              </a:p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400" b="0" i="0" u="none" strike="noStrike" kern="1200" cap="none" spc="0" normalizeH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Spheres </a:t>
                </a:r>
                <a14:m>
                  <m:oMath xmlns:m="http://schemas.openxmlformats.org/officeDocument/2006/math">
                    <m:r>
                      <a:rPr kumimoji="0" lang="en-US" sz="2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𝐶𝐼</m:t>
                    </m:r>
                    <m:r>
                      <a:rPr kumimoji="0" lang="en-US" sz="2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=0.059</m:t>
                    </m:r>
                  </m:oMath>
                </a14:m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80571034-F511-4FB1-8C79-176DD51A047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53000" y="5177135"/>
                <a:ext cx="2870851" cy="830997"/>
              </a:xfrm>
              <a:prstGeom prst="rect">
                <a:avLst/>
              </a:prstGeom>
              <a:blipFill>
                <a:blip r:embed="rId7"/>
                <a:stretch>
                  <a:fillRect l="-3404" t="-5109" b="-160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5" name="Group 14">
            <a:extLst>
              <a:ext uri="{FF2B5EF4-FFF2-40B4-BE49-F238E27FC236}">
                <a16:creationId xmlns:a16="http://schemas.microsoft.com/office/drawing/2014/main" id="{4D636051-A615-4AB1-84B0-4089067A87CB}"/>
              </a:ext>
            </a:extLst>
          </p:cNvPr>
          <p:cNvGrpSpPr/>
          <p:nvPr/>
        </p:nvGrpSpPr>
        <p:grpSpPr>
          <a:xfrm>
            <a:off x="2286000" y="2743200"/>
            <a:ext cx="2219221" cy="1600200"/>
            <a:chOff x="2286000" y="2743200"/>
            <a:chExt cx="2219221" cy="1600200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AF4162E4-F0C7-47B9-9BE4-D051CF760AC8}"/>
                </a:ext>
              </a:extLst>
            </p:cNvPr>
            <p:cNvSpPr txBox="1"/>
            <p:nvPr/>
          </p:nvSpPr>
          <p:spPr>
            <a:xfrm>
              <a:off x="2743200" y="2743200"/>
              <a:ext cx="176202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FF0000"/>
                  </a:solidFill>
                </a:rPr>
                <a:t>So Global </a:t>
              </a:r>
              <a:r>
                <a:rPr lang="en-US" dirty="0" err="1">
                  <a:solidFill>
                    <a:srgbClr val="FF0000"/>
                  </a:solidFill>
                </a:rPr>
                <a:t>Min’r</a:t>
              </a:r>
              <a:endParaRPr lang="en-US" dirty="0">
                <a:solidFill>
                  <a:srgbClr val="FF0000"/>
                </a:solidFill>
              </a:endParaRPr>
            </a:p>
          </p:txBody>
        </p:sp>
        <p:cxnSp>
          <p:nvCxnSpPr>
            <p:cNvPr id="13" name="Straight Arrow Connector 12">
              <a:extLst>
                <a:ext uri="{FF2B5EF4-FFF2-40B4-BE49-F238E27FC236}">
                  <a16:creationId xmlns:a16="http://schemas.microsoft.com/office/drawing/2014/main" id="{E6BA7683-5F77-416F-BC1E-F78380A6BDCD}"/>
                </a:ext>
              </a:extLst>
            </p:cNvPr>
            <p:cNvCxnSpPr>
              <a:stCxn id="5" idx="2"/>
            </p:cNvCxnSpPr>
            <p:nvPr/>
          </p:nvCxnSpPr>
          <p:spPr>
            <a:xfrm flipH="1">
              <a:off x="2286000" y="3112532"/>
              <a:ext cx="1338211" cy="1230868"/>
            </a:xfrm>
            <a:prstGeom prst="straightConnector1">
              <a:avLst/>
            </a:prstGeom>
            <a:ln w="254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5B33C9E5-8482-4026-8BF8-D7EEA0840162}"/>
              </a:ext>
            </a:extLst>
          </p:cNvPr>
          <p:cNvGrpSpPr/>
          <p:nvPr/>
        </p:nvGrpSpPr>
        <p:grpSpPr>
          <a:xfrm>
            <a:off x="5897195" y="2743200"/>
            <a:ext cx="1646605" cy="1752600"/>
            <a:chOff x="5897195" y="2743200"/>
            <a:chExt cx="1646605" cy="1752600"/>
          </a:xfrm>
        </p:grpSpPr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33050E27-314A-4EB7-912D-0D1FAA3DE673}"/>
                </a:ext>
              </a:extLst>
            </p:cNvPr>
            <p:cNvSpPr txBox="1"/>
            <p:nvPr/>
          </p:nvSpPr>
          <p:spPr>
            <a:xfrm>
              <a:off x="5897195" y="2743200"/>
              <a:ext cx="164660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FF0000"/>
                  </a:solidFill>
                </a:rPr>
                <a:t>So Local </a:t>
              </a:r>
              <a:r>
                <a:rPr lang="en-US" dirty="0" err="1">
                  <a:solidFill>
                    <a:srgbClr val="FF0000"/>
                  </a:solidFill>
                </a:rPr>
                <a:t>Min’r</a:t>
              </a:r>
              <a:endParaRPr lang="en-US" dirty="0">
                <a:solidFill>
                  <a:srgbClr val="FF0000"/>
                </a:solidFill>
              </a:endParaRPr>
            </a:p>
          </p:txBody>
        </p:sp>
        <p:cxnSp>
          <p:nvCxnSpPr>
            <p:cNvPr id="18" name="Straight Arrow Connector 17">
              <a:extLst>
                <a:ext uri="{FF2B5EF4-FFF2-40B4-BE49-F238E27FC236}">
                  <a16:creationId xmlns:a16="http://schemas.microsoft.com/office/drawing/2014/main" id="{0E6D0AAC-F540-4110-94AF-8D2786BA3BD5}"/>
                </a:ext>
              </a:extLst>
            </p:cNvPr>
            <p:cNvCxnSpPr>
              <a:cxnSpLocks/>
            </p:cNvCxnSpPr>
            <p:nvPr/>
          </p:nvCxnSpPr>
          <p:spPr>
            <a:xfrm>
              <a:off x="6705600" y="3200400"/>
              <a:ext cx="381000" cy="1295400"/>
            </a:xfrm>
            <a:prstGeom prst="straightConnector1">
              <a:avLst/>
            </a:prstGeom>
            <a:ln w="254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7FE692BB-37F7-5232-31A4-80F851DD0D00}"/>
              </a:ext>
            </a:extLst>
          </p:cNvPr>
          <p:cNvSpPr txBox="1"/>
          <p:nvPr/>
        </p:nvSpPr>
        <p:spPr>
          <a:xfrm>
            <a:off x="1080682" y="1625025"/>
            <a:ext cx="684411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0000FF"/>
                </a:solidFill>
              </a:rPr>
              <a:t>Recommendation:  Visual Validation!</a:t>
            </a:r>
          </a:p>
        </p:txBody>
      </p:sp>
    </p:spTree>
    <p:extLst>
      <p:ext uri="{BB962C8B-B14F-4D97-AF65-F5344CB8AC3E}">
        <p14:creationId xmlns:p14="http://schemas.microsoft.com/office/powerpoint/2010/main" val="35453756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1" grpId="0"/>
      <p:bldP spid="12" grpId="0"/>
      <p:bldP spid="2" grpId="0"/>
    </p:bldLst>
  </p:timing>
</p:sld>
</file>

<file path=ppt/slides/slide1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0000"/>
            </a:gs>
            <a:gs pos="50000">
              <a:schemeClr val="bg1"/>
            </a:gs>
            <a:gs pos="100000">
              <a:srgbClr val="FF0000"/>
            </a:gs>
          </a:gsLst>
          <a:lin ang="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944562"/>
          </a:xfrm>
        </p:spPr>
        <p:txBody>
          <a:bodyPr/>
          <a:lstStyle/>
          <a:p>
            <a:pPr eaLnBrk="1" hangingPunct="1"/>
            <a:r>
              <a:rPr lang="en-US" dirty="0"/>
              <a:t>Participant Presentation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219200"/>
            <a:ext cx="8839200" cy="5257800"/>
          </a:xfrm>
        </p:spPr>
        <p:txBody>
          <a:bodyPr/>
          <a:lstStyle/>
          <a:p>
            <a:pPr eaLnBrk="1" hangingPunct="1">
              <a:buFontTx/>
              <a:buNone/>
            </a:pPr>
            <a:endParaRPr lang="en-US" dirty="0"/>
          </a:p>
          <a:p>
            <a:pPr eaLnBrk="1" hangingPunct="1">
              <a:buNone/>
            </a:pPr>
            <a:r>
              <a:rPr lang="en-US" dirty="0"/>
              <a:t>1:35      Gilbert Giri: </a:t>
            </a:r>
          </a:p>
          <a:p>
            <a:pPr eaLnBrk="1" hangingPunct="1">
              <a:buFontTx/>
              <a:buNone/>
            </a:pPr>
            <a:endParaRPr lang="en-US" dirty="0"/>
          </a:p>
          <a:p>
            <a:pPr algn="ctr" eaLnBrk="1" hangingPunct="1">
              <a:buFontTx/>
              <a:buNone/>
            </a:pPr>
            <a:r>
              <a:rPr lang="en-US" dirty="0"/>
              <a:t>  Evolution of Gene Regulation</a:t>
            </a:r>
          </a:p>
          <a:p>
            <a:pPr algn="ctr" eaLnBrk="1" hangingPunct="1">
              <a:buFontTx/>
              <a:buNone/>
            </a:pPr>
            <a:endParaRPr lang="en-US" dirty="0"/>
          </a:p>
          <a:p>
            <a:pPr algn="ctr" eaLnBrk="1" hangingPunct="1">
              <a:buFontTx/>
              <a:buNone/>
            </a:pPr>
            <a:endParaRPr lang="en-US" dirty="0"/>
          </a:p>
          <a:p>
            <a:pPr eaLnBrk="1" hangingPunct="1">
              <a:buFontTx/>
              <a:buNone/>
            </a:pPr>
            <a:r>
              <a:rPr lang="en-US" dirty="0"/>
              <a:t>Next Class:     Tianzhu Liu</a:t>
            </a:r>
          </a:p>
        </p:txBody>
      </p:sp>
    </p:spTree>
    <p:extLst>
      <p:ext uri="{BB962C8B-B14F-4D97-AF65-F5344CB8AC3E}">
        <p14:creationId xmlns:p14="http://schemas.microsoft.com/office/powerpoint/2010/main" val="320505523"/>
      </p:ext>
    </p:extLst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0000"/>
            </a:gs>
            <a:gs pos="50000">
              <a:schemeClr val="tx1"/>
            </a:gs>
            <a:gs pos="100000">
              <a:srgbClr val="FF0000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8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28600" y="990600"/>
            <a:ext cx="8382000" cy="5257800"/>
          </a:xfrm>
        </p:spPr>
        <p:txBody>
          <a:bodyPr/>
          <a:lstStyle/>
          <a:p>
            <a:pPr marL="533400" lvl="0" indent="-533400" eaLnBrk="1" hangingPunct="1">
              <a:lnSpc>
                <a:spcPct val="140000"/>
              </a:lnSpc>
              <a:buClr>
                <a:srgbClr val="A50021"/>
              </a:buClr>
              <a:buSzPct val="75000"/>
              <a:buNone/>
            </a:pPr>
            <a:r>
              <a:rPr lang="en-US" dirty="0">
                <a:solidFill>
                  <a:srgbClr val="000000"/>
                </a:solidFill>
                <a:latin typeface="Tahoma"/>
              </a:rPr>
              <a:t>Choice 2:</a:t>
            </a:r>
          </a:p>
          <a:p>
            <a:pPr marL="533400" lvl="0" indent="-533400" eaLnBrk="1" hangingPunct="1">
              <a:lnSpc>
                <a:spcPct val="140000"/>
              </a:lnSpc>
              <a:buClr>
                <a:srgbClr val="A50021"/>
              </a:buClr>
              <a:buSzPct val="75000"/>
              <a:buNone/>
            </a:pPr>
            <a:r>
              <a:rPr lang="en-US" dirty="0">
                <a:solidFill>
                  <a:srgbClr val="000000"/>
                </a:solidFill>
                <a:latin typeface="Tahoma"/>
              </a:rPr>
              <a:t>Which Statistic to Summarize Projections?</a:t>
            </a:r>
          </a:p>
          <a:p>
            <a:pPr marL="457200" lvl="0" indent="-457200" eaLnBrk="1" hangingPunct="1">
              <a:lnSpc>
                <a:spcPct val="140000"/>
              </a:lnSpc>
              <a:buSzPct val="100000"/>
              <a:buFont typeface="Wingdings" panose="05000000000000000000" pitchFamily="2" charset="2"/>
              <a:buChar char="v"/>
            </a:pPr>
            <a:r>
              <a:rPr lang="en-US" dirty="0">
                <a:solidFill>
                  <a:srgbClr val="000000"/>
                </a:solidFill>
                <a:latin typeface="Tahoma"/>
              </a:rPr>
              <a:t>   2 – Sample t statistic</a:t>
            </a:r>
          </a:p>
          <a:p>
            <a:pPr marL="457200" lvl="0" indent="-457200" eaLnBrk="1" hangingPunct="1">
              <a:lnSpc>
                <a:spcPct val="140000"/>
              </a:lnSpc>
              <a:buSzPct val="100000"/>
              <a:buFont typeface="Wingdings" panose="05000000000000000000" pitchFamily="2" charset="2"/>
              <a:buChar char="v"/>
            </a:pPr>
            <a:r>
              <a:rPr lang="en-US" dirty="0">
                <a:solidFill>
                  <a:srgbClr val="000000"/>
                </a:solidFill>
                <a:latin typeface="Tahoma"/>
              </a:rPr>
              <a:t>   Mean Difference</a:t>
            </a:r>
          </a:p>
          <a:p>
            <a:pPr marL="533400" indent="-533400" eaLnBrk="1" hangingPunct="1">
              <a:lnSpc>
                <a:spcPct val="140000"/>
              </a:lnSpc>
              <a:buFont typeface="Wingdings" pitchFamily="2" charset="2"/>
              <a:buNone/>
            </a:pPr>
            <a:endParaRPr lang="en-US" dirty="0">
              <a:solidFill>
                <a:schemeClr val="bg2"/>
              </a:solidFill>
              <a:latin typeface="Arial" charset="0"/>
              <a:cs typeface="Arial" charset="0"/>
            </a:endParaRPr>
          </a:p>
          <a:p>
            <a:pPr marL="533400" indent="-533400" eaLnBrk="1" hangingPunct="1">
              <a:lnSpc>
                <a:spcPct val="140000"/>
              </a:lnSpc>
              <a:buFont typeface="Wingdings" pitchFamily="2" charset="2"/>
              <a:buNone/>
            </a:pPr>
            <a:endParaRPr lang="en-US" u="sng" dirty="0">
              <a:solidFill>
                <a:schemeClr val="bg2"/>
              </a:solidFill>
              <a:latin typeface="Arial" charset="0"/>
              <a:cs typeface="Arial" charset="0"/>
            </a:endParaRPr>
          </a:p>
        </p:txBody>
      </p:sp>
      <p:sp>
        <p:nvSpPr>
          <p:cNvPr id="23559" name="Rectangle 4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0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1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2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3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4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5" name="Rectangle 10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6" name="Rectangle 11"/>
          <p:cNvSpPr>
            <a:spLocks noChangeArrowheads="1"/>
          </p:cNvSpPr>
          <p:nvPr/>
        </p:nvSpPr>
        <p:spPr bwMode="auto">
          <a:xfrm>
            <a:off x="0" y="30368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7" name="Rectangle 12"/>
          <p:cNvSpPr>
            <a:spLocks noChangeArrowheads="1"/>
          </p:cNvSpPr>
          <p:nvPr/>
        </p:nvSpPr>
        <p:spPr bwMode="auto">
          <a:xfrm>
            <a:off x="-76200" y="41910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8" name="Rectangle 13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9" name="Rectangle 14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0" name="Rectangle 15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1" name="Rectangle 16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2" name="Rectangle 1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3" name="Rectangle 18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4" name="Rectangle 19"/>
          <p:cNvSpPr>
            <a:spLocks noChangeArrowheads="1"/>
          </p:cNvSpPr>
          <p:nvPr/>
        </p:nvSpPr>
        <p:spPr bwMode="auto">
          <a:xfrm>
            <a:off x="0" y="32004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5" name="Rectangle 20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6" name="Rectangle 21"/>
          <p:cNvSpPr>
            <a:spLocks noChangeArrowheads="1"/>
          </p:cNvSpPr>
          <p:nvPr/>
        </p:nvSpPr>
        <p:spPr bwMode="auto">
          <a:xfrm>
            <a:off x="0" y="32766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7" name="Rectangle 22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8" name="Rectangle 24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7" name="Rectangle 2"/>
          <p:cNvSpPr>
            <a:spLocks noGrp="1" noChangeArrowheads="1"/>
          </p:cNvSpPr>
          <p:nvPr>
            <p:ph type="title"/>
          </p:nvPr>
        </p:nvSpPr>
        <p:spPr>
          <a:xfrm>
            <a:off x="723900" y="304800"/>
            <a:ext cx="7696200" cy="492125"/>
          </a:xfrm>
        </p:spPr>
        <p:txBody>
          <a:bodyPr/>
          <a:lstStyle/>
          <a:p>
            <a:pPr eaLnBrk="1" hangingPunct="1"/>
            <a:r>
              <a:rPr lang="en-US" sz="3600" dirty="0">
                <a:solidFill>
                  <a:srgbClr val="00B050"/>
                </a:solidFill>
                <a:latin typeface="Arial" charset="0"/>
                <a:cs typeface="Arial" charset="0"/>
              </a:rPr>
              <a:t>HDLSS</a:t>
            </a:r>
            <a:r>
              <a:rPr lang="en-US" sz="3600" dirty="0">
                <a:solidFill>
                  <a:schemeClr val="bg2"/>
                </a:solidFill>
                <a:latin typeface="Arial" charset="0"/>
                <a:cs typeface="Arial" charset="0"/>
              </a:rPr>
              <a:t> Analysis of </a:t>
            </a:r>
            <a:r>
              <a:rPr lang="en-US" sz="3600" dirty="0" err="1">
                <a:solidFill>
                  <a:schemeClr val="bg2"/>
                </a:solidFill>
                <a:latin typeface="Arial" charset="0"/>
                <a:cs typeface="Arial" charset="0"/>
              </a:rPr>
              <a:t>DiProPerm</a:t>
            </a:r>
            <a:endParaRPr lang="en-US" sz="3600" dirty="0">
              <a:solidFill>
                <a:schemeClr val="bg2"/>
              </a:solidFill>
              <a:latin typeface="Arial" charset="0"/>
              <a:cs typeface="Arial" charset="0"/>
            </a:endParaRP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 rotWithShape="1">
          <a:blip r:embed="rId3"/>
          <a:srcRect l="22966" t="40531" r="12867" b="5170"/>
          <a:stretch/>
        </p:blipFill>
        <p:spPr>
          <a:xfrm>
            <a:off x="533400" y="4419601"/>
            <a:ext cx="8043330" cy="2285999"/>
          </a:xfrm>
          <a:prstGeom prst="rect">
            <a:avLst/>
          </a:prstGeom>
        </p:spPr>
      </p:pic>
      <p:cxnSp>
        <p:nvCxnSpPr>
          <p:cNvPr id="3" name="Straight Arrow Connector 2"/>
          <p:cNvCxnSpPr/>
          <p:nvPr/>
        </p:nvCxnSpPr>
        <p:spPr>
          <a:xfrm flipH="1">
            <a:off x="1828800" y="2438400"/>
            <a:ext cx="4724400" cy="2819400"/>
          </a:xfrm>
          <a:prstGeom prst="straightConnector1">
            <a:avLst/>
          </a:prstGeom>
          <a:ln w="38100">
            <a:solidFill>
              <a:schemeClr val="bg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 flipH="1">
            <a:off x="3581400" y="2438400"/>
            <a:ext cx="2971800" cy="2743200"/>
          </a:xfrm>
          <a:prstGeom prst="straightConnector1">
            <a:avLst/>
          </a:prstGeom>
          <a:ln w="38100">
            <a:solidFill>
              <a:schemeClr val="bg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 flipH="1">
            <a:off x="5562600" y="2438400"/>
            <a:ext cx="990600" cy="2743200"/>
          </a:xfrm>
          <a:prstGeom prst="straightConnector1">
            <a:avLst/>
          </a:prstGeom>
          <a:ln w="38100">
            <a:solidFill>
              <a:schemeClr val="bg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303523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0000"/>
            </a:gs>
            <a:gs pos="50000">
              <a:schemeClr val="tx1"/>
            </a:gs>
            <a:gs pos="100000">
              <a:srgbClr val="FF0000"/>
            </a:gs>
          </a:gsLst>
          <a:lin ang="2700000" scaled="0"/>
        </a:gra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1790CBA-82C2-6574-60F8-6AF631EDD90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8" name="Rectangle 3">
            <a:extLst>
              <a:ext uri="{FF2B5EF4-FFF2-40B4-BE49-F238E27FC236}">
                <a16:creationId xmlns:a16="http://schemas.microsoft.com/office/drawing/2014/main" id="{87FDC524-F182-01B7-83E8-DDE45D24293A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228600" y="990600"/>
            <a:ext cx="8382000" cy="5257800"/>
          </a:xfrm>
        </p:spPr>
        <p:txBody>
          <a:bodyPr/>
          <a:lstStyle/>
          <a:p>
            <a:pPr marL="533400" lvl="0" indent="-533400" eaLnBrk="1" hangingPunct="1">
              <a:lnSpc>
                <a:spcPct val="140000"/>
              </a:lnSpc>
              <a:buClr>
                <a:srgbClr val="A50021"/>
              </a:buClr>
              <a:buSzPct val="75000"/>
              <a:buNone/>
            </a:pPr>
            <a:r>
              <a:rPr lang="en-US" dirty="0">
                <a:solidFill>
                  <a:srgbClr val="000000"/>
                </a:solidFill>
                <a:latin typeface="Tahoma"/>
              </a:rPr>
              <a:t>Choice 2:</a:t>
            </a:r>
          </a:p>
          <a:p>
            <a:pPr marL="533400" lvl="0" indent="-533400" eaLnBrk="1" hangingPunct="1">
              <a:lnSpc>
                <a:spcPct val="140000"/>
              </a:lnSpc>
              <a:buClr>
                <a:srgbClr val="A50021"/>
              </a:buClr>
              <a:buSzPct val="75000"/>
              <a:buNone/>
            </a:pPr>
            <a:r>
              <a:rPr lang="en-US" dirty="0">
                <a:solidFill>
                  <a:srgbClr val="000000"/>
                </a:solidFill>
                <a:latin typeface="Tahoma"/>
              </a:rPr>
              <a:t>Which Statistic to Summarize Projections?</a:t>
            </a:r>
          </a:p>
          <a:p>
            <a:pPr marL="457200" lvl="0" indent="-457200" eaLnBrk="1" hangingPunct="1">
              <a:lnSpc>
                <a:spcPct val="140000"/>
              </a:lnSpc>
              <a:buSzPct val="100000"/>
              <a:buFont typeface="Wingdings" panose="05000000000000000000" pitchFamily="2" charset="2"/>
              <a:buChar char="v"/>
            </a:pPr>
            <a:r>
              <a:rPr lang="en-US" dirty="0">
                <a:solidFill>
                  <a:srgbClr val="000000"/>
                </a:solidFill>
                <a:latin typeface="Tahoma"/>
              </a:rPr>
              <a:t>   2 – Sample t statistic</a:t>
            </a:r>
          </a:p>
          <a:p>
            <a:pPr marL="457200" lvl="0" indent="-457200" eaLnBrk="1" hangingPunct="1">
              <a:lnSpc>
                <a:spcPct val="140000"/>
              </a:lnSpc>
              <a:buSzPct val="100000"/>
              <a:buFont typeface="Wingdings" panose="05000000000000000000" pitchFamily="2" charset="2"/>
              <a:buChar char="v"/>
            </a:pPr>
            <a:r>
              <a:rPr lang="en-US" dirty="0">
                <a:solidFill>
                  <a:srgbClr val="000000"/>
                </a:solidFill>
                <a:latin typeface="Tahoma"/>
              </a:rPr>
              <a:t>   Mean Difference</a:t>
            </a:r>
          </a:p>
          <a:p>
            <a:pPr marL="0" lvl="0" indent="0" eaLnBrk="1" hangingPunct="1">
              <a:lnSpc>
                <a:spcPct val="140000"/>
              </a:lnSpc>
              <a:buSzPct val="100000"/>
              <a:buNone/>
            </a:pPr>
            <a:r>
              <a:rPr lang="en-US" dirty="0">
                <a:solidFill>
                  <a:srgbClr val="00B050"/>
                </a:solidFill>
                <a:latin typeface="Tahoma"/>
              </a:rPr>
              <a:t>HDLSS</a:t>
            </a:r>
            <a:r>
              <a:rPr lang="en-US" dirty="0">
                <a:solidFill>
                  <a:srgbClr val="000000"/>
                </a:solidFill>
                <a:latin typeface="Tahoma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ahoma"/>
              </a:rPr>
              <a:t>Asymptotics</a:t>
            </a:r>
            <a:r>
              <a:rPr lang="en-US" dirty="0">
                <a:solidFill>
                  <a:srgbClr val="000000"/>
                </a:solidFill>
                <a:latin typeface="Tahoma"/>
              </a:rPr>
              <a:t>, Wei et al. (2015):</a:t>
            </a:r>
          </a:p>
          <a:p>
            <a:pPr marL="0" lvl="0" indent="0" algn="ctr" eaLnBrk="1" hangingPunct="1">
              <a:lnSpc>
                <a:spcPct val="140000"/>
              </a:lnSpc>
              <a:buSzPct val="100000"/>
              <a:buNone/>
            </a:pPr>
            <a:r>
              <a:rPr lang="en-US" dirty="0">
                <a:solidFill>
                  <a:srgbClr val="000000"/>
                </a:solidFill>
                <a:latin typeface="Tahoma"/>
              </a:rPr>
              <a:t>Mean Difference is More Powerful</a:t>
            </a:r>
          </a:p>
          <a:p>
            <a:pPr marL="533400" indent="-533400" eaLnBrk="1" hangingPunct="1">
              <a:lnSpc>
                <a:spcPct val="140000"/>
              </a:lnSpc>
              <a:buFont typeface="Wingdings" pitchFamily="2" charset="2"/>
              <a:buNone/>
            </a:pPr>
            <a:endParaRPr lang="en-US" dirty="0">
              <a:solidFill>
                <a:schemeClr val="bg2"/>
              </a:solidFill>
              <a:latin typeface="Arial" charset="0"/>
              <a:cs typeface="Arial" charset="0"/>
            </a:endParaRPr>
          </a:p>
          <a:p>
            <a:pPr marL="533400" indent="-533400" eaLnBrk="1" hangingPunct="1">
              <a:lnSpc>
                <a:spcPct val="140000"/>
              </a:lnSpc>
              <a:buFont typeface="Wingdings" pitchFamily="2" charset="2"/>
              <a:buNone/>
            </a:pPr>
            <a:endParaRPr lang="en-US" u="sng" dirty="0">
              <a:solidFill>
                <a:schemeClr val="bg2"/>
              </a:solidFill>
              <a:latin typeface="Arial" charset="0"/>
              <a:cs typeface="Arial" charset="0"/>
            </a:endParaRPr>
          </a:p>
        </p:txBody>
      </p:sp>
      <p:sp>
        <p:nvSpPr>
          <p:cNvPr id="23559" name="Rectangle 4">
            <a:extLst>
              <a:ext uri="{FF2B5EF4-FFF2-40B4-BE49-F238E27FC236}">
                <a16:creationId xmlns:a16="http://schemas.microsoft.com/office/drawing/2014/main" id="{58673BD6-228E-3567-868D-11BCDB2DCEB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0" name="Rectangle 5">
            <a:extLst>
              <a:ext uri="{FF2B5EF4-FFF2-40B4-BE49-F238E27FC236}">
                <a16:creationId xmlns:a16="http://schemas.microsoft.com/office/drawing/2014/main" id="{191E0422-A499-0844-A125-1794EB24E3B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1" name="Rectangle 6">
            <a:extLst>
              <a:ext uri="{FF2B5EF4-FFF2-40B4-BE49-F238E27FC236}">
                <a16:creationId xmlns:a16="http://schemas.microsoft.com/office/drawing/2014/main" id="{4BC95283-4145-4A43-59E1-A186394FB2E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2" name="Rectangle 7">
            <a:extLst>
              <a:ext uri="{FF2B5EF4-FFF2-40B4-BE49-F238E27FC236}">
                <a16:creationId xmlns:a16="http://schemas.microsoft.com/office/drawing/2014/main" id="{EE0AC446-7605-4297-01EF-0ECD6EE3CC1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3" name="Rectangle 8">
            <a:extLst>
              <a:ext uri="{FF2B5EF4-FFF2-40B4-BE49-F238E27FC236}">
                <a16:creationId xmlns:a16="http://schemas.microsoft.com/office/drawing/2014/main" id="{5560AD3E-D444-D3D5-AD01-A23FA782BE1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4" name="Rectangle 9">
            <a:extLst>
              <a:ext uri="{FF2B5EF4-FFF2-40B4-BE49-F238E27FC236}">
                <a16:creationId xmlns:a16="http://schemas.microsoft.com/office/drawing/2014/main" id="{A6805023-64C2-C6AB-8335-3D92D3D3112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5" name="Rectangle 10">
            <a:extLst>
              <a:ext uri="{FF2B5EF4-FFF2-40B4-BE49-F238E27FC236}">
                <a16:creationId xmlns:a16="http://schemas.microsoft.com/office/drawing/2014/main" id="{1CB32A0B-8EAE-3057-5048-84A16B78CE1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6" name="Rectangle 11">
            <a:extLst>
              <a:ext uri="{FF2B5EF4-FFF2-40B4-BE49-F238E27FC236}">
                <a16:creationId xmlns:a16="http://schemas.microsoft.com/office/drawing/2014/main" id="{9FCE2832-94CF-75C2-8843-77943371A6F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0368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7" name="Rectangle 12">
            <a:extLst>
              <a:ext uri="{FF2B5EF4-FFF2-40B4-BE49-F238E27FC236}">
                <a16:creationId xmlns:a16="http://schemas.microsoft.com/office/drawing/2014/main" id="{F6131837-136F-8551-DE5B-6A708B9AEA52}"/>
              </a:ext>
            </a:extLst>
          </p:cNvPr>
          <p:cNvSpPr>
            <a:spLocks noChangeArrowheads="1"/>
          </p:cNvSpPr>
          <p:nvPr/>
        </p:nvSpPr>
        <p:spPr bwMode="auto">
          <a:xfrm>
            <a:off x="-76200" y="41910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8" name="Rectangle 13">
            <a:extLst>
              <a:ext uri="{FF2B5EF4-FFF2-40B4-BE49-F238E27FC236}">
                <a16:creationId xmlns:a16="http://schemas.microsoft.com/office/drawing/2014/main" id="{8FBF3BF7-B23B-3485-C43A-CBC2F446486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9" name="Rectangle 14">
            <a:extLst>
              <a:ext uri="{FF2B5EF4-FFF2-40B4-BE49-F238E27FC236}">
                <a16:creationId xmlns:a16="http://schemas.microsoft.com/office/drawing/2014/main" id="{7644AA86-4915-2166-5B85-5B6C21D1D1A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0" name="Rectangle 15">
            <a:extLst>
              <a:ext uri="{FF2B5EF4-FFF2-40B4-BE49-F238E27FC236}">
                <a16:creationId xmlns:a16="http://schemas.microsoft.com/office/drawing/2014/main" id="{3EB50EB3-DBB1-700C-4050-3AD90E36915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1" name="Rectangle 16">
            <a:extLst>
              <a:ext uri="{FF2B5EF4-FFF2-40B4-BE49-F238E27FC236}">
                <a16:creationId xmlns:a16="http://schemas.microsoft.com/office/drawing/2014/main" id="{61AE1491-0EC3-6023-E2E9-013C3C2804D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2" name="Rectangle 17">
            <a:extLst>
              <a:ext uri="{FF2B5EF4-FFF2-40B4-BE49-F238E27FC236}">
                <a16:creationId xmlns:a16="http://schemas.microsoft.com/office/drawing/2014/main" id="{6AFA7D29-D0A8-7578-4B55-5D1663724A2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3" name="Rectangle 18">
            <a:extLst>
              <a:ext uri="{FF2B5EF4-FFF2-40B4-BE49-F238E27FC236}">
                <a16:creationId xmlns:a16="http://schemas.microsoft.com/office/drawing/2014/main" id="{B1A8F26B-EC68-B316-C5DC-D58AC936955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4" name="Rectangle 19">
            <a:extLst>
              <a:ext uri="{FF2B5EF4-FFF2-40B4-BE49-F238E27FC236}">
                <a16:creationId xmlns:a16="http://schemas.microsoft.com/office/drawing/2014/main" id="{6855BE4C-F8CD-7CED-086F-CAE40AC59D7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2004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5" name="Rectangle 20">
            <a:extLst>
              <a:ext uri="{FF2B5EF4-FFF2-40B4-BE49-F238E27FC236}">
                <a16:creationId xmlns:a16="http://schemas.microsoft.com/office/drawing/2014/main" id="{86390951-40EB-8D73-ECAA-1EA7F48A0CB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6" name="Rectangle 21">
            <a:extLst>
              <a:ext uri="{FF2B5EF4-FFF2-40B4-BE49-F238E27FC236}">
                <a16:creationId xmlns:a16="http://schemas.microsoft.com/office/drawing/2014/main" id="{EE506F76-3D30-50A3-9E19-49DA0C9D559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2766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7" name="Rectangle 22">
            <a:extLst>
              <a:ext uri="{FF2B5EF4-FFF2-40B4-BE49-F238E27FC236}">
                <a16:creationId xmlns:a16="http://schemas.microsoft.com/office/drawing/2014/main" id="{483800B5-612B-E605-C90D-C3DF702327D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8" name="Rectangle 24">
            <a:extLst>
              <a:ext uri="{FF2B5EF4-FFF2-40B4-BE49-F238E27FC236}">
                <a16:creationId xmlns:a16="http://schemas.microsoft.com/office/drawing/2014/main" id="{16B9828F-DE61-27BB-8CE3-B55C878465B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7" name="Rectangle 2">
            <a:extLst>
              <a:ext uri="{FF2B5EF4-FFF2-40B4-BE49-F238E27FC236}">
                <a16:creationId xmlns:a16="http://schemas.microsoft.com/office/drawing/2014/main" id="{E156B850-C2A2-8EF3-0ED7-74CFBBBF35E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23900" y="304800"/>
            <a:ext cx="7696200" cy="492125"/>
          </a:xfrm>
        </p:spPr>
        <p:txBody>
          <a:bodyPr/>
          <a:lstStyle/>
          <a:p>
            <a:pPr eaLnBrk="1" hangingPunct="1"/>
            <a:r>
              <a:rPr lang="en-US" sz="3600" dirty="0">
                <a:solidFill>
                  <a:srgbClr val="00B050"/>
                </a:solidFill>
                <a:latin typeface="Arial" charset="0"/>
                <a:cs typeface="Arial" charset="0"/>
              </a:rPr>
              <a:t>HDLSS</a:t>
            </a:r>
            <a:r>
              <a:rPr lang="en-US" sz="3600" dirty="0">
                <a:solidFill>
                  <a:schemeClr val="bg2"/>
                </a:solidFill>
                <a:latin typeface="Arial" charset="0"/>
                <a:cs typeface="Arial" charset="0"/>
              </a:rPr>
              <a:t> Analysis of </a:t>
            </a:r>
            <a:r>
              <a:rPr lang="en-US" sz="3600" dirty="0" err="1">
                <a:solidFill>
                  <a:schemeClr val="bg2"/>
                </a:solidFill>
                <a:latin typeface="Arial" charset="0"/>
                <a:cs typeface="Arial" charset="0"/>
              </a:rPr>
              <a:t>DiProPerm</a:t>
            </a:r>
            <a:endParaRPr lang="en-US" sz="3600" dirty="0">
              <a:solidFill>
                <a:schemeClr val="bg2"/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4560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A700D5"/>
            </a:gs>
            <a:gs pos="50000">
              <a:schemeClr val="bg1"/>
            </a:gs>
            <a:gs pos="100000">
              <a:srgbClr val="A700D5"/>
            </a:gs>
          </a:gsLst>
          <a:lin ang="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914400"/>
          </a:xfrm>
        </p:spPr>
        <p:txBody>
          <a:bodyPr/>
          <a:lstStyle/>
          <a:p>
            <a:pPr eaLnBrk="1" hangingPunct="1"/>
            <a:r>
              <a:rPr lang="en-US" dirty="0"/>
              <a:t>Current Sections in Textbook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990600"/>
            <a:ext cx="8229600" cy="5638800"/>
          </a:xfrm>
        </p:spPr>
        <p:txBody>
          <a:bodyPr/>
          <a:lstStyle/>
          <a:p>
            <a:pPr eaLnBrk="1" hangingPunct="1">
              <a:lnSpc>
                <a:spcPct val="150000"/>
              </a:lnSpc>
              <a:buFontTx/>
              <a:buNone/>
            </a:pPr>
            <a:r>
              <a:rPr lang="en-US" dirty="0"/>
              <a:t>Today:</a:t>
            </a:r>
          </a:p>
          <a:p>
            <a:pPr algn="ctr" eaLnBrk="1" hangingPunct="1">
              <a:lnSpc>
                <a:spcPct val="150000"/>
              </a:lnSpc>
              <a:buFontTx/>
              <a:buNone/>
            </a:pPr>
            <a:r>
              <a:rPr lang="en-US" dirty="0"/>
              <a:t>Section 14.2, 14.1, 12.1  </a:t>
            </a:r>
          </a:p>
          <a:p>
            <a:pPr eaLnBrk="1" hangingPunct="1">
              <a:lnSpc>
                <a:spcPct val="150000"/>
              </a:lnSpc>
              <a:buFontTx/>
              <a:buNone/>
            </a:pPr>
            <a:endParaRPr lang="en-US" dirty="0"/>
          </a:p>
          <a:p>
            <a:pPr eaLnBrk="1" hangingPunct="1">
              <a:lnSpc>
                <a:spcPct val="150000"/>
              </a:lnSpc>
              <a:buFontTx/>
              <a:buNone/>
            </a:pPr>
            <a:r>
              <a:rPr lang="en-US" dirty="0"/>
              <a:t>Next Class:</a:t>
            </a:r>
          </a:p>
          <a:p>
            <a:pPr algn="ctr" eaLnBrk="1" hangingPunct="1">
              <a:lnSpc>
                <a:spcPct val="150000"/>
              </a:lnSpc>
              <a:buFontTx/>
              <a:buNone/>
            </a:pPr>
            <a:r>
              <a:rPr lang="en-US" dirty="0"/>
              <a:t>Sections  12.2,  13.2</a:t>
            </a:r>
          </a:p>
        </p:txBody>
      </p:sp>
    </p:spTree>
    <p:extLst>
      <p:ext uri="{BB962C8B-B14F-4D97-AF65-F5344CB8AC3E}">
        <p14:creationId xmlns:p14="http://schemas.microsoft.com/office/powerpoint/2010/main" val="1834401303"/>
      </p:ext>
    </p:extLst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0000"/>
            </a:gs>
            <a:gs pos="50000">
              <a:schemeClr val="tx1"/>
            </a:gs>
            <a:gs pos="100000">
              <a:srgbClr val="FF0000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3558" name="Rectangle 3"/>
              <p:cNvSpPr>
                <a:spLocks noGrp="1" noChangeArrowheads="1"/>
              </p:cNvSpPr>
              <p:nvPr>
                <p:ph type="body" sz="half" idx="1"/>
              </p:nvPr>
            </p:nvSpPr>
            <p:spPr>
              <a:xfrm>
                <a:off x="228600" y="990600"/>
                <a:ext cx="8382000" cy="5257800"/>
              </a:xfrm>
            </p:spPr>
            <p:txBody>
              <a:bodyPr/>
              <a:lstStyle/>
              <a:p>
                <a:pPr marL="533400" lvl="0" indent="-533400" eaLnBrk="1" hangingPunct="1">
                  <a:lnSpc>
                    <a:spcPct val="140000"/>
                  </a:lnSpc>
                  <a:buClr>
                    <a:srgbClr val="A50021"/>
                  </a:buClr>
                  <a:buSzPct val="75000"/>
                  <a:buNone/>
                </a:pPr>
                <a:r>
                  <a:rPr lang="en-US" dirty="0">
                    <a:solidFill>
                      <a:srgbClr val="000000"/>
                    </a:solidFill>
                    <a:latin typeface="Tahoma"/>
                  </a:rPr>
                  <a:t>Jack Prothero Simulations  </a:t>
                </a:r>
              </a:p>
              <a:p>
                <a:pPr marL="533400" lvl="0" indent="-533400" eaLnBrk="1" hangingPunct="1">
                  <a:lnSpc>
                    <a:spcPct val="140000"/>
                  </a:lnSpc>
                  <a:buClr>
                    <a:srgbClr val="A50021"/>
                  </a:buClr>
                  <a:buSzPct val="75000"/>
                  <a:buNone/>
                </a:pPr>
                <a:endParaRPr lang="en-US" dirty="0">
                  <a:solidFill>
                    <a:srgbClr val="000000"/>
                  </a:solidFill>
                  <a:latin typeface="Tahoma"/>
                </a:endParaRPr>
              </a:p>
              <a:p>
                <a:pPr marL="533400" lvl="0" indent="-533400" eaLnBrk="1" hangingPunct="1">
                  <a:lnSpc>
                    <a:spcPct val="140000"/>
                  </a:lnSpc>
                  <a:buClr>
                    <a:srgbClr val="A50021"/>
                  </a:buClr>
                  <a:buSzPct val="75000"/>
                  <a:buNone/>
                </a:pPr>
                <a:r>
                  <a:rPr lang="en-US" dirty="0">
                    <a:solidFill>
                      <a:srgbClr val="000000"/>
                    </a:solidFill>
                    <a:latin typeface="Tahoma"/>
                  </a:rPr>
                  <a:t>                        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𝑔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dirty="0">
                    <a:solidFill>
                      <a:srgbClr val="000000"/>
                    </a:solidFill>
                    <a:latin typeface="Tahoma"/>
                  </a:rPr>
                  <a:t>, </a:t>
                </a:r>
                <a14:m>
                  <m:oMath xmlns:m="http://schemas.openxmlformats.org/officeDocument/2006/math">
                    <m:r>
                      <a:rPr lang="en-US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𝑔</m:t>
                    </m:r>
                    <m:r>
                      <a:rPr lang="en-US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dirty="0">
                    <a:solidFill>
                      <a:srgbClr val="00B050"/>
                    </a:solidFill>
                    <a:latin typeface="Tahoma"/>
                  </a:rPr>
                  <a:t>1</a:t>
                </a:r>
                <a:r>
                  <a:rPr lang="en-US" dirty="0">
                    <a:solidFill>
                      <a:srgbClr val="000000"/>
                    </a:solidFill>
                    <a:latin typeface="Tahoma"/>
                  </a:rPr>
                  <a:t>, </a:t>
                </a:r>
                <a14:m>
                  <m:oMath xmlns:m="http://schemas.openxmlformats.org/officeDocument/2006/math">
                    <m:r>
                      <a:rPr lang="en-US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𝑔</m:t>
                    </m:r>
                    <m:r>
                      <a:rPr lang="en-US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=5</m:t>
                    </m:r>
                  </m:oMath>
                </a14:m>
                <a:r>
                  <a:rPr lang="en-US" dirty="0">
                    <a:solidFill>
                      <a:srgbClr val="000000"/>
                    </a:solidFill>
                    <a:latin typeface="Tahoma"/>
                  </a:rPr>
                  <a:t>,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𝑔</m:t>
                    </m:r>
                    <m:r>
                      <a:rPr lang="en-US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=10</m:t>
                    </m:r>
                  </m:oMath>
                </a14:m>
                <a:r>
                  <a:rPr lang="en-US" dirty="0">
                    <a:solidFill>
                      <a:srgbClr val="000000"/>
                    </a:solidFill>
                    <a:latin typeface="Tahoma"/>
                  </a:rPr>
                  <a:t>              </a:t>
                </a:r>
              </a:p>
              <a:p>
                <a:pPr marL="533400" lvl="0" indent="-533400" eaLnBrk="1" hangingPunct="1">
                  <a:lnSpc>
                    <a:spcPct val="140000"/>
                  </a:lnSpc>
                  <a:buClr>
                    <a:srgbClr val="A50021"/>
                  </a:buClr>
                  <a:buSzPct val="75000"/>
                  <a:buNone/>
                </a:pPr>
                <a:endParaRPr lang="en-US" dirty="0">
                  <a:solidFill>
                    <a:schemeClr val="bg2"/>
                  </a:solidFill>
                  <a:latin typeface="Arial" charset="0"/>
                  <a:cs typeface="Arial" charset="0"/>
                </a:endParaRPr>
              </a:p>
              <a:p>
                <a:pPr marL="533400" lvl="0" indent="-533400" eaLnBrk="1" hangingPunct="1">
                  <a:lnSpc>
                    <a:spcPct val="140000"/>
                  </a:lnSpc>
                  <a:buClr>
                    <a:srgbClr val="A50021"/>
                  </a:buClr>
                  <a:buSzPct val="75000"/>
                  <a:buNone/>
                </a:pPr>
                <a:endParaRPr lang="en-US" dirty="0">
                  <a:solidFill>
                    <a:schemeClr val="bg2"/>
                  </a:solidFill>
                  <a:latin typeface="Arial" charset="0"/>
                  <a:cs typeface="Arial" charset="0"/>
                </a:endParaRPr>
              </a:p>
            </p:txBody>
          </p:sp>
        </mc:Choice>
        <mc:Fallback xmlns="">
          <p:sp>
            <p:nvSpPr>
              <p:cNvPr id="23558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half" idx="1"/>
              </p:nvPr>
            </p:nvSpPr>
            <p:spPr>
              <a:xfrm>
                <a:off x="228600" y="990600"/>
                <a:ext cx="8382000" cy="5257800"/>
              </a:xfrm>
              <a:blipFill>
                <a:blip r:embed="rId3"/>
                <a:stretch>
                  <a:fillRect l="-18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559" name="Rectangle 4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0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1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2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3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4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5" name="Rectangle 10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6" name="Rectangle 11"/>
          <p:cNvSpPr>
            <a:spLocks noChangeArrowheads="1"/>
          </p:cNvSpPr>
          <p:nvPr/>
        </p:nvSpPr>
        <p:spPr bwMode="auto">
          <a:xfrm>
            <a:off x="0" y="30368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7" name="Rectangle 12"/>
          <p:cNvSpPr>
            <a:spLocks noChangeArrowheads="1"/>
          </p:cNvSpPr>
          <p:nvPr/>
        </p:nvSpPr>
        <p:spPr bwMode="auto">
          <a:xfrm>
            <a:off x="-76200" y="41910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8" name="Rectangle 13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9" name="Rectangle 14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0" name="Rectangle 15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1" name="Rectangle 16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2" name="Rectangle 1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3" name="Rectangle 18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4" name="Rectangle 19"/>
          <p:cNvSpPr>
            <a:spLocks noChangeArrowheads="1"/>
          </p:cNvSpPr>
          <p:nvPr/>
        </p:nvSpPr>
        <p:spPr bwMode="auto">
          <a:xfrm>
            <a:off x="0" y="32004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5" name="Rectangle 20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6" name="Rectangle 21"/>
          <p:cNvSpPr>
            <a:spLocks noChangeArrowheads="1"/>
          </p:cNvSpPr>
          <p:nvPr/>
        </p:nvSpPr>
        <p:spPr bwMode="auto">
          <a:xfrm>
            <a:off x="0" y="32766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7" name="Rectangle 22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8" name="Rectangle 24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7" name="Rectangle 2"/>
          <p:cNvSpPr>
            <a:spLocks noGrp="1" noChangeArrowheads="1"/>
          </p:cNvSpPr>
          <p:nvPr>
            <p:ph type="title"/>
          </p:nvPr>
        </p:nvSpPr>
        <p:spPr>
          <a:xfrm>
            <a:off x="723900" y="304800"/>
            <a:ext cx="7696200" cy="492125"/>
          </a:xfrm>
        </p:spPr>
        <p:txBody>
          <a:bodyPr/>
          <a:lstStyle/>
          <a:p>
            <a:pPr eaLnBrk="1" hangingPunct="1"/>
            <a:r>
              <a:rPr lang="en-US" sz="3600" dirty="0">
                <a:solidFill>
                  <a:srgbClr val="00B050"/>
                </a:solidFill>
                <a:latin typeface="Arial" charset="0"/>
                <a:cs typeface="Arial" charset="0"/>
              </a:rPr>
              <a:t>HDLSS</a:t>
            </a:r>
            <a:r>
              <a:rPr lang="en-US" sz="3600" dirty="0">
                <a:solidFill>
                  <a:schemeClr val="bg2"/>
                </a:solidFill>
                <a:latin typeface="Arial" charset="0"/>
                <a:cs typeface="Arial" charset="0"/>
              </a:rPr>
              <a:t> Analysis of </a:t>
            </a:r>
            <a:r>
              <a:rPr lang="en-US" sz="3600" dirty="0" err="1">
                <a:solidFill>
                  <a:schemeClr val="bg2"/>
                </a:solidFill>
                <a:latin typeface="Arial" charset="0"/>
                <a:cs typeface="Arial" charset="0"/>
              </a:rPr>
              <a:t>DiProPerm</a:t>
            </a:r>
            <a:endParaRPr lang="en-US" sz="3600" dirty="0">
              <a:solidFill>
                <a:schemeClr val="bg2"/>
              </a:solidFill>
              <a:latin typeface="Arial" charset="0"/>
              <a:cs typeface="Arial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76200" y="1752600"/>
                <a:ext cx="3231590" cy="24944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3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3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𝑁</m:t>
                          </m:r>
                        </m:e>
                        <m:sub>
                          <m:r>
                            <a:rPr kumimoji="0" lang="en-US" sz="3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𝑑</m:t>
                          </m:r>
                        </m:sub>
                      </m:sSub>
                      <m:d>
                        <m:dPr>
                          <m:ctrlPr>
                            <a:rPr kumimoji="0" lang="en-US" sz="3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dPr>
                        <m:e>
                          <m:d>
                            <m:dPr>
                              <m:ctrlPr>
                                <a:rPr kumimoji="0" lang="en-US" sz="32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dPr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1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kumimoji="0" lang="en-US" sz="32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mPr>
                                <m:m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kumimoji="0" lang="en-US" sz="32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+mn-cs"/>
                                      </a:rPr>
                                      <m:t>±</m:t>
                                    </m:r>
                                    <m:r>
                                      <a:rPr kumimoji="0" lang="en-US" sz="32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+mn-cs"/>
                                      </a:rPr>
                                      <m:t>𝑔</m:t>
                                    </m:r>
                                  </m:e>
                                </m:mr>
                                <m:mr>
                                  <m:e>
                                    <m:r>
                                      <a:rPr kumimoji="0" lang="en-US" sz="32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+mn-cs"/>
                                      </a:rPr>
                                      <m:t>±</m:t>
                                    </m:r>
                                    <m:r>
                                      <a:rPr kumimoji="0" lang="en-US" sz="32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+mn-cs"/>
                                      </a:rPr>
                                      <m:t>𝑔</m:t>
                                    </m:r>
                                  </m:e>
                                </m:mr>
                                <m:mr>
                                  <m:e>
                                    <m:m>
                                      <m:mPr>
                                        <m:mcs>
                                          <m:mc>
                                            <m:mcPr>
                                              <m:count m:val="1"/>
                                              <m:mcJc m:val="center"/>
                                            </m:mcPr>
                                          </m:mc>
                                        </m:mcs>
                                        <m:ctrlPr>
                                          <a:rPr kumimoji="0" lang="en-US" sz="3200" b="0" i="1" u="none" strike="noStrike" kern="1200" cap="none" spc="0" normalizeH="0" baseline="0" noProof="0">
                                            <a:ln>
                                              <a:noFill/>
                                            </a:ln>
                                            <a:solidFill>
                                              <a:srgbClr val="000000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</m:ctrlPr>
                                      </m:mPr>
                                      <m:mr>
                                        <m:e>
                                          <m:r>
                                            <m:rPr>
                                              <m:brk m:alnAt="7"/>
                                            </m:rPr>
                                            <a:rPr kumimoji="0" lang="en-US" sz="3200" b="0" i="1" u="none" strike="noStrike" kern="1200" cap="none" spc="0" normalizeH="0" baseline="0" noProof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srgbClr val="000000"/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panose="02040503050406030204" pitchFamily="18" charset="0"/>
                                              <a:ea typeface="+mn-ea"/>
                                              <a:cs typeface="+mn-cs"/>
                                            </a:rPr>
                                            <m:t>0</m:t>
                                          </m:r>
                                        </m:e>
                                      </m:mr>
                                      <m:mr>
                                        <m:e>
                                          <m:r>
                                            <a:rPr kumimoji="0" lang="en-US" sz="3200" b="0" i="1" u="none" strike="noStrike" kern="1200" cap="none" spc="0" normalizeH="0" baseline="0" noProof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srgbClr val="000000"/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  <a:cs typeface="+mn-cs"/>
                                            </a:rPr>
                                            <m:t>⋮</m:t>
                                          </m:r>
                                        </m:e>
                                      </m:mr>
                                      <m:mr>
                                        <m:e>
                                          <m:r>
                                            <a:rPr kumimoji="0" lang="en-US" sz="3200" b="0" i="1" u="none" strike="noStrike" kern="1200" cap="none" spc="0" normalizeH="0" baseline="0" noProof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srgbClr val="000000"/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panose="02040503050406030204" pitchFamily="18" charset="0"/>
                                              <a:ea typeface="+mn-ea"/>
                                              <a:cs typeface="+mn-cs"/>
                                            </a:rPr>
                                            <m:t>0</m:t>
                                          </m:r>
                                        </m:e>
                                      </m:mr>
                                    </m:m>
                                  </m:e>
                                </m:mr>
                              </m:m>
                            </m:e>
                          </m:d>
                          <m:r>
                            <a:rPr kumimoji="0" lang="en-US" sz="3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, </m:t>
                          </m:r>
                          <m:sSub>
                            <m:sSubPr>
                              <m:ctrlPr>
                                <a:rPr kumimoji="0" lang="en-US" sz="32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a:rPr kumimoji="0" lang="en-US" sz="32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𝐼</m:t>
                              </m:r>
                            </m:e>
                            <m:sub>
                              <m:r>
                                <a:rPr kumimoji="0" lang="en-US" sz="32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𝑑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200" y="1752600"/>
                <a:ext cx="3231590" cy="249446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" name="Table 1"/>
              <p:cNvGraphicFramePr>
                <a:graphicFrameLocks noGrp="1"/>
              </p:cNvGraphicFramePr>
              <p:nvPr/>
            </p:nvGraphicFramePr>
            <p:xfrm>
              <a:off x="2514600" y="4800600"/>
              <a:ext cx="4114800" cy="137160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981200">
                      <a:extLst>
                        <a:ext uri="{9D8B030D-6E8A-4147-A177-3AD203B41FA5}">
                          <a16:colId xmlns:a16="http://schemas.microsoft.com/office/drawing/2014/main" val="219706770"/>
                        </a:ext>
                      </a:extLst>
                    </a:gridCol>
                    <a:gridCol w="2133600">
                      <a:extLst>
                        <a:ext uri="{9D8B030D-6E8A-4147-A177-3AD203B41FA5}">
                          <a16:colId xmlns:a16="http://schemas.microsoft.com/office/drawing/2014/main" val="3820901330"/>
                        </a:ext>
                      </a:extLst>
                    </a:gridCol>
                  </a:tblGrid>
                  <a:tr h="68580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3200" b="0" i="1" smtClean="0">
                                    <a:solidFill>
                                      <a:schemeClr val="bg2"/>
                                    </a:solidFill>
                                    <a:latin typeface="Cambria Math" panose="02040503050406030204" pitchFamily="18" charset="0"/>
                                    <a:cs typeface="Arial" charset="0"/>
                                  </a:rPr>
                                  <m:t>𝑑</m:t>
                                </m:r>
                                <m:r>
                                  <a:rPr lang="en-US" sz="3200" b="0" i="1" smtClean="0">
                                    <a:solidFill>
                                      <a:schemeClr val="bg2"/>
                                    </a:solidFill>
                                    <a:latin typeface="Cambria Math" panose="02040503050406030204" pitchFamily="18" charset="0"/>
                                    <a:cs typeface="Arial" charset="0"/>
                                  </a:rPr>
                                  <m:t>=</m:t>
                                </m:r>
                                <m:r>
                                  <a:rPr lang="en-US" sz="3200" b="0" i="0" smtClean="0">
                                    <a:solidFill>
                                      <a:schemeClr val="bg2"/>
                                    </a:solidFill>
                                    <a:latin typeface="Cambria Math" panose="02040503050406030204" pitchFamily="18" charset="0"/>
                                    <a:cs typeface="Arial" charset="0"/>
                                  </a:rPr>
                                  <m:t>50</m:t>
                                </m:r>
                              </m:oMath>
                            </m:oMathPara>
                          </a14:m>
                          <a:endParaRPr lang="en-US" sz="3200" dirty="0"/>
                        </a:p>
                      </a:txBody>
                      <a:tcPr anchor="ctr">
                        <a:lnL w="381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tx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3200" b="0" i="1" smtClean="0">
                                    <a:solidFill>
                                      <a:schemeClr val="bg2"/>
                                    </a:solidFill>
                                    <a:latin typeface="Cambria Math" panose="02040503050406030204" pitchFamily="18" charset="0"/>
                                    <a:cs typeface="Arial" charset="0"/>
                                  </a:rPr>
                                  <m:t>𝑑</m:t>
                                </m:r>
                                <m:r>
                                  <a:rPr lang="en-US" sz="3200" b="0" i="1" smtClean="0">
                                    <a:solidFill>
                                      <a:schemeClr val="bg2"/>
                                    </a:solidFill>
                                    <a:latin typeface="Cambria Math" panose="02040503050406030204" pitchFamily="18" charset="0"/>
                                    <a:cs typeface="Arial" charset="0"/>
                                  </a:rPr>
                                  <m:t>=</m:t>
                                </m:r>
                                <m:r>
                                  <a:rPr lang="en-US" sz="3200" b="0" i="0" smtClean="0">
                                    <a:solidFill>
                                      <a:schemeClr val="bg2"/>
                                    </a:solidFill>
                                    <a:latin typeface="Cambria Math" panose="02040503050406030204" pitchFamily="18" charset="0"/>
                                    <a:cs typeface="Arial" charset="0"/>
                                  </a:rPr>
                                  <m:t>100</m:t>
                                </m:r>
                              </m:oMath>
                            </m:oMathPara>
                          </a14:m>
                          <a:endParaRPr lang="en-US" sz="3200" dirty="0"/>
                        </a:p>
                      </a:txBody>
                      <a:tcPr anchor="ctr">
                        <a:lnL w="381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tx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3938294"/>
                      </a:ext>
                    </a:extLst>
                  </a:tr>
                  <a:tr h="68580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3200" b="0" i="1" smtClean="0">
                                    <a:solidFill>
                                      <a:schemeClr val="bg2"/>
                                    </a:solidFill>
                                    <a:latin typeface="Cambria Math" panose="02040503050406030204" pitchFamily="18" charset="0"/>
                                    <a:cs typeface="Arial" charset="0"/>
                                  </a:rPr>
                                  <m:t>𝑑</m:t>
                                </m:r>
                                <m:r>
                                  <a:rPr lang="en-US" sz="3200" b="0" i="1" smtClean="0">
                                    <a:solidFill>
                                      <a:schemeClr val="bg2"/>
                                    </a:solidFill>
                                    <a:latin typeface="Cambria Math" panose="02040503050406030204" pitchFamily="18" charset="0"/>
                                    <a:cs typeface="Arial" charset="0"/>
                                  </a:rPr>
                                  <m:t>=</m:t>
                                </m:r>
                                <m:r>
                                  <a:rPr lang="en-US" sz="3200" b="0" i="0" smtClean="0">
                                    <a:solidFill>
                                      <a:schemeClr val="bg2"/>
                                    </a:solidFill>
                                    <a:latin typeface="Cambria Math" panose="02040503050406030204" pitchFamily="18" charset="0"/>
                                    <a:cs typeface="Arial" charset="0"/>
                                  </a:rPr>
                                  <m:t>500</m:t>
                                </m:r>
                              </m:oMath>
                            </m:oMathPara>
                          </a14:m>
                          <a:endParaRPr lang="en-US" sz="3200" dirty="0"/>
                        </a:p>
                      </a:txBody>
                      <a:tcPr anchor="ctr">
                        <a:lnL w="381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tx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3200" b="0" i="1" smtClean="0">
                                    <a:solidFill>
                                      <a:schemeClr val="bg2"/>
                                    </a:solidFill>
                                    <a:latin typeface="Cambria Math" panose="02040503050406030204" pitchFamily="18" charset="0"/>
                                    <a:cs typeface="Arial" charset="0"/>
                                  </a:rPr>
                                  <m:t>𝑑</m:t>
                                </m:r>
                                <m:r>
                                  <a:rPr lang="en-US" sz="3200" b="0" i="1" smtClean="0">
                                    <a:solidFill>
                                      <a:schemeClr val="bg2"/>
                                    </a:solidFill>
                                    <a:latin typeface="Cambria Math" panose="02040503050406030204" pitchFamily="18" charset="0"/>
                                    <a:cs typeface="Arial" charset="0"/>
                                  </a:rPr>
                                  <m:t>=</m:t>
                                </m:r>
                                <m:r>
                                  <a:rPr lang="en-US" sz="3200" b="0" i="0" smtClean="0">
                                    <a:solidFill>
                                      <a:schemeClr val="bg2"/>
                                    </a:solidFill>
                                    <a:latin typeface="Cambria Math" panose="02040503050406030204" pitchFamily="18" charset="0"/>
                                    <a:cs typeface="Arial" charset="0"/>
                                  </a:rPr>
                                  <m:t>1000</m:t>
                                </m:r>
                              </m:oMath>
                            </m:oMathPara>
                          </a14:m>
                          <a:endParaRPr lang="en-US" sz="3200" dirty="0"/>
                        </a:p>
                      </a:txBody>
                      <a:tcPr anchor="ctr">
                        <a:lnL w="381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tx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673175418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" name="Table 1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546893330"/>
                  </p:ext>
                </p:extLst>
              </p:nvPr>
            </p:nvGraphicFramePr>
            <p:xfrm>
              <a:off x="2514600" y="4800600"/>
              <a:ext cx="4114800" cy="137160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981200">
                      <a:extLst>
                        <a:ext uri="{9D8B030D-6E8A-4147-A177-3AD203B41FA5}">
                          <a16:colId xmlns:a16="http://schemas.microsoft.com/office/drawing/2014/main" val="219706770"/>
                        </a:ext>
                      </a:extLst>
                    </a:gridCol>
                    <a:gridCol w="2133600">
                      <a:extLst>
                        <a:ext uri="{9D8B030D-6E8A-4147-A177-3AD203B41FA5}">
                          <a16:colId xmlns:a16="http://schemas.microsoft.com/office/drawing/2014/main" val="3820901330"/>
                        </a:ext>
                      </a:extLst>
                    </a:gridCol>
                  </a:tblGrid>
                  <a:tr h="6858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381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5"/>
                          <a:stretch>
                            <a:fillRect l="-923" t="-2655" r="-109846" b="-10531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381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5"/>
                          <a:stretch>
                            <a:fillRect l="-93447" t="-2655" r="-1709" b="-10531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3938294"/>
                      </a:ext>
                    </a:extLst>
                  </a:tr>
                  <a:tr h="6858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381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5"/>
                          <a:stretch>
                            <a:fillRect l="-923" t="-102655" r="-109846" b="-531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381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5"/>
                          <a:stretch>
                            <a:fillRect l="-93447" t="-102655" r="-1709" b="-531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673175418"/>
                      </a:ext>
                    </a:extLst>
                  </a:tr>
                </a:tbl>
              </a:graphicData>
            </a:graphic>
          </p:graphicFrame>
        </mc:Fallback>
      </mc:AlternateContent>
      <p:pic>
        <p:nvPicPr>
          <p:cNvPr id="9218" name="Picture 2" descr="Jack Prothero - Burke, Virginia, United States | Professional Profile |  LinkedIn">
            <a:extLst>
              <a:ext uri="{FF2B5EF4-FFF2-40B4-BE49-F238E27FC236}">
                <a16:creationId xmlns:a16="http://schemas.microsoft.com/office/drawing/2014/main" id="{F25BCFFE-9452-4A32-A0BB-8AC3034851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89836" y="960436"/>
            <a:ext cx="1554164" cy="15541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55436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0000"/>
            </a:gs>
            <a:gs pos="50000">
              <a:schemeClr val="tx1"/>
            </a:gs>
            <a:gs pos="100000">
              <a:srgbClr val="FF0000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8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28600" y="990600"/>
            <a:ext cx="8382000" cy="5257800"/>
          </a:xfrm>
        </p:spPr>
        <p:txBody>
          <a:bodyPr/>
          <a:lstStyle/>
          <a:p>
            <a:pPr marL="533400" lvl="0" indent="-533400" eaLnBrk="1" hangingPunct="1">
              <a:lnSpc>
                <a:spcPct val="140000"/>
              </a:lnSpc>
              <a:buClr>
                <a:srgbClr val="A50021"/>
              </a:buClr>
              <a:buSzPct val="75000"/>
              <a:buNone/>
            </a:pPr>
            <a:r>
              <a:rPr lang="en-US" dirty="0">
                <a:solidFill>
                  <a:srgbClr val="000000"/>
                </a:solidFill>
                <a:latin typeface="Tahoma"/>
              </a:rPr>
              <a:t>Jack Prothero Simulations</a:t>
            </a:r>
            <a:endParaRPr lang="en-US" u="sng" dirty="0">
              <a:solidFill>
                <a:schemeClr val="bg2"/>
              </a:solidFill>
              <a:latin typeface="Arial" charset="0"/>
              <a:cs typeface="Arial" charset="0"/>
            </a:endParaRPr>
          </a:p>
        </p:txBody>
      </p:sp>
      <p:sp>
        <p:nvSpPr>
          <p:cNvPr id="23559" name="Rectangle 4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0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1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2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3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4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5" name="Rectangle 10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6" name="Rectangle 11"/>
          <p:cNvSpPr>
            <a:spLocks noChangeArrowheads="1"/>
          </p:cNvSpPr>
          <p:nvPr/>
        </p:nvSpPr>
        <p:spPr bwMode="auto">
          <a:xfrm>
            <a:off x="0" y="30368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7" name="Rectangle 12"/>
          <p:cNvSpPr>
            <a:spLocks noChangeArrowheads="1"/>
          </p:cNvSpPr>
          <p:nvPr/>
        </p:nvSpPr>
        <p:spPr bwMode="auto">
          <a:xfrm>
            <a:off x="-76200" y="41910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8" name="Rectangle 13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9" name="Rectangle 14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0" name="Rectangle 15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1" name="Rectangle 16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2" name="Rectangle 1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3" name="Rectangle 18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4" name="Rectangle 19"/>
          <p:cNvSpPr>
            <a:spLocks noChangeArrowheads="1"/>
          </p:cNvSpPr>
          <p:nvPr/>
        </p:nvSpPr>
        <p:spPr bwMode="auto">
          <a:xfrm>
            <a:off x="0" y="32004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5" name="Rectangle 20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6" name="Rectangle 21"/>
          <p:cNvSpPr>
            <a:spLocks noChangeArrowheads="1"/>
          </p:cNvSpPr>
          <p:nvPr/>
        </p:nvSpPr>
        <p:spPr bwMode="auto">
          <a:xfrm>
            <a:off x="0" y="32766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7" name="Rectangle 22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8" name="Rectangle 24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7" name="Rectangle 2"/>
          <p:cNvSpPr>
            <a:spLocks noGrp="1" noChangeArrowheads="1"/>
          </p:cNvSpPr>
          <p:nvPr>
            <p:ph type="title"/>
          </p:nvPr>
        </p:nvSpPr>
        <p:spPr>
          <a:xfrm>
            <a:off x="723900" y="304800"/>
            <a:ext cx="7696200" cy="492125"/>
          </a:xfrm>
        </p:spPr>
        <p:txBody>
          <a:bodyPr/>
          <a:lstStyle/>
          <a:p>
            <a:pPr eaLnBrk="1" hangingPunct="1"/>
            <a:r>
              <a:rPr lang="en-US" sz="3600" dirty="0">
                <a:solidFill>
                  <a:srgbClr val="00B050"/>
                </a:solidFill>
                <a:latin typeface="Arial" charset="0"/>
                <a:cs typeface="Arial" charset="0"/>
              </a:rPr>
              <a:t>HDLSS</a:t>
            </a:r>
            <a:r>
              <a:rPr lang="en-US" sz="3600" dirty="0">
                <a:solidFill>
                  <a:schemeClr val="bg2"/>
                </a:solidFill>
                <a:latin typeface="Arial" charset="0"/>
                <a:cs typeface="Arial" charset="0"/>
              </a:rPr>
              <a:t> Analysis of </a:t>
            </a:r>
            <a:r>
              <a:rPr lang="en-US" sz="3600" dirty="0" err="1">
                <a:solidFill>
                  <a:schemeClr val="bg2"/>
                </a:solidFill>
                <a:latin typeface="Arial" charset="0"/>
                <a:cs typeface="Arial" charset="0"/>
              </a:rPr>
              <a:t>DiProPerm</a:t>
            </a:r>
            <a:endParaRPr lang="en-US" sz="3600" dirty="0">
              <a:solidFill>
                <a:schemeClr val="bg2"/>
              </a:solidFill>
              <a:latin typeface="Arial" charset="0"/>
              <a:cs typeface="Arial" charset="0"/>
            </a:endParaRP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01" r="7656" b="4274"/>
          <a:stretch/>
        </p:blipFill>
        <p:spPr>
          <a:xfrm>
            <a:off x="0" y="1752600"/>
            <a:ext cx="9144000" cy="5119972"/>
          </a:xfrm>
          <a:prstGeom prst="rect">
            <a:avLst/>
          </a:prstGeom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7701F53B-87CB-451E-97A6-85388518A710}"/>
              </a:ext>
            </a:extLst>
          </p:cNvPr>
          <p:cNvGrpSpPr/>
          <p:nvPr/>
        </p:nvGrpSpPr>
        <p:grpSpPr>
          <a:xfrm>
            <a:off x="0" y="3036887"/>
            <a:ext cx="5105400" cy="3070225"/>
            <a:chOff x="0" y="3036887"/>
            <a:chExt cx="5105400" cy="3070225"/>
          </a:xfrm>
        </p:grpSpPr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94319D74-EB95-44CF-AD42-062CAB1B6E01}"/>
                </a:ext>
              </a:extLst>
            </p:cNvPr>
            <p:cNvSpPr txBox="1"/>
            <p:nvPr/>
          </p:nvSpPr>
          <p:spPr>
            <a:xfrm>
              <a:off x="2514600" y="3581400"/>
              <a:ext cx="2492990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Each Panel Compares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t-Statistic</a:t>
              </a:r>
            </a:p>
          </p:txBody>
        </p:sp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F680D23A-C8F7-4F2E-BD23-82D6DAAB5A95}"/>
                </a:ext>
              </a:extLst>
            </p:cNvPr>
            <p:cNvSpPr/>
            <p:nvPr/>
          </p:nvSpPr>
          <p:spPr>
            <a:xfrm>
              <a:off x="0" y="3036887"/>
              <a:ext cx="228600" cy="544511"/>
            </a:xfrm>
            <a:prstGeom prst="rect">
              <a:avLst/>
            </a:prstGeom>
            <a:noFill/>
            <a:ln>
              <a:solidFill>
                <a:srgbClr val="00C8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4D40F504-84D9-4129-A3B3-6221EECF261D}"/>
                </a:ext>
              </a:extLst>
            </p:cNvPr>
            <p:cNvSpPr/>
            <p:nvPr/>
          </p:nvSpPr>
          <p:spPr>
            <a:xfrm>
              <a:off x="76200" y="5524500"/>
              <a:ext cx="228600" cy="571500"/>
            </a:xfrm>
            <a:prstGeom prst="rect">
              <a:avLst/>
            </a:prstGeom>
            <a:noFill/>
            <a:ln>
              <a:solidFill>
                <a:srgbClr val="00C8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B9764D10-3E30-4DB5-8DC2-3F504BD23C85}"/>
                </a:ext>
              </a:extLst>
            </p:cNvPr>
            <p:cNvSpPr/>
            <p:nvPr/>
          </p:nvSpPr>
          <p:spPr>
            <a:xfrm>
              <a:off x="4876800" y="5524500"/>
              <a:ext cx="228600" cy="582612"/>
            </a:xfrm>
            <a:prstGeom prst="rect">
              <a:avLst/>
            </a:prstGeom>
            <a:noFill/>
            <a:ln>
              <a:solidFill>
                <a:srgbClr val="00C8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C3F1FFAD-A41D-4F55-8F84-572094F6A68C}"/>
                </a:ext>
              </a:extLst>
            </p:cNvPr>
            <p:cNvSpPr/>
            <p:nvPr/>
          </p:nvSpPr>
          <p:spPr>
            <a:xfrm>
              <a:off x="4876800" y="3047999"/>
              <a:ext cx="228600" cy="496667"/>
            </a:xfrm>
            <a:prstGeom prst="rect">
              <a:avLst/>
            </a:prstGeom>
            <a:noFill/>
            <a:ln>
              <a:solidFill>
                <a:srgbClr val="00C8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3F16D7EF-06FD-46CA-98C1-4D96C10A94F6}"/>
              </a:ext>
            </a:extLst>
          </p:cNvPr>
          <p:cNvGrpSpPr/>
          <p:nvPr/>
        </p:nvGrpSpPr>
        <p:grpSpPr>
          <a:xfrm>
            <a:off x="1600200" y="4114800"/>
            <a:ext cx="5715000" cy="2743199"/>
            <a:chOff x="1600200" y="4114800"/>
            <a:chExt cx="5715000" cy="2743199"/>
          </a:xfrm>
        </p:grpSpPr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9D1FF4AA-0FE0-413F-8FBE-905199DE1D23}"/>
                </a:ext>
              </a:extLst>
            </p:cNvPr>
            <p:cNvSpPr txBox="1"/>
            <p:nvPr/>
          </p:nvSpPr>
          <p:spPr>
            <a:xfrm>
              <a:off x="2561569" y="4154269"/>
              <a:ext cx="239905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With </a:t>
              </a: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7030A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Mean Difference</a:t>
              </a:r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692033E3-C79B-413A-8123-439A2C5BF82F}"/>
                </a:ext>
              </a:extLst>
            </p:cNvPr>
            <p:cNvSpPr/>
            <p:nvPr/>
          </p:nvSpPr>
          <p:spPr>
            <a:xfrm>
              <a:off x="1600200" y="6629400"/>
              <a:ext cx="838200" cy="228599"/>
            </a:xfrm>
            <a:prstGeom prst="rect">
              <a:avLst/>
            </a:prstGeom>
            <a:noFill/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D076FD0B-5283-47A6-82AA-67F4EF2D327A}"/>
                </a:ext>
              </a:extLst>
            </p:cNvPr>
            <p:cNvSpPr/>
            <p:nvPr/>
          </p:nvSpPr>
          <p:spPr>
            <a:xfrm>
              <a:off x="6477000" y="6629400"/>
              <a:ext cx="838200" cy="228599"/>
            </a:xfrm>
            <a:prstGeom prst="rect">
              <a:avLst/>
            </a:prstGeom>
            <a:noFill/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785DC4CA-B01A-4890-836F-868693345212}"/>
                </a:ext>
              </a:extLst>
            </p:cNvPr>
            <p:cNvSpPr/>
            <p:nvPr/>
          </p:nvSpPr>
          <p:spPr>
            <a:xfrm>
              <a:off x="6477000" y="4114800"/>
              <a:ext cx="838200" cy="228599"/>
            </a:xfrm>
            <a:prstGeom prst="rect">
              <a:avLst/>
            </a:prstGeom>
            <a:noFill/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E1355483-B301-424E-BC97-2F172E54C9A1}"/>
                </a:ext>
              </a:extLst>
            </p:cNvPr>
            <p:cNvSpPr/>
            <p:nvPr/>
          </p:nvSpPr>
          <p:spPr>
            <a:xfrm>
              <a:off x="1600200" y="4114800"/>
              <a:ext cx="838200" cy="228599"/>
            </a:xfrm>
            <a:prstGeom prst="rect">
              <a:avLst/>
            </a:prstGeom>
            <a:noFill/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495645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0000"/>
            </a:gs>
            <a:gs pos="50000">
              <a:schemeClr val="tx1"/>
            </a:gs>
            <a:gs pos="100000">
              <a:srgbClr val="FF0000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8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28600" y="990600"/>
            <a:ext cx="8382000" cy="5257800"/>
          </a:xfrm>
        </p:spPr>
        <p:txBody>
          <a:bodyPr/>
          <a:lstStyle/>
          <a:p>
            <a:pPr marL="533400" lvl="0" indent="-533400" eaLnBrk="1" hangingPunct="1">
              <a:lnSpc>
                <a:spcPct val="140000"/>
              </a:lnSpc>
              <a:buClr>
                <a:srgbClr val="A50021"/>
              </a:buClr>
              <a:buSzPct val="75000"/>
              <a:buNone/>
            </a:pPr>
            <a:r>
              <a:rPr lang="en-US" dirty="0">
                <a:solidFill>
                  <a:srgbClr val="000000"/>
                </a:solidFill>
                <a:latin typeface="Tahoma"/>
              </a:rPr>
              <a:t>Jack Prothero Simulations</a:t>
            </a:r>
            <a:endParaRPr lang="en-US" u="sng" dirty="0">
              <a:solidFill>
                <a:schemeClr val="bg2"/>
              </a:solidFill>
              <a:latin typeface="Arial" charset="0"/>
              <a:cs typeface="Arial" charset="0"/>
            </a:endParaRPr>
          </a:p>
        </p:txBody>
      </p:sp>
      <p:sp>
        <p:nvSpPr>
          <p:cNvPr id="23559" name="Rectangle 4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0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1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2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3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4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5" name="Rectangle 10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6" name="Rectangle 11"/>
          <p:cNvSpPr>
            <a:spLocks noChangeArrowheads="1"/>
          </p:cNvSpPr>
          <p:nvPr/>
        </p:nvSpPr>
        <p:spPr bwMode="auto">
          <a:xfrm>
            <a:off x="0" y="30368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7" name="Rectangle 12"/>
          <p:cNvSpPr>
            <a:spLocks noChangeArrowheads="1"/>
          </p:cNvSpPr>
          <p:nvPr/>
        </p:nvSpPr>
        <p:spPr bwMode="auto">
          <a:xfrm>
            <a:off x="-76200" y="41910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8" name="Rectangle 13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9" name="Rectangle 14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0" name="Rectangle 15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1" name="Rectangle 16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2" name="Rectangle 1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3" name="Rectangle 18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4" name="Rectangle 19"/>
          <p:cNvSpPr>
            <a:spLocks noChangeArrowheads="1"/>
          </p:cNvSpPr>
          <p:nvPr/>
        </p:nvSpPr>
        <p:spPr bwMode="auto">
          <a:xfrm>
            <a:off x="0" y="32004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5" name="Rectangle 20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6" name="Rectangle 21"/>
          <p:cNvSpPr>
            <a:spLocks noChangeArrowheads="1"/>
          </p:cNvSpPr>
          <p:nvPr/>
        </p:nvSpPr>
        <p:spPr bwMode="auto">
          <a:xfrm>
            <a:off x="0" y="32766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7" name="Rectangle 22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8" name="Rectangle 24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7" name="Rectangle 2"/>
          <p:cNvSpPr>
            <a:spLocks noGrp="1" noChangeArrowheads="1"/>
          </p:cNvSpPr>
          <p:nvPr>
            <p:ph type="title"/>
          </p:nvPr>
        </p:nvSpPr>
        <p:spPr>
          <a:xfrm>
            <a:off x="723900" y="304800"/>
            <a:ext cx="7696200" cy="492125"/>
          </a:xfrm>
        </p:spPr>
        <p:txBody>
          <a:bodyPr/>
          <a:lstStyle/>
          <a:p>
            <a:pPr eaLnBrk="1" hangingPunct="1"/>
            <a:r>
              <a:rPr lang="en-US" sz="3600" dirty="0">
                <a:solidFill>
                  <a:srgbClr val="00B050"/>
                </a:solidFill>
                <a:latin typeface="Arial" charset="0"/>
                <a:cs typeface="Arial" charset="0"/>
              </a:rPr>
              <a:t>HDLSS</a:t>
            </a:r>
            <a:r>
              <a:rPr lang="en-US" sz="3600" dirty="0">
                <a:solidFill>
                  <a:schemeClr val="bg2"/>
                </a:solidFill>
                <a:latin typeface="Arial" charset="0"/>
                <a:cs typeface="Arial" charset="0"/>
              </a:rPr>
              <a:t> Analysis of </a:t>
            </a:r>
            <a:r>
              <a:rPr lang="en-US" sz="3600" dirty="0" err="1">
                <a:solidFill>
                  <a:schemeClr val="bg2"/>
                </a:solidFill>
                <a:latin typeface="Arial" charset="0"/>
                <a:cs typeface="Arial" charset="0"/>
              </a:rPr>
              <a:t>DiProPerm</a:t>
            </a:r>
            <a:endParaRPr lang="en-US" sz="3600" dirty="0">
              <a:solidFill>
                <a:schemeClr val="bg2"/>
              </a:solidFill>
              <a:latin typeface="Arial" charset="0"/>
              <a:cs typeface="Arial" charset="0"/>
            </a:endParaRP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01" r="7656" b="4274"/>
          <a:stretch/>
        </p:blipFill>
        <p:spPr>
          <a:xfrm>
            <a:off x="0" y="1752600"/>
            <a:ext cx="9144000" cy="5119972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5288783A-ACAB-45CB-BB47-CF6FBE726FE0}"/>
              </a:ext>
            </a:extLst>
          </p:cNvPr>
          <p:cNvSpPr txBox="1"/>
          <p:nvPr/>
        </p:nvSpPr>
        <p:spPr>
          <a:xfrm>
            <a:off x="4114800" y="2978944"/>
            <a:ext cx="9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Over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06531A54-C775-404F-A680-8ED0C5E30BF8}"/>
              </a:ext>
            </a:extLst>
          </p:cNvPr>
          <p:cNvGrpSpPr/>
          <p:nvPr/>
        </p:nvGrpSpPr>
        <p:grpSpPr>
          <a:xfrm>
            <a:off x="533400" y="1905000"/>
            <a:ext cx="5181600" cy="3569732"/>
            <a:chOff x="533400" y="1905000"/>
            <a:chExt cx="5181600" cy="3569732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65C2AD4C-8090-45C7-947D-C6310665E174}"/>
                </a:ext>
              </a:extLst>
            </p:cNvPr>
            <p:cNvSpPr txBox="1"/>
            <p:nvPr/>
          </p:nvSpPr>
          <p:spPr>
            <a:xfrm>
              <a:off x="1600200" y="5105400"/>
              <a:ext cx="288636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Over Different Dimensions</a:t>
              </a:r>
            </a:p>
          </p:txBody>
        </p:sp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D5447200-C563-42D4-A645-378BC4AD73BC}"/>
                </a:ext>
              </a:extLst>
            </p:cNvPr>
            <p:cNvSpPr/>
            <p:nvPr/>
          </p:nvSpPr>
          <p:spPr>
            <a:xfrm>
              <a:off x="533400" y="1905000"/>
              <a:ext cx="304800" cy="304801"/>
            </a:xfrm>
            <a:prstGeom prst="rect">
              <a:avLst/>
            </a:prstGeom>
            <a:noFill/>
            <a:ln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4933D10A-BD0F-4D4A-9B37-4FD8717C2984}"/>
                </a:ext>
              </a:extLst>
            </p:cNvPr>
            <p:cNvSpPr/>
            <p:nvPr/>
          </p:nvSpPr>
          <p:spPr>
            <a:xfrm>
              <a:off x="5410200" y="1905000"/>
              <a:ext cx="304800" cy="304801"/>
            </a:xfrm>
            <a:prstGeom prst="rect">
              <a:avLst/>
            </a:prstGeom>
            <a:noFill/>
            <a:ln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276F8204-9FA4-419F-8AFF-ACB01AC2CE69}"/>
                </a:ext>
              </a:extLst>
            </p:cNvPr>
            <p:cNvSpPr/>
            <p:nvPr/>
          </p:nvSpPr>
          <p:spPr>
            <a:xfrm>
              <a:off x="5334000" y="4441825"/>
              <a:ext cx="381000" cy="358775"/>
            </a:xfrm>
            <a:prstGeom prst="rect">
              <a:avLst/>
            </a:prstGeom>
            <a:noFill/>
            <a:ln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0AD6FCFF-7111-49C4-BB02-F1D4FC22499E}"/>
                </a:ext>
              </a:extLst>
            </p:cNvPr>
            <p:cNvSpPr/>
            <p:nvPr/>
          </p:nvSpPr>
          <p:spPr>
            <a:xfrm>
              <a:off x="533400" y="4441825"/>
              <a:ext cx="381000" cy="336550"/>
            </a:xfrm>
            <a:prstGeom prst="rect">
              <a:avLst/>
            </a:prstGeom>
            <a:noFill/>
            <a:ln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203C3E2D-21D2-4A81-A9B8-CD872E3230B9}"/>
              </a:ext>
            </a:extLst>
          </p:cNvPr>
          <p:cNvGrpSpPr/>
          <p:nvPr/>
        </p:nvGrpSpPr>
        <p:grpSpPr>
          <a:xfrm>
            <a:off x="2895600" y="1905000"/>
            <a:ext cx="5943600" cy="3581400"/>
            <a:chOff x="2895600" y="1905000"/>
            <a:chExt cx="5943600" cy="3581400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2C0AA2B8-6C12-4A69-9F95-942E6589A0F6}"/>
                </a:ext>
              </a:extLst>
            </p:cNvPr>
            <p:cNvSpPr txBox="1"/>
            <p:nvPr/>
          </p:nvSpPr>
          <p:spPr>
            <a:xfrm>
              <a:off x="5543208" y="5117068"/>
              <a:ext cx="321979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All For The Centroid Direction</a:t>
              </a:r>
            </a:p>
          </p:txBody>
        </p:sp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27F2224E-B5C4-4DF8-A334-10DDD80B9701}"/>
                </a:ext>
              </a:extLst>
            </p:cNvPr>
            <p:cNvSpPr/>
            <p:nvPr/>
          </p:nvSpPr>
          <p:spPr>
            <a:xfrm>
              <a:off x="7772400" y="1905000"/>
              <a:ext cx="1066800" cy="312736"/>
            </a:xfrm>
            <a:prstGeom prst="rect">
              <a:avLst/>
            </a:prstGeom>
            <a:no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87B199A9-86AF-44B5-B383-E939D53C48F5}"/>
                </a:ext>
              </a:extLst>
            </p:cNvPr>
            <p:cNvSpPr/>
            <p:nvPr/>
          </p:nvSpPr>
          <p:spPr>
            <a:xfrm>
              <a:off x="7772400" y="4487864"/>
              <a:ext cx="1066800" cy="312736"/>
            </a:xfrm>
            <a:prstGeom prst="rect">
              <a:avLst/>
            </a:prstGeom>
            <a:no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6A967091-D16C-4FB0-B499-6B461C7984ED}"/>
                </a:ext>
              </a:extLst>
            </p:cNvPr>
            <p:cNvSpPr/>
            <p:nvPr/>
          </p:nvSpPr>
          <p:spPr>
            <a:xfrm>
              <a:off x="2895600" y="1905000"/>
              <a:ext cx="1066800" cy="312736"/>
            </a:xfrm>
            <a:prstGeom prst="rect">
              <a:avLst/>
            </a:prstGeom>
            <a:no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3371F2FF-4BF1-4AB2-AAED-6D1033BC3656}"/>
                </a:ext>
              </a:extLst>
            </p:cNvPr>
            <p:cNvSpPr/>
            <p:nvPr/>
          </p:nvSpPr>
          <p:spPr>
            <a:xfrm>
              <a:off x="2895600" y="4487864"/>
              <a:ext cx="1066800" cy="312736"/>
            </a:xfrm>
            <a:prstGeom prst="rect">
              <a:avLst/>
            </a:prstGeom>
            <a:no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713639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0000"/>
            </a:gs>
            <a:gs pos="50000">
              <a:schemeClr val="tx1"/>
            </a:gs>
            <a:gs pos="100000">
              <a:srgbClr val="FF0000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8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28600" y="990600"/>
            <a:ext cx="8382000" cy="5257800"/>
          </a:xfrm>
        </p:spPr>
        <p:txBody>
          <a:bodyPr/>
          <a:lstStyle/>
          <a:p>
            <a:pPr marL="533400" lvl="0" indent="-533400" eaLnBrk="1" hangingPunct="1">
              <a:lnSpc>
                <a:spcPct val="140000"/>
              </a:lnSpc>
              <a:buClr>
                <a:srgbClr val="A50021"/>
              </a:buClr>
              <a:buSzPct val="75000"/>
              <a:buNone/>
            </a:pPr>
            <a:r>
              <a:rPr lang="en-US" dirty="0">
                <a:solidFill>
                  <a:srgbClr val="000000"/>
                </a:solidFill>
                <a:latin typeface="Tahoma"/>
              </a:rPr>
              <a:t>Jack Prothero Simulations</a:t>
            </a:r>
            <a:endParaRPr lang="en-US" u="sng" dirty="0">
              <a:solidFill>
                <a:schemeClr val="bg2"/>
              </a:solidFill>
              <a:latin typeface="Arial" charset="0"/>
              <a:cs typeface="Arial" charset="0"/>
            </a:endParaRPr>
          </a:p>
        </p:txBody>
      </p:sp>
      <p:sp>
        <p:nvSpPr>
          <p:cNvPr id="23559" name="Rectangle 4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0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1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2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3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4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5" name="Rectangle 10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6" name="Rectangle 11"/>
          <p:cNvSpPr>
            <a:spLocks noChangeArrowheads="1"/>
          </p:cNvSpPr>
          <p:nvPr/>
        </p:nvSpPr>
        <p:spPr bwMode="auto">
          <a:xfrm>
            <a:off x="0" y="30368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7" name="Rectangle 12"/>
          <p:cNvSpPr>
            <a:spLocks noChangeArrowheads="1"/>
          </p:cNvSpPr>
          <p:nvPr/>
        </p:nvSpPr>
        <p:spPr bwMode="auto">
          <a:xfrm>
            <a:off x="-76200" y="41910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8" name="Rectangle 13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9" name="Rectangle 14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0" name="Rectangle 15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1" name="Rectangle 16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2" name="Rectangle 1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3" name="Rectangle 18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4" name="Rectangle 19"/>
          <p:cNvSpPr>
            <a:spLocks noChangeArrowheads="1"/>
          </p:cNvSpPr>
          <p:nvPr/>
        </p:nvSpPr>
        <p:spPr bwMode="auto">
          <a:xfrm>
            <a:off x="0" y="32004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5" name="Rectangle 20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6" name="Rectangle 21"/>
          <p:cNvSpPr>
            <a:spLocks noChangeArrowheads="1"/>
          </p:cNvSpPr>
          <p:nvPr/>
        </p:nvSpPr>
        <p:spPr bwMode="auto">
          <a:xfrm>
            <a:off x="0" y="32766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7" name="Rectangle 22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8" name="Rectangle 24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7" name="Rectangle 2"/>
          <p:cNvSpPr>
            <a:spLocks noGrp="1" noChangeArrowheads="1"/>
          </p:cNvSpPr>
          <p:nvPr>
            <p:ph type="title"/>
          </p:nvPr>
        </p:nvSpPr>
        <p:spPr>
          <a:xfrm>
            <a:off x="723900" y="304800"/>
            <a:ext cx="7696200" cy="492125"/>
          </a:xfrm>
        </p:spPr>
        <p:txBody>
          <a:bodyPr/>
          <a:lstStyle/>
          <a:p>
            <a:pPr eaLnBrk="1" hangingPunct="1"/>
            <a:r>
              <a:rPr lang="en-US" sz="3600" dirty="0">
                <a:solidFill>
                  <a:srgbClr val="00B050"/>
                </a:solidFill>
                <a:latin typeface="Arial" charset="0"/>
                <a:cs typeface="Arial" charset="0"/>
              </a:rPr>
              <a:t>HDLSS</a:t>
            </a:r>
            <a:r>
              <a:rPr lang="en-US" sz="3600" dirty="0">
                <a:solidFill>
                  <a:schemeClr val="bg2"/>
                </a:solidFill>
                <a:latin typeface="Arial" charset="0"/>
                <a:cs typeface="Arial" charset="0"/>
              </a:rPr>
              <a:t> Analysis of </a:t>
            </a:r>
            <a:r>
              <a:rPr lang="en-US" sz="3600" dirty="0" err="1">
                <a:solidFill>
                  <a:schemeClr val="bg2"/>
                </a:solidFill>
                <a:latin typeface="Arial" charset="0"/>
                <a:cs typeface="Arial" charset="0"/>
              </a:rPr>
              <a:t>DiProPerm</a:t>
            </a:r>
            <a:endParaRPr lang="en-US" sz="3600" dirty="0">
              <a:solidFill>
                <a:schemeClr val="bg2"/>
              </a:solidFill>
              <a:latin typeface="Arial" charset="0"/>
              <a:cs typeface="Arial" charset="0"/>
            </a:endParaRP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01" r="7656" b="4274"/>
          <a:stretch/>
        </p:blipFill>
        <p:spPr>
          <a:xfrm>
            <a:off x="0" y="1752600"/>
            <a:ext cx="9144000" cy="5119972"/>
          </a:xfrm>
          <a:prstGeom prst="rect">
            <a:avLst/>
          </a:prstGeom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id="{34E5511C-D6A7-4397-A440-5D93A92EE6DF}"/>
              </a:ext>
            </a:extLst>
          </p:cNvPr>
          <p:cNvGrpSpPr/>
          <p:nvPr/>
        </p:nvGrpSpPr>
        <p:grpSpPr>
          <a:xfrm>
            <a:off x="1905000" y="2667000"/>
            <a:ext cx="4724400" cy="1207532"/>
            <a:chOff x="1905000" y="2667000"/>
            <a:chExt cx="4724400" cy="1207532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" name="TextBox 2">
                  <a:extLst>
                    <a:ext uri="{FF2B5EF4-FFF2-40B4-BE49-F238E27FC236}">
                      <a16:creationId xmlns:a16="http://schemas.microsoft.com/office/drawing/2014/main" id="{893A73BE-99DA-4E94-8BF5-608E1550ACF3}"/>
                    </a:ext>
                  </a:extLst>
                </p:cNvPr>
                <p:cNvSpPr txBox="1"/>
                <p:nvPr/>
              </p:nvSpPr>
              <p:spPr>
                <a:xfrm>
                  <a:off x="2530898" y="3505200"/>
                  <a:ext cx="3107902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+mn-ea"/>
                      <a:cs typeface="+mn-cs"/>
                    </a:rPr>
                    <a:t>T-Statistic Better for Lower </a:t>
                  </a:r>
                  <a14:m>
                    <m:oMath xmlns:m="http://schemas.openxmlformats.org/officeDocument/2006/math">
                      <m:r>
                        <a:rPr kumimoji="0" lang="en-US" sz="1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𝑑</m:t>
                      </m:r>
                    </m:oMath>
                  </a14:m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</mc:Choice>
          <mc:Fallback xmlns="">
            <p:sp>
              <p:nvSpPr>
                <p:cNvPr id="3" name="TextBox 2">
                  <a:extLst>
                    <a:ext uri="{FF2B5EF4-FFF2-40B4-BE49-F238E27FC236}">
                      <a16:creationId xmlns:a16="http://schemas.microsoft.com/office/drawing/2014/main" id="{893A73BE-99DA-4E94-8BF5-608E1550ACF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530898" y="3505200"/>
                  <a:ext cx="3107902" cy="369332"/>
                </a:xfrm>
                <a:prstGeom prst="rect">
                  <a:avLst/>
                </a:prstGeom>
                <a:blipFill>
                  <a:blip r:embed="rId4"/>
                  <a:stretch>
                    <a:fillRect l="-1569" t="-8197" b="-2459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5" name="Straight Arrow Connector 4">
              <a:extLst>
                <a:ext uri="{FF2B5EF4-FFF2-40B4-BE49-F238E27FC236}">
                  <a16:creationId xmlns:a16="http://schemas.microsoft.com/office/drawing/2014/main" id="{4AA0CE8F-C754-4333-B0F3-990D62F60078}"/>
                </a:ext>
              </a:extLst>
            </p:cNvPr>
            <p:cNvCxnSpPr>
              <a:cxnSpLocks/>
              <a:stCxn id="3" idx="0"/>
            </p:cNvCxnSpPr>
            <p:nvPr/>
          </p:nvCxnSpPr>
          <p:spPr>
            <a:xfrm flipH="1" flipV="1">
              <a:off x="1905000" y="2667000"/>
              <a:ext cx="2179849" cy="838200"/>
            </a:xfrm>
            <a:prstGeom prst="straightConnector1">
              <a:avLst/>
            </a:prstGeom>
            <a:ln w="25400">
              <a:solidFill>
                <a:schemeClr val="bg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Arrow Connector 30">
              <a:extLst>
                <a:ext uri="{FF2B5EF4-FFF2-40B4-BE49-F238E27FC236}">
                  <a16:creationId xmlns:a16="http://schemas.microsoft.com/office/drawing/2014/main" id="{8AFF3511-C368-4976-B586-DE0B8386EFD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084849" y="2667000"/>
              <a:ext cx="2544551" cy="838200"/>
            </a:xfrm>
            <a:prstGeom prst="straightConnector1">
              <a:avLst/>
            </a:prstGeom>
            <a:ln w="25400">
              <a:solidFill>
                <a:schemeClr val="bg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20E4ACCF-93E3-401A-A182-DDED0F6BCD6E}"/>
              </a:ext>
            </a:extLst>
          </p:cNvPr>
          <p:cNvGrpSpPr/>
          <p:nvPr/>
        </p:nvGrpSpPr>
        <p:grpSpPr>
          <a:xfrm>
            <a:off x="3569081" y="4812268"/>
            <a:ext cx="4431919" cy="1055132"/>
            <a:chOff x="3569081" y="4812268"/>
            <a:chExt cx="4431919" cy="1055132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8" name="TextBox 27">
                  <a:extLst>
                    <a:ext uri="{FF2B5EF4-FFF2-40B4-BE49-F238E27FC236}">
                      <a16:creationId xmlns:a16="http://schemas.microsoft.com/office/drawing/2014/main" id="{6D4585D0-0A68-4CB3-B6A2-AA5CC1DEFE91}"/>
                    </a:ext>
                  </a:extLst>
                </p:cNvPr>
                <p:cNvSpPr txBox="1"/>
                <p:nvPr/>
              </p:nvSpPr>
              <p:spPr>
                <a:xfrm>
                  <a:off x="3657600" y="4812268"/>
                  <a:ext cx="3834639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+mn-ea"/>
                      <a:cs typeface="+mn-cs"/>
                    </a:rPr>
                    <a:t>Mean Difference Better for Higher </a:t>
                  </a:r>
                  <a14:m>
                    <m:oMath xmlns:m="http://schemas.openxmlformats.org/officeDocument/2006/math">
                      <m:r>
                        <a:rPr kumimoji="0" lang="en-US" sz="1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𝑑</m:t>
                      </m:r>
                    </m:oMath>
                  </a14:m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</mc:Choice>
          <mc:Fallback xmlns="">
            <p:sp>
              <p:nvSpPr>
                <p:cNvPr id="28" name="TextBox 27">
                  <a:extLst>
                    <a:ext uri="{FF2B5EF4-FFF2-40B4-BE49-F238E27FC236}">
                      <a16:creationId xmlns:a16="http://schemas.microsoft.com/office/drawing/2014/main" id="{6D4585D0-0A68-4CB3-B6A2-AA5CC1DEFE9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657600" y="4812268"/>
                  <a:ext cx="3834639" cy="369332"/>
                </a:xfrm>
                <a:prstGeom prst="rect">
                  <a:avLst/>
                </a:prstGeom>
                <a:blipFill>
                  <a:blip r:embed="rId5"/>
                  <a:stretch>
                    <a:fillRect l="-1272" t="-8197" b="-2459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33" name="Straight Arrow Connector 32">
              <a:extLst>
                <a:ext uri="{FF2B5EF4-FFF2-40B4-BE49-F238E27FC236}">
                  <a16:creationId xmlns:a16="http://schemas.microsoft.com/office/drawing/2014/main" id="{28A5FB22-E385-41F5-A6D2-0FFF05F277EA}"/>
                </a:ext>
              </a:extLst>
            </p:cNvPr>
            <p:cNvCxnSpPr>
              <a:cxnSpLocks/>
              <a:stCxn id="28" idx="2"/>
            </p:cNvCxnSpPr>
            <p:nvPr/>
          </p:nvCxnSpPr>
          <p:spPr>
            <a:xfrm>
              <a:off x="5574920" y="5181600"/>
              <a:ext cx="2426080" cy="609600"/>
            </a:xfrm>
            <a:prstGeom prst="straightConnector1">
              <a:avLst/>
            </a:prstGeom>
            <a:ln w="25400">
              <a:solidFill>
                <a:schemeClr val="bg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Arrow Connector 35">
              <a:extLst>
                <a:ext uri="{FF2B5EF4-FFF2-40B4-BE49-F238E27FC236}">
                  <a16:creationId xmlns:a16="http://schemas.microsoft.com/office/drawing/2014/main" id="{384A22BB-473C-4FD5-AC12-55A3A05949E0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569081" y="5181600"/>
              <a:ext cx="2069719" cy="685800"/>
            </a:xfrm>
            <a:prstGeom prst="straightConnector1">
              <a:avLst/>
            </a:prstGeom>
            <a:ln w="25400">
              <a:solidFill>
                <a:schemeClr val="bg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4459664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0000"/>
            </a:gs>
            <a:gs pos="50000">
              <a:schemeClr val="tx1"/>
            </a:gs>
            <a:gs pos="100000">
              <a:srgbClr val="FF0000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8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28600" y="990600"/>
            <a:ext cx="8382000" cy="5257800"/>
          </a:xfrm>
        </p:spPr>
        <p:txBody>
          <a:bodyPr/>
          <a:lstStyle/>
          <a:p>
            <a:pPr marL="533400" lvl="0" indent="-533400" eaLnBrk="1" hangingPunct="1">
              <a:lnSpc>
                <a:spcPct val="140000"/>
              </a:lnSpc>
              <a:buClr>
                <a:srgbClr val="A50021"/>
              </a:buClr>
              <a:buSzPct val="75000"/>
              <a:buNone/>
            </a:pPr>
            <a:r>
              <a:rPr lang="en-US" dirty="0">
                <a:solidFill>
                  <a:srgbClr val="000000"/>
                </a:solidFill>
                <a:latin typeface="Tahoma"/>
              </a:rPr>
              <a:t>Jack Prothero Simulations</a:t>
            </a:r>
            <a:endParaRPr lang="en-US" u="sng" dirty="0">
              <a:solidFill>
                <a:schemeClr val="bg2"/>
              </a:solidFill>
              <a:latin typeface="Arial" charset="0"/>
              <a:cs typeface="Arial" charset="0"/>
            </a:endParaRPr>
          </a:p>
        </p:txBody>
      </p:sp>
      <p:sp>
        <p:nvSpPr>
          <p:cNvPr id="23559" name="Rectangle 4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0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1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2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3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4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5" name="Rectangle 10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6" name="Rectangle 11"/>
          <p:cNvSpPr>
            <a:spLocks noChangeArrowheads="1"/>
          </p:cNvSpPr>
          <p:nvPr/>
        </p:nvSpPr>
        <p:spPr bwMode="auto">
          <a:xfrm>
            <a:off x="0" y="30368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7" name="Rectangle 12"/>
          <p:cNvSpPr>
            <a:spLocks noChangeArrowheads="1"/>
          </p:cNvSpPr>
          <p:nvPr/>
        </p:nvSpPr>
        <p:spPr bwMode="auto">
          <a:xfrm>
            <a:off x="-76200" y="41910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8" name="Rectangle 13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9" name="Rectangle 14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0" name="Rectangle 15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1" name="Rectangle 16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2" name="Rectangle 1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3" name="Rectangle 18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4" name="Rectangle 19"/>
          <p:cNvSpPr>
            <a:spLocks noChangeArrowheads="1"/>
          </p:cNvSpPr>
          <p:nvPr/>
        </p:nvSpPr>
        <p:spPr bwMode="auto">
          <a:xfrm>
            <a:off x="0" y="32004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5" name="Rectangle 20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6" name="Rectangle 21"/>
          <p:cNvSpPr>
            <a:spLocks noChangeArrowheads="1"/>
          </p:cNvSpPr>
          <p:nvPr/>
        </p:nvSpPr>
        <p:spPr bwMode="auto">
          <a:xfrm>
            <a:off x="0" y="32766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7" name="Rectangle 22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8" name="Rectangle 24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7" name="Rectangle 2"/>
          <p:cNvSpPr>
            <a:spLocks noGrp="1" noChangeArrowheads="1"/>
          </p:cNvSpPr>
          <p:nvPr>
            <p:ph type="title"/>
          </p:nvPr>
        </p:nvSpPr>
        <p:spPr>
          <a:xfrm>
            <a:off x="723900" y="304800"/>
            <a:ext cx="7696200" cy="492125"/>
          </a:xfrm>
        </p:spPr>
        <p:txBody>
          <a:bodyPr/>
          <a:lstStyle/>
          <a:p>
            <a:pPr eaLnBrk="1" hangingPunct="1"/>
            <a:r>
              <a:rPr lang="en-US" sz="3600" dirty="0">
                <a:solidFill>
                  <a:srgbClr val="00B050"/>
                </a:solidFill>
                <a:latin typeface="Arial" charset="0"/>
                <a:cs typeface="Arial" charset="0"/>
              </a:rPr>
              <a:t>HDLSS</a:t>
            </a:r>
            <a:r>
              <a:rPr lang="en-US" sz="3600" dirty="0">
                <a:solidFill>
                  <a:schemeClr val="bg2"/>
                </a:solidFill>
                <a:latin typeface="Arial" charset="0"/>
                <a:cs typeface="Arial" charset="0"/>
              </a:rPr>
              <a:t> Analysis of </a:t>
            </a:r>
            <a:r>
              <a:rPr lang="en-US" sz="3600" dirty="0" err="1">
                <a:solidFill>
                  <a:schemeClr val="bg2"/>
                </a:solidFill>
                <a:latin typeface="Arial" charset="0"/>
                <a:cs typeface="Arial" charset="0"/>
              </a:rPr>
              <a:t>DiProPerm</a:t>
            </a:r>
            <a:endParaRPr lang="en-US" sz="3600" dirty="0">
              <a:solidFill>
                <a:schemeClr val="bg2"/>
              </a:solidFill>
              <a:latin typeface="Arial" charset="0"/>
              <a:cs typeface="Arial" charset="0"/>
            </a:endParaRP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29" r="7627" b="4262"/>
          <a:stretch/>
        </p:blipFill>
        <p:spPr>
          <a:xfrm>
            <a:off x="0" y="1737360"/>
            <a:ext cx="9144000" cy="5120640"/>
          </a:xfrm>
          <a:prstGeom prst="rect">
            <a:avLst/>
          </a:prstGeom>
        </p:spPr>
      </p:pic>
      <p:grpSp>
        <p:nvGrpSpPr>
          <p:cNvPr id="25" name="Group 24">
            <a:extLst>
              <a:ext uri="{FF2B5EF4-FFF2-40B4-BE49-F238E27FC236}">
                <a16:creationId xmlns:a16="http://schemas.microsoft.com/office/drawing/2014/main" id="{F024C826-B2F1-46EC-82F8-BD8BFFF1B720}"/>
              </a:ext>
            </a:extLst>
          </p:cNvPr>
          <p:cNvGrpSpPr/>
          <p:nvPr/>
        </p:nvGrpSpPr>
        <p:grpSpPr>
          <a:xfrm>
            <a:off x="2819400" y="2971800"/>
            <a:ext cx="4114800" cy="1436132"/>
            <a:chOff x="2057400" y="2438400"/>
            <a:chExt cx="4114800" cy="1436132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6" name="TextBox 25">
                  <a:extLst>
                    <a:ext uri="{FF2B5EF4-FFF2-40B4-BE49-F238E27FC236}">
                      <a16:creationId xmlns:a16="http://schemas.microsoft.com/office/drawing/2014/main" id="{E4003131-0FB6-4F7C-B095-86D716818D69}"/>
                    </a:ext>
                  </a:extLst>
                </p:cNvPr>
                <p:cNvSpPr txBox="1"/>
                <p:nvPr/>
              </p:nvSpPr>
              <p:spPr>
                <a:xfrm>
                  <a:off x="2530898" y="3505200"/>
                  <a:ext cx="2658998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+mn-ea"/>
                      <a:cs typeface="+mn-cs"/>
                    </a:rPr>
                    <a:t>Both Similar for Lower </a:t>
                  </a:r>
                  <a14:m>
                    <m:oMath xmlns:m="http://schemas.openxmlformats.org/officeDocument/2006/math">
                      <m:r>
                        <a:rPr kumimoji="0" lang="en-US" sz="1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𝑑</m:t>
                      </m:r>
                    </m:oMath>
                  </a14:m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</mc:Choice>
          <mc:Fallback xmlns="">
            <p:sp>
              <p:nvSpPr>
                <p:cNvPr id="26" name="TextBox 25">
                  <a:extLst>
                    <a:ext uri="{FF2B5EF4-FFF2-40B4-BE49-F238E27FC236}">
                      <a16:creationId xmlns:a16="http://schemas.microsoft.com/office/drawing/2014/main" id="{E4003131-0FB6-4F7C-B095-86D716818D6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530898" y="3505200"/>
                  <a:ext cx="2658998" cy="369332"/>
                </a:xfrm>
                <a:prstGeom prst="rect">
                  <a:avLst/>
                </a:prstGeom>
                <a:blipFill>
                  <a:blip r:embed="rId4"/>
                  <a:stretch>
                    <a:fillRect l="-1835" t="-10000" b="-250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28" name="Straight Arrow Connector 27">
              <a:extLst>
                <a:ext uri="{FF2B5EF4-FFF2-40B4-BE49-F238E27FC236}">
                  <a16:creationId xmlns:a16="http://schemas.microsoft.com/office/drawing/2014/main" id="{2C512356-EC42-43FD-90FE-5E09E9430227}"/>
                </a:ext>
              </a:extLst>
            </p:cNvPr>
            <p:cNvCxnSpPr>
              <a:cxnSpLocks/>
              <a:stCxn id="26" idx="0"/>
            </p:cNvCxnSpPr>
            <p:nvPr/>
          </p:nvCxnSpPr>
          <p:spPr>
            <a:xfrm flipH="1" flipV="1">
              <a:off x="2057400" y="2438400"/>
              <a:ext cx="1802997" cy="1066800"/>
            </a:xfrm>
            <a:prstGeom prst="straightConnector1">
              <a:avLst/>
            </a:prstGeom>
            <a:ln w="25400">
              <a:solidFill>
                <a:schemeClr val="bg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Arrow Connector 28">
              <a:extLst>
                <a:ext uri="{FF2B5EF4-FFF2-40B4-BE49-F238E27FC236}">
                  <a16:creationId xmlns:a16="http://schemas.microsoft.com/office/drawing/2014/main" id="{C7E74F3C-245D-4627-88EE-8E6831EE0197}"/>
                </a:ext>
              </a:extLst>
            </p:cNvPr>
            <p:cNvCxnSpPr>
              <a:cxnSpLocks/>
              <a:stCxn id="26" idx="0"/>
            </p:cNvCxnSpPr>
            <p:nvPr/>
          </p:nvCxnSpPr>
          <p:spPr>
            <a:xfrm flipV="1">
              <a:off x="3860397" y="2590800"/>
              <a:ext cx="2311803" cy="914400"/>
            </a:xfrm>
            <a:prstGeom prst="straightConnector1">
              <a:avLst/>
            </a:prstGeom>
            <a:ln w="25400">
              <a:solidFill>
                <a:schemeClr val="bg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D2F87428-DF23-43B0-BE66-17D8C1DB8DE5}"/>
              </a:ext>
            </a:extLst>
          </p:cNvPr>
          <p:cNvGrpSpPr/>
          <p:nvPr/>
        </p:nvGrpSpPr>
        <p:grpSpPr>
          <a:xfrm>
            <a:off x="3200400" y="4495800"/>
            <a:ext cx="4431919" cy="1055132"/>
            <a:chOff x="3569081" y="4812268"/>
            <a:chExt cx="4431919" cy="1055132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4" name="TextBox 33">
                  <a:extLst>
                    <a:ext uri="{FF2B5EF4-FFF2-40B4-BE49-F238E27FC236}">
                      <a16:creationId xmlns:a16="http://schemas.microsoft.com/office/drawing/2014/main" id="{1552EBD2-8D56-4136-A245-60FB60815174}"/>
                    </a:ext>
                  </a:extLst>
                </p:cNvPr>
                <p:cNvSpPr txBox="1"/>
                <p:nvPr/>
              </p:nvSpPr>
              <p:spPr>
                <a:xfrm>
                  <a:off x="3657600" y="4812268"/>
                  <a:ext cx="3834639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+mn-ea"/>
                      <a:cs typeface="+mn-cs"/>
                    </a:rPr>
                    <a:t>Mean Difference Better for Higher </a:t>
                  </a:r>
                  <a14:m>
                    <m:oMath xmlns:m="http://schemas.openxmlformats.org/officeDocument/2006/math">
                      <m:r>
                        <a:rPr kumimoji="0" lang="en-US" sz="1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𝑑</m:t>
                      </m:r>
                    </m:oMath>
                  </a14:m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</mc:Choice>
          <mc:Fallback xmlns="">
            <p:sp>
              <p:nvSpPr>
                <p:cNvPr id="34" name="TextBox 33">
                  <a:extLst>
                    <a:ext uri="{FF2B5EF4-FFF2-40B4-BE49-F238E27FC236}">
                      <a16:creationId xmlns:a16="http://schemas.microsoft.com/office/drawing/2014/main" id="{1552EBD2-8D56-4136-A245-60FB6081517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657600" y="4812268"/>
                  <a:ext cx="3834639" cy="369332"/>
                </a:xfrm>
                <a:prstGeom prst="rect">
                  <a:avLst/>
                </a:prstGeom>
                <a:blipFill>
                  <a:blip r:embed="rId5"/>
                  <a:stretch>
                    <a:fillRect l="-1431" t="-10000" b="-250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35" name="Straight Arrow Connector 34">
              <a:extLst>
                <a:ext uri="{FF2B5EF4-FFF2-40B4-BE49-F238E27FC236}">
                  <a16:creationId xmlns:a16="http://schemas.microsoft.com/office/drawing/2014/main" id="{C508A4D1-DEDD-4414-BEDB-F96699AFA3C5}"/>
                </a:ext>
              </a:extLst>
            </p:cNvPr>
            <p:cNvCxnSpPr>
              <a:cxnSpLocks/>
              <a:stCxn id="34" idx="2"/>
            </p:cNvCxnSpPr>
            <p:nvPr/>
          </p:nvCxnSpPr>
          <p:spPr>
            <a:xfrm>
              <a:off x="5574920" y="5181600"/>
              <a:ext cx="2426080" cy="609600"/>
            </a:xfrm>
            <a:prstGeom prst="straightConnector1">
              <a:avLst/>
            </a:prstGeom>
            <a:ln w="25400">
              <a:solidFill>
                <a:schemeClr val="bg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Arrow Connector 35">
              <a:extLst>
                <a:ext uri="{FF2B5EF4-FFF2-40B4-BE49-F238E27FC236}">
                  <a16:creationId xmlns:a16="http://schemas.microsoft.com/office/drawing/2014/main" id="{38E7B066-E6DA-4398-AC8B-B2CCFDD9D1E7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569081" y="5181600"/>
              <a:ext cx="2069719" cy="685800"/>
            </a:xfrm>
            <a:prstGeom prst="straightConnector1">
              <a:avLst/>
            </a:prstGeom>
            <a:ln w="25400">
              <a:solidFill>
                <a:schemeClr val="bg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C497FA9A-68B0-4F1D-8B9E-F301E4D56198}"/>
              </a:ext>
            </a:extLst>
          </p:cNvPr>
          <p:cNvSpPr txBox="1"/>
          <p:nvPr/>
        </p:nvSpPr>
        <p:spPr>
          <a:xfrm>
            <a:off x="5638800" y="1688068"/>
            <a:ext cx="28392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Change to DWD Direction</a:t>
            </a:r>
          </a:p>
        </p:txBody>
      </p:sp>
    </p:spTree>
    <p:extLst>
      <p:ext uri="{BB962C8B-B14F-4D97-AF65-F5344CB8AC3E}">
        <p14:creationId xmlns:p14="http://schemas.microsoft.com/office/powerpoint/2010/main" val="6551356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0000"/>
            </a:gs>
            <a:gs pos="50000">
              <a:schemeClr val="tx1"/>
            </a:gs>
            <a:gs pos="100000">
              <a:srgbClr val="FF0000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3558" name="Rectangle 3"/>
              <p:cNvSpPr>
                <a:spLocks noGrp="1" noChangeArrowheads="1"/>
              </p:cNvSpPr>
              <p:nvPr>
                <p:ph type="body" sz="half" idx="1"/>
              </p:nvPr>
            </p:nvSpPr>
            <p:spPr>
              <a:xfrm>
                <a:off x="228600" y="990600"/>
                <a:ext cx="8382000" cy="5257800"/>
              </a:xfrm>
            </p:spPr>
            <p:txBody>
              <a:bodyPr/>
              <a:lstStyle/>
              <a:p>
                <a:pPr marL="533400" lvl="0" indent="-533400" eaLnBrk="1" hangingPunct="1">
                  <a:lnSpc>
                    <a:spcPct val="140000"/>
                  </a:lnSpc>
                  <a:buClr>
                    <a:srgbClr val="A50021"/>
                  </a:buClr>
                  <a:buSzPct val="75000"/>
                  <a:buNone/>
                </a:pPr>
                <a:r>
                  <a:rPr lang="en-US" dirty="0">
                    <a:solidFill>
                      <a:srgbClr val="000000"/>
                    </a:solidFill>
                    <a:latin typeface="Tahoma"/>
                  </a:rPr>
                  <a:t>Jack Prothero Simulations</a:t>
                </a:r>
              </a:p>
              <a:p>
                <a:pPr lvl="0" eaLnBrk="1" hangingPunct="1">
                  <a:lnSpc>
                    <a:spcPct val="200000"/>
                  </a:lnSpc>
                  <a:buSzPct val="100000"/>
                  <a:buFont typeface="Wingdings" panose="05000000000000000000" pitchFamily="2" charset="2"/>
                  <a:buChar char="Ø"/>
                </a:pPr>
                <a:r>
                  <a:rPr lang="en-US" dirty="0">
                    <a:solidFill>
                      <a:srgbClr val="000000"/>
                    </a:solidFill>
                    <a:latin typeface="Tahoma"/>
                    <a:cs typeface="Arial" charset="0"/>
                  </a:rPr>
                  <a:t> For Large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Arial" charset="0"/>
                      </a:rPr>
                      <m:t>𝑑</m:t>
                    </m:r>
                  </m:oMath>
                </a14:m>
                <a:r>
                  <a:rPr lang="en-US" dirty="0">
                    <a:solidFill>
                      <a:srgbClr val="000000"/>
                    </a:solidFill>
                    <a:latin typeface="Tahoma"/>
                    <a:cs typeface="Arial" charset="0"/>
                  </a:rPr>
                  <a:t> MD-Stat Better than t-Stat</a:t>
                </a:r>
              </a:p>
              <a:p>
                <a:pPr lvl="0" eaLnBrk="1" hangingPunct="1">
                  <a:lnSpc>
                    <a:spcPct val="200000"/>
                  </a:lnSpc>
                  <a:buSzPct val="100000"/>
                  <a:buFont typeface="Wingdings" panose="05000000000000000000" pitchFamily="2" charset="2"/>
                  <a:buChar char="Ø"/>
                </a:pPr>
                <a:r>
                  <a:rPr lang="en-US" dirty="0">
                    <a:solidFill>
                      <a:srgbClr val="000000"/>
                    </a:solidFill>
                    <a:latin typeface="Tahoma"/>
                    <a:cs typeface="Arial" charset="0"/>
                  </a:rPr>
                  <a:t> Opposite for Low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Arial" charset="0"/>
                      </a:rPr>
                      <m:t>𝑑</m:t>
                    </m:r>
                  </m:oMath>
                </a14:m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, MD-</a:t>
                </a:r>
                <a:r>
                  <a:rPr lang="en-US" dirty="0" err="1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Dir’n</a:t>
                </a:r>
                <a:endParaRPr lang="en-US" dirty="0">
                  <a:solidFill>
                    <a:schemeClr val="bg2"/>
                  </a:solidFill>
                  <a:latin typeface="Arial" charset="0"/>
                  <a:cs typeface="Arial" charset="0"/>
                </a:endParaRPr>
              </a:p>
              <a:p>
                <a:pPr lvl="0" eaLnBrk="1" hangingPunct="1">
                  <a:lnSpc>
                    <a:spcPct val="200000"/>
                  </a:lnSpc>
                  <a:buSzPct val="100000"/>
                  <a:buFont typeface="Wingdings" panose="05000000000000000000" pitchFamily="2" charset="2"/>
                  <a:buChar char="Ø"/>
                </a:pPr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 DWD-</a:t>
                </a:r>
                <a:r>
                  <a:rPr lang="en-US" dirty="0" err="1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Dir’n</a:t>
                </a:r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 &amp; MD-Stat Overall Best</a:t>
                </a:r>
              </a:p>
              <a:p>
                <a:pPr lvl="0" eaLnBrk="1" hangingPunct="1">
                  <a:lnSpc>
                    <a:spcPct val="200000"/>
                  </a:lnSpc>
                  <a:buSzPct val="100000"/>
                  <a:buFont typeface="Wingdings" panose="05000000000000000000" pitchFamily="2" charset="2"/>
                  <a:buChar char="Ø"/>
                </a:pPr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 Every Dog Has His Day</a:t>
                </a:r>
              </a:p>
            </p:txBody>
          </p:sp>
        </mc:Choice>
        <mc:Fallback xmlns="">
          <p:sp>
            <p:nvSpPr>
              <p:cNvPr id="23558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half" idx="1"/>
              </p:nvPr>
            </p:nvSpPr>
            <p:spPr>
              <a:xfrm>
                <a:off x="228600" y="990600"/>
                <a:ext cx="8382000" cy="5257800"/>
              </a:xfrm>
              <a:blipFill>
                <a:blip r:embed="rId3"/>
                <a:stretch>
                  <a:fillRect l="-18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559" name="Rectangle 4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0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1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2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3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4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5" name="Rectangle 10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6" name="Rectangle 11"/>
          <p:cNvSpPr>
            <a:spLocks noChangeArrowheads="1"/>
          </p:cNvSpPr>
          <p:nvPr/>
        </p:nvSpPr>
        <p:spPr bwMode="auto">
          <a:xfrm>
            <a:off x="0" y="30368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7" name="Rectangle 12"/>
          <p:cNvSpPr>
            <a:spLocks noChangeArrowheads="1"/>
          </p:cNvSpPr>
          <p:nvPr/>
        </p:nvSpPr>
        <p:spPr bwMode="auto">
          <a:xfrm>
            <a:off x="-76200" y="41910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8" name="Rectangle 13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9" name="Rectangle 14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0" name="Rectangle 15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1" name="Rectangle 16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2" name="Rectangle 1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3" name="Rectangle 18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4" name="Rectangle 19"/>
          <p:cNvSpPr>
            <a:spLocks noChangeArrowheads="1"/>
          </p:cNvSpPr>
          <p:nvPr/>
        </p:nvSpPr>
        <p:spPr bwMode="auto">
          <a:xfrm>
            <a:off x="0" y="32004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5" name="Rectangle 20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6" name="Rectangle 21"/>
          <p:cNvSpPr>
            <a:spLocks noChangeArrowheads="1"/>
          </p:cNvSpPr>
          <p:nvPr/>
        </p:nvSpPr>
        <p:spPr bwMode="auto">
          <a:xfrm>
            <a:off x="0" y="32766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7" name="Rectangle 22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8" name="Rectangle 24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7" name="Rectangle 2"/>
          <p:cNvSpPr>
            <a:spLocks noGrp="1" noChangeArrowheads="1"/>
          </p:cNvSpPr>
          <p:nvPr>
            <p:ph type="title"/>
          </p:nvPr>
        </p:nvSpPr>
        <p:spPr>
          <a:xfrm>
            <a:off x="723900" y="304800"/>
            <a:ext cx="7696200" cy="492125"/>
          </a:xfrm>
        </p:spPr>
        <p:txBody>
          <a:bodyPr/>
          <a:lstStyle/>
          <a:p>
            <a:pPr eaLnBrk="1" hangingPunct="1"/>
            <a:r>
              <a:rPr lang="en-US" sz="3600" dirty="0">
                <a:solidFill>
                  <a:srgbClr val="00B050"/>
                </a:solidFill>
                <a:latin typeface="Arial" charset="0"/>
                <a:cs typeface="Arial" charset="0"/>
              </a:rPr>
              <a:t>HDLSS</a:t>
            </a:r>
            <a:r>
              <a:rPr lang="en-US" sz="3600" dirty="0">
                <a:solidFill>
                  <a:schemeClr val="bg2"/>
                </a:solidFill>
                <a:latin typeface="Arial" charset="0"/>
                <a:cs typeface="Arial" charset="0"/>
              </a:rPr>
              <a:t> Analysis of </a:t>
            </a:r>
            <a:r>
              <a:rPr lang="en-US" sz="3600" dirty="0" err="1">
                <a:solidFill>
                  <a:schemeClr val="bg2"/>
                </a:solidFill>
                <a:latin typeface="Arial" charset="0"/>
                <a:cs typeface="Arial" charset="0"/>
              </a:rPr>
              <a:t>DiProPerm</a:t>
            </a:r>
            <a:endParaRPr lang="en-US" sz="3600" dirty="0">
              <a:solidFill>
                <a:schemeClr val="bg2"/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48739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92D050"/>
            </a:gs>
            <a:gs pos="50000">
              <a:schemeClr val="tx1"/>
            </a:gs>
            <a:gs pos="100000">
              <a:srgbClr val="92D050"/>
            </a:gs>
          </a:gsLst>
          <a:lin ang="0" scaled="0"/>
        </a:gra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000DA94-1D6B-46A8-5631-6324F0BEA66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8" name="Rectangle 3">
            <a:extLst>
              <a:ext uri="{FF2B5EF4-FFF2-40B4-BE49-F238E27FC236}">
                <a16:creationId xmlns:a16="http://schemas.microsoft.com/office/drawing/2014/main" id="{487F0391-3994-5156-4FA1-0FB1F3FA6549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228600" y="990600"/>
            <a:ext cx="8382000" cy="5257800"/>
          </a:xfrm>
        </p:spPr>
        <p:txBody>
          <a:bodyPr/>
          <a:lstStyle/>
          <a:p>
            <a:pPr marL="533400" lvl="0" indent="-533400" eaLnBrk="1" hangingPunct="1">
              <a:lnSpc>
                <a:spcPct val="140000"/>
              </a:lnSpc>
              <a:buClr>
                <a:srgbClr val="A50021"/>
              </a:buClr>
              <a:buSzPct val="75000"/>
              <a:buNone/>
            </a:pPr>
            <a:r>
              <a:rPr lang="en-US" dirty="0">
                <a:solidFill>
                  <a:srgbClr val="000000"/>
                </a:solidFill>
                <a:latin typeface="Tahoma"/>
              </a:rPr>
              <a:t>Recall Yang et al. (2023) Results:</a:t>
            </a:r>
          </a:p>
          <a:p>
            <a:pPr marL="533400" lvl="0" indent="-533400" eaLnBrk="1" hangingPunct="1">
              <a:lnSpc>
                <a:spcPct val="140000"/>
              </a:lnSpc>
              <a:buClr>
                <a:srgbClr val="A50021"/>
              </a:buClr>
              <a:buSzPct val="75000"/>
              <a:buNone/>
            </a:pPr>
            <a:endParaRPr lang="en-US" dirty="0">
              <a:solidFill>
                <a:srgbClr val="000000"/>
              </a:solidFill>
              <a:latin typeface="Tahoma"/>
            </a:endParaRPr>
          </a:p>
          <a:p>
            <a:pPr marL="533400" lvl="0" indent="-533400" eaLnBrk="1" hangingPunct="1">
              <a:lnSpc>
                <a:spcPct val="140000"/>
              </a:lnSpc>
              <a:buClr>
                <a:srgbClr val="A50021"/>
              </a:buClr>
              <a:buSzPct val="75000"/>
              <a:buNone/>
            </a:pPr>
            <a:endParaRPr lang="en-US" dirty="0">
              <a:solidFill>
                <a:srgbClr val="000000"/>
              </a:solidFill>
              <a:latin typeface="Tahoma"/>
            </a:endParaRPr>
          </a:p>
          <a:p>
            <a:pPr marL="533400" lvl="0" indent="-533400" eaLnBrk="1" hangingPunct="1">
              <a:lnSpc>
                <a:spcPct val="140000"/>
              </a:lnSpc>
              <a:buClr>
                <a:srgbClr val="A50021"/>
              </a:buClr>
              <a:buSzPct val="75000"/>
              <a:buNone/>
            </a:pPr>
            <a:endParaRPr lang="en-US" dirty="0">
              <a:solidFill>
                <a:srgbClr val="000000"/>
              </a:solidFill>
              <a:latin typeface="Tahoma"/>
            </a:endParaRPr>
          </a:p>
          <a:p>
            <a:pPr marL="533400" lvl="0" indent="-533400" eaLnBrk="1" hangingPunct="1">
              <a:lnSpc>
                <a:spcPct val="140000"/>
              </a:lnSpc>
              <a:buClr>
                <a:srgbClr val="A50021"/>
              </a:buClr>
              <a:buSzPct val="75000"/>
              <a:buNone/>
            </a:pPr>
            <a:endParaRPr lang="en-US" dirty="0">
              <a:solidFill>
                <a:srgbClr val="000000"/>
              </a:solidFill>
              <a:latin typeface="Tahoma"/>
            </a:endParaRPr>
          </a:p>
          <a:p>
            <a:pPr marL="533400" lvl="0" indent="-533400" eaLnBrk="1" hangingPunct="1">
              <a:lnSpc>
                <a:spcPct val="140000"/>
              </a:lnSpc>
              <a:buClr>
                <a:srgbClr val="A50021"/>
              </a:buClr>
              <a:buSzPct val="75000"/>
              <a:buNone/>
            </a:pPr>
            <a:r>
              <a:rPr lang="en-US" dirty="0">
                <a:solidFill>
                  <a:srgbClr val="000000"/>
                </a:solidFill>
                <a:latin typeface="Tahoma"/>
              </a:rPr>
              <a:t>Avoid Power Loss in High Dimensions Using</a:t>
            </a:r>
          </a:p>
          <a:p>
            <a:pPr marL="533400" lvl="0" indent="-533400" algn="ctr" eaLnBrk="1" hangingPunct="1">
              <a:lnSpc>
                <a:spcPct val="140000"/>
              </a:lnSpc>
              <a:buClr>
                <a:srgbClr val="A50021"/>
              </a:buClr>
              <a:buSzPct val="75000"/>
              <a:buNone/>
            </a:pPr>
            <a:r>
              <a:rPr lang="en-US" dirty="0">
                <a:solidFill>
                  <a:srgbClr val="C00000"/>
                </a:solidFill>
                <a:latin typeface="Tahoma"/>
              </a:rPr>
              <a:t>Balanced Permutations</a:t>
            </a:r>
          </a:p>
          <a:p>
            <a:pPr marL="533400" lvl="0" indent="-533400" eaLnBrk="1" hangingPunct="1">
              <a:lnSpc>
                <a:spcPct val="140000"/>
              </a:lnSpc>
              <a:buClr>
                <a:srgbClr val="A50021"/>
              </a:buClr>
              <a:buSzPct val="75000"/>
              <a:buNone/>
            </a:pPr>
            <a:endParaRPr lang="en-US" dirty="0">
              <a:solidFill>
                <a:srgbClr val="000000"/>
              </a:solidFill>
              <a:latin typeface="Tahoma"/>
            </a:endParaRPr>
          </a:p>
          <a:p>
            <a:pPr marL="533400" lvl="0" indent="-533400" eaLnBrk="1" hangingPunct="1">
              <a:lnSpc>
                <a:spcPct val="140000"/>
              </a:lnSpc>
              <a:buClr>
                <a:srgbClr val="A50021"/>
              </a:buClr>
              <a:buSzPct val="75000"/>
              <a:buNone/>
            </a:pPr>
            <a:endParaRPr lang="en-US" dirty="0">
              <a:solidFill>
                <a:srgbClr val="000000"/>
              </a:solidFill>
              <a:latin typeface="Tahoma"/>
            </a:endParaRPr>
          </a:p>
          <a:p>
            <a:pPr marL="533400" lvl="0" indent="-533400" eaLnBrk="1" hangingPunct="1">
              <a:lnSpc>
                <a:spcPct val="140000"/>
              </a:lnSpc>
              <a:buClr>
                <a:srgbClr val="A50021"/>
              </a:buClr>
              <a:buSzPct val="75000"/>
              <a:buNone/>
            </a:pPr>
            <a:endParaRPr lang="en-US" dirty="0">
              <a:solidFill>
                <a:srgbClr val="000000"/>
              </a:solidFill>
              <a:latin typeface="Tahoma"/>
            </a:endParaRPr>
          </a:p>
        </p:txBody>
      </p:sp>
      <p:sp>
        <p:nvSpPr>
          <p:cNvPr id="23559" name="Rectangle 4">
            <a:extLst>
              <a:ext uri="{FF2B5EF4-FFF2-40B4-BE49-F238E27FC236}">
                <a16:creationId xmlns:a16="http://schemas.microsoft.com/office/drawing/2014/main" id="{7B5DB453-08DF-F02D-4477-C86C7E6855E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0" name="Rectangle 5">
            <a:extLst>
              <a:ext uri="{FF2B5EF4-FFF2-40B4-BE49-F238E27FC236}">
                <a16:creationId xmlns:a16="http://schemas.microsoft.com/office/drawing/2014/main" id="{1E2B7C44-B747-A9C1-2A5E-6622DA13EF6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1" name="Rectangle 6">
            <a:extLst>
              <a:ext uri="{FF2B5EF4-FFF2-40B4-BE49-F238E27FC236}">
                <a16:creationId xmlns:a16="http://schemas.microsoft.com/office/drawing/2014/main" id="{CF55C1AC-D5B1-60C4-DE36-089CE46C6A3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2" name="Rectangle 7">
            <a:extLst>
              <a:ext uri="{FF2B5EF4-FFF2-40B4-BE49-F238E27FC236}">
                <a16:creationId xmlns:a16="http://schemas.microsoft.com/office/drawing/2014/main" id="{8BDD75C4-BF2F-69E2-9EF3-9EC1D8D4FCF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3" name="Rectangle 8">
            <a:extLst>
              <a:ext uri="{FF2B5EF4-FFF2-40B4-BE49-F238E27FC236}">
                <a16:creationId xmlns:a16="http://schemas.microsoft.com/office/drawing/2014/main" id="{07098FE7-45E4-7676-9811-C1CD7FB5D16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4" name="Rectangle 9">
            <a:extLst>
              <a:ext uri="{FF2B5EF4-FFF2-40B4-BE49-F238E27FC236}">
                <a16:creationId xmlns:a16="http://schemas.microsoft.com/office/drawing/2014/main" id="{6B693287-F845-D335-CB53-C709C740E91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5" name="Rectangle 10">
            <a:extLst>
              <a:ext uri="{FF2B5EF4-FFF2-40B4-BE49-F238E27FC236}">
                <a16:creationId xmlns:a16="http://schemas.microsoft.com/office/drawing/2014/main" id="{01291922-1FA8-C243-5BFD-983C594E137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6" name="Rectangle 11">
            <a:extLst>
              <a:ext uri="{FF2B5EF4-FFF2-40B4-BE49-F238E27FC236}">
                <a16:creationId xmlns:a16="http://schemas.microsoft.com/office/drawing/2014/main" id="{50C3C4CC-6E60-8FAC-6297-CA9A8FCC788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0368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7" name="Rectangle 12">
            <a:extLst>
              <a:ext uri="{FF2B5EF4-FFF2-40B4-BE49-F238E27FC236}">
                <a16:creationId xmlns:a16="http://schemas.microsoft.com/office/drawing/2014/main" id="{47A2C28F-5BF6-3FDC-1CA1-2E90A33242F5}"/>
              </a:ext>
            </a:extLst>
          </p:cNvPr>
          <p:cNvSpPr>
            <a:spLocks noChangeArrowheads="1"/>
          </p:cNvSpPr>
          <p:nvPr/>
        </p:nvSpPr>
        <p:spPr bwMode="auto">
          <a:xfrm>
            <a:off x="-76200" y="41910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8" name="Rectangle 13">
            <a:extLst>
              <a:ext uri="{FF2B5EF4-FFF2-40B4-BE49-F238E27FC236}">
                <a16:creationId xmlns:a16="http://schemas.microsoft.com/office/drawing/2014/main" id="{D4F12913-8B58-DA9C-CDF1-23042586D83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9" name="Rectangle 14">
            <a:extLst>
              <a:ext uri="{FF2B5EF4-FFF2-40B4-BE49-F238E27FC236}">
                <a16:creationId xmlns:a16="http://schemas.microsoft.com/office/drawing/2014/main" id="{31D85C38-1AAB-5D9C-0F33-0CD0F2A218D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0" name="Rectangle 15">
            <a:extLst>
              <a:ext uri="{FF2B5EF4-FFF2-40B4-BE49-F238E27FC236}">
                <a16:creationId xmlns:a16="http://schemas.microsoft.com/office/drawing/2014/main" id="{4F064859-046B-C754-EF08-6F79F1C8968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1" name="Rectangle 16">
            <a:extLst>
              <a:ext uri="{FF2B5EF4-FFF2-40B4-BE49-F238E27FC236}">
                <a16:creationId xmlns:a16="http://schemas.microsoft.com/office/drawing/2014/main" id="{C200C8C3-4567-6AAA-DE03-7D1F2AAD4FD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2" name="Rectangle 17">
            <a:extLst>
              <a:ext uri="{FF2B5EF4-FFF2-40B4-BE49-F238E27FC236}">
                <a16:creationId xmlns:a16="http://schemas.microsoft.com/office/drawing/2014/main" id="{BDFCD9B4-7E48-8C5B-FB04-F693EA818A8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3" name="Rectangle 18">
            <a:extLst>
              <a:ext uri="{FF2B5EF4-FFF2-40B4-BE49-F238E27FC236}">
                <a16:creationId xmlns:a16="http://schemas.microsoft.com/office/drawing/2014/main" id="{4DF47800-D7CB-CCEF-D6F7-EB24BEAA013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4" name="Rectangle 19">
            <a:extLst>
              <a:ext uri="{FF2B5EF4-FFF2-40B4-BE49-F238E27FC236}">
                <a16:creationId xmlns:a16="http://schemas.microsoft.com/office/drawing/2014/main" id="{5125FAFC-1BB4-D9D8-CD76-B10C5A7827E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2004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5" name="Rectangle 20">
            <a:extLst>
              <a:ext uri="{FF2B5EF4-FFF2-40B4-BE49-F238E27FC236}">
                <a16:creationId xmlns:a16="http://schemas.microsoft.com/office/drawing/2014/main" id="{FB0D380C-8ED2-64C1-CD30-0AB270C2CA1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6" name="Rectangle 21">
            <a:extLst>
              <a:ext uri="{FF2B5EF4-FFF2-40B4-BE49-F238E27FC236}">
                <a16:creationId xmlns:a16="http://schemas.microsoft.com/office/drawing/2014/main" id="{06BF285B-5104-E40C-6695-19668F7F50C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2766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7" name="Rectangle 22">
            <a:extLst>
              <a:ext uri="{FF2B5EF4-FFF2-40B4-BE49-F238E27FC236}">
                <a16:creationId xmlns:a16="http://schemas.microsoft.com/office/drawing/2014/main" id="{F59F78BC-3CD9-B836-8620-13BE3EADEEE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8" name="Rectangle 24">
            <a:extLst>
              <a:ext uri="{FF2B5EF4-FFF2-40B4-BE49-F238E27FC236}">
                <a16:creationId xmlns:a16="http://schemas.microsoft.com/office/drawing/2014/main" id="{C9DE2E7D-B312-BF13-C61E-51345DED381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7" name="Rectangle 2">
            <a:extLst>
              <a:ext uri="{FF2B5EF4-FFF2-40B4-BE49-F238E27FC236}">
                <a16:creationId xmlns:a16="http://schemas.microsoft.com/office/drawing/2014/main" id="{59DD9587-6578-8458-0440-EB57697111B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23900" y="304800"/>
            <a:ext cx="7696200" cy="492125"/>
          </a:xfrm>
        </p:spPr>
        <p:txBody>
          <a:bodyPr/>
          <a:lstStyle/>
          <a:p>
            <a:pPr eaLnBrk="1" hangingPunct="1"/>
            <a:r>
              <a:rPr lang="en-US" sz="3600" dirty="0">
                <a:solidFill>
                  <a:schemeClr val="bg2"/>
                </a:solidFill>
                <a:latin typeface="Arial" charset="0"/>
                <a:cs typeface="Arial" charset="0"/>
              </a:rPr>
              <a:t>Deeper Look at </a:t>
            </a:r>
            <a:r>
              <a:rPr lang="en-US" sz="3600" dirty="0" err="1">
                <a:solidFill>
                  <a:schemeClr val="bg2"/>
                </a:solidFill>
                <a:latin typeface="Arial" charset="0"/>
                <a:cs typeface="Arial" charset="0"/>
              </a:rPr>
              <a:t>DiProPerm</a:t>
            </a:r>
            <a:endParaRPr lang="en-US" sz="3600" dirty="0">
              <a:solidFill>
                <a:schemeClr val="bg2"/>
              </a:solidFill>
              <a:latin typeface="Arial" charset="0"/>
              <a:cs typeface="Arial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77D865C-D130-81B3-7D1A-DBE05F18E4B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1667" t="18200" r="5833" b="32114"/>
          <a:stretch/>
        </p:blipFill>
        <p:spPr>
          <a:xfrm>
            <a:off x="76200" y="2209807"/>
            <a:ext cx="9052561" cy="22859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051498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0000"/>
            </a:gs>
            <a:gs pos="50000">
              <a:schemeClr val="tx1"/>
            </a:gs>
            <a:gs pos="100000">
              <a:srgbClr val="FF0000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8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28600" y="990600"/>
            <a:ext cx="8382000" cy="5257800"/>
          </a:xfrm>
        </p:spPr>
        <p:txBody>
          <a:bodyPr/>
          <a:lstStyle/>
          <a:p>
            <a:pPr marL="533400" indent="-533400" eaLnBrk="1" hangingPunct="1">
              <a:lnSpc>
                <a:spcPct val="140000"/>
              </a:lnSpc>
              <a:buFont typeface="Wingdings" pitchFamily="2" charset="2"/>
              <a:buNone/>
            </a:pPr>
            <a:r>
              <a:rPr lang="en-US" dirty="0">
                <a:solidFill>
                  <a:schemeClr val="bg2"/>
                </a:solidFill>
                <a:latin typeface="Arial" charset="0"/>
                <a:cs typeface="Arial" charset="0"/>
              </a:rPr>
              <a:t>Survey &amp; Introductory Paper:</a:t>
            </a:r>
          </a:p>
          <a:p>
            <a:pPr marL="533400" indent="-533400" eaLnBrk="1" hangingPunct="1">
              <a:lnSpc>
                <a:spcPct val="140000"/>
              </a:lnSpc>
              <a:buFont typeface="Wingdings" pitchFamily="2" charset="2"/>
              <a:buNone/>
            </a:pPr>
            <a:endParaRPr lang="en-US" sz="1600" dirty="0">
              <a:solidFill>
                <a:schemeClr val="bg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33400" indent="-533400" eaLnBrk="1" hangingPunct="1">
              <a:lnSpc>
                <a:spcPct val="140000"/>
              </a:lnSpc>
              <a:buFont typeface="Wingdings" pitchFamily="2" charset="2"/>
              <a:buNone/>
            </a:pPr>
            <a:r>
              <a:rPr lang="en-US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Aoshima, Shen, Shen, Yata, Zhou &amp; Marron (2018) </a:t>
            </a:r>
            <a:r>
              <a:rPr lang="en-US" i="1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Australian &amp; New Zealand Journal of Statistics,</a:t>
            </a:r>
            <a:r>
              <a:rPr lang="en-US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60, 4-19.</a:t>
            </a:r>
          </a:p>
          <a:p>
            <a:pPr marL="533400" indent="-533400" eaLnBrk="1" hangingPunct="1">
              <a:lnSpc>
                <a:spcPct val="140000"/>
              </a:lnSpc>
              <a:buFont typeface="Wingdings" pitchFamily="2" charset="2"/>
              <a:buNone/>
            </a:pPr>
            <a:endParaRPr lang="en-US" dirty="0">
              <a:solidFill>
                <a:schemeClr val="bg2"/>
              </a:solidFill>
              <a:latin typeface="Arial" charset="0"/>
              <a:cs typeface="Arial" charset="0"/>
            </a:endParaRPr>
          </a:p>
        </p:txBody>
      </p:sp>
      <p:sp>
        <p:nvSpPr>
          <p:cNvPr id="23559" name="Rectangle 4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0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1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2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3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4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5" name="Rectangle 10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6" name="Rectangle 11"/>
          <p:cNvSpPr>
            <a:spLocks noChangeArrowheads="1"/>
          </p:cNvSpPr>
          <p:nvPr/>
        </p:nvSpPr>
        <p:spPr bwMode="auto">
          <a:xfrm>
            <a:off x="0" y="30368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7" name="Rectangle 12"/>
          <p:cNvSpPr>
            <a:spLocks noChangeArrowheads="1"/>
          </p:cNvSpPr>
          <p:nvPr/>
        </p:nvSpPr>
        <p:spPr bwMode="auto">
          <a:xfrm>
            <a:off x="-76200" y="41910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8" name="Rectangle 13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9" name="Rectangle 14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0" name="Rectangle 15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1" name="Rectangle 16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2" name="Rectangle 1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3" name="Rectangle 18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4" name="Rectangle 19"/>
          <p:cNvSpPr>
            <a:spLocks noChangeArrowheads="1"/>
          </p:cNvSpPr>
          <p:nvPr/>
        </p:nvSpPr>
        <p:spPr bwMode="auto">
          <a:xfrm>
            <a:off x="0" y="32004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5" name="Rectangle 20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6" name="Rectangle 21"/>
          <p:cNvSpPr>
            <a:spLocks noChangeArrowheads="1"/>
          </p:cNvSpPr>
          <p:nvPr/>
        </p:nvSpPr>
        <p:spPr bwMode="auto">
          <a:xfrm>
            <a:off x="0" y="32766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7" name="Rectangle 22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8" name="Rectangle 24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7" name="Rectangle 2"/>
          <p:cNvSpPr>
            <a:spLocks noGrp="1" noChangeArrowheads="1"/>
          </p:cNvSpPr>
          <p:nvPr>
            <p:ph type="title"/>
          </p:nvPr>
        </p:nvSpPr>
        <p:spPr>
          <a:xfrm>
            <a:off x="723900" y="304800"/>
            <a:ext cx="7696200" cy="492125"/>
          </a:xfrm>
        </p:spPr>
        <p:txBody>
          <a:bodyPr/>
          <a:lstStyle/>
          <a:p>
            <a:pPr eaLnBrk="1" hangingPunct="1"/>
            <a:r>
              <a:rPr lang="en-US" sz="3600" dirty="0">
                <a:solidFill>
                  <a:srgbClr val="00B050"/>
                </a:solidFill>
                <a:latin typeface="Arial" charset="0"/>
                <a:cs typeface="Arial" charset="0"/>
              </a:rPr>
              <a:t>HDLSS</a:t>
            </a:r>
            <a:r>
              <a:rPr lang="en-US" sz="3600" dirty="0">
                <a:solidFill>
                  <a:schemeClr val="bg2"/>
                </a:solidFill>
                <a:latin typeface="Arial" charset="0"/>
                <a:cs typeface="Arial" charset="0"/>
              </a:rPr>
              <a:t> </a:t>
            </a:r>
            <a:r>
              <a:rPr lang="en-US" sz="3600" dirty="0" err="1">
                <a:solidFill>
                  <a:schemeClr val="bg2"/>
                </a:solidFill>
                <a:latin typeface="Arial" charset="0"/>
                <a:cs typeface="Arial" charset="0"/>
              </a:rPr>
              <a:t>Asymptotics</a:t>
            </a:r>
            <a:endParaRPr lang="en-US" sz="3600" dirty="0">
              <a:solidFill>
                <a:schemeClr val="bg2"/>
              </a:solidFill>
              <a:latin typeface="Arial" charset="0"/>
              <a:cs typeface="Arial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701116" y="4133850"/>
            <a:ext cx="8442884" cy="2724150"/>
            <a:chOff x="701116" y="4133850"/>
            <a:chExt cx="8442884" cy="2724150"/>
          </a:xfrm>
        </p:grpSpPr>
        <p:pic>
          <p:nvPicPr>
            <p:cNvPr id="24" name="Picture 23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364" t="5556" r="18182" b="22223"/>
            <a:stretch/>
          </p:blipFill>
          <p:spPr>
            <a:xfrm>
              <a:off x="6629400" y="4133850"/>
              <a:ext cx="2514600" cy="2724150"/>
            </a:xfrm>
            <a:prstGeom prst="rect">
              <a:avLst/>
            </a:prstGeom>
          </p:spPr>
        </p:pic>
        <p:sp>
          <p:nvSpPr>
            <p:cNvPr id="2" name="TextBox 1"/>
            <p:cNvSpPr txBox="1"/>
            <p:nvPr/>
          </p:nvSpPr>
          <p:spPr>
            <a:xfrm>
              <a:off x="701116" y="5257800"/>
              <a:ext cx="4785284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Arial" charset="0"/>
                </a:rPr>
                <a:t>Memorial to Peter G. Hall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5059742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0000"/>
            </a:gs>
            <a:gs pos="50000">
              <a:schemeClr val="tx1"/>
            </a:gs>
            <a:gs pos="100000">
              <a:srgbClr val="FF0000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8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28600" y="990600"/>
            <a:ext cx="8382000" cy="5257800"/>
          </a:xfrm>
        </p:spPr>
        <p:txBody>
          <a:bodyPr/>
          <a:lstStyle/>
          <a:p>
            <a:pPr marL="533400" indent="-533400" eaLnBrk="1" hangingPunct="1">
              <a:lnSpc>
                <a:spcPct val="140000"/>
              </a:lnSpc>
              <a:buFont typeface="Wingdings" pitchFamily="2" charset="2"/>
              <a:buNone/>
            </a:pPr>
            <a:r>
              <a:rPr lang="en-US" dirty="0">
                <a:solidFill>
                  <a:schemeClr val="bg2"/>
                </a:solidFill>
                <a:latin typeface="Arial" charset="0"/>
                <a:cs typeface="Arial" charset="0"/>
              </a:rPr>
              <a:t>Personal Observations:      </a:t>
            </a:r>
          </a:p>
          <a:p>
            <a:pPr marL="533400" indent="-533400" eaLnBrk="1" hangingPunct="1">
              <a:lnSpc>
                <a:spcPct val="140000"/>
              </a:lnSpc>
              <a:buFont typeface="Wingdings" pitchFamily="2" charset="2"/>
              <a:buNone/>
            </a:pPr>
            <a:r>
              <a:rPr lang="en-US" dirty="0">
                <a:solidFill>
                  <a:srgbClr val="00B050"/>
                </a:solidFill>
                <a:latin typeface="Arial" charset="0"/>
                <a:cs typeface="Arial" charset="0"/>
              </a:rPr>
              <a:t>HDLSS</a:t>
            </a:r>
            <a:r>
              <a:rPr lang="en-US" dirty="0">
                <a:solidFill>
                  <a:schemeClr val="bg2"/>
                </a:solidFill>
                <a:latin typeface="Arial" charset="0"/>
                <a:cs typeface="Arial" charset="0"/>
              </a:rPr>
              <a:t> world is…</a:t>
            </a:r>
          </a:p>
          <a:p>
            <a:pPr eaLnBrk="1" hangingPunct="1">
              <a:lnSpc>
                <a:spcPct val="140000"/>
              </a:lnSpc>
              <a:buFont typeface="Wingdings" pitchFamily="2" charset="2"/>
              <a:buChar char="§"/>
            </a:pPr>
            <a:r>
              <a:rPr lang="en-US" dirty="0">
                <a:solidFill>
                  <a:schemeClr val="bg2"/>
                </a:solidFill>
                <a:latin typeface="Arial" charset="0"/>
                <a:cs typeface="Arial" charset="0"/>
              </a:rPr>
              <a:t>Surprising (many times!)</a:t>
            </a:r>
          </a:p>
          <a:p>
            <a:pPr marL="0" indent="0" algn="ctr" eaLnBrk="1" hangingPunct="1">
              <a:lnSpc>
                <a:spcPct val="140000"/>
              </a:lnSpc>
              <a:buNone/>
            </a:pPr>
            <a:r>
              <a:rPr lang="en-US" dirty="0">
                <a:solidFill>
                  <a:schemeClr val="bg2"/>
                </a:solidFill>
                <a:latin typeface="Arial" charset="0"/>
                <a:cs typeface="Arial" charset="0"/>
              </a:rPr>
              <a:t>[Think I’ve got it, and then …]</a:t>
            </a:r>
          </a:p>
          <a:p>
            <a:pPr eaLnBrk="1" hangingPunct="1">
              <a:lnSpc>
                <a:spcPct val="140000"/>
              </a:lnSpc>
              <a:buFont typeface="Wingdings" pitchFamily="2" charset="2"/>
              <a:buChar char="§"/>
            </a:pPr>
            <a:r>
              <a:rPr lang="en-US" dirty="0">
                <a:solidFill>
                  <a:schemeClr val="bg2"/>
                </a:solidFill>
                <a:latin typeface="Arial" charset="0"/>
                <a:cs typeface="Arial" charset="0"/>
              </a:rPr>
              <a:t>Mathematically Beautiful (?)</a:t>
            </a:r>
          </a:p>
          <a:p>
            <a:pPr eaLnBrk="1" hangingPunct="1">
              <a:lnSpc>
                <a:spcPct val="140000"/>
              </a:lnSpc>
              <a:buFont typeface="Wingdings" pitchFamily="2" charset="2"/>
              <a:buChar char="§"/>
            </a:pPr>
            <a:r>
              <a:rPr lang="en-US" dirty="0">
                <a:solidFill>
                  <a:schemeClr val="bg2"/>
                </a:solidFill>
                <a:latin typeface="Arial" charset="0"/>
                <a:cs typeface="Arial" charset="0"/>
              </a:rPr>
              <a:t>Practically Relevant</a:t>
            </a:r>
          </a:p>
          <a:p>
            <a:pPr marL="533400" indent="-533400" eaLnBrk="1" hangingPunct="1">
              <a:lnSpc>
                <a:spcPct val="140000"/>
              </a:lnSpc>
              <a:buFont typeface="Wingdings" pitchFamily="2" charset="2"/>
              <a:buNone/>
            </a:pPr>
            <a:endParaRPr lang="en-US" u="sng" dirty="0">
              <a:solidFill>
                <a:schemeClr val="bg2"/>
              </a:solidFill>
              <a:latin typeface="Arial" charset="0"/>
              <a:cs typeface="Arial" charset="0"/>
            </a:endParaRPr>
          </a:p>
        </p:txBody>
      </p:sp>
      <p:sp>
        <p:nvSpPr>
          <p:cNvPr id="23559" name="Rectangle 4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0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1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2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3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4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5" name="Rectangle 10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6" name="Rectangle 11"/>
          <p:cNvSpPr>
            <a:spLocks noChangeArrowheads="1"/>
          </p:cNvSpPr>
          <p:nvPr/>
        </p:nvSpPr>
        <p:spPr bwMode="auto">
          <a:xfrm>
            <a:off x="0" y="30368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7" name="Rectangle 12"/>
          <p:cNvSpPr>
            <a:spLocks noChangeArrowheads="1"/>
          </p:cNvSpPr>
          <p:nvPr/>
        </p:nvSpPr>
        <p:spPr bwMode="auto">
          <a:xfrm>
            <a:off x="-76200" y="41910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8" name="Rectangle 13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9" name="Rectangle 14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0" name="Rectangle 15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1" name="Rectangle 16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2" name="Rectangle 1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3" name="Rectangle 18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4" name="Rectangle 19"/>
          <p:cNvSpPr>
            <a:spLocks noChangeArrowheads="1"/>
          </p:cNvSpPr>
          <p:nvPr/>
        </p:nvSpPr>
        <p:spPr bwMode="auto">
          <a:xfrm>
            <a:off x="0" y="32004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5" name="Rectangle 20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6" name="Rectangle 21"/>
          <p:cNvSpPr>
            <a:spLocks noChangeArrowheads="1"/>
          </p:cNvSpPr>
          <p:nvPr/>
        </p:nvSpPr>
        <p:spPr bwMode="auto">
          <a:xfrm>
            <a:off x="0" y="32766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7" name="Rectangle 22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8" name="Rectangle 24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7" name="Rectangle 2"/>
          <p:cNvSpPr>
            <a:spLocks noGrp="1" noChangeArrowheads="1"/>
          </p:cNvSpPr>
          <p:nvPr>
            <p:ph type="title"/>
          </p:nvPr>
        </p:nvSpPr>
        <p:spPr>
          <a:xfrm>
            <a:off x="723900" y="304800"/>
            <a:ext cx="7696200" cy="492125"/>
          </a:xfrm>
        </p:spPr>
        <p:txBody>
          <a:bodyPr/>
          <a:lstStyle/>
          <a:p>
            <a:pPr eaLnBrk="1" hangingPunct="1"/>
            <a:r>
              <a:rPr lang="en-US" sz="3600" dirty="0">
                <a:solidFill>
                  <a:srgbClr val="00B050"/>
                </a:solidFill>
                <a:latin typeface="Arial" charset="0"/>
                <a:cs typeface="Arial" charset="0"/>
              </a:rPr>
              <a:t>HDLSS</a:t>
            </a:r>
            <a:r>
              <a:rPr lang="en-US" sz="3600" dirty="0">
                <a:solidFill>
                  <a:schemeClr val="bg2"/>
                </a:solidFill>
                <a:latin typeface="Arial" charset="0"/>
                <a:cs typeface="Arial" charset="0"/>
              </a:rPr>
              <a:t> </a:t>
            </a:r>
            <a:r>
              <a:rPr lang="en-US" sz="3600" dirty="0" err="1">
                <a:solidFill>
                  <a:schemeClr val="bg2"/>
                </a:solidFill>
                <a:latin typeface="Arial" charset="0"/>
                <a:cs typeface="Arial" charset="0"/>
              </a:rPr>
              <a:t>Asymptotics</a:t>
            </a:r>
            <a:endParaRPr lang="en-US" sz="3600" dirty="0">
              <a:solidFill>
                <a:schemeClr val="bg2"/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56917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0000"/>
            </a:gs>
            <a:gs pos="50000">
              <a:schemeClr val="tx1"/>
            </a:gs>
            <a:gs pos="100000">
              <a:srgbClr val="FF0000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28600" y="228600"/>
            <a:ext cx="8520113" cy="720725"/>
          </a:xfrm>
        </p:spPr>
        <p:txBody>
          <a:bodyPr lIns="92075" tIns="46038" rIns="92075" bIns="46038"/>
          <a:lstStyle/>
          <a:p>
            <a:pPr eaLnBrk="1" hangingPunct="1"/>
            <a:r>
              <a:rPr lang="en-US" sz="3600" dirty="0">
                <a:solidFill>
                  <a:schemeClr val="bg2"/>
                </a:solidFill>
                <a:latin typeface="Arial" charset="0"/>
                <a:cs typeface="Arial" charset="0"/>
              </a:rPr>
              <a:t>The Future of </a:t>
            </a:r>
            <a:r>
              <a:rPr lang="en-US" sz="3600" dirty="0">
                <a:solidFill>
                  <a:srgbClr val="00B050"/>
                </a:solidFill>
                <a:latin typeface="Arial" charset="0"/>
                <a:cs typeface="Arial" charset="0"/>
              </a:rPr>
              <a:t>HDLSS</a:t>
            </a:r>
            <a:r>
              <a:rPr lang="en-US" sz="3600" dirty="0">
                <a:solidFill>
                  <a:schemeClr val="bg2"/>
                </a:solidFill>
                <a:latin typeface="Arial" charset="0"/>
                <a:cs typeface="Arial" charset="0"/>
              </a:rPr>
              <a:t> </a:t>
            </a:r>
            <a:r>
              <a:rPr lang="en-US" sz="3600" dirty="0" err="1">
                <a:solidFill>
                  <a:schemeClr val="bg2"/>
                </a:solidFill>
                <a:latin typeface="Arial" charset="0"/>
                <a:cs typeface="Arial" charset="0"/>
              </a:rPr>
              <a:t>Asymptotics</a:t>
            </a:r>
            <a:endParaRPr lang="en-US" sz="3600" dirty="0">
              <a:solidFill>
                <a:schemeClr val="bg2"/>
              </a:solidFill>
              <a:latin typeface="Arial" charset="0"/>
              <a:cs typeface="Arial" charset="0"/>
            </a:endParaRPr>
          </a:p>
        </p:txBody>
      </p:sp>
      <p:sp>
        <p:nvSpPr>
          <p:cNvPr id="51203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381000" y="1479550"/>
            <a:ext cx="8305800" cy="4921250"/>
          </a:xfrm>
        </p:spPr>
        <p:txBody>
          <a:bodyPr lIns="92075" tIns="46038" rIns="92075" bIns="46038"/>
          <a:lstStyle/>
          <a:p>
            <a:pPr marL="0" indent="0" eaLnBrk="1" hangingPunct="1">
              <a:lnSpc>
                <a:spcPct val="130000"/>
              </a:lnSpc>
            </a:pPr>
            <a:r>
              <a:rPr lang="en-US" sz="2800" dirty="0">
                <a:solidFill>
                  <a:schemeClr val="bg2"/>
                </a:solidFill>
                <a:latin typeface="Arial" charset="0"/>
                <a:cs typeface="Arial" charset="0"/>
              </a:rPr>
              <a:t>  “Contiguity” in Hypo Testing? </a:t>
            </a:r>
          </a:p>
          <a:p>
            <a:pPr marL="0" indent="0" eaLnBrk="1" hangingPunct="1">
              <a:lnSpc>
                <a:spcPct val="130000"/>
              </a:lnSpc>
            </a:pPr>
            <a:r>
              <a:rPr lang="en-US" sz="2800" dirty="0">
                <a:solidFill>
                  <a:schemeClr val="bg2"/>
                </a:solidFill>
                <a:latin typeface="Arial" charset="0"/>
                <a:cs typeface="Arial" charset="0"/>
              </a:rPr>
              <a:t>  Rates of Convergence?</a:t>
            </a:r>
          </a:p>
          <a:p>
            <a:pPr marL="0" indent="0" eaLnBrk="1" hangingPunct="1">
              <a:lnSpc>
                <a:spcPct val="130000"/>
              </a:lnSpc>
            </a:pPr>
            <a:r>
              <a:rPr lang="en-US" sz="2800" dirty="0">
                <a:solidFill>
                  <a:schemeClr val="bg2"/>
                </a:solidFill>
                <a:latin typeface="Arial" charset="0"/>
                <a:cs typeface="Arial" charset="0"/>
              </a:rPr>
              <a:t>  Improvements of DWD?</a:t>
            </a:r>
          </a:p>
          <a:p>
            <a:pPr marL="0" indent="0" algn="ctr" eaLnBrk="1" hangingPunct="1">
              <a:lnSpc>
                <a:spcPct val="130000"/>
              </a:lnSpc>
              <a:buFontTx/>
              <a:buNone/>
            </a:pPr>
            <a:r>
              <a:rPr lang="en-US" sz="2800" dirty="0">
                <a:solidFill>
                  <a:schemeClr val="bg2"/>
                </a:solidFill>
                <a:latin typeface="Arial" charset="0"/>
                <a:cs typeface="Arial" charset="0"/>
              </a:rPr>
              <a:t>(e.g. other functions of distance than inverse)</a:t>
            </a:r>
          </a:p>
          <a:p>
            <a:pPr eaLnBrk="1" hangingPunct="1">
              <a:lnSpc>
                <a:spcPct val="130000"/>
              </a:lnSpc>
            </a:pPr>
            <a:r>
              <a:rPr lang="en-US" sz="2800" dirty="0">
                <a:solidFill>
                  <a:schemeClr val="bg2"/>
                </a:solidFill>
                <a:latin typeface="Arial" charset="0"/>
                <a:cs typeface="Arial" charset="0"/>
              </a:rPr>
              <a:t>Many Others?</a:t>
            </a:r>
          </a:p>
          <a:p>
            <a:pPr marL="0" indent="0" eaLnBrk="1" hangingPunct="1">
              <a:lnSpc>
                <a:spcPct val="130000"/>
              </a:lnSpc>
              <a:buFontTx/>
              <a:buNone/>
            </a:pPr>
            <a:endParaRPr lang="en-US" sz="2800" dirty="0">
              <a:solidFill>
                <a:schemeClr val="bg2"/>
              </a:solidFill>
              <a:latin typeface="Arial" charset="0"/>
              <a:cs typeface="Arial" charset="0"/>
            </a:endParaRPr>
          </a:p>
          <a:p>
            <a:pPr marL="0" indent="0" eaLnBrk="1" hangingPunct="1">
              <a:lnSpc>
                <a:spcPct val="130000"/>
              </a:lnSpc>
              <a:buFontTx/>
              <a:buNone/>
            </a:pPr>
            <a:r>
              <a:rPr lang="en-US" sz="2800" dirty="0">
                <a:solidFill>
                  <a:schemeClr val="bg2"/>
                </a:solidFill>
                <a:latin typeface="Arial" charset="0"/>
                <a:cs typeface="Arial" charset="0"/>
              </a:rPr>
              <a:t>It is still early days …</a:t>
            </a:r>
          </a:p>
        </p:txBody>
      </p:sp>
    </p:spTree>
    <p:extLst>
      <p:ext uri="{BB962C8B-B14F-4D97-AF65-F5344CB8AC3E}">
        <p14:creationId xmlns:p14="http://schemas.microsoft.com/office/powerpoint/2010/main" val="18446077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0000"/>
            </a:gs>
            <a:gs pos="50000">
              <a:schemeClr val="tx1"/>
            </a:gs>
            <a:gs pos="100000">
              <a:srgbClr val="FF0000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00" t="7156" r="15129" b="4252"/>
          <a:stretch/>
        </p:blipFill>
        <p:spPr bwMode="auto">
          <a:xfrm>
            <a:off x="2468880" y="1280160"/>
            <a:ext cx="6675120" cy="55778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294" name="Rectangle 2"/>
          <p:cNvSpPr>
            <a:spLocks noGrp="1" noChangeArrowheads="1"/>
          </p:cNvSpPr>
          <p:nvPr>
            <p:ph type="title"/>
          </p:nvPr>
        </p:nvSpPr>
        <p:spPr>
          <a:xfrm>
            <a:off x="1295400" y="457200"/>
            <a:ext cx="7529513" cy="492125"/>
          </a:xfrm>
        </p:spPr>
        <p:txBody>
          <a:bodyPr/>
          <a:lstStyle/>
          <a:p>
            <a:pPr eaLnBrk="1" hangingPunct="1"/>
            <a:r>
              <a:rPr lang="en-US" sz="3600" dirty="0">
                <a:solidFill>
                  <a:schemeClr val="bg2"/>
                </a:solidFill>
                <a:latin typeface="Arial" charset="0"/>
              </a:rPr>
              <a:t>Last Class: </a:t>
            </a:r>
            <a:r>
              <a:rPr lang="en-US" sz="3600" dirty="0">
                <a:solidFill>
                  <a:srgbClr val="00B050"/>
                </a:solidFill>
                <a:latin typeface="Arial" charset="0"/>
                <a:cs typeface="Arial" charset="0"/>
              </a:rPr>
              <a:t>HDLSS</a:t>
            </a:r>
            <a:r>
              <a:rPr lang="en-US" sz="3600" dirty="0">
                <a:latin typeface="Arial" charset="0"/>
                <a:cs typeface="Arial" charset="0"/>
              </a:rPr>
              <a:t> </a:t>
            </a:r>
            <a:r>
              <a:rPr lang="en-US" sz="3600" dirty="0">
                <a:solidFill>
                  <a:schemeClr val="bg2"/>
                </a:solidFill>
                <a:latin typeface="Arial" charset="0"/>
                <a:cs typeface="Arial" charset="0"/>
              </a:rPr>
              <a:t>Explanation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295" name="Rectangle 3"/>
              <p:cNvSpPr>
                <a:spLocks noGrp="1" noChangeArrowheads="1"/>
              </p:cNvSpPr>
              <p:nvPr>
                <p:ph type="body" sz="half" idx="1"/>
              </p:nvPr>
            </p:nvSpPr>
            <p:spPr>
              <a:xfrm>
                <a:off x="152400" y="990600"/>
                <a:ext cx="8229600" cy="4768850"/>
              </a:xfrm>
            </p:spPr>
            <p:txBody>
              <a:bodyPr/>
              <a:lstStyle/>
              <a:p>
                <a:pPr eaLnBrk="1" hangingPunct="1">
                  <a:buFont typeface="Wingdings" pitchFamily="2" charset="2"/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Recall Two</a:t>
                </a:r>
              </a:p>
              <a:p>
                <a:pPr eaLnBrk="1" hangingPunct="1">
                  <a:buFont typeface="Wingdings" pitchFamily="2" charset="2"/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Class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/>
                        <a:cs typeface="Arial" charset="0"/>
                      </a:rPr>
                      <m:t>𝑁</m:t>
                    </m:r>
                    <m:d>
                      <m:dPr>
                        <m:ctrlPr>
                          <a:rPr lang="en-US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</m:ctrlPr>
                      </m:dPr>
                      <m:e>
                        <m:r>
                          <a:rPr lang="en-US" b="1" i="1" smtClean="0">
                            <a:solidFill>
                              <a:schemeClr val="bg2"/>
                            </a:solidFill>
                            <a:latin typeface="Cambria Math"/>
                            <a:cs typeface="Arial" charset="0"/>
                          </a:rPr>
                          <m:t>𝟎</m:t>
                        </m:r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/>
                            <a:cs typeface="Arial" charset="0"/>
                          </a:rPr>
                          <m:t>,</m:t>
                        </m:r>
                        <m:r>
                          <a:rPr lang="en-US" b="1" i="1" smtClean="0">
                            <a:solidFill>
                              <a:schemeClr val="bg2"/>
                            </a:solidFill>
                            <a:latin typeface="Cambria Math"/>
                            <a:cs typeface="Arial" charset="0"/>
                          </a:rPr>
                          <m:t>𝑰</m:t>
                        </m:r>
                      </m:e>
                    </m:d>
                  </m:oMath>
                </a14:m>
                <a:endParaRPr lang="en-US" dirty="0">
                  <a:solidFill>
                    <a:schemeClr val="bg2"/>
                  </a:solidFill>
                  <a:latin typeface="Arial" charset="0"/>
                  <a:cs typeface="Arial" charset="0"/>
                </a:endParaRPr>
              </a:p>
              <a:p>
                <a:pPr eaLnBrk="1" hangingPunct="1">
                  <a:buFont typeface="Wingdings" pitchFamily="2" charset="2"/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Example </a:t>
                </a:r>
              </a:p>
              <a:p>
                <a:pPr eaLnBrk="1" hangingPunct="1">
                  <a:buFont typeface="Wingdings" pitchFamily="2" charset="2"/>
                  <a:buNone/>
                </a:pPr>
                <a:endParaRPr lang="en-US" dirty="0">
                  <a:solidFill>
                    <a:schemeClr val="bg2"/>
                  </a:solidFill>
                  <a:latin typeface="Arial" charset="0"/>
                  <a:cs typeface="Arial" charset="0"/>
                </a:endParaRPr>
              </a:p>
              <a:p>
                <a:pPr eaLnBrk="1" hangingPunct="1">
                  <a:buFont typeface="Wingdings" pitchFamily="2" charset="2"/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Strong DWD</a:t>
                </a:r>
              </a:p>
              <a:p>
                <a:pPr eaLnBrk="1" hangingPunct="1">
                  <a:buFont typeface="Wingdings" pitchFamily="2" charset="2"/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Separation</a:t>
                </a:r>
              </a:p>
              <a:p>
                <a:pPr eaLnBrk="1" hangingPunct="1">
                  <a:buFont typeface="Wingdings" pitchFamily="2" charset="2"/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Was Called</a:t>
                </a:r>
              </a:p>
              <a:p>
                <a:pPr eaLnBrk="1" hangingPunct="1">
                  <a:buFont typeface="Wingdings" pitchFamily="2" charset="2"/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“Natural</a:t>
                </a:r>
              </a:p>
              <a:p>
                <a:pPr eaLnBrk="1" hangingPunct="1">
                  <a:buFont typeface="Wingdings" pitchFamily="2" charset="2"/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   Variation”</a:t>
                </a:r>
              </a:p>
            </p:txBody>
          </p:sp>
        </mc:Choice>
        <mc:Fallback xmlns="">
          <p:sp>
            <p:nvSpPr>
              <p:cNvPr id="12295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half" idx="1"/>
              </p:nvPr>
            </p:nvSpPr>
            <p:spPr>
              <a:xfrm>
                <a:off x="152400" y="990600"/>
                <a:ext cx="8229600" cy="4768850"/>
              </a:xfrm>
              <a:blipFill>
                <a:blip r:embed="rId4"/>
                <a:stretch>
                  <a:fillRect l="-1852" t="-1662" b="-144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296" name="Rectangle 4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2297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2298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2299" name="Rectangle 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2300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2301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2302" name="Rectangle 11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2303" name="Rectangle 12"/>
          <p:cNvSpPr>
            <a:spLocks noChangeArrowheads="1"/>
          </p:cNvSpPr>
          <p:nvPr/>
        </p:nvSpPr>
        <p:spPr bwMode="auto">
          <a:xfrm>
            <a:off x="0" y="30368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2304" name="Rectangle 13"/>
          <p:cNvSpPr>
            <a:spLocks noChangeArrowheads="1"/>
          </p:cNvSpPr>
          <p:nvPr/>
        </p:nvSpPr>
        <p:spPr bwMode="auto">
          <a:xfrm>
            <a:off x="-76200" y="41910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2305" name="Rectangle 1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2306" name="Rectangle 17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2307" name="Rectangle 19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2308" name="Rectangle 21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2309" name="Rectangle 2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2310" name="Rectangle 27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2311" name="Rectangle 29"/>
          <p:cNvSpPr>
            <a:spLocks noChangeArrowheads="1"/>
          </p:cNvSpPr>
          <p:nvPr/>
        </p:nvSpPr>
        <p:spPr bwMode="auto">
          <a:xfrm>
            <a:off x="0" y="32004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2312" name="Rectangle 31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" name="Rounded Rectangle 22"/>
          <p:cNvSpPr/>
          <p:nvPr/>
        </p:nvSpPr>
        <p:spPr bwMode="auto">
          <a:xfrm>
            <a:off x="2590800" y="1280160"/>
            <a:ext cx="3215640" cy="243840"/>
          </a:xfrm>
          <a:prstGeom prst="roundRect">
            <a:avLst/>
          </a:prstGeom>
          <a:noFill/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2075" tIns="46038" rIns="92075" bIns="46038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6890424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0000"/>
            </a:gs>
            <a:gs pos="50000">
              <a:schemeClr val="tx1"/>
            </a:gs>
            <a:gs pos="100000">
              <a:srgbClr val="FF0000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914400"/>
          </a:xfrm>
        </p:spPr>
        <p:txBody>
          <a:bodyPr/>
          <a:lstStyle/>
          <a:p>
            <a:pPr eaLnBrk="1" hangingPunct="1"/>
            <a:r>
              <a:rPr lang="en-US" sz="3600" dirty="0">
                <a:solidFill>
                  <a:schemeClr val="bg2"/>
                </a:solidFill>
                <a:latin typeface="Arial" charset="0"/>
                <a:cs typeface="Arial" charset="0"/>
              </a:rPr>
              <a:t>State of </a:t>
            </a:r>
            <a:r>
              <a:rPr lang="en-US" sz="3600" dirty="0">
                <a:solidFill>
                  <a:srgbClr val="00B050"/>
                </a:solidFill>
                <a:latin typeface="Arial" charset="0"/>
                <a:cs typeface="Arial" charset="0"/>
              </a:rPr>
              <a:t>HDLSS</a:t>
            </a:r>
            <a:r>
              <a:rPr lang="en-US" sz="3600" dirty="0">
                <a:solidFill>
                  <a:schemeClr val="bg2"/>
                </a:solidFill>
                <a:latin typeface="Arial" charset="0"/>
                <a:cs typeface="Arial" charset="0"/>
              </a:rPr>
              <a:t> Research?</a:t>
            </a:r>
          </a:p>
        </p:txBody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371600"/>
            <a:ext cx="3810000" cy="5181600"/>
          </a:xfrm>
        </p:spPr>
        <p:txBody>
          <a:bodyPr/>
          <a:lstStyle/>
          <a:p>
            <a:pPr marL="609600" indent="-609600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dirty="0">
                <a:solidFill>
                  <a:schemeClr val="bg2"/>
                </a:solidFill>
                <a:latin typeface="Arial" charset="0"/>
                <a:cs typeface="Arial" charset="0"/>
              </a:rPr>
              <a:t>Development</a:t>
            </a:r>
          </a:p>
          <a:p>
            <a:pPr marL="609600" indent="-609600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dirty="0">
                <a:solidFill>
                  <a:schemeClr val="bg2"/>
                </a:solidFill>
                <a:latin typeface="Arial" charset="0"/>
                <a:cs typeface="Arial" charset="0"/>
              </a:rPr>
              <a:t>Of Methods</a:t>
            </a:r>
          </a:p>
          <a:p>
            <a:pPr marL="609600" indent="-609600" eaLnBrk="1" hangingPunct="1">
              <a:lnSpc>
                <a:spcPct val="80000"/>
              </a:lnSpc>
              <a:buFont typeface="Wingdings" pitchFamily="2" charset="2"/>
              <a:buNone/>
            </a:pPr>
            <a:endParaRPr lang="en-US" dirty="0">
              <a:solidFill>
                <a:schemeClr val="bg2"/>
              </a:solidFill>
              <a:latin typeface="Arial" charset="0"/>
              <a:cs typeface="Arial" charset="0"/>
            </a:endParaRPr>
          </a:p>
          <a:p>
            <a:pPr marL="609600" indent="-609600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dirty="0">
                <a:solidFill>
                  <a:schemeClr val="bg2"/>
                </a:solidFill>
                <a:latin typeface="Arial" charset="0"/>
                <a:cs typeface="Arial" charset="0"/>
              </a:rPr>
              <a:t>Mathematical</a:t>
            </a:r>
          </a:p>
          <a:p>
            <a:pPr marL="609600" indent="-609600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dirty="0">
                <a:solidFill>
                  <a:schemeClr val="bg2"/>
                </a:solidFill>
                <a:latin typeface="Arial" charset="0"/>
                <a:cs typeface="Arial" charset="0"/>
              </a:rPr>
              <a:t>Assessment</a:t>
            </a:r>
          </a:p>
          <a:p>
            <a:pPr marL="609600" indent="-609600" eaLnBrk="1" hangingPunct="1">
              <a:lnSpc>
                <a:spcPct val="80000"/>
              </a:lnSpc>
              <a:buFont typeface="Wingdings" pitchFamily="2" charset="2"/>
              <a:buNone/>
            </a:pPr>
            <a:endParaRPr lang="en-US" dirty="0">
              <a:solidFill>
                <a:schemeClr val="bg2"/>
              </a:solidFill>
              <a:latin typeface="Arial" charset="0"/>
              <a:cs typeface="Arial" charset="0"/>
            </a:endParaRPr>
          </a:p>
          <a:p>
            <a:pPr marL="609600" indent="-609600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dirty="0">
                <a:solidFill>
                  <a:schemeClr val="bg2"/>
                </a:solidFill>
                <a:latin typeface="Arial" charset="0"/>
                <a:cs typeface="Arial" charset="0"/>
              </a:rPr>
              <a:t>…</a:t>
            </a:r>
          </a:p>
          <a:p>
            <a:pPr marL="609600" indent="-609600" eaLnBrk="1" hangingPunct="1">
              <a:lnSpc>
                <a:spcPct val="80000"/>
              </a:lnSpc>
              <a:buFont typeface="Wingdings" pitchFamily="2" charset="2"/>
              <a:buNone/>
            </a:pPr>
            <a:endParaRPr lang="en-US" dirty="0">
              <a:solidFill>
                <a:schemeClr val="bg2"/>
              </a:solidFill>
              <a:latin typeface="Arial" charset="0"/>
              <a:cs typeface="Arial" charset="0"/>
            </a:endParaRPr>
          </a:p>
          <a:p>
            <a:pPr marL="609600" indent="-609600" eaLnBrk="1" hangingPunct="1">
              <a:lnSpc>
                <a:spcPct val="80000"/>
              </a:lnSpc>
              <a:buFont typeface="Wingdings" pitchFamily="2" charset="2"/>
              <a:buNone/>
            </a:pPr>
            <a:endParaRPr lang="en-US" dirty="0">
              <a:solidFill>
                <a:schemeClr val="bg2"/>
              </a:solidFill>
              <a:latin typeface="Arial" charset="0"/>
              <a:cs typeface="Arial" charset="0"/>
            </a:endParaRPr>
          </a:p>
          <a:p>
            <a:pPr marL="609600" indent="-609600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sz="1200" dirty="0">
                <a:solidFill>
                  <a:schemeClr val="bg2"/>
                </a:solidFill>
                <a:latin typeface="Arial" charset="0"/>
                <a:cs typeface="Arial" charset="0"/>
              </a:rPr>
              <a:t>(thanks to:</a:t>
            </a:r>
          </a:p>
          <a:p>
            <a:pPr marL="609600" indent="-609600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sz="1200" dirty="0">
                <a:solidFill>
                  <a:schemeClr val="bg2"/>
                </a:solidFill>
                <a:latin typeface="Arial" charset="0"/>
                <a:cs typeface="Arial" charset="0"/>
              </a:rPr>
              <a:t>defiant.corban.edu/</a:t>
            </a:r>
            <a:r>
              <a:rPr lang="en-US" sz="1200" dirty="0" err="1">
                <a:solidFill>
                  <a:schemeClr val="bg2"/>
                </a:solidFill>
                <a:latin typeface="Arial" charset="0"/>
                <a:cs typeface="Arial" charset="0"/>
              </a:rPr>
              <a:t>gtipton</a:t>
            </a:r>
            <a:r>
              <a:rPr lang="en-US" sz="1200" dirty="0">
                <a:solidFill>
                  <a:schemeClr val="bg2"/>
                </a:solidFill>
                <a:latin typeface="Arial" charset="0"/>
                <a:cs typeface="Arial" charset="0"/>
              </a:rPr>
              <a:t>/net-fun/iceberg.html)</a:t>
            </a:r>
          </a:p>
        </p:txBody>
      </p:sp>
      <p:pic>
        <p:nvPicPr>
          <p:cNvPr id="52228" name="Picture 3" descr="iceberg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1450975"/>
            <a:ext cx="3956050" cy="5407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2229" name="Straight Arrow Connector 5"/>
          <p:cNvCxnSpPr>
            <a:cxnSpLocks noChangeShapeType="1"/>
          </p:cNvCxnSpPr>
          <p:nvPr/>
        </p:nvCxnSpPr>
        <p:spPr bwMode="auto">
          <a:xfrm>
            <a:off x="3200400" y="1905000"/>
            <a:ext cx="3581400" cy="457200"/>
          </a:xfrm>
          <a:prstGeom prst="straightConnector1">
            <a:avLst/>
          </a:prstGeom>
          <a:noFill/>
          <a:ln w="19050" algn="ctr">
            <a:solidFill>
              <a:srgbClr val="FF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2230" name="Straight Arrow Connector 6"/>
          <p:cNvCxnSpPr>
            <a:cxnSpLocks noChangeShapeType="1"/>
          </p:cNvCxnSpPr>
          <p:nvPr/>
        </p:nvCxnSpPr>
        <p:spPr bwMode="auto">
          <a:xfrm flipV="1">
            <a:off x="3124200" y="2514600"/>
            <a:ext cx="3124200" cy="1066800"/>
          </a:xfrm>
          <a:prstGeom prst="straightConnector1">
            <a:avLst/>
          </a:prstGeom>
          <a:noFill/>
          <a:ln w="19050" algn="ctr">
            <a:solidFill>
              <a:srgbClr val="FF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val="1515650850"/>
      </p:ext>
    </p:extLst>
  </p:cSld>
  <p:clrMapOvr>
    <a:masterClrMapping/>
  </p:clrMapOvr>
  <p:transition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C000"/>
            </a:gs>
            <a:gs pos="50000">
              <a:schemeClr val="tx1"/>
            </a:gs>
            <a:gs pos="100000">
              <a:srgbClr val="FFC000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329682" y="152400"/>
            <a:ext cx="8509518" cy="762000"/>
          </a:xfrm>
        </p:spPr>
        <p:txBody>
          <a:bodyPr/>
          <a:lstStyle/>
          <a:p>
            <a:r>
              <a:rPr lang="en-US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Random Matrix Theory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387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329682" y="1143000"/>
                <a:ext cx="8509518" cy="5410200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Main Ideas:</a:t>
                </a:r>
              </a:p>
              <a:p>
                <a:pPr marL="0" indent="0"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1. </a:t>
                </a:r>
                <a:r>
                  <a:rPr lang="en-US" dirty="0" err="1">
                    <a:solidFill>
                      <a:schemeClr val="bg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Asymptotics</a:t>
                </a:r>
                <a:r>
                  <a:rPr lang="en-US" dirty="0">
                    <a:solidFill>
                      <a:schemeClr val="bg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as  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𝑛</m:t>
                    </m:r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,</m:t>
                    </m:r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𝑑</m:t>
                    </m:r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→∞</m:t>
                    </m:r>
                  </m:oMath>
                </a14:m>
                <a:endParaRPr lang="en-US" dirty="0">
                  <a:solidFill>
                    <a:schemeClr val="bg2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0" indent="0"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2. Pure Noise Distribution of PCA Eigenvalues </a:t>
                </a:r>
              </a:p>
              <a:p>
                <a:pPr marL="0" indent="0">
                  <a:buNone/>
                </a:pPr>
                <a:endParaRPr lang="en-US" dirty="0">
                  <a:solidFill>
                    <a:schemeClr val="bg2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0" indent="0"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Usefulness:</a:t>
                </a:r>
              </a:p>
              <a:p>
                <a:pPr marL="0" indent="0" algn="ctr"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Interpretation of Scree Plots</a:t>
                </a:r>
              </a:p>
              <a:p>
                <a:pPr marL="0" indent="0" algn="ctr">
                  <a:buNone/>
                </a:pPr>
                <a:endParaRPr lang="en-US" dirty="0">
                  <a:solidFill>
                    <a:schemeClr val="bg2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0" indent="0"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For Eigenvalues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𝜆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n-US" dirty="0">
                    <a:solidFill>
                      <a:schemeClr val="bg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of Sample Covariance 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l-GR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Σ</m:t>
                        </m:r>
                      </m:e>
                    </m:acc>
                  </m:oMath>
                </a14:m>
                <a:endParaRPr lang="en-US" dirty="0">
                  <a:solidFill>
                    <a:schemeClr val="bg2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0" indent="0" algn="ctr"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Plot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𝜆</m:t>
                        </m:r>
                      </m:e>
                      <m:sub>
                        <m:r>
                          <a:rPr lang="en-US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n-US" dirty="0">
                    <a:solidFill>
                      <a:schemeClr val="bg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vs. 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𝑗</m:t>
                    </m:r>
                  </m:oMath>
                </a14:m>
                <a:r>
                  <a:rPr lang="en-US" dirty="0">
                    <a:solidFill>
                      <a:schemeClr val="bg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</a:p>
            </p:txBody>
          </p:sp>
        </mc:Choice>
        <mc:Fallback xmlns="">
          <p:sp>
            <p:nvSpPr>
              <p:cNvPr id="16387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329682" y="1143000"/>
                <a:ext cx="8509518" cy="5410200"/>
              </a:xfrm>
              <a:blipFill>
                <a:blip r:embed="rId2"/>
                <a:stretch>
                  <a:fillRect l="-1791" t="-1466" r="-3080" b="-18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>
            <a:extLst>
              <a:ext uri="{FF2B5EF4-FFF2-40B4-BE49-F238E27FC236}">
                <a16:creationId xmlns:a16="http://schemas.microsoft.com/office/drawing/2014/main" id="{4C0D73E8-77BD-4352-BD65-EAB58660330A}"/>
              </a:ext>
            </a:extLst>
          </p:cNvPr>
          <p:cNvSpPr txBox="1"/>
          <p:nvPr/>
        </p:nvSpPr>
        <p:spPr>
          <a:xfrm>
            <a:off x="6629400" y="909935"/>
            <a:ext cx="2218428" cy="461665"/>
          </a:xfrm>
          <a:prstGeom prst="rect">
            <a:avLst/>
          </a:prstGeom>
          <a:noFill/>
          <a:ln w="25400">
            <a:solidFill>
              <a:srgbClr val="7030A0"/>
            </a:solidFill>
          </a:ln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Text: Sec. 14.1</a:t>
            </a:r>
          </a:p>
        </p:txBody>
      </p:sp>
    </p:spTree>
    <p:extLst>
      <p:ext uri="{BB962C8B-B14F-4D97-AF65-F5344CB8AC3E}">
        <p14:creationId xmlns:p14="http://schemas.microsoft.com/office/powerpoint/2010/main" val="13740804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6E6EFF"/>
            </a:gs>
            <a:gs pos="50000">
              <a:schemeClr val="tx1"/>
            </a:gs>
            <a:gs pos="100000">
              <a:srgbClr val="6E6EFF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28600" y="0"/>
            <a:ext cx="8610600" cy="762000"/>
          </a:xfrm>
        </p:spPr>
        <p:txBody>
          <a:bodyPr/>
          <a:lstStyle/>
          <a:p>
            <a:pPr eaLnBrk="1" hangingPunct="1"/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PCA </a:t>
            </a:r>
            <a:r>
              <a:rPr lang="en-US" dirty="0" err="1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Redist</a:t>
            </a:r>
            <a:r>
              <a:rPr lang="en-US" dirty="0" err="1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’</a:t>
            </a:r>
            <a:r>
              <a:rPr lang="en-US" dirty="0" err="1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n</a:t>
            </a:r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of Energy (Cont.)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685800" y="1981200"/>
            <a:ext cx="3814763" cy="4114800"/>
          </a:xfrm>
        </p:spPr>
        <p:txBody>
          <a:bodyPr/>
          <a:lstStyle/>
          <a:p>
            <a:pPr eaLnBrk="1" hangingPunct="1">
              <a:lnSpc>
                <a:spcPct val="140000"/>
              </a:lnSpc>
              <a:buFontTx/>
              <a:buNone/>
            </a:pPr>
            <a:br>
              <a:rPr lang="en-US" sz="2800"/>
            </a:br>
            <a:endParaRPr lang="en-US" sz="2800"/>
          </a:p>
        </p:txBody>
      </p:sp>
      <p:sp>
        <p:nvSpPr>
          <p:cNvPr id="29700" name="Text Box 4"/>
          <p:cNvSpPr txBox="1">
            <a:spLocks noChangeArrowheads="1"/>
          </p:cNvSpPr>
          <p:nvPr/>
        </p:nvSpPr>
        <p:spPr bwMode="auto">
          <a:xfrm>
            <a:off x="304800" y="762000"/>
            <a:ext cx="8382000" cy="5940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457200" marR="0" lvl="0" indent="-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/>
                <a:sym typeface="Wingdings" pitchFamily="2" charset="2"/>
              </a:rPr>
              <a:t>Note, have already considered some of these </a:t>
            </a:r>
            <a:r>
              <a:rPr kumimoji="0" lang="en-US" sz="2400" b="0" i="0" u="sng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/>
                <a:sym typeface="Wingdings" pitchFamily="2" charset="2"/>
              </a:rPr>
              <a:t>Useful Plots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/>
                <a:sym typeface="Wingdings" pitchFamily="2" charset="2"/>
              </a:rPr>
              <a:t>:</a:t>
            </a:r>
          </a:p>
          <a:p>
            <a:pPr marL="457200" marR="0" lvl="0" indent="-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/>
                <a:sym typeface="Wingdings" pitchFamily="2" charset="2"/>
              </a:rPr>
              <a:t> 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charset="0"/>
                <a:ea typeface="+mn-ea"/>
                <a:cs typeface="Arial"/>
                <a:sym typeface="Wingdings" pitchFamily="2" charset="2"/>
              </a:rPr>
              <a:t>Power Spectrum (as %s)</a:t>
            </a:r>
          </a:p>
          <a:p>
            <a:pPr marL="457200" marR="0" lvl="0" indent="-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/>
                <a:sym typeface="Wingdings" pitchFamily="2" charset="2"/>
              </a:rPr>
              <a:t> 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  <a:ea typeface="+mn-ea"/>
                <a:cs typeface="Arial"/>
                <a:sym typeface="Wingdings" pitchFamily="2" charset="2"/>
              </a:rPr>
              <a:t>Cumulative Power Spectrum (%)</a:t>
            </a:r>
          </a:p>
          <a:p>
            <a:pPr marL="457200" marR="0" lvl="0" indent="-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charset="0"/>
              <a:ea typeface="+mn-ea"/>
              <a:cs typeface="Arial"/>
              <a:sym typeface="Wingdings" pitchFamily="2" charset="2"/>
            </a:endParaRPr>
          </a:p>
          <a:p>
            <a:pPr marL="457200" marR="0" lvl="0" indent="-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charset="0"/>
              <a:ea typeface="+mn-ea"/>
              <a:cs typeface="Arial"/>
              <a:sym typeface="Wingdings" pitchFamily="2" charset="2"/>
            </a:endParaRPr>
          </a:p>
          <a:p>
            <a:pPr marL="457200" marR="0" lvl="0" indent="-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charset="0"/>
              <a:ea typeface="+mn-ea"/>
              <a:cs typeface="Arial"/>
              <a:sym typeface="Wingdings" pitchFamily="2" charset="2"/>
            </a:endParaRPr>
          </a:p>
          <a:p>
            <a:pPr marL="457200" marR="0" lvl="0" indent="-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charset="0"/>
              <a:ea typeface="+mn-ea"/>
              <a:cs typeface="Arial"/>
              <a:sym typeface="Wingdings" pitchFamily="2" charset="2"/>
            </a:endParaRPr>
          </a:p>
          <a:p>
            <a:pPr marL="457200" marR="0" lvl="0" indent="-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charset="0"/>
              <a:ea typeface="+mn-ea"/>
              <a:cs typeface="Arial"/>
              <a:sym typeface="Wingdings" pitchFamily="2" charset="2"/>
            </a:endParaRPr>
          </a:p>
          <a:p>
            <a:pPr marL="457200" marR="0" lvl="0" indent="-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/>
              <a:sym typeface="Wingdings" pitchFamily="2" charset="2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/>
                <a:sym typeface="Wingdings" pitchFamily="2" charset="2"/>
              </a:rPr>
              <a:t>Common Terminology: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/>
                <a:sym typeface="Wingdings" pitchFamily="2" charset="2"/>
              </a:rPr>
              <a:t>	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charset="0"/>
                <a:ea typeface="+mn-ea"/>
                <a:cs typeface="Arial"/>
                <a:sym typeface="Wingdings" pitchFamily="2" charset="2"/>
              </a:rPr>
              <a:t>Power Spectrum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/>
                <a:sym typeface="Wingdings" pitchFamily="2" charset="2"/>
              </a:rPr>
              <a:t> is Called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/>
                <a:sym typeface="Wingdings" pitchFamily="2" charset="2"/>
              </a:rPr>
              <a:t>“Scree Plot”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/>
                <a:sym typeface="Wingdings" pitchFamily="2" charset="2"/>
              </a:rPr>
              <a:t>Kruskal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/>
                <a:sym typeface="Wingdings" pitchFamily="2" charset="2"/>
              </a:rPr>
              <a:t> (1964)                         Cattell (1966)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/>
              <a:sym typeface="Wingdings" pitchFamily="2" charset="2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/>
                <a:sym typeface="Wingdings" pitchFamily="2" charset="2"/>
              </a:rPr>
              <a:t>    (all but name “scree”)                                           (1</a:t>
            </a:r>
            <a:r>
              <a:rPr kumimoji="0" lang="en-US" sz="1800" b="0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/>
                <a:sym typeface="Wingdings" pitchFamily="2" charset="2"/>
              </a:rPr>
              <a:t>st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/>
                <a:sym typeface="Wingdings" pitchFamily="2" charset="2"/>
              </a:rPr>
              <a:t> Appearance of name???)    </a:t>
            </a:r>
          </a:p>
        </p:txBody>
      </p:sp>
      <p:sp>
        <p:nvSpPr>
          <p:cNvPr id="29701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29702" name="Rectangle 6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29703" name="Rectangle 7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29704" name="Rectangle 8"/>
          <p:cNvSpPr>
            <a:spLocks noChangeArrowheads="1"/>
          </p:cNvSpPr>
          <p:nvPr/>
        </p:nvSpPr>
        <p:spPr bwMode="auto">
          <a:xfrm>
            <a:off x="0" y="31162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29705" name="Rectangle 9"/>
          <p:cNvSpPr>
            <a:spLocks noChangeArrowheads="1"/>
          </p:cNvSpPr>
          <p:nvPr/>
        </p:nvSpPr>
        <p:spPr bwMode="auto">
          <a:xfrm>
            <a:off x="0" y="2743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29706" name="Rectangle 10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29707" name="Rectangle 11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29708" name="Rectangle 12"/>
          <p:cNvSpPr>
            <a:spLocks noChangeArrowheads="1"/>
          </p:cNvSpPr>
          <p:nvPr/>
        </p:nvSpPr>
        <p:spPr bwMode="auto">
          <a:xfrm>
            <a:off x="0" y="2767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29709" name="Rectangle 13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pic>
        <p:nvPicPr>
          <p:cNvPr id="29710" name="Picture 14"/>
          <p:cNvPicPr>
            <a:picLocks noGrp="1" noChangeAspect="1" noChangeArrowheads="1"/>
          </p:cNvPicPr>
          <p:nvPr>
            <p:ph sz="half" idx="4294967295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494" b="71674"/>
          <a:stretch/>
        </p:blipFill>
        <p:spPr>
          <a:xfrm>
            <a:off x="685800" y="1979613"/>
            <a:ext cx="7735888" cy="1737360"/>
          </a:xfrm>
          <a:noFill/>
        </p:spPr>
      </p:pic>
      <p:sp>
        <p:nvSpPr>
          <p:cNvPr id="29711" name="Line 16"/>
          <p:cNvSpPr>
            <a:spLocks noChangeShapeType="1"/>
          </p:cNvSpPr>
          <p:nvPr/>
        </p:nvSpPr>
        <p:spPr bwMode="auto">
          <a:xfrm>
            <a:off x="5486400" y="1752600"/>
            <a:ext cx="1143000" cy="533400"/>
          </a:xfrm>
          <a:prstGeom prst="line">
            <a:avLst/>
          </a:prstGeom>
          <a:noFill/>
          <a:ln w="25400">
            <a:solidFill>
              <a:schemeClr val="hlink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29712" name="Line 17"/>
          <p:cNvSpPr>
            <a:spLocks noChangeShapeType="1"/>
          </p:cNvSpPr>
          <p:nvPr/>
        </p:nvSpPr>
        <p:spPr bwMode="auto">
          <a:xfrm>
            <a:off x="4419600" y="1373524"/>
            <a:ext cx="2286000" cy="1914189"/>
          </a:xfrm>
          <a:prstGeom prst="line">
            <a:avLst/>
          </a:prstGeom>
          <a:noFill/>
          <a:ln w="25400">
            <a:solidFill>
              <a:schemeClr val="bg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389563465"/>
      </p:ext>
    </p:extLst>
  </p:cSld>
  <p:clrMapOvr>
    <a:masterClrMapping/>
  </p:clrMapOvr>
  <p:transition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6E6EFF"/>
            </a:gs>
            <a:gs pos="50000">
              <a:schemeClr val="tx1"/>
            </a:gs>
            <a:gs pos="100000">
              <a:srgbClr val="6E6EFF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28600" y="0"/>
            <a:ext cx="8610600" cy="762000"/>
          </a:xfrm>
        </p:spPr>
        <p:txBody>
          <a:bodyPr/>
          <a:lstStyle/>
          <a:p>
            <a:pPr eaLnBrk="1" hangingPunct="1"/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PCA </a:t>
            </a:r>
            <a:r>
              <a:rPr lang="en-US" dirty="0" err="1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Redist</a:t>
            </a:r>
            <a:r>
              <a:rPr lang="en-US" dirty="0" err="1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’</a:t>
            </a:r>
            <a:r>
              <a:rPr lang="en-US" dirty="0" err="1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n</a:t>
            </a:r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of Energy (Cont.)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685800" y="1981200"/>
            <a:ext cx="3814763" cy="4114800"/>
          </a:xfrm>
        </p:spPr>
        <p:txBody>
          <a:bodyPr/>
          <a:lstStyle/>
          <a:p>
            <a:pPr eaLnBrk="1" hangingPunct="1">
              <a:lnSpc>
                <a:spcPct val="140000"/>
              </a:lnSpc>
              <a:buFontTx/>
              <a:buNone/>
            </a:pPr>
            <a:br>
              <a:rPr lang="en-US" sz="2800"/>
            </a:br>
            <a:endParaRPr lang="en-US" sz="2800"/>
          </a:p>
        </p:txBody>
      </p:sp>
      <p:sp>
        <p:nvSpPr>
          <p:cNvPr id="29700" name="Text Box 4"/>
          <p:cNvSpPr txBox="1">
            <a:spLocks noChangeArrowheads="1"/>
          </p:cNvSpPr>
          <p:nvPr/>
        </p:nvSpPr>
        <p:spPr bwMode="auto">
          <a:xfrm>
            <a:off x="304800" y="762000"/>
            <a:ext cx="838200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457200" marR="0" lvl="0" indent="-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/>
                <a:sym typeface="Wingdings" pitchFamily="2" charset="2"/>
              </a:rPr>
              <a:t>Note, have already considered some of these </a:t>
            </a:r>
            <a:r>
              <a:rPr kumimoji="0" lang="en-US" sz="2400" b="0" i="0" u="sng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/>
                <a:sym typeface="Wingdings" pitchFamily="2" charset="2"/>
              </a:rPr>
              <a:t>Useful Plots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/>
                <a:sym typeface="Wingdings" pitchFamily="2" charset="2"/>
              </a:rPr>
              <a:t>:</a:t>
            </a:r>
          </a:p>
          <a:p>
            <a:pPr marL="457200" marR="0" lvl="0" indent="-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/>
                <a:sym typeface="Wingdings" pitchFamily="2" charset="2"/>
              </a:rPr>
              <a:t> 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charset="0"/>
                <a:ea typeface="+mn-ea"/>
                <a:cs typeface="Arial"/>
                <a:sym typeface="Wingdings" pitchFamily="2" charset="2"/>
              </a:rPr>
              <a:t>Power Spectrum (as %s)</a:t>
            </a:r>
          </a:p>
          <a:p>
            <a:pPr marL="457200" marR="0" lvl="0" indent="-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/>
                <a:sym typeface="Wingdings" pitchFamily="2" charset="2"/>
              </a:rPr>
              <a:t> 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  <a:ea typeface="+mn-ea"/>
                <a:cs typeface="Arial"/>
                <a:sym typeface="Wingdings" pitchFamily="2" charset="2"/>
              </a:rPr>
              <a:t>Cumulative Power Spectrum (%)</a:t>
            </a:r>
          </a:p>
        </p:txBody>
      </p:sp>
      <p:sp>
        <p:nvSpPr>
          <p:cNvPr id="29701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29702" name="Rectangle 6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29703" name="Rectangle 7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29704" name="Rectangle 8"/>
          <p:cNvSpPr>
            <a:spLocks noChangeArrowheads="1"/>
          </p:cNvSpPr>
          <p:nvPr/>
        </p:nvSpPr>
        <p:spPr bwMode="auto">
          <a:xfrm>
            <a:off x="0" y="31162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29705" name="Rectangle 9"/>
          <p:cNvSpPr>
            <a:spLocks noChangeArrowheads="1"/>
          </p:cNvSpPr>
          <p:nvPr/>
        </p:nvSpPr>
        <p:spPr bwMode="auto">
          <a:xfrm>
            <a:off x="0" y="2743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29706" name="Rectangle 10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29707" name="Rectangle 11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29708" name="Rectangle 12"/>
          <p:cNvSpPr>
            <a:spLocks noChangeArrowheads="1"/>
          </p:cNvSpPr>
          <p:nvPr/>
        </p:nvSpPr>
        <p:spPr bwMode="auto">
          <a:xfrm>
            <a:off x="0" y="2767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29709" name="Rectangle 13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pic>
        <p:nvPicPr>
          <p:cNvPr id="29710" name="Picture 14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489"/>
          <a:stretch>
            <a:fillRect/>
          </a:stretch>
        </p:blipFill>
        <p:spPr>
          <a:xfrm>
            <a:off x="685800" y="1979613"/>
            <a:ext cx="7735888" cy="9602787"/>
          </a:xfrm>
          <a:noFill/>
        </p:spPr>
      </p:pic>
      <p:sp>
        <p:nvSpPr>
          <p:cNvPr id="17" name="Line 17"/>
          <p:cNvSpPr>
            <a:spLocks noChangeShapeType="1"/>
          </p:cNvSpPr>
          <p:nvPr/>
        </p:nvSpPr>
        <p:spPr bwMode="auto">
          <a:xfrm>
            <a:off x="4419600" y="1373524"/>
            <a:ext cx="2286000" cy="1914189"/>
          </a:xfrm>
          <a:prstGeom prst="line">
            <a:avLst/>
          </a:prstGeom>
          <a:noFill/>
          <a:ln w="25400">
            <a:solidFill>
              <a:schemeClr val="bg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18" name="Line 16"/>
          <p:cNvSpPr>
            <a:spLocks noChangeShapeType="1"/>
          </p:cNvSpPr>
          <p:nvPr/>
        </p:nvSpPr>
        <p:spPr bwMode="auto">
          <a:xfrm>
            <a:off x="5486400" y="1752600"/>
            <a:ext cx="1143000" cy="533400"/>
          </a:xfrm>
          <a:prstGeom prst="line">
            <a:avLst/>
          </a:prstGeom>
          <a:noFill/>
          <a:ln w="25400">
            <a:solidFill>
              <a:schemeClr val="hlink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276600" y="3200400"/>
            <a:ext cx="230915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 charset="0"/>
                <a:ea typeface="+mn-ea"/>
                <a:cs typeface="Arial"/>
              </a:rPr>
              <a:t>Large Values Reflect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 charset="0"/>
                <a:ea typeface="+mn-ea"/>
                <a:cs typeface="Arial"/>
              </a:rPr>
              <a:t>Important Structure</a:t>
            </a:r>
          </a:p>
        </p:txBody>
      </p:sp>
      <p:sp>
        <p:nvSpPr>
          <p:cNvPr id="19" name="Line 16"/>
          <p:cNvSpPr>
            <a:spLocks noChangeShapeType="1"/>
          </p:cNvSpPr>
          <p:nvPr/>
        </p:nvSpPr>
        <p:spPr bwMode="auto">
          <a:xfrm flipV="1">
            <a:off x="4648200" y="2438400"/>
            <a:ext cx="1828800" cy="887412"/>
          </a:xfrm>
          <a:prstGeom prst="line">
            <a:avLst/>
          </a:prstGeom>
          <a:noFill/>
          <a:ln w="25400">
            <a:solidFill>
              <a:srgbClr val="7030A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20" name="Line 16"/>
          <p:cNvSpPr>
            <a:spLocks noChangeShapeType="1"/>
          </p:cNvSpPr>
          <p:nvPr/>
        </p:nvSpPr>
        <p:spPr bwMode="auto">
          <a:xfrm>
            <a:off x="4648200" y="3325812"/>
            <a:ext cx="1981200" cy="57150"/>
          </a:xfrm>
          <a:prstGeom prst="line">
            <a:avLst/>
          </a:prstGeom>
          <a:noFill/>
          <a:ln w="25400">
            <a:solidFill>
              <a:srgbClr val="7030A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21" name="Line 16"/>
          <p:cNvSpPr>
            <a:spLocks noChangeShapeType="1"/>
          </p:cNvSpPr>
          <p:nvPr/>
        </p:nvSpPr>
        <p:spPr bwMode="auto">
          <a:xfrm flipH="1">
            <a:off x="2554288" y="3783012"/>
            <a:ext cx="2246312" cy="2247900"/>
          </a:xfrm>
          <a:prstGeom prst="line">
            <a:avLst/>
          </a:prstGeom>
          <a:noFill/>
          <a:ln w="25400">
            <a:solidFill>
              <a:srgbClr val="7030A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22" name="Line 16"/>
          <p:cNvSpPr>
            <a:spLocks noChangeShapeType="1"/>
          </p:cNvSpPr>
          <p:nvPr/>
        </p:nvSpPr>
        <p:spPr bwMode="auto">
          <a:xfrm flipH="1">
            <a:off x="2667000" y="3783012"/>
            <a:ext cx="2133600" cy="463769"/>
          </a:xfrm>
          <a:prstGeom prst="line">
            <a:avLst/>
          </a:prstGeom>
          <a:noFill/>
          <a:ln w="25400">
            <a:solidFill>
              <a:srgbClr val="7030A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830723880"/>
      </p:ext>
    </p:extLst>
  </p:cSld>
  <p:clrMapOvr>
    <a:masterClrMapping/>
  </p:clrMapOvr>
  <p:transition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6E6EFF"/>
            </a:gs>
            <a:gs pos="50000">
              <a:schemeClr val="tx1"/>
            </a:gs>
            <a:gs pos="100000">
              <a:srgbClr val="6E6EFF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28600" y="0"/>
            <a:ext cx="8610600" cy="762000"/>
          </a:xfrm>
        </p:spPr>
        <p:txBody>
          <a:bodyPr/>
          <a:lstStyle/>
          <a:p>
            <a:pPr eaLnBrk="1" hangingPunct="1"/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PCA </a:t>
            </a:r>
            <a:r>
              <a:rPr lang="en-US" dirty="0" err="1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Redist</a:t>
            </a:r>
            <a:r>
              <a:rPr lang="en-US" dirty="0" err="1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’</a:t>
            </a:r>
            <a:r>
              <a:rPr lang="en-US" dirty="0" err="1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n</a:t>
            </a:r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of Energy (Cont.)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685800" y="1981200"/>
            <a:ext cx="3814763" cy="4114800"/>
          </a:xfrm>
        </p:spPr>
        <p:txBody>
          <a:bodyPr/>
          <a:lstStyle/>
          <a:p>
            <a:pPr eaLnBrk="1" hangingPunct="1">
              <a:lnSpc>
                <a:spcPct val="140000"/>
              </a:lnSpc>
              <a:buFontTx/>
              <a:buNone/>
            </a:pPr>
            <a:br>
              <a:rPr lang="en-US" sz="2800"/>
            </a:br>
            <a:endParaRPr lang="en-US" sz="2800"/>
          </a:p>
        </p:txBody>
      </p:sp>
      <p:sp>
        <p:nvSpPr>
          <p:cNvPr id="29700" name="Text Box 4"/>
          <p:cNvSpPr txBox="1">
            <a:spLocks noChangeArrowheads="1"/>
          </p:cNvSpPr>
          <p:nvPr/>
        </p:nvSpPr>
        <p:spPr bwMode="auto">
          <a:xfrm>
            <a:off x="304800" y="762000"/>
            <a:ext cx="838200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457200" marR="0" lvl="0" indent="-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/>
                <a:sym typeface="Wingdings" pitchFamily="2" charset="2"/>
              </a:rPr>
              <a:t>Note, have already considered some of these </a:t>
            </a:r>
            <a:r>
              <a:rPr kumimoji="0" lang="en-US" sz="2400" b="0" i="0" u="sng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/>
                <a:sym typeface="Wingdings" pitchFamily="2" charset="2"/>
              </a:rPr>
              <a:t>Useful Plots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/>
                <a:sym typeface="Wingdings" pitchFamily="2" charset="2"/>
              </a:rPr>
              <a:t>:</a:t>
            </a:r>
          </a:p>
          <a:p>
            <a:pPr marL="457200" marR="0" lvl="0" indent="-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/>
                <a:sym typeface="Wingdings" pitchFamily="2" charset="2"/>
              </a:rPr>
              <a:t> 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charset="0"/>
                <a:ea typeface="+mn-ea"/>
                <a:cs typeface="Arial"/>
                <a:sym typeface="Wingdings" pitchFamily="2" charset="2"/>
              </a:rPr>
              <a:t>Power Spectrum (as %s)</a:t>
            </a:r>
          </a:p>
          <a:p>
            <a:pPr marL="457200" marR="0" lvl="0" indent="-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/>
                <a:sym typeface="Wingdings" pitchFamily="2" charset="2"/>
              </a:rPr>
              <a:t> 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  <a:ea typeface="+mn-ea"/>
                <a:cs typeface="Arial"/>
                <a:sym typeface="Wingdings" pitchFamily="2" charset="2"/>
              </a:rPr>
              <a:t>Cumulative Power Spectrum (%)</a:t>
            </a:r>
          </a:p>
        </p:txBody>
      </p:sp>
      <p:sp>
        <p:nvSpPr>
          <p:cNvPr id="29701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29702" name="Rectangle 6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29703" name="Rectangle 7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29704" name="Rectangle 8"/>
          <p:cNvSpPr>
            <a:spLocks noChangeArrowheads="1"/>
          </p:cNvSpPr>
          <p:nvPr/>
        </p:nvSpPr>
        <p:spPr bwMode="auto">
          <a:xfrm>
            <a:off x="0" y="31162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29705" name="Rectangle 9"/>
          <p:cNvSpPr>
            <a:spLocks noChangeArrowheads="1"/>
          </p:cNvSpPr>
          <p:nvPr/>
        </p:nvSpPr>
        <p:spPr bwMode="auto">
          <a:xfrm>
            <a:off x="0" y="2743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29706" name="Rectangle 10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29707" name="Rectangle 11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29708" name="Rectangle 12"/>
          <p:cNvSpPr>
            <a:spLocks noChangeArrowheads="1"/>
          </p:cNvSpPr>
          <p:nvPr/>
        </p:nvSpPr>
        <p:spPr bwMode="auto">
          <a:xfrm>
            <a:off x="0" y="2767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29709" name="Rectangle 13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pic>
        <p:nvPicPr>
          <p:cNvPr id="29710" name="Picture 14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489"/>
          <a:stretch>
            <a:fillRect/>
          </a:stretch>
        </p:blipFill>
        <p:spPr>
          <a:xfrm>
            <a:off x="685800" y="1979613"/>
            <a:ext cx="7735888" cy="9602787"/>
          </a:xfrm>
          <a:noFill/>
        </p:spPr>
      </p:pic>
      <p:sp>
        <p:nvSpPr>
          <p:cNvPr id="17" name="Line 17"/>
          <p:cNvSpPr>
            <a:spLocks noChangeShapeType="1"/>
          </p:cNvSpPr>
          <p:nvPr/>
        </p:nvSpPr>
        <p:spPr bwMode="auto">
          <a:xfrm>
            <a:off x="4419600" y="1373524"/>
            <a:ext cx="2286000" cy="1914189"/>
          </a:xfrm>
          <a:prstGeom prst="line">
            <a:avLst/>
          </a:prstGeom>
          <a:noFill/>
          <a:ln w="25400">
            <a:solidFill>
              <a:schemeClr val="bg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18" name="Line 16"/>
          <p:cNvSpPr>
            <a:spLocks noChangeShapeType="1"/>
          </p:cNvSpPr>
          <p:nvPr/>
        </p:nvSpPr>
        <p:spPr bwMode="auto">
          <a:xfrm>
            <a:off x="5486400" y="1752600"/>
            <a:ext cx="1143000" cy="533400"/>
          </a:xfrm>
          <a:prstGeom prst="line">
            <a:avLst/>
          </a:prstGeom>
          <a:noFill/>
          <a:ln w="25400">
            <a:solidFill>
              <a:schemeClr val="hlink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387007" y="4724400"/>
            <a:ext cx="430919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charset="0"/>
                <a:ea typeface="+mn-ea"/>
                <a:cs typeface="Arial"/>
              </a:rPr>
              <a:t>Zoom In &amp; Characterize Noise</a:t>
            </a:r>
          </a:p>
        </p:txBody>
      </p:sp>
      <p:sp>
        <p:nvSpPr>
          <p:cNvPr id="3" name="Oval 2"/>
          <p:cNvSpPr/>
          <p:nvPr/>
        </p:nvSpPr>
        <p:spPr>
          <a:xfrm>
            <a:off x="6629400" y="3398837"/>
            <a:ext cx="1219200" cy="258763"/>
          </a:xfrm>
          <a:prstGeom prst="ellipse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/>
              <a:ea typeface="+mn-ea"/>
              <a:cs typeface="Arial"/>
            </a:endParaRPr>
          </a:p>
        </p:txBody>
      </p:sp>
      <p:cxnSp>
        <p:nvCxnSpPr>
          <p:cNvPr id="5" name="Straight Connector 4"/>
          <p:cNvCxnSpPr>
            <a:stCxn id="3" idx="4"/>
          </p:cNvCxnSpPr>
          <p:nvPr/>
        </p:nvCxnSpPr>
        <p:spPr>
          <a:xfrm flipH="1">
            <a:off x="5486400" y="3657600"/>
            <a:ext cx="1752600" cy="1066800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40607086"/>
      </p:ext>
    </p:extLst>
  </p:cSld>
  <p:clrMapOvr>
    <a:masterClrMapping/>
  </p:clrMapOvr>
  <p:transition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C000"/>
            </a:gs>
            <a:gs pos="50000">
              <a:schemeClr val="tx1"/>
            </a:gs>
            <a:gs pos="100000">
              <a:srgbClr val="FFC000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329682" y="152400"/>
            <a:ext cx="8509518" cy="762000"/>
          </a:xfrm>
        </p:spPr>
        <p:txBody>
          <a:bodyPr/>
          <a:lstStyle/>
          <a:p>
            <a:r>
              <a:rPr lang="en-US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Random Matrix Theory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6387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329682" y="1143000"/>
                <a:ext cx="8509518" cy="5410200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i="1" dirty="0">
                    <a:solidFill>
                      <a:schemeClr val="bg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Pure Noise </a:t>
                </a:r>
                <a:r>
                  <a:rPr lang="en-US" dirty="0">
                    <a:solidFill>
                      <a:schemeClr val="bg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Data Matrix:</a:t>
                </a:r>
              </a:p>
              <a:p>
                <a:pPr marL="0" indent="0">
                  <a:buNone/>
                </a:pPr>
                <a:endParaRPr lang="en-US" dirty="0">
                  <a:solidFill>
                    <a:schemeClr val="bg2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0" indent="0">
                  <a:buNone/>
                </a:pPr>
                <a:endParaRPr lang="en-US" dirty="0">
                  <a:solidFill>
                    <a:schemeClr val="bg2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0" indent="0"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             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b="1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𝑿</m:t>
                        </m:r>
                      </m:e>
                    </m:acc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</m:oMath>
                </a14:m>
                <a:endParaRPr lang="en-US" dirty="0">
                  <a:solidFill>
                    <a:schemeClr val="bg2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0" indent="0">
                  <a:buNone/>
                </a:pPr>
                <a:endParaRPr lang="en-US" dirty="0">
                  <a:solidFill>
                    <a:schemeClr val="bg2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0" indent="0">
                  <a:buNone/>
                </a:pPr>
                <a:endParaRPr lang="en-US" dirty="0">
                  <a:solidFill>
                    <a:schemeClr val="bg2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0" indent="0">
                  <a:buNone/>
                </a:pPr>
                <a:endParaRPr lang="en-US" dirty="0">
                  <a:solidFill>
                    <a:schemeClr val="bg2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0" indent="0"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Defined as:    Entries </a:t>
                </a:r>
                <a:r>
                  <a:rPr lang="en-US" dirty="0" err="1">
                    <a:solidFill>
                      <a:schemeClr val="bg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i.i.d</a:t>
                </a:r>
                <a:r>
                  <a:rPr lang="en-US" dirty="0">
                    <a:solidFill>
                      <a:schemeClr val="bg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. 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𝑁</m:t>
                    </m:r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(0,1)</m:t>
                    </m:r>
                  </m:oMath>
                </a14:m>
                <a:endParaRPr lang="en-US" dirty="0">
                  <a:solidFill>
                    <a:schemeClr val="bg2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0" indent="0">
                  <a:buNone/>
                </a:pPr>
                <a:endParaRPr lang="en-US" dirty="0">
                  <a:solidFill>
                    <a:schemeClr val="bg2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0" indent="0">
                  <a:buNone/>
                </a:pPr>
                <a:endParaRPr lang="en-US" dirty="0">
                  <a:solidFill>
                    <a:schemeClr val="bg2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0" indent="0">
                  <a:buNone/>
                </a:pPr>
                <a:endParaRPr lang="en-US" dirty="0">
                  <a:solidFill>
                    <a:schemeClr val="bg2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0" indent="0">
                  <a:buNone/>
                </a:pPr>
                <a:endParaRPr lang="en-US" dirty="0">
                  <a:solidFill>
                    <a:schemeClr val="bg2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16387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329682" y="1143000"/>
                <a:ext cx="8509518" cy="5410200"/>
              </a:xfrm>
              <a:blipFill>
                <a:blip r:embed="rId2"/>
                <a:stretch>
                  <a:fillRect l="-1791" t="-146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Rectangle 1"/>
          <p:cNvSpPr/>
          <p:nvPr/>
        </p:nvSpPr>
        <p:spPr>
          <a:xfrm>
            <a:off x="3048000" y="1981200"/>
            <a:ext cx="3733800" cy="2743200"/>
          </a:xfrm>
          <a:prstGeom prst="rect">
            <a:avLst/>
          </a:prstGeom>
          <a:noFill/>
          <a:ln w="38100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2590800" y="4343400"/>
                <a:ext cx="457305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24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𝑑</m:t>
                      </m:r>
                    </m:oMath>
                  </m:oMathPara>
                </a14:m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90800" y="4343400"/>
                <a:ext cx="457305" cy="46166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6477000" y="4719935"/>
                <a:ext cx="457305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24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𝑛</m:t>
                      </m:r>
                    </m:oMath>
                  </m:oMathPara>
                </a14:m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77000" y="4719935"/>
                <a:ext cx="457305" cy="46166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7" name="Group 6"/>
          <p:cNvGrpSpPr/>
          <p:nvPr/>
        </p:nvGrpSpPr>
        <p:grpSpPr>
          <a:xfrm>
            <a:off x="5486400" y="1824335"/>
            <a:ext cx="3505200" cy="3814465"/>
            <a:chOff x="5486400" y="1824335"/>
            <a:chExt cx="3505200" cy="3814465"/>
          </a:xfrm>
        </p:grpSpPr>
        <p:sp>
          <p:nvSpPr>
            <p:cNvPr id="4" name="Rounded Rectangle 3"/>
            <p:cNvSpPr/>
            <p:nvPr/>
          </p:nvSpPr>
          <p:spPr>
            <a:xfrm>
              <a:off x="5486400" y="1824335"/>
              <a:ext cx="381000" cy="3052465"/>
            </a:xfrm>
            <a:prstGeom prst="roundRect">
              <a:avLst/>
            </a:prstGeom>
            <a:noFill/>
            <a:ln w="508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7027601" y="4438471"/>
              <a:ext cx="1963999" cy="120032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Thinking of</a:t>
              </a: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Columns As</a:t>
              </a: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Data Objects</a:t>
              </a:r>
            </a:p>
          </p:txBody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FF429FCE-D180-40D1-8B2D-0F11E716DF7F}"/>
              </a:ext>
            </a:extLst>
          </p:cNvPr>
          <p:cNvSpPr txBox="1"/>
          <p:nvPr/>
        </p:nvSpPr>
        <p:spPr>
          <a:xfrm>
            <a:off x="6324600" y="990600"/>
            <a:ext cx="2218428" cy="461665"/>
          </a:xfrm>
          <a:prstGeom prst="rect">
            <a:avLst/>
          </a:prstGeom>
          <a:noFill/>
          <a:ln w="25400">
            <a:solidFill>
              <a:srgbClr val="7030A0"/>
            </a:solidFill>
          </a:ln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Text, Sec. 14.1</a:t>
            </a:r>
          </a:p>
        </p:txBody>
      </p:sp>
    </p:spTree>
    <p:extLst>
      <p:ext uri="{BB962C8B-B14F-4D97-AF65-F5344CB8AC3E}">
        <p14:creationId xmlns:p14="http://schemas.microsoft.com/office/powerpoint/2010/main" val="36435071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C000"/>
            </a:gs>
            <a:gs pos="50000">
              <a:schemeClr val="tx1"/>
            </a:gs>
            <a:gs pos="100000">
              <a:srgbClr val="FFC000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329682" y="152400"/>
            <a:ext cx="8509518" cy="762000"/>
          </a:xfrm>
        </p:spPr>
        <p:txBody>
          <a:bodyPr/>
          <a:lstStyle/>
          <a:p>
            <a:r>
              <a:rPr lang="en-US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Random Matrix Theory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6387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329682" y="1143000"/>
                <a:ext cx="8509518" cy="5410200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Clean Notation Version of Sample Covariance Matrix:</a:t>
                </a:r>
              </a:p>
              <a:p>
                <a:pPr marL="0" indent="0">
                  <a:buNone/>
                </a:pPr>
                <a:endParaRPr lang="en-US" sz="1600" dirty="0">
                  <a:solidFill>
                    <a:schemeClr val="bg2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̃"/>
                          <m:ctrlPr>
                            <a:rPr lang="en-US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accPr>
                        <m:e>
                          <m:r>
                            <a:rPr lang="el-GR" b="1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𝜮</m:t>
                          </m:r>
                        </m:e>
                      </m:acc>
                      <m:r>
                        <a:rPr lang="en-US" b="0" i="1" smtClean="0">
                          <a:solidFill>
                            <a:schemeClr val="bg2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box>
                        <m:boxPr>
                          <m:ctrlP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boxPr>
                        <m:e>
                          <m:argPr>
                            <m:argSz m:val="-1"/>
                          </m:argPr>
                          <m:f>
                            <m:fPr>
                              <m:ctrlPr>
                                <a:rPr lang="en-US" b="0" i="1" smtClean="0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b="0" i="1" smtClean="0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𝑛</m:t>
                              </m:r>
                            </m:den>
                          </m:f>
                        </m:e>
                      </m:box>
                      <m:acc>
                        <m:accPr>
                          <m:chr m:val="̃"/>
                          <m:ctrlPr>
                            <a:rPr lang="en-US" i="1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accPr>
                        <m:e>
                          <m:r>
                            <a:rPr lang="en-US" b="1" i="1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𝑿</m:t>
                          </m:r>
                        </m:e>
                      </m:acc>
                      <m:sSup>
                        <m:sSupPr>
                          <m:ctrlP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acc>
                            <m:accPr>
                              <m:chr m:val="̃"/>
                              <m:ctrlPr>
                                <a:rPr lang="en-US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accPr>
                            <m:e>
                              <m:r>
                                <a:rPr lang="en-US" b="1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𝑿</m:t>
                              </m:r>
                            </m:e>
                          </m:acc>
                        </m:e>
                        <m:sup>
                          <m: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𝑡</m:t>
                          </m:r>
                        </m:sup>
                      </m:sSup>
                    </m:oMath>
                  </m:oMathPara>
                </a14:m>
                <a:endParaRPr lang="en-US" dirty="0">
                  <a:solidFill>
                    <a:schemeClr val="bg2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0" indent="0">
                  <a:buNone/>
                </a:pPr>
                <a:endParaRPr lang="en-US" sz="1800" dirty="0">
                  <a:solidFill>
                    <a:schemeClr val="bg2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0" indent="0"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Simplified by:</a:t>
                </a:r>
              </a:p>
              <a:p>
                <a:pPr>
                  <a:buFont typeface="Wingdings" panose="05000000000000000000" pitchFamily="2" charset="2"/>
                  <a:buChar char="Ø"/>
                </a:pPr>
                <a:r>
                  <a:rPr lang="en-US" dirty="0">
                    <a:solidFill>
                      <a:schemeClr val="bg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No Mean Centering  (using  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𝑁</m:t>
                    </m:r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(0,1)</m:t>
                    </m:r>
                  </m:oMath>
                </a14:m>
                <a:r>
                  <a:rPr lang="en-US" dirty="0">
                    <a:solidFill>
                      <a:schemeClr val="bg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)</a:t>
                </a:r>
              </a:p>
              <a:p>
                <a:pPr>
                  <a:buFont typeface="Wingdings" panose="05000000000000000000" pitchFamily="2" charset="2"/>
                  <a:buChar char="Ø"/>
                </a:pPr>
                <a:r>
                  <a:rPr lang="en-US" dirty="0">
                    <a:solidFill>
                      <a:schemeClr val="bg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Roughly OK, By Usual Mean Centering</a:t>
                </a:r>
              </a:p>
              <a:p>
                <a:pPr>
                  <a:buFont typeface="Wingdings" panose="05000000000000000000" pitchFamily="2" charset="2"/>
                  <a:buChar char="Ø"/>
                </a:pPr>
                <a:r>
                  <a:rPr lang="en-US" dirty="0">
                    <a:solidFill>
                      <a:schemeClr val="bg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Also Standardize by  </a:t>
                </a:r>
                <a14:m>
                  <m:oMath xmlns:m="http://schemas.openxmlformats.org/officeDocument/2006/math">
                    <m:box>
                      <m:boxPr>
                        <m:ctrlPr>
                          <a:rPr lang="en-US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f>
                          <m:fPr>
                            <m:ctrlPr>
                              <a:rPr lang="en-US" i="1" smtClean="0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b="0" i="1" smtClean="0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𝑛</m:t>
                            </m:r>
                          </m:den>
                        </m:f>
                      </m:e>
                    </m:box>
                  </m:oMath>
                </a14:m>
                <a:r>
                  <a:rPr lang="en-US" dirty="0">
                    <a:solidFill>
                      <a:schemeClr val="bg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not  </a:t>
                </a:r>
                <a14:m>
                  <m:oMath xmlns:m="http://schemas.openxmlformats.org/officeDocument/2006/math">
                    <m:box>
                      <m:boxPr>
                        <m:ctrlPr>
                          <a:rPr lang="en-US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f>
                          <m:fPr>
                            <m:ctrlPr>
                              <a:rPr lang="en-US" i="1" smtClean="0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b="0" i="1" smtClean="0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𝑛</m:t>
                            </m:r>
                            <m:r>
                              <a:rPr lang="en-US" b="0" i="1" smtClean="0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−1</m:t>
                            </m:r>
                          </m:den>
                        </m:f>
                      </m:e>
                    </m:box>
                  </m:oMath>
                </a14:m>
                <a:endParaRPr lang="en-US" dirty="0">
                  <a:solidFill>
                    <a:schemeClr val="bg2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>
                  <a:buFont typeface="Wingdings" panose="05000000000000000000" pitchFamily="2" charset="2"/>
                  <a:buChar char="Ø"/>
                </a:pPr>
                <a:r>
                  <a:rPr lang="en-US" dirty="0">
                    <a:solidFill>
                      <a:schemeClr val="bg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Easy &amp; Sensible for No Mean Centering</a:t>
                </a:r>
              </a:p>
              <a:p>
                <a:pPr marL="0" indent="0">
                  <a:buNone/>
                </a:pPr>
                <a:endParaRPr lang="en-US" dirty="0">
                  <a:solidFill>
                    <a:schemeClr val="bg2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16387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329682" y="1143000"/>
                <a:ext cx="8509518" cy="5410200"/>
              </a:xfrm>
              <a:blipFill>
                <a:blip r:embed="rId2"/>
                <a:stretch>
                  <a:fillRect l="-1791" t="-1466" r="-2650" b="-56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" name="Group 4"/>
          <p:cNvGrpSpPr/>
          <p:nvPr/>
        </p:nvGrpSpPr>
        <p:grpSpPr>
          <a:xfrm>
            <a:off x="3962400" y="2895600"/>
            <a:ext cx="1981200" cy="762000"/>
            <a:chOff x="3962400" y="2438400"/>
            <a:chExt cx="1981200" cy="76200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" name="TextBox 1"/>
                <p:cNvSpPr txBox="1"/>
                <p:nvPr/>
              </p:nvSpPr>
              <p:spPr>
                <a:xfrm>
                  <a:off x="4078153" y="2738735"/>
                  <a:ext cx="1865447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24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+mn-ea"/>
                      <a:cs typeface="+mn-cs"/>
                    </a:rPr>
                    <a:t>Size = </a:t>
                  </a:r>
                  <a14:m>
                    <m:oMath xmlns:m="http://schemas.openxmlformats.org/officeDocument/2006/math">
                      <m:r>
                        <a:rPr kumimoji="0" lang="en-US" sz="2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𝑑</m:t>
                      </m:r>
                      <m:r>
                        <a:rPr kumimoji="0" lang="en-US" sz="2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×</m:t>
                      </m:r>
                      <m:r>
                        <a:rPr kumimoji="0" lang="en-US" sz="2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𝑑</m:t>
                      </m:r>
                    </m:oMath>
                  </a14:m>
                  <a:endPara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</mc:Choice>
          <mc:Fallback xmlns="">
            <p:sp>
              <p:nvSpPr>
                <p:cNvPr id="2" name="TextBox 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078153" y="2738735"/>
                  <a:ext cx="1865447" cy="461665"/>
                </a:xfrm>
                <a:prstGeom prst="rect">
                  <a:avLst/>
                </a:prstGeom>
                <a:blipFill>
                  <a:blip r:embed="rId3"/>
                  <a:stretch>
                    <a:fillRect l="-5229" t="-9211" b="-3026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4" name="Straight Arrow Connector 3"/>
            <p:cNvCxnSpPr/>
            <p:nvPr/>
          </p:nvCxnSpPr>
          <p:spPr>
            <a:xfrm flipH="1" flipV="1">
              <a:off x="3962400" y="2438400"/>
              <a:ext cx="341447" cy="300335"/>
            </a:xfrm>
            <a:prstGeom prst="straightConnector1">
              <a:avLst/>
            </a:prstGeom>
            <a:ln w="50800">
              <a:solidFill>
                <a:schemeClr val="bg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8145158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C000"/>
            </a:gs>
            <a:gs pos="50000">
              <a:schemeClr val="tx1"/>
            </a:gs>
            <a:gs pos="100000">
              <a:srgbClr val="FFC000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329682" y="152400"/>
            <a:ext cx="8509518" cy="762000"/>
          </a:xfrm>
        </p:spPr>
        <p:txBody>
          <a:bodyPr/>
          <a:lstStyle/>
          <a:p>
            <a:r>
              <a:rPr lang="en-US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Random Matrix Theory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387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329682" y="1143000"/>
                <a:ext cx="8509518" cy="5410200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Eigenvalues are 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i="1" smtClean="0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en-US" i="1" smtClean="0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𝜆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𝑗</m:t>
                            </m:r>
                          </m:sub>
                        </m:sSub>
                      </m:e>
                    </m:acc>
                  </m:oMath>
                </a14:m>
                <a:r>
                  <a:rPr lang="en-US" dirty="0">
                    <a:solidFill>
                      <a:schemeClr val="bg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,  diagonal entries of  </a:t>
                </a:r>
                <a14:m>
                  <m:oMath xmlns:m="http://schemas.openxmlformats.org/officeDocument/2006/math">
                    <m:r>
                      <a:rPr lang="el-GR" b="1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𝜦</m:t>
                    </m:r>
                  </m:oMath>
                </a14:m>
                <a:r>
                  <a:rPr lang="en-US" dirty="0">
                    <a:solidFill>
                      <a:schemeClr val="bg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in</a:t>
                </a:r>
              </a:p>
              <a:p>
                <a:pPr marL="0" indent="0">
                  <a:buNone/>
                </a:pPr>
                <a:endParaRPr lang="en-US" dirty="0">
                  <a:solidFill>
                    <a:schemeClr val="bg2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̃"/>
                          <m:ctrlPr>
                            <a:rPr lang="en-US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accPr>
                        <m:e>
                          <m:r>
                            <a:rPr lang="el-GR" b="1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𝜮</m:t>
                          </m:r>
                        </m:e>
                      </m:acc>
                      <m:r>
                        <a:rPr lang="en-US" b="0" i="1" smtClean="0">
                          <a:solidFill>
                            <a:schemeClr val="bg2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r>
                        <a:rPr lang="en-US" b="1" i="1" smtClean="0">
                          <a:solidFill>
                            <a:schemeClr val="bg2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𝑼</m:t>
                      </m:r>
                      <m:r>
                        <a:rPr lang="el-GR" b="1" i="1" smtClean="0">
                          <a:solidFill>
                            <a:schemeClr val="bg2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𝜦</m:t>
                      </m:r>
                      <m:sSup>
                        <m:sSupPr>
                          <m:ctrlPr>
                            <a:rPr lang="el-GR" b="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en-US" b="1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𝑼</m:t>
                          </m:r>
                        </m:e>
                        <m:sup>
                          <m: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𝑡</m:t>
                          </m:r>
                        </m:sup>
                      </m:sSup>
                    </m:oMath>
                  </m:oMathPara>
                </a14:m>
                <a:endParaRPr lang="en-US" dirty="0">
                  <a:solidFill>
                    <a:schemeClr val="bg2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0" indent="0" algn="ctr">
                  <a:buNone/>
                </a:pPr>
                <a:endParaRPr lang="en-US" dirty="0">
                  <a:solidFill>
                    <a:schemeClr val="bg2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0" indent="0"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(Eigen-analysis)</a:t>
                </a:r>
              </a:p>
              <a:p>
                <a:pPr marL="0" indent="0">
                  <a:buNone/>
                </a:pPr>
                <a:endParaRPr lang="en-US" dirty="0">
                  <a:solidFill>
                    <a:schemeClr val="bg2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0" indent="0"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Distribution of 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i="1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𝜆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𝑗</m:t>
                            </m:r>
                          </m:sub>
                        </m:sSub>
                      </m:e>
                    </m:acc>
                  </m:oMath>
                </a14:m>
                <a:r>
                  <a:rPr lang="en-US" dirty="0">
                    <a:solidFill>
                      <a:schemeClr val="bg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?</a:t>
                </a:r>
              </a:p>
            </p:txBody>
          </p:sp>
        </mc:Choice>
        <mc:Fallback xmlns="">
          <p:sp>
            <p:nvSpPr>
              <p:cNvPr id="16387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329682" y="1143000"/>
                <a:ext cx="8509518" cy="5410200"/>
              </a:xfrm>
              <a:blipFill>
                <a:blip r:embed="rId2"/>
                <a:stretch>
                  <a:fillRect l="-1791" t="-10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718145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C000"/>
            </a:gs>
            <a:gs pos="50000">
              <a:schemeClr val="tx1"/>
            </a:gs>
            <a:gs pos="100000">
              <a:srgbClr val="FFC000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329682" y="152400"/>
            <a:ext cx="8509518" cy="762000"/>
          </a:xfrm>
        </p:spPr>
        <p:txBody>
          <a:bodyPr/>
          <a:lstStyle/>
          <a:p>
            <a:r>
              <a:rPr lang="en-US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Random Matrix Theory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387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329682" y="1143000"/>
                <a:ext cx="8509518" cy="5410200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For 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𝑑</m:t>
                    </m:r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=100</m:t>
                    </m:r>
                  </m:oMath>
                </a14:m>
                <a:r>
                  <a:rPr lang="en-US" dirty="0">
                    <a:solidFill>
                      <a:schemeClr val="bg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, 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𝑛</m:t>
                    </m:r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=1000</m:t>
                    </m:r>
                  </m:oMath>
                </a14:m>
                <a:r>
                  <a:rPr lang="en-US" dirty="0">
                    <a:solidFill>
                      <a:schemeClr val="bg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,  Eigenvalues </a:t>
                </a:r>
                <a14:m>
                  <m:oMath xmlns:m="http://schemas.openxmlformats.org/officeDocument/2006/math">
                    <m:r>
                      <a:rPr lang="en-US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≈</m:t>
                    </m:r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1</m:t>
                    </m:r>
                  </m:oMath>
                </a14:m>
                <a:r>
                  <a:rPr lang="en-US" dirty="0">
                    <a:solidFill>
                      <a:schemeClr val="bg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</a:p>
              <a:p>
                <a:pPr marL="0" indent="0"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But There Is (Chance) Variation</a:t>
                </a:r>
              </a:p>
            </p:txBody>
          </p:sp>
        </mc:Choice>
        <mc:Fallback xmlns="">
          <p:sp>
            <p:nvSpPr>
              <p:cNvPr id="16387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329682" y="1143000"/>
                <a:ext cx="8509518" cy="5410200"/>
              </a:xfrm>
              <a:blipFill>
                <a:blip r:embed="rId2"/>
                <a:stretch>
                  <a:fillRect l="-1791" t="-146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22157" y="2320116"/>
            <a:ext cx="6421843" cy="45378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835085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C000"/>
            </a:gs>
            <a:gs pos="50000">
              <a:schemeClr val="tx1"/>
            </a:gs>
            <a:gs pos="100000">
              <a:srgbClr val="FFC000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329682" y="152400"/>
            <a:ext cx="8509518" cy="762000"/>
          </a:xfrm>
        </p:spPr>
        <p:txBody>
          <a:bodyPr/>
          <a:lstStyle/>
          <a:p>
            <a:r>
              <a:rPr lang="en-US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Random Matrix Theory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387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329682" y="1143000"/>
                <a:ext cx="8509518" cy="5410200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Smaller 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𝑛</m:t>
                    </m:r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=500</m:t>
                    </m:r>
                  </m:oMath>
                </a14:m>
                <a:r>
                  <a:rPr lang="en-US" dirty="0">
                    <a:solidFill>
                      <a:schemeClr val="bg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Boosts Variation</a:t>
                </a:r>
              </a:p>
              <a:p>
                <a:pPr marL="0" indent="0"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(More Uncertainty)</a:t>
                </a:r>
              </a:p>
            </p:txBody>
          </p:sp>
        </mc:Choice>
        <mc:Fallback xmlns="">
          <p:sp>
            <p:nvSpPr>
              <p:cNvPr id="16387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329682" y="1143000"/>
                <a:ext cx="8509518" cy="5410200"/>
              </a:xfrm>
              <a:blipFill>
                <a:blip r:embed="rId2"/>
                <a:stretch>
                  <a:fillRect l="-1791" t="-146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22157" y="2320116"/>
            <a:ext cx="6421843" cy="45378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97405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0000"/>
            </a:gs>
            <a:gs pos="50000">
              <a:schemeClr val="tx1"/>
            </a:gs>
            <a:gs pos="100000">
              <a:srgbClr val="FF0000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4" name="Rectangle 2"/>
          <p:cNvSpPr>
            <a:spLocks noGrp="1" noChangeArrowheads="1"/>
          </p:cNvSpPr>
          <p:nvPr>
            <p:ph type="title"/>
          </p:nvPr>
        </p:nvSpPr>
        <p:spPr>
          <a:xfrm>
            <a:off x="1295400" y="457200"/>
            <a:ext cx="7529513" cy="492125"/>
          </a:xfrm>
        </p:spPr>
        <p:txBody>
          <a:bodyPr/>
          <a:lstStyle/>
          <a:p>
            <a:pPr eaLnBrk="1" hangingPunct="1"/>
            <a:r>
              <a:rPr lang="en-US" sz="3600" dirty="0">
                <a:solidFill>
                  <a:schemeClr val="bg2"/>
                </a:solidFill>
                <a:latin typeface="Arial" charset="0"/>
              </a:rPr>
              <a:t>Last Class: </a:t>
            </a:r>
            <a:r>
              <a:rPr lang="en-US" sz="3600" dirty="0">
                <a:solidFill>
                  <a:srgbClr val="00B050"/>
                </a:solidFill>
                <a:latin typeface="Arial" charset="0"/>
                <a:cs typeface="Arial" charset="0"/>
              </a:rPr>
              <a:t>HDLSS</a:t>
            </a:r>
            <a:r>
              <a:rPr lang="en-US" sz="3600" dirty="0">
                <a:latin typeface="Arial" charset="0"/>
                <a:cs typeface="Arial" charset="0"/>
              </a:rPr>
              <a:t> </a:t>
            </a:r>
            <a:r>
              <a:rPr lang="en-US" sz="3600" dirty="0">
                <a:solidFill>
                  <a:schemeClr val="bg2"/>
                </a:solidFill>
                <a:latin typeface="Arial" charset="0"/>
                <a:cs typeface="Arial" charset="0"/>
              </a:rPr>
              <a:t>Explanation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295" name="Rectangle 3"/>
              <p:cNvSpPr>
                <a:spLocks noGrp="1" noChangeArrowheads="1"/>
              </p:cNvSpPr>
              <p:nvPr>
                <p:ph type="body" sz="half" idx="1"/>
              </p:nvPr>
            </p:nvSpPr>
            <p:spPr>
              <a:xfrm>
                <a:off x="381000" y="1219200"/>
                <a:ext cx="8229600" cy="4768850"/>
              </a:xfrm>
            </p:spPr>
            <p:txBody>
              <a:bodyPr/>
              <a:lstStyle/>
              <a:p>
                <a:pPr eaLnBrk="1" hangingPunct="1">
                  <a:buFont typeface="Wingdings" pitchFamily="2" charset="2"/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Study simplex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/>
                            <a:cs typeface="Arial" charset="0"/>
                          </a:rPr>
                          <m:t>𝑛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/>
                            <a:cs typeface="Arial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>
                    <a:solidFill>
                      <a:srgbClr val="FF0000"/>
                    </a:solidFill>
                    <a:latin typeface="Arial" charset="0"/>
                    <a:cs typeface="Arial" charset="0"/>
                  </a:rPr>
                  <a:t> red</a:t>
                </a:r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 points in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</m:ctrlPr>
                      </m:sSupPr>
                      <m:e>
                        <m:r>
                          <a:rPr lang="en-US" i="1" smtClean="0">
                            <a:solidFill>
                              <a:schemeClr val="bg2"/>
                            </a:solidFill>
                            <a:latin typeface="Cambria Math"/>
                            <a:ea typeface="Cambria Math"/>
                            <a:cs typeface="Arial" charset="0"/>
                          </a:rPr>
                          <m:t>ℝ</m:t>
                        </m:r>
                      </m:e>
                      <m:sup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/>
                            <a:cs typeface="Arial" charset="0"/>
                          </a:rPr>
                          <m:t>𝑑</m:t>
                        </m:r>
                      </m:sup>
                    </m:sSup>
                  </m:oMath>
                </a14:m>
                <a:endParaRPr lang="en-US" dirty="0">
                  <a:solidFill>
                    <a:schemeClr val="bg2"/>
                  </a:solidFill>
                  <a:latin typeface="Arial" charset="0"/>
                  <a:cs typeface="Arial" charset="0"/>
                </a:endParaRPr>
              </a:p>
              <a:p>
                <a:pPr eaLnBrk="1" hangingPunct="1">
                  <a:buFont typeface="Wingdings" pitchFamily="2" charset="2"/>
                  <a:buNone/>
                </a:pPr>
                <a:r>
                  <a:rPr lang="en-US" sz="1800" dirty="0">
                    <a:solidFill>
                      <a:srgbClr val="FF0000"/>
                    </a:solidFill>
                    <a:latin typeface="Arial" charset="0"/>
                    <a:cs typeface="Arial" charset="0"/>
                  </a:rPr>
                  <a:t>                                                                                               so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1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180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cs typeface="Arial" charset="0"/>
                              </a:rPr>
                            </m:ctrlPr>
                          </m:sSubPr>
                          <m:e>
                            <m:r>
                              <a:rPr lang="en-US" sz="1800" b="0" i="1" smtClean="0">
                                <a:solidFill>
                                  <a:srgbClr val="FF0000"/>
                                </a:solidFill>
                                <a:latin typeface="Cambria Math"/>
                                <a:cs typeface="Arial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1800" b="0" i="1" smtClean="0">
                                <a:solidFill>
                                  <a:srgbClr val="FF0000"/>
                                </a:solidFill>
                                <a:latin typeface="Cambria Math"/>
                                <a:cs typeface="Arial" charset="0"/>
                              </a:rPr>
                              <m:t>1</m:t>
                            </m:r>
                          </m:sub>
                        </m:sSub>
                      </m:e>
                    </m:acc>
                    <m:r>
                      <a:rPr lang="en-US" sz="1800" i="1">
                        <a:solidFill>
                          <a:srgbClr val="FF0000"/>
                        </a:solidFill>
                        <a:latin typeface="Cambria Math"/>
                        <a:cs typeface="Arial" charset="0"/>
                      </a:rPr>
                      <m:t>=</m:t>
                    </m:r>
                    <m:d>
                      <m:dPr>
                        <m:ctrlPr>
                          <a:rPr lang="en-US" sz="1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sz="18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cs typeface="Arial" charset="0"/>
                              </a:rPr>
                            </m:ctrlPr>
                          </m:mPr>
                          <m:mr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1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en-US" sz="18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cs typeface="Arial" charset="0"/>
                                    </a:rPr>
                                  </m:ctrlPr>
                                </m:mPr>
                                <m:mr>
                                  <m:e>
                                    <m:f>
                                      <m:fPr>
                                        <m:type m:val="lin"/>
                                        <m:ctrlPr>
                                          <a:rPr lang="en-US" sz="1800" i="1">
                                            <a:solidFill>
                                              <a:srgbClr val="FF0000"/>
                                            </a:solidFill>
                                            <a:latin typeface="Cambria Math" panose="02040503050406030204" pitchFamily="18" charset="0"/>
                                            <a:cs typeface="Arial" charset="0"/>
                                          </a:rPr>
                                        </m:ctrlPr>
                                      </m:fPr>
                                      <m:num>
                                        <m:rad>
                                          <m:radPr>
                                            <m:degHide m:val="on"/>
                                            <m:ctrlPr>
                                              <a:rPr lang="en-US" sz="1800" i="1">
                                                <a:solidFill>
                                                  <a:srgbClr val="FF0000"/>
                                                </a:solidFill>
                                                <a:latin typeface="Cambria Math" panose="02040503050406030204" pitchFamily="18" charset="0"/>
                                                <a:cs typeface="Arial" charset="0"/>
                                              </a:rPr>
                                            </m:ctrlPr>
                                          </m:radPr>
                                          <m:deg/>
                                          <m:e>
                                            <m:r>
                                              <a:rPr lang="en-US" sz="1800" i="1">
                                                <a:solidFill>
                                                  <a:srgbClr val="FF0000"/>
                                                </a:solidFill>
                                                <a:latin typeface="Cambria Math"/>
                                                <a:cs typeface="Arial" charset="0"/>
                                              </a:rPr>
                                              <m:t>𝑑</m:t>
                                            </m:r>
                                          </m:e>
                                        </m:rad>
                                      </m:num>
                                      <m:den>
                                        <m:sSub>
                                          <m:sSubPr>
                                            <m:ctrlPr>
                                              <a:rPr lang="en-US" sz="1800" i="1" smtClean="0">
                                                <a:solidFill>
                                                  <a:srgbClr val="FF0000"/>
                                                </a:solidFill>
                                                <a:latin typeface="Cambria Math" panose="02040503050406030204" pitchFamily="18" charset="0"/>
                                                <a:cs typeface="Arial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sz="1800" b="0" i="1" smtClean="0">
                                                <a:solidFill>
                                                  <a:srgbClr val="FF0000"/>
                                                </a:solidFill>
                                                <a:latin typeface="Cambria Math"/>
                                                <a:cs typeface="Arial" charset="0"/>
                                              </a:rPr>
                                              <m:t>𝑛</m:t>
                                            </m:r>
                                          </m:e>
                                          <m:sub>
                                            <m:r>
                                              <a:rPr lang="en-US" sz="1800" b="0" i="1" smtClean="0">
                                                <a:solidFill>
                                                  <a:srgbClr val="FF0000"/>
                                                </a:solidFill>
                                                <a:latin typeface="Cambria Math"/>
                                                <a:cs typeface="Arial" charset="0"/>
                                              </a:rPr>
                                              <m:t>1</m:t>
                                            </m:r>
                                          </m:sub>
                                        </m:sSub>
                                      </m:den>
                                    </m:f>
                                  </m:e>
                                </m:mr>
                                <m:mr>
                                  <m:e>
                                    <m:r>
                                      <a:rPr lang="en-US" sz="1800" i="1" smtClean="0">
                                        <a:solidFill>
                                          <a:srgbClr val="FF0000"/>
                                        </a:solidFill>
                                        <a:latin typeface="Cambria Math"/>
                                        <a:ea typeface="Cambria Math"/>
                                        <a:cs typeface="Arial" charset="0"/>
                                      </a:rPr>
                                      <m:t>⋮</m:t>
                                    </m:r>
                                  </m:e>
                                </m:mr>
                                <m:mr>
                                  <m:e>
                                    <m:f>
                                      <m:fPr>
                                        <m:type m:val="lin"/>
                                        <m:ctrlPr>
                                          <a:rPr lang="en-US" sz="1800" i="1">
                                            <a:solidFill>
                                              <a:srgbClr val="FF0000"/>
                                            </a:solidFill>
                                            <a:latin typeface="Cambria Math" panose="02040503050406030204" pitchFamily="18" charset="0"/>
                                            <a:cs typeface="Arial" charset="0"/>
                                          </a:rPr>
                                        </m:ctrlPr>
                                      </m:fPr>
                                      <m:num>
                                        <m:rad>
                                          <m:radPr>
                                            <m:degHide m:val="on"/>
                                            <m:ctrlPr>
                                              <a:rPr lang="en-US" sz="1800" i="1">
                                                <a:solidFill>
                                                  <a:srgbClr val="FF0000"/>
                                                </a:solidFill>
                                                <a:latin typeface="Cambria Math" panose="02040503050406030204" pitchFamily="18" charset="0"/>
                                                <a:cs typeface="Arial" charset="0"/>
                                              </a:rPr>
                                            </m:ctrlPr>
                                          </m:radPr>
                                          <m:deg/>
                                          <m:e>
                                            <m:r>
                                              <a:rPr lang="en-US" sz="1800" i="1">
                                                <a:solidFill>
                                                  <a:srgbClr val="FF0000"/>
                                                </a:solidFill>
                                                <a:latin typeface="Cambria Math"/>
                                                <a:cs typeface="Arial" charset="0"/>
                                              </a:rPr>
                                              <m:t>𝑑</m:t>
                                            </m:r>
                                          </m:e>
                                        </m:rad>
                                      </m:num>
                                      <m:den>
                                        <m:sSub>
                                          <m:sSubPr>
                                            <m:ctrlPr>
                                              <a:rPr lang="en-US" sz="1800" i="1" smtClean="0">
                                                <a:solidFill>
                                                  <a:srgbClr val="FF0000"/>
                                                </a:solidFill>
                                                <a:latin typeface="Cambria Math" panose="02040503050406030204" pitchFamily="18" charset="0"/>
                                                <a:cs typeface="Arial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sz="1800" b="0" i="1" smtClean="0">
                                                <a:solidFill>
                                                  <a:srgbClr val="FF0000"/>
                                                </a:solidFill>
                                                <a:latin typeface="Cambria Math"/>
                                                <a:cs typeface="Arial" charset="0"/>
                                              </a:rPr>
                                              <m:t>𝑛</m:t>
                                            </m:r>
                                          </m:e>
                                          <m:sub>
                                            <m:r>
                                              <a:rPr lang="en-US" sz="1800" b="0" i="1" smtClean="0">
                                                <a:solidFill>
                                                  <a:srgbClr val="FF0000"/>
                                                </a:solidFill>
                                                <a:latin typeface="Cambria Math"/>
                                                <a:cs typeface="Arial" charset="0"/>
                                              </a:rPr>
                                              <m:t>1</m:t>
                                            </m:r>
                                          </m:sub>
                                        </m:sSub>
                                      </m:den>
                                    </m:f>
                                  </m:e>
                                </m:mr>
                              </m:m>
                            </m:e>
                          </m:mr>
                          <m:mr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1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en-US" sz="18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cs typeface="Arial" charset="0"/>
                                    </a:rPr>
                                  </m:ctrlPr>
                                </m:mPr>
                                <m:m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en-US" sz="1800" i="1">
                                        <a:solidFill>
                                          <a:srgbClr val="FF0000"/>
                                        </a:solidFill>
                                        <a:latin typeface="Cambria Math"/>
                                        <a:cs typeface="Arial" charset="0"/>
                                      </a:rPr>
                                      <m:t>0</m:t>
                                    </m:r>
                                  </m:e>
                                </m:mr>
                                <m:mr>
                                  <m:e>
                                    <m:r>
                                      <a:rPr lang="en-US" sz="1800" i="1">
                                        <a:solidFill>
                                          <a:srgbClr val="FF0000"/>
                                        </a:solidFill>
                                        <a:latin typeface="Cambria Math"/>
                                        <a:ea typeface="Cambria Math"/>
                                        <a:cs typeface="Arial" charset="0"/>
                                      </a:rPr>
                                      <m:t>⋮</m:t>
                                    </m:r>
                                  </m:e>
                                </m:mr>
                                <m:mr>
                                  <m:e>
                                    <m:r>
                                      <a:rPr lang="en-US" sz="1800" i="1">
                                        <a:solidFill>
                                          <a:srgbClr val="FF0000"/>
                                        </a:solidFill>
                                        <a:latin typeface="Cambria Math"/>
                                        <a:cs typeface="Arial" charset="0"/>
                                      </a:rPr>
                                      <m:t>0</m:t>
                                    </m:r>
                                  </m:e>
                                </m:mr>
                              </m:m>
                            </m:e>
                          </m:mr>
                        </m:m>
                      </m:e>
                    </m:d>
                  </m:oMath>
                </a14:m>
                <a:r>
                  <a:rPr lang="en-US" sz="1800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 </a:t>
                </a:r>
              </a:p>
              <a:p>
                <a:pPr eaLnBrk="1" hangingPunct="1">
                  <a:buFont typeface="Wingdings" pitchFamily="2" charset="2"/>
                  <a:buNone/>
                </a:pPr>
                <a:r>
                  <a:rPr lang="en-US" sz="1800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So Distance from </a:t>
                </a:r>
              </a:p>
              <a:p>
                <a:pPr eaLnBrk="1" hangingPunct="1">
                  <a:buFont typeface="Wingdings" pitchFamily="2" charset="2"/>
                  <a:buNone/>
                </a:pPr>
                <a:r>
                  <a:rPr lang="en-US" sz="1800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Origin to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18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180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cs typeface="Arial" charset="0"/>
                              </a:rPr>
                            </m:ctrlPr>
                          </m:sSubPr>
                          <m:e>
                            <m:r>
                              <a:rPr lang="en-US" sz="1800" b="0" i="1" smtClean="0">
                                <a:solidFill>
                                  <a:srgbClr val="FF0000"/>
                                </a:solidFill>
                                <a:latin typeface="Cambria Math"/>
                                <a:cs typeface="Arial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1800" b="0" i="1" smtClean="0">
                                <a:solidFill>
                                  <a:srgbClr val="FF0000"/>
                                </a:solidFill>
                                <a:latin typeface="Cambria Math"/>
                                <a:cs typeface="Arial" charset="0"/>
                              </a:rPr>
                              <m:t>1</m:t>
                            </m:r>
                          </m:sub>
                        </m:sSub>
                      </m:e>
                    </m:acc>
                  </m:oMath>
                </a14:m>
                <a:r>
                  <a:rPr lang="en-US" sz="1800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 is:</a:t>
                </a:r>
              </a:p>
              <a:p>
                <a:pPr eaLnBrk="1" hangingPunct="1">
                  <a:buFont typeface="Wingdings" pitchFamily="2" charset="2"/>
                  <a:buNone/>
                </a:pPr>
                <a:r>
                  <a:rPr lang="en-US" sz="1800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  </a:t>
                </a:r>
                <a14:m>
                  <m:oMath xmlns:m="http://schemas.openxmlformats.org/officeDocument/2006/math">
                    <m:d>
                      <m:dPr>
                        <m:begChr m:val="‖"/>
                        <m:endChr m:val="‖"/>
                        <m:ctrlPr>
                          <a:rPr lang="en-US" sz="180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</m:ctrlPr>
                      </m:dPr>
                      <m:e>
                        <m:acc>
                          <m:accPr>
                            <m:chr m:val="̅"/>
                            <m:ctrlPr>
                              <a:rPr lang="en-US" sz="180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cs typeface="Arial" charset="0"/>
                              </a:rPr>
                            </m:ctrlPr>
                          </m:accPr>
                          <m:e>
                            <m:sSub>
                              <m:sSubPr>
                                <m:ctrlPr>
                                  <a:rPr lang="en-US" sz="180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cs typeface="Arial" charset="0"/>
                                  </a:rPr>
                                </m:ctrlPr>
                              </m:sSubPr>
                              <m:e>
                                <m:r>
                                  <a:rPr lang="en-US" sz="1800" b="0" i="1" smtClean="0">
                                    <a:solidFill>
                                      <a:srgbClr val="FF0000"/>
                                    </a:solidFill>
                                    <a:latin typeface="Cambria Math"/>
                                    <a:cs typeface="Arial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sz="1800" b="0" i="1" smtClean="0">
                                    <a:solidFill>
                                      <a:srgbClr val="FF0000"/>
                                    </a:solidFill>
                                    <a:latin typeface="Cambria Math"/>
                                    <a:cs typeface="Arial" charset="0"/>
                                  </a:rPr>
                                  <m:t>1</m:t>
                                </m:r>
                              </m:sub>
                            </m:sSub>
                          </m:e>
                        </m:acc>
                      </m:e>
                    </m:d>
                    <m:r>
                      <a:rPr lang="en-US" sz="1800" b="0" i="1" smtClean="0">
                        <a:solidFill>
                          <a:schemeClr val="bg2"/>
                        </a:solidFill>
                        <a:latin typeface="Cambria Math"/>
                        <a:cs typeface="Arial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1800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</m:ctrlPr>
                      </m:radPr>
                      <m:deg/>
                      <m:e>
                        <m:sSub>
                          <m:sSubPr>
                            <m:ctrlPr>
                              <a:rPr lang="en-US" sz="18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cs typeface="Arial" charset="0"/>
                              </a:rPr>
                            </m:ctrlPr>
                          </m:sSubPr>
                          <m:e>
                            <m:r>
                              <a:rPr lang="en-US" sz="1800" b="0" i="1" smtClean="0">
                                <a:solidFill>
                                  <a:srgbClr val="FF0000"/>
                                </a:solidFill>
                                <a:latin typeface="Cambria Math"/>
                                <a:cs typeface="Arial" charset="0"/>
                              </a:rPr>
                              <m:t>𝑛</m:t>
                            </m:r>
                          </m:e>
                          <m:sub>
                            <m:r>
                              <a:rPr lang="en-US" sz="1800" b="0" i="1" smtClean="0">
                                <a:solidFill>
                                  <a:srgbClr val="FF0000"/>
                                </a:solidFill>
                                <a:latin typeface="Cambria Math"/>
                                <a:cs typeface="Arial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1800" b="0" i="1" smtClean="0">
                            <a:solidFill>
                              <a:schemeClr val="bg2"/>
                            </a:solidFill>
                            <a:latin typeface="Cambria Math"/>
                            <a:ea typeface="Cambria Math"/>
                            <a:cs typeface="Arial" charset="0"/>
                          </a:rPr>
                          <m:t>×</m:t>
                        </m:r>
                        <m:sSup>
                          <m:sSupPr>
                            <m:ctrlPr>
                              <a:rPr lang="en-US" sz="1800" b="0" i="1" smtClean="0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ea typeface="Cambria Math"/>
                                <a:cs typeface="Arial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sz="1800" b="0" i="1" smtClean="0">
                                    <a:solidFill>
                                      <a:schemeClr val="bg2"/>
                                    </a:solidFill>
                                    <a:latin typeface="Cambria Math" panose="02040503050406030204" pitchFamily="18" charset="0"/>
                                    <a:ea typeface="Cambria Math"/>
                                    <a:cs typeface="Arial" charset="0"/>
                                  </a:rPr>
                                </m:ctrlPr>
                              </m:dPr>
                              <m:e>
                                <m:box>
                                  <m:boxPr>
                                    <m:ctrlPr>
                                      <a:rPr lang="en-US" sz="1800" b="0" i="1" smtClean="0">
                                        <a:solidFill>
                                          <a:schemeClr val="bg2"/>
                                        </a:solidFill>
                                        <a:latin typeface="Cambria Math" panose="02040503050406030204" pitchFamily="18" charset="0"/>
                                        <a:ea typeface="Cambria Math"/>
                                        <a:cs typeface="Arial" charset="0"/>
                                      </a:rPr>
                                    </m:ctrlPr>
                                  </m:boxPr>
                                  <m:e>
                                    <m:argPr>
                                      <m:argSz m:val="-1"/>
                                    </m:argPr>
                                    <m:f>
                                      <m:fPr>
                                        <m:ctrlPr>
                                          <a:rPr lang="en-US" sz="1800" b="0" i="1" smtClean="0">
                                            <a:solidFill>
                                              <a:schemeClr val="bg2"/>
                                            </a:solidFill>
                                            <a:latin typeface="Cambria Math" panose="02040503050406030204" pitchFamily="18" charset="0"/>
                                            <a:ea typeface="Cambria Math"/>
                                            <a:cs typeface="Arial" charset="0"/>
                                          </a:rPr>
                                        </m:ctrlPr>
                                      </m:fPr>
                                      <m:num>
                                        <m:rad>
                                          <m:radPr>
                                            <m:degHide m:val="on"/>
                                            <m:ctrlPr>
                                              <a:rPr lang="en-US" sz="1800" b="0" i="1" smtClean="0">
                                                <a:solidFill>
                                                  <a:schemeClr val="bg2"/>
                                                </a:solidFill>
                                                <a:latin typeface="Cambria Math" panose="02040503050406030204" pitchFamily="18" charset="0"/>
                                                <a:ea typeface="Cambria Math"/>
                                                <a:cs typeface="Arial" charset="0"/>
                                              </a:rPr>
                                            </m:ctrlPr>
                                          </m:radPr>
                                          <m:deg/>
                                          <m:e>
                                            <m:r>
                                              <a:rPr lang="en-US" sz="1800" b="0" i="1" smtClean="0">
                                                <a:solidFill>
                                                  <a:schemeClr val="bg2"/>
                                                </a:solidFill>
                                                <a:latin typeface="Cambria Math"/>
                                                <a:ea typeface="Cambria Math"/>
                                                <a:cs typeface="Arial" charset="0"/>
                                              </a:rPr>
                                              <m:t>𝑑</m:t>
                                            </m:r>
                                          </m:e>
                                        </m:rad>
                                      </m:num>
                                      <m:den>
                                        <m:sSub>
                                          <m:sSubPr>
                                            <m:ctrlPr>
                                              <a:rPr lang="en-US" sz="1800" b="0" i="1" smtClean="0">
                                                <a:solidFill>
                                                  <a:schemeClr val="bg2"/>
                                                </a:solidFill>
                                                <a:latin typeface="Cambria Math" panose="02040503050406030204" pitchFamily="18" charset="0"/>
                                                <a:ea typeface="Cambria Math"/>
                                                <a:cs typeface="Arial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sz="1800" b="0" i="1" smtClean="0">
                                                <a:solidFill>
                                                  <a:srgbClr val="FF0000"/>
                                                </a:solidFill>
                                                <a:latin typeface="Cambria Math"/>
                                                <a:ea typeface="Cambria Math"/>
                                                <a:cs typeface="Arial" charset="0"/>
                                              </a:rPr>
                                              <m:t>𝑛</m:t>
                                            </m:r>
                                          </m:e>
                                          <m:sub>
                                            <m:r>
                                              <a:rPr lang="en-US" sz="1800" b="0" i="1" smtClean="0">
                                                <a:solidFill>
                                                  <a:srgbClr val="FF0000"/>
                                                </a:solidFill>
                                                <a:latin typeface="Cambria Math"/>
                                                <a:ea typeface="Cambria Math"/>
                                                <a:cs typeface="Arial" charset="0"/>
                                              </a:rPr>
                                              <m:t>1</m:t>
                                            </m:r>
                                          </m:sub>
                                        </m:sSub>
                                      </m:den>
                                    </m:f>
                                  </m:e>
                                </m:box>
                              </m:e>
                            </m:d>
                          </m:e>
                          <m:sup>
                            <m:r>
                              <a:rPr lang="en-US" sz="1800" b="0" i="1" smtClean="0">
                                <a:solidFill>
                                  <a:schemeClr val="bg2"/>
                                </a:solidFill>
                                <a:latin typeface="Cambria Math"/>
                                <a:ea typeface="Cambria Math"/>
                                <a:cs typeface="Arial" charset="0"/>
                              </a:rPr>
                              <m:t>2</m:t>
                            </m:r>
                          </m:sup>
                        </m:sSup>
                      </m:e>
                    </m:rad>
                  </m:oMath>
                </a14:m>
                <a:endParaRPr lang="en-US" sz="1800" dirty="0">
                  <a:solidFill>
                    <a:schemeClr val="bg2"/>
                  </a:solidFill>
                  <a:latin typeface="Arial" charset="0"/>
                  <a:cs typeface="Arial" charset="0"/>
                </a:endParaRPr>
              </a:p>
              <a:p>
                <a:pPr eaLnBrk="1" hangingPunct="1">
                  <a:buFont typeface="Wingdings" pitchFamily="2" charset="2"/>
                  <a:buNone/>
                </a:pPr>
                <a:r>
                  <a:rPr lang="en-US" sz="1800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          </a:t>
                </a:r>
                <a14:m>
                  <m:oMath xmlns:m="http://schemas.openxmlformats.org/officeDocument/2006/math">
                    <m:r>
                      <a:rPr lang="en-US" sz="1800" b="0" i="1" smtClean="0">
                        <a:solidFill>
                          <a:schemeClr val="bg2"/>
                        </a:solidFill>
                        <a:latin typeface="Cambria Math"/>
                        <a:cs typeface="Arial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1800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</m:ctrlPr>
                      </m:radPr>
                      <m:deg/>
                      <m:e>
                        <m:box>
                          <m:boxPr>
                            <m:ctrlPr>
                              <a:rPr lang="en-US" sz="1800" b="0" i="1" smtClean="0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cs typeface="Arial" charset="0"/>
                              </a:rPr>
                            </m:ctrlPr>
                          </m:boxPr>
                          <m:e>
                            <m:argPr>
                              <m:argSz m:val="-1"/>
                            </m:argPr>
                            <m:f>
                              <m:fPr>
                                <m:ctrlPr>
                                  <a:rPr lang="en-US" sz="1800" b="0" i="1" smtClean="0">
                                    <a:solidFill>
                                      <a:schemeClr val="bg2"/>
                                    </a:solidFill>
                                    <a:latin typeface="Cambria Math" panose="02040503050406030204" pitchFamily="18" charset="0"/>
                                    <a:cs typeface="Arial" charset="0"/>
                                  </a:rPr>
                                </m:ctrlPr>
                              </m:fPr>
                              <m:num>
                                <m:r>
                                  <a:rPr lang="en-US" sz="1800" b="0" i="1" smtClean="0">
                                    <a:solidFill>
                                      <a:schemeClr val="bg2"/>
                                    </a:solidFill>
                                    <a:latin typeface="Cambria Math"/>
                                    <a:cs typeface="Arial" charset="0"/>
                                  </a:rPr>
                                  <m:t>𝑑</m:t>
                                </m:r>
                              </m:num>
                              <m:den>
                                <m:sSub>
                                  <m:sSubPr>
                                    <m:ctrlPr>
                                      <a:rPr lang="en-US" sz="1800" b="0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  <a:cs typeface="Arial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800" b="0" i="1" smtClean="0">
                                        <a:solidFill>
                                          <a:srgbClr val="FF0000"/>
                                        </a:solidFill>
                                        <a:latin typeface="Cambria Math"/>
                                        <a:cs typeface="Arial" charset="0"/>
                                      </a:rPr>
                                      <m:t>𝑛</m:t>
                                    </m:r>
                                  </m:e>
                                  <m:sub>
                                    <m:r>
                                      <a:rPr lang="en-US" sz="1800" b="0" i="1" smtClean="0">
                                        <a:solidFill>
                                          <a:srgbClr val="FF0000"/>
                                        </a:solidFill>
                                        <a:latin typeface="Cambria Math"/>
                                        <a:cs typeface="Arial" charset="0"/>
                                      </a:rPr>
                                      <m:t>1</m:t>
                                    </m:r>
                                  </m:sub>
                                </m:sSub>
                              </m:den>
                            </m:f>
                          </m:e>
                        </m:box>
                      </m:e>
                    </m:rad>
                  </m:oMath>
                </a14:m>
                <a:endParaRPr lang="en-US" sz="1800" dirty="0">
                  <a:solidFill>
                    <a:schemeClr val="bg2"/>
                  </a:solidFill>
                  <a:latin typeface="Arial" charset="0"/>
                  <a:cs typeface="Arial" charset="0"/>
                </a:endParaRPr>
              </a:p>
              <a:p>
                <a:pPr eaLnBrk="1" hangingPunct="1">
                  <a:buFont typeface="Wingdings" pitchFamily="2" charset="2"/>
                  <a:buNone/>
                </a:pPr>
                <a:r>
                  <a:rPr lang="en-US" sz="1800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                                                                         Familiar “</a:t>
                </a:r>
                <a14:m>
                  <m:oMath xmlns:m="http://schemas.openxmlformats.org/officeDocument/2006/math">
                    <m:f>
                      <m:fPr>
                        <m:type m:val="skw"/>
                        <m:ctrlPr>
                          <a:rPr lang="en-US" sz="180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</m:ctrlPr>
                      </m:fPr>
                      <m:num>
                        <m:r>
                          <a:rPr lang="en-US" sz="1800" b="0" i="1" smtClean="0">
                            <a:solidFill>
                              <a:schemeClr val="bg2"/>
                            </a:solidFill>
                            <a:latin typeface="Cambria Math"/>
                            <a:cs typeface="Arial" charset="0"/>
                          </a:rPr>
                          <m:t>1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US" sz="1800" i="1" smtClean="0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cs typeface="Arial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1800" b="0" i="1" smtClean="0">
                                <a:solidFill>
                                  <a:schemeClr val="bg2"/>
                                </a:solidFill>
                                <a:latin typeface="Cambria Math"/>
                                <a:cs typeface="Arial" charset="0"/>
                              </a:rPr>
                              <m:t>𝑛</m:t>
                            </m:r>
                          </m:e>
                        </m:rad>
                      </m:den>
                    </m:f>
                  </m:oMath>
                </a14:m>
                <a:r>
                  <a:rPr lang="en-US" sz="1800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” rule from CLT</a:t>
                </a:r>
              </a:p>
            </p:txBody>
          </p:sp>
        </mc:Choice>
        <mc:Fallback xmlns="">
          <p:sp>
            <p:nvSpPr>
              <p:cNvPr id="12295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half" idx="1"/>
              </p:nvPr>
            </p:nvSpPr>
            <p:spPr>
              <a:xfrm>
                <a:off x="381000" y="1219200"/>
                <a:ext cx="8229600" cy="4768850"/>
              </a:xfrm>
              <a:blipFill rotWithShape="1">
                <a:blip r:embed="rId3"/>
                <a:stretch>
                  <a:fillRect l="-1926" t="-1535" b="-2237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296" name="Rectangle 4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2297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2298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2299" name="Rectangle 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2300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2301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2302" name="Rectangle 11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2303" name="Rectangle 12"/>
          <p:cNvSpPr>
            <a:spLocks noChangeArrowheads="1"/>
          </p:cNvSpPr>
          <p:nvPr/>
        </p:nvSpPr>
        <p:spPr bwMode="auto">
          <a:xfrm>
            <a:off x="0" y="30368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2304" name="Rectangle 13"/>
          <p:cNvSpPr>
            <a:spLocks noChangeArrowheads="1"/>
          </p:cNvSpPr>
          <p:nvPr/>
        </p:nvSpPr>
        <p:spPr bwMode="auto">
          <a:xfrm>
            <a:off x="-76200" y="41910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2305" name="Rectangle 1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2306" name="Rectangle 17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2307" name="Rectangle 19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2308" name="Rectangle 21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2309" name="Rectangle 2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2310" name="Rectangle 27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2311" name="Rectangle 29"/>
          <p:cNvSpPr>
            <a:spLocks noChangeArrowheads="1"/>
          </p:cNvSpPr>
          <p:nvPr/>
        </p:nvSpPr>
        <p:spPr bwMode="auto">
          <a:xfrm>
            <a:off x="0" y="32004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2312" name="Rectangle 31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cxnSp>
        <p:nvCxnSpPr>
          <p:cNvPr id="3" name="Straight Connector 2"/>
          <p:cNvCxnSpPr/>
          <p:nvPr/>
        </p:nvCxnSpPr>
        <p:spPr>
          <a:xfrm>
            <a:off x="3581400" y="4648200"/>
            <a:ext cx="3581400" cy="0"/>
          </a:xfrm>
          <a:prstGeom prst="line">
            <a:avLst/>
          </a:prstGeom>
          <a:ln w="381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 flipV="1">
            <a:off x="3505200" y="1752600"/>
            <a:ext cx="76200" cy="2895600"/>
          </a:xfrm>
          <a:prstGeom prst="line">
            <a:avLst/>
          </a:prstGeom>
          <a:ln w="381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 flipH="1">
            <a:off x="2362200" y="4648200"/>
            <a:ext cx="1219200" cy="2057400"/>
          </a:xfrm>
          <a:prstGeom prst="line">
            <a:avLst/>
          </a:prstGeom>
          <a:ln w="381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Oval 7"/>
          <p:cNvSpPr/>
          <p:nvPr/>
        </p:nvSpPr>
        <p:spPr>
          <a:xfrm>
            <a:off x="3456432" y="2209800"/>
            <a:ext cx="152400" cy="1524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30" name="Oval 29"/>
          <p:cNvSpPr/>
          <p:nvPr/>
        </p:nvSpPr>
        <p:spPr>
          <a:xfrm>
            <a:off x="6172200" y="4572000"/>
            <a:ext cx="152400" cy="1524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31" name="Oval 30"/>
          <p:cNvSpPr/>
          <p:nvPr/>
        </p:nvSpPr>
        <p:spPr>
          <a:xfrm>
            <a:off x="2438400" y="6400800"/>
            <a:ext cx="152400" cy="1524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9" name="Isosceles Triangle 8"/>
          <p:cNvSpPr/>
          <p:nvPr/>
        </p:nvSpPr>
        <p:spPr>
          <a:xfrm rot="19994009">
            <a:off x="1553839" y="2452324"/>
            <a:ext cx="4161326" cy="3260646"/>
          </a:xfrm>
          <a:prstGeom prst="triangle">
            <a:avLst>
              <a:gd name="adj" fmla="val 67356"/>
            </a:avLst>
          </a:prstGeom>
          <a:solidFill>
            <a:srgbClr val="7030A0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114800" y="4082647"/>
            <a:ext cx="152400" cy="108353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cxnSp>
        <p:nvCxnSpPr>
          <p:cNvPr id="5" name="Straight Connector 4"/>
          <p:cNvCxnSpPr>
            <a:endCxn id="2" idx="0"/>
          </p:cNvCxnSpPr>
          <p:nvPr/>
        </p:nvCxnSpPr>
        <p:spPr>
          <a:xfrm flipV="1">
            <a:off x="3566160" y="4082647"/>
            <a:ext cx="624840" cy="565553"/>
          </a:xfrm>
          <a:prstGeom prst="line">
            <a:avLst/>
          </a:prstGeom>
          <a:ln w="508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50482325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C000"/>
            </a:gs>
            <a:gs pos="50000">
              <a:schemeClr val="tx1"/>
            </a:gs>
            <a:gs pos="100000">
              <a:srgbClr val="FFC000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329682" y="152400"/>
            <a:ext cx="8509518" cy="762000"/>
          </a:xfrm>
        </p:spPr>
        <p:txBody>
          <a:bodyPr/>
          <a:lstStyle/>
          <a:p>
            <a:r>
              <a:rPr lang="en-US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Random Matrix Theory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6387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329682" y="1143000"/>
                <a:ext cx="8509518" cy="5410200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Smaller 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𝑛</m:t>
                    </m:r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=200</m:t>
                    </m:r>
                  </m:oMath>
                </a14:m>
                <a:r>
                  <a:rPr lang="en-US" dirty="0">
                    <a:solidFill>
                      <a:schemeClr val="bg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Boosts Variation</a:t>
                </a:r>
              </a:p>
              <a:p>
                <a:pPr marL="0" indent="0"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(Even More Uncertainty)</a:t>
                </a:r>
              </a:p>
            </p:txBody>
          </p:sp>
        </mc:Choice>
        <mc:Fallback>
          <p:sp>
            <p:nvSpPr>
              <p:cNvPr id="16387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329682" y="1143000"/>
                <a:ext cx="8509518" cy="5410200"/>
              </a:xfrm>
              <a:blipFill>
                <a:blip r:embed="rId2"/>
                <a:stretch>
                  <a:fillRect l="-1791" t="-146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22157" y="2320116"/>
            <a:ext cx="6421843" cy="45378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2231686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C000"/>
            </a:gs>
            <a:gs pos="50000">
              <a:schemeClr val="tx1"/>
            </a:gs>
            <a:gs pos="100000">
              <a:srgbClr val="FFC000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329682" y="152400"/>
            <a:ext cx="8509518" cy="762000"/>
          </a:xfrm>
        </p:spPr>
        <p:txBody>
          <a:bodyPr/>
          <a:lstStyle/>
          <a:p>
            <a:r>
              <a:rPr lang="en-US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Random Matrix Theory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387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329682" y="1143000"/>
                <a:ext cx="8509518" cy="5410200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Smaller 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𝑛</m:t>
                    </m:r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=100</m:t>
                    </m:r>
                  </m:oMath>
                </a14:m>
                <a:r>
                  <a:rPr lang="en-US" dirty="0">
                    <a:solidFill>
                      <a:schemeClr val="bg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Boosts Variation</a:t>
                </a:r>
              </a:p>
              <a:p>
                <a:pPr marL="0" indent="0"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But Can’t Go Negative</a:t>
                </a:r>
              </a:p>
              <a:p>
                <a:pPr marL="0" indent="0">
                  <a:buNone/>
                </a:pPr>
                <a:endParaRPr lang="en-US" dirty="0">
                  <a:solidFill>
                    <a:schemeClr val="bg2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0" indent="0">
                  <a:buNone/>
                </a:pPr>
                <a:endParaRPr lang="en-US" dirty="0">
                  <a:solidFill>
                    <a:schemeClr val="bg2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0" indent="0"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Although</a:t>
                </a:r>
              </a:p>
              <a:p>
                <a:pPr marL="0" indent="0"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Can Get </a:t>
                </a:r>
              </a:p>
              <a:p>
                <a:pPr marL="0" indent="0"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Large</a:t>
                </a:r>
              </a:p>
            </p:txBody>
          </p:sp>
        </mc:Choice>
        <mc:Fallback xmlns="">
          <p:sp>
            <p:nvSpPr>
              <p:cNvPr id="16387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329682" y="1143000"/>
                <a:ext cx="8509518" cy="5410200"/>
              </a:xfrm>
              <a:blipFill>
                <a:blip r:embed="rId2"/>
                <a:stretch>
                  <a:fillRect l="-1791" t="-146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22157" y="2320116"/>
            <a:ext cx="6421843" cy="4537884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6518593E-050C-D354-321A-9B8D154CE262}"/>
              </a:ext>
            </a:extLst>
          </p:cNvPr>
          <p:cNvSpPr txBox="1"/>
          <p:nvPr/>
        </p:nvSpPr>
        <p:spPr>
          <a:xfrm>
            <a:off x="4953000" y="3875782"/>
            <a:ext cx="2986715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dirty="0">
                <a:solidFill>
                  <a:schemeClr val="bg2"/>
                </a:solidFill>
              </a:rPr>
              <a:t>Which Induces </a:t>
            </a:r>
          </a:p>
          <a:p>
            <a:pPr algn="ctr"/>
            <a:r>
              <a:rPr lang="en-US" sz="3200" dirty="0" err="1">
                <a:solidFill>
                  <a:schemeClr val="bg2"/>
                </a:solidFill>
              </a:rPr>
              <a:t>Assymetry</a:t>
            </a:r>
            <a:endParaRPr lang="en-US" sz="3200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00926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C000"/>
            </a:gs>
            <a:gs pos="50000">
              <a:schemeClr val="tx1"/>
            </a:gs>
            <a:gs pos="100000">
              <a:srgbClr val="FFC000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329682" y="152400"/>
            <a:ext cx="8509518" cy="762000"/>
          </a:xfrm>
        </p:spPr>
        <p:txBody>
          <a:bodyPr/>
          <a:lstStyle/>
          <a:p>
            <a:r>
              <a:rPr lang="en-US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Random Matrix Theory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387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329682" y="1143000"/>
                <a:ext cx="8509518" cy="5410200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Larger 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𝑛</m:t>
                    </m:r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=10,000</m:t>
                    </m:r>
                  </m:oMath>
                </a14:m>
                <a:r>
                  <a:rPr lang="en-US" dirty="0">
                    <a:solidFill>
                      <a:schemeClr val="bg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Reduces Variation</a:t>
                </a:r>
              </a:p>
            </p:txBody>
          </p:sp>
        </mc:Choice>
        <mc:Fallback xmlns="">
          <p:sp>
            <p:nvSpPr>
              <p:cNvPr id="16387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329682" y="1143000"/>
                <a:ext cx="8509518" cy="5410200"/>
              </a:xfrm>
              <a:blipFill>
                <a:blip r:embed="rId2"/>
                <a:stretch>
                  <a:fillRect l="-1791" t="-146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22157" y="2320116"/>
            <a:ext cx="6421843" cy="45378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7113086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C000"/>
            </a:gs>
            <a:gs pos="50000">
              <a:schemeClr val="tx1"/>
            </a:gs>
            <a:gs pos="100000">
              <a:srgbClr val="FFC000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329682" y="152400"/>
            <a:ext cx="8509518" cy="762000"/>
          </a:xfrm>
        </p:spPr>
        <p:txBody>
          <a:bodyPr/>
          <a:lstStyle/>
          <a:p>
            <a:r>
              <a:rPr lang="en-US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Random Matrix Theory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387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329682" y="1143000"/>
                <a:ext cx="8509518" cy="5410200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Larger 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𝑛</m:t>
                    </m:r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=100,000</m:t>
                    </m:r>
                  </m:oMath>
                </a14:m>
                <a:r>
                  <a:rPr lang="en-US" dirty="0">
                    <a:solidFill>
                      <a:schemeClr val="bg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Reduces Variation</a:t>
                </a:r>
              </a:p>
            </p:txBody>
          </p:sp>
        </mc:Choice>
        <mc:Fallback xmlns="">
          <p:sp>
            <p:nvSpPr>
              <p:cNvPr id="16387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329682" y="1143000"/>
                <a:ext cx="8509518" cy="5410200"/>
              </a:xfrm>
              <a:blipFill>
                <a:blip r:embed="rId2"/>
                <a:stretch>
                  <a:fillRect l="-1791" t="-146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22157" y="2320116"/>
            <a:ext cx="6421843" cy="45378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8200009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C000"/>
            </a:gs>
            <a:gs pos="50000">
              <a:schemeClr val="tx1"/>
            </a:gs>
            <a:gs pos="100000">
              <a:srgbClr val="FFC000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329682" y="152400"/>
            <a:ext cx="8509518" cy="762000"/>
          </a:xfrm>
        </p:spPr>
        <p:txBody>
          <a:bodyPr/>
          <a:lstStyle/>
          <a:p>
            <a:r>
              <a:rPr lang="en-US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Random Matrix Theory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6387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329682" y="1143000"/>
                <a:ext cx="8509518" cy="5410200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Fix 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𝑦</m:t>
                    </m:r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𝑑</m:t>
                        </m:r>
                      </m:num>
                      <m:den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𝑛</m:t>
                        </m:r>
                      </m:den>
                    </m:f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en-US" dirty="0">
                    <a:solidFill>
                      <a:schemeClr val="bg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,  and let 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𝑑</m:t>
                    </m:r>
                  </m:oMath>
                </a14:m>
                <a:r>
                  <a:rPr lang="en-US" dirty="0">
                    <a:solidFill>
                      <a:schemeClr val="bg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𝑛</m:t>
                    </m:r>
                  </m:oMath>
                </a14:m>
                <a:r>
                  <a:rPr lang="en-US" dirty="0">
                    <a:solidFill>
                      <a:schemeClr val="bg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grow  (</a:t>
                </a:r>
                <a14:m>
                  <m:oMath xmlns:m="http://schemas.openxmlformats.org/officeDocument/2006/math">
                    <m:r>
                      <a:rPr lang="en-US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→∞</m:t>
                    </m:r>
                  </m:oMath>
                </a14:m>
                <a:r>
                  <a:rPr lang="en-US" dirty="0">
                    <a:solidFill>
                      <a:schemeClr val="bg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).</a:t>
                </a:r>
              </a:p>
              <a:p>
                <a:pPr marL="0" indent="0">
                  <a:buNone/>
                </a:pPr>
                <a:endParaRPr lang="en-US" dirty="0">
                  <a:solidFill>
                    <a:schemeClr val="bg2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16387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329682" y="1143000"/>
                <a:ext cx="8509518" cy="5410200"/>
              </a:xfrm>
              <a:blipFill>
                <a:blip r:embed="rId2"/>
                <a:stretch>
                  <a:fillRect l="-17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22157" y="2320116"/>
            <a:ext cx="6421843" cy="45378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0907672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C000"/>
            </a:gs>
            <a:gs pos="50000">
              <a:schemeClr val="tx1"/>
            </a:gs>
            <a:gs pos="100000">
              <a:srgbClr val="FFC000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329682" y="152400"/>
            <a:ext cx="8509518" cy="762000"/>
          </a:xfrm>
        </p:spPr>
        <p:txBody>
          <a:bodyPr/>
          <a:lstStyle/>
          <a:p>
            <a:r>
              <a:rPr lang="en-US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Random Matrix Theory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387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329682" y="1143000"/>
                <a:ext cx="8509518" cy="5410200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Fix 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𝑦</m:t>
                    </m:r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𝑑</m:t>
                        </m:r>
                      </m:num>
                      <m:den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𝑛</m:t>
                        </m:r>
                      </m:den>
                    </m:f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</m:num>
                      <m:den>
                        <m:r>
                          <a:rPr lang="en-US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en-US" dirty="0">
                    <a:solidFill>
                      <a:schemeClr val="bg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,  and let 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𝑑</m:t>
                    </m:r>
                  </m:oMath>
                </a14:m>
                <a:r>
                  <a:rPr lang="en-US" dirty="0">
                    <a:solidFill>
                      <a:schemeClr val="bg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𝑛</m:t>
                    </m:r>
                  </m:oMath>
                </a14:m>
                <a:r>
                  <a:rPr lang="en-US" dirty="0">
                    <a:solidFill>
                      <a:schemeClr val="bg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grow  (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chemeClr val="bg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→∞</m:t>
                    </m:r>
                  </m:oMath>
                </a14:m>
                <a:r>
                  <a:rPr lang="en-US" dirty="0">
                    <a:solidFill>
                      <a:schemeClr val="bg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).</a:t>
                </a:r>
              </a:p>
              <a:p>
                <a:pPr marL="0" indent="0">
                  <a:buNone/>
                </a:pPr>
                <a:endParaRPr lang="en-US" dirty="0">
                  <a:solidFill>
                    <a:schemeClr val="bg2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0" indent="0"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Essentially</a:t>
                </a:r>
              </a:p>
              <a:p>
                <a:pPr marL="0" indent="0"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Same</a:t>
                </a:r>
              </a:p>
              <a:p>
                <a:pPr marL="0" indent="0"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Shape</a:t>
                </a:r>
              </a:p>
              <a:p>
                <a:pPr marL="0" indent="0">
                  <a:buNone/>
                </a:pPr>
                <a:endParaRPr lang="en-US" dirty="0">
                  <a:solidFill>
                    <a:schemeClr val="bg2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6387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329682" y="1143000"/>
                <a:ext cx="8509518" cy="5410200"/>
              </a:xfrm>
              <a:blipFill>
                <a:blip r:embed="rId2"/>
                <a:stretch>
                  <a:fillRect l="-17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22157" y="2320116"/>
            <a:ext cx="6421843" cy="45378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7066711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C000"/>
            </a:gs>
            <a:gs pos="50000">
              <a:schemeClr val="tx1"/>
            </a:gs>
            <a:gs pos="100000">
              <a:srgbClr val="FFC000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329682" y="152400"/>
            <a:ext cx="8509518" cy="762000"/>
          </a:xfrm>
        </p:spPr>
        <p:txBody>
          <a:bodyPr/>
          <a:lstStyle/>
          <a:p>
            <a:r>
              <a:rPr lang="en-US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Random Matrix Theory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387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329682" y="1143000"/>
                <a:ext cx="8509518" cy="5410200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Fix 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𝑦</m:t>
                    </m:r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𝑑</m:t>
                        </m:r>
                      </m:num>
                      <m:den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𝑛</m:t>
                        </m:r>
                      </m:den>
                    </m:f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</m:num>
                      <m:den>
                        <m:r>
                          <a:rPr lang="en-US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en-US" dirty="0">
                    <a:solidFill>
                      <a:schemeClr val="bg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,  and let 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𝑑</m:t>
                    </m:r>
                  </m:oMath>
                </a14:m>
                <a:r>
                  <a:rPr lang="en-US" dirty="0">
                    <a:solidFill>
                      <a:schemeClr val="bg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𝑛</m:t>
                    </m:r>
                  </m:oMath>
                </a14:m>
                <a:r>
                  <a:rPr lang="en-US" dirty="0">
                    <a:solidFill>
                      <a:schemeClr val="bg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grow  (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chemeClr val="bg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→∞</m:t>
                    </m:r>
                  </m:oMath>
                </a14:m>
                <a:r>
                  <a:rPr lang="en-US" dirty="0">
                    <a:solidFill>
                      <a:schemeClr val="bg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).</a:t>
                </a:r>
              </a:p>
              <a:p>
                <a:pPr marL="0" indent="0">
                  <a:buNone/>
                </a:pPr>
                <a:endParaRPr lang="en-US" dirty="0">
                  <a:solidFill>
                    <a:schemeClr val="bg2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0" indent="0">
                  <a:buNone/>
                </a:pPr>
                <a:endParaRPr lang="en-US" dirty="0">
                  <a:solidFill>
                    <a:schemeClr val="bg2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0" indent="0"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But Less</a:t>
                </a:r>
              </a:p>
              <a:p>
                <a:pPr marL="0" indent="0"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Sampling</a:t>
                </a:r>
              </a:p>
              <a:p>
                <a:pPr marL="0" indent="0"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Noise</a:t>
                </a:r>
              </a:p>
            </p:txBody>
          </p:sp>
        </mc:Choice>
        <mc:Fallback xmlns="">
          <p:sp>
            <p:nvSpPr>
              <p:cNvPr id="16387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329682" y="1143000"/>
                <a:ext cx="8509518" cy="5410200"/>
              </a:xfrm>
              <a:blipFill>
                <a:blip r:embed="rId2"/>
                <a:stretch>
                  <a:fillRect l="-17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22157" y="2320116"/>
            <a:ext cx="6421843" cy="45378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3375618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C000"/>
            </a:gs>
            <a:gs pos="50000">
              <a:schemeClr val="tx1"/>
            </a:gs>
            <a:gs pos="100000">
              <a:srgbClr val="FFC000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329682" y="152400"/>
            <a:ext cx="8509518" cy="762000"/>
          </a:xfrm>
        </p:spPr>
        <p:txBody>
          <a:bodyPr/>
          <a:lstStyle/>
          <a:p>
            <a:r>
              <a:rPr lang="en-US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Random Matrix Theory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387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329682" y="1143000"/>
                <a:ext cx="8509518" cy="5410200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Fix 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𝑦</m:t>
                    </m:r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𝑑</m:t>
                        </m:r>
                      </m:num>
                      <m:den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𝑛</m:t>
                        </m:r>
                      </m:den>
                    </m:f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</m:num>
                      <m:den>
                        <m:r>
                          <a:rPr lang="en-US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en-US" dirty="0">
                    <a:solidFill>
                      <a:schemeClr val="bg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,  and let 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𝑑</m:t>
                    </m:r>
                  </m:oMath>
                </a14:m>
                <a:r>
                  <a:rPr lang="en-US" dirty="0">
                    <a:solidFill>
                      <a:schemeClr val="bg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𝑛</m:t>
                    </m:r>
                  </m:oMath>
                </a14:m>
                <a:r>
                  <a:rPr lang="en-US" dirty="0">
                    <a:solidFill>
                      <a:schemeClr val="bg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grow  (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chemeClr val="bg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→∞</m:t>
                    </m:r>
                  </m:oMath>
                </a14:m>
                <a:r>
                  <a:rPr lang="en-US" dirty="0">
                    <a:solidFill>
                      <a:schemeClr val="bg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).</a:t>
                </a:r>
              </a:p>
              <a:p>
                <a:pPr marL="0" indent="0">
                  <a:buNone/>
                </a:pPr>
                <a:endParaRPr lang="en-US" dirty="0">
                  <a:solidFill>
                    <a:schemeClr val="bg2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0" indent="0">
                  <a:buNone/>
                </a:pPr>
                <a:endParaRPr lang="en-US" dirty="0">
                  <a:solidFill>
                    <a:schemeClr val="bg2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0" indent="0"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But Less</a:t>
                </a:r>
              </a:p>
              <a:p>
                <a:pPr marL="0" indent="0"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Sampling</a:t>
                </a:r>
              </a:p>
              <a:p>
                <a:pPr marL="0" indent="0"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Noise</a:t>
                </a:r>
              </a:p>
            </p:txBody>
          </p:sp>
        </mc:Choice>
        <mc:Fallback xmlns="">
          <p:sp>
            <p:nvSpPr>
              <p:cNvPr id="16387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329682" y="1143000"/>
                <a:ext cx="8509518" cy="5410200"/>
              </a:xfrm>
              <a:blipFill>
                <a:blip r:embed="rId2"/>
                <a:stretch>
                  <a:fillRect l="-17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22157" y="2320116"/>
            <a:ext cx="6421843" cy="45378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5480681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C000"/>
            </a:gs>
            <a:gs pos="50000">
              <a:schemeClr val="tx1"/>
            </a:gs>
            <a:gs pos="100000">
              <a:srgbClr val="FFC000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329682" y="152400"/>
            <a:ext cx="8509518" cy="762000"/>
          </a:xfrm>
        </p:spPr>
        <p:txBody>
          <a:bodyPr/>
          <a:lstStyle/>
          <a:p>
            <a:r>
              <a:rPr lang="en-US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Random Matrix Theory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6387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329682" y="1143000"/>
                <a:ext cx="8509518" cy="5410200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Fix 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𝑦</m:t>
                    </m:r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𝑑</m:t>
                        </m:r>
                      </m:num>
                      <m:den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𝑛</m:t>
                        </m:r>
                      </m:den>
                    </m:f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</m:num>
                      <m:den>
                        <m:r>
                          <a:rPr lang="en-US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en-US" dirty="0">
                    <a:solidFill>
                      <a:schemeClr val="bg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,  and let 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𝑑</m:t>
                    </m:r>
                  </m:oMath>
                </a14:m>
                <a:r>
                  <a:rPr lang="en-US" dirty="0">
                    <a:solidFill>
                      <a:schemeClr val="bg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𝑛</m:t>
                    </m:r>
                  </m:oMath>
                </a14:m>
                <a:r>
                  <a:rPr lang="en-US" dirty="0">
                    <a:solidFill>
                      <a:schemeClr val="bg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grow  (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chemeClr val="bg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→∞</m:t>
                    </m:r>
                  </m:oMath>
                </a14:m>
                <a:r>
                  <a:rPr lang="en-US" dirty="0">
                    <a:solidFill>
                      <a:schemeClr val="bg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).</a:t>
                </a:r>
              </a:p>
              <a:p>
                <a:pPr marL="0" indent="0">
                  <a:buNone/>
                </a:pPr>
                <a:endParaRPr lang="en-US" dirty="0">
                  <a:solidFill>
                    <a:schemeClr val="bg2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0" indent="0">
                  <a:buNone/>
                </a:pPr>
                <a:endParaRPr lang="en-US" dirty="0">
                  <a:solidFill>
                    <a:schemeClr val="bg2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0" indent="0">
                  <a:buNone/>
                </a:pPr>
                <a:endParaRPr lang="en-US" dirty="0">
                  <a:solidFill>
                    <a:schemeClr val="bg2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0" indent="0"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What </a:t>
                </a:r>
              </a:p>
              <a:p>
                <a:pPr marL="0" indent="0"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Is That </a:t>
                </a:r>
              </a:p>
              <a:p>
                <a:pPr marL="0" indent="0"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Distribution?</a:t>
                </a:r>
              </a:p>
              <a:p>
                <a:pPr marL="0" indent="0">
                  <a:buNone/>
                </a:pPr>
                <a:endParaRPr lang="en-US" dirty="0">
                  <a:solidFill>
                    <a:schemeClr val="bg2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16387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329682" y="1143000"/>
                <a:ext cx="8509518" cy="5410200"/>
              </a:xfrm>
              <a:blipFill>
                <a:blip r:embed="rId2"/>
                <a:stretch>
                  <a:fillRect l="-17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22157" y="2320116"/>
            <a:ext cx="6421843" cy="45378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5435057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C000"/>
            </a:gs>
            <a:gs pos="50000">
              <a:schemeClr val="tx1"/>
            </a:gs>
            <a:gs pos="100000">
              <a:srgbClr val="FFC000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329682" y="152400"/>
            <a:ext cx="8509518" cy="762000"/>
          </a:xfrm>
        </p:spPr>
        <p:txBody>
          <a:bodyPr/>
          <a:lstStyle/>
          <a:p>
            <a:r>
              <a:rPr lang="en-US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Random Matrix Theory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9682" y="1143000"/>
            <a:ext cx="8509518" cy="5410200"/>
          </a:xfrm>
        </p:spPr>
        <p:txBody>
          <a:bodyPr/>
          <a:lstStyle/>
          <a:p>
            <a:pPr marL="0" indent="0">
              <a:buNone/>
            </a:pPr>
            <a:r>
              <a:rPr lang="en-US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Shape is Captured by</a:t>
            </a:r>
          </a:p>
          <a:p>
            <a:pPr marL="0" indent="0" algn="ctr">
              <a:buNone/>
            </a:pPr>
            <a:r>
              <a:rPr lang="en-US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Empirical Spectral Density</a:t>
            </a:r>
          </a:p>
          <a:p>
            <a:pPr marL="0" indent="0">
              <a:buNone/>
            </a:pPr>
            <a:endParaRPr lang="en-US" dirty="0">
              <a:solidFill>
                <a:schemeClr val="bg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“Density”</a:t>
            </a:r>
          </a:p>
          <a:p>
            <a:pPr marL="0" indent="0">
              <a:buNone/>
            </a:pP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 These</a:t>
            </a:r>
          </a:p>
          <a:p>
            <a:pPr marL="0" indent="0">
              <a:buNone/>
            </a:pP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Eigenvalues</a:t>
            </a:r>
          </a:p>
          <a:p>
            <a:pPr marL="0" indent="0">
              <a:buNone/>
            </a:pPr>
            <a:endParaRPr lang="en-US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dirty="0">
              <a:solidFill>
                <a:schemeClr val="bg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dirty="0">
              <a:solidFill>
                <a:schemeClr val="bg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22157" y="2320116"/>
            <a:ext cx="6421843" cy="4537884"/>
          </a:xfrm>
          <a:prstGeom prst="rect">
            <a:avLst/>
          </a:prstGeom>
        </p:spPr>
      </p:pic>
      <p:sp>
        <p:nvSpPr>
          <p:cNvPr id="3" name="Left Brace 2"/>
          <p:cNvSpPr/>
          <p:nvPr/>
        </p:nvSpPr>
        <p:spPr>
          <a:xfrm>
            <a:off x="2743200" y="3124200"/>
            <a:ext cx="762000" cy="3276600"/>
          </a:xfrm>
          <a:prstGeom prst="leftBrace">
            <a:avLst>
              <a:gd name="adj1" fmla="val 58422"/>
              <a:gd name="adj2" fmla="val 50000"/>
            </a:avLst>
          </a:prstGeom>
          <a:ln w="508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395899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0000"/>
            </a:gs>
            <a:gs pos="50000">
              <a:schemeClr val="tx1"/>
            </a:gs>
            <a:gs pos="100000">
              <a:srgbClr val="FF0000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00" t="7156" r="15129" b="4252"/>
          <a:stretch/>
        </p:blipFill>
        <p:spPr bwMode="auto">
          <a:xfrm>
            <a:off x="2468880" y="1280160"/>
            <a:ext cx="6675120" cy="55778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294" name="Rectangle 2"/>
          <p:cNvSpPr>
            <a:spLocks noGrp="1" noChangeArrowheads="1"/>
          </p:cNvSpPr>
          <p:nvPr>
            <p:ph type="title"/>
          </p:nvPr>
        </p:nvSpPr>
        <p:spPr>
          <a:xfrm>
            <a:off x="1295400" y="457200"/>
            <a:ext cx="7529513" cy="492125"/>
          </a:xfrm>
        </p:spPr>
        <p:txBody>
          <a:bodyPr/>
          <a:lstStyle/>
          <a:p>
            <a:pPr eaLnBrk="1" hangingPunct="1"/>
            <a:r>
              <a:rPr lang="en-US" sz="3600" dirty="0">
                <a:solidFill>
                  <a:schemeClr val="bg2"/>
                </a:solidFill>
                <a:latin typeface="Arial" charset="0"/>
              </a:rPr>
              <a:t>Last Class: </a:t>
            </a:r>
            <a:r>
              <a:rPr lang="en-US" sz="3600" dirty="0">
                <a:solidFill>
                  <a:srgbClr val="00B050"/>
                </a:solidFill>
                <a:latin typeface="Arial" charset="0"/>
                <a:cs typeface="Arial" charset="0"/>
              </a:rPr>
              <a:t>HDLSS</a:t>
            </a:r>
            <a:r>
              <a:rPr lang="en-US" sz="3600" dirty="0">
                <a:latin typeface="Arial" charset="0"/>
                <a:cs typeface="Arial" charset="0"/>
              </a:rPr>
              <a:t> </a:t>
            </a:r>
            <a:r>
              <a:rPr lang="en-US" sz="3600" dirty="0">
                <a:solidFill>
                  <a:schemeClr val="bg2"/>
                </a:solidFill>
                <a:latin typeface="Arial" charset="0"/>
                <a:cs typeface="Arial" charset="0"/>
              </a:rPr>
              <a:t>Explanation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295" name="Rectangle 3"/>
              <p:cNvSpPr>
                <a:spLocks noGrp="1" noChangeArrowheads="1"/>
              </p:cNvSpPr>
              <p:nvPr>
                <p:ph type="body" sz="half" idx="1"/>
              </p:nvPr>
            </p:nvSpPr>
            <p:spPr>
              <a:xfrm>
                <a:off x="152400" y="990600"/>
                <a:ext cx="8229600" cy="4768850"/>
              </a:xfrm>
            </p:spPr>
            <p:txBody>
              <a:bodyPr/>
              <a:lstStyle/>
              <a:p>
                <a:pPr eaLnBrk="1" hangingPunct="1">
                  <a:buFont typeface="Wingdings" pitchFamily="2" charset="2"/>
                  <a:buNone/>
                </a:pPr>
                <a:endParaRPr lang="en-US" dirty="0">
                  <a:solidFill>
                    <a:schemeClr val="bg2"/>
                  </a:solidFill>
                  <a:latin typeface="Arial" charset="0"/>
                  <a:cs typeface="Arial" charset="0"/>
                </a:endParaRPr>
              </a:p>
              <a:p>
                <a:pPr eaLnBrk="1" hangingPunct="1">
                  <a:buFont typeface="Wingdings" pitchFamily="2" charset="2"/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Recall Two</a:t>
                </a:r>
              </a:p>
              <a:p>
                <a:pPr eaLnBrk="1" hangingPunct="1">
                  <a:buFont typeface="Wingdings" pitchFamily="2" charset="2"/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Class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/>
                        <a:cs typeface="Arial" charset="0"/>
                      </a:rPr>
                      <m:t>𝑁</m:t>
                    </m:r>
                    <m:d>
                      <m:dPr>
                        <m:ctrlPr>
                          <a:rPr lang="en-US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</m:ctrlPr>
                      </m:dPr>
                      <m:e>
                        <m:r>
                          <a:rPr lang="en-US" b="1" i="1" smtClean="0">
                            <a:solidFill>
                              <a:schemeClr val="bg2"/>
                            </a:solidFill>
                            <a:latin typeface="Cambria Math"/>
                            <a:cs typeface="Arial" charset="0"/>
                          </a:rPr>
                          <m:t>𝟎</m:t>
                        </m:r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/>
                            <a:cs typeface="Arial" charset="0"/>
                          </a:rPr>
                          <m:t>,</m:t>
                        </m:r>
                        <m:r>
                          <a:rPr lang="en-US" b="1" i="1" smtClean="0">
                            <a:solidFill>
                              <a:schemeClr val="bg2"/>
                            </a:solidFill>
                            <a:latin typeface="Cambria Math"/>
                            <a:cs typeface="Arial" charset="0"/>
                          </a:rPr>
                          <m:t>𝑰</m:t>
                        </m:r>
                      </m:e>
                    </m:d>
                  </m:oMath>
                </a14:m>
                <a:endParaRPr lang="en-US" dirty="0">
                  <a:solidFill>
                    <a:schemeClr val="bg2"/>
                  </a:solidFill>
                  <a:latin typeface="Arial" charset="0"/>
                  <a:cs typeface="Arial" charset="0"/>
                </a:endParaRPr>
              </a:p>
              <a:p>
                <a:pPr eaLnBrk="1" hangingPunct="1">
                  <a:buFont typeface="Wingdings" pitchFamily="2" charset="2"/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Example </a:t>
                </a:r>
              </a:p>
              <a:p>
                <a:pPr eaLnBrk="1" hangingPunct="1">
                  <a:buFont typeface="Wingdings" pitchFamily="2" charset="2"/>
                  <a:buNone/>
                </a:pPr>
                <a:endParaRPr lang="en-US" dirty="0">
                  <a:solidFill>
                    <a:schemeClr val="bg2"/>
                  </a:solidFill>
                  <a:latin typeface="Arial" charset="0"/>
                  <a:cs typeface="Arial" charset="0"/>
                </a:endParaRPr>
              </a:p>
              <a:p>
                <a:pPr eaLnBrk="1" hangingPunct="1">
                  <a:buFont typeface="Wingdings" pitchFamily="2" charset="2"/>
                  <a:buNone/>
                </a:pPr>
                <a:endParaRPr lang="en-US" dirty="0">
                  <a:solidFill>
                    <a:schemeClr val="bg2"/>
                  </a:solidFill>
                  <a:latin typeface="Arial" charset="0"/>
                  <a:cs typeface="Arial" charset="0"/>
                </a:endParaRPr>
              </a:p>
              <a:p>
                <a:pPr eaLnBrk="1" hangingPunct="1">
                  <a:buFont typeface="Wingdings" pitchFamily="2" charset="2"/>
                  <a:buNone/>
                </a:pPr>
                <a:r>
                  <a:rPr lang="en-US" dirty="0">
                    <a:solidFill>
                      <a:schemeClr val="bg2"/>
                    </a:solidFill>
                    <a:cs typeface="Arial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‖"/>
                        <m:endChr m:val="‖"/>
                        <m:ctrlPr>
                          <a:rPr lang="en-US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</m:ctrlPr>
                      </m:dPr>
                      <m:e>
                        <m:acc>
                          <m:accPr>
                            <m:chr m:val="̅"/>
                            <m:ctrlPr>
                              <a:rPr lang="en-US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cs typeface="Arial" charset="0"/>
                              </a:rPr>
                            </m:ctrlPr>
                          </m:accPr>
                          <m:e>
                            <m:sSub>
                              <m:sSubPr>
                                <m:ctrlPr>
                                  <a:rPr lang="en-US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cs typeface="Arial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solidFill>
                                      <a:srgbClr val="FF0000"/>
                                    </a:solidFill>
                                    <a:latin typeface="Cambria Math"/>
                                    <a:cs typeface="Arial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i="1">
                                    <a:solidFill>
                                      <a:srgbClr val="FF0000"/>
                                    </a:solidFill>
                                    <a:latin typeface="Cambria Math"/>
                                    <a:cs typeface="Arial" charset="0"/>
                                  </a:rPr>
                                  <m:t>1</m:t>
                                </m:r>
                              </m:sub>
                            </m:sSub>
                          </m:e>
                        </m:acc>
                        <m:r>
                          <a:rPr lang="en-US" i="1">
                            <a:solidFill>
                              <a:schemeClr val="bg2"/>
                            </a:solidFill>
                            <a:latin typeface="Cambria Math"/>
                            <a:ea typeface="Cambria Math"/>
                            <a:cs typeface="Arial" charset="0"/>
                          </a:rPr>
                          <m:t>−</m:t>
                        </m:r>
                        <m:acc>
                          <m:accPr>
                            <m:chr m:val="̅"/>
                            <m:ctrlPr>
                              <a:rPr lang="en-US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/>
                                <a:cs typeface="Arial" charset="0"/>
                              </a:rPr>
                            </m:ctrlPr>
                          </m:accPr>
                          <m:e>
                            <m:sSub>
                              <m:sSubPr>
                                <m:ctrlPr>
                                  <a:rPr lang="en-US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/>
                                    <a:cs typeface="Arial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solidFill>
                                      <a:schemeClr val="bg1"/>
                                    </a:solidFill>
                                    <a:latin typeface="Cambria Math"/>
                                    <a:ea typeface="Cambria Math"/>
                                    <a:cs typeface="Arial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i="1">
                                    <a:solidFill>
                                      <a:schemeClr val="bg1"/>
                                    </a:solidFill>
                                    <a:latin typeface="Cambria Math"/>
                                    <a:ea typeface="Cambria Math"/>
                                    <a:cs typeface="Arial" charset="0"/>
                                  </a:rPr>
                                  <m:t>2</m:t>
                                </m:r>
                              </m:sub>
                            </m:sSub>
                          </m:e>
                        </m:acc>
                      </m:e>
                    </m:d>
                  </m:oMath>
                </a14:m>
                <a:endParaRPr lang="en-US" dirty="0">
                  <a:solidFill>
                    <a:schemeClr val="bg2"/>
                  </a:solidFill>
                  <a:latin typeface="Arial" charset="0"/>
                  <a:cs typeface="Arial" charset="0"/>
                </a:endParaRPr>
              </a:p>
              <a:p>
                <a:pPr eaLnBrk="1" hangingPunct="1"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        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chemeClr val="bg2"/>
                        </a:solidFill>
                        <a:latin typeface="Cambria Math"/>
                        <a:ea typeface="Cambria Math"/>
                        <a:cs typeface="Arial" charset="0"/>
                      </a:rPr>
                      <m:t>≈6.3</m:t>
                    </m:r>
                  </m:oMath>
                </a14:m>
                <a:endParaRPr lang="en-US" dirty="0">
                  <a:solidFill>
                    <a:schemeClr val="bg2"/>
                  </a:solidFill>
                  <a:latin typeface="Arial" charset="0"/>
                  <a:cs typeface="Arial" charset="0"/>
                </a:endParaRPr>
              </a:p>
              <a:p>
                <a:pPr eaLnBrk="1" hangingPunct="1">
                  <a:buFont typeface="Wingdings" pitchFamily="2" charset="2"/>
                  <a:buNone/>
                </a:pPr>
                <a:endParaRPr lang="en-US" dirty="0">
                  <a:solidFill>
                    <a:schemeClr val="bg2"/>
                  </a:solidFill>
                  <a:latin typeface="Arial" charset="0"/>
                  <a:cs typeface="Arial" charset="0"/>
                </a:endParaRPr>
              </a:p>
            </p:txBody>
          </p:sp>
        </mc:Choice>
        <mc:Fallback xmlns="">
          <p:sp>
            <p:nvSpPr>
              <p:cNvPr id="12295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half" idx="1"/>
              </p:nvPr>
            </p:nvSpPr>
            <p:spPr>
              <a:xfrm>
                <a:off x="152400" y="990600"/>
                <a:ext cx="8229600" cy="4768850"/>
              </a:xfrm>
              <a:blipFill>
                <a:blip r:embed="rId4"/>
                <a:stretch>
                  <a:fillRect l="-18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296" name="Rectangle 4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2297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2298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2299" name="Rectangle 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2300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2301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2302" name="Rectangle 11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2303" name="Rectangle 12"/>
          <p:cNvSpPr>
            <a:spLocks noChangeArrowheads="1"/>
          </p:cNvSpPr>
          <p:nvPr/>
        </p:nvSpPr>
        <p:spPr bwMode="auto">
          <a:xfrm>
            <a:off x="0" y="30368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2304" name="Rectangle 13"/>
          <p:cNvSpPr>
            <a:spLocks noChangeArrowheads="1"/>
          </p:cNvSpPr>
          <p:nvPr/>
        </p:nvSpPr>
        <p:spPr bwMode="auto">
          <a:xfrm>
            <a:off x="-76200" y="41910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2305" name="Rectangle 1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2306" name="Rectangle 17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2307" name="Rectangle 19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2308" name="Rectangle 21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2309" name="Rectangle 2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2310" name="Rectangle 27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2311" name="Rectangle 29"/>
          <p:cNvSpPr>
            <a:spLocks noChangeArrowheads="1"/>
          </p:cNvSpPr>
          <p:nvPr/>
        </p:nvSpPr>
        <p:spPr bwMode="auto">
          <a:xfrm>
            <a:off x="0" y="32004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2312" name="Rectangle 31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" name="Rounded Rectangle 22"/>
          <p:cNvSpPr/>
          <p:nvPr/>
        </p:nvSpPr>
        <p:spPr bwMode="auto">
          <a:xfrm>
            <a:off x="2590800" y="1280160"/>
            <a:ext cx="3215640" cy="243840"/>
          </a:xfrm>
          <a:prstGeom prst="roundRect">
            <a:avLst/>
          </a:prstGeom>
          <a:noFill/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2075" tIns="46038" rIns="92075" bIns="46038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</p:txBody>
      </p:sp>
      <p:sp>
        <p:nvSpPr>
          <p:cNvPr id="2" name="Left Brace 1"/>
          <p:cNvSpPr/>
          <p:nvPr/>
        </p:nvSpPr>
        <p:spPr>
          <a:xfrm rot="16200000">
            <a:off x="3162301" y="2171698"/>
            <a:ext cx="381002" cy="762002"/>
          </a:xfrm>
          <a:prstGeom prst="leftBrace">
            <a:avLst>
              <a:gd name="adj1" fmla="val 8333"/>
              <a:gd name="adj2" fmla="val 48333"/>
            </a:avLst>
          </a:prstGeom>
          <a:ln w="5080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cxnSp>
        <p:nvCxnSpPr>
          <p:cNvPr id="4" name="Straight Connector 3"/>
          <p:cNvCxnSpPr>
            <a:stCxn id="2" idx="1"/>
          </p:cNvCxnSpPr>
          <p:nvPr/>
        </p:nvCxnSpPr>
        <p:spPr>
          <a:xfrm flipH="1">
            <a:off x="2133600" y="2743200"/>
            <a:ext cx="1206499" cy="2438400"/>
          </a:xfrm>
          <a:prstGeom prst="line">
            <a:avLst/>
          </a:prstGeom>
          <a:ln w="5080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11368351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C000"/>
            </a:gs>
            <a:gs pos="50000">
              <a:schemeClr val="tx1"/>
            </a:gs>
            <a:gs pos="100000">
              <a:srgbClr val="FFC000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329682" y="152400"/>
            <a:ext cx="8509518" cy="762000"/>
          </a:xfrm>
        </p:spPr>
        <p:txBody>
          <a:bodyPr/>
          <a:lstStyle/>
          <a:p>
            <a:r>
              <a:rPr lang="en-US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Random Matrix Theory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387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329682" y="1143000"/>
                <a:ext cx="8509518" cy="5410200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Limiting Spectral Density</a:t>
                </a:r>
              </a:p>
              <a:p>
                <a:pPr marL="0" indent="0" algn="ctr"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(in limit as 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𝑛</m:t>
                    </m:r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, </m:t>
                    </m:r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𝑑</m:t>
                    </m:r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→∞</m:t>
                    </m:r>
                  </m:oMath>
                </a14:m>
                <a:r>
                  <a:rPr lang="en-US" dirty="0">
                    <a:solidFill>
                      <a:schemeClr val="bg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,  with 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𝑦</m:t>
                    </m:r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𝑑</m:t>
                        </m:r>
                      </m:num>
                      <m:den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𝑛</m:t>
                        </m:r>
                      </m:den>
                    </m:f>
                  </m:oMath>
                </a14:m>
                <a:r>
                  <a:rPr lang="en-US" dirty="0">
                    <a:solidFill>
                      <a:schemeClr val="bg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)</a:t>
                </a:r>
              </a:p>
              <a:p>
                <a:pPr marL="0" indent="0">
                  <a:buNone/>
                </a:pPr>
                <a:endParaRPr lang="en-US" dirty="0">
                  <a:solidFill>
                    <a:schemeClr val="bg2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0" indent="0"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References:</a:t>
                </a:r>
              </a:p>
              <a:p>
                <a:pPr marL="0" indent="0">
                  <a:buNone/>
                </a:pPr>
                <a:endParaRPr lang="en-US" dirty="0">
                  <a:solidFill>
                    <a:schemeClr val="bg2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0" indent="0">
                  <a:buNone/>
                </a:pPr>
                <a:r>
                  <a:rPr lang="en-US" dirty="0" err="1">
                    <a:solidFill>
                      <a:schemeClr val="bg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Marčenko</a:t>
                </a:r>
                <a:r>
                  <a:rPr lang="en-US" dirty="0">
                    <a:solidFill>
                      <a:schemeClr val="bg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solidFill>
                      <a:schemeClr val="bg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Pastur</a:t>
                </a:r>
                <a:r>
                  <a:rPr lang="en-US" dirty="0">
                    <a:solidFill>
                      <a:schemeClr val="bg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(1967)</a:t>
                </a:r>
              </a:p>
              <a:p>
                <a:pPr marL="0" indent="0"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Yao et al (2015)</a:t>
                </a:r>
              </a:p>
              <a:p>
                <a:pPr marL="0" indent="0">
                  <a:buNone/>
                </a:pPr>
                <a:r>
                  <a:rPr lang="en-US" dirty="0" err="1">
                    <a:solidFill>
                      <a:schemeClr val="bg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Dobriban</a:t>
                </a:r>
                <a:r>
                  <a:rPr lang="en-US" dirty="0">
                    <a:solidFill>
                      <a:schemeClr val="bg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(2015)</a:t>
                </a:r>
              </a:p>
            </p:txBody>
          </p:sp>
        </mc:Choice>
        <mc:Fallback xmlns="">
          <p:sp>
            <p:nvSpPr>
              <p:cNvPr id="16387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329682" y="1143000"/>
                <a:ext cx="8509518" cy="5410200"/>
              </a:xfrm>
              <a:blipFill>
                <a:blip r:embed="rId2"/>
                <a:stretch>
                  <a:fillRect l="-1791" t="-146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557825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C000"/>
            </a:gs>
            <a:gs pos="50000">
              <a:schemeClr val="tx1"/>
            </a:gs>
            <a:gs pos="100000">
              <a:srgbClr val="FFC000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329682" y="152400"/>
            <a:ext cx="8509518" cy="762000"/>
          </a:xfrm>
        </p:spPr>
        <p:txBody>
          <a:bodyPr/>
          <a:lstStyle/>
          <a:p>
            <a:r>
              <a:rPr lang="en-US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Random Matrix Theory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387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329682" y="1143000"/>
                <a:ext cx="8509518" cy="5410200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Limiting Spectral Density</a:t>
                </a:r>
              </a:p>
              <a:p>
                <a:pPr marL="0" indent="0" algn="ctr"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(in limit as 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𝑛</m:t>
                    </m:r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, </m:t>
                    </m:r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𝑑</m:t>
                    </m:r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→∞</m:t>
                    </m:r>
                  </m:oMath>
                </a14:m>
                <a:r>
                  <a:rPr lang="en-US" dirty="0">
                    <a:solidFill>
                      <a:schemeClr val="bg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,  with 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𝑦</m:t>
                    </m:r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𝑑</m:t>
                        </m:r>
                      </m:num>
                      <m:den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𝑛</m:t>
                        </m:r>
                      </m:den>
                    </m:f>
                  </m:oMath>
                </a14:m>
                <a:r>
                  <a:rPr lang="en-US" dirty="0">
                    <a:solidFill>
                      <a:schemeClr val="bg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)</a:t>
                </a:r>
              </a:p>
              <a:p>
                <a:pPr marL="0" indent="0">
                  <a:buNone/>
                </a:pPr>
                <a:endParaRPr lang="en-US" dirty="0">
                  <a:solidFill>
                    <a:schemeClr val="bg2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>
                  <a:buFont typeface="Wingdings" panose="05000000000000000000" pitchFamily="2" charset="2"/>
                  <a:buChar char="v"/>
                </a:pPr>
                <a:r>
                  <a:rPr lang="en-US" dirty="0">
                    <a:solidFill>
                      <a:schemeClr val="bg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Limit Exists </a:t>
                </a:r>
              </a:p>
              <a:p>
                <a:pPr>
                  <a:buFont typeface="Wingdings" panose="05000000000000000000" pitchFamily="2" charset="2"/>
                  <a:buChar char="v"/>
                </a:pPr>
                <a:r>
                  <a:rPr lang="en-US" dirty="0">
                    <a:solidFill>
                      <a:schemeClr val="bg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No Closed Form</a:t>
                </a:r>
              </a:p>
              <a:p>
                <a:pPr>
                  <a:buFont typeface="Wingdings" panose="05000000000000000000" pitchFamily="2" charset="2"/>
                  <a:buChar char="v"/>
                </a:pPr>
                <a:r>
                  <a:rPr lang="en-US" dirty="0">
                    <a:solidFill>
                      <a:schemeClr val="bg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But Can Implicitly Define</a:t>
                </a:r>
              </a:p>
              <a:p>
                <a:pPr marL="0" indent="0" algn="ctr"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(Using Integral Equations)</a:t>
                </a:r>
              </a:p>
              <a:p>
                <a:pPr>
                  <a:buFont typeface="Wingdings" panose="05000000000000000000" pitchFamily="2" charset="2"/>
                  <a:buChar char="v"/>
                </a:pPr>
                <a:r>
                  <a:rPr lang="en-US" dirty="0">
                    <a:solidFill>
                      <a:schemeClr val="bg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And Numerically Approximate</a:t>
                </a:r>
              </a:p>
            </p:txBody>
          </p:sp>
        </mc:Choice>
        <mc:Fallback xmlns="">
          <p:sp>
            <p:nvSpPr>
              <p:cNvPr id="16387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329682" y="1143000"/>
                <a:ext cx="8509518" cy="5410200"/>
              </a:xfrm>
              <a:blipFill>
                <a:blip r:embed="rId2"/>
                <a:stretch>
                  <a:fillRect l="-1791" t="-146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440877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C000"/>
            </a:gs>
            <a:gs pos="50000">
              <a:schemeClr val="tx1"/>
            </a:gs>
            <a:gs pos="100000">
              <a:srgbClr val="FFC000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329682" y="152400"/>
            <a:ext cx="8509518" cy="762000"/>
          </a:xfrm>
        </p:spPr>
        <p:txBody>
          <a:bodyPr/>
          <a:lstStyle/>
          <a:p>
            <a:r>
              <a:rPr lang="en-US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Random Matrix Theory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387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329682" y="1143000"/>
                <a:ext cx="8509518" cy="5410200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Limiting Spectral Density, for given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𝑦</m:t>
                    </m:r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𝑑</m:t>
                        </m:r>
                      </m:num>
                      <m:den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𝑛</m:t>
                        </m:r>
                      </m:den>
                    </m:f>
                  </m:oMath>
                </a14:m>
                <a:endParaRPr lang="en-US" dirty="0">
                  <a:solidFill>
                    <a:schemeClr val="bg2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0" indent="0">
                  <a:buNone/>
                </a:pPr>
                <a:endParaRPr lang="en-US" dirty="0">
                  <a:solidFill>
                    <a:schemeClr val="bg2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0" indent="0"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Convenient Visualization Interface</a:t>
                </a:r>
              </a:p>
              <a:p>
                <a:pPr marL="0" indent="0">
                  <a:buNone/>
                </a:pPr>
                <a:endParaRPr lang="en-US" dirty="0">
                  <a:solidFill>
                    <a:schemeClr val="bg2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0" indent="0"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By Hyo Young Choi</a:t>
                </a:r>
              </a:p>
            </p:txBody>
          </p:sp>
        </mc:Choice>
        <mc:Fallback xmlns="">
          <p:sp>
            <p:nvSpPr>
              <p:cNvPr id="16387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329682" y="1143000"/>
                <a:ext cx="8509518" cy="5410200"/>
              </a:xfrm>
              <a:blipFill>
                <a:blip r:embed="rId2"/>
                <a:stretch>
                  <a:fillRect l="-17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1914" y="3876675"/>
            <a:ext cx="2437086" cy="2524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9128541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C000"/>
            </a:gs>
            <a:gs pos="50000">
              <a:schemeClr val="tx1"/>
            </a:gs>
            <a:gs pos="100000">
              <a:srgbClr val="FFC000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329682" y="152400"/>
            <a:ext cx="8509518" cy="762000"/>
          </a:xfrm>
        </p:spPr>
        <p:txBody>
          <a:bodyPr/>
          <a:lstStyle/>
          <a:p>
            <a:r>
              <a:rPr lang="en-US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Random Matrix Theory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387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329682" y="1143000"/>
                <a:ext cx="8509518" cy="5410200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LSD:</a:t>
                </a:r>
              </a:p>
              <a:p>
                <a:pPr marL="0" indent="0"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Above </a:t>
                </a:r>
              </a:p>
              <a:p>
                <a:pPr marL="0" indent="0"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Case</a:t>
                </a:r>
              </a:p>
              <a:p>
                <a:pPr marL="0" indent="0">
                  <a:buNone/>
                </a:pPr>
                <a:r>
                  <a:rPr lang="en-US" dirty="0">
                    <a:solidFill>
                      <a:schemeClr val="bg2"/>
                    </a:solidFill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𝑛</m:t>
                    </m:r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=200,  </m:t>
                    </m:r>
                  </m:oMath>
                </a14:m>
                <a:endParaRPr lang="en-US" b="0" i="1" dirty="0">
                  <a:solidFill>
                    <a:schemeClr val="bg2"/>
                  </a:solidFill>
                  <a:latin typeface="Cambria Math" panose="02040503050406030204" pitchFamily="18" charset="0"/>
                  <a:cs typeface="Arial" panose="020B0604020202020204" pitchFamily="34" charset="0"/>
                </a:endParaRPr>
              </a:p>
              <a:p>
                <a:pPr marL="0" indent="0">
                  <a:buNone/>
                </a:pPr>
                <a:r>
                  <a:rPr lang="en-US" b="0" dirty="0">
                    <a:solidFill>
                      <a:schemeClr val="bg2"/>
                    </a:solidFill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𝑑</m:t>
                    </m:r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=100</m:t>
                    </m:r>
                  </m:oMath>
                </a14:m>
                <a:endParaRPr lang="en-US" b="0" dirty="0">
                  <a:solidFill>
                    <a:schemeClr val="bg2"/>
                  </a:solidFill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6387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329682" y="1143000"/>
                <a:ext cx="8509518" cy="5410200"/>
              </a:xfrm>
              <a:blipFill>
                <a:blip r:embed="rId2"/>
                <a:stretch>
                  <a:fillRect l="-1791" t="-146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22157" y="2320116"/>
            <a:ext cx="6421843" cy="4537884"/>
          </a:xfrm>
          <a:prstGeom prst="rect">
            <a:avLst/>
          </a:prstGeom>
        </p:spPr>
      </p:pic>
      <p:sp>
        <p:nvSpPr>
          <p:cNvPr id="6" name="Left Brace 5"/>
          <p:cNvSpPr/>
          <p:nvPr/>
        </p:nvSpPr>
        <p:spPr>
          <a:xfrm>
            <a:off x="2743200" y="3124200"/>
            <a:ext cx="762000" cy="3276600"/>
          </a:xfrm>
          <a:prstGeom prst="leftBrace">
            <a:avLst>
              <a:gd name="adj1" fmla="val 58422"/>
              <a:gd name="adj2" fmla="val 50000"/>
            </a:avLst>
          </a:prstGeom>
          <a:ln w="508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08453966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C000"/>
            </a:gs>
            <a:gs pos="50000">
              <a:schemeClr val="tx1"/>
            </a:gs>
            <a:gs pos="100000">
              <a:srgbClr val="FFC000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329682" y="152400"/>
            <a:ext cx="8509518" cy="762000"/>
          </a:xfrm>
        </p:spPr>
        <p:txBody>
          <a:bodyPr/>
          <a:lstStyle/>
          <a:p>
            <a:r>
              <a:rPr lang="en-US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Random Matrix Theory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387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329682" y="1143000"/>
                <a:ext cx="8509518" cy="5410200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LSD:</a:t>
                </a:r>
              </a:p>
              <a:p>
                <a:pPr marL="0" indent="0"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Above </a:t>
                </a:r>
              </a:p>
              <a:p>
                <a:pPr marL="0" indent="0"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Case</a:t>
                </a:r>
              </a:p>
              <a:p>
                <a:pPr marL="0" indent="0">
                  <a:buNone/>
                </a:pPr>
                <a:r>
                  <a:rPr lang="en-US" dirty="0">
                    <a:solidFill>
                      <a:schemeClr val="bg2"/>
                    </a:solidFill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𝑛</m:t>
                    </m:r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=200,  </m:t>
                    </m:r>
                  </m:oMath>
                </a14:m>
                <a:endParaRPr lang="en-US" b="0" i="1" dirty="0">
                  <a:solidFill>
                    <a:schemeClr val="bg2"/>
                  </a:solidFill>
                  <a:latin typeface="Cambria Math" panose="02040503050406030204" pitchFamily="18" charset="0"/>
                  <a:cs typeface="Arial" panose="020B0604020202020204" pitchFamily="34" charset="0"/>
                </a:endParaRPr>
              </a:p>
              <a:p>
                <a:pPr marL="0" indent="0">
                  <a:buNone/>
                </a:pPr>
                <a:r>
                  <a:rPr lang="en-US" b="0" dirty="0">
                    <a:solidFill>
                      <a:schemeClr val="bg2"/>
                    </a:solidFill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𝑑</m:t>
                    </m:r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=100,</m:t>
                    </m:r>
                  </m:oMath>
                </a14:m>
                <a:endParaRPr lang="en-US" b="0" dirty="0">
                  <a:solidFill>
                    <a:schemeClr val="bg2"/>
                  </a:solidFill>
                  <a:cs typeface="Arial" panose="020B0604020202020204" pitchFamily="34" charset="0"/>
                </a:endParaRPr>
              </a:p>
              <a:p>
                <a:pPr marL="0" indent="0"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𝑦</m:t>
                    </m:r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=0.5</m:t>
                    </m:r>
                  </m:oMath>
                </a14:m>
                <a:endParaRPr lang="en-US" dirty="0">
                  <a:solidFill>
                    <a:schemeClr val="bg2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0" indent="0"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i="1" smtClean="0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i="0" smtClean="0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log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10</m:t>
                            </m:r>
                          </m:sub>
                        </m:sSub>
                      </m:fName>
                      <m:e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𝑦</m:t>
                        </m:r>
                      </m:e>
                    </m:func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=−0.301</m:t>
                    </m:r>
                  </m:oMath>
                </a14:m>
                <a:endParaRPr lang="en-US" dirty="0">
                  <a:solidFill>
                    <a:schemeClr val="bg2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6387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329682" y="1143000"/>
                <a:ext cx="8509518" cy="5410200"/>
              </a:xfrm>
              <a:blipFill>
                <a:blip r:embed="rId2"/>
                <a:stretch>
                  <a:fillRect l="-1791" t="-146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t="16574" r="3454"/>
          <a:stretch/>
        </p:blipFill>
        <p:spPr>
          <a:xfrm>
            <a:off x="4086225" y="1142999"/>
            <a:ext cx="5057775" cy="5705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3997672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C000"/>
            </a:gs>
            <a:gs pos="50000">
              <a:schemeClr val="tx1"/>
            </a:gs>
            <a:gs pos="100000">
              <a:srgbClr val="FFC000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329682" y="152400"/>
            <a:ext cx="8509518" cy="762000"/>
          </a:xfrm>
        </p:spPr>
        <p:txBody>
          <a:bodyPr/>
          <a:lstStyle/>
          <a:p>
            <a:r>
              <a:rPr lang="en-US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Random Matrix Theory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387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329682" y="1143000"/>
                <a:ext cx="8509518" cy="5410200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LSD</a:t>
                </a:r>
              </a:p>
              <a:p>
                <a:pPr marL="0" indent="0">
                  <a:buNone/>
                </a:pPr>
                <a:endParaRPr lang="en-US" dirty="0">
                  <a:solidFill>
                    <a:schemeClr val="bg2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0" indent="0">
                  <a:buNone/>
                </a:pPr>
                <a:endParaRPr lang="en-US" dirty="0">
                  <a:solidFill>
                    <a:schemeClr val="bg2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0" indent="0">
                  <a:buNone/>
                </a:pPr>
                <a:endParaRPr lang="en-US" dirty="0">
                  <a:solidFill>
                    <a:schemeClr val="bg2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0" indent="0"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Note: These</a:t>
                </a:r>
              </a:p>
              <a:p>
                <a:pPr marL="0" indent="0"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Have Finite</a:t>
                </a:r>
              </a:p>
              <a:p>
                <a:pPr marL="0" indent="0"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Support</a:t>
                </a:r>
              </a:p>
              <a:p>
                <a:pPr marL="0" indent="0"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</a:t>
                </a:r>
                <a14:m>
                  <m:oMath xmlns:m="http://schemas.openxmlformats.org/officeDocument/2006/math">
                    <m:r>
                      <a:rPr lang="en-US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⊂</m:t>
                    </m:r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(0,∞)</m:t>
                    </m:r>
                  </m:oMath>
                </a14:m>
                <a:endParaRPr lang="en-US" dirty="0">
                  <a:solidFill>
                    <a:schemeClr val="bg2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6387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329682" y="1143000"/>
                <a:ext cx="8509518" cy="5410200"/>
              </a:xfrm>
              <a:blipFill>
                <a:blip r:embed="rId2"/>
                <a:stretch>
                  <a:fillRect l="-1791" t="-146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t="16574" r="3454"/>
          <a:stretch/>
        </p:blipFill>
        <p:spPr>
          <a:xfrm>
            <a:off x="4086225" y="1142999"/>
            <a:ext cx="5057775" cy="5705475"/>
          </a:xfrm>
          <a:prstGeom prst="rect">
            <a:avLst/>
          </a:prstGeom>
        </p:spPr>
      </p:pic>
      <p:cxnSp>
        <p:nvCxnSpPr>
          <p:cNvPr id="3" name="Straight Arrow Connector 2"/>
          <p:cNvCxnSpPr/>
          <p:nvPr/>
        </p:nvCxnSpPr>
        <p:spPr>
          <a:xfrm flipV="1">
            <a:off x="2286000" y="4419600"/>
            <a:ext cx="3429000" cy="1219200"/>
          </a:xfrm>
          <a:prstGeom prst="straightConnector1">
            <a:avLst/>
          </a:prstGeom>
          <a:ln w="38100">
            <a:solidFill>
              <a:schemeClr val="bg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 flipV="1">
            <a:off x="2286000" y="4419599"/>
            <a:ext cx="6096000" cy="1219201"/>
          </a:xfrm>
          <a:prstGeom prst="straightConnector1">
            <a:avLst/>
          </a:prstGeom>
          <a:ln w="38100">
            <a:solidFill>
              <a:schemeClr val="bg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79296791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C000"/>
            </a:gs>
            <a:gs pos="50000">
              <a:schemeClr val="tx1"/>
            </a:gs>
            <a:gs pos="100000">
              <a:srgbClr val="FFC000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329682" y="152400"/>
            <a:ext cx="8509518" cy="762000"/>
          </a:xfrm>
        </p:spPr>
        <p:txBody>
          <a:bodyPr/>
          <a:lstStyle/>
          <a:p>
            <a:r>
              <a:rPr lang="en-US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Random Matrix Theory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9682" y="1143000"/>
            <a:ext cx="8509518" cy="5410200"/>
          </a:xfrm>
        </p:spPr>
        <p:txBody>
          <a:bodyPr/>
          <a:lstStyle/>
          <a:p>
            <a:pPr marL="0" indent="0">
              <a:buNone/>
            </a:pPr>
            <a:r>
              <a:rPr lang="en-US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LSD</a:t>
            </a:r>
          </a:p>
          <a:p>
            <a:pPr marL="0" indent="0">
              <a:buNone/>
            </a:pPr>
            <a:endParaRPr lang="en-US" dirty="0">
              <a:solidFill>
                <a:schemeClr val="bg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Particular:</a:t>
            </a:r>
          </a:p>
          <a:p>
            <a:pPr marL="0" indent="0">
              <a:buNone/>
            </a:pPr>
            <a:endParaRPr lang="en-US" dirty="0">
              <a:solidFill>
                <a:schemeClr val="bg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dirty="0">
              <a:solidFill>
                <a:schemeClr val="bg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t="16574" r="3454"/>
          <a:stretch/>
        </p:blipFill>
        <p:spPr>
          <a:xfrm>
            <a:off x="4086225" y="1142999"/>
            <a:ext cx="5057775" cy="5705475"/>
          </a:xfrm>
          <a:prstGeom prst="rect">
            <a:avLst/>
          </a:prstGeom>
        </p:spPr>
      </p:pic>
      <p:grpSp>
        <p:nvGrpSpPr>
          <p:cNvPr id="11" name="Group 10"/>
          <p:cNvGrpSpPr/>
          <p:nvPr/>
        </p:nvGrpSpPr>
        <p:grpSpPr>
          <a:xfrm>
            <a:off x="1676400" y="2819400"/>
            <a:ext cx="4114800" cy="1524000"/>
            <a:chOff x="1676400" y="2819400"/>
            <a:chExt cx="4114800" cy="1524000"/>
          </a:xfrm>
        </p:grpSpPr>
        <p:cxnSp>
          <p:nvCxnSpPr>
            <p:cNvPr id="3" name="Straight Arrow Connector 2"/>
            <p:cNvCxnSpPr/>
            <p:nvPr/>
          </p:nvCxnSpPr>
          <p:spPr>
            <a:xfrm>
              <a:off x="3733800" y="3352879"/>
              <a:ext cx="2057400" cy="990521"/>
            </a:xfrm>
            <a:prstGeom prst="straightConnector1">
              <a:avLst/>
            </a:prstGeom>
            <a:ln w="38100">
              <a:solidFill>
                <a:schemeClr val="bg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" name="TextBox 1"/>
                <p:cNvSpPr txBox="1"/>
                <p:nvPr/>
              </p:nvSpPr>
              <p:spPr>
                <a:xfrm>
                  <a:off x="1676400" y="2819400"/>
                  <a:ext cx="2215799" cy="53347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kumimoji="0" lang="en-US" sz="28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sSupPr>
                          <m:e>
                            <m:r>
                              <a:rPr kumimoji="0" lang="en-US" sz="28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+mn-cs"/>
                              </a:rPr>
                              <m:t>𝜎</m:t>
                            </m:r>
                          </m:e>
                          <m:sup>
                            <m:r>
                              <a:rPr kumimoji="0" lang="en-US" sz="28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2</m:t>
                            </m:r>
                          </m:sup>
                        </m:sSup>
                        <m:sSup>
                          <m:sSupPr>
                            <m:ctrlPr>
                              <a:rPr kumimoji="0" lang="en-US" sz="28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kumimoji="0" lang="en-US" sz="28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</m:ctrlPr>
                              </m:dPr>
                              <m:e>
                                <m:r>
                                  <a:rPr kumimoji="0" lang="en-US" sz="28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1</m:t>
                                </m:r>
                                <m:r>
                                  <a:rPr kumimoji="0" lang="en-US" sz="28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−</m:t>
                                </m:r>
                                <m:rad>
                                  <m:radPr>
                                    <m:degHide m:val="on"/>
                                    <m:ctrlPr>
                                      <a:rPr kumimoji="0" lang="en-US" sz="28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+mn-cs"/>
                                      </a:rPr>
                                    </m:ctrlPr>
                                  </m:radPr>
                                  <m:deg/>
                                  <m:e>
                                    <m:r>
                                      <a:rPr kumimoji="0" lang="en-US" sz="28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+mn-cs"/>
                                      </a:rPr>
                                      <m:t>𝑦</m:t>
                                    </m:r>
                                  </m:e>
                                </m:rad>
                              </m:e>
                            </m:d>
                          </m:e>
                          <m:sup>
                            <m:r>
                              <a:rPr kumimoji="0" lang="en-US" sz="28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2</m:t>
                            </m:r>
                          </m:sup>
                        </m:sSup>
                      </m:oMath>
                    </m:oMathPara>
                  </a14:m>
                  <a:endPara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</mc:Choice>
          <mc:Fallback xmlns="">
            <p:sp>
              <p:nvSpPr>
                <p:cNvPr id="2" name="TextBox 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676400" y="2819400"/>
                  <a:ext cx="2215799" cy="533479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3" name="Group 12"/>
          <p:cNvGrpSpPr/>
          <p:nvPr/>
        </p:nvGrpSpPr>
        <p:grpSpPr>
          <a:xfrm>
            <a:off x="1668733" y="4343400"/>
            <a:ext cx="6713267" cy="1752600"/>
            <a:chOff x="1668733" y="4343400"/>
            <a:chExt cx="6713267" cy="1752600"/>
          </a:xfrm>
        </p:grpSpPr>
        <p:cxnSp>
          <p:nvCxnSpPr>
            <p:cNvPr id="7" name="Straight Arrow Connector 6"/>
            <p:cNvCxnSpPr>
              <a:stCxn id="8" idx="3"/>
            </p:cNvCxnSpPr>
            <p:nvPr/>
          </p:nvCxnSpPr>
          <p:spPr>
            <a:xfrm flipV="1">
              <a:off x="3884532" y="4343400"/>
              <a:ext cx="4497468" cy="1485861"/>
            </a:xfrm>
            <a:prstGeom prst="straightConnector1">
              <a:avLst/>
            </a:prstGeom>
            <a:ln w="38100">
              <a:solidFill>
                <a:schemeClr val="bg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TextBox 7"/>
                <p:cNvSpPr txBox="1"/>
                <p:nvPr/>
              </p:nvSpPr>
              <p:spPr>
                <a:xfrm>
                  <a:off x="1668733" y="5562521"/>
                  <a:ext cx="2215799" cy="53347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kumimoji="0" lang="en-US" sz="28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sSupPr>
                          <m:e>
                            <m:r>
                              <a:rPr kumimoji="0" lang="en-US" sz="28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+mn-cs"/>
                              </a:rPr>
                              <m:t>𝜎</m:t>
                            </m:r>
                          </m:e>
                          <m:sup>
                            <m:r>
                              <a:rPr kumimoji="0" lang="en-US" sz="28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2</m:t>
                            </m:r>
                          </m:sup>
                        </m:sSup>
                        <m:sSup>
                          <m:sSupPr>
                            <m:ctrlPr>
                              <a:rPr kumimoji="0" lang="en-US" sz="28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kumimoji="0" lang="en-US" sz="28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</m:ctrlPr>
                              </m:dPr>
                              <m:e>
                                <m:r>
                                  <a:rPr kumimoji="0" lang="en-US" sz="28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1</m:t>
                                </m:r>
                                <m:r>
                                  <a:rPr kumimoji="0" lang="en-US" sz="28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+</m:t>
                                </m:r>
                                <m:rad>
                                  <m:radPr>
                                    <m:degHide m:val="on"/>
                                    <m:ctrlPr>
                                      <a:rPr kumimoji="0" lang="en-US" sz="28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+mn-cs"/>
                                      </a:rPr>
                                    </m:ctrlPr>
                                  </m:radPr>
                                  <m:deg/>
                                  <m:e>
                                    <m:r>
                                      <a:rPr kumimoji="0" lang="en-US" sz="28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+mn-cs"/>
                                      </a:rPr>
                                      <m:t>𝑦</m:t>
                                    </m:r>
                                  </m:e>
                                </m:rad>
                              </m:e>
                            </m:d>
                          </m:e>
                          <m:sup>
                            <m:r>
                              <a:rPr kumimoji="0" lang="en-US" sz="28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2</m:t>
                            </m:r>
                          </m:sup>
                        </m:sSup>
                      </m:oMath>
                    </m:oMathPara>
                  </a14:m>
                  <a:endPara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</mc:Choice>
          <mc:Fallback xmlns="">
            <p:sp>
              <p:nvSpPr>
                <p:cNvPr id="8" name="TextBox 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668733" y="5562521"/>
                  <a:ext cx="2215799" cy="533479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27824329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C000"/>
            </a:gs>
            <a:gs pos="50000">
              <a:schemeClr val="tx1"/>
            </a:gs>
            <a:gs pos="100000">
              <a:srgbClr val="FFC000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329682" y="152400"/>
            <a:ext cx="8509518" cy="762000"/>
          </a:xfrm>
        </p:spPr>
        <p:txBody>
          <a:bodyPr/>
          <a:lstStyle/>
          <a:p>
            <a:r>
              <a:rPr lang="en-US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Random Matrix Theory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6387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329682" y="1143000"/>
                <a:ext cx="8509518" cy="5410200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LSD:</a:t>
                </a:r>
              </a:p>
              <a:p>
                <a:pPr marL="0" indent="0">
                  <a:buNone/>
                </a:pPr>
                <a:endParaRPr lang="en-US" dirty="0">
                  <a:solidFill>
                    <a:schemeClr val="bg2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0" indent="0"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Now Try Smaller </a:t>
                </a:r>
              </a:p>
              <a:p>
                <a:pPr marL="0" indent="0"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(More Negative log)</a:t>
                </a:r>
              </a:p>
              <a:p>
                <a:pPr marL="0" indent="0"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Values of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𝑦</m:t>
                    </m:r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𝑑</m:t>
                        </m:r>
                      </m:num>
                      <m:den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𝑛</m:t>
                        </m:r>
                      </m:den>
                    </m:f>
                  </m:oMath>
                </a14:m>
                <a:endParaRPr lang="en-US" dirty="0">
                  <a:solidFill>
                    <a:schemeClr val="bg2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0" indent="0">
                  <a:buNone/>
                </a:pPr>
                <a:endParaRPr lang="en-US" dirty="0">
                  <a:solidFill>
                    <a:schemeClr val="bg2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0" indent="0"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Think Larger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𝑛</m:t>
                    </m:r>
                  </m:oMath>
                </a14:m>
                <a:endParaRPr lang="en-US" dirty="0">
                  <a:solidFill>
                    <a:schemeClr val="bg2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16387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329682" y="1143000"/>
                <a:ext cx="8509518" cy="5410200"/>
              </a:xfrm>
              <a:blipFill>
                <a:blip r:embed="rId2"/>
                <a:stretch>
                  <a:fillRect l="-1791" t="-146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t="17688" r="3454"/>
          <a:stretch/>
        </p:blipFill>
        <p:spPr>
          <a:xfrm>
            <a:off x="4086225" y="1219199"/>
            <a:ext cx="5057775" cy="5629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83447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C000"/>
            </a:gs>
            <a:gs pos="50000">
              <a:schemeClr val="tx1"/>
            </a:gs>
            <a:gs pos="100000">
              <a:srgbClr val="FFC000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329682" y="152400"/>
            <a:ext cx="8509518" cy="762000"/>
          </a:xfrm>
        </p:spPr>
        <p:txBody>
          <a:bodyPr/>
          <a:lstStyle/>
          <a:p>
            <a:r>
              <a:rPr lang="en-US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Random Matrix Theory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387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329682" y="1143000"/>
                <a:ext cx="8509518" cy="5410200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LSD:</a:t>
                </a:r>
              </a:p>
              <a:p>
                <a:pPr marL="0" indent="0">
                  <a:buNone/>
                </a:pPr>
                <a:endParaRPr lang="en-US" dirty="0">
                  <a:solidFill>
                    <a:schemeClr val="bg2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0" indent="0"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Now Try Smaller </a:t>
                </a:r>
              </a:p>
              <a:p>
                <a:pPr marL="0" indent="0"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(More Negative log)</a:t>
                </a:r>
              </a:p>
              <a:p>
                <a:pPr marL="0" indent="0"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Values of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𝑦</m:t>
                    </m:r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𝑑</m:t>
                        </m:r>
                      </m:num>
                      <m:den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𝑛</m:t>
                        </m:r>
                      </m:den>
                    </m:f>
                  </m:oMath>
                </a14:m>
                <a:endParaRPr lang="en-US" dirty="0">
                  <a:solidFill>
                    <a:schemeClr val="bg2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6387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329682" y="1143000"/>
                <a:ext cx="8509518" cy="5410200"/>
              </a:xfrm>
              <a:blipFill>
                <a:blip r:embed="rId2"/>
                <a:stretch>
                  <a:fillRect l="-1791" t="-146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t="16574" r="3454"/>
          <a:stretch/>
        </p:blipFill>
        <p:spPr>
          <a:xfrm>
            <a:off x="4086225" y="1142999"/>
            <a:ext cx="5057775" cy="5705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2017583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C000"/>
            </a:gs>
            <a:gs pos="50000">
              <a:schemeClr val="tx1"/>
            </a:gs>
            <a:gs pos="100000">
              <a:srgbClr val="FFC000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329682" y="152400"/>
            <a:ext cx="8509518" cy="762000"/>
          </a:xfrm>
        </p:spPr>
        <p:txBody>
          <a:bodyPr/>
          <a:lstStyle/>
          <a:p>
            <a:r>
              <a:rPr lang="en-US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Random Matrix Theory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387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329682" y="1143000"/>
                <a:ext cx="8509518" cy="5410200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LSD:</a:t>
                </a:r>
              </a:p>
              <a:p>
                <a:pPr marL="0" indent="0">
                  <a:buNone/>
                </a:pPr>
                <a:endParaRPr lang="en-US" dirty="0">
                  <a:solidFill>
                    <a:schemeClr val="bg2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0" indent="0"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Now Try Smaller </a:t>
                </a:r>
              </a:p>
              <a:p>
                <a:pPr marL="0" indent="0"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(More Negative log)</a:t>
                </a:r>
              </a:p>
              <a:p>
                <a:pPr marL="0" indent="0"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Values of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𝑦</m:t>
                    </m:r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𝑑</m:t>
                        </m:r>
                      </m:num>
                      <m:den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𝑛</m:t>
                        </m:r>
                      </m:den>
                    </m:f>
                  </m:oMath>
                </a14:m>
                <a:endParaRPr lang="en-US" dirty="0">
                  <a:solidFill>
                    <a:schemeClr val="bg2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0" indent="0">
                  <a:buNone/>
                </a:pPr>
                <a:endParaRPr lang="en-US" dirty="0">
                  <a:solidFill>
                    <a:schemeClr val="bg2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0" indent="0"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Note:  Support </a:t>
                </a:r>
              </a:p>
              <a:p>
                <a:pPr marL="0" indent="0"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Points  </a:t>
                </a:r>
                <a14:m>
                  <m:oMath xmlns:m="http://schemas.openxmlformats.org/officeDocument/2006/math">
                    <m:r>
                      <a:rPr lang="en-US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→</m:t>
                    </m:r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1</m:t>
                    </m:r>
                  </m:oMath>
                </a14:m>
                <a:endParaRPr lang="en-US" dirty="0">
                  <a:solidFill>
                    <a:schemeClr val="bg2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6387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329682" y="1143000"/>
                <a:ext cx="8509518" cy="5410200"/>
              </a:xfrm>
              <a:blipFill>
                <a:blip r:embed="rId2"/>
                <a:stretch>
                  <a:fillRect l="-1791" t="-146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t="16574" r="3454"/>
          <a:stretch/>
        </p:blipFill>
        <p:spPr>
          <a:xfrm>
            <a:off x="4086225" y="1142999"/>
            <a:ext cx="5057775" cy="5705475"/>
          </a:xfrm>
          <a:prstGeom prst="rect">
            <a:avLst/>
          </a:prstGeom>
        </p:spPr>
      </p:pic>
      <p:cxnSp>
        <p:nvCxnSpPr>
          <p:cNvPr id="6" name="Straight Arrow Connector 5"/>
          <p:cNvCxnSpPr/>
          <p:nvPr/>
        </p:nvCxnSpPr>
        <p:spPr>
          <a:xfrm flipV="1">
            <a:off x="2667000" y="4419600"/>
            <a:ext cx="3048000" cy="1371600"/>
          </a:xfrm>
          <a:prstGeom prst="straightConnector1">
            <a:avLst/>
          </a:prstGeom>
          <a:ln w="38100">
            <a:solidFill>
              <a:schemeClr val="bg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 flipV="1">
            <a:off x="2667000" y="4419600"/>
            <a:ext cx="5715000" cy="1371600"/>
          </a:xfrm>
          <a:prstGeom prst="straightConnector1">
            <a:avLst/>
          </a:prstGeom>
          <a:ln w="38100">
            <a:solidFill>
              <a:schemeClr val="bg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384446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0000"/>
            </a:gs>
            <a:gs pos="50000">
              <a:schemeClr val="tx1"/>
            </a:gs>
            <a:gs pos="100000">
              <a:srgbClr val="FF0000"/>
            </a:gs>
          </a:gsLst>
          <a:lin ang="2700000" scaled="1"/>
        </a:gra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29B29DF-6FF6-CA54-7C1D-AEAD9F3B046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8" name="Rectangle 2">
            <a:extLst>
              <a:ext uri="{FF2B5EF4-FFF2-40B4-BE49-F238E27FC236}">
                <a16:creationId xmlns:a16="http://schemas.microsoft.com/office/drawing/2014/main" id="{0F3B229A-B4DD-10BF-EC91-EDC342F15A34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304800" y="228600"/>
            <a:ext cx="8686800" cy="720725"/>
          </a:xfrm>
        </p:spPr>
        <p:txBody>
          <a:bodyPr lIns="92075" tIns="46038" rIns="92075" bIns="46038"/>
          <a:lstStyle/>
          <a:p>
            <a:pPr eaLnBrk="1" hangingPunct="1"/>
            <a:r>
              <a:rPr lang="en-US" sz="3600" dirty="0">
                <a:solidFill>
                  <a:schemeClr val="bg2"/>
                </a:solidFill>
                <a:latin typeface="Arial" charset="0"/>
              </a:rPr>
              <a:t>Last Class: </a:t>
            </a:r>
            <a:r>
              <a:rPr lang="en-US" sz="3600" dirty="0">
                <a:solidFill>
                  <a:srgbClr val="00B050"/>
                </a:solidFill>
                <a:latin typeface="Arial" charset="0"/>
                <a:cs typeface="Arial" charset="0"/>
              </a:rPr>
              <a:t>HDLSS </a:t>
            </a:r>
            <a:r>
              <a:rPr lang="en-US" sz="3600" dirty="0">
                <a:solidFill>
                  <a:schemeClr val="bg2"/>
                </a:solidFill>
                <a:latin typeface="Arial" charset="0"/>
                <a:cs typeface="Arial" charset="0"/>
              </a:rPr>
              <a:t>History &amp; </a:t>
            </a:r>
            <a:r>
              <a:rPr lang="en-US" sz="3600" dirty="0" err="1">
                <a:solidFill>
                  <a:schemeClr val="bg2"/>
                </a:solidFill>
                <a:latin typeface="Arial" charset="0"/>
                <a:cs typeface="Arial" charset="0"/>
              </a:rPr>
              <a:t>Assum’ns</a:t>
            </a:r>
            <a:endParaRPr lang="en-US" sz="3600" dirty="0">
              <a:solidFill>
                <a:schemeClr val="bg2"/>
              </a:solidFill>
              <a:latin typeface="Arial" charset="0"/>
              <a:cs typeface="Arial" charset="0"/>
            </a:endParaRPr>
          </a:p>
        </p:txBody>
      </p:sp>
      <p:sp>
        <p:nvSpPr>
          <p:cNvPr id="11269" name="Rectangle 3">
            <a:extLst>
              <a:ext uri="{FF2B5EF4-FFF2-40B4-BE49-F238E27FC236}">
                <a16:creationId xmlns:a16="http://schemas.microsoft.com/office/drawing/2014/main" id="{3E36DC38-F6AC-FA7D-4BD7-B5FDF9D4177B}"/>
              </a:ext>
            </a:extLst>
          </p:cNvPr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631825" y="1295400"/>
            <a:ext cx="7902575" cy="5105400"/>
          </a:xfrm>
        </p:spPr>
        <p:txBody>
          <a:bodyPr lIns="92075" tIns="46038" rIns="92075" bIns="46038"/>
          <a:lstStyle/>
          <a:p>
            <a:pPr marL="0" indent="0" eaLnBrk="1" hangingPunct="1">
              <a:lnSpc>
                <a:spcPct val="150000"/>
              </a:lnSpc>
              <a:buFontTx/>
              <a:buNone/>
            </a:pPr>
            <a:r>
              <a:rPr lang="en-US" dirty="0">
                <a:solidFill>
                  <a:schemeClr val="bg2"/>
                </a:solidFill>
                <a:latin typeface="Arial" charset="0"/>
                <a:cs typeface="Arial" charset="0"/>
              </a:rPr>
              <a:t>Major Papers:</a:t>
            </a:r>
          </a:p>
          <a:p>
            <a:pPr marL="514350" indent="-514350" eaLnBrk="1" hangingPunct="1">
              <a:lnSpc>
                <a:spcPct val="150000"/>
              </a:lnSpc>
              <a:buFont typeface="+mj-lt"/>
              <a:buAutoNum type="arabicPeriod"/>
            </a:pPr>
            <a:r>
              <a:rPr lang="en-US" dirty="0">
                <a:solidFill>
                  <a:schemeClr val="bg2"/>
                </a:solidFill>
                <a:latin typeface="Arial" charset="0"/>
                <a:cs typeface="Arial" charset="0"/>
              </a:rPr>
              <a:t>Hall, Marron and Neeman (2005)</a:t>
            </a:r>
          </a:p>
          <a:p>
            <a:pPr marL="514350" indent="-514350" eaLnBrk="1" hangingPunct="1">
              <a:lnSpc>
                <a:spcPct val="150000"/>
              </a:lnSpc>
              <a:buFont typeface="+mj-lt"/>
              <a:buAutoNum type="arabicPeriod"/>
            </a:pPr>
            <a:r>
              <a:rPr lang="en-US" dirty="0">
                <a:solidFill>
                  <a:schemeClr val="bg2"/>
                </a:solidFill>
                <a:latin typeface="Arial" charset="0"/>
                <a:cs typeface="Arial" charset="0"/>
              </a:rPr>
              <a:t>Ahn, Marron, Muller &amp; Chi (2007)</a:t>
            </a:r>
          </a:p>
          <a:p>
            <a:pPr marL="514350" indent="-514350" eaLnBrk="1" hangingPunct="1">
              <a:lnSpc>
                <a:spcPct val="150000"/>
              </a:lnSpc>
              <a:buFont typeface="+mj-lt"/>
              <a:buAutoNum type="arabicPeriod"/>
            </a:pPr>
            <a:r>
              <a:rPr lang="en-US" dirty="0">
                <a:solidFill>
                  <a:schemeClr val="bg2"/>
                </a:solidFill>
                <a:latin typeface="Arial" charset="0"/>
                <a:cs typeface="Arial" charset="0"/>
              </a:rPr>
              <a:t>Yata &amp; Aoshima (2009, 2010a, 2010b, 2012, 2013)</a:t>
            </a:r>
          </a:p>
          <a:p>
            <a:pPr marL="0" indent="0" eaLnBrk="1" hangingPunct="1">
              <a:lnSpc>
                <a:spcPct val="80000"/>
              </a:lnSpc>
              <a:buNone/>
            </a:pPr>
            <a:endParaRPr lang="en-US" dirty="0">
              <a:solidFill>
                <a:schemeClr val="bg2"/>
              </a:solidFill>
              <a:latin typeface="Arial" charset="0"/>
              <a:cs typeface="Arial" charset="0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15CF8042-3BCD-65B2-6713-8C0196BFD540}"/>
              </a:ext>
            </a:extLst>
          </p:cNvPr>
          <p:cNvGrpSpPr/>
          <p:nvPr/>
        </p:nvGrpSpPr>
        <p:grpSpPr>
          <a:xfrm>
            <a:off x="2971800" y="1062335"/>
            <a:ext cx="5486400" cy="537865"/>
            <a:chOff x="2971800" y="1062335"/>
            <a:chExt cx="5486400" cy="537865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FD65E351-3291-1527-3880-A7B023CFF537}"/>
                </a:ext>
              </a:extLst>
            </p:cNvPr>
            <p:cNvSpPr txBox="1"/>
            <p:nvPr/>
          </p:nvSpPr>
          <p:spPr>
            <a:xfrm>
              <a:off x="3942220" y="1062335"/>
              <a:ext cx="451598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On Geometrical Representation</a:t>
              </a:r>
            </a:p>
          </p:txBody>
        </p:sp>
        <p:cxnSp>
          <p:nvCxnSpPr>
            <p:cNvPr id="4" name="Straight Arrow Connector 3">
              <a:extLst>
                <a:ext uri="{FF2B5EF4-FFF2-40B4-BE49-F238E27FC236}">
                  <a16:creationId xmlns:a16="http://schemas.microsoft.com/office/drawing/2014/main" id="{4E52A23C-C95D-282A-02CE-E05AED8864A2}"/>
                </a:ext>
              </a:extLst>
            </p:cNvPr>
            <p:cNvCxnSpPr>
              <a:stCxn id="3" idx="1"/>
            </p:cNvCxnSpPr>
            <p:nvPr/>
          </p:nvCxnSpPr>
          <p:spPr>
            <a:xfrm flipH="1">
              <a:off x="2971800" y="1293168"/>
              <a:ext cx="970420" cy="307032"/>
            </a:xfrm>
            <a:prstGeom prst="straightConnector1">
              <a:avLst/>
            </a:prstGeom>
            <a:ln w="25400">
              <a:solidFill>
                <a:schemeClr val="bg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530184901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C000"/>
            </a:gs>
            <a:gs pos="50000">
              <a:schemeClr val="tx1"/>
            </a:gs>
            <a:gs pos="100000">
              <a:srgbClr val="FFC000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329682" y="152400"/>
            <a:ext cx="8509518" cy="762000"/>
          </a:xfrm>
        </p:spPr>
        <p:txBody>
          <a:bodyPr/>
          <a:lstStyle/>
          <a:p>
            <a:r>
              <a:rPr lang="en-US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Random Matrix Theory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387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329682" y="1143000"/>
                <a:ext cx="8509518" cy="5410200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LSD:</a:t>
                </a:r>
              </a:p>
              <a:p>
                <a:pPr marL="0" indent="0">
                  <a:buNone/>
                </a:pPr>
                <a:endParaRPr lang="en-US" dirty="0">
                  <a:solidFill>
                    <a:schemeClr val="bg2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0" indent="0"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Now Try Smaller </a:t>
                </a:r>
              </a:p>
              <a:p>
                <a:pPr marL="0" indent="0"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(More Negative log)</a:t>
                </a:r>
              </a:p>
              <a:p>
                <a:pPr marL="0" indent="0"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Values of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𝑦</m:t>
                    </m:r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𝑑</m:t>
                        </m:r>
                      </m:num>
                      <m:den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𝑛</m:t>
                        </m:r>
                      </m:den>
                    </m:f>
                  </m:oMath>
                </a14:m>
                <a:endParaRPr lang="en-US" dirty="0">
                  <a:solidFill>
                    <a:schemeClr val="bg2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6387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329682" y="1143000"/>
                <a:ext cx="8509518" cy="5410200"/>
              </a:xfrm>
              <a:blipFill>
                <a:blip r:embed="rId2"/>
                <a:stretch>
                  <a:fillRect l="-1791" t="-146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t="16574" r="3454"/>
          <a:stretch/>
        </p:blipFill>
        <p:spPr>
          <a:xfrm>
            <a:off x="4086225" y="1142999"/>
            <a:ext cx="5057775" cy="5705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584267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C000"/>
            </a:gs>
            <a:gs pos="50000">
              <a:schemeClr val="tx1"/>
            </a:gs>
            <a:gs pos="100000">
              <a:srgbClr val="FFC000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329682" y="152400"/>
            <a:ext cx="8509518" cy="762000"/>
          </a:xfrm>
        </p:spPr>
        <p:txBody>
          <a:bodyPr/>
          <a:lstStyle/>
          <a:p>
            <a:r>
              <a:rPr lang="en-US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Random Matrix Theory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387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329682" y="1143000"/>
                <a:ext cx="8509518" cy="5410200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LSD:</a:t>
                </a:r>
              </a:p>
              <a:p>
                <a:pPr marL="0" indent="0">
                  <a:buNone/>
                </a:pPr>
                <a:endParaRPr lang="en-US" dirty="0">
                  <a:solidFill>
                    <a:schemeClr val="bg2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0" indent="0"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Now Try Smaller </a:t>
                </a:r>
              </a:p>
              <a:p>
                <a:pPr marL="0" indent="0"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(More Negative log)</a:t>
                </a:r>
              </a:p>
              <a:p>
                <a:pPr marL="0" indent="0"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Values of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𝑦</m:t>
                    </m:r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𝑑</m:t>
                        </m:r>
                      </m:num>
                      <m:den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𝑛</m:t>
                        </m:r>
                      </m:den>
                    </m:f>
                  </m:oMath>
                </a14:m>
                <a:endParaRPr lang="en-US" dirty="0">
                  <a:solidFill>
                    <a:schemeClr val="bg2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0" indent="0">
                  <a:buNone/>
                </a:pPr>
                <a:endParaRPr lang="en-US" dirty="0">
                  <a:solidFill>
                    <a:schemeClr val="bg2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0" indent="0">
                  <a:buNone/>
                </a:pPr>
                <a:endParaRPr lang="en-US" dirty="0">
                  <a:solidFill>
                    <a:schemeClr val="bg2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0" indent="0"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Note:  Increasing</a:t>
                </a:r>
              </a:p>
              <a:p>
                <a:pPr marL="0" indent="0"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Symmetry</a:t>
                </a:r>
              </a:p>
            </p:txBody>
          </p:sp>
        </mc:Choice>
        <mc:Fallback xmlns="">
          <p:sp>
            <p:nvSpPr>
              <p:cNvPr id="16387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329682" y="1143000"/>
                <a:ext cx="8509518" cy="5410200"/>
              </a:xfrm>
              <a:blipFill>
                <a:blip r:embed="rId2"/>
                <a:stretch>
                  <a:fillRect l="-1791" t="-1466" b="-563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t="16574" r="3454"/>
          <a:stretch/>
        </p:blipFill>
        <p:spPr>
          <a:xfrm>
            <a:off x="4086225" y="1142999"/>
            <a:ext cx="5057775" cy="5705475"/>
          </a:xfrm>
          <a:prstGeom prst="rect">
            <a:avLst/>
          </a:prstGeom>
        </p:spPr>
      </p:pic>
      <p:grpSp>
        <p:nvGrpSpPr>
          <p:cNvPr id="8" name="Group 7"/>
          <p:cNvGrpSpPr/>
          <p:nvPr/>
        </p:nvGrpSpPr>
        <p:grpSpPr>
          <a:xfrm>
            <a:off x="6096000" y="2768523"/>
            <a:ext cx="2610484" cy="1574877"/>
            <a:chOff x="6096000" y="2768523"/>
            <a:chExt cx="2610484" cy="1574877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TextBox 4"/>
                <p:cNvSpPr txBox="1"/>
                <p:nvPr/>
              </p:nvSpPr>
              <p:spPr>
                <a:xfrm>
                  <a:off x="6172200" y="2768523"/>
                  <a:ext cx="2534284" cy="7366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7030A0"/>
                      </a:solidFill>
                      <a:effectLst/>
                      <a:uLnTx/>
                      <a:uFillTx/>
                      <a:latin typeface="Arial" charset="0"/>
                      <a:ea typeface="+mn-ea"/>
                      <a:cs typeface="+mn-cs"/>
                    </a:rPr>
                    <a:t>Endpoints </a:t>
                  </a:r>
                  <a14:m>
                    <m:oMath xmlns:m="http://schemas.openxmlformats.org/officeDocument/2006/math">
                      <m:sSup>
                        <m:sSupPr>
                          <m:ctrlPr>
                            <a:rPr kumimoji="0" lang="en-US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7030A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pPr>
                        <m:e>
                          <m:r>
                            <a:rPr kumimoji="0" lang="en-US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7030A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𝜎</m:t>
                          </m:r>
                        </m:e>
                        <m:sup>
                          <m:r>
                            <a:rPr kumimoji="0" lang="en-US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7030A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2</m:t>
                          </m:r>
                        </m:sup>
                      </m:sSup>
                      <m:sSup>
                        <m:sSupPr>
                          <m:ctrlPr>
                            <a:rPr kumimoji="0" lang="en-US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7030A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kumimoji="0" lang="en-US" sz="1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7030A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dPr>
                            <m:e>
                              <m:r>
                                <a:rPr kumimoji="0" lang="en-US" sz="1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7030A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1</m:t>
                              </m:r>
                              <m:r>
                                <a:rPr kumimoji="0" lang="en-US" sz="1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7030A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±</m:t>
                              </m:r>
                              <m:rad>
                                <m:radPr>
                                  <m:degHide m:val="on"/>
                                  <m:ctrlPr>
                                    <a:rPr kumimoji="0" lang="en-US" sz="18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7030A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+mn-cs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kumimoji="0" lang="en-US" sz="18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7030A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+mn-cs"/>
                                    </a:rPr>
                                    <m:t>𝑦</m:t>
                                  </m:r>
                                </m:e>
                              </m:rad>
                            </m:e>
                          </m:d>
                        </m:e>
                        <m:sup>
                          <m:r>
                            <a:rPr kumimoji="0" lang="en-US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7030A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2</m:t>
                          </m:r>
                        </m:sup>
                      </m:sSup>
                    </m:oMath>
                  </a14:m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7030A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7030A0"/>
                      </a:solidFill>
                      <a:effectLst/>
                      <a:uLnTx/>
                      <a:uFillTx/>
                      <a:latin typeface="Arial" charset="0"/>
                      <a:ea typeface="+mn-ea"/>
                      <a:cs typeface="+mn-cs"/>
                    </a:rPr>
                    <a:t>Are Converging To 1</a:t>
                  </a:r>
                </a:p>
              </p:txBody>
            </p:sp>
          </mc:Choice>
          <mc:Fallback xmlns="">
            <p:sp>
              <p:nvSpPr>
                <p:cNvPr id="5" name="TextBox 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172200" y="2768523"/>
                  <a:ext cx="2534284" cy="736677"/>
                </a:xfrm>
                <a:prstGeom prst="rect">
                  <a:avLst/>
                </a:prstGeom>
                <a:blipFill>
                  <a:blip r:embed="rId4"/>
                  <a:stretch>
                    <a:fillRect l="-2169" b="-1239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4" name="Straight Arrow Connector 3"/>
            <p:cNvCxnSpPr/>
            <p:nvPr/>
          </p:nvCxnSpPr>
          <p:spPr>
            <a:xfrm>
              <a:off x="6096000" y="4343400"/>
              <a:ext cx="685800" cy="0"/>
            </a:xfrm>
            <a:prstGeom prst="straightConnector1">
              <a:avLst/>
            </a:prstGeom>
            <a:ln w="38100">
              <a:solidFill>
                <a:srgbClr val="7030A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Arrow Connector 8"/>
            <p:cNvCxnSpPr/>
            <p:nvPr/>
          </p:nvCxnSpPr>
          <p:spPr>
            <a:xfrm flipH="1">
              <a:off x="7315200" y="4343400"/>
              <a:ext cx="685800" cy="0"/>
            </a:xfrm>
            <a:prstGeom prst="straightConnector1">
              <a:avLst/>
            </a:prstGeom>
            <a:ln w="38100">
              <a:solidFill>
                <a:srgbClr val="7030A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603284067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C000"/>
            </a:gs>
            <a:gs pos="50000">
              <a:schemeClr val="tx1"/>
            </a:gs>
            <a:gs pos="100000">
              <a:srgbClr val="FFC000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329682" y="152400"/>
            <a:ext cx="8509518" cy="762000"/>
          </a:xfrm>
        </p:spPr>
        <p:txBody>
          <a:bodyPr/>
          <a:lstStyle/>
          <a:p>
            <a:r>
              <a:rPr lang="en-US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Random Matrix Theory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387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329682" y="1143000"/>
                <a:ext cx="8509518" cy="5410200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Larger 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𝑛</m:t>
                    </m:r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=100,000</m:t>
                    </m:r>
                  </m:oMath>
                </a14:m>
                <a:r>
                  <a:rPr lang="en-US" dirty="0">
                    <a:solidFill>
                      <a:schemeClr val="bg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Reduces Variation</a:t>
                </a:r>
              </a:p>
              <a:p>
                <a:pPr marL="0" indent="0">
                  <a:buNone/>
                </a:pPr>
                <a:endParaRPr lang="en-US" dirty="0">
                  <a:solidFill>
                    <a:schemeClr val="bg2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0" indent="0"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Recall</a:t>
                </a:r>
              </a:p>
              <a:p>
                <a:pPr marL="0" indent="0"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Previous</a:t>
                </a:r>
              </a:p>
              <a:p>
                <a:pPr marL="0" indent="0"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Large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𝑛</m:t>
                    </m:r>
                  </m:oMath>
                </a14:m>
                <a:endParaRPr lang="en-US" dirty="0">
                  <a:solidFill>
                    <a:schemeClr val="bg2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0" indent="0"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Case,</a:t>
                </a:r>
              </a:p>
              <a:p>
                <a:pPr marL="0" indent="0"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LSD is</a:t>
                </a:r>
              </a:p>
              <a:p>
                <a:pPr marL="0" indent="0"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Zooming </a:t>
                </a:r>
              </a:p>
              <a:p>
                <a:pPr marL="0" indent="0"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In On This</a:t>
                </a:r>
              </a:p>
            </p:txBody>
          </p:sp>
        </mc:Choice>
        <mc:Fallback xmlns="">
          <p:sp>
            <p:nvSpPr>
              <p:cNvPr id="16387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329682" y="1143000"/>
                <a:ext cx="8509518" cy="5410200"/>
              </a:xfrm>
              <a:blipFill>
                <a:blip r:embed="rId2"/>
                <a:stretch>
                  <a:fillRect l="-1791" t="-1466" b="-90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22157" y="2320116"/>
            <a:ext cx="6421843" cy="4537884"/>
          </a:xfrm>
          <a:prstGeom prst="rect">
            <a:avLst/>
          </a:prstGeom>
        </p:spPr>
      </p:pic>
      <p:cxnSp>
        <p:nvCxnSpPr>
          <p:cNvPr id="5" name="Straight Arrow Connector 4"/>
          <p:cNvCxnSpPr/>
          <p:nvPr/>
        </p:nvCxnSpPr>
        <p:spPr>
          <a:xfrm flipV="1">
            <a:off x="2438400" y="5486400"/>
            <a:ext cx="1066800" cy="685800"/>
          </a:xfrm>
          <a:prstGeom prst="straightConnector1">
            <a:avLst/>
          </a:prstGeom>
          <a:ln w="38100">
            <a:solidFill>
              <a:schemeClr val="bg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/>
          <p:nvPr/>
        </p:nvCxnSpPr>
        <p:spPr>
          <a:xfrm>
            <a:off x="3657600" y="4876800"/>
            <a:ext cx="0" cy="457200"/>
          </a:xfrm>
          <a:prstGeom prst="straightConnector1">
            <a:avLst/>
          </a:prstGeom>
          <a:ln w="3810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flipV="1">
            <a:off x="8001000" y="5562600"/>
            <a:ext cx="0" cy="457200"/>
          </a:xfrm>
          <a:prstGeom prst="straightConnector1">
            <a:avLst/>
          </a:prstGeom>
          <a:ln w="3810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19772392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C000"/>
            </a:gs>
            <a:gs pos="50000">
              <a:schemeClr val="tx1"/>
            </a:gs>
            <a:gs pos="100000">
              <a:srgbClr val="FFC000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329682" y="152400"/>
            <a:ext cx="8509518" cy="762000"/>
          </a:xfrm>
        </p:spPr>
        <p:txBody>
          <a:bodyPr/>
          <a:lstStyle/>
          <a:p>
            <a:r>
              <a:rPr lang="en-US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Random Matrix Theory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387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329682" y="1143000"/>
                <a:ext cx="8509518" cy="5410200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Limiting Case:   </a:t>
                </a: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i="1" smtClean="0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i="0" smtClean="0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lim</m:t>
                              </m:r>
                            </m:e>
                            <m:lim>
                              <m:r>
                                <a:rPr lang="en-US" b="0" i="1" smtClean="0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𝑑</m:t>
                              </m:r>
                              <m:r>
                                <a:rPr lang="en-US" b="0" i="1" smtClean="0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→∞</m:t>
                              </m:r>
                            </m:lim>
                          </m:limLow>
                        </m:fName>
                        <m:e>
                          <m:func>
                            <m:funcPr>
                              <m:ctrlPr>
                                <a:rPr lang="en-US" i="1" smtClean="0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funcPr>
                            <m:fName>
                              <m:limLow>
                                <m:limLowPr>
                                  <m:ctrlPr>
                                    <a:rPr lang="en-US" i="1" smtClean="0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limLow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i="0" smtClean="0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lim</m:t>
                                  </m:r>
                                </m:e>
                                <m:lim>
                                  <m:r>
                                    <a:rPr lang="en-US" b="0" i="1" smtClean="0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𝑛</m:t>
                                  </m:r>
                                  <m:r>
                                    <a:rPr lang="en-US" b="0" i="1" smtClean="0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→∞</m:t>
                                  </m:r>
                                </m:lim>
                              </m:limLow>
                            </m:fName>
                            <m:e/>
                          </m:func>
                        </m:e>
                      </m:func>
                    </m:oMath>
                  </m:oMathPara>
                </a14:m>
                <a:endParaRPr lang="en-US" dirty="0">
                  <a:solidFill>
                    <a:schemeClr val="bg2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0" indent="0">
                  <a:buNone/>
                </a:pPr>
                <a:endParaRPr lang="en-US" dirty="0">
                  <a:solidFill>
                    <a:schemeClr val="bg2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0" indent="0"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Called </a:t>
                </a:r>
                <a:r>
                  <a:rPr lang="en-US" i="1" dirty="0">
                    <a:solidFill>
                      <a:schemeClr val="bg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Medium Dimension High Sample Size</a:t>
                </a:r>
              </a:p>
              <a:p>
                <a:pPr marL="0" indent="0">
                  <a:buNone/>
                </a:pPr>
                <a:endParaRPr lang="en-US" dirty="0">
                  <a:solidFill>
                    <a:schemeClr val="bg2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0" indent="0"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Resulting Density is “Semi-Circle”</a:t>
                </a: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bg2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𝑓</m:t>
                      </m:r>
                      <m:d>
                        <m:dPr>
                          <m:ctrlP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𝑥</m:t>
                          </m:r>
                        </m:e>
                      </m:d>
                      <m:r>
                        <a:rPr lang="en-US" b="0" i="1" smtClean="0">
                          <a:solidFill>
                            <a:schemeClr val="bg2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box>
                        <m:boxPr>
                          <m:ctrlP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boxPr>
                        <m:e>
                          <m:argPr>
                            <m:argSz m:val="-1"/>
                          </m:argPr>
                          <m:f>
                            <m:fPr>
                              <m:ctrlPr>
                                <a:rPr lang="en-US" b="0" i="1" smtClean="0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2</m:t>
                              </m:r>
                            </m:num>
                            <m:den>
                              <m:r>
                                <a:rPr lang="en-US" b="0" i="1" smtClean="0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𝜋</m:t>
                              </m:r>
                              <m:sSup>
                                <m:sSupPr>
                                  <m:ctrlPr>
                                    <a:rPr lang="en-US" b="0" i="1" smtClean="0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𝑅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2</m:t>
                                  </m:r>
                                </m:sup>
                              </m:sSup>
                            </m:den>
                          </m:f>
                        </m:e>
                      </m:box>
                      <m:rad>
                        <m:radPr>
                          <m:degHide m:val="on"/>
                          <m:ctrlP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radPr>
                        <m:deg/>
                        <m:e>
                          <m:sSup>
                            <m:sSupPr>
                              <m:ctrlPr>
                                <a:rPr lang="en-US" b="0" i="1" smtClean="0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𝑅</m:t>
                              </m:r>
                            </m:e>
                            <m:sup>
                              <m:r>
                                <a:rPr lang="en-US" b="0" i="1" smtClean="0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−</m:t>
                          </m:r>
                          <m:sSup>
                            <m:sSupPr>
                              <m:ctrlPr>
                                <a:rPr lang="en-US" b="0" i="1" smtClean="0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b="0" i="1" smtClean="0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2</m:t>
                              </m:r>
                            </m:sup>
                          </m:sSup>
                        </m:e>
                      </m:rad>
                      <m:sSub>
                        <m:sSubPr>
                          <m:ctrlP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1</m:t>
                          </m:r>
                        </m:e>
                        <m:sub>
                          <m:d>
                            <m:dPr>
                              <m:begChr m:val="["/>
                              <m:endChr m:val="]"/>
                              <m:ctrlPr>
                                <a:rPr lang="en-US" b="0" i="1" smtClean="0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−</m:t>
                              </m:r>
                              <m:r>
                                <a:rPr lang="en-US" b="0" i="1" smtClean="0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𝑅</m:t>
                              </m:r>
                              <m:r>
                                <a:rPr lang="en-US" b="0" i="1" smtClean="0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,</m:t>
                              </m:r>
                              <m:r>
                                <a:rPr lang="en-US" b="0" i="1" smtClean="0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𝑅</m:t>
                              </m:r>
                            </m:e>
                          </m:d>
                        </m:sub>
                      </m:sSub>
                      <m:r>
                        <a:rPr lang="en-US" b="0" i="1" smtClean="0">
                          <a:solidFill>
                            <a:schemeClr val="bg2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(</m:t>
                      </m:r>
                      <m:r>
                        <a:rPr lang="en-US" b="0" i="1" smtClean="0">
                          <a:solidFill>
                            <a:schemeClr val="bg2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𝑥</m:t>
                      </m:r>
                      <m:r>
                        <a:rPr lang="en-US" b="0" i="1" smtClean="0">
                          <a:solidFill>
                            <a:schemeClr val="bg2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)</m:t>
                      </m:r>
                    </m:oMath>
                  </m:oMathPara>
                </a14:m>
                <a:endParaRPr lang="en-US" dirty="0">
                  <a:solidFill>
                    <a:schemeClr val="bg2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0" indent="0">
                  <a:buNone/>
                </a:pPr>
                <a:endParaRPr lang="en-US" dirty="0">
                  <a:solidFill>
                    <a:schemeClr val="bg2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0" indent="0"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Called “Wigner Semi-Circle Distribution”</a:t>
                </a:r>
              </a:p>
            </p:txBody>
          </p:sp>
        </mc:Choice>
        <mc:Fallback xmlns="">
          <p:sp>
            <p:nvSpPr>
              <p:cNvPr id="16387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329682" y="1143000"/>
                <a:ext cx="8509518" cy="5410200"/>
              </a:xfrm>
              <a:blipFill>
                <a:blip r:embed="rId2"/>
                <a:stretch>
                  <a:fillRect l="-1791" t="-1466" b="-39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18407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C000"/>
            </a:gs>
            <a:gs pos="50000">
              <a:schemeClr val="tx1"/>
            </a:gs>
            <a:gs pos="100000">
              <a:srgbClr val="FFC000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329682" y="152400"/>
            <a:ext cx="8509518" cy="762000"/>
          </a:xfrm>
        </p:spPr>
        <p:txBody>
          <a:bodyPr/>
          <a:lstStyle/>
          <a:p>
            <a:r>
              <a:rPr lang="en-US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Random Matrix Theory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387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329682" y="1143000"/>
                <a:ext cx="8509518" cy="5410200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Summary:</a:t>
                </a:r>
              </a:p>
              <a:p>
                <a:pPr marL="0" indent="0"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Have Studied Data Matrix Shapes</a:t>
                </a:r>
              </a:p>
              <a:p>
                <a:pPr marL="0" indent="0">
                  <a:buNone/>
                </a:pPr>
                <a:endParaRPr lang="en-US" dirty="0">
                  <a:solidFill>
                    <a:schemeClr val="bg2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0" indent="0">
                  <a:buNone/>
                </a:pPr>
                <a:endParaRPr lang="en-US" dirty="0">
                  <a:solidFill>
                    <a:schemeClr val="bg2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0" indent="0"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Observed:</a:t>
                </a:r>
              </a:p>
              <a:p>
                <a:pPr>
                  <a:buFont typeface="Wingdings" panose="05000000000000000000" pitchFamily="2" charset="2"/>
                  <a:buChar char="Ø"/>
                </a:pPr>
                <a:r>
                  <a:rPr lang="en-US" dirty="0">
                    <a:solidFill>
                      <a:schemeClr val="bg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Convergence to 1 </a:t>
                </a:r>
              </a:p>
              <a:p>
                <a:pPr>
                  <a:buFont typeface="Wingdings" panose="05000000000000000000" pitchFamily="2" charset="2"/>
                  <a:buChar char="Ø"/>
                </a:pPr>
                <a:r>
                  <a:rPr lang="en-US" dirty="0">
                    <a:solidFill>
                      <a:schemeClr val="bg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Increasing Symmetry</a:t>
                </a:r>
              </a:p>
              <a:p>
                <a:pPr marL="0" indent="0"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What About </a:t>
                </a:r>
                <a:r>
                  <a:rPr lang="en-US" i="1" dirty="0">
                    <a:solidFill>
                      <a:schemeClr val="bg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Other</a:t>
                </a:r>
                <a:r>
                  <a:rPr lang="en-US" dirty="0">
                    <a:solidFill>
                      <a:schemeClr val="bg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Direction  (Larger 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𝑑</m:t>
                    </m:r>
                  </m:oMath>
                </a14:m>
                <a:r>
                  <a:rPr lang="en-US" dirty="0">
                    <a:solidFill>
                      <a:schemeClr val="bg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)?</a:t>
                </a:r>
              </a:p>
              <a:p>
                <a:pPr marL="0" indent="0">
                  <a:buNone/>
                </a:pPr>
                <a:endParaRPr lang="en-US" dirty="0">
                  <a:solidFill>
                    <a:schemeClr val="bg2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6387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329682" y="1143000"/>
                <a:ext cx="8509518" cy="5410200"/>
              </a:xfrm>
              <a:blipFill>
                <a:blip r:embed="rId2"/>
                <a:stretch>
                  <a:fillRect l="-1791" t="-146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Rectangle 1"/>
          <p:cNvSpPr/>
          <p:nvPr/>
        </p:nvSpPr>
        <p:spPr>
          <a:xfrm>
            <a:off x="838200" y="2514600"/>
            <a:ext cx="978159" cy="914400"/>
          </a:xfrm>
          <a:prstGeom prst="rect">
            <a:avLst/>
          </a:prstGeom>
          <a:solidFill>
            <a:srgbClr val="00B0F0"/>
          </a:solidFill>
          <a:ln w="5080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438400" y="2514600"/>
            <a:ext cx="1968759" cy="457200"/>
          </a:xfrm>
          <a:prstGeom prst="rect">
            <a:avLst/>
          </a:prstGeom>
          <a:solidFill>
            <a:srgbClr val="00B0F0"/>
          </a:solidFill>
          <a:ln w="5080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041641" y="2514600"/>
            <a:ext cx="3568959" cy="152400"/>
          </a:xfrm>
          <a:prstGeom prst="rect">
            <a:avLst/>
          </a:prstGeom>
          <a:solidFill>
            <a:srgbClr val="00B0F0"/>
          </a:solidFill>
          <a:ln w="5080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588719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C000"/>
            </a:gs>
            <a:gs pos="50000">
              <a:schemeClr val="tx1"/>
            </a:gs>
            <a:gs pos="100000">
              <a:srgbClr val="FFC000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329682" y="152400"/>
            <a:ext cx="8509518" cy="762000"/>
          </a:xfrm>
        </p:spPr>
        <p:txBody>
          <a:bodyPr/>
          <a:lstStyle/>
          <a:p>
            <a:r>
              <a:rPr lang="en-US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Random Matrix Theory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387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329682" y="1143000"/>
                <a:ext cx="8509518" cy="5410200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Consider Growing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𝑑</m:t>
                    </m:r>
                  </m:oMath>
                </a14:m>
                <a:endParaRPr lang="en-US" dirty="0">
                  <a:solidFill>
                    <a:schemeClr val="bg2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0" indent="0">
                  <a:buNone/>
                </a:pPr>
                <a:endParaRPr lang="en-US" dirty="0">
                  <a:solidFill>
                    <a:schemeClr val="bg2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0" indent="0"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Challenge:</a:t>
                </a:r>
              </a:p>
              <a:p>
                <a:pPr marL="0" indent="0"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Only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𝑛</m:t>
                    </m:r>
                  </m:oMath>
                </a14:m>
                <a:r>
                  <a:rPr lang="en-US" dirty="0">
                    <a:solidFill>
                      <a:schemeClr val="bg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Columns in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𝑋</m:t>
                    </m:r>
                  </m:oMath>
                </a14:m>
                <a:r>
                  <a:rPr lang="en-US" dirty="0">
                    <a:solidFill>
                      <a:schemeClr val="bg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(so rank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𝑛</m:t>
                    </m:r>
                  </m:oMath>
                </a14:m>
                <a:r>
                  <a:rPr lang="en-US" dirty="0">
                    <a:solidFill>
                      <a:schemeClr val="bg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)</a:t>
                </a:r>
              </a:p>
              <a:p>
                <a:pPr marL="0" indent="0"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Yet 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l-GR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Σ</m:t>
                        </m:r>
                      </m:e>
                    </m:acc>
                    <m:r>
                      <a:rPr lang="en-US" i="1">
                        <a:solidFill>
                          <a:schemeClr val="bg2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box>
                      <m:boxPr>
                        <m:ctrlPr>
                          <a:rPr lang="en-US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f>
                          <m:fPr>
                            <m:ctrlPr>
                              <a:rPr lang="en-US" i="1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fPr>
                          <m:num>
                            <m:r>
                              <a:rPr lang="en-US" i="1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i="1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𝑛</m:t>
                            </m:r>
                          </m:den>
                        </m:f>
                      </m:e>
                    </m:box>
                    <m:r>
                      <a:rPr lang="en-US" i="1">
                        <a:solidFill>
                          <a:schemeClr val="bg2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𝑋</m:t>
                    </m:r>
                    <m:sSup>
                      <m:sSupPr>
                        <m:ctrlPr>
                          <a:rPr lang="en-US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𝑋</m:t>
                        </m:r>
                      </m:e>
                      <m:sup>
                        <m:r>
                          <a:rPr lang="en-US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𝑡</m:t>
                        </m:r>
                      </m:sup>
                    </m:sSup>
                  </m:oMath>
                </a14:m>
                <a:r>
                  <a:rPr lang="en-US" dirty="0">
                    <a:solidFill>
                      <a:schemeClr val="bg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is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𝑑</m:t>
                    </m:r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×</m:t>
                    </m:r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𝑑</m:t>
                    </m:r>
                  </m:oMath>
                </a14:m>
                <a:endParaRPr lang="en-US" dirty="0">
                  <a:solidFill>
                    <a:schemeClr val="bg2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0" indent="0"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So Have 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𝑑</m:t>
                    </m:r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−</m:t>
                    </m:r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𝑛</m:t>
                    </m:r>
                  </m:oMath>
                </a14:m>
                <a:r>
                  <a:rPr lang="en-US" dirty="0">
                    <a:solidFill>
                      <a:schemeClr val="bg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Eigenvalues 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=0</m:t>
                    </m:r>
                  </m:oMath>
                </a14:m>
                <a:endParaRPr lang="en-US" dirty="0">
                  <a:solidFill>
                    <a:schemeClr val="bg2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0" indent="0">
                  <a:buNone/>
                </a:pPr>
                <a:endParaRPr lang="en-US" dirty="0">
                  <a:solidFill>
                    <a:schemeClr val="bg2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0" indent="0">
                  <a:buNone/>
                </a:pPr>
                <a:endParaRPr lang="en-US" dirty="0">
                  <a:solidFill>
                    <a:schemeClr val="bg2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6387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329682" y="1143000"/>
                <a:ext cx="8509518" cy="5410200"/>
              </a:xfrm>
              <a:blipFill>
                <a:blip r:embed="rId2"/>
                <a:stretch>
                  <a:fillRect l="-1791" t="-146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/>
          <p:cNvSpPr/>
          <p:nvPr/>
        </p:nvSpPr>
        <p:spPr>
          <a:xfrm>
            <a:off x="7239000" y="914400"/>
            <a:ext cx="978159" cy="914400"/>
          </a:xfrm>
          <a:prstGeom prst="rect">
            <a:avLst/>
          </a:prstGeom>
          <a:solidFill>
            <a:srgbClr val="00B0F0"/>
          </a:solidFill>
          <a:ln w="5080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772400" y="2057400"/>
            <a:ext cx="444759" cy="1828800"/>
          </a:xfrm>
          <a:prstGeom prst="rect">
            <a:avLst/>
          </a:prstGeom>
          <a:solidFill>
            <a:srgbClr val="00B0F0"/>
          </a:solidFill>
          <a:ln w="5080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8001000" y="4191000"/>
            <a:ext cx="216159" cy="2590800"/>
          </a:xfrm>
          <a:prstGeom prst="rect">
            <a:avLst/>
          </a:prstGeom>
          <a:solidFill>
            <a:srgbClr val="00B0F0"/>
          </a:solidFill>
          <a:ln w="5080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679054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C000"/>
            </a:gs>
            <a:gs pos="50000">
              <a:schemeClr val="tx1"/>
            </a:gs>
            <a:gs pos="100000">
              <a:srgbClr val="FFC000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329682" y="152400"/>
            <a:ext cx="8509518" cy="762000"/>
          </a:xfrm>
        </p:spPr>
        <p:txBody>
          <a:bodyPr/>
          <a:lstStyle/>
          <a:p>
            <a:r>
              <a:rPr lang="en-US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Random Matrix Theory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387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329682" y="1143000"/>
                <a:ext cx="8509518" cy="5410200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LSD:</a:t>
                </a:r>
              </a:p>
              <a:p>
                <a:pPr marL="0" indent="0">
                  <a:buNone/>
                </a:pPr>
                <a:endParaRPr lang="en-US" dirty="0">
                  <a:solidFill>
                    <a:schemeClr val="bg2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0" indent="0">
                  <a:buNone/>
                </a:pPr>
                <a:endParaRPr lang="en-US" dirty="0">
                  <a:solidFill>
                    <a:schemeClr val="bg2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0" indent="0">
                  <a:buNone/>
                </a:pPr>
                <a:endParaRPr lang="en-US" dirty="0">
                  <a:solidFill>
                    <a:schemeClr val="bg2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0" indent="0"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Start With</a:t>
                </a:r>
              </a:p>
              <a:p>
                <a:pPr marL="0" indent="0"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𝑦</m:t>
                    </m:r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𝑑</m:t>
                        </m:r>
                      </m:num>
                      <m:den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𝑛</m:t>
                        </m:r>
                      </m:den>
                    </m:f>
                    <m:r>
                      <a:rPr lang="en-US" i="1">
                        <a:solidFill>
                          <a:schemeClr val="bg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≈</m:t>
                    </m:r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1</m:t>
                    </m:r>
                  </m:oMath>
                </a14:m>
                <a:endParaRPr lang="en-US" dirty="0">
                  <a:solidFill>
                    <a:schemeClr val="bg2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0" indent="0"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Case</a:t>
                </a:r>
              </a:p>
              <a:p>
                <a:pPr marL="0" indent="0">
                  <a:buNone/>
                </a:pPr>
                <a:endParaRPr lang="en-US" dirty="0">
                  <a:solidFill>
                    <a:schemeClr val="bg2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6387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329682" y="1143000"/>
                <a:ext cx="8509518" cy="5410200"/>
              </a:xfrm>
              <a:blipFill>
                <a:blip r:embed="rId2"/>
                <a:stretch>
                  <a:fillRect l="-1791" t="-146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t="16574" r="3454"/>
          <a:stretch/>
        </p:blipFill>
        <p:spPr>
          <a:xfrm>
            <a:off x="4086225" y="1142999"/>
            <a:ext cx="5057775" cy="5705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6550214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C000"/>
            </a:gs>
            <a:gs pos="50000">
              <a:schemeClr val="tx1"/>
            </a:gs>
            <a:gs pos="100000">
              <a:srgbClr val="FFC000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329682" y="152400"/>
            <a:ext cx="8509518" cy="762000"/>
          </a:xfrm>
        </p:spPr>
        <p:txBody>
          <a:bodyPr/>
          <a:lstStyle/>
          <a:p>
            <a:r>
              <a:rPr lang="en-US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Random Matrix Theory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387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329682" y="1143000"/>
                <a:ext cx="8509518" cy="5410200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LSD:</a:t>
                </a:r>
              </a:p>
              <a:p>
                <a:pPr marL="0" indent="0">
                  <a:buNone/>
                </a:pPr>
                <a:endParaRPr lang="en-US" dirty="0">
                  <a:solidFill>
                    <a:schemeClr val="bg2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0" indent="0"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Now Try Larger</a:t>
                </a:r>
              </a:p>
              <a:p>
                <a:pPr marL="0" indent="0"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Values of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𝑦</m:t>
                    </m:r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𝑑</m:t>
                        </m:r>
                      </m:num>
                      <m:den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𝑛</m:t>
                        </m:r>
                      </m:den>
                    </m:f>
                  </m:oMath>
                </a14:m>
                <a:endParaRPr lang="en-US" dirty="0">
                  <a:solidFill>
                    <a:schemeClr val="bg2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0" indent="0">
                  <a:buNone/>
                </a:pPr>
                <a:endParaRPr lang="en-US" dirty="0">
                  <a:solidFill>
                    <a:schemeClr val="bg2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6387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329682" y="1143000"/>
                <a:ext cx="8509518" cy="5410200"/>
              </a:xfrm>
              <a:blipFill>
                <a:blip r:embed="rId2"/>
                <a:stretch>
                  <a:fillRect l="-1791" t="-146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t="16574" r="3454"/>
          <a:stretch/>
        </p:blipFill>
        <p:spPr>
          <a:xfrm>
            <a:off x="4086225" y="1143001"/>
            <a:ext cx="5057775" cy="5705474"/>
          </a:xfrm>
          <a:prstGeom prst="rect">
            <a:avLst/>
          </a:prstGeom>
        </p:spPr>
      </p:pic>
      <p:grpSp>
        <p:nvGrpSpPr>
          <p:cNvPr id="7" name="Group 6"/>
          <p:cNvGrpSpPr/>
          <p:nvPr/>
        </p:nvGrpSpPr>
        <p:grpSpPr>
          <a:xfrm>
            <a:off x="457200" y="4191000"/>
            <a:ext cx="4343400" cy="1229618"/>
            <a:chOff x="457200" y="4191000"/>
            <a:chExt cx="4343400" cy="1229618"/>
          </a:xfrm>
        </p:grpSpPr>
        <p:sp>
          <p:nvSpPr>
            <p:cNvPr id="3" name="TextBox 2"/>
            <p:cNvSpPr txBox="1"/>
            <p:nvPr/>
          </p:nvSpPr>
          <p:spPr>
            <a:xfrm>
              <a:off x="457200" y="4343400"/>
              <a:ext cx="2759089" cy="107721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Proportion of</a:t>
              </a: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0 Eigenvalues</a:t>
              </a:r>
            </a:p>
          </p:txBody>
        </p:sp>
        <p:cxnSp>
          <p:nvCxnSpPr>
            <p:cNvPr id="5" name="Straight Arrow Connector 4"/>
            <p:cNvCxnSpPr>
              <a:stCxn id="3" idx="3"/>
            </p:cNvCxnSpPr>
            <p:nvPr/>
          </p:nvCxnSpPr>
          <p:spPr>
            <a:xfrm flipV="1">
              <a:off x="3216289" y="4191000"/>
              <a:ext cx="1584311" cy="691009"/>
            </a:xfrm>
            <a:prstGeom prst="straightConnector1">
              <a:avLst/>
            </a:prstGeom>
            <a:ln w="50800">
              <a:solidFill>
                <a:schemeClr val="bg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5103746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C000"/>
            </a:gs>
            <a:gs pos="50000">
              <a:schemeClr val="tx1"/>
            </a:gs>
            <a:gs pos="100000">
              <a:srgbClr val="FFC000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329682" y="152400"/>
            <a:ext cx="8509518" cy="762000"/>
          </a:xfrm>
        </p:spPr>
        <p:txBody>
          <a:bodyPr/>
          <a:lstStyle/>
          <a:p>
            <a:r>
              <a:rPr lang="en-US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Random Matrix Theory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387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329682" y="1143000"/>
                <a:ext cx="8509518" cy="5410200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LSD:</a:t>
                </a:r>
              </a:p>
              <a:p>
                <a:pPr marL="0" indent="0">
                  <a:buNone/>
                </a:pPr>
                <a:endParaRPr lang="en-US" dirty="0">
                  <a:solidFill>
                    <a:schemeClr val="bg2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0" indent="0"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Now Try Larger</a:t>
                </a:r>
              </a:p>
              <a:p>
                <a:pPr marL="0" indent="0"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Values of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𝑦</m:t>
                    </m:r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𝑑</m:t>
                        </m:r>
                      </m:num>
                      <m:den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𝑛</m:t>
                        </m:r>
                      </m:den>
                    </m:f>
                  </m:oMath>
                </a14:m>
                <a:endParaRPr lang="en-US" dirty="0">
                  <a:solidFill>
                    <a:schemeClr val="bg2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0" indent="0">
                  <a:buNone/>
                </a:pPr>
                <a:endParaRPr lang="en-US" dirty="0">
                  <a:solidFill>
                    <a:schemeClr val="bg2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6387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329682" y="1143000"/>
                <a:ext cx="8509518" cy="5410200"/>
              </a:xfrm>
              <a:blipFill>
                <a:blip r:embed="rId2"/>
                <a:stretch>
                  <a:fillRect l="-1791" t="-146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t="16574" r="3454"/>
          <a:stretch/>
        </p:blipFill>
        <p:spPr>
          <a:xfrm>
            <a:off x="4086225" y="1142999"/>
            <a:ext cx="5057775" cy="5705475"/>
          </a:xfrm>
          <a:prstGeom prst="rect">
            <a:avLst/>
          </a:prstGeom>
        </p:spPr>
      </p:pic>
      <p:grpSp>
        <p:nvGrpSpPr>
          <p:cNvPr id="5" name="Group 4"/>
          <p:cNvGrpSpPr/>
          <p:nvPr/>
        </p:nvGrpSpPr>
        <p:grpSpPr>
          <a:xfrm>
            <a:off x="228600" y="3733800"/>
            <a:ext cx="6172200" cy="1981200"/>
            <a:chOff x="457200" y="3439418"/>
            <a:chExt cx="6172200" cy="1981200"/>
          </a:xfrm>
        </p:grpSpPr>
        <p:sp>
          <p:nvSpPr>
            <p:cNvPr id="6" name="TextBox 5"/>
            <p:cNvSpPr txBox="1"/>
            <p:nvPr/>
          </p:nvSpPr>
          <p:spPr>
            <a:xfrm>
              <a:off x="457200" y="4343400"/>
              <a:ext cx="3624710" cy="107721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Spectral Density of</a:t>
              </a: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Non-0 Eigenvalues</a:t>
              </a:r>
            </a:p>
          </p:txBody>
        </p:sp>
        <p:cxnSp>
          <p:nvCxnSpPr>
            <p:cNvPr id="7" name="Straight Arrow Connector 6"/>
            <p:cNvCxnSpPr>
              <a:stCxn id="6" idx="3"/>
            </p:cNvCxnSpPr>
            <p:nvPr/>
          </p:nvCxnSpPr>
          <p:spPr>
            <a:xfrm flipV="1">
              <a:off x="4081910" y="3439418"/>
              <a:ext cx="2547490" cy="1442591"/>
            </a:xfrm>
            <a:prstGeom prst="straightConnector1">
              <a:avLst/>
            </a:prstGeom>
            <a:ln w="50800">
              <a:solidFill>
                <a:schemeClr val="bg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9319663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C000"/>
            </a:gs>
            <a:gs pos="50000">
              <a:schemeClr val="tx1"/>
            </a:gs>
            <a:gs pos="100000">
              <a:srgbClr val="FFC000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329682" y="152400"/>
            <a:ext cx="8509518" cy="762000"/>
          </a:xfrm>
        </p:spPr>
        <p:txBody>
          <a:bodyPr/>
          <a:lstStyle/>
          <a:p>
            <a:r>
              <a:rPr lang="en-US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Random Matrix Theory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387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329682" y="1143000"/>
                <a:ext cx="8509518" cy="5410200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LSD:</a:t>
                </a:r>
              </a:p>
              <a:p>
                <a:pPr marL="0" indent="0">
                  <a:buNone/>
                </a:pPr>
                <a:endParaRPr lang="en-US" dirty="0">
                  <a:solidFill>
                    <a:schemeClr val="bg2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0" indent="0"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Now Try Larger</a:t>
                </a:r>
              </a:p>
              <a:p>
                <a:pPr marL="0" indent="0"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Values of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𝑦</m:t>
                    </m:r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𝑑</m:t>
                        </m:r>
                      </m:num>
                      <m:den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𝑛</m:t>
                        </m:r>
                      </m:den>
                    </m:f>
                  </m:oMath>
                </a14:m>
                <a:endParaRPr lang="en-US" dirty="0">
                  <a:solidFill>
                    <a:schemeClr val="bg2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0" indent="0">
                  <a:buNone/>
                </a:pPr>
                <a:endParaRPr lang="en-US" dirty="0">
                  <a:solidFill>
                    <a:schemeClr val="bg2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6387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329682" y="1143000"/>
                <a:ext cx="8509518" cy="5410200"/>
              </a:xfrm>
              <a:blipFill>
                <a:blip r:embed="rId2"/>
                <a:stretch>
                  <a:fillRect l="-1791" t="-146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t="17688" r="3454"/>
          <a:stretch/>
        </p:blipFill>
        <p:spPr>
          <a:xfrm>
            <a:off x="4086225" y="1219199"/>
            <a:ext cx="5057775" cy="5629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60081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0000"/>
            </a:gs>
            <a:gs pos="50000">
              <a:schemeClr val="tx1"/>
            </a:gs>
            <a:gs pos="100000">
              <a:srgbClr val="FF0000"/>
            </a:gs>
          </a:gsLst>
          <a:lin ang="2700000" scaled="1"/>
        </a:gra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4460E6C-A837-E36E-ACB4-1810ABDD69D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8" name="Rectangle 2">
            <a:extLst>
              <a:ext uri="{FF2B5EF4-FFF2-40B4-BE49-F238E27FC236}">
                <a16:creationId xmlns:a16="http://schemas.microsoft.com/office/drawing/2014/main" id="{9AB56870-E1AE-44A6-A793-F47FA148DC85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304800" y="228600"/>
            <a:ext cx="8686800" cy="720725"/>
          </a:xfrm>
        </p:spPr>
        <p:txBody>
          <a:bodyPr lIns="92075" tIns="46038" rIns="92075" bIns="46038"/>
          <a:lstStyle/>
          <a:p>
            <a:pPr eaLnBrk="1" hangingPunct="1"/>
            <a:r>
              <a:rPr lang="en-US" sz="3600" dirty="0">
                <a:solidFill>
                  <a:schemeClr val="bg2"/>
                </a:solidFill>
                <a:latin typeface="Arial" charset="0"/>
              </a:rPr>
              <a:t>Last Class: </a:t>
            </a:r>
            <a:r>
              <a:rPr lang="en-US" sz="3600" dirty="0">
                <a:solidFill>
                  <a:srgbClr val="00B050"/>
                </a:solidFill>
                <a:latin typeface="Arial" charset="0"/>
                <a:cs typeface="Arial" charset="0"/>
              </a:rPr>
              <a:t>HDLSS</a:t>
            </a:r>
            <a:r>
              <a:rPr lang="en-US" sz="3600" dirty="0">
                <a:latin typeface="Arial" charset="0"/>
                <a:cs typeface="Arial" charset="0"/>
              </a:rPr>
              <a:t> </a:t>
            </a:r>
            <a:r>
              <a:rPr lang="en-US" sz="3600" dirty="0">
                <a:solidFill>
                  <a:schemeClr val="bg2"/>
                </a:solidFill>
                <a:latin typeface="Arial" charset="0"/>
                <a:cs typeface="Arial" charset="0"/>
              </a:rPr>
              <a:t>History &amp; </a:t>
            </a:r>
            <a:r>
              <a:rPr lang="en-US" sz="3600" dirty="0" err="1">
                <a:solidFill>
                  <a:schemeClr val="bg2"/>
                </a:solidFill>
                <a:latin typeface="Arial" charset="0"/>
                <a:cs typeface="Arial" charset="0"/>
              </a:rPr>
              <a:t>Assum’ns</a:t>
            </a:r>
            <a:endParaRPr lang="en-US" sz="3600" dirty="0">
              <a:solidFill>
                <a:schemeClr val="bg2"/>
              </a:solidFill>
              <a:latin typeface="Arial" charset="0"/>
              <a:cs typeface="Arial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269" name="Rectangle 3">
                <a:extLst>
                  <a:ext uri="{FF2B5EF4-FFF2-40B4-BE49-F238E27FC236}">
                    <a16:creationId xmlns:a16="http://schemas.microsoft.com/office/drawing/2014/main" id="{FEF7AC36-A05B-71C8-6527-F0CEA9E844F5}"/>
                  </a:ext>
                </a:extLst>
              </p:cNvPr>
              <p:cNvSpPr>
                <a:spLocks noGrp="1" noChangeArrowheads="1"/>
              </p:cNvSpPr>
              <p:nvPr>
                <p:ph type="body" sz="half" idx="4294967295"/>
              </p:nvPr>
            </p:nvSpPr>
            <p:spPr>
              <a:xfrm>
                <a:off x="631825" y="914400"/>
                <a:ext cx="7902575" cy="5105400"/>
              </a:xfrm>
            </p:spPr>
            <p:txBody>
              <a:bodyPr lIns="92075" tIns="46038" rIns="92075" bIns="46038"/>
              <a:lstStyle/>
              <a:p>
                <a:pPr eaLnBrk="1" hangingPunct="1">
                  <a:lnSpc>
                    <a:spcPct val="120000"/>
                  </a:lnSpc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John Kent Example:   </a:t>
                </a:r>
              </a:p>
              <a:p>
                <a:pPr algn="ctr" eaLnBrk="1" hangingPunct="1">
                  <a:lnSpc>
                    <a:spcPct val="120000"/>
                  </a:lnSpc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Normal Scale Mixture</a:t>
                </a:r>
              </a:p>
              <a:p>
                <a:pPr eaLnBrk="1" hangingPunct="1">
                  <a:lnSpc>
                    <a:spcPct val="120000"/>
                  </a:lnSpc>
                  <a:buFont typeface="Wingdings" pitchFamily="2" charset="2"/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</m:ctrlPr>
                      </m:sSubPr>
                      <m:e>
                        <m:acc>
                          <m:accPr>
                            <m:chr m:val="̃"/>
                            <m:ctrlPr>
                              <a:rPr lang="en-US" i="1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1" i="1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</m:acc>
                      </m:e>
                      <m:sub>
                        <m:r>
                          <a:rPr lang="en-US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  <m:t>𝑖</m:t>
                        </m:r>
                      </m:sub>
                    </m:sSub>
                    <m:r>
                      <a:rPr lang="en-US" i="1">
                        <a:solidFill>
                          <a:schemeClr val="bg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charset="0"/>
                      </a:rPr>
                      <m:t>~0.5</m:t>
                    </m:r>
                    <m:sSub>
                      <m:sSubPr>
                        <m:ctrlPr>
                          <a:rPr lang="en-US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charset="0"/>
                          </a:rPr>
                          <m:t>𝑁</m:t>
                        </m:r>
                      </m:e>
                      <m:sub>
                        <m:r>
                          <a:rPr lang="en-US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charset="0"/>
                          </a:rPr>
                          <m:t>𝑑</m:t>
                        </m:r>
                      </m:sub>
                    </m:sSub>
                    <m:d>
                      <m:dPr>
                        <m:ctrlPr>
                          <a:rPr lang="en-US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charset="0"/>
                          </a:rPr>
                        </m:ctrlPr>
                      </m:dPr>
                      <m:e>
                        <m:bar>
                          <m:barPr>
                            <m:ctrlPr>
                              <a:rPr lang="en-US" i="1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charset="0"/>
                              </a:rPr>
                            </m:ctrlPr>
                          </m:barPr>
                          <m:e>
                            <m:r>
                              <a:rPr lang="en-US" i="1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charset="0"/>
                              </a:rPr>
                              <m:t>0</m:t>
                            </m:r>
                          </m:e>
                        </m:bar>
                        <m:r>
                          <a:rPr lang="en-US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i="1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charset="0"/>
                              </a:rPr>
                              <m:t>𝐼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charset="0"/>
                              </a:rPr>
                              <m:t>𝑑</m:t>
                            </m:r>
                          </m:sub>
                        </m:sSub>
                      </m:e>
                    </m:d>
                    <m:r>
                      <a:rPr lang="en-US" i="1">
                        <a:solidFill>
                          <a:schemeClr val="bg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charset="0"/>
                      </a:rPr>
                      <m:t>+0.5</m:t>
                    </m:r>
                    <m:sSub>
                      <m:sSubPr>
                        <m:ctrlPr>
                          <a:rPr lang="en-US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charset="0"/>
                          </a:rPr>
                          <m:t>𝑁</m:t>
                        </m:r>
                      </m:e>
                      <m:sub>
                        <m:r>
                          <a:rPr lang="en-US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charset="0"/>
                          </a:rPr>
                          <m:t>𝑑</m:t>
                        </m:r>
                      </m:sub>
                    </m:sSub>
                    <m:d>
                      <m:dPr>
                        <m:ctrlPr>
                          <a:rPr lang="en-US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charset="0"/>
                          </a:rPr>
                        </m:ctrlPr>
                      </m:dPr>
                      <m:e>
                        <m:bar>
                          <m:barPr>
                            <m:ctrlPr>
                              <a:rPr lang="en-US" i="1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charset="0"/>
                              </a:rPr>
                            </m:ctrlPr>
                          </m:barPr>
                          <m:e>
                            <m:r>
                              <a:rPr lang="en-US" i="1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charset="0"/>
                              </a:rPr>
                              <m:t>0</m:t>
                            </m:r>
                          </m:e>
                        </m:bar>
                        <m:r>
                          <a:rPr lang="en-US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i="1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charset="0"/>
                              </a:rPr>
                              <m:t>100∗</m:t>
                            </m:r>
                            <m:r>
                              <a:rPr lang="en-US" i="1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charset="0"/>
                              </a:rPr>
                              <m:t>𝐼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charset="0"/>
                              </a:rPr>
                              <m:t>𝑑</m:t>
                            </m:r>
                          </m:sub>
                        </m:sSub>
                      </m:e>
                    </m:d>
                  </m:oMath>
                </a14:m>
                <a:endParaRPr lang="en-US" dirty="0">
                  <a:solidFill>
                    <a:schemeClr val="bg2"/>
                  </a:solidFill>
                  <a:latin typeface="Arial" charset="0"/>
                  <a:ea typeface="Cambria Math" panose="02040503050406030204" pitchFamily="18" charset="0"/>
                  <a:cs typeface="Arial" charset="0"/>
                </a:endParaRPr>
              </a:p>
              <a:p>
                <a:pPr eaLnBrk="1" hangingPunct="1">
                  <a:lnSpc>
                    <a:spcPct val="120000"/>
                  </a:lnSpc>
                  <a:buFont typeface="Wingdings" pitchFamily="2" charset="2"/>
                  <a:buNone/>
                </a:pPr>
                <a:r>
                  <a:rPr kumimoji="0" lang="en-US" sz="2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Arial" charset="0"/>
                  </a:rPr>
                  <a:t>Can only say:   </a:t>
                </a:r>
                <a14:m>
                  <m:oMath xmlns:m="http://schemas.openxmlformats.org/officeDocument/2006/math">
                    <m:d>
                      <m:dPr>
                        <m:begChr m:val="‖"/>
                        <m:endChr m:val="‖"/>
                        <m:ctrlPr>
                          <a:rPr kumimoji="0" lang="en-US" sz="24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Arial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400" i="1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cs typeface="Arial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̃"/>
                                <m:ctrlPr>
                                  <a:rPr lang="en-US" sz="2400" i="1">
                                    <a:solidFill>
                                      <a:schemeClr val="bg2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2400" b="1" i="1">
                                    <a:solidFill>
                                      <a:schemeClr val="bg2"/>
                                    </a:solidFill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</m:e>
                            </m:acc>
                          </m:e>
                          <m:sub>
                            <m:r>
                              <a:rPr lang="en-US" sz="2400" i="1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cs typeface="Arial" charset="0"/>
                              </a:rPr>
                              <m:t>𝑖</m:t>
                            </m:r>
                          </m:sub>
                        </m:sSub>
                      </m:e>
                    </m:d>
                    <m:r>
                      <a:rPr kumimoji="0" lang="en-US" sz="2400" b="0" i="1" u="none" strike="noStrike" kern="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Arial" charset="0"/>
                      </a:rPr>
                      <m:t>=</m:t>
                    </m:r>
                    <m:sSub>
                      <m:sSubPr>
                        <m:ctrlPr>
                          <a:rPr kumimoji="0" lang="en-US" sz="2400" b="0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Arial" charset="0"/>
                          </a:rPr>
                        </m:ctrlPr>
                      </m:sSubPr>
                      <m:e>
                        <m:r>
                          <a:rPr kumimoji="0" lang="en-US" sz="2400" b="0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Arial" charset="0"/>
                          </a:rPr>
                          <m:t>𝑂</m:t>
                        </m:r>
                      </m:e>
                      <m:sub>
                        <m:r>
                          <a:rPr kumimoji="0" lang="en-US" sz="2400" b="0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Arial" charset="0"/>
                          </a:rPr>
                          <m:t>𝑝</m:t>
                        </m:r>
                      </m:sub>
                    </m:sSub>
                    <m:d>
                      <m:dPr>
                        <m:ctrlPr>
                          <a:rPr kumimoji="0" lang="en-US" sz="2400" b="0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Arial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kumimoji="0" lang="en-US" sz="2400" b="0" i="1" u="none" strike="noStrike" kern="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Arial" charset="0"/>
                              </a:rPr>
                            </m:ctrlPr>
                          </m:sSupPr>
                          <m:e>
                            <m:r>
                              <a:rPr kumimoji="0" lang="en-US" sz="2400" b="0" i="1" u="none" strike="noStrike" kern="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Arial" charset="0"/>
                              </a:rPr>
                              <m:t>𝑑</m:t>
                            </m:r>
                          </m:e>
                          <m:sup>
                            <m:r>
                              <a:rPr kumimoji="0" lang="en-US" sz="2400" b="0" i="1" u="none" strike="noStrike" kern="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Arial" charset="0"/>
                              </a:rPr>
                              <m:t>1/2</m:t>
                            </m:r>
                          </m:sup>
                        </m:sSup>
                      </m:e>
                    </m:d>
                  </m:oMath>
                </a14:m>
                <a:r>
                  <a:rPr kumimoji="0" lang="en-US" sz="2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Arial" charset="0"/>
                  </a:rPr>
                  <a:t>  </a:t>
                </a:r>
                <a14:m>
                  <m:oMath xmlns:m="http://schemas.openxmlformats.org/officeDocument/2006/math">
                    <m:d>
                      <m:dPr>
                        <m:ctrlPr>
                          <a:rPr kumimoji="0" lang="en-US" sz="2400" b="0" i="1" u="none" strike="noStrike" kern="0" cap="none" spc="0" normalizeH="0" baseline="0" noProof="0" dirty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Arial" charset="0"/>
                          </a:rPr>
                        </m:ctrlPr>
                      </m:dPr>
                      <m:e>
                        <m:r>
                          <a:rPr kumimoji="0" lang="en-US" sz="2400" b="0" i="1" u="none" strike="noStrike" kern="0" cap="none" spc="0" normalizeH="0" baseline="0" noProof="0" dirty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Arial" charset="0"/>
                          </a:rPr>
                          <m:t>=</m:t>
                        </m:r>
                        <m:d>
                          <m:dPr>
                            <m:begChr m:val="{"/>
                            <m:endChr m:val=""/>
                            <m:ctrlPr>
                              <a:rPr kumimoji="0" lang="en-US" sz="2400" b="0" i="1" u="none" strike="noStrike" kern="0" cap="none" spc="0" normalizeH="0" baseline="0" noProof="0" dirty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Arial" charset="0"/>
                              </a:rPr>
                            </m:ctrlPr>
                          </m:dPr>
                          <m:e>
                            <m:m>
                              <m:mPr>
                                <m:mcs>
                                  <m:mc>
                                    <m:mcPr>
                                      <m:count m:val="2"/>
                                      <m:mcJc m:val="center"/>
                                    </m:mcPr>
                                  </m:mc>
                                </m:mcs>
                                <m:ctrlPr>
                                  <a:rPr kumimoji="0" lang="en-US" sz="2400" b="0" i="1" u="none" strike="noStrike" kern="0" cap="none" spc="0" normalizeH="0" baseline="0" noProof="0" dirty="0" smtClean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Arial" charset="0"/>
                                  </a:rPr>
                                </m:ctrlPr>
                              </m:mPr>
                              <m:mr>
                                <m:e>
                                  <m:sSup>
                                    <m:sSupPr>
                                      <m:ctrlPr>
                                        <a:rPr kumimoji="0" lang="en-US" sz="2400" b="0" i="1" u="none" strike="noStrike" kern="0" cap="none" spc="0" normalizeH="0" baseline="0" noProof="0" dirty="0" smtClean="0">
                                          <a:ln>
                                            <a:noFill/>
                                          </a:ln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Arial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kumimoji="0" lang="en-US" sz="2400" b="0" i="1" u="none" strike="noStrike" kern="0" cap="none" spc="0" normalizeH="0" baseline="0" noProof="0" dirty="0" smtClean="0">
                                          <a:ln>
                                            <a:noFill/>
                                          </a:ln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Arial" charset="0"/>
                                        </a:rPr>
                                        <m:t>𝑑</m:t>
                                      </m:r>
                                    </m:e>
                                    <m:sup>
                                      <m:f>
                                        <m:fPr>
                                          <m:type m:val="lin"/>
                                          <m:ctrlPr>
                                            <a:rPr kumimoji="0" lang="en-US" sz="2400" b="0" i="1" u="none" strike="noStrike" kern="0" cap="none" spc="0" normalizeH="0" baseline="0" noProof="0" dirty="0" smtClean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srgbClr val="000000"/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panose="02040503050406030204" pitchFamily="18" charset="0"/>
                                              <a:ea typeface="+mn-ea"/>
                                              <a:cs typeface="Arial" charset="0"/>
                                            </a:rPr>
                                          </m:ctrlPr>
                                        </m:fPr>
                                        <m:num>
                                          <m:r>
                                            <a:rPr kumimoji="0" lang="en-US" sz="2400" b="0" i="1" u="none" strike="noStrike" kern="0" cap="none" spc="0" normalizeH="0" baseline="0" noProof="0" dirty="0" smtClean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srgbClr val="000000"/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panose="02040503050406030204" pitchFamily="18" charset="0"/>
                                              <a:ea typeface="+mn-ea"/>
                                              <a:cs typeface="Arial" charset="0"/>
                                            </a:rPr>
                                            <m:t>1</m:t>
                                          </m:r>
                                        </m:num>
                                        <m:den>
                                          <m:r>
                                            <a:rPr kumimoji="0" lang="en-US" sz="2400" b="0" i="1" u="none" strike="noStrike" kern="0" cap="none" spc="0" normalizeH="0" baseline="0" noProof="0" dirty="0" smtClean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srgbClr val="000000"/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panose="02040503050406030204" pitchFamily="18" charset="0"/>
                                              <a:ea typeface="+mn-ea"/>
                                              <a:cs typeface="Arial" charset="0"/>
                                            </a:rPr>
                                            <m:t>2</m:t>
                                          </m:r>
                                        </m:den>
                                      </m:f>
                                    </m:sup>
                                  </m:sSup>
                                </m:e>
                                <m:e>
                                  <m:r>
                                    <a:rPr kumimoji="0" lang="en-US" sz="2400" b="0" i="1" u="none" strike="noStrike" kern="0" cap="none" spc="0" normalizeH="0" baseline="0" noProof="0" dirty="0" smtClean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Arial" charset="0"/>
                                    </a:rPr>
                                    <m:t>𝑤</m:t>
                                  </m:r>
                                  <m:r>
                                    <a:rPr kumimoji="0" lang="en-US" sz="2400" b="0" i="1" u="none" strike="noStrike" kern="0" cap="none" spc="0" normalizeH="0" baseline="0" noProof="0" dirty="0" smtClean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Arial" charset="0"/>
                                    </a:rPr>
                                    <m:t>.</m:t>
                                  </m:r>
                                  <m:r>
                                    <a:rPr kumimoji="0" lang="en-US" sz="2400" b="0" i="1" u="none" strike="noStrike" kern="0" cap="none" spc="0" normalizeH="0" baseline="0" noProof="0" dirty="0" smtClean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Arial" charset="0"/>
                                    </a:rPr>
                                    <m:t>𝑝</m:t>
                                  </m:r>
                                  <m:r>
                                    <a:rPr kumimoji="0" lang="en-US" sz="2400" b="0" i="1" u="none" strike="noStrike" kern="0" cap="none" spc="0" normalizeH="0" baseline="0" noProof="0" dirty="0" smtClean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Arial" charset="0"/>
                                    </a:rPr>
                                    <m:t>.</m:t>
                                  </m:r>
                                  <m:box>
                                    <m:boxPr>
                                      <m:ctrlPr>
                                        <a:rPr kumimoji="0" lang="en-US" sz="2400" b="0" i="1" u="none" strike="noStrike" kern="0" cap="none" spc="0" normalizeH="0" baseline="0" noProof="0" dirty="0" smtClean="0">
                                          <a:ln>
                                            <a:noFill/>
                                          </a:ln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Arial" charset="0"/>
                                        </a:rPr>
                                      </m:ctrlPr>
                                    </m:boxPr>
                                    <m:e>
                                      <m:argPr>
                                        <m:argSz m:val="-1"/>
                                      </m:argPr>
                                      <m:f>
                                        <m:fPr>
                                          <m:ctrlPr>
                                            <a:rPr kumimoji="0" lang="en-US" sz="2400" b="0" i="1" u="none" strike="noStrike" kern="0" cap="none" spc="0" normalizeH="0" baseline="0" noProof="0" dirty="0" smtClean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srgbClr val="000000"/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panose="02040503050406030204" pitchFamily="18" charset="0"/>
                                              <a:ea typeface="+mn-ea"/>
                                              <a:cs typeface="Arial" charset="0"/>
                                            </a:rPr>
                                          </m:ctrlPr>
                                        </m:fPr>
                                        <m:num>
                                          <m:r>
                                            <a:rPr kumimoji="0" lang="en-US" sz="2400" b="0" i="1" u="none" strike="noStrike" kern="0" cap="none" spc="0" normalizeH="0" baseline="0" noProof="0" dirty="0" smtClean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srgbClr val="000000"/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panose="02040503050406030204" pitchFamily="18" charset="0"/>
                                              <a:ea typeface="+mn-ea"/>
                                              <a:cs typeface="Arial" charset="0"/>
                                            </a:rPr>
                                            <m:t>1</m:t>
                                          </m:r>
                                        </m:num>
                                        <m:den>
                                          <m:r>
                                            <a:rPr kumimoji="0" lang="en-US" sz="2400" b="0" i="1" u="none" strike="noStrike" kern="0" cap="none" spc="0" normalizeH="0" baseline="0" noProof="0" dirty="0" smtClean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srgbClr val="000000"/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panose="02040503050406030204" pitchFamily="18" charset="0"/>
                                              <a:ea typeface="+mn-ea"/>
                                              <a:cs typeface="Arial" charset="0"/>
                                            </a:rPr>
                                            <m:t>2</m:t>
                                          </m:r>
                                        </m:den>
                                      </m:f>
                                    </m:e>
                                  </m:box>
                                </m:e>
                              </m:mr>
                              <m:mr>
                                <m:e>
                                  <m:r>
                                    <a:rPr kumimoji="0" lang="en-US" sz="2400" b="0" i="1" u="none" strike="noStrike" kern="0" cap="none" spc="0" normalizeH="0" baseline="0" noProof="0" dirty="0" smtClean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Arial" charset="0"/>
                                    </a:rPr>
                                    <m:t>10</m:t>
                                  </m:r>
                                  <m:sSup>
                                    <m:sSupPr>
                                      <m:ctrlPr>
                                        <a:rPr kumimoji="0" lang="en-US" sz="2400" b="0" i="1" u="none" strike="noStrike" kern="0" cap="none" spc="0" normalizeH="0" baseline="0" noProof="0" dirty="0" smtClean="0">
                                          <a:ln>
                                            <a:noFill/>
                                          </a:ln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Arial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kumimoji="0" lang="en-US" sz="2400" b="0" i="1" u="none" strike="noStrike" kern="0" cap="none" spc="0" normalizeH="0" baseline="0" noProof="0" dirty="0" smtClean="0">
                                          <a:ln>
                                            <a:noFill/>
                                          </a:ln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Arial" charset="0"/>
                                        </a:rPr>
                                        <m:t>𝑑</m:t>
                                      </m:r>
                                    </m:e>
                                    <m:sup>
                                      <m:r>
                                        <a:rPr kumimoji="0" lang="en-US" sz="2400" b="0" i="1" u="none" strike="noStrike" kern="0" cap="none" spc="0" normalizeH="0" baseline="0" noProof="0" dirty="0" smtClean="0">
                                          <a:ln>
                                            <a:noFill/>
                                          </a:ln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Arial" charset="0"/>
                                        </a:rPr>
                                        <m:t>1/2</m:t>
                                      </m:r>
                                    </m:sup>
                                  </m:sSup>
                                </m:e>
                                <m:e>
                                  <m:r>
                                    <a:rPr kumimoji="0" lang="en-US" sz="2400" b="0" i="1" u="none" strike="noStrike" kern="0" cap="none" spc="0" normalizeH="0" baseline="0" noProof="0" dirty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Arial" charset="0"/>
                                    </a:rPr>
                                    <m:t>𝑤</m:t>
                                  </m:r>
                                  <m:r>
                                    <a:rPr kumimoji="0" lang="en-US" sz="2400" b="0" i="1" u="none" strike="noStrike" kern="0" cap="none" spc="0" normalizeH="0" baseline="0" noProof="0" dirty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Arial" charset="0"/>
                                    </a:rPr>
                                    <m:t>.</m:t>
                                  </m:r>
                                  <m:r>
                                    <a:rPr kumimoji="0" lang="en-US" sz="2400" b="0" i="1" u="none" strike="noStrike" kern="0" cap="none" spc="0" normalizeH="0" baseline="0" noProof="0" dirty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Arial" charset="0"/>
                                    </a:rPr>
                                    <m:t>𝑝</m:t>
                                  </m:r>
                                  <m:r>
                                    <a:rPr kumimoji="0" lang="en-US" sz="2400" b="0" i="1" u="none" strike="noStrike" kern="0" cap="none" spc="0" normalizeH="0" baseline="0" noProof="0" dirty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Arial" charset="0"/>
                                    </a:rPr>
                                    <m:t>.</m:t>
                                  </m:r>
                                  <m:box>
                                    <m:boxPr>
                                      <m:ctrlPr>
                                        <a:rPr kumimoji="0" lang="en-US" sz="2400" b="0" i="1" u="none" strike="noStrike" kern="0" cap="none" spc="0" normalizeH="0" baseline="0" noProof="0" dirty="0">
                                          <a:ln>
                                            <a:noFill/>
                                          </a:ln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Arial" charset="0"/>
                                        </a:rPr>
                                      </m:ctrlPr>
                                    </m:boxPr>
                                    <m:e>
                                      <m:argPr>
                                        <m:argSz m:val="-1"/>
                                      </m:argPr>
                                      <m:f>
                                        <m:fPr>
                                          <m:ctrlPr>
                                            <a:rPr kumimoji="0" lang="en-US" sz="2400" b="0" i="1" u="none" strike="noStrike" kern="0" cap="none" spc="0" normalizeH="0" baseline="0" noProof="0" dirty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srgbClr val="000000"/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panose="02040503050406030204" pitchFamily="18" charset="0"/>
                                              <a:ea typeface="+mn-ea"/>
                                              <a:cs typeface="Arial" charset="0"/>
                                            </a:rPr>
                                          </m:ctrlPr>
                                        </m:fPr>
                                        <m:num>
                                          <m:r>
                                            <a:rPr kumimoji="0" lang="en-US" sz="2400" b="0" i="1" u="none" strike="noStrike" kern="0" cap="none" spc="0" normalizeH="0" baseline="0" noProof="0" dirty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srgbClr val="000000"/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panose="02040503050406030204" pitchFamily="18" charset="0"/>
                                              <a:ea typeface="+mn-ea"/>
                                              <a:cs typeface="Arial" charset="0"/>
                                            </a:rPr>
                                            <m:t>1</m:t>
                                          </m:r>
                                        </m:num>
                                        <m:den>
                                          <m:r>
                                            <a:rPr kumimoji="0" lang="en-US" sz="2400" b="0" i="1" u="none" strike="noStrike" kern="0" cap="none" spc="0" normalizeH="0" baseline="0" noProof="0" dirty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srgbClr val="000000"/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panose="02040503050406030204" pitchFamily="18" charset="0"/>
                                              <a:ea typeface="+mn-ea"/>
                                              <a:cs typeface="Arial" charset="0"/>
                                            </a:rPr>
                                            <m:t>2</m:t>
                                          </m:r>
                                        </m:den>
                                      </m:f>
                                    </m:e>
                                  </m:box>
                                </m:e>
                              </m:mr>
                            </m:m>
                          </m:e>
                        </m:d>
                        <m:r>
                          <a:rPr kumimoji="0" lang="en-US" sz="2400" b="0" i="1" u="none" strike="noStrike" kern="0" cap="none" spc="0" normalizeH="0" baseline="0" noProof="0" dirty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Arial" charset="0"/>
                          </a:rPr>
                          <m:t>     </m:t>
                        </m:r>
                      </m:e>
                    </m:d>
                  </m:oMath>
                </a14:m>
                <a:endParaRPr kumimoji="0" lang="en-US" sz="2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Arial" charset="0"/>
                </a:endParaRPr>
              </a:p>
              <a:p>
                <a:pPr marL="533400" marR="0" lvl="0" indent="-533400" algn="l" defTabSz="914400" rtl="0" eaLnBrk="1" fontAlgn="base" latinLnBrk="0" hangingPunct="1">
                  <a:lnSpc>
                    <a:spcPct val="14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 typeface="Wingdings" pitchFamily="2" charset="2"/>
                  <a:buNone/>
                  <a:tabLst/>
                  <a:defRPr/>
                </a:pPr>
                <a:r>
                  <a:rPr kumimoji="0" lang="en-US" sz="2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Arial" charset="0"/>
                  </a:rPr>
                  <a:t>			</a:t>
                </a:r>
                <a:r>
                  <a:rPr kumimoji="0" lang="en-US" b="0" i="1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Arial" charset="0"/>
                  </a:rPr>
                  <a:t>not deterministic</a:t>
                </a:r>
              </a:p>
              <a:p>
                <a:pPr marL="533400" marR="0" lvl="0" indent="-533400" algn="l" defTabSz="914400" rtl="0" eaLnBrk="1" fontAlgn="base" latinLnBrk="0" hangingPunct="1">
                  <a:lnSpc>
                    <a:spcPct val="14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 typeface="Wingdings" pitchFamily="2" charset="2"/>
                  <a:buNone/>
                  <a:tabLst/>
                  <a:defRPr/>
                </a:pPr>
                <a:r>
                  <a:rPr kumimoji="0" lang="en-US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Arial" charset="0"/>
                  </a:rPr>
                  <a:t>Conclude:   Geometrical Representation  Needs Additional Condition</a:t>
                </a:r>
              </a:p>
              <a:p>
                <a:pPr eaLnBrk="1" hangingPunct="1">
                  <a:lnSpc>
                    <a:spcPct val="120000"/>
                  </a:lnSpc>
                  <a:buNone/>
                </a:pPr>
                <a:endParaRPr lang="en-US" i="1" dirty="0">
                  <a:solidFill>
                    <a:schemeClr val="bg2"/>
                  </a:solidFill>
                  <a:latin typeface="Arial" charset="0"/>
                  <a:cs typeface="Arial" charset="0"/>
                </a:endParaRPr>
              </a:p>
            </p:txBody>
          </p:sp>
        </mc:Choice>
        <mc:Fallback xmlns="">
          <p:sp>
            <p:nvSpPr>
              <p:cNvPr id="11269" name="Rectangle 3">
                <a:extLst>
                  <a:ext uri="{FF2B5EF4-FFF2-40B4-BE49-F238E27FC236}">
                    <a16:creationId xmlns:a16="http://schemas.microsoft.com/office/drawing/2014/main" id="{FEF7AC36-A05B-71C8-6527-F0CEA9E844F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half" idx="4294967295"/>
              </p:nvPr>
            </p:nvSpPr>
            <p:spPr>
              <a:xfrm>
                <a:off x="631825" y="914400"/>
                <a:ext cx="7902575" cy="5105400"/>
              </a:xfrm>
              <a:blipFill>
                <a:blip r:embed="rId3"/>
                <a:stretch>
                  <a:fillRect l="-2006" t="-716" b="-140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9604693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C000"/>
            </a:gs>
            <a:gs pos="50000">
              <a:schemeClr val="tx1"/>
            </a:gs>
            <a:gs pos="100000">
              <a:srgbClr val="FFC000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329682" y="152400"/>
            <a:ext cx="8509518" cy="762000"/>
          </a:xfrm>
        </p:spPr>
        <p:txBody>
          <a:bodyPr/>
          <a:lstStyle/>
          <a:p>
            <a:r>
              <a:rPr lang="en-US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Random Matrix Theory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387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329682" y="1143000"/>
                <a:ext cx="8509518" cy="5410200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LSD:</a:t>
                </a:r>
              </a:p>
              <a:p>
                <a:pPr marL="0" indent="0">
                  <a:buNone/>
                </a:pPr>
                <a:endParaRPr lang="en-US" dirty="0">
                  <a:solidFill>
                    <a:schemeClr val="bg2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0" indent="0"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Now Try Larger</a:t>
                </a:r>
              </a:p>
              <a:p>
                <a:pPr marL="0" indent="0"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Values of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𝑦</m:t>
                    </m:r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𝑑</m:t>
                        </m:r>
                      </m:num>
                      <m:den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𝑛</m:t>
                        </m:r>
                      </m:den>
                    </m:f>
                  </m:oMath>
                </a14:m>
                <a:endParaRPr lang="en-US" dirty="0">
                  <a:solidFill>
                    <a:schemeClr val="bg2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0" indent="0">
                  <a:buNone/>
                </a:pPr>
                <a:endParaRPr lang="en-US" dirty="0">
                  <a:solidFill>
                    <a:schemeClr val="bg2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6387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329682" y="1143000"/>
                <a:ext cx="8509518" cy="5410200"/>
              </a:xfrm>
              <a:blipFill>
                <a:blip r:embed="rId2"/>
                <a:stretch>
                  <a:fillRect l="-1791" t="-146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t="16574" r="3454"/>
          <a:stretch/>
        </p:blipFill>
        <p:spPr>
          <a:xfrm>
            <a:off x="4086225" y="1142999"/>
            <a:ext cx="5057775" cy="5705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9865812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C000"/>
            </a:gs>
            <a:gs pos="50000">
              <a:schemeClr val="tx1"/>
            </a:gs>
            <a:gs pos="100000">
              <a:srgbClr val="FFC000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329682" y="152400"/>
            <a:ext cx="8509518" cy="762000"/>
          </a:xfrm>
        </p:spPr>
        <p:txBody>
          <a:bodyPr/>
          <a:lstStyle/>
          <a:p>
            <a:r>
              <a:rPr lang="en-US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Random Matrix Theory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387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329682" y="1143000"/>
                <a:ext cx="8509518" cy="5410200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LSD:</a:t>
                </a:r>
              </a:p>
              <a:p>
                <a:pPr marL="0" indent="0">
                  <a:buNone/>
                </a:pPr>
                <a:endParaRPr lang="en-US" dirty="0">
                  <a:solidFill>
                    <a:schemeClr val="bg2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0" indent="0"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Now Try Larger</a:t>
                </a:r>
              </a:p>
              <a:p>
                <a:pPr marL="0" indent="0"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Values of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𝑦</m:t>
                    </m:r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𝑑</m:t>
                        </m:r>
                      </m:num>
                      <m:den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𝑛</m:t>
                        </m:r>
                      </m:den>
                    </m:f>
                  </m:oMath>
                </a14:m>
                <a:endParaRPr lang="en-US" dirty="0">
                  <a:solidFill>
                    <a:schemeClr val="bg2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0" indent="0">
                  <a:buNone/>
                </a:pPr>
                <a:endParaRPr lang="en-US" dirty="0">
                  <a:solidFill>
                    <a:schemeClr val="bg2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0" indent="0">
                  <a:buNone/>
                </a:pPr>
                <a:endParaRPr lang="en-US" dirty="0">
                  <a:solidFill>
                    <a:schemeClr val="bg2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0" indent="0">
                  <a:buNone/>
                </a:pPr>
                <a:endParaRPr lang="en-US" dirty="0">
                  <a:solidFill>
                    <a:schemeClr val="bg2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0" indent="0">
                  <a:buNone/>
                </a:pPr>
                <a:endParaRPr lang="en-US" dirty="0">
                  <a:solidFill>
                    <a:schemeClr val="bg2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6387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329682" y="1143000"/>
                <a:ext cx="8509518" cy="5410200"/>
              </a:xfrm>
              <a:blipFill>
                <a:blip r:embed="rId2"/>
                <a:stretch>
                  <a:fillRect l="-1791" t="-146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t="16574" r="3454"/>
          <a:stretch/>
        </p:blipFill>
        <p:spPr>
          <a:xfrm>
            <a:off x="4086225" y="1142999"/>
            <a:ext cx="5057775" cy="5705475"/>
          </a:xfrm>
          <a:prstGeom prst="rect">
            <a:avLst/>
          </a:prstGeom>
        </p:spPr>
      </p:pic>
      <p:grpSp>
        <p:nvGrpSpPr>
          <p:cNvPr id="11" name="Group 10"/>
          <p:cNvGrpSpPr/>
          <p:nvPr/>
        </p:nvGrpSpPr>
        <p:grpSpPr>
          <a:xfrm>
            <a:off x="76200" y="3352800"/>
            <a:ext cx="5943600" cy="1752600"/>
            <a:chOff x="76200" y="3352800"/>
            <a:chExt cx="5943600" cy="1752600"/>
          </a:xfrm>
        </p:grpSpPr>
        <p:sp>
          <p:nvSpPr>
            <p:cNvPr id="3" name="TextBox 2"/>
            <p:cNvSpPr txBox="1"/>
            <p:nvPr/>
          </p:nvSpPr>
          <p:spPr>
            <a:xfrm>
              <a:off x="76200" y="4028182"/>
              <a:ext cx="3943131" cy="107721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Again 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Heads </a:t>
              </a: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Towards Semi-Circle</a:t>
              </a:r>
            </a:p>
          </p:txBody>
        </p:sp>
        <p:cxnSp>
          <p:nvCxnSpPr>
            <p:cNvPr id="5" name="Straight Arrow Connector 4"/>
            <p:cNvCxnSpPr/>
            <p:nvPr/>
          </p:nvCxnSpPr>
          <p:spPr>
            <a:xfrm flipV="1">
              <a:off x="2743200" y="3352800"/>
              <a:ext cx="3276600" cy="1066800"/>
            </a:xfrm>
            <a:prstGeom prst="straightConnector1">
              <a:avLst/>
            </a:prstGeom>
            <a:ln w="50800">
              <a:solidFill>
                <a:schemeClr val="bg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" name="Group 9"/>
          <p:cNvGrpSpPr/>
          <p:nvPr/>
        </p:nvGrpSpPr>
        <p:grpSpPr>
          <a:xfrm>
            <a:off x="1125793" y="4114800"/>
            <a:ext cx="3903407" cy="2362200"/>
            <a:chOff x="1125793" y="4114800"/>
            <a:chExt cx="3903407" cy="2362200"/>
          </a:xfrm>
        </p:grpSpPr>
        <p:sp>
          <p:nvSpPr>
            <p:cNvPr id="6" name="TextBox 5"/>
            <p:cNvSpPr txBox="1"/>
            <p:nvPr/>
          </p:nvSpPr>
          <p:spPr>
            <a:xfrm>
              <a:off x="1125793" y="5399782"/>
              <a:ext cx="2074607" cy="107721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But Small </a:t>
              </a: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Proportion</a:t>
              </a:r>
            </a:p>
          </p:txBody>
        </p:sp>
        <p:cxnSp>
          <p:nvCxnSpPr>
            <p:cNvPr id="9" name="Straight Arrow Connector 8"/>
            <p:cNvCxnSpPr/>
            <p:nvPr/>
          </p:nvCxnSpPr>
          <p:spPr>
            <a:xfrm flipV="1">
              <a:off x="2971800" y="4114800"/>
              <a:ext cx="2057400" cy="1752600"/>
            </a:xfrm>
            <a:prstGeom prst="straightConnector1">
              <a:avLst/>
            </a:prstGeom>
            <a:ln w="50800">
              <a:solidFill>
                <a:schemeClr val="bg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2608198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C000"/>
            </a:gs>
            <a:gs pos="50000">
              <a:schemeClr val="tx1"/>
            </a:gs>
            <a:gs pos="100000">
              <a:srgbClr val="FFC000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329682" y="152400"/>
            <a:ext cx="8509518" cy="762000"/>
          </a:xfrm>
        </p:spPr>
        <p:txBody>
          <a:bodyPr/>
          <a:lstStyle/>
          <a:p>
            <a:r>
              <a:rPr lang="en-US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Random Matrix Theory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387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329682" y="1143000"/>
                <a:ext cx="8509518" cy="5410200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LSD:</a:t>
                </a:r>
              </a:p>
              <a:p>
                <a:pPr marL="0" indent="0">
                  <a:buNone/>
                </a:pPr>
                <a:endParaRPr lang="en-US" dirty="0">
                  <a:solidFill>
                    <a:schemeClr val="bg2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0" indent="0"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Now Try Larger</a:t>
                </a:r>
              </a:p>
              <a:p>
                <a:pPr marL="0" indent="0"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Values of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𝑦</m:t>
                    </m:r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𝑑</m:t>
                        </m:r>
                      </m:num>
                      <m:den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𝑛</m:t>
                        </m:r>
                      </m:den>
                    </m:f>
                  </m:oMath>
                </a14:m>
                <a:endParaRPr lang="en-US" dirty="0">
                  <a:solidFill>
                    <a:schemeClr val="bg2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0" indent="0">
                  <a:buNone/>
                </a:pPr>
                <a:endParaRPr lang="en-US" dirty="0">
                  <a:solidFill>
                    <a:schemeClr val="bg2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0" indent="0"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Note:</a:t>
                </a:r>
              </a:p>
              <a:p>
                <a:pPr marL="0" indent="0" algn="ctr"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Shapes Seem Similar to Above</a:t>
                </a:r>
              </a:p>
            </p:txBody>
          </p:sp>
        </mc:Choice>
        <mc:Fallback xmlns="">
          <p:sp>
            <p:nvSpPr>
              <p:cNvPr id="16387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329682" y="1143000"/>
                <a:ext cx="8509518" cy="5410200"/>
              </a:xfrm>
              <a:blipFill>
                <a:blip r:embed="rId2"/>
                <a:stretch>
                  <a:fillRect l="-1791" t="-146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84033842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C000"/>
            </a:gs>
            <a:gs pos="50000">
              <a:schemeClr val="tx1"/>
            </a:gs>
            <a:gs pos="100000">
              <a:srgbClr val="FFC000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329682" y="152400"/>
            <a:ext cx="8509518" cy="762000"/>
          </a:xfrm>
        </p:spPr>
        <p:txBody>
          <a:bodyPr/>
          <a:lstStyle/>
          <a:p>
            <a:r>
              <a:rPr lang="en-US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Random Matrix Theory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6387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329682" y="1143000"/>
                <a:ext cx="8509518" cy="5410200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LSD:  Dual Covariance Variation</a:t>
                </a:r>
              </a:p>
              <a:p>
                <a:pPr marL="0" indent="0">
                  <a:buNone/>
                </a:pPr>
                <a:endParaRPr lang="en-US" sz="1800" dirty="0">
                  <a:solidFill>
                    <a:schemeClr val="bg2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0" indent="0"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Idea:    Replace 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l-GR" b="1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𝜮</m:t>
                        </m:r>
                      </m:e>
                    </m:acc>
                    <m:r>
                      <a:rPr lang="en-US" i="1">
                        <a:solidFill>
                          <a:schemeClr val="bg2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box>
                      <m:boxPr>
                        <m:ctrlPr>
                          <a:rPr lang="en-US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f>
                          <m:fPr>
                            <m:ctrlPr>
                              <a:rPr lang="en-US" i="1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fPr>
                          <m:num>
                            <m:r>
                              <a:rPr lang="en-US" i="1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i="1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𝑛</m:t>
                            </m:r>
                          </m:den>
                        </m:f>
                      </m:e>
                    </m:box>
                    <m:acc>
                      <m:accPr>
                        <m:chr m:val="̃"/>
                        <m:ctrlPr>
                          <a:rPr lang="en-US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b="1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𝑿</m:t>
                        </m:r>
                      </m:e>
                    </m:acc>
                    <m:sSup>
                      <m:sSupPr>
                        <m:ctrlPr>
                          <a:rPr lang="en-US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acc>
                          <m:accPr>
                            <m:chr m:val="̃"/>
                            <m:ctrlPr>
                              <a:rPr lang="en-US" i="1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accPr>
                          <m:e>
                            <m:r>
                              <a:rPr lang="en-US" b="1" i="1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𝑿</m:t>
                            </m:r>
                          </m:e>
                        </m:acc>
                      </m:e>
                      <m:sup>
                        <m:r>
                          <a:rPr lang="en-US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𝑡</m:t>
                        </m:r>
                      </m:sup>
                    </m:sSup>
                  </m:oMath>
                </a14:m>
                <a:r>
                  <a:rPr lang="en-US" dirty="0">
                    <a:solidFill>
                      <a:schemeClr val="bg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by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𝑑</m:t>
                        </m:r>
                      </m:den>
                    </m:f>
                    <m:sSup>
                      <m:sSupPr>
                        <m:ctrlPr>
                          <a:rPr lang="en-US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acc>
                          <m:accPr>
                            <m:chr m:val="̃"/>
                            <m:ctrlPr>
                              <a:rPr lang="en-US" i="1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accPr>
                          <m:e>
                            <m:r>
                              <a:rPr lang="en-US" b="1" i="1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𝑿</m:t>
                            </m:r>
                          </m:e>
                        </m:acc>
                      </m:e>
                      <m:sup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𝑡</m:t>
                        </m:r>
                      </m:sup>
                    </m:sSup>
                    <m:acc>
                      <m:accPr>
                        <m:chr m:val="̃"/>
                        <m:ctrlPr>
                          <a:rPr lang="en-US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b="1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𝑿</m:t>
                        </m:r>
                      </m:e>
                    </m:acc>
                  </m:oMath>
                </a14:m>
                <a:endParaRPr lang="en-US" b="1" dirty="0">
                  <a:solidFill>
                    <a:schemeClr val="bg2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0" indent="0">
                  <a:buNone/>
                </a:pPr>
                <a:endParaRPr lang="en-US" sz="1800" dirty="0">
                  <a:solidFill>
                    <a:schemeClr val="bg2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0" indent="0"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Recall:</a:t>
                </a:r>
              </a:p>
              <a:p>
                <a:pPr>
                  <a:buFont typeface="Wingdings" panose="05000000000000000000" pitchFamily="2" charset="2"/>
                  <a:buChar char="q"/>
                </a:pPr>
                <a:r>
                  <a:rPr lang="en-US" dirty="0">
                    <a:solidFill>
                      <a:schemeClr val="bg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Rows as Data Objects</a:t>
                </a:r>
              </a:p>
              <a:p>
                <a:pPr>
                  <a:buFont typeface="Wingdings" panose="05000000000000000000" pitchFamily="2" charset="2"/>
                  <a:buChar char="q"/>
                </a:pPr>
                <a:r>
                  <a:rPr lang="en-US" dirty="0">
                    <a:solidFill>
                      <a:schemeClr val="bg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Inner Product of 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b="1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𝑿</m:t>
                        </m:r>
                      </m:e>
                    </m:acc>
                  </m:oMath>
                </a14:m>
                <a:endParaRPr lang="en-US" b="1" dirty="0">
                  <a:solidFill>
                    <a:schemeClr val="bg2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>
                  <a:buFont typeface="Wingdings" panose="05000000000000000000" pitchFamily="2" charset="2"/>
                  <a:buChar char="q"/>
                </a:pPr>
                <a:r>
                  <a:rPr lang="en-US" dirty="0">
                    <a:solidFill>
                      <a:schemeClr val="bg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Different Normalization  (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𝑑</m:t>
                    </m:r>
                  </m:oMath>
                </a14:m>
                <a:r>
                  <a:rPr lang="en-US" dirty="0">
                    <a:solidFill>
                      <a:schemeClr val="bg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not 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𝑛</m:t>
                    </m:r>
                  </m:oMath>
                </a14:m>
                <a:r>
                  <a:rPr lang="en-US" dirty="0">
                    <a:solidFill>
                      <a:schemeClr val="bg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)</a:t>
                </a:r>
              </a:p>
              <a:p>
                <a:pPr>
                  <a:buFont typeface="Wingdings" panose="05000000000000000000" pitchFamily="2" charset="2"/>
                  <a:buChar char="q"/>
                </a:pPr>
                <a:r>
                  <a:rPr lang="en-US" dirty="0">
                    <a:solidFill>
                      <a:schemeClr val="bg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N(0,1)  Avoids Messy Centering Issues</a:t>
                </a:r>
              </a:p>
            </p:txBody>
          </p:sp>
        </mc:Choice>
        <mc:Fallback>
          <p:sp>
            <p:nvSpPr>
              <p:cNvPr id="16387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329682" y="1143000"/>
                <a:ext cx="8509518" cy="5410200"/>
              </a:xfrm>
              <a:blipFill>
                <a:blip r:embed="rId2"/>
                <a:stretch>
                  <a:fillRect l="-1791" t="-146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" name="Group 4">
            <a:extLst>
              <a:ext uri="{FF2B5EF4-FFF2-40B4-BE49-F238E27FC236}">
                <a16:creationId xmlns:a16="http://schemas.microsoft.com/office/drawing/2014/main" id="{E576E376-211D-4D4C-B4DC-CDD474DF7946}"/>
              </a:ext>
            </a:extLst>
          </p:cNvPr>
          <p:cNvGrpSpPr/>
          <p:nvPr/>
        </p:nvGrpSpPr>
        <p:grpSpPr>
          <a:xfrm>
            <a:off x="6019800" y="2743200"/>
            <a:ext cx="2056973" cy="1332131"/>
            <a:chOff x="6019800" y="2743200"/>
            <a:chExt cx="2056973" cy="1332131"/>
          </a:xfrm>
        </p:grpSpPr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C3AF3116-2A99-4EF6-B483-6499E208FE52}"/>
                </a:ext>
              </a:extLst>
            </p:cNvPr>
            <p:cNvSpPr txBox="1"/>
            <p:nvPr/>
          </p:nvSpPr>
          <p:spPr>
            <a:xfrm>
              <a:off x="6019800" y="3429000"/>
              <a:ext cx="2056973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Sometimes Called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1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Gram Matrix</a:t>
              </a:r>
            </a:p>
          </p:txBody>
        </p:sp>
        <p:cxnSp>
          <p:nvCxnSpPr>
            <p:cNvPr id="4" name="Straight Arrow Connector 3">
              <a:extLst>
                <a:ext uri="{FF2B5EF4-FFF2-40B4-BE49-F238E27FC236}">
                  <a16:creationId xmlns:a16="http://schemas.microsoft.com/office/drawing/2014/main" id="{87A4A7EA-9A7D-4055-B65D-2AEBAA8522B0}"/>
                </a:ext>
              </a:extLst>
            </p:cNvPr>
            <p:cNvCxnSpPr>
              <a:stCxn id="2" idx="0"/>
            </p:cNvCxnSpPr>
            <p:nvPr/>
          </p:nvCxnSpPr>
          <p:spPr>
            <a:xfrm flipH="1" flipV="1">
              <a:off x="6705600" y="2743200"/>
              <a:ext cx="342687" cy="685800"/>
            </a:xfrm>
            <a:prstGeom prst="straightConnector1">
              <a:avLst/>
            </a:prstGeom>
            <a:ln w="25400">
              <a:solidFill>
                <a:schemeClr val="bg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8553900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C000"/>
            </a:gs>
            <a:gs pos="50000">
              <a:schemeClr val="tx1"/>
            </a:gs>
            <a:gs pos="100000">
              <a:srgbClr val="FFC000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t="16574" r="3454"/>
          <a:stretch/>
        </p:blipFill>
        <p:spPr>
          <a:xfrm>
            <a:off x="4086225" y="1142999"/>
            <a:ext cx="5057775" cy="5705475"/>
          </a:xfrm>
          <a:prstGeom prst="rect">
            <a:avLst/>
          </a:prstGeom>
        </p:spPr>
      </p:pic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329682" y="152400"/>
            <a:ext cx="8509518" cy="762000"/>
          </a:xfrm>
        </p:spPr>
        <p:txBody>
          <a:bodyPr/>
          <a:lstStyle/>
          <a:p>
            <a:r>
              <a:rPr lang="en-US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Random Matrix Theory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387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329682" y="1143000"/>
                <a:ext cx="8509518" cy="5410200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LSD:  Dual Covariance Variation</a:t>
                </a:r>
              </a:p>
              <a:p>
                <a:pPr marL="0" indent="0">
                  <a:buNone/>
                </a:pPr>
                <a:endParaRPr lang="en-US" dirty="0">
                  <a:solidFill>
                    <a:schemeClr val="bg2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0" indent="0"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𝑦</m:t>
                    </m:r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𝑑</m:t>
                        </m:r>
                      </m:num>
                      <m:den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𝑛</m:t>
                        </m:r>
                      </m:den>
                    </m:f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=100</m:t>
                    </m:r>
                  </m:oMath>
                </a14:m>
                <a:r>
                  <a:rPr lang="en-US" dirty="0">
                    <a:solidFill>
                      <a:schemeClr val="bg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Is</a:t>
                </a:r>
              </a:p>
              <a:p>
                <a:pPr marL="0" indent="0"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Close to Semi-Circle</a:t>
                </a:r>
              </a:p>
            </p:txBody>
          </p:sp>
        </mc:Choice>
        <mc:Fallback xmlns="">
          <p:sp>
            <p:nvSpPr>
              <p:cNvPr id="16387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329682" y="1143000"/>
                <a:ext cx="8509518" cy="5410200"/>
              </a:xfrm>
              <a:blipFill>
                <a:blip r:embed="rId3"/>
                <a:stretch>
                  <a:fillRect l="-1791" t="-146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93613156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C000"/>
            </a:gs>
            <a:gs pos="50000">
              <a:schemeClr val="tx1"/>
            </a:gs>
            <a:gs pos="100000">
              <a:srgbClr val="FFC000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t="16574" r="3454"/>
          <a:stretch/>
        </p:blipFill>
        <p:spPr>
          <a:xfrm>
            <a:off x="4086225" y="1142999"/>
            <a:ext cx="5057775" cy="5705475"/>
          </a:xfrm>
          <a:prstGeom prst="rect">
            <a:avLst/>
          </a:prstGeom>
        </p:spPr>
      </p:pic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329682" y="152400"/>
            <a:ext cx="8509518" cy="762000"/>
          </a:xfrm>
        </p:spPr>
        <p:txBody>
          <a:bodyPr/>
          <a:lstStyle/>
          <a:p>
            <a:r>
              <a:rPr lang="en-US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Random Matrix Theory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9682" y="1143000"/>
            <a:ext cx="8509518" cy="5410200"/>
          </a:xfrm>
        </p:spPr>
        <p:txBody>
          <a:bodyPr/>
          <a:lstStyle/>
          <a:p>
            <a:pPr marL="0" indent="0">
              <a:buNone/>
            </a:pPr>
            <a:r>
              <a:rPr lang="en-US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LSD:  Dual Covariance Variation</a:t>
            </a:r>
          </a:p>
          <a:p>
            <a:pPr marL="0" indent="0">
              <a:buNone/>
            </a:pPr>
            <a:endParaRPr lang="en-US" dirty="0">
              <a:solidFill>
                <a:schemeClr val="bg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dirty="0">
              <a:solidFill>
                <a:schemeClr val="bg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1506109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C000"/>
            </a:gs>
            <a:gs pos="50000">
              <a:schemeClr val="tx1"/>
            </a:gs>
            <a:gs pos="100000">
              <a:srgbClr val="FFC000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t="16574" r="3454"/>
          <a:stretch/>
        </p:blipFill>
        <p:spPr>
          <a:xfrm>
            <a:off x="4086225" y="1142999"/>
            <a:ext cx="5057775" cy="5705475"/>
          </a:xfrm>
          <a:prstGeom prst="rect">
            <a:avLst/>
          </a:prstGeom>
        </p:spPr>
      </p:pic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329682" y="152400"/>
            <a:ext cx="8509518" cy="762000"/>
          </a:xfrm>
        </p:spPr>
        <p:txBody>
          <a:bodyPr/>
          <a:lstStyle/>
          <a:p>
            <a:r>
              <a:rPr lang="en-US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Random Matrix Theory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9682" y="1143000"/>
            <a:ext cx="8509518" cy="5410200"/>
          </a:xfrm>
        </p:spPr>
        <p:txBody>
          <a:bodyPr/>
          <a:lstStyle/>
          <a:p>
            <a:pPr marL="0" indent="0">
              <a:buNone/>
            </a:pPr>
            <a:r>
              <a:rPr lang="en-US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LSD:  Dual Covariance Variation</a:t>
            </a:r>
          </a:p>
          <a:p>
            <a:pPr marL="0" indent="0">
              <a:buNone/>
            </a:pPr>
            <a:endParaRPr lang="en-US" dirty="0">
              <a:solidFill>
                <a:schemeClr val="bg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dirty="0">
              <a:solidFill>
                <a:schemeClr val="bg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Seem to Follow</a:t>
            </a:r>
          </a:p>
          <a:p>
            <a:pPr marL="0" indent="0">
              <a:buNone/>
            </a:pPr>
            <a:r>
              <a:rPr lang="en-US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Similar Pattern</a:t>
            </a:r>
          </a:p>
        </p:txBody>
      </p:sp>
    </p:spTree>
    <p:extLst>
      <p:ext uri="{BB962C8B-B14F-4D97-AF65-F5344CB8AC3E}">
        <p14:creationId xmlns:p14="http://schemas.microsoft.com/office/powerpoint/2010/main" val="293529004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C000"/>
            </a:gs>
            <a:gs pos="50000">
              <a:schemeClr val="tx1"/>
            </a:gs>
            <a:gs pos="100000">
              <a:srgbClr val="FFC000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t="16574" r="3454"/>
          <a:stretch/>
        </p:blipFill>
        <p:spPr>
          <a:xfrm>
            <a:off x="4086225" y="1142999"/>
            <a:ext cx="5057775" cy="5705475"/>
          </a:xfrm>
          <a:prstGeom prst="rect">
            <a:avLst/>
          </a:prstGeom>
        </p:spPr>
      </p:pic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329682" y="152400"/>
            <a:ext cx="8509518" cy="762000"/>
          </a:xfrm>
        </p:spPr>
        <p:txBody>
          <a:bodyPr/>
          <a:lstStyle/>
          <a:p>
            <a:r>
              <a:rPr lang="en-US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Random Matrix Theory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9682" y="1143000"/>
            <a:ext cx="8509518" cy="5410200"/>
          </a:xfrm>
        </p:spPr>
        <p:txBody>
          <a:bodyPr/>
          <a:lstStyle/>
          <a:p>
            <a:pPr marL="0" indent="0">
              <a:buNone/>
            </a:pPr>
            <a:r>
              <a:rPr lang="en-US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LSD:  Dual Covariance Variation</a:t>
            </a:r>
          </a:p>
          <a:p>
            <a:pPr marL="0" indent="0">
              <a:buNone/>
            </a:pPr>
            <a:endParaRPr lang="en-US" dirty="0">
              <a:solidFill>
                <a:schemeClr val="bg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dirty="0">
              <a:solidFill>
                <a:schemeClr val="bg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831691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C000"/>
            </a:gs>
            <a:gs pos="50000">
              <a:schemeClr val="tx1"/>
            </a:gs>
            <a:gs pos="100000">
              <a:srgbClr val="FFC000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t="16574" r="3454"/>
          <a:stretch/>
        </p:blipFill>
        <p:spPr>
          <a:xfrm>
            <a:off x="4086225" y="1142999"/>
            <a:ext cx="5057775" cy="5705475"/>
          </a:xfrm>
          <a:prstGeom prst="rect">
            <a:avLst/>
          </a:prstGeom>
        </p:spPr>
      </p:pic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329682" y="152400"/>
            <a:ext cx="8509518" cy="762000"/>
          </a:xfrm>
        </p:spPr>
        <p:txBody>
          <a:bodyPr/>
          <a:lstStyle/>
          <a:p>
            <a:r>
              <a:rPr lang="en-US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Random Matrix Theory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9682" y="1143000"/>
            <a:ext cx="8509518" cy="5410200"/>
          </a:xfrm>
        </p:spPr>
        <p:txBody>
          <a:bodyPr/>
          <a:lstStyle/>
          <a:p>
            <a:pPr marL="0" indent="0">
              <a:buNone/>
            </a:pPr>
            <a:r>
              <a:rPr lang="en-US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LSD:  Dual Covariance Variation</a:t>
            </a:r>
          </a:p>
          <a:p>
            <a:pPr marL="0" indent="0">
              <a:buNone/>
            </a:pPr>
            <a:endParaRPr lang="en-US" dirty="0">
              <a:solidFill>
                <a:schemeClr val="bg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dirty="0">
              <a:solidFill>
                <a:schemeClr val="bg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dirty="0">
              <a:solidFill>
                <a:schemeClr val="bg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dirty="0">
              <a:solidFill>
                <a:schemeClr val="bg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304800" y="4409182"/>
            <a:ext cx="4800600" cy="1077218"/>
            <a:chOff x="1125793" y="5399782"/>
            <a:chExt cx="4800600" cy="1077218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TextBox 5"/>
                <p:cNvSpPr txBox="1"/>
                <p:nvPr/>
              </p:nvSpPr>
              <p:spPr>
                <a:xfrm>
                  <a:off x="1125793" y="5399782"/>
                  <a:ext cx="3533340" cy="1077218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32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rPr>
                    <a:t>For </a:t>
                  </a:r>
                  <a14:m>
                    <m:oMath xmlns:m="http://schemas.openxmlformats.org/officeDocument/2006/math">
                      <m:r>
                        <a:rPr kumimoji="0" lang="en-US" sz="32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Arial" panose="020B0604020202020204" pitchFamily="34" charset="0"/>
                        </a:rPr>
                        <m:t>𝑑</m:t>
                      </m:r>
                      <m:r>
                        <a:rPr kumimoji="0" lang="en-US" sz="32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Arial" panose="020B0604020202020204" pitchFamily="34" charset="0"/>
                        </a:rPr>
                        <m:t>&lt;</m:t>
                      </m:r>
                      <m:r>
                        <a:rPr kumimoji="0" lang="en-US" sz="32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Arial" panose="020B0604020202020204" pitchFamily="34" charset="0"/>
                        </a:rPr>
                        <m:t>𝑛</m:t>
                      </m:r>
                    </m:oMath>
                  </a14:m>
                  <a:r>
                    <a:rPr kumimoji="0" lang="en-US" sz="32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rPr>
                    <a:t>  Now</a:t>
                  </a:r>
                </a:p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32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rPr>
                    <a:t>Get 0 </a:t>
                  </a:r>
                  <a:r>
                    <a:rPr kumimoji="0" lang="en-US" sz="3200" b="0" i="0" u="none" strike="noStrike" kern="1200" cap="none" spc="0" normalizeH="0" baseline="0" noProof="0" dirty="0" err="1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rPr>
                    <a:t>Eignevalues</a:t>
                  </a:r>
                  <a:endPara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endParaRPr>
                </a:p>
              </p:txBody>
            </p:sp>
          </mc:Choice>
          <mc:Fallback xmlns="">
            <p:sp>
              <p:nvSpPr>
                <p:cNvPr id="6" name="TextBox 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25793" y="5399782"/>
                  <a:ext cx="3533340" cy="1077218"/>
                </a:xfrm>
                <a:prstGeom prst="rect">
                  <a:avLst/>
                </a:prstGeom>
                <a:blipFill>
                  <a:blip r:embed="rId3"/>
                  <a:stretch>
                    <a:fillRect l="-4310" t="-7345" r="-3448" b="-17514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7" name="Straight Arrow Connector 6"/>
            <p:cNvCxnSpPr/>
            <p:nvPr/>
          </p:nvCxnSpPr>
          <p:spPr>
            <a:xfrm flipV="1">
              <a:off x="4038600" y="5486400"/>
              <a:ext cx="1887793" cy="228600"/>
            </a:xfrm>
            <a:prstGeom prst="straightConnector1">
              <a:avLst/>
            </a:prstGeom>
            <a:ln w="50800">
              <a:solidFill>
                <a:schemeClr val="bg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9346643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C000"/>
            </a:gs>
            <a:gs pos="50000">
              <a:schemeClr val="tx1"/>
            </a:gs>
            <a:gs pos="100000">
              <a:srgbClr val="FFC000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t="16574" r="3454"/>
          <a:stretch/>
        </p:blipFill>
        <p:spPr>
          <a:xfrm>
            <a:off x="4086225" y="1142999"/>
            <a:ext cx="5057775" cy="5705475"/>
          </a:xfrm>
          <a:prstGeom prst="rect">
            <a:avLst/>
          </a:prstGeom>
        </p:spPr>
      </p:pic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329682" y="152400"/>
            <a:ext cx="8509518" cy="762000"/>
          </a:xfrm>
        </p:spPr>
        <p:txBody>
          <a:bodyPr/>
          <a:lstStyle/>
          <a:p>
            <a:r>
              <a:rPr lang="en-US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Random Matrix Theory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9682" y="1143000"/>
            <a:ext cx="8509518" cy="5410200"/>
          </a:xfrm>
        </p:spPr>
        <p:txBody>
          <a:bodyPr/>
          <a:lstStyle/>
          <a:p>
            <a:pPr marL="0" indent="0">
              <a:buNone/>
            </a:pPr>
            <a:r>
              <a:rPr lang="en-US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LSD:  Dual Covariance Variation</a:t>
            </a:r>
          </a:p>
          <a:p>
            <a:pPr marL="0" indent="0">
              <a:buNone/>
            </a:pPr>
            <a:endParaRPr lang="en-US" dirty="0">
              <a:solidFill>
                <a:schemeClr val="bg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dirty="0">
              <a:solidFill>
                <a:schemeClr val="bg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81518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0000"/>
            </a:gs>
            <a:gs pos="50000">
              <a:schemeClr val="tx1"/>
            </a:gs>
            <a:gs pos="100000">
              <a:srgbClr val="FF0000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10" name="Rectangle 2"/>
          <p:cNvSpPr>
            <a:spLocks noGrp="1" noChangeArrowheads="1"/>
          </p:cNvSpPr>
          <p:nvPr>
            <p:ph type="title"/>
          </p:nvPr>
        </p:nvSpPr>
        <p:spPr>
          <a:xfrm>
            <a:off x="723900" y="304800"/>
            <a:ext cx="7696200" cy="492125"/>
          </a:xfrm>
        </p:spPr>
        <p:txBody>
          <a:bodyPr/>
          <a:lstStyle/>
          <a:p>
            <a:pPr eaLnBrk="1" hangingPunct="1"/>
            <a:r>
              <a:rPr lang="en-US" sz="3600" dirty="0">
                <a:solidFill>
                  <a:schemeClr val="bg2"/>
                </a:solidFill>
                <a:latin typeface="Arial" charset="0"/>
                <a:cs typeface="Arial" charset="0"/>
              </a:rPr>
              <a:t>Last Class: </a:t>
            </a:r>
            <a:r>
              <a:rPr lang="en-US" sz="3600" dirty="0">
                <a:solidFill>
                  <a:srgbClr val="00B050"/>
                </a:solidFill>
                <a:latin typeface="Arial" charset="0"/>
                <a:cs typeface="Arial" charset="0"/>
              </a:rPr>
              <a:t>HDLSS</a:t>
            </a:r>
            <a:r>
              <a:rPr lang="en-US" sz="3600" dirty="0">
                <a:solidFill>
                  <a:schemeClr val="bg2"/>
                </a:solidFill>
                <a:latin typeface="Arial" charset="0"/>
                <a:cs typeface="Arial" charset="0"/>
              </a:rPr>
              <a:t> Math. Stat.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511" name="Rectangle 3"/>
              <p:cNvSpPr>
                <a:spLocks noGrp="1" noChangeArrowheads="1"/>
              </p:cNvSpPr>
              <p:nvPr>
                <p:ph type="body" sz="half" idx="1"/>
              </p:nvPr>
            </p:nvSpPr>
            <p:spPr>
              <a:xfrm>
                <a:off x="381000" y="1143000"/>
                <a:ext cx="8229600" cy="5410200"/>
              </a:xfrm>
            </p:spPr>
            <p:txBody>
              <a:bodyPr/>
              <a:lstStyle/>
              <a:p>
                <a:pPr marL="533400" indent="-533400" eaLnBrk="1" hangingPunct="1">
                  <a:lnSpc>
                    <a:spcPct val="140000"/>
                  </a:lnSpc>
                  <a:buFont typeface="Wingdings" pitchFamily="2" charset="2"/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Consistency &amp; Strong Inconsistency:</a:t>
                </a:r>
              </a:p>
              <a:p>
                <a:pPr marL="533400" indent="-533400" eaLnBrk="1" hangingPunct="1">
                  <a:lnSpc>
                    <a:spcPct val="140000"/>
                  </a:lnSpc>
                  <a:buFont typeface="Wingdings" pitchFamily="2" charset="2"/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Spike Covariance Model, Paul (2007)</a:t>
                </a:r>
              </a:p>
              <a:p>
                <a:pPr marL="533400" indent="-533400" eaLnBrk="1" hangingPunct="1">
                  <a:lnSpc>
                    <a:spcPct val="140000"/>
                  </a:lnSpc>
                  <a:buFont typeface="Wingdings" pitchFamily="2" charset="2"/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For Eigenvalues:</a:t>
                </a:r>
              </a:p>
              <a:p>
                <a:pPr marL="533400" indent="-533400" algn="ctr" eaLnBrk="1" hangingPunct="1">
                  <a:lnSpc>
                    <a:spcPct val="140000"/>
                  </a:lnSpc>
                  <a:buFont typeface="Wingdings" pitchFamily="2" charset="2"/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</m:ctrlPr>
                      </m:sSubPr>
                      <m:e>
                        <m:r>
                          <a:rPr lang="en-US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charset="0"/>
                          </a:rPr>
                          <m:t>𝜆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  <m:t>1,</m:t>
                        </m:r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  <m:t>𝑑</m:t>
                        </m:r>
                      </m:sub>
                    </m:sSub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cs typeface="Arial" charset="0"/>
                      </a:rPr>
                      <m:t>=</m:t>
                    </m:r>
                    <m:sSup>
                      <m:sSupPr>
                        <m:ctrlPr>
                          <a:rPr lang="en-US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  <m:t>𝑑</m:t>
                        </m:r>
                      </m:e>
                      <m:sup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charset="0"/>
                          </a:rPr>
                          <m:t>𝛼</m:t>
                        </m:r>
                      </m:sup>
                    </m:sSup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cs typeface="Arial" charset="0"/>
                      </a:rPr>
                      <m:t>,</m:t>
                    </m:r>
                    <m:sSub>
                      <m:sSubPr>
                        <m:ctrlPr>
                          <a:rPr lang="en-US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charset="0"/>
                          </a:rPr>
                          <m:t>𝜆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  <m:t>2,</m:t>
                        </m:r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  <m:t>𝑑</m:t>
                        </m:r>
                      </m:sub>
                    </m:sSub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cs typeface="Arial" charset="0"/>
                      </a:rPr>
                      <m:t>=</m:t>
                    </m:r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charset="0"/>
                      </a:rPr>
                      <m:t>⋯=</m:t>
                    </m:r>
                    <m:sSub>
                      <m:sSubPr>
                        <m:ctrlPr>
                          <a:rPr lang="en-US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charset="0"/>
                          </a:rPr>
                          <m:t>𝜆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charset="0"/>
                          </a:rPr>
                          <m:t>𝑑</m:t>
                        </m:r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charset="0"/>
                          </a:rPr>
                          <m:t>,</m:t>
                        </m:r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charset="0"/>
                          </a:rPr>
                          <m:t>𝑑</m:t>
                        </m:r>
                      </m:sub>
                    </m:sSub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charset="0"/>
                      </a:rPr>
                      <m:t>=1</m:t>
                    </m:r>
                  </m:oMath>
                </a14:m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          </a:t>
                </a:r>
              </a:p>
              <a:p>
                <a:pPr marL="533400" indent="-533400" eaLnBrk="1" hangingPunct="1">
                  <a:lnSpc>
                    <a:spcPct val="140000"/>
                  </a:lnSpc>
                  <a:buFont typeface="Wingdings" pitchFamily="2" charset="2"/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Denote  1</a:t>
                </a:r>
                <a:r>
                  <a:rPr lang="en-US" baseline="30000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st </a:t>
                </a:r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 Eigenvector: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</m:ctrlPr>
                      </m:sSubPr>
                      <m:e>
                        <m:r>
                          <a:rPr lang="en-US" b="1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  <m:t>𝒖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  <m:t>1,</m:t>
                        </m:r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  <m:t>𝑑</m:t>
                        </m:r>
                      </m:sub>
                    </m:sSub>
                  </m:oMath>
                </a14:m>
                <a:endParaRPr lang="en-US" dirty="0">
                  <a:solidFill>
                    <a:schemeClr val="bg2"/>
                  </a:solidFill>
                  <a:latin typeface="Arial" charset="0"/>
                  <a:cs typeface="Arial" charset="0"/>
                </a:endParaRPr>
              </a:p>
              <a:p>
                <a:pPr marL="533400" indent="-533400" eaLnBrk="1" hangingPunct="1">
                  <a:lnSpc>
                    <a:spcPct val="140000"/>
                  </a:lnSpc>
                  <a:buFont typeface="Wingdings" pitchFamily="2" charset="2"/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How Good are Empirical Versions,</a:t>
                </a:r>
              </a:p>
              <a:p>
                <a:pPr marL="533400" indent="-533400" eaLnBrk="1" hangingPunct="1">
                  <a:lnSpc>
                    <a:spcPct val="140000"/>
                  </a:lnSpc>
                  <a:buFont typeface="Wingdings" pitchFamily="2" charset="2"/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as Estimates?   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en-US" i="1" smtClean="0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cs typeface="Arial" charset="0"/>
                              </a:rPr>
                            </m:ctrlPr>
                          </m:accPr>
                          <m:e>
                            <m:r>
                              <a:rPr lang="en-US" i="1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charset="0"/>
                              </a:rPr>
                              <m:t>𝜆</m:t>
                            </m:r>
                          </m:e>
                        </m:acc>
                      </m:e>
                      <m:sub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  <m:t>1,</m:t>
                        </m:r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  <m:t>𝑑</m:t>
                        </m:r>
                      </m:sub>
                    </m:sSub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cs typeface="Arial" charset="0"/>
                      </a:rPr>
                      <m:t>,</m:t>
                    </m:r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charset="0"/>
                      </a:rPr>
                      <m:t>⋯,</m:t>
                    </m:r>
                    <m:sSub>
                      <m:sSubPr>
                        <m:ctrlPr>
                          <a:rPr lang="en-US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en-US" i="1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cs typeface="Arial" charset="0"/>
                              </a:rPr>
                            </m:ctrlPr>
                          </m:accPr>
                          <m:e>
                            <m:r>
                              <a:rPr lang="en-US" i="1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charset="0"/>
                              </a:rPr>
                              <m:t>𝜆</m:t>
                            </m:r>
                          </m:e>
                        </m:acc>
                      </m:e>
                      <m:sub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charset="0"/>
                          </a:rPr>
                          <m:t>𝑑</m:t>
                        </m:r>
                        <m:r>
                          <a:rPr lang="en-US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  <m:t>,</m:t>
                        </m:r>
                        <m:r>
                          <a:rPr lang="en-US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  <m:t>𝑑</m:t>
                        </m:r>
                      </m:sub>
                    </m:sSub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cs typeface="Arial" charset="0"/>
                      </a:rPr>
                      <m:t>,  </m:t>
                    </m:r>
                    <m:sSub>
                      <m:sSubPr>
                        <m:ctrlPr>
                          <a:rPr lang="en-US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en-US" b="0" i="1" smtClean="0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cs typeface="Arial" charset="0"/>
                              </a:rPr>
                            </m:ctrlPr>
                          </m:accPr>
                          <m:e>
                            <m:r>
                              <a:rPr lang="en-US" b="1" i="1" smtClean="0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cs typeface="Arial" charset="0"/>
                              </a:rPr>
                              <m:t>𝒖</m:t>
                            </m:r>
                          </m:e>
                        </m:acc>
                      </m:e>
                      <m:sub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  <m:t>1,</m:t>
                        </m:r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  <m:t>𝑑</m:t>
                        </m:r>
                      </m:sub>
                    </m:sSub>
                  </m:oMath>
                </a14:m>
                <a:endParaRPr lang="en-US" dirty="0">
                  <a:solidFill>
                    <a:schemeClr val="bg2"/>
                  </a:solidFill>
                  <a:latin typeface="Arial" charset="0"/>
                  <a:cs typeface="Arial" charset="0"/>
                </a:endParaRPr>
              </a:p>
            </p:txBody>
          </p:sp>
        </mc:Choice>
        <mc:Fallback xmlns="">
          <p:sp>
            <p:nvSpPr>
              <p:cNvPr id="21511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half" idx="1"/>
              </p:nvPr>
            </p:nvSpPr>
            <p:spPr>
              <a:xfrm>
                <a:off x="381000" y="1143000"/>
                <a:ext cx="8229600" cy="5410200"/>
              </a:xfrm>
              <a:blipFill>
                <a:blip r:embed="rId3"/>
                <a:stretch>
                  <a:fillRect l="-1926" b="-563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512" name="Rectangle 4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1513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1514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1515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1516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1517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1518" name="Rectangle 10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1519" name="Rectangle 11"/>
          <p:cNvSpPr>
            <a:spLocks noChangeArrowheads="1"/>
          </p:cNvSpPr>
          <p:nvPr/>
        </p:nvSpPr>
        <p:spPr bwMode="auto">
          <a:xfrm>
            <a:off x="0" y="30368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1520" name="Rectangle 12"/>
          <p:cNvSpPr>
            <a:spLocks noChangeArrowheads="1"/>
          </p:cNvSpPr>
          <p:nvPr/>
        </p:nvSpPr>
        <p:spPr bwMode="auto">
          <a:xfrm>
            <a:off x="-76200" y="41910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1521" name="Rectangle 13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1522" name="Rectangle 14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1523" name="Rectangle 15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1524" name="Rectangle 16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1525" name="Rectangle 1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1526" name="Rectangle 18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1527" name="Rectangle 19"/>
          <p:cNvSpPr>
            <a:spLocks noChangeArrowheads="1"/>
          </p:cNvSpPr>
          <p:nvPr/>
        </p:nvSpPr>
        <p:spPr bwMode="auto">
          <a:xfrm>
            <a:off x="0" y="32004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1528" name="Rectangle 20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1529" name="Rectangle 21"/>
          <p:cNvSpPr>
            <a:spLocks noChangeArrowheads="1"/>
          </p:cNvSpPr>
          <p:nvPr/>
        </p:nvSpPr>
        <p:spPr bwMode="auto">
          <a:xfrm>
            <a:off x="0" y="32766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1530" name="Rectangle 22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1531" name="Rectangle 24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09082157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C000"/>
            </a:gs>
            <a:gs pos="50000">
              <a:schemeClr val="tx1"/>
            </a:gs>
            <a:gs pos="100000">
              <a:srgbClr val="FFC000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t="16574" r="3454"/>
          <a:stretch/>
        </p:blipFill>
        <p:spPr>
          <a:xfrm>
            <a:off x="4086225" y="1142999"/>
            <a:ext cx="5057775" cy="5705475"/>
          </a:xfrm>
          <a:prstGeom prst="rect">
            <a:avLst/>
          </a:prstGeom>
        </p:spPr>
      </p:pic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329682" y="152400"/>
            <a:ext cx="8509518" cy="762000"/>
          </a:xfrm>
        </p:spPr>
        <p:txBody>
          <a:bodyPr/>
          <a:lstStyle/>
          <a:p>
            <a:r>
              <a:rPr lang="en-US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Random Matrix Theory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9682" y="1143000"/>
            <a:ext cx="8509518" cy="5410200"/>
          </a:xfrm>
        </p:spPr>
        <p:txBody>
          <a:bodyPr/>
          <a:lstStyle/>
          <a:p>
            <a:pPr marL="0" indent="0">
              <a:buNone/>
            </a:pPr>
            <a:r>
              <a:rPr lang="en-US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LSD:  Dual Covariance Variation</a:t>
            </a:r>
          </a:p>
          <a:p>
            <a:pPr marL="0" indent="0">
              <a:buNone/>
            </a:pPr>
            <a:endParaRPr lang="en-US" dirty="0">
              <a:solidFill>
                <a:schemeClr val="bg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dirty="0">
              <a:solidFill>
                <a:schemeClr val="bg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215868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C000"/>
            </a:gs>
            <a:gs pos="50000">
              <a:schemeClr val="tx1"/>
            </a:gs>
            <a:gs pos="100000">
              <a:srgbClr val="FFC000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t="16574" r="3454"/>
          <a:stretch/>
        </p:blipFill>
        <p:spPr>
          <a:xfrm>
            <a:off x="4086225" y="1152525"/>
            <a:ext cx="5057775" cy="5705475"/>
          </a:xfrm>
          <a:prstGeom prst="rect">
            <a:avLst/>
          </a:prstGeom>
        </p:spPr>
      </p:pic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329682" y="152400"/>
            <a:ext cx="8509518" cy="762000"/>
          </a:xfrm>
        </p:spPr>
        <p:txBody>
          <a:bodyPr/>
          <a:lstStyle/>
          <a:p>
            <a:r>
              <a:rPr lang="en-US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Random Matrix Theory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9682" y="1143000"/>
            <a:ext cx="8509518" cy="5410200"/>
          </a:xfrm>
        </p:spPr>
        <p:txBody>
          <a:bodyPr/>
          <a:lstStyle/>
          <a:p>
            <a:pPr marL="0" indent="0">
              <a:buNone/>
            </a:pPr>
            <a:r>
              <a:rPr lang="en-US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LSD:  Dual Covariance Variation</a:t>
            </a:r>
          </a:p>
          <a:p>
            <a:pPr marL="0" indent="0">
              <a:buNone/>
            </a:pPr>
            <a:endParaRPr lang="en-US" dirty="0">
              <a:solidFill>
                <a:schemeClr val="bg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dirty="0">
              <a:solidFill>
                <a:schemeClr val="bg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dirty="0">
              <a:solidFill>
                <a:schemeClr val="bg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dirty="0">
              <a:solidFill>
                <a:schemeClr val="bg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dirty="0">
              <a:solidFill>
                <a:schemeClr val="bg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dirty="0">
              <a:solidFill>
                <a:schemeClr val="bg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Again Heads To</a:t>
            </a:r>
          </a:p>
          <a:p>
            <a:pPr marL="0" indent="0">
              <a:buNone/>
            </a:pPr>
            <a:r>
              <a:rPr lang="en-US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Semi-Circle</a:t>
            </a:r>
          </a:p>
          <a:p>
            <a:pPr marL="0" indent="0">
              <a:buNone/>
            </a:pPr>
            <a:endParaRPr lang="en-US" dirty="0">
              <a:solidFill>
                <a:schemeClr val="bg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dirty="0">
              <a:solidFill>
                <a:schemeClr val="bg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15545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C000"/>
            </a:gs>
            <a:gs pos="50000">
              <a:schemeClr val="tx1"/>
            </a:gs>
            <a:gs pos="100000">
              <a:srgbClr val="FFC000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329682" y="152400"/>
            <a:ext cx="8509518" cy="762000"/>
          </a:xfrm>
        </p:spPr>
        <p:txBody>
          <a:bodyPr/>
          <a:lstStyle/>
          <a:p>
            <a:r>
              <a:rPr lang="en-US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Random Matrix Theory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9682" y="1143000"/>
            <a:ext cx="8509518" cy="5410200"/>
          </a:xfrm>
        </p:spPr>
        <p:txBody>
          <a:bodyPr/>
          <a:lstStyle/>
          <a:p>
            <a:pPr marL="0" indent="0">
              <a:buNone/>
            </a:pPr>
            <a:r>
              <a:rPr lang="en-US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LSD:  Primal &amp; Dual</a:t>
            </a:r>
          </a:p>
          <a:p>
            <a:pPr marL="0" indent="0">
              <a:buNone/>
            </a:pPr>
            <a:endParaRPr lang="en-US" dirty="0">
              <a:solidFill>
                <a:schemeClr val="bg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Overlaid For</a:t>
            </a:r>
          </a:p>
          <a:p>
            <a:pPr marL="0" indent="0">
              <a:buNone/>
            </a:pPr>
            <a:r>
              <a:rPr lang="en-US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Direct</a:t>
            </a:r>
          </a:p>
          <a:p>
            <a:pPr marL="0" indent="0">
              <a:buNone/>
            </a:pPr>
            <a:r>
              <a:rPr lang="en-US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Comparison</a:t>
            </a:r>
          </a:p>
          <a:p>
            <a:pPr marL="0" indent="0">
              <a:buNone/>
            </a:pPr>
            <a:endParaRPr lang="en-US" dirty="0">
              <a:solidFill>
                <a:schemeClr val="bg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Notes: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t="16574" r="3454"/>
          <a:stretch/>
        </p:blipFill>
        <p:spPr>
          <a:xfrm>
            <a:off x="4086225" y="1142999"/>
            <a:ext cx="5057775" cy="5705475"/>
          </a:xfrm>
          <a:prstGeom prst="rect">
            <a:avLst/>
          </a:prstGeom>
        </p:spPr>
      </p:pic>
      <p:grpSp>
        <p:nvGrpSpPr>
          <p:cNvPr id="5" name="Group 4"/>
          <p:cNvGrpSpPr/>
          <p:nvPr/>
        </p:nvGrpSpPr>
        <p:grpSpPr>
          <a:xfrm>
            <a:off x="304800" y="3886201"/>
            <a:ext cx="5562600" cy="1904999"/>
            <a:chOff x="1125793" y="4079558"/>
            <a:chExt cx="5562600" cy="1904999"/>
          </a:xfrm>
        </p:grpSpPr>
        <p:sp>
          <p:nvSpPr>
            <p:cNvPr id="6" name="TextBox 5"/>
            <p:cNvSpPr txBox="1"/>
            <p:nvPr/>
          </p:nvSpPr>
          <p:spPr>
            <a:xfrm>
              <a:off x="1125793" y="5399782"/>
              <a:ext cx="1745991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Area = 1</a:t>
              </a:r>
            </a:p>
          </p:txBody>
        </p:sp>
        <p:cxnSp>
          <p:nvCxnSpPr>
            <p:cNvPr id="7" name="Straight Arrow Connector 6"/>
            <p:cNvCxnSpPr>
              <a:stCxn id="6" idx="3"/>
            </p:cNvCxnSpPr>
            <p:nvPr/>
          </p:nvCxnSpPr>
          <p:spPr>
            <a:xfrm flipV="1">
              <a:off x="2871784" y="4079558"/>
              <a:ext cx="3816609" cy="1612612"/>
            </a:xfrm>
            <a:prstGeom prst="straightConnector1">
              <a:avLst/>
            </a:prstGeom>
            <a:ln w="25400">
              <a:solidFill>
                <a:schemeClr val="bg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" name="Group 9"/>
          <p:cNvGrpSpPr/>
          <p:nvPr/>
        </p:nvGrpSpPr>
        <p:grpSpPr>
          <a:xfrm>
            <a:off x="267155" y="4572000"/>
            <a:ext cx="6057445" cy="1828799"/>
            <a:chOff x="1125793" y="4155758"/>
            <a:chExt cx="6057445" cy="1828799"/>
          </a:xfrm>
        </p:grpSpPr>
        <p:sp>
          <p:nvSpPr>
            <p:cNvPr id="11" name="TextBox 10"/>
            <p:cNvSpPr txBox="1"/>
            <p:nvPr/>
          </p:nvSpPr>
          <p:spPr>
            <a:xfrm>
              <a:off x="1125793" y="5399782"/>
              <a:ext cx="2747868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Area = 1 - Bar</a:t>
              </a:r>
            </a:p>
          </p:txBody>
        </p:sp>
        <p:cxnSp>
          <p:nvCxnSpPr>
            <p:cNvPr id="12" name="Straight Arrow Connector 11"/>
            <p:cNvCxnSpPr/>
            <p:nvPr/>
          </p:nvCxnSpPr>
          <p:spPr>
            <a:xfrm flipV="1">
              <a:off x="2036433" y="4155758"/>
              <a:ext cx="5146805" cy="1371600"/>
            </a:xfrm>
            <a:prstGeom prst="straightConnector1">
              <a:avLst/>
            </a:prstGeom>
            <a:ln w="25400">
              <a:solidFill>
                <a:srgbClr val="00B05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4238872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C000"/>
            </a:gs>
            <a:gs pos="50000">
              <a:schemeClr val="tx1"/>
            </a:gs>
            <a:gs pos="100000">
              <a:srgbClr val="FFC000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329682" y="152400"/>
            <a:ext cx="8509518" cy="762000"/>
          </a:xfrm>
        </p:spPr>
        <p:txBody>
          <a:bodyPr/>
          <a:lstStyle/>
          <a:p>
            <a:r>
              <a:rPr lang="en-US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Random Matrix Theory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9682" y="1143000"/>
            <a:ext cx="8509518" cy="5410200"/>
          </a:xfrm>
        </p:spPr>
        <p:txBody>
          <a:bodyPr/>
          <a:lstStyle/>
          <a:p>
            <a:pPr marL="0" indent="0">
              <a:buNone/>
            </a:pPr>
            <a:r>
              <a:rPr lang="en-US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LSD:  Primal &amp; Dual</a:t>
            </a:r>
          </a:p>
          <a:p>
            <a:pPr marL="0" indent="0">
              <a:buNone/>
            </a:pPr>
            <a:endParaRPr lang="en-US" dirty="0">
              <a:solidFill>
                <a:schemeClr val="bg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dirty="0">
              <a:solidFill>
                <a:schemeClr val="bg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t="19917" r="3454"/>
          <a:stretch/>
        </p:blipFill>
        <p:spPr>
          <a:xfrm>
            <a:off x="4086225" y="1371599"/>
            <a:ext cx="5057775" cy="5476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817236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C000"/>
            </a:gs>
            <a:gs pos="50000">
              <a:schemeClr val="tx1"/>
            </a:gs>
            <a:gs pos="100000">
              <a:srgbClr val="FFC000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329682" y="152400"/>
            <a:ext cx="8509518" cy="762000"/>
          </a:xfrm>
        </p:spPr>
        <p:txBody>
          <a:bodyPr/>
          <a:lstStyle/>
          <a:p>
            <a:r>
              <a:rPr lang="en-US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Random Matrix Theory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387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329682" y="1143000"/>
                <a:ext cx="8509518" cy="5410200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LSD:  Primal &amp; Dual</a:t>
                </a:r>
              </a:p>
              <a:p>
                <a:pPr marL="0" indent="0">
                  <a:buNone/>
                </a:pPr>
                <a:endParaRPr lang="en-US" dirty="0">
                  <a:solidFill>
                    <a:schemeClr val="bg2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0" indent="0">
                  <a:buNone/>
                </a:pPr>
                <a:endParaRPr lang="en-US" dirty="0">
                  <a:solidFill>
                    <a:schemeClr val="bg2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0" indent="0"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Very Close </a:t>
                </a:r>
              </a:p>
              <a:p>
                <a:pPr marL="0" indent="0"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For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𝑑</m:t>
                    </m:r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≈</m:t>
                    </m:r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𝑛</m:t>
                    </m:r>
                  </m:oMath>
                </a14:m>
                <a:endParaRPr lang="en-US" dirty="0">
                  <a:solidFill>
                    <a:schemeClr val="bg2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0" indent="0">
                  <a:buNone/>
                </a:pPr>
                <a:endParaRPr lang="en-US" dirty="0">
                  <a:solidFill>
                    <a:schemeClr val="bg2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6387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329682" y="1143000"/>
                <a:ext cx="8509518" cy="5410200"/>
              </a:xfrm>
              <a:blipFill>
                <a:blip r:embed="rId2"/>
                <a:stretch>
                  <a:fillRect l="-1791" t="-146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t="16574" r="3454"/>
          <a:stretch/>
        </p:blipFill>
        <p:spPr>
          <a:xfrm>
            <a:off x="4086225" y="1142999"/>
            <a:ext cx="5057775" cy="5705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62470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C000"/>
            </a:gs>
            <a:gs pos="50000">
              <a:schemeClr val="tx1"/>
            </a:gs>
            <a:gs pos="100000">
              <a:srgbClr val="FFC000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329682" y="152400"/>
            <a:ext cx="8509518" cy="762000"/>
          </a:xfrm>
        </p:spPr>
        <p:txBody>
          <a:bodyPr/>
          <a:lstStyle/>
          <a:p>
            <a:r>
              <a:rPr lang="en-US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Random Matrix Theory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387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329682" y="1143000"/>
                <a:ext cx="8509518" cy="5410200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LSD:  Primal &amp; Dual</a:t>
                </a:r>
              </a:p>
              <a:p>
                <a:pPr marL="0" indent="0">
                  <a:buNone/>
                </a:pPr>
                <a:endParaRPr lang="en-US" dirty="0">
                  <a:solidFill>
                    <a:schemeClr val="bg2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0" indent="0">
                  <a:buNone/>
                </a:pPr>
                <a:endParaRPr lang="en-US" dirty="0">
                  <a:solidFill>
                    <a:schemeClr val="bg2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0" indent="0"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Very Close </a:t>
                </a:r>
              </a:p>
              <a:p>
                <a:pPr marL="0" indent="0"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For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chemeClr val="bg2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𝑑</m:t>
                    </m:r>
                    <m:r>
                      <a:rPr lang="en-US" i="1">
                        <a:solidFill>
                          <a:schemeClr val="bg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≈</m:t>
                    </m:r>
                    <m:r>
                      <a:rPr lang="en-US" i="1">
                        <a:solidFill>
                          <a:schemeClr val="bg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𝑛</m:t>
                    </m:r>
                  </m:oMath>
                </a14:m>
                <a:endParaRPr lang="en-US" dirty="0">
                  <a:solidFill>
                    <a:schemeClr val="bg2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0" indent="0">
                  <a:buNone/>
                </a:pPr>
                <a:endParaRPr lang="en-US" dirty="0">
                  <a:solidFill>
                    <a:schemeClr val="bg2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0" indent="0">
                  <a:buNone/>
                </a:pPr>
                <a:endParaRPr lang="en-US" dirty="0">
                  <a:solidFill>
                    <a:schemeClr val="bg2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6387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329682" y="1143000"/>
                <a:ext cx="8509518" cy="5410200"/>
              </a:xfrm>
              <a:blipFill>
                <a:blip r:embed="rId2"/>
                <a:stretch>
                  <a:fillRect l="-1791" t="-146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t="16574" r="3454"/>
          <a:stretch/>
        </p:blipFill>
        <p:spPr>
          <a:xfrm>
            <a:off x="4086225" y="1142999"/>
            <a:ext cx="5057775" cy="5705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6354837"/>
      </p:ext>
    </p:extLst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C000"/>
            </a:gs>
            <a:gs pos="50000">
              <a:schemeClr val="tx1"/>
            </a:gs>
            <a:gs pos="100000">
              <a:srgbClr val="FFC000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329682" y="152400"/>
            <a:ext cx="8509518" cy="762000"/>
          </a:xfrm>
        </p:spPr>
        <p:txBody>
          <a:bodyPr/>
          <a:lstStyle/>
          <a:p>
            <a:r>
              <a:rPr lang="en-US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Random Matrix Theory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9682" y="1143000"/>
            <a:ext cx="8509518" cy="5410200"/>
          </a:xfrm>
        </p:spPr>
        <p:txBody>
          <a:bodyPr/>
          <a:lstStyle/>
          <a:p>
            <a:pPr marL="0" indent="0">
              <a:buNone/>
            </a:pPr>
            <a:r>
              <a:rPr lang="en-US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LSD:  Primal &amp; Dual</a:t>
            </a:r>
          </a:p>
          <a:p>
            <a:pPr marL="0" indent="0">
              <a:buNone/>
            </a:pPr>
            <a:endParaRPr lang="en-US" dirty="0">
              <a:solidFill>
                <a:schemeClr val="bg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dirty="0">
              <a:solidFill>
                <a:schemeClr val="bg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t="16574" r="3454"/>
          <a:stretch/>
        </p:blipFill>
        <p:spPr>
          <a:xfrm>
            <a:off x="4086225" y="1142999"/>
            <a:ext cx="5057775" cy="5705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7465103"/>
      </p:ext>
    </p:extLst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C000"/>
            </a:gs>
            <a:gs pos="50000">
              <a:schemeClr val="tx1"/>
            </a:gs>
            <a:gs pos="100000">
              <a:srgbClr val="FFC000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329682" y="152400"/>
            <a:ext cx="8509518" cy="762000"/>
          </a:xfrm>
        </p:spPr>
        <p:txBody>
          <a:bodyPr/>
          <a:lstStyle/>
          <a:p>
            <a:r>
              <a:rPr lang="en-US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Random Matrix Theory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9682" y="1143000"/>
            <a:ext cx="8509518" cy="5410200"/>
          </a:xfrm>
        </p:spPr>
        <p:txBody>
          <a:bodyPr/>
          <a:lstStyle/>
          <a:p>
            <a:pPr marL="0" indent="0">
              <a:buNone/>
            </a:pPr>
            <a:r>
              <a:rPr lang="en-US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LSD:  Primal &amp; Dual</a:t>
            </a:r>
          </a:p>
          <a:p>
            <a:pPr marL="0" indent="0">
              <a:buNone/>
            </a:pPr>
            <a:endParaRPr lang="en-US" dirty="0">
              <a:solidFill>
                <a:schemeClr val="bg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dirty="0">
              <a:solidFill>
                <a:schemeClr val="bg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t="16574" r="3454"/>
          <a:stretch/>
        </p:blipFill>
        <p:spPr>
          <a:xfrm>
            <a:off x="4086225" y="1142999"/>
            <a:ext cx="5057775" cy="5705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9916768"/>
      </p:ext>
    </p:extLst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C000"/>
            </a:gs>
            <a:gs pos="50000">
              <a:schemeClr val="tx1"/>
            </a:gs>
            <a:gs pos="100000">
              <a:srgbClr val="FFC000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329682" y="152400"/>
            <a:ext cx="8509518" cy="762000"/>
          </a:xfrm>
        </p:spPr>
        <p:txBody>
          <a:bodyPr/>
          <a:lstStyle/>
          <a:p>
            <a:r>
              <a:rPr lang="en-US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Random Matrix Theory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9682" y="1143000"/>
            <a:ext cx="8509518" cy="5410200"/>
          </a:xfrm>
        </p:spPr>
        <p:txBody>
          <a:bodyPr/>
          <a:lstStyle/>
          <a:p>
            <a:pPr marL="0" indent="0">
              <a:buNone/>
            </a:pPr>
            <a:r>
              <a:rPr lang="en-US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LSD:  Primal &amp; Dual</a:t>
            </a:r>
          </a:p>
          <a:p>
            <a:pPr marL="0" indent="0">
              <a:buNone/>
            </a:pPr>
            <a:endParaRPr lang="en-US" dirty="0">
              <a:solidFill>
                <a:schemeClr val="bg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dirty="0">
              <a:solidFill>
                <a:schemeClr val="bg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t="16574" r="3454"/>
          <a:stretch/>
        </p:blipFill>
        <p:spPr>
          <a:xfrm>
            <a:off x="4086225" y="1142999"/>
            <a:ext cx="5057775" cy="5705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9016485"/>
      </p:ext>
    </p:extLst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C000"/>
            </a:gs>
            <a:gs pos="50000">
              <a:schemeClr val="tx1"/>
            </a:gs>
            <a:gs pos="100000">
              <a:srgbClr val="FFC000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329682" y="152400"/>
            <a:ext cx="8509518" cy="762000"/>
          </a:xfrm>
        </p:spPr>
        <p:txBody>
          <a:bodyPr/>
          <a:lstStyle/>
          <a:p>
            <a:r>
              <a:rPr lang="en-US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Random Matrix Theory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387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329682" y="1143000"/>
                <a:ext cx="8509518" cy="5410200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LSD:  Rescaled</a:t>
                </a:r>
              </a:p>
              <a:p>
                <a:pPr marL="0" indent="0"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Primal &amp; Dual</a:t>
                </a:r>
              </a:p>
              <a:p>
                <a:pPr marL="0" indent="0">
                  <a:buNone/>
                </a:pPr>
                <a:endParaRPr lang="en-US" dirty="0">
                  <a:solidFill>
                    <a:schemeClr val="bg2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0" indent="0">
                  <a:buNone/>
                </a:pPr>
                <a:r>
                  <a:rPr lang="en-US" dirty="0">
                    <a:solidFill>
                      <a:schemeClr val="bg1"/>
                    </a:solidFill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radPr>
                      <m:deg/>
                      <m:e>
                        <m: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𝑦</m:t>
                        </m:r>
                      </m:e>
                    </m:rad>
                    <m:r>
                      <a:rPr lang="en-US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×</m:t>
                    </m:r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𝐿𝑆𝐷</m:t>
                    </m:r>
                  </m:oMath>
                </a14:m>
                <a:endParaRPr lang="en-US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0" indent="0"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(underneath)</a:t>
                </a:r>
              </a:p>
              <a:p>
                <a:pPr marL="0" indent="0">
                  <a:buNone/>
                </a:pPr>
                <a:endParaRPr lang="en-US" dirty="0">
                  <a:solidFill>
                    <a:schemeClr val="bg2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0" indent="0"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box>
                      <m:boxPr>
                        <m:ctrlPr>
                          <a:rPr lang="en-US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f>
                          <m:fPr>
                            <m:ctrlPr>
                              <a:rPr lang="en-US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1</m:t>
                            </m:r>
                          </m:num>
                          <m:den>
                            <m:rad>
                              <m:radPr>
                                <m:degHide m:val="on"/>
                                <m:ctrlPr>
                                  <a:rPr lang="en-US" i="1" smtClean="0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b="0" i="1" smtClean="0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𝑦</m:t>
                                </m:r>
                              </m:e>
                            </m:rad>
                          </m:den>
                        </m:f>
                      </m:e>
                    </m:box>
                    <m:r>
                      <a:rPr lang="en-US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×</m:t>
                    </m:r>
                    <m:r>
                      <a:rPr lang="en-US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𝐷𝑢𝑎𝑙</m:t>
                    </m:r>
                    <m:r>
                      <a:rPr lang="en-US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  <m:r>
                      <a:rPr lang="en-US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𝐿𝑆𝐷</m:t>
                    </m:r>
                  </m:oMath>
                </a14:m>
                <a:endParaRPr lang="en-US" dirty="0">
                  <a:solidFill>
                    <a:schemeClr val="bg2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6387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329682" y="1143000"/>
                <a:ext cx="8509518" cy="5410200"/>
              </a:xfrm>
              <a:blipFill>
                <a:blip r:embed="rId2"/>
                <a:stretch>
                  <a:fillRect l="-1791" t="-146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t="16574" r="3454"/>
          <a:stretch/>
        </p:blipFill>
        <p:spPr>
          <a:xfrm>
            <a:off x="4086225" y="1142999"/>
            <a:ext cx="5057775" cy="5705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93500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0000"/>
            </a:gs>
            <a:gs pos="50000">
              <a:schemeClr val="tx1"/>
            </a:gs>
            <a:gs pos="100000">
              <a:srgbClr val="FF0000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2536" name="Rectangle 3"/>
              <p:cNvSpPr>
                <a:spLocks noGrp="1" noChangeArrowheads="1"/>
              </p:cNvSpPr>
              <p:nvPr>
                <p:ph type="body" sz="half" idx="1"/>
              </p:nvPr>
            </p:nvSpPr>
            <p:spPr>
              <a:xfrm>
                <a:off x="381000" y="1143000"/>
                <a:ext cx="8229600" cy="4768850"/>
              </a:xfrm>
            </p:spPr>
            <p:txBody>
              <a:bodyPr/>
              <a:lstStyle/>
              <a:p>
                <a:pPr marL="533400" indent="-533400" eaLnBrk="1" hangingPunct="1">
                  <a:lnSpc>
                    <a:spcPct val="140000"/>
                  </a:lnSpc>
                  <a:buFont typeface="Wingdings" pitchFamily="2" charset="2"/>
                  <a:buNone/>
                </a:pPr>
                <a:r>
                  <a:rPr lang="en-US" u="sng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Consistency</a:t>
                </a:r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 (big enough spike):</a:t>
                </a:r>
              </a:p>
              <a:p>
                <a:pPr marL="533400" indent="-533400" eaLnBrk="1" hangingPunct="1">
                  <a:lnSpc>
                    <a:spcPct val="140000"/>
                  </a:lnSpc>
                  <a:buFont typeface="Wingdings" pitchFamily="2" charset="2"/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For  </a:t>
                </a:r>
                <a14:m>
                  <m:oMath xmlns:m="http://schemas.openxmlformats.org/officeDocument/2006/math">
                    <m:r>
                      <a:rPr lang="en-US" i="1" smtClean="0">
                        <a:solidFill>
                          <a:schemeClr val="bg2"/>
                        </a:solidFill>
                        <a:latin typeface="Cambria Math"/>
                        <a:ea typeface="Cambria Math"/>
                        <a:cs typeface="Arial" charset="0"/>
                      </a:rPr>
                      <m:t>𝛼</m:t>
                    </m:r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/>
                        <a:ea typeface="Cambria Math"/>
                        <a:cs typeface="Arial" charset="0"/>
                      </a:rPr>
                      <m:t>&gt;1</m:t>
                    </m:r>
                  </m:oMath>
                </a14:m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,</a:t>
                </a:r>
              </a:p>
              <a:p>
                <a:pPr marL="533400" indent="-533400" algn="ctr" eaLnBrk="1" hangingPunct="1">
                  <a:lnSpc>
                    <a:spcPct val="140000"/>
                  </a:lnSpc>
                  <a:buFont typeface="Wingdings" pitchFamily="2" charset="2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bg2"/>
                          </a:solidFill>
                          <a:latin typeface="Cambria Math"/>
                          <a:cs typeface="Arial" charset="0"/>
                        </a:rPr>
                        <m:t>𝐴𝑛𝑔𝑙𝑒</m:t>
                      </m:r>
                      <m:d>
                        <m:dPr>
                          <m:ctrlP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cs typeface="Arial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0" i="1" smtClean="0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cs typeface="Arial" charset="0"/>
                                </a:rPr>
                              </m:ctrlPr>
                            </m:sSubPr>
                            <m:e>
                              <m:r>
                                <a:rPr lang="en-US" b="1" i="1" smtClean="0">
                                  <a:solidFill>
                                    <a:schemeClr val="bg2"/>
                                  </a:solidFill>
                                  <a:latin typeface="Cambria Math"/>
                                  <a:cs typeface="Arial" charset="0"/>
                                </a:rPr>
                                <m:t>𝒖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chemeClr val="bg2"/>
                                  </a:solidFill>
                                  <a:latin typeface="Cambria Math"/>
                                  <a:cs typeface="Arial" charset="0"/>
                                </a:rPr>
                                <m:t>1</m:t>
                              </m:r>
                              <m:r>
                                <a:rPr lang="en-US" b="0" i="1" smtClean="0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cs typeface="Arial" charset="0"/>
                                </a:rPr>
                                <m:t>,</m:t>
                              </m:r>
                              <m:r>
                                <a:rPr lang="en-US" b="0" i="1" smtClean="0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cs typeface="Arial" charset="0"/>
                                </a:rPr>
                                <m:t>𝑑</m:t>
                              </m:r>
                            </m:sub>
                          </m:sSub>
                          <m: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/>
                              <a:cs typeface="Arial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b="0" i="1" smtClean="0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cs typeface="Arial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̂"/>
                                  <m:ctrlPr>
                                    <a:rPr lang="en-US" b="0" i="1" smtClean="0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  <a:cs typeface="Arial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b="1" i="1" smtClean="0">
                                      <a:solidFill>
                                        <a:schemeClr val="bg2"/>
                                      </a:solidFill>
                                      <a:latin typeface="Cambria Math"/>
                                      <a:cs typeface="Arial" charset="0"/>
                                    </a:rPr>
                                    <m:t>𝒖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b="0" i="1" smtClean="0">
                                  <a:solidFill>
                                    <a:schemeClr val="bg2"/>
                                  </a:solidFill>
                                  <a:latin typeface="Cambria Math"/>
                                  <a:cs typeface="Arial" charset="0"/>
                                </a:rPr>
                                <m:t>1</m:t>
                              </m:r>
                              <m:r>
                                <a:rPr lang="en-US" b="0" i="1" smtClean="0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cs typeface="Arial" charset="0"/>
                                </a:rPr>
                                <m:t>,</m:t>
                              </m:r>
                              <m:r>
                                <a:rPr lang="en-US" b="0" i="1" smtClean="0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cs typeface="Arial" charset="0"/>
                                </a:rPr>
                                <m:t>𝑑</m:t>
                              </m:r>
                            </m:sub>
                          </m:sSub>
                        </m:e>
                      </m:d>
                      <m:r>
                        <a:rPr lang="en-US" b="0" i="1" smtClean="0">
                          <a:solidFill>
                            <a:schemeClr val="bg2"/>
                          </a:solidFill>
                          <a:latin typeface="Cambria Math"/>
                          <a:ea typeface="Cambria Math"/>
                          <a:cs typeface="Arial" charset="0"/>
                        </a:rPr>
                        <m:t>→0</m:t>
                      </m:r>
                    </m:oMath>
                  </m:oMathPara>
                </a14:m>
                <a:endParaRPr lang="en-US" dirty="0">
                  <a:solidFill>
                    <a:schemeClr val="bg2"/>
                  </a:solidFill>
                  <a:latin typeface="Arial" charset="0"/>
                  <a:cs typeface="Arial" charset="0"/>
                </a:endParaRPr>
              </a:p>
              <a:p>
                <a:pPr marL="533400" indent="-533400" eaLnBrk="1" hangingPunct="1">
                  <a:lnSpc>
                    <a:spcPct val="140000"/>
                  </a:lnSpc>
                  <a:buFont typeface="Wingdings" pitchFamily="2" charset="2"/>
                  <a:buNone/>
                </a:pPr>
                <a:endParaRPr lang="en-US" dirty="0">
                  <a:solidFill>
                    <a:schemeClr val="bg2"/>
                  </a:solidFill>
                  <a:latin typeface="Arial" charset="0"/>
                  <a:cs typeface="Arial" charset="0"/>
                </a:endParaRPr>
              </a:p>
              <a:p>
                <a:pPr marL="533400" indent="-533400" eaLnBrk="1" hangingPunct="1">
                  <a:lnSpc>
                    <a:spcPct val="140000"/>
                  </a:lnSpc>
                  <a:buFont typeface="Wingdings" pitchFamily="2" charset="2"/>
                  <a:buNone/>
                </a:pPr>
                <a:r>
                  <a:rPr lang="en-US" u="sng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Strong Inconsistency</a:t>
                </a:r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 (spike </a:t>
                </a:r>
                <a:r>
                  <a:rPr lang="en-US" i="1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not</a:t>
                </a:r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 big enough):</a:t>
                </a:r>
              </a:p>
              <a:p>
                <a:pPr marL="533400" indent="-533400" eaLnBrk="1" hangingPunct="1">
                  <a:lnSpc>
                    <a:spcPct val="140000"/>
                  </a:lnSpc>
                  <a:buFont typeface="Wingdings" pitchFamily="2" charset="2"/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For 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chemeClr val="bg2"/>
                        </a:solidFill>
                        <a:latin typeface="Cambria Math"/>
                        <a:ea typeface="Cambria Math"/>
                        <a:cs typeface="Arial" charset="0"/>
                      </a:rPr>
                      <m:t>𝛼</m:t>
                    </m:r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/>
                        <a:ea typeface="Cambria Math"/>
                        <a:cs typeface="Arial" charset="0"/>
                      </a:rPr>
                      <m:t>&lt;</m:t>
                    </m:r>
                    <m:r>
                      <a:rPr lang="en-US" i="1">
                        <a:solidFill>
                          <a:schemeClr val="bg2"/>
                        </a:solidFill>
                        <a:latin typeface="Cambria Math"/>
                        <a:ea typeface="Cambria Math"/>
                        <a:cs typeface="Arial" charset="0"/>
                      </a:rPr>
                      <m:t>1</m:t>
                    </m:r>
                  </m:oMath>
                </a14:m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,</a:t>
                </a:r>
              </a:p>
              <a:p>
                <a:pPr marL="533400" indent="-533400" algn="ctr" eaLnBrk="1" hangingPunct="1">
                  <a:lnSpc>
                    <a:spcPct val="140000"/>
                  </a:lnSpc>
                  <a:buFont typeface="Wingdings" pitchFamily="2" charset="2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solidFill>
                            <a:schemeClr val="bg2"/>
                          </a:solidFill>
                          <a:latin typeface="Cambria Math"/>
                          <a:cs typeface="Arial" charset="0"/>
                        </a:rPr>
                        <m:t>𝐴𝑛𝑔𝑙𝑒</m:t>
                      </m:r>
                      <m:d>
                        <m:dPr>
                          <m:ctrlPr>
                            <a:rPr lang="en-US" i="1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cs typeface="Arial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cs typeface="Arial" charset="0"/>
                                </a:rPr>
                              </m:ctrlPr>
                            </m:sSubPr>
                            <m:e>
                              <m:r>
                                <a:rPr lang="en-US" b="1" i="1">
                                  <a:solidFill>
                                    <a:schemeClr val="bg2"/>
                                  </a:solidFill>
                                  <a:latin typeface="Cambria Math"/>
                                  <a:cs typeface="Arial" charset="0"/>
                                </a:rPr>
                                <m:t>𝒖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chemeClr val="bg2"/>
                                  </a:solidFill>
                                  <a:latin typeface="Cambria Math"/>
                                  <a:cs typeface="Arial" charset="0"/>
                                </a:rPr>
                                <m:t>1</m:t>
                              </m:r>
                              <m:r>
                                <a:rPr lang="en-US" b="0" i="1" smtClean="0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cs typeface="Arial" charset="0"/>
                                </a:rPr>
                                <m:t>,</m:t>
                              </m:r>
                              <m:r>
                                <a:rPr lang="en-US" b="0" i="1" smtClean="0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cs typeface="Arial" charset="0"/>
                                </a:rPr>
                                <m:t>𝑑</m:t>
                              </m:r>
                            </m:sub>
                          </m:sSub>
                          <m:r>
                            <a:rPr lang="en-US" i="1">
                              <a:solidFill>
                                <a:schemeClr val="bg2"/>
                              </a:solidFill>
                              <a:latin typeface="Cambria Math"/>
                              <a:cs typeface="Arial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cs typeface="Arial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̂"/>
                                  <m:ctrlPr>
                                    <a:rPr lang="en-US" i="1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  <a:cs typeface="Arial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b="1" i="1">
                                      <a:solidFill>
                                        <a:schemeClr val="bg2"/>
                                      </a:solidFill>
                                      <a:latin typeface="Cambria Math"/>
                                      <a:cs typeface="Arial" charset="0"/>
                                    </a:rPr>
                                    <m:t>𝒖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i="1">
                                  <a:solidFill>
                                    <a:schemeClr val="bg2"/>
                                  </a:solidFill>
                                  <a:latin typeface="Cambria Math"/>
                                  <a:cs typeface="Arial" charset="0"/>
                                </a:rPr>
                                <m:t>1</m:t>
                              </m:r>
                              <m:r>
                                <a:rPr lang="en-US" b="0" i="1" smtClean="0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cs typeface="Arial" charset="0"/>
                                </a:rPr>
                                <m:t>,</m:t>
                              </m:r>
                              <m:r>
                                <a:rPr lang="en-US" b="0" i="1" smtClean="0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cs typeface="Arial" charset="0"/>
                                </a:rPr>
                                <m:t>𝑑</m:t>
                              </m:r>
                            </m:sub>
                          </m:sSub>
                        </m:e>
                      </m:d>
                      <m:r>
                        <a:rPr lang="en-US" i="1">
                          <a:solidFill>
                            <a:schemeClr val="bg2"/>
                          </a:solidFill>
                          <a:latin typeface="Cambria Math"/>
                          <a:ea typeface="Cambria Math"/>
                          <a:cs typeface="Arial" charset="0"/>
                        </a:rPr>
                        <m:t>→</m:t>
                      </m:r>
                      <m:sSup>
                        <m:sSupPr>
                          <m:ctrlPr>
                            <a:rPr lang="en-US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Cambria Math"/>
                              <a:cs typeface="Arial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/>
                              <a:ea typeface="Cambria Math"/>
                              <a:cs typeface="Arial" charset="0"/>
                            </a:rPr>
                            <m:t>90</m:t>
                          </m:r>
                        </m:e>
                        <m:sup>
                          <m:r>
                            <a:rPr lang="en-US" i="1" smtClean="0">
                              <a:solidFill>
                                <a:schemeClr val="bg2"/>
                              </a:solidFill>
                              <a:latin typeface="Cambria Math"/>
                              <a:ea typeface="Cambria Math"/>
                              <a:cs typeface="Arial" charset="0"/>
                            </a:rPr>
                            <m:t>°</m:t>
                          </m:r>
                        </m:sup>
                      </m:sSup>
                    </m:oMath>
                  </m:oMathPara>
                </a14:m>
                <a:endParaRPr lang="en-US" dirty="0">
                  <a:solidFill>
                    <a:schemeClr val="bg2"/>
                  </a:solidFill>
                  <a:latin typeface="Arial" charset="0"/>
                  <a:cs typeface="Arial" charset="0"/>
                </a:endParaRPr>
              </a:p>
              <a:p>
                <a:pPr marL="533400" indent="-533400" eaLnBrk="1" hangingPunct="1">
                  <a:lnSpc>
                    <a:spcPct val="140000"/>
                  </a:lnSpc>
                  <a:buFont typeface="Wingdings" pitchFamily="2" charset="2"/>
                  <a:buNone/>
                </a:pPr>
                <a:endParaRPr lang="en-US" dirty="0">
                  <a:solidFill>
                    <a:schemeClr val="bg2"/>
                  </a:solidFill>
                  <a:latin typeface="Arial" charset="0"/>
                  <a:cs typeface="Arial" charset="0"/>
                </a:endParaRPr>
              </a:p>
            </p:txBody>
          </p:sp>
        </mc:Choice>
        <mc:Fallback xmlns="">
          <p:sp>
            <p:nvSpPr>
              <p:cNvPr id="22536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half" idx="1"/>
              </p:nvPr>
            </p:nvSpPr>
            <p:spPr>
              <a:xfrm>
                <a:off x="381000" y="1143000"/>
                <a:ext cx="8229600" cy="4768850"/>
              </a:xfrm>
              <a:blipFill>
                <a:blip r:embed="rId3"/>
                <a:stretch>
                  <a:fillRect l="-1926" r="-1407" b="-118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537" name="Rectangle 4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2538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2539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2540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2541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2542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2543" name="Rectangle 10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2544" name="Rectangle 11"/>
          <p:cNvSpPr>
            <a:spLocks noChangeArrowheads="1"/>
          </p:cNvSpPr>
          <p:nvPr/>
        </p:nvSpPr>
        <p:spPr bwMode="auto">
          <a:xfrm>
            <a:off x="0" y="30368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2545" name="Rectangle 12"/>
          <p:cNvSpPr>
            <a:spLocks noChangeArrowheads="1"/>
          </p:cNvSpPr>
          <p:nvPr/>
        </p:nvSpPr>
        <p:spPr bwMode="auto">
          <a:xfrm>
            <a:off x="-76200" y="41910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2546" name="Rectangle 13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2547" name="Rectangle 14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2548" name="Rectangle 15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2549" name="Rectangle 16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2550" name="Rectangle 1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2551" name="Rectangle 18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2552" name="Rectangle 19"/>
          <p:cNvSpPr>
            <a:spLocks noChangeArrowheads="1"/>
          </p:cNvSpPr>
          <p:nvPr/>
        </p:nvSpPr>
        <p:spPr bwMode="auto">
          <a:xfrm>
            <a:off x="0" y="32004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2553" name="Rectangle 20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2554" name="Rectangle 21"/>
          <p:cNvSpPr>
            <a:spLocks noChangeArrowheads="1"/>
          </p:cNvSpPr>
          <p:nvPr/>
        </p:nvSpPr>
        <p:spPr bwMode="auto">
          <a:xfrm>
            <a:off x="0" y="32766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2555" name="Rectangle 22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2556" name="Rectangle 24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9" name="Rectangle 2"/>
          <p:cNvSpPr>
            <a:spLocks noGrp="1" noChangeArrowheads="1"/>
          </p:cNvSpPr>
          <p:nvPr>
            <p:ph type="title"/>
          </p:nvPr>
        </p:nvSpPr>
        <p:spPr>
          <a:xfrm>
            <a:off x="723900" y="304800"/>
            <a:ext cx="7696200" cy="492125"/>
          </a:xfrm>
        </p:spPr>
        <p:txBody>
          <a:bodyPr/>
          <a:lstStyle/>
          <a:p>
            <a:pPr eaLnBrk="1" hangingPunct="1"/>
            <a:r>
              <a:rPr lang="en-US" sz="3600" dirty="0">
                <a:solidFill>
                  <a:schemeClr val="bg2"/>
                </a:solidFill>
                <a:latin typeface="Arial" charset="0"/>
                <a:cs typeface="Arial" charset="0"/>
              </a:rPr>
              <a:t>Last Class: </a:t>
            </a:r>
            <a:r>
              <a:rPr lang="en-US" sz="3600" dirty="0">
                <a:solidFill>
                  <a:srgbClr val="00B050"/>
                </a:solidFill>
                <a:latin typeface="Arial" charset="0"/>
                <a:cs typeface="Arial" charset="0"/>
              </a:rPr>
              <a:t>HDLSS</a:t>
            </a:r>
            <a:r>
              <a:rPr lang="en-US" sz="3600" dirty="0">
                <a:solidFill>
                  <a:schemeClr val="bg2"/>
                </a:solidFill>
                <a:latin typeface="Arial" charset="0"/>
                <a:cs typeface="Arial" charset="0"/>
              </a:rPr>
              <a:t> Math. Stat. </a:t>
            </a:r>
          </a:p>
        </p:txBody>
      </p:sp>
    </p:spTree>
    <p:extLst>
      <p:ext uri="{BB962C8B-B14F-4D97-AF65-F5344CB8AC3E}">
        <p14:creationId xmlns:p14="http://schemas.microsoft.com/office/powerpoint/2010/main" val="2406741987"/>
      </p:ext>
    </p:extLst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C000"/>
            </a:gs>
            <a:gs pos="50000">
              <a:schemeClr val="tx1"/>
            </a:gs>
            <a:gs pos="100000">
              <a:srgbClr val="FFC000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329682" y="152400"/>
            <a:ext cx="8509518" cy="762000"/>
          </a:xfrm>
        </p:spPr>
        <p:txBody>
          <a:bodyPr/>
          <a:lstStyle/>
          <a:p>
            <a:r>
              <a:rPr lang="en-US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Random Matrix Theory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9682" y="1143000"/>
            <a:ext cx="8509518" cy="5410200"/>
          </a:xfrm>
        </p:spPr>
        <p:txBody>
          <a:bodyPr/>
          <a:lstStyle/>
          <a:p>
            <a:pPr marL="0" indent="0">
              <a:buNone/>
            </a:pPr>
            <a:r>
              <a:rPr lang="en-US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LSD:  Rescaled</a:t>
            </a:r>
          </a:p>
          <a:p>
            <a:pPr marL="0" indent="0">
              <a:buNone/>
            </a:pPr>
            <a:r>
              <a:rPr lang="en-US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Primal &amp; Dual</a:t>
            </a:r>
          </a:p>
          <a:p>
            <a:pPr marL="0" indent="0">
              <a:buNone/>
            </a:pPr>
            <a:endParaRPr lang="en-US" dirty="0">
              <a:solidFill>
                <a:schemeClr val="bg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dirty="0">
              <a:solidFill>
                <a:schemeClr val="bg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t="16574" r="3454"/>
          <a:stretch/>
        </p:blipFill>
        <p:spPr>
          <a:xfrm>
            <a:off x="4086225" y="1142999"/>
            <a:ext cx="5057775" cy="5705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6978324"/>
      </p:ext>
    </p:extLst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C000"/>
            </a:gs>
            <a:gs pos="50000">
              <a:schemeClr val="tx1"/>
            </a:gs>
            <a:gs pos="100000">
              <a:srgbClr val="FFC000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329682" y="152400"/>
            <a:ext cx="8509518" cy="762000"/>
          </a:xfrm>
        </p:spPr>
        <p:txBody>
          <a:bodyPr/>
          <a:lstStyle/>
          <a:p>
            <a:r>
              <a:rPr lang="en-US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Random Matrix Theory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9682" y="1143000"/>
            <a:ext cx="8509518" cy="5410200"/>
          </a:xfrm>
        </p:spPr>
        <p:txBody>
          <a:bodyPr/>
          <a:lstStyle/>
          <a:p>
            <a:pPr marL="0" indent="0">
              <a:buNone/>
            </a:pPr>
            <a:r>
              <a:rPr lang="en-US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LSD:  Rescaled</a:t>
            </a:r>
          </a:p>
          <a:p>
            <a:pPr marL="0" indent="0">
              <a:buNone/>
            </a:pPr>
            <a:r>
              <a:rPr lang="en-US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Primal &amp; Dual</a:t>
            </a:r>
          </a:p>
          <a:p>
            <a:pPr marL="0" indent="0">
              <a:buNone/>
            </a:pPr>
            <a:endParaRPr lang="en-US" dirty="0">
              <a:solidFill>
                <a:schemeClr val="bg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dirty="0">
              <a:solidFill>
                <a:schemeClr val="bg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t="16574" r="3454"/>
          <a:stretch/>
        </p:blipFill>
        <p:spPr>
          <a:xfrm>
            <a:off x="4086225" y="1142999"/>
            <a:ext cx="5057775" cy="5705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9632050"/>
      </p:ext>
    </p:extLst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C000"/>
            </a:gs>
            <a:gs pos="50000">
              <a:schemeClr val="tx1"/>
            </a:gs>
            <a:gs pos="100000">
              <a:srgbClr val="FFC000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329682" y="152400"/>
            <a:ext cx="8509518" cy="762000"/>
          </a:xfrm>
        </p:spPr>
        <p:txBody>
          <a:bodyPr/>
          <a:lstStyle/>
          <a:p>
            <a:r>
              <a:rPr lang="en-US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Random Matrix Theory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9682" y="1143000"/>
            <a:ext cx="8509518" cy="5410200"/>
          </a:xfrm>
        </p:spPr>
        <p:txBody>
          <a:bodyPr/>
          <a:lstStyle/>
          <a:p>
            <a:pPr marL="0" indent="0">
              <a:buNone/>
            </a:pPr>
            <a:r>
              <a:rPr lang="en-US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LSD:  Rescaled</a:t>
            </a:r>
          </a:p>
          <a:p>
            <a:pPr marL="0" indent="0">
              <a:buNone/>
            </a:pPr>
            <a:r>
              <a:rPr lang="en-US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Primal &amp; Dual</a:t>
            </a:r>
          </a:p>
          <a:p>
            <a:pPr marL="0" indent="0">
              <a:buNone/>
            </a:pPr>
            <a:endParaRPr lang="en-US" dirty="0">
              <a:solidFill>
                <a:schemeClr val="bg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dirty="0">
              <a:solidFill>
                <a:schemeClr val="bg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t="16574" r="3454"/>
          <a:stretch/>
        </p:blipFill>
        <p:spPr>
          <a:xfrm>
            <a:off x="4086225" y="1142999"/>
            <a:ext cx="5057775" cy="5705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4554604"/>
      </p:ext>
    </p:extLst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C000"/>
            </a:gs>
            <a:gs pos="50000">
              <a:schemeClr val="tx1"/>
            </a:gs>
            <a:gs pos="100000">
              <a:srgbClr val="FFC000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329682" y="152400"/>
            <a:ext cx="8509518" cy="762000"/>
          </a:xfrm>
        </p:spPr>
        <p:txBody>
          <a:bodyPr/>
          <a:lstStyle/>
          <a:p>
            <a:r>
              <a:rPr lang="en-US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Random Matrix Theory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9682" y="1143000"/>
            <a:ext cx="8509518" cy="5410200"/>
          </a:xfrm>
        </p:spPr>
        <p:txBody>
          <a:bodyPr/>
          <a:lstStyle/>
          <a:p>
            <a:pPr marL="0" indent="0">
              <a:buNone/>
            </a:pPr>
            <a:r>
              <a:rPr lang="en-US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LSD:  Rescaled</a:t>
            </a:r>
          </a:p>
          <a:p>
            <a:pPr marL="0" indent="0">
              <a:buNone/>
            </a:pPr>
            <a:r>
              <a:rPr lang="en-US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Primal &amp; Dual</a:t>
            </a:r>
          </a:p>
          <a:p>
            <a:pPr marL="0" indent="0">
              <a:buNone/>
            </a:pPr>
            <a:endParaRPr lang="en-US" dirty="0">
              <a:solidFill>
                <a:schemeClr val="bg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dirty="0">
              <a:solidFill>
                <a:schemeClr val="bg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t="16574" r="3454"/>
          <a:stretch/>
        </p:blipFill>
        <p:spPr>
          <a:xfrm>
            <a:off x="4086225" y="1142999"/>
            <a:ext cx="5057775" cy="5705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4861977"/>
      </p:ext>
    </p:extLst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C000"/>
            </a:gs>
            <a:gs pos="50000">
              <a:schemeClr val="tx1"/>
            </a:gs>
            <a:gs pos="100000">
              <a:srgbClr val="FFC000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329682" y="152400"/>
            <a:ext cx="8509518" cy="762000"/>
          </a:xfrm>
        </p:spPr>
        <p:txBody>
          <a:bodyPr/>
          <a:lstStyle/>
          <a:p>
            <a:r>
              <a:rPr lang="en-US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Random Matrix Theory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9682" y="1143000"/>
            <a:ext cx="8509518" cy="5410200"/>
          </a:xfrm>
        </p:spPr>
        <p:txBody>
          <a:bodyPr/>
          <a:lstStyle/>
          <a:p>
            <a:pPr marL="0" indent="0">
              <a:buNone/>
            </a:pPr>
            <a:r>
              <a:rPr lang="en-US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LSD:  Rescaled</a:t>
            </a:r>
          </a:p>
          <a:p>
            <a:pPr marL="0" indent="0">
              <a:buNone/>
            </a:pPr>
            <a:r>
              <a:rPr lang="en-US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Primal &amp; Dual</a:t>
            </a:r>
          </a:p>
          <a:p>
            <a:pPr marL="0" indent="0">
              <a:buNone/>
            </a:pPr>
            <a:endParaRPr lang="en-US" dirty="0">
              <a:solidFill>
                <a:schemeClr val="bg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dirty="0">
              <a:solidFill>
                <a:schemeClr val="bg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t="15459" r="3454"/>
          <a:stretch/>
        </p:blipFill>
        <p:spPr>
          <a:xfrm>
            <a:off x="4086225" y="1066799"/>
            <a:ext cx="5057775" cy="5781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1302827"/>
      </p:ext>
    </p:extLst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C000"/>
            </a:gs>
            <a:gs pos="50000">
              <a:schemeClr val="tx1"/>
            </a:gs>
            <a:gs pos="100000">
              <a:srgbClr val="FFC000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329682" y="152400"/>
            <a:ext cx="8509518" cy="762000"/>
          </a:xfrm>
        </p:spPr>
        <p:txBody>
          <a:bodyPr/>
          <a:lstStyle/>
          <a:p>
            <a:r>
              <a:rPr lang="en-US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Random Matrix Theory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9682" y="1143000"/>
            <a:ext cx="8509518" cy="5410200"/>
          </a:xfrm>
        </p:spPr>
        <p:txBody>
          <a:bodyPr/>
          <a:lstStyle/>
          <a:p>
            <a:pPr marL="0" indent="0">
              <a:buNone/>
            </a:pPr>
            <a:r>
              <a:rPr lang="en-US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Conclusion:</a:t>
            </a:r>
          </a:p>
          <a:p>
            <a:pPr marL="0" indent="0">
              <a:buNone/>
            </a:pPr>
            <a:endParaRPr lang="en-US" dirty="0">
              <a:solidFill>
                <a:schemeClr val="bg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Family of </a:t>
            </a:r>
            <a:r>
              <a:rPr lang="en-US" dirty="0" err="1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Marcenko</a:t>
            </a:r>
            <a:r>
              <a:rPr lang="en-US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en-US" dirty="0" err="1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Pastur</a:t>
            </a:r>
            <a:r>
              <a:rPr lang="en-US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Distributions</a:t>
            </a:r>
          </a:p>
          <a:p>
            <a:pPr marL="0" indent="0">
              <a:buNone/>
            </a:pPr>
            <a:r>
              <a:rPr lang="en-US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Has Several Interesting Symmetries</a:t>
            </a:r>
          </a:p>
          <a:p>
            <a:pPr marL="0" indent="0">
              <a:buNone/>
            </a:pPr>
            <a:endParaRPr lang="en-US" dirty="0">
              <a:solidFill>
                <a:schemeClr val="bg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30178"/>
      </p:ext>
    </p:extLst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C000"/>
            </a:gs>
            <a:gs pos="50000">
              <a:schemeClr val="tx1"/>
            </a:gs>
            <a:gs pos="100000">
              <a:srgbClr val="FFC000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329682" y="152400"/>
            <a:ext cx="8509518" cy="762000"/>
          </a:xfrm>
        </p:spPr>
        <p:txBody>
          <a:bodyPr/>
          <a:lstStyle/>
          <a:p>
            <a:r>
              <a:rPr lang="en-US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Random Matrix Theory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9682" y="1143000"/>
            <a:ext cx="8509518" cy="5410200"/>
          </a:xfrm>
        </p:spPr>
        <p:txBody>
          <a:bodyPr/>
          <a:lstStyle/>
          <a:p>
            <a:pPr marL="0" indent="0">
              <a:buNone/>
            </a:pPr>
            <a:endParaRPr lang="en-US" dirty="0">
              <a:solidFill>
                <a:schemeClr val="bg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Important Parallel Theory:</a:t>
            </a:r>
          </a:p>
          <a:p>
            <a:pPr marL="0" indent="0" algn="ctr">
              <a:buNone/>
            </a:pPr>
            <a:r>
              <a:rPr lang="en-US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Distribution of Largest Eigenvalue</a:t>
            </a:r>
          </a:p>
          <a:p>
            <a:pPr marL="0" indent="0" algn="ctr">
              <a:buNone/>
            </a:pPr>
            <a:r>
              <a:rPr lang="en-US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(Assuming Matrix of </a:t>
            </a:r>
            <a:r>
              <a:rPr lang="en-US" dirty="0" err="1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i.i.d</a:t>
            </a:r>
            <a:r>
              <a:rPr lang="en-US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N(0,1)s)</a:t>
            </a:r>
          </a:p>
          <a:p>
            <a:pPr marL="0" indent="0">
              <a:buNone/>
            </a:pPr>
            <a:endParaRPr lang="en-US" dirty="0">
              <a:solidFill>
                <a:schemeClr val="bg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Tracey &amp; </a:t>
            </a:r>
            <a:r>
              <a:rPr lang="en-US" dirty="0" err="1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Widom</a:t>
            </a:r>
            <a:r>
              <a:rPr lang="en-US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(1994)</a:t>
            </a:r>
          </a:p>
          <a:p>
            <a:pPr marL="0" indent="0">
              <a:buNone/>
            </a:pPr>
            <a:endParaRPr lang="en-US" dirty="0">
              <a:solidFill>
                <a:schemeClr val="bg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Good Discussion of Statistical Implications</a:t>
            </a:r>
          </a:p>
          <a:p>
            <a:pPr marL="0" indent="0" algn="ctr">
              <a:buNone/>
            </a:pPr>
            <a:r>
              <a:rPr lang="en-US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Johnstone (2008)   &amp;   Yao et al. (2015) </a:t>
            </a:r>
          </a:p>
          <a:p>
            <a:pPr marL="0" indent="0">
              <a:buNone/>
            </a:pPr>
            <a:endParaRPr lang="en-US" dirty="0">
              <a:solidFill>
                <a:schemeClr val="bg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7513439"/>
      </p:ext>
    </p:extLst>
  </p:cSld>
  <p:clrMapOvr>
    <a:masterClrMapping/>
  </p:clrMapOvr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00FF"/>
            </a:gs>
            <a:gs pos="50000">
              <a:schemeClr val="tx1"/>
            </a:gs>
            <a:gs pos="100000">
              <a:srgbClr val="FF00FF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914400"/>
          </a:xfrm>
        </p:spPr>
        <p:txBody>
          <a:bodyPr/>
          <a:lstStyle/>
          <a:p>
            <a:pPr eaLnBrk="1" hangingPunct="1"/>
            <a:r>
              <a:rPr lang="en-US">
                <a:solidFill>
                  <a:schemeClr val="bg2"/>
                </a:solidFill>
                <a:latin typeface="Arial" charset="0"/>
                <a:cs typeface="Arial" charset="0"/>
              </a:rPr>
              <a:t>Clustering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29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533400" y="1219200"/>
                <a:ext cx="8229600" cy="5257800"/>
              </a:xfrm>
            </p:spPr>
            <p:txBody>
              <a:bodyPr/>
              <a:lstStyle/>
              <a:p>
                <a:pPr eaLnBrk="1" hangingPunct="1">
                  <a:buFontTx/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Idea:    Given data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</m:ctrlPr>
                      </m:sSubPr>
                      <m:e>
                        <m:acc>
                          <m:accPr>
                            <m:chr m:val="̃"/>
                            <m:ctrlPr>
                              <a:rPr lang="en-US" b="0" i="1" smtClean="0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cs typeface="Arial" charset="0"/>
                              </a:rPr>
                            </m:ctrlPr>
                          </m:accPr>
                          <m:e>
                            <m:r>
                              <a:rPr lang="en-US" b="1" i="1" smtClean="0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cs typeface="Arial" charset="0"/>
                              </a:rPr>
                              <m:t>𝒙</m:t>
                            </m:r>
                          </m:e>
                        </m:acc>
                      </m:e>
                      <m:sub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/>
                        <a:cs typeface="Arial" charset="0"/>
                      </a:rPr>
                      <m:t>,</m:t>
                    </m:r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/>
                        <a:ea typeface="Cambria Math"/>
                        <a:cs typeface="Arial" charset="0"/>
                      </a:rPr>
                      <m:t>⋯,</m:t>
                    </m:r>
                    <m:sSub>
                      <m:sSubPr>
                        <m:ctrlPr>
                          <a:rPr lang="en-US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</m:ctrlPr>
                      </m:sSubPr>
                      <m:e>
                        <m:acc>
                          <m:accPr>
                            <m:chr m:val="̃"/>
                            <m:ctrlPr>
                              <a:rPr lang="en-US" i="1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cs typeface="Arial" charset="0"/>
                              </a:rPr>
                            </m:ctrlPr>
                          </m:accPr>
                          <m:e>
                            <m:r>
                              <a:rPr lang="en-US" b="1" i="1" smtClean="0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cs typeface="Arial" charset="0"/>
                              </a:rPr>
                              <m:t>𝒙</m:t>
                            </m:r>
                          </m:e>
                        </m:acc>
                      </m:e>
                      <m:sub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  <m:t>𝑛</m:t>
                        </m:r>
                      </m:sub>
                    </m:sSub>
                  </m:oMath>
                </a14:m>
                <a:endParaRPr lang="en-US" dirty="0">
                  <a:solidFill>
                    <a:schemeClr val="bg2"/>
                  </a:solidFill>
                  <a:latin typeface="Arial" charset="0"/>
                  <a:cs typeface="Arial" charset="0"/>
                </a:endParaRPr>
              </a:p>
              <a:p>
                <a:pPr eaLnBrk="1" hangingPunct="1"/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Assign each object to a class</a:t>
                </a:r>
              </a:p>
              <a:p>
                <a:pPr eaLnBrk="1" hangingPunct="1"/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Of </a:t>
                </a:r>
                <a:r>
                  <a:rPr lang="en-US" i="1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similar</a:t>
                </a:r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 objects</a:t>
                </a:r>
              </a:p>
              <a:p>
                <a:pPr eaLnBrk="1" hangingPunct="1"/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Completely </a:t>
                </a:r>
                <a:r>
                  <a:rPr lang="en-US" u="sng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data driven</a:t>
                </a:r>
              </a:p>
              <a:p>
                <a:pPr eaLnBrk="1" hangingPunct="1"/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I.e. assign labels to data</a:t>
                </a:r>
              </a:p>
              <a:p>
                <a:pPr eaLnBrk="1" hangingPunct="1"/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“Unsupervised Learning”</a:t>
                </a:r>
              </a:p>
              <a:p>
                <a:pPr eaLnBrk="1" hangingPunct="1">
                  <a:buFontTx/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Contrast to Classification (Discrimination)</a:t>
                </a:r>
              </a:p>
              <a:p>
                <a:pPr eaLnBrk="1" hangingPunct="1"/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With </a:t>
                </a:r>
                <a:r>
                  <a:rPr lang="en-US" u="sng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predetermined</a:t>
                </a:r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 given class labels</a:t>
                </a:r>
              </a:p>
              <a:p>
                <a:pPr eaLnBrk="1" hangingPunct="1"/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“Supervised Learning”</a:t>
                </a:r>
              </a:p>
              <a:p>
                <a:pPr eaLnBrk="1" hangingPunct="1"/>
                <a:endParaRPr lang="en-US" dirty="0">
                  <a:solidFill>
                    <a:schemeClr val="bg2"/>
                  </a:solidFill>
                  <a:latin typeface="Arial" charset="0"/>
                  <a:cs typeface="Arial" charset="0"/>
                </a:endParaRPr>
              </a:p>
            </p:txBody>
          </p:sp>
        </mc:Choice>
        <mc:Fallback xmlns="">
          <p:sp>
            <p:nvSpPr>
              <p:cNvPr id="1029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533400" y="1219200"/>
                <a:ext cx="8229600" cy="5257800"/>
              </a:xfrm>
              <a:blipFill>
                <a:blip r:embed="rId3"/>
                <a:stretch>
                  <a:fillRect l="-1926" t="-1506" b="-38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extBox 1">
            <a:extLst>
              <a:ext uri="{FF2B5EF4-FFF2-40B4-BE49-F238E27FC236}">
                <a16:creationId xmlns:a16="http://schemas.microsoft.com/office/drawing/2014/main" id="{19165168-7D95-4629-BA36-6A4810D37C10}"/>
              </a:ext>
            </a:extLst>
          </p:cNvPr>
          <p:cNvSpPr txBox="1"/>
          <p:nvPr/>
        </p:nvSpPr>
        <p:spPr>
          <a:xfrm>
            <a:off x="6974872" y="762000"/>
            <a:ext cx="1178528" cy="830997"/>
          </a:xfrm>
          <a:prstGeom prst="rect">
            <a:avLst/>
          </a:prstGeom>
          <a:noFill/>
          <a:ln w="25400">
            <a:solidFill>
              <a:srgbClr val="7030A0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2400" dirty="0">
                <a:solidFill>
                  <a:srgbClr val="7030A0"/>
                </a:solidFill>
              </a:rPr>
              <a:t>Text: </a:t>
            </a:r>
          </a:p>
          <a:p>
            <a:pPr algn="ctr"/>
            <a:r>
              <a:rPr lang="en-US" sz="2400" dirty="0" err="1">
                <a:solidFill>
                  <a:srgbClr val="7030A0"/>
                </a:solidFill>
              </a:rPr>
              <a:t>Chp</a:t>
            </a:r>
            <a:r>
              <a:rPr lang="en-US" sz="2400" dirty="0">
                <a:solidFill>
                  <a:srgbClr val="7030A0"/>
                </a:solidFill>
              </a:rPr>
              <a:t> 12</a:t>
            </a:r>
          </a:p>
        </p:txBody>
      </p:sp>
    </p:spTree>
    <p:extLst>
      <p:ext uri="{BB962C8B-B14F-4D97-AF65-F5344CB8AC3E}">
        <p14:creationId xmlns:p14="http://schemas.microsoft.com/office/powerpoint/2010/main" val="35708185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00FF"/>
            </a:gs>
            <a:gs pos="50000">
              <a:schemeClr val="tx1"/>
            </a:gs>
            <a:gs pos="100000">
              <a:srgbClr val="FF00FF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914400"/>
          </a:xfrm>
        </p:spPr>
        <p:txBody>
          <a:bodyPr/>
          <a:lstStyle/>
          <a:p>
            <a:pPr eaLnBrk="1" hangingPunct="1"/>
            <a:r>
              <a:rPr lang="en-US">
                <a:solidFill>
                  <a:schemeClr val="bg2"/>
                </a:solidFill>
                <a:latin typeface="Arial" charset="0"/>
                <a:cs typeface="Arial" charset="0"/>
              </a:rPr>
              <a:t>Clustering</a:t>
            </a:r>
          </a:p>
        </p:txBody>
      </p:sp>
      <p:sp>
        <p:nvSpPr>
          <p:cNvPr id="798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219200"/>
            <a:ext cx="8229600" cy="52578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dirty="0">
                <a:solidFill>
                  <a:schemeClr val="bg2"/>
                </a:solidFill>
                <a:latin typeface="Arial" charset="0"/>
                <a:cs typeface="Arial" charset="0"/>
              </a:rPr>
              <a:t>Important References:</a:t>
            </a:r>
          </a:p>
          <a:p>
            <a:pPr eaLnBrk="1" hangingPunct="1"/>
            <a:r>
              <a:rPr lang="en-US" dirty="0" err="1">
                <a:solidFill>
                  <a:schemeClr val="bg2"/>
                </a:solidFill>
                <a:latin typeface="Arial" charset="0"/>
                <a:cs typeface="Arial" charset="0"/>
              </a:rPr>
              <a:t>MacQueen</a:t>
            </a:r>
            <a:r>
              <a:rPr lang="en-US" dirty="0">
                <a:solidFill>
                  <a:schemeClr val="bg2"/>
                </a:solidFill>
                <a:latin typeface="Arial" charset="0"/>
                <a:cs typeface="Arial" charset="0"/>
              </a:rPr>
              <a:t> (1967)</a:t>
            </a:r>
          </a:p>
          <a:p>
            <a:pPr eaLnBrk="1" hangingPunct="1"/>
            <a:r>
              <a:rPr lang="en-US" dirty="0" err="1">
                <a:solidFill>
                  <a:schemeClr val="bg2"/>
                </a:solidFill>
                <a:latin typeface="Arial" charset="0"/>
                <a:cs typeface="Arial" charset="0"/>
              </a:rPr>
              <a:t>Hartigan</a:t>
            </a:r>
            <a:r>
              <a:rPr lang="en-US" dirty="0">
                <a:solidFill>
                  <a:schemeClr val="bg2"/>
                </a:solidFill>
                <a:latin typeface="Arial" charset="0"/>
                <a:cs typeface="Arial" charset="0"/>
              </a:rPr>
              <a:t> (1975)</a:t>
            </a:r>
          </a:p>
          <a:p>
            <a:pPr eaLnBrk="1" hangingPunct="1"/>
            <a:r>
              <a:rPr lang="en-US" dirty="0" err="1">
                <a:solidFill>
                  <a:schemeClr val="bg2"/>
                </a:solidFill>
                <a:latin typeface="Arial" charset="0"/>
                <a:cs typeface="Arial" charset="0"/>
              </a:rPr>
              <a:t>Gersho</a:t>
            </a:r>
            <a:r>
              <a:rPr lang="en-US" dirty="0">
                <a:solidFill>
                  <a:schemeClr val="bg2"/>
                </a:solidFill>
                <a:latin typeface="Arial" charset="0"/>
                <a:cs typeface="Arial" charset="0"/>
              </a:rPr>
              <a:t> and Gray (1992)</a:t>
            </a:r>
          </a:p>
          <a:p>
            <a:pPr eaLnBrk="1" hangingPunct="1"/>
            <a:r>
              <a:rPr lang="en-US" dirty="0">
                <a:solidFill>
                  <a:schemeClr val="bg2"/>
                </a:solidFill>
                <a:latin typeface="Arial" charset="0"/>
                <a:cs typeface="Arial" charset="0"/>
              </a:rPr>
              <a:t>Kaufman and </a:t>
            </a:r>
            <a:r>
              <a:rPr lang="en-US" dirty="0" err="1">
                <a:solidFill>
                  <a:schemeClr val="bg2"/>
                </a:solidFill>
                <a:latin typeface="Arial" charset="0"/>
                <a:cs typeface="Arial" charset="0"/>
              </a:rPr>
              <a:t>Rousseeuw</a:t>
            </a:r>
            <a:r>
              <a:rPr lang="en-US" dirty="0">
                <a:solidFill>
                  <a:schemeClr val="bg2"/>
                </a:solidFill>
                <a:latin typeface="Arial" charset="0"/>
                <a:cs typeface="Arial" charset="0"/>
              </a:rPr>
              <a:t> (2005)</a:t>
            </a:r>
          </a:p>
          <a:p>
            <a:pPr marL="0" indent="0" eaLnBrk="1" hangingPunct="1">
              <a:buNone/>
            </a:pPr>
            <a:endParaRPr lang="en-US" dirty="0">
              <a:solidFill>
                <a:schemeClr val="bg2"/>
              </a:solidFill>
              <a:latin typeface="Arial" charset="0"/>
              <a:cs typeface="Arial" charset="0"/>
            </a:endParaRPr>
          </a:p>
          <a:p>
            <a:pPr marL="0" indent="0" eaLnBrk="1" hangingPunct="1">
              <a:buNone/>
            </a:pPr>
            <a:endParaRPr lang="en-US" dirty="0">
              <a:solidFill>
                <a:schemeClr val="bg2"/>
              </a:solidFill>
              <a:latin typeface="Arial" charset="0"/>
              <a:cs typeface="Arial" charset="0"/>
            </a:endParaRPr>
          </a:p>
          <a:p>
            <a:pPr marL="0" indent="0" eaLnBrk="1" hangingPunct="1">
              <a:buNone/>
            </a:pPr>
            <a:r>
              <a:rPr lang="en-US" dirty="0">
                <a:solidFill>
                  <a:schemeClr val="bg2"/>
                </a:solidFill>
                <a:latin typeface="Arial" charset="0"/>
                <a:cs typeface="Arial" charset="0"/>
              </a:rPr>
              <a:t>See Also:    Wikipedia</a:t>
            </a:r>
          </a:p>
        </p:txBody>
      </p:sp>
    </p:spTree>
    <p:extLst>
      <p:ext uri="{BB962C8B-B14F-4D97-AF65-F5344CB8AC3E}">
        <p14:creationId xmlns:p14="http://schemas.microsoft.com/office/powerpoint/2010/main" val="425737401"/>
      </p:ext>
    </p:extLst>
  </p:cSld>
  <p:clrMapOvr>
    <a:masterClrMapping/>
  </p:clrMapOvr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00FF"/>
            </a:gs>
            <a:gs pos="50000">
              <a:schemeClr val="tx1"/>
            </a:gs>
            <a:gs pos="100000">
              <a:srgbClr val="FF00FF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7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914400"/>
          </a:xfrm>
        </p:spPr>
        <p:txBody>
          <a:bodyPr/>
          <a:lstStyle/>
          <a:p>
            <a:pPr eaLnBrk="1" hangingPunct="1"/>
            <a:r>
              <a:rPr lang="en-US">
                <a:solidFill>
                  <a:schemeClr val="bg2"/>
                </a:solidFill>
                <a:latin typeface="Arial" charset="0"/>
                <a:cs typeface="Arial" charset="0"/>
              </a:rPr>
              <a:t>K-means Clustering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058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533400" y="1219200"/>
                <a:ext cx="8229600" cy="5257800"/>
              </a:xfrm>
            </p:spPr>
            <p:txBody>
              <a:bodyPr/>
              <a:lstStyle/>
              <a:p>
                <a:pPr eaLnBrk="1" hangingPunct="1">
                  <a:buFontTx/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Main Idea:   for data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</m:ctrlPr>
                      </m:sSubPr>
                      <m:e>
                        <m:acc>
                          <m:accPr>
                            <m:chr m:val="̃"/>
                            <m:ctrlPr>
                              <a:rPr lang="en-US" i="1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cs typeface="Arial" charset="0"/>
                              </a:rPr>
                            </m:ctrlPr>
                          </m:accPr>
                          <m:e>
                            <m:r>
                              <a:rPr lang="en-US" b="1" i="1" smtClean="0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cs typeface="Arial" charset="0"/>
                              </a:rPr>
                              <m:t>𝒙</m:t>
                            </m:r>
                          </m:e>
                        </m:acc>
                      </m:e>
                      <m:sub>
                        <m:r>
                          <a:rPr lang="en-US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  <m:t>1</m:t>
                        </m:r>
                      </m:sub>
                    </m:sSub>
                    <m:r>
                      <a:rPr lang="en-US" i="1">
                        <a:solidFill>
                          <a:schemeClr val="bg2"/>
                        </a:solidFill>
                        <a:latin typeface="Cambria Math"/>
                        <a:cs typeface="Arial" charset="0"/>
                      </a:rPr>
                      <m:t>,</m:t>
                    </m:r>
                    <m:r>
                      <a:rPr lang="en-US" i="1">
                        <a:solidFill>
                          <a:schemeClr val="bg2"/>
                        </a:solidFill>
                        <a:latin typeface="Cambria Math"/>
                        <a:ea typeface="Cambria Math"/>
                        <a:cs typeface="Arial" charset="0"/>
                      </a:rPr>
                      <m:t>⋯,</m:t>
                    </m:r>
                    <m:sSub>
                      <m:sSubPr>
                        <m:ctrlPr>
                          <a:rPr lang="en-US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</m:ctrlPr>
                      </m:sSubPr>
                      <m:e>
                        <m:acc>
                          <m:accPr>
                            <m:chr m:val="̃"/>
                            <m:ctrlPr>
                              <a:rPr lang="en-US" i="1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cs typeface="Arial" charset="0"/>
                              </a:rPr>
                            </m:ctrlPr>
                          </m:accPr>
                          <m:e>
                            <m:r>
                              <a:rPr lang="en-US" b="1" i="1" smtClean="0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cs typeface="Arial" charset="0"/>
                              </a:rPr>
                              <m:t>𝒙</m:t>
                            </m:r>
                          </m:e>
                        </m:acc>
                      </m:e>
                      <m:sub>
                        <m:r>
                          <a:rPr lang="en-US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  <m:t>𝑛</m:t>
                        </m:r>
                      </m:sub>
                    </m:sSub>
                    <m:r>
                      <a:rPr lang="en-US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charset="0"/>
                      </a:rPr>
                      <m:t>∈</m:t>
                    </m:r>
                    <m:sSup>
                      <m:sSupPr>
                        <m:ctrlPr>
                          <a:rPr lang="en-US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charset="0"/>
                          </a:rPr>
                          <m:t>ℝ</m:t>
                        </m:r>
                      </m:e>
                      <m:sup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charset="0"/>
                          </a:rPr>
                          <m:t>𝑑</m:t>
                        </m:r>
                      </m:sup>
                    </m:sSup>
                  </m:oMath>
                </a14:m>
                <a:endParaRPr lang="en-US" dirty="0">
                  <a:solidFill>
                    <a:schemeClr val="bg2"/>
                  </a:solidFill>
                  <a:latin typeface="Arial" charset="0"/>
                  <a:cs typeface="Arial" charset="0"/>
                </a:endParaRPr>
              </a:p>
              <a:p>
                <a:pPr eaLnBrk="1" hangingPunct="1">
                  <a:buFontTx/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Partition indices  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/>
                        <a:cs typeface="Arial" charset="0"/>
                      </a:rPr>
                      <m:t>𝑖</m:t>
                    </m:r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/>
                        <a:cs typeface="Arial" charset="0"/>
                      </a:rPr>
                      <m:t>=1,⋯,</m:t>
                    </m:r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/>
                        <a:ea typeface="Cambria Math"/>
                        <a:cs typeface="Arial" charset="0"/>
                      </a:rPr>
                      <m:t>𝑛</m:t>
                    </m:r>
                  </m:oMath>
                </a14:m>
                <a:endParaRPr lang="en-US" dirty="0">
                  <a:solidFill>
                    <a:schemeClr val="bg2"/>
                  </a:solidFill>
                  <a:latin typeface="Arial" charset="0"/>
                  <a:cs typeface="Arial" charset="0"/>
                </a:endParaRPr>
              </a:p>
              <a:p>
                <a:pPr eaLnBrk="1" hangingPunct="1">
                  <a:buFontTx/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		among </a:t>
                </a:r>
                <a:r>
                  <a:rPr lang="en-US" i="1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classes</a:t>
                </a:r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/>
                            <a:cs typeface="Arial" charset="0"/>
                          </a:rPr>
                          <m:t>𝐶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/>
                            <a:cs typeface="Arial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/>
                        <a:cs typeface="Arial" charset="0"/>
                      </a:rPr>
                      <m:t>,</m:t>
                    </m:r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/>
                        <a:ea typeface="Cambria Math"/>
                        <a:cs typeface="Arial" charset="0"/>
                      </a:rPr>
                      <m:t>⋯</m:t>
                    </m:r>
                  </m:oMath>
                </a14:m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,</a:t>
                </a:r>
                <a:r>
                  <a:rPr lang="en-US" dirty="0">
                    <a:solidFill>
                      <a:schemeClr val="bg2"/>
                    </a:solidFill>
                    <a:cs typeface="Arial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chemeClr val="bg2"/>
                            </a:solidFill>
                            <a:latin typeface="Cambria Math"/>
                            <a:cs typeface="Arial" charset="0"/>
                          </a:rPr>
                          <m:t>𝐶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/>
                            <a:cs typeface="Arial" charset="0"/>
                          </a:rPr>
                          <m:t>𝐾</m:t>
                        </m:r>
                      </m:sub>
                    </m:sSub>
                  </m:oMath>
                </a14:m>
                <a:endParaRPr lang="en-US" dirty="0">
                  <a:solidFill>
                    <a:schemeClr val="bg2"/>
                  </a:solidFill>
                  <a:latin typeface="Arial" charset="0"/>
                  <a:cs typeface="Arial" charset="0"/>
                </a:endParaRPr>
              </a:p>
              <a:p>
                <a:pPr eaLnBrk="1" hangingPunct="1">
                  <a:buFontTx/>
                  <a:buNone/>
                </a:pPr>
                <a:endParaRPr lang="en-US" sz="1600" dirty="0">
                  <a:solidFill>
                    <a:schemeClr val="bg2"/>
                  </a:solidFill>
                  <a:latin typeface="Arial" charset="0"/>
                  <a:cs typeface="Arial" charset="0"/>
                </a:endParaRPr>
              </a:p>
              <a:p>
                <a:pPr eaLnBrk="1" hangingPunct="1">
                  <a:buFontTx/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Where </a:t>
                </a:r>
                <a:r>
                  <a:rPr lang="en-US" i="1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Index sets</a:t>
                </a:r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chemeClr val="bg2"/>
                            </a:solidFill>
                            <a:latin typeface="Cambria Math"/>
                            <a:cs typeface="Arial" charset="0"/>
                          </a:rPr>
                          <m:t>𝐶</m:t>
                        </m:r>
                      </m:e>
                      <m:sub>
                        <m:r>
                          <a:rPr lang="en-US" i="1">
                            <a:solidFill>
                              <a:schemeClr val="bg2"/>
                            </a:solidFill>
                            <a:latin typeface="Cambria Math"/>
                            <a:cs typeface="Arial" charset="0"/>
                          </a:rPr>
                          <m:t>1</m:t>
                        </m:r>
                      </m:sub>
                    </m:sSub>
                    <m:r>
                      <a:rPr lang="en-US" i="1">
                        <a:solidFill>
                          <a:schemeClr val="bg2"/>
                        </a:solidFill>
                        <a:latin typeface="Cambria Math"/>
                        <a:cs typeface="Arial" charset="0"/>
                      </a:rPr>
                      <m:t>,</m:t>
                    </m:r>
                    <m:r>
                      <a:rPr lang="en-US" i="1">
                        <a:solidFill>
                          <a:schemeClr val="bg2"/>
                        </a:solidFill>
                        <a:latin typeface="Cambria Math"/>
                        <a:ea typeface="Cambria Math"/>
                        <a:cs typeface="Arial" charset="0"/>
                      </a:rPr>
                      <m:t>⋯</m:t>
                    </m:r>
                  </m:oMath>
                </a14:m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,</a:t>
                </a:r>
                <a:r>
                  <a:rPr lang="en-US" dirty="0">
                    <a:solidFill>
                      <a:schemeClr val="bg2"/>
                    </a:solidFill>
                    <a:cs typeface="Arial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chemeClr val="bg2"/>
                            </a:solidFill>
                            <a:latin typeface="Cambria Math"/>
                            <a:cs typeface="Arial" charset="0"/>
                          </a:rPr>
                          <m:t>𝐶</m:t>
                        </m:r>
                      </m:e>
                      <m:sub>
                        <m:r>
                          <a:rPr lang="en-US" i="1">
                            <a:solidFill>
                              <a:schemeClr val="bg2"/>
                            </a:solidFill>
                            <a:latin typeface="Cambria Math"/>
                            <a:cs typeface="Arial" charset="0"/>
                          </a:rPr>
                          <m:t>𝐾</m:t>
                        </m:r>
                      </m:sub>
                    </m:sSub>
                  </m:oMath>
                </a14:m>
                <a:endParaRPr lang="en-US" dirty="0">
                  <a:solidFill>
                    <a:schemeClr val="bg2"/>
                  </a:solidFill>
                  <a:latin typeface="Arial" charset="0"/>
                  <a:cs typeface="Arial" charset="0"/>
                </a:endParaRPr>
              </a:p>
              <a:p>
                <a:pPr eaLnBrk="1" hangingPunct="1"/>
                <a:r>
                  <a:rPr lang="en-US" u="sng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Partition</a:t>
                </a:r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   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US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/>
                            <a:cs typeface="Arial" charset="0"/>
                          </a:rPr>
                          <m:t>1,</m:t>
                        </m:r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/>
                            <a:ea typeface="Cambria Math"/>
                            <a:cs typeface="Arial" charset="0"/>
                          </a:rPr>
                          <m:t>⋯</m:t>
                        </m:r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/>
                            <a:cs typeface="Arial" charset="0"/>
                          </a:rPr>
                          <m:t>,</m:t>
                        </m:r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/>
                            <a:cs typeface="Arial" charset="0"/>
                          </a:rPr>
                          <m:t>𝑛</m:t>
                        </m:r>
                      </m:e>
                    </m:d>
                  </m:oMath>
                </a14:m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 </a:t>
                </a:r>
              </a:p>
              <a:p>
                <a:pPr eaLnBrk="1" hangingPunct="1"/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Represent clusters by “class means”</a:t>
                </a:r>
              </a:p>
              <a:p>
                <a:pPr eaLnBrk="1" hangingPunct="1">
                  <a:buFontTx/>
                  <a:buNone/>
                </a:pPr>
                <a:endParaRPr lang="en-US" dirty="0">
                  <a:solidFill>
                    <a:schemeClr val="bg2"/>
                  </a:solidFill>
                  <a:latin typeface="Arial" charset="0"/>
                  <a:cs typeface="Arial" charset="0"/>
                </a:endParaRPr>
              </a:p>
              <a:p>
                <a:pPr eaLnBrk="1" hangingPunct="1">
                  <a:buFontTx/>
                  <a:buNone/>
                </a:pPr>
                <a:r>
                  <a:rPr lang="en-US" dirty="0" err="1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i.e</a:t>
                </a:r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,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</m:ctrlPr>
                      </m:sSubPr>
                      <m:e>
                        <m:acc>
                          <m:accPr>
                            <m:chr m:val="̅"/>
                            <m:ctrlPr>
                              <a:rPr lang="en-US" i="1" smtClean="0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cs typeface="Arial" charset="0"/>
                              </a:rPr>
                            </m:ctrlPr>
                          </m:accPr>
                          <m:e>
                            <m:r>
                              <a:rPr lang="en-US" b="1" i="1" smtClean="0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cs typeface="Arial" charset="0"/>
                              </a:rPr>
                              <m:t>𝒙</m:t>
                            </m:r>
                          </m:e>
                        </m:acc>
                      </m:e>
                      <m:sub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/>
                            <a:cs typeface="Arial" charset="0"/>
                          </a:rPr>
                          <m:t>𝑗</m:t>
                        </m:r>
                      </m:sub>
                    </m:sSub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/>
                        <a:cs typeface="Arial" charset="0"/>
                      </a:rPr>
                      <m:t>=</m:t>
                    </m:r>
                    <m:box>
                      <m:boxPr>
                        <m:ctrlPr>
                          <a:rPr lang="en-US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f>
                          <m:fPr>
                            <m:ctrlPr>
                              <a:rPr lang="en-US" b="0" i="1" smtClean="0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cs typeface="Arial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solidFill>
                                  <a:schemeClr val="bg2"/>
                                </a:solidFill>
                                <a:latin typeface="Cambria Math"/>
                                <a:cs typeface="Arial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b="0" i="1" smtClean="0">
                                <a:solidFill>
                                  <a:schemeClr val="bg2"/>
                                </a:solidFill>
                                <a:latin typeface="Cambria Math"/>
                                <a:cs typeface="Arial" charset="0"/>
                              </a:rPr>
                              <m:t>#</m:t>
                            </m:r>
                            <m:d>
                              <m:dPr>
                                <m:ctrlPr>
                                  <a:rPr lang="en-US" b="0" i="1" smtClean="0">
                                    <a:solidFill>
                                      <a:schemeClr val="bg2"/>
                                    </a:solidFill>
                                    <a:latin typeface="Cambria Math" panose="02040503050406030204" pitchFamily="18" charset="0"/>
                                    <a:cs typeface="Arial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b="0" i="1" smtClean="0">
                                        <a:solidFill>
                                          <a:schemeClr val="bg2"/>
                                        </a:solidFill>
                                        <a:latin typeface="Cambria Math" panose="02040503050406030204" pitchFamily="18" charset="0"/>
                                        <a:cs typeface="Arial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solidFill>
                                          <a:schemeClr val="bg2"/>
                                        </a:solidFill>
                                        <a:latin typeface="Cambria Math"/>
                                        <a:cs typeface="Arial" charset="0"/>
                                      </a:rPr>
                                      <m:t>𝐶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solidFill>
                                          <a:schemeClr val="bg2"/>
                                        </a:solidFill>
                                        <a:latin typeface="Cambria Math"/>
                                        <a:cs typeface="Arial" charset="0"/>
                                      </a:rPr>
                                      <m:t>𝑗</m:t>
                                    </m:r>
                                  </m:sub>
                                </m:sSub>
                              </m:e>
                            </m:d>
                          </m:den>
                        </m:f>
                      </m:e>
                    </m:box>
                    <m:nary>
                      <m:naryPr>
                        <m:chr m:val="∑"/>
                        <m:limLoc m:val="subSup"/>
                        <m:supHide m:val="on"/>
                        <m:ctrlPr>
                          <a:rPr lang="en-US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</m:ctrlPr>
                      </m:naryPr>
                      <m:sub>
                        <m:r>
                          <m:rPr>
                            <m:brk m:alnAt="9"/>
                          </m:rPr>
                          <a:rPr lang="en-US" b="0" i="1" smtClean="0">
                            <a:solidFill>
                              <a:schemeClr val="bg2"/>
                            </a:solidFill>
                            <a:latin typeface="Cambria Math"/>
                            <a:cs typeface="Arial" charset="0"/>
                          </a:rPr>
                          <m:t>𝑖</m:t>
                        </m:r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/>
                            <a:ea typeface="Cambria Math"/>
                            <a:cs typeface="Arial" charset="0"/>
                          </a:rPr>
                          <m:t>∈</m:t>
                        </m:r>
                        <m:sSub>
                          <m:sSubPr>
                            <m:ctrlPr>
                              <a:rPr lang="en-US" b="0" i="1" smtClean="0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ea typeface="Cambria Math"/>
                                <a:cs typeface="Arial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chemeClr val="bg2"/>
                                </a:solidFill>
                                <a:latin typeface="Cambria Math"/>
                                <a:ea typeface="Cambria Math"/>
                                <a:cs typeface="Arial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bg2"/>
                                </a:solidFill>
                                <a:latin typeface="Cambria Math"/>
                                <a:ea typeface="Cambria Math"/>
                                <a:cs typeface="Arial" charset="0"/>
                              </a:rPr>
                              <m:t>𝑗</m:t>
                            </m:r>
                          </m:sub>
                        </m:sSub>
                      </m:sub>
                      <m:sup/>
                      <m:e>
                        <m:sSub>
                          <m:sSubPr>
                            <m:ctrlPr>
                              <a:rPr lang="en-US" i="1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cs typeface="Arial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̃"/>
                                <m:ctrlPr>
                                  <a:rPr lang="en-US" i="1">
                                    <a:solidFill>
                                      <a:schemeClr val="bg2"/>
                                    </a:solidFill>
                                    <a:latin typeface="Cambria Math" panose="02040503050406030204" pitchFamily="18" charset="0"/>
                                    <a:cs typeface="Arial" charset="0"/>
                                  </a:rPr>
                                </m:ctrlPr>
                              </m:accPr>
                              <m:e>
                                <m:r>
                                  <a:rPr lang="en-US" b="1" i="1" smtClean="0">
                                    <a:solidFill>
                                      <a:schemeClr val="bg2"/>
                                    </a:solidFill>
                                    <a:latin typeface="Cambria Math" panose="02040503050406030204" pitchFamily="18" charset="0"/>
                                    <a:cs typeface="Arial" charset="0"/>
                                  </a:rPr>
                                  <m:t>𝒙</m:t>
                                </m:r>
                              </m:e>
                            </m:acc>
                          </m:e>
                          <m:sub>
                            <m:r>
                              <a:rPr lang="en-US" b="0" i="1" smtClean="0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cs typeface="Arial" charset="0"/>
                              </a:rPr>
                              <m:t>𝑖</m:t>
                            </m:r>
                          </m:sub>
                        </m:sSub>
                      </m:e>
                    </m:nary>
                  </m:oMath>
                </a14:m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   (within class means)   </a:t>
                </a:r>
              </a:p>
              <a:p>
                <a:pPr eaLnBrk="1" hangingPunct="1">
                  <a:buFontTx/>
                  <a:buNone/>
                </a:pPr>
                <a:endParaRPr lang="en-US" dirty="0">
                  <a:solidFill>
                    <a:schemeClr val="bg2"/>
                  </a:solidFill>
                  <a:latin typeface="Arial" charset="0"/>
                  <a:cs typeface="Arial" charset="0"/>
                </a:endParaRPr>
              </a:p>
            </p:txBody>
          </p:sp>
        </mc:Choice>
        <mc:Fallback>
          <p:sp>
            <p:nvSpPr>
              <p:cNvPr id="2058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533400" y="1219200"/>
                <a:ext cx="8229600" cy="5257800"/>
              </a:xfrm>
              <a:blipFill>
                <a:blip r:embed="rId3"/>
                <a:stretch>
                  <a:fillRect l="-1926" t="-1390" r="-37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" name="Group 4"/>
          <p:cNvGrpSpPr/>
          <p:nvPr/>
        </p:nvGrpSpPr>
        <p:grpSpPr>
          <a:xfrm>
            <a:off x="3200400" y="3131403"/>
            <a:ext cx="4965283" cy="983397"/>
            <a:chOff x="3200400" y="3131403"/>
            <a:chExt cx="4965283" cy="983397"/>
          </a:xfrm>
        </p:grpSpPr>
        <p:sp>
          <p:nvSpPr>
            <p:cNvPr id="2" name="TextBox 1"/>
            <p:cNvSpPr txBox="1"/>
            <p:nvPr/>
          </p:nvSpPr>
          <p:spPr>
            <a:xfrm>
              <a:off x="5943600" y="3131403"/>
              <a:ext cx="2222083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Each goes into</a:t>
              </a: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exactly 1 class</a:t>
              </a:r>
            </a:p>
          </p:txBody>
        </p:sp>
        <p:cxnSp>
          <p:nvCxnSpPr>
            <p:cNvPr id="4" name="Straight Arrow Connector 3"/>
            <p:cNvCxnSpPr>
              <a:stCxn id="2" idx="1"/>
            </p:cNvCxnSpPr>
            <p:nvPr/>
          </p:nvCxnSpPr>
          <p:spPr>
            <a:xfrm flipH="1">
              <a:off x="3200400" y="3546902"/>
              <a:ext cx="2743200" cy="567898"/>
            </a:xfrm>
            <a:prstGeom prst="straightConnector1">
              <a:avLst/>
            </a:prstGeom>
            <a:ln w="38100">
              <a:solidFill>
                <a:schemeClr val="bg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3499490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2_Default Design">
  <a:themeElements>
    <a:clrScheme name="1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2_Default Design">
  <a:themeElements>
    <a:clrScheme name="Default Design 1">
      <a:dk1>
        <a:srgbClr val="000000"/>
      </a:dk1>
      <a:lt1>
        <a:srgbClr val="FFFFFF"/>
      </a:lt1>
      <a:dk2>
        <a:srgbClr val="0000FF"/>
      </a:dk2>
      <a:lt2>
        <a:srgbClr val="FFFF00"/>
      </a:lt2>
      <a:accent1>
        <a:srgbClr val="FF9900"/>
      </a:accent1>
      <a:accent2>
        <a:srgbClr val="00FFFF"/>
      </a:accent2>
      <a:accent3>
        <a:srgbClr val="AAAAFF"/>
      </a:accent3>
      <a:accent4>
        <a:srgbClr val="DADADA"/>
      </a:accent4>
      <a:accent5>
        <a:srgbClr val="FFCAAA"/>
      </a:accent5>
      <a:accent6>
        <a:srgbClr val="00E7E7"/>
      </a:accent6>
      <a:hlink>
        <a:srgbClr val="FF0000"/>
      </a:hlink>
      <a:folHlink>
        <a:srgbClr val="969696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FF"/>
      </a:dk2>
      <a:lt2>
        <a:srgbClr val="FFFF00"/>
      </a:lt2>
      <a:accent1>
        <a:srgbClr val="FF9900"/>
      </a:accent1>
      <a:accent2>
        <a:srgbClr val="00FFFF"/>
      </a:accent2>
      <a:accent3>
        <a:srgbClr val="AAAAFF"/>
      </a:accent3>
      <a:accent4>
        <a:srgbClr val="DADADA"/>
      </a:accent4>
      <a:accent5>
        <a:srgbClr val="FFCAAA"/>
      </a:accent5>
      <a:accent6>
        <a:srgbClr val="00E7E7"/>
      </a:accent6>
      <a:hlink>
        <a:srgbClr val="FF0000"/>
      </a:hlink>
      <a:folHlink>
        <a:srgbClr val="969696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1_Default Design">
  <a:themeElements>
    <a:clrScheme name="Default Design 1">
      <a:dk1>
        <a:srgbClr val="000000"/>
      </a:dk1>
      <a:lt1>
        <a:srgbClr val="FFFFFF"/>
      </a:lt1>
      <a:dk2>
        <a:srgbClr val="0000FF"/>
      </a:dk2>
      <a:lt2>
        <a:srgbClr val="FFFF00"/>
      </a:lt2>
      <a:accent1>
        <a:srgbClr val="FF9900"/>
      </a:accent1>
      <a:accent2>
        <a:srgbClr val="00FFFF"/>
      </a:accent2>
      <a:accent3>
        <a:srgbClr val="AAAAFF"/>
      </a:accent3>
      <a:accent4>
        <a:srgbClr val="DADADA"/>
      </a:accent4>
      <a:accent5>
        <a:srgbClr val="FFCAAA"/>
      </a:accent5>
      <a:accent6>
        <a:srgbClr val="00E7E7"/>
      </a:accent6>
      <a:hlink>
        <a:srgbClr val="FF0000"/>
      </a:hlink>
      <a:folHlink>
        <a:srgbClr val="969696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4_Default Design">
  <a:themeElements>
    <a:clrScheme name="2_Default Design 1">
      <a:dk1>
        <a:srgbClr val="000000"/>
      </a:dk1>
      <a:lt1>
        <a:srgbClr val="FFFFFF"/>
      </a:lt1>
      <a:dk2>
        <a:srgbClr val="0000FF"/>
      </a:dk2>
      <a:lt2>
        <a:srgbClr val="FFFF00"/>
      </a:lt2>
      <a:accent1>
        <a:srgbClr val="FF9900"/>
      </a:accent1>
      <a:accent2>
        <a:srgbClr val="00FFFF"/>
      </a:accent2>
      <a:accent3>
        <a:srgbClr val="AAAAFF"/>
      </a:accent3>
      <a:accent4>
        <a:srgbClr val="DADADA"/>
      </a:accent4>
      <a:accent5>
        <a:srgbClr val="FFCAAA"/>
      </a:accent5>
      <a:accent6>
        <a:srgbClr val="00E7E7"/>
      </a:accent6>
      <a:hlink>
        <a:srgbClr val="FF0000"/>
      </a:hlink>
      <a:folHlink>
        <a:srgbClr val="969696"/>
      </a:folHlink>
    </a:clrScheme>
    <a:fontScheme name="2_Default Design">
      <a:majorFont>
        <a:latin typeface="Times New Roman"/>
        <a:ea typeface=""/>
        <a:cs typeface="Arial"/>
      </a:majorFont>
      <a:minorFont>
        <a:latin typeface="Times New Roman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21192</TotalTime>
  <Words>3371</Words>
  <Application>Microsoft Office PowerPoint</Application>
  <PresentationFormat>On-screen Show (4:3)</PresentationFormat>
  <Paragraphs>998</Paragraphs>
  <Slides>175</Slides>
  <Notes>112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175</vt:i4>
      </vt:variant>
    </vt:vector>
  </HeadingPairs>
  <TitlesOfParts>
    <vt:vector size="186" baseType="lpstr">
      <vt:lpstr>Arial</vt:lpstr>
      <vt:lpstr>Arial Unicode MS</vt:lpstr>
      <vt:lpstr>Cambria Math</vt:lpstr>
      <vt:lpstr>Tahoma</vt:lpstr>
      <vt:lpstr>Times New Roman</vt:lpstr>
      <vt:lpstr>Wingdings</vt:lpstr>
      <vt:lpstr>2_Default Design</vt:lpstr>
      <vt:lpstr>12_Default Design</vt:lpstr>
      <vt:lpstr>Default Design</vt:lpstr>
      <vt:lpstr>1_Default Design</vt:lpstr>
      <vt:lpstr>4_Default Design</vt:lpstr>
      <vt:lpstr>Statistics – O. R. 881 Object Oriented Data Analysis</vt:lpstr>
      <vt:lpstr>Current Sections in Textbook</vt:lpstr>
      <vt:lpstr>Last Class: HDLSS Explanation</vt:lpstr>
      <vt:lpstr>Last Class: HDLSS Explanation</vt:lpstr>
      <vt:lpstr>Last Class: HDLSS Explanation</vt:lpstr>
      <vt:lpstr>Last Class: HDLSS History &amp; Assum’ns</vt:lpstr>
      <vt:lpstr>Last Class: HDLSS History &amp; Assum’ns</vt:lpstr>
      <vt:lpstr>Last Class: HDLSS Math. Stat. </vt:lpstr>
      <vt:lpstr>Last Class: HDLSS Math. Stat. </vt:lpstr>
      <vt:lpstr>Last Class: HDLSS Math. Stat.</vt:lpstr>
      <vt:lpstr>Last Class: HDLSS Math. Stat.</vt:lpstr>
      <vt:lpstr>Last Class: HDLSS Math. Stat.</vt:lpstr>
      <vt:lpstr>Last Class: HDLSS Math. Stat.</vt:lpstr>
      <vt:lpstr>More HDLSS Asymptotics</vt:lpstr>
      <vt:lpstr>HDLSS Analysis of DiProPerm</vt:lpstr>
      <vt:lpstr>HDLSS Analysis of DiProPerm</vt:lpstr>
      <vt:lpstr>HDLSS Analysis of DiProPerm</vt:lpstr>
      <vt:lpstr>HDLSS Analysis of DiProPerm</vt:lpstr>
      <vt:lpstr>HDLSS Analysis of DiProPerm</vt:lpstr>
      <vt:lpstr>HDLSS Analysis of DiProPerm</vt:lpstr>
      <vt:lpstr>HDLSS Analysis of DiProPerm</vt:lpstr>
      <vt:lpstr>HDLSS Analysis of DiProPerm</vt:lpstr>
      <vt:lpstr>HDLSS Analysis of DiProPerm</vt:lpstr>
      <vt:lpstr>HDLSS Analysis of DiProPerm</vt:lpstr>
      <vt:lpstr>HDLSS Analysis of DiProPerm</vt:lpstr>
      <vt:lpstr>Deeper Look at DiProPerm</vt:lpstr>
      <vt:lpstr>HDLSS Asymptotics</vt:lpstr>
      <vt:lpstr>HDLSS Asymptotics</vt:lpstr>
      <vt:lpstr>The Future of HDLSS Asymptotics</vt:lpstr>
      <vt:lpstr>State of HDLSS Research?</vt:lpstr>
      <vt:lpstr>Random Matrix Theory</vt:lpstr>
      <vt:lpstr>PCA Redist’n of Energy (Cont.)</vt:lpstr>
      <vt:lpstr>PCA Redist’n of Energy (Cont.)</vt:lpstr>
      <vt:lpstr>PCA Redist’n of Energy (Cont.)</vt:lpstr>
      <vt:lpstr>Random Matrix Theory</vt:lpstr>
      <vt:lpstr>Random Matrix Theory</vt:lpstr>
      <vt:lpstr>Random Matrix Theory</vt:lpstr>
      <vt:lpstr>Random Matrix Theory</vt:lpstr>
      <vt:lpstr>Random Matrix Theory</vt:lpstr>
      <vt:lpstr>Random Matrix Theory</vt:lpstr>
      <vt:lpstr>Random Matrix Theory</vt:lpstr>
      <vt:lpstr>Random Matrix Theory</vt:lpstr>
      <vt:lpstr>Random Matrix Theory</vt:lpstr>
      <vt:lpstr>Random Matrix Theory</vt:lpstr>
      <vt:lpstr>Random Matrix Theory</vt:lpstr>
      <vt:lpstr>Random Matrix Theory</vt:lpstr>
      <vt:lpstr>Random Matrix Theory</vt:lpstr>
      <vt:lpstr>Random Matrix Theory</vt:lpstr>
      <vt:lpstr>Random Matrix Theory</vt:lpstr>
      <vt:lpstr>Random Matrix Theory</vt:lpstr>
      <vt:lpstr>Random Matrix Theory</vt:lpstr>
      <vt:lpstr>Random Matrix Theory</vt:lpstr>
      <vt:lpstr>Random Matrix Theory</vt:lpstr>
      <vt:lpstr>Random Matrix Theory</vt:lpstr>
      <vt:lpstr>Random Matrix Theory</vt:lpstr>
      <vt:lpstr>Random Matrix Theory</vt:lpstr>
      <vt:lpstr>Random Matrix Theory</vt:lpstr>
      <vt:lpstr>Random Matrix Theory</vt:lpstr>
      <vt:lpstr>Random Matrix Theory</vt:lpstr>
      <vt:lpstr>Random Matrix Theory</vt:lpstr>
      <vt:lpstr>Random Matrix Theory</vt:lpstr>
      <vt:lpstr>Random Matrix Theory</vt:lpstr>
      <vt:lpstr>Random Matrix Theory</vt:lpstr>
      <vt:lpstr>Random Matrix Theory</vt:lpstr>
      <vt:lpstr>Random Matrix Theory</vt:lpstr>
      <vt:lpstr>Random Matrix Theory</vt:lpstr>
      <vt:lpstr>Random Matrix Theory</vt:lpstr>
      <vt:lpstr>Random Matrix Theory</vt:lpstr>
      <vt:lpstr>Random Matrix Theory</vt:lpstr>
      <vt:lpstr>Random Matrix Theory</vt:lpstr>
      <vt:lpstr>Random Matrix Theory</vt:lpstr>
      <vt:lpstr>Random Matrix Theory</vt:lpstr>
      <vt:lpstr>Random Matrix Theory</vt:lpstr>
      <vt:lpstr>Random Matrix Theory</vt:lpstr>
      <vt:lpstr>Random Matrix Theory</vt:lpstr>
      <vt:lpstr>Random Matrix Theory</vt:lpstr>
      <vt:lpstr>Random Matrix Theory</vt:lpstr>
      <vt:lpstr>Random Matrix Theory</vt:lpstr>
      <vt:lpstr>Random Matrix Theory</vt:lpstr>
      <vt:lpstr>Random Matrix Theory</vt:lpstr>
      <vt:lpstr>Random Matrix Theory</vt:lpstr>
      <vt:lpstr>Random Matrix Theory</vt:lpstr>
      <vt:lpstr>Random Matrix Theory</vt:lpstr>
      <vt:lpstr>Random Matrix Theory</vt:lpstr>
      <vt:lpstr>Random Matrix Theory</vt:lpstr>
      <vt:lpstr>Random Matrix Theory</vt:lpstr>
      <vt:lpstr>Random Matrix Theory</vt:lpstr>
      <vt:lpstr>Random Matrix Theory</vt:lpstr>
      <vt:lpstr>Random Matrix Theory</vt:lpstr>
      <vt:lpstr>Random Matrix Theory</vt:lpstr>
      <vt:lpstr>Random Matrix Theory</vt:lpstr>
      <vt:lpstr>Random Matrix Theory</vt:lpstr>
      <vt:lpstr>Random Matrix Theory</vt:lpstr>
      <vt:lpstr>Random Matrix Theory</vt:lpstr>
      <vt:lpstr>Random Matrix Theory</vt:lpstr>
      <vt:lpstr>Random Matrix Theory</vt:lpstr>
      <vt:lpstr>Clustering</vt:lpstr>
      <vt:lpstr>Clustering</vt:lpstr>
      <vt:lpstr>K-means Clustering</vt:lpstr>
      <vt:lpstr>K-means Clustering</vt:lpstr>
      <vt:lpstr>K-means Clustering</vt:lpstr>
      <vt:lpstr>K-means Clustering</vt:lpstr>
      <vt:lpstr>K-means Clustering</vt:lpstr>
      <vt:lpstr>2-means Clustering</vt:lpstr>
      <vt:lpstr>2-means Clustering</vt:lpstr>
      <vt:lpstr>2-means Clustering</vt:lpstr>
      <vt:lpstr>2-means Clustering</vt:lpstr>
      <vt:lpstr>2-means Clustering</vt:lpstr>
      <vt:lpstr>2-means Clustering</vt:lpstr>
      <vt:lpstr>2-means Clustering</vt:lpstr>
      <vt:lpstr>2-means Clustering</vt:lpstr>
      <vt:lpstr>2-means Clustering</vt:lpstr>
      <vt:lpstr>2-means Clustering</vt:lpstr>
      <vt:lpstr>2-means Clustering</vt:lpstr>
      <vt:lpstr>2-means Clustering</vt:lpstr>
      <vt:lpstr>2-means Clustering</vt:lpstr>
      <vt:lpstr>2-means Clustering</vt:lpstr>
      <vt:lpstr>2-means Clustering</vt:lpstr>
      <vt:lpstr>2-means Clustering</vt:lpstr>
      <vt:lpstr>2-means Clustering</vt:lpstr>
      <vt:lpstr>2-means Clustering</vt:lpstr>
      <vt:lpstr>2-means Clustering</vt:lpstr>
      <vt:lpstr>2-means Clustering</vt:lpstr>
      <vt:lpstr>2-means Clustering</vt:lpstr>
      <vt:lpstr>2-means Clustering</vt:lpstr>
      <vt:lpstr>2-means Clustering</vt:lpstr>
      <vt:lpstr>2-means Clustering</vt:lpstr>
      <vt:lpstr>2-means Clustering</vt:lpstr>
      <vt:lpstr>2-means Clustering</vt:lpstr>
      <vt:lpstr>2-means Clustering</vt:lpstr>
      <vt:lpstr>2-means Clustering</vt:lpstr>
      <vt:lpstr>2-means Clustering</vt:lpstr>
      <vt:lpstr>2-means Clustering</vt:lpstr>
      <vt:lpstr>2-means Clustering</vt:lpstr>
      <vt:lpstr>2-means Clustering</vt:lpstr>
      <vt:lpstr>2-means Clustering</vt:lpstr>
      <vt:lpstr>2-means Clustering</vt:lpstr>
      <vt:lpstr>2-means Clustering</vt:lpstr>
      <vt:lpstr>2-means Clustering</vt:lpstr>
      <vt:lpstr>2-means Clustering</vt:lpstr>
      <vt:lpstr>2-means Clustering</vt:lpstr>
      <vt:lpstr>2-means Clustering</vt:lpstr>
      <vt:lpstr>2-means Clustering</vt:lpstr>
      <vt:lpstr>2-means Clustering</vt:lpstr>
      <vt:lpstr>2-means Clustering</vt:lpstr>
      <vt:lpstr>2-means Clustering</vt:lpstr>
      <vt:lpstr>2-means Clustering</vt:lpstr>
      <vt:lpstr>2-means Clustering</vt:lpstr>
      <vt:lpstr>2-means Clustering</vt:lpstr>
      <vt:lpstr>2-means Clustering</vt:lpstr>
      <vt:lpstr>2-means Clustering</vt:lpstr>
      <vt:lpstr>2-means Clustering</vt:lpstr>
      <vt:lpstr>2-means Clustering</vt:lpstr>
      <vt:lpstr>2-means Clustering</vt:lpstr>
      <vt:lpstr>2-means Clustering</vt:lpstr>
      <vt:lpstr>2-means Clustering</vt:lpstr>
      <vt:lpstr>2-means Clustering</vt:lpstr>
      <vt:lpstr>2-means Clustering</vt:lpstr>
      <vt:lpstr>2-means Clustering</vt:lpstr>
      <vt:lpstr>2-means Clustering</vt:lpstr>
      <vt:lpstr>2-means Clustering</vt:lpstr>
      <vt:lpstr>2-means Clustering</vt:lpstr>
      <vt:lpstr>2-means Clustering</vt:lpstr>
      <vt:lpstr>2-means Clustering</vt:lpstr>
      <vt:lpstr>2-means Clustering</vt:lpstr>
      <vt:lpstr>2-means Clustering</vt:lpstr>
      <vt:lpstr>2-means Clustering</vt:lpstr>
      <vt:lpstr>2-means Clustering</vt:lpstr>
      <vt:lpstr>2-means Clustering</vt:lpstr>
      <vt:lpstr>2-means Clustering</vt:lpstr>
      <vt:lpstr>2-means Clustering</vt:lpstr>
      <vt:lpstr>K-Means Clustering</vt:lpstr>
      <vt:lpstr>K-Means Clustering</vt:lpstr>
      <vt:lpstr>K-Means Clustering</vt:lpstr>
      <vt:lpstr>Participant Presentation</vt:lpstr>
    </vt:vector>
  </TitlesOfParts>
  <Company>Dell Computer Corporation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</dc:title>
  <dc:creator>Preferred Customer</dc:creator>
  <cp:lastModifiedBy>Marron, James Stephen</cp:lastModifiedBy>
  <cp:revision>453</cp:revision>
  <dcterms:created xsi:type="dcterms:W3CDTF">2001-06-08T01:38:43Z</dcterms:created>
  <dcterms:modified xsi:type="dcterms:W3CDTF">2024-03-18T23:18:56Z</dcterms:modified>
</cp:coreProperties>
</file>