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9" r:id="rId2"/>
    <p:sldMasterId id="2147483734" r:id="rId3"/>
    <p:sldMasterId id="2147483746" r:id="rId4"/>
  </p:sldMasterIdLst>
  <p:notesMasterIdLst>
    <p:notesMasterId r:id="rId142"/>
  </p:notesMasterIdLst>
  <p:sldIdLst>
    <p:sldId id="262" r:id="rId5"/>
    <p:sldId id="714" r:id="rId6"/>
    <p:sldId id="1828" r:id="rId7"/>
    <p:sldId id="3397" r:id="rId8"/>
    <p:sldId id="3399" r:id="rId9"/>
    <p:sldId id="3400" r:id="rId10"/>
    <p:sldId id="3946" r:id="rId11"/>
    <p:sldId id="3947" r:id="rId12"/>
    <p:sldId id="3412" r:id="rId13"/>
    <p:sldId id="4165" r:id="rId14"/>
    <p:sldId id="4171" r:id="rId15"/>
    <p:sldId id="4038" r:id="rId16"/>
    <p:sldId id="4039" r:id="rId17"/>
    <p:sldId id="4040" r:id="rId18"/>
    <p:sldId id="4041" r:id="rId19"/>
    <p:sldId id="4042" r:id="rId20"/>
    <p:sldId id="4043" r:id="rId21"/>
    <p:sldId id="4044" r:id="rId22"/>
    <p:sldId id="4045" r:id="rId23"/>
    <p:sldId id="4046" r:id="rId24"/>
    <p:sldId id="4047" r:id="rId25"/>
    <p:sldId id="4048" r:id="rId26"/>
    <p:sldId id="4049" r:id="rId27"/>
    <p:sldId id="4050" r:id="rId28"/>
    <p:sldId id="4051" r:id="rId29"/>
    <p:sldId id="4052" r:id="rId30"/>
    <p:sldId id="4053" r:id="rId31"/>
    <p:sldId id="4054" r:id="rId32"/>
    <p:sldId id="4055" r:id="rId33"/>
    <p:sldId id="4244" r:id="rId34"/>
    <p:sldId id="4057" r:id="rId35"/>
    <p:sldId id="3798" r:id="rId36"/>
    <p:sldId id="3799" r:id="rId37"/>
    <p:sldId id="3800" r:id="rId38"/>
    <p:sldId id="3801" r:id="rId39"/>
    <p:sldId id="3802" r:id="rId40"/>
    <p:sldId id="3803" r:id="rId41"/>
    <p:sldId id="3804" r:id="rId42"/>
    <p:sldId id="3805" r:id="rId43"/>
    <p:sldId id="3806" r:id="rId44"/>
    <p:sldId id="3807" r:id="rId45"/>
    <p:sldId id="3808" r:id="rId46"/>
    <p:sldId id="3809" r:id="rId47"/>
    <p:sldId id="4240" r:id="rId48"/>
    <p:sldId id="3810" r:id="rId49"/>
    <p:sldId id="3811" r:id="rId50"/>
    <p:sldId id="3996" r:id="rId51"/>
    <p:sldId id="474" r:id="rId52"/>
    <p:sldId id="487" r:id="rId53"/>
    <p:sldId id="560" r:id="rId54"/>
    <p:sldId id="486" r:id="rId55"/>
    <p:sldId id="475" r:id="rId56"/>
    <p:sldId id="485" r:id="rId57"/>
    <p:sldId id="488" r:id="rId58"/>
    <p:sldId id="476" r:id="rId59"/>
    <p:sldId id="477" r:id="rId60"/>
    <p:sldId id="478" r:id="rId61"/>
    <p:sldId id="479" r:id="rId62"/>
    <p:sldId id="480" r:id="rId63"/>
    <p:sldId id="481" r:id="rId64"/>
    <p:sldId id="482" r:id="rId65"/>
    <p:sldId id="483" r:id="rId66"/>
    <p:sldId id="484" r:id="rId67"/>
    <p:sldId id="489" r:id="rId68"/>
    <p:sldId id="490" r:id="rId69"/>
    <p:sldId id="277" r:id="rId70"/>
    <p:sldId id="491" r:id="rId71"/>
    <p:sldId id="278" r:id="rId72"/>
    <p:sldId id="279" r:id="rId73"/>
    <p:sldId id="280" r:id="rId74"/>
    <p:sldId id="492" r:id="rId75"/>
    <p:sldId id="493" r:id="rId76"/>
    <p:sldId id="494" r:id="rId77"/>
    <p:sldId id="281" r:id="rId78"/>
    <p:sldId id="282" r:id="rId79"/>
    <p:sldId id="283" r:id="rId80"/>
    <p:sldId id="4241" r:id="rId81"/>
    <p:sldId id="4242" r:id="rId82"/>
    <p:sldId id="284" r:id="rId83"/>
    <p:sldId id="285" r:id="rId84"/>
    <p:sldId id="286" r:id="rId85"/>
    <p:sldId id="287" r:id="rId86"/>
    <p:sldId id="288" r:id="rId87"/>
    <p:sldId id="289" r:id="rId88"/>
    <p:sldId id="290" r:id="rId89"/>
    <p:sldId id="291" r:id="rId90"/>
    <p:sldId id="292" r:id="rId91"/>
    <p:sldId id="741" r:id="rId92"/>
    <p:sldId id="742" r:id="rId93"/>
    <p:sldId id="743" r:id="rId94"/>
    <p:sldId id="744" r:id="rId95"/>
    <p:sldId id="295" r:id="rId96"/>
    <p:sldId id="684" r:id="rId97"/>
    <p:sldId id="685" r:id="rId98"/>
    <p:sldId id="686" r:id="rId99"/>
    <p:sldId id="4243" r:id="rId100"/>
    <p:sldId id="689" r:id="rId101"/>
    <p:sldId id="690" r:id="rId102"/>
    <p:sldId id="691" r:id="rId103"/>
    <p:sldId id="692" r:id="rId104"/>
    <p:sldId id="693" r:id="rId105"/>
    <p:sldId id="694" r:id="rId106"/>
    <p:sldId id="695" r:id="rId107"/>
    <p:sldId id="696" r:id="rId108"/>
    <p:sldId id="697" r:id="rId109"/>
    <p:sldId id="698" r:id="rId110"/>
    <p:sldId id="699" r:id="rId111"/>
    <p:sldId id="701" r:id="rId112"/>
    <p:sldId id="702" r:id="rId113"/>
    <p:sldId id="703" r:id="rId114"/>
    <p:sldId id="704" r:id="rId115"/>
    <p:sldId id="705" r:id="rId116"/>
    <p:sldId id="706" r:id="rId117"/>
    <p:sldId id="707" r:id="rId118"/>
    <p:sldId id="708" r:id="rId119"/>
    <p:sldId id="709" r:id="rId120"/>
    <p:sldId id="710" r:id="rId121"/>
    <p:sldId id="711" r:id="rId122"/>
    <p:sldId id="712" r:id="rId123"/>
    <p:sldId id="713" r:id="rId124"/>
    <p:sldId id="4245" r:id="rId125"/>
    <p:sldId id="715" r:id="rId126"/>
    <p:sldId id="716" r:id="rId127"/>
    <p:sldId id="745" r:id="rId128"/>
    <p:sldId id="746" r:id="rId129"/>
    <p:sldId id="748" r:id="rId130"/>
    <p:sldId id="747" r:id="rId131"/>
    <p:sldId id="749" r:id="rId132"/>
    <p:sldId id="750" r:id="rId133"/>
    <p:sldId id="751" r:id="rId134"/>
    <p:sldId id="752" r:id="rId135"/>
    <p:sldId id="753" r:id="rId136"/>
    <p:sldId id="754" r:id="rId137"/>
    <p:sldId id="755" r:id="rId138"/>
    <p:sldId id="756" r:id="rId139"/>
    <p:sldId id="4246" r:id="rId140"/>
    <p:sldId id="3860" r:id="rId1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C800"/>
    <a:srgbClr val="0000FF"/>
    <a:srgbClr val="00FF00"/>
    <a:srgbClr val="DA71FF"/>
    <a:srgbClr val="99FF99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49246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67541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54901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87416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84014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37330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F1F1E-E661-4956-9EB8-1F2C7BB904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55226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89B21-CE4A-4C03-B4C6-7B2216E472D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819762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643DE-C293-4822-9874-F3FAF13CB3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2052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26F7-4B46-4DCE-87AF-3411721387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37539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DD387-24A5-4724-B53A-0B15865931A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60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72996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0E49AC-DAA1-43D1-A918-D352B072D29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64669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0D575-EAD8-4592-A34B-5A48AEEF81B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72791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0D575-EAD8-4592-A34B-5A48AEEF81B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283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B10F1-3CE5-4C3C-A118-505E3C6BE79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5744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022C3-3763-4526-9548-3500C5AE7E0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67650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7295F-AA33-4F96-9C2C-AECBC98BCC6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87971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DBA58-F7D6-4BF5-9E01-9E052CA527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45262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8242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74558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1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87023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56450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30064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97573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01031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19218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87389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68433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11583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14001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7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1508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53157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89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266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07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3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55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79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51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515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273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648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78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462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416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48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0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7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C9BD2-B715-4636-9E8B-CA05735883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18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75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165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60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48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54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58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53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24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5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90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74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97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92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24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83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203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1602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6025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573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3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BFD5B-F26D-4907-8AD3-CE64F3CC88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103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553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850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724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028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925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18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49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518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050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3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684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518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729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96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746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558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591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71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058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963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9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365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806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700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936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679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5119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DDD64-6C2E-48C4-9BEE-D1DB14796AF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8988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B7449-5F0E-4E0A-AE58-802A8745854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6410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3566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95794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09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07426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979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2225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4594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096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5498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5D420-6180-43B3-8611-45651E3603B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64138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2C37-98D1-48E4-A741-B1DB85C4886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23427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26CB7-7F77-4583-BEA9-9373D6B8DD8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09198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E570A-8DAF-4C6D-A84E-4EFF7486472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9486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88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824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1AD22-11EC-4E4F-AA1A-533D7E5BAA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0732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1664E-F885-438C-B1AD-7CD9C03CF46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68008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BC563-019E-4E48-8E35-1FCCE98EBB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42652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1BF6E-6298-4931-951F-18D88AC8BD8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65669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5687A-746C-42D1-8166-77D73747538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35384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55930-FFE4-4C71-831A-A233FEFB4E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6134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23CEF-E768-4970-B38A-A3CAE57EF3F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39863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C1C656-8FE0-4F8E-BB9A-4CA7FFED0F9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48463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99960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33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9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2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50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6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1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1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43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7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00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62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31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9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69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99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58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46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11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00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55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70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81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93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6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218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3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96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3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5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5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20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77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692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7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9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0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8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0.png"/><Relationship Id="rId4" Type="http://schemas.openxmlformats.org/officeDocument/2006/relationships/image" Target="../media/image3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0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0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1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4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 labels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185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Only need to estimate diagonal matrix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still have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problems?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 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dirty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Sample Size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Still need to estimate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param’s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𝜮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l-GR" altLang="ko-KR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𝜮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l-GR" altLang="ko-KR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0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Reasonable model (for each gene):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Expression = Signal + Noise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is roughly Gaussian, common var.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“noise” terms independent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(across genes)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447800"/>
                <a:ext cx="8305800" cy="5257800"/>
              </a:xfrm>
              <a:blipFill>
                <a:blip r:embed="rId3"/>
                <a:stretch>
                  <a:fillRect l="-183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4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Microarrays: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Model OK, since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come from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light intensities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at colored spots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42" name="Picture 3" descr="C:\Users\marron\Documents\Talks\GeneArray\Talk2001\MicroArr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814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325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(Each Entry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 matrix)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9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03018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4819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 = 533, d = 9456</a:t>
            </a:r>
          </a:p>
        </p:txBody>
      </p:sp>
    </p:spTree>
    <p:extLst>
      <p:ext uri="{BB962C8B-B14F-4D97-AF65-F5344CB8AC3E}">
        <p14:creationId xmlns:p14="http://schemas.microsoft.com/office/powerpoint/2010/main" val="6510576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4625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05000"/>
            <a:ext cx="11430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3048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066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6917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Few (&lt;&lt; 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Biological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62494" y="5334000"/>
            <a:ext cx="161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62494" y="5334000"/>
            <a:ext cx="5424106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3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K-means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Cluster’g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miminize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753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Few (&lt;&lt; 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Biological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to Check?</a:t>
            </a:r>
          </a:p>
        </p:txBody>
      </p:sp>
    </p:spTree>
    <p:extLst>
      <p:ext uri="{BB962C8B-B14F-4D97-AF65-F5344CB8AC3E}">
        <p14:creationId xmlns:p14="http://schemas.microsoft.com/office/powerpoint/2010/main" val="42640788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dirty="0" err="1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16673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But density does not provide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great diagnosis of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Gaussianity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B682C-BE24-4C26-B4CD-5E8E53E3AD8F}"/>
              </a:ext>
            </a:extLst>
          </p:cNvPr>
          <p:cNvSpPr txBox="1"/>
          <p:nvPr/>
        </p:nvSpPr>
        <p:spPr>
          <a:xfrm>
            <a:off x="5082287" y="4507468"/>
            <a:ext cx="360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Done in Detail This Semester</a:t>
            </a:r>
          </a:p>
        </p:txBody>
      </p:sp>
    </p:spTree>
    <p:extLst>
      <p:ext uri="{BB962C8B-B14F-4D97-AF65-F5344CB8AC3E}">
        <p14:creationId xmlns:p14="http://schemas.microsoft.com/office/powerpoint/2010/main" val="32057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6555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32915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5646003"/>
            <a:ext cx="305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Check Effect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SD, not MAD</a:t>
            </a:r>
          </a:p>
        </p:txBody>
      </p:sp>
    </p:spTree>
    <p:extLst>
      <p:ext uri="{BB962C8B-B14F-4D97-AF65-F5344CB8AC3E}">
        <p14:creationId xmlns:p14="http://schemas.microsoft.com/office/powerpoint/2010/main" val="33120387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Checks that estimation of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matters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 sample </a:t>
                </a:r>
                <a:r>
                  <a:rPr lang="en-US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s.d.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 indeed too large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As expected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Variation assessed by </a:t>
                </a:r>
                <a:r>
                  <a:rPr lang="en-US" dirty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Q-Q envelope plot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Shows variation not negligible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surprising with </a:t>
                </a:r>
                <a:r>
                  <a:rPr lang="en-US" i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 ~ 5 million</a:t>
                </a:r>
              </a:p>
            </p:txBody>
          </p:sp>
        </mc:Choice>
        <mc:Fallback xmlns="">
          <p:sp>
            <p:nvSpPr>
              <p:cNvPr id="3686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  <a:blipFill rotWithShape="1">
                <a:blip r:embed="rId3"/>
                <a:stretch>
                  <a:fillRect l="-172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5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Early Estimation of Biological Covariance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Keep only “large”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Defined as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for null distribution, use eigenvalues:</a:t>
                </a:r>
              </a:p>
              <a:p>
                <a:pPr marL="0" indent="0"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⋯,</m:t>
                      </m:r>
                      <m:func>
                        <m:func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78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r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3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p:sp>
        <p:nvSpPr>
          <p:cNvPr id="378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Eigenvalue Estimation:</a:t>
            </a:r>
          </a:p>
          <a:p>
            <a:pPr algn="ctr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Soft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Thresholding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164150616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simulate from null distribution using: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</m:t>
                    </m:r>
                    <m:r>
                      <a:rPr lang="en-US" altLang="ko-KR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(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Again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invariance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makes this work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(and location invariance)</a:t>
                </a:r>
              </a:p>
            </p:txBody>
          </p:sp>
        </mc:Choice>
        <mc:Fallback xmlns="">
          <p:sp>
            <p:nvSpPr>
              <p:cNvPr id="409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  <a:blipFill>
                <a:blip r:embed="rId3"/>
                <a:stretch>
                  <a:fillRect l="-183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44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4081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dirty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significance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89938329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modes: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dirty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2219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Illustrate Using Earlier 4 Cluster Toy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2346928"/>
            <a:ext cx="4876875" cy="4511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3276600"/>
            <a:ext cx="8989460" cy="3167596"/>
            <a:chOff x="152400" y="3276600"/>
            <a:chExt cx="8989460" cy="3167596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3276600"/>
              <a:ext cx="387458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First Investigate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Two Round Clusters</a:t>
              </a:r>
            </a:p>
          </p:txBody>
        </p:sp>
        <p:sp>
          <p:nvSpPr>
            <p:cNvPr id="4" name="Oval 3"/>
            <p:cNvSpPr/>
            <p:nvPr/>
          </p:nvSpPr>
          <p:spPr>
            <a:xfrm rot="2175034">
              <a:off x="7008596" y="5453596"/>
              <a:ext cx="2133264" cy="990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2"/>
              <a:endCxn id="3" idx="3"/>
            </p:cNvCxnSpPr>
            <p:nvPr/>
          </p:nvCxnSpPr>
          <p:spPr>
            <a:xfrm flipH="1" flipV="1">
              <a:off x="4026987" y="3815209"/>
              <a:ext cx="3188068" cy="150296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1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Investigate Two Round Clusters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837" t="24526" r="17718" b="16388"/>
          <a:stretch/>
        </p:blipFill>
        <p:spPr>
          <a:xfrm>
            <a:off x="304800" y="2197847"/>
            <a:ext cx="4191000" cy="4355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9225CB-71DD-4B3A-AC05-7E98AB113C7A}"/>
              </a:ext>
            </a:extLst>
          </p:cNvPr>
          <p:cNvSpPr txBox="1"/>
          <p:nvPr/>
        </p:nvSpPr>
        <p:spPr>
          <a:xfrm>
            <a:off x="485996" y="2810470"/>
            <a:ext cx="9108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Gray Out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(Ignore)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D1F8A-DA21-437D-84D3-62BBA4DEEA04}"/>
              </a:ext>
            </a:extLst>
          </p:cNvPr>
          <p:cNvSpPr txBox="1"/>
          <p:nvPr/>
        </p:nvSpPr>
        <p:spPr>
          <a:xfrm>
            <a:off x="2315680" y="2206823"/>
            <a:ext cx="149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Actual Data CI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05F3DB-217A-48B5-982D-DDFDF7D74080}"/>
              </a:ext>
            </a:extLst>
          </p:cNvPr>
          <p:cNvGrpSpPr/>
          <p:nvPr/>
        </p:nvGrpSpPr>
        <p:grpSpPr>
          <a:xfrm>
            <a:off x="2286000" y="3657600"/>
            <a:ext cx="1816523" cy="763813"/>
            <a:chOff x="2286000" y="3657600"/>
            <a:chExt cx="1816523" cy="7638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B1912F-3F42-4B68-BD85-E70F9E7E6956}"/>
                </a:ext>
              </a:extLst>
            </p:cNvPr>
            <p:cNvSpPr txBox="1"/>
            <p:nvPr/>
          </p:nvSpPr>
          <p:spPr>
            <a:xfrm>
              <a:off x="2286000" y="3657600"/>
              <a:ext cx="18165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Fit Gaussian to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3989AB1-DEC1-4A55-9758-06A9C282A0EB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2819400" y="3965377"/>
              <a:ext cx="374862" cy="45603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4B79EB-7441-4D76-999C-B9F858DDC151}"/>
              </a:ext>
            </a:extLst>
          </p:cNvPr>
          <p:cNvGrpSpPr/>
          <p:nvPr/>
        </p:nvGrpSpPr>
        <p:grpSpPr>
          <a:xfrm>
            <a:off x="1155942" y="4876800"/>
            <a:ext cx="2095445" cy="991764"/>
            <a:chOff x="1155942" y="4876800"/>
            <a:chExt cx="2095445" cy="991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8579B9-DFC5-4285-86C3-3B19B1C3FFF1}"/>
                </a:ext>
              </a:extLst>
            </p:cNvPr>
            <p:cNvSpPr txBox="1"/>
            <p:nvPr/>
          </p:nvSpPr>
          <p:spPr>
            <a:xfrm>
              <a:off x="1155942" y="5560787"/>
              <a:ext cx="2095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Simulate from Gaussian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DB3AD0-06F2-42B2-BE0E-829A3704D44E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2203665" y="4876800"/>
              <a:ext cx="990597" cy="683987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EAC0F-42C0-43EC-AC5F-B7C12CB36B6A}"/>
              </a:ext>
            </a:extLst>
          </p:cNvPr>
          <p:cNvGrpSpPr/>
          <p:nvPr/>
        </p:nvGrpSpPr>
        <p:grpSpPr>
          <a:xfrm>
            <a:off x="2286000" y="2209800"/>
            <a:ext cx="6705600" cy="4423227"/>
            <a:chOff x="2286000" y="2209800"/>
            <a:chExt cx="6705600" cy="44232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5407" t="21495" r="9927" b="1582"/>
            <a:stretch/>
          </p:blipFill>
          <p:spPr>
            <a:xfrm>
              <a:off x="4953000" y="2209800"/>
              <a:ext cx="4038600" cy="44232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9CC690-5F15-4E4D-B776-CCEE6A8E718D}"/>
                </a:ext>
              </a:extLst>
            </p:cNvPr>
            <p:cNvSpPr txBox="1"/>
            <p:nvPr/>
          </p:nvSpPr>
          <p:spPr>
            <a:xfrm>
              <a:off x="2743201" y="60198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Record in Diagnostic Plot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EC1B4A-FEE0-4BE5-8B8E-50995FE1D4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2999" y="4421413"/>
              <a:ext cx="3276601" cy="175227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CC5CF33-A047-4286-B807-D34A71D1BEC5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2286000" y="6173689"/>
              <a:ext cx="457201" cy="15388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1F691D-5F69-4AB7-B4D2-C0A36E8883FB}"/>
              </a:ext>
            </a:extLst>
          </p:cNvPr>
          <p:cNvGrpSpPr/>
          <p:nvPr/>
        </p:nvGrpSpPr>
        <p:grpSpPr>
          <a:xfrm>
            <a:off x="2895600" y="2514600"/>
            <a:ext cx="2521373" cy="1515024"/>
            <a:chOff x="2895600" y="2514600"/>
            <a:chExt cx="2521373" cy="1515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F2B235-D957-43C9-9D10-E01D52DAF1C9}"/>
                </a:ext>
              </a:extLst>
            </p:cNvPr>
            <p:cNvSpPr txBox="1"/>
            <p:nvPr/>
          </p:nvSpPr>
          <p:spPr>
            <a:xfrm>
              <a:off x="2895600" y="2895600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Compare for Significance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49F60D3-2FD7-4BCA-A58A-338753C0886E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4000500" y="3203377"/>
              <a:ext cx="1416473" cy="82624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C658B7-519F-4B58-A5C3-C363951B6AAE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3514725" y="2514600"/>
              <a:ext cx="485775" cy="381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0C60246-6058-4E60-A098-7BA683F2933A}"/>
              </a:ext>
            </a:extLst>
          </p:cNvPr>
          <p:cNvSpPr txBox="1"/>
          <p:nvPr/>
        </p:nvSpPr>
        <p:spPr>
          <a:xfrm>
            <a:off x="5297960" y="4953000"/>
            <a:ext cx="3693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Conclude Clusters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Strongly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4055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Illustrate Using Earlier 4 Cluster Toy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2346928"/>
            <a:ext cx="4876875" cy="4511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400" y="3196582"/>
            <a:ext cx="6141639" cy="3829242"/>
            <a:chOff x="152400" y="3196582"/>
            <a:chExt cx="6141639" cy="3829242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3276600"/>
              <a:ext cx="382162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Second Try To Split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Green Cluster</a:t>
              </a:r>
            </a:p>
          </p:txBody>
        </p:sp>
        <p:sp>
          <p:nvSpPr>
            <p:cNvPr id="4" name="Oval 3"/>
            <p:cNvSpPr/>
            <p:nvPr/>
          </p:nvSpPr>
          <p:spPr>
            <a:xfrm rot="7002406">
              <a:off x="3884118" y="4615903"/>
              <a:ext cx="3829242" cy="990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4"/>
              <a:endCxn id="3" idx="3"/>
            </p:cNvCxnSpPr>
            <p:nvPr/>
          </p:nvCxnSpPr>
          <p:spPr>
            <a:xfrm flipH="1" flipV="1">
              <a:off x="3974024" y="3815209"/>
              <a:ext cx="1382254" cy="1073394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7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Try to Split Long Green Cluster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222" t="25277" r="9926" b="9005"/>
          <a:stretch/>
        </p:blipFill>
        <p:spPr>
          <a:xfrm>
            <a:off x="152400" y="2438400"/>
            <a:ext cx="4876801" cy="396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651" t="23670" r="10622" b="1939"/>
          <a:stretch/>
        </p:blipFill>
        <p:spPr>
          <a:xfrm>
            <a:off x="5334001" y="2507228"/>
            <a:ext cx="3657599" cy="3893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3DB4D-7A5E-4A4E-95FB-FC2F8C4AFD14}"/>
              </a:ext>
            </a:extLst>
          </p:cNvPr>
          <p:cNvSpPr txBox="1"/>
          <p:nvPr/>
        </p:nvSpPr>
        <p:spPr>
          <a:xfrm>
            <a:off x="4800600" y="4800600"/>
            <a:ext cx="42178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NOT Conclude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Accept Gaussian Null</a:t>
            </a:r>
          </a:p>
        </p:txBody>
      </p:sp>
    </p:spTree>
    <p:extLst>
      <p:ext uri="{BB962C8B-B14F-4D97-AF65-F5344CB8AC3E}">
        <p14:creationId xmlns:p14="http://schemas.microsoft.com/office/powerpoint/2010/main" val="755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Illustrate Using Earlier 4 Cluster Toy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2346928"/>
            <a:ext cx="4876875" cy="4511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0195" y="2819400"/>
            <a:ext cx="8801244" cy="3026248"/>
            <a:chOff x="629990" y="3276600"/>
            <a:chExt cx="8100674" cy="3026248"/>
          </a:xfrm>
        </p:grpSpPr>
        <p:sp>
          <p:nvSpPr>
            <p:cNvPr id="3" name="TextBox 2"/>
            <p:cNvSpPr txBox="1"/>
            <p:nvPr/>
          </p:nvSpPr>
          <p:spPr>
            <a:xfrm>
              <a:off x="629990" y="3276600"/>
              <a:ext cx="348685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Are Outliers 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Separate Cluster?</a:t>
              </a:r>
            </a:p>
          </p:txBody>
        </p:sp>
        <p:sp>
          <p:nvSpPr>
            <p:cNvPr id="4" name="Oval 3"/>
            <p:cNvSpPr/>
            <p:nvPr/>
          </p:nvSpPr>
          <p:spPr>
            <a:xfrm rot="8507967">
              <a:off x="3913709" y="4201811"/>
              <a:ext cx="4816955" cy="2101037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4" idx="4"/>
              <a:endCxn id="3" idx="3"/>
            </p:cNvCxnSpPr>
            <p:nvPr/>
          </p:nvCxnSpPr>
          <p:spPr>
            <a:xfrm flipH="1" flipV="1">
              <a:off x="4116842" y="3815209"/>
              <a:ext cx="1607399" cy="61157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09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Are Outliers A Separate Cluster?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899" t="24166" r="19961" b="16334"/>
          <a:stretch/>
        </p:blipFill>
        <p:spPr>
          <a:xfrm>
            <a:off x="521110" y="2094270"/>
            <a:ext cx="4050890" cy="459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667" t="22860" r="9956" b="1330"/>
          <a:stretch/>
        </p:blipFill>
        <p:spPr>
          <a:xfrm>
            <a:off x="4735095" y="2133600"/>
            <a:ext cx="4180305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4724400"/>
            <a:ext cx="331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Real CI on right side!?!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5188803"/>
            <a:ext cx="2544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Artifact of Severe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Imbalance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6E6B7-4D37-4E20-9A21-45E4DCB7E8E8}"/>
              </a:ext>
            </a:extLst>
          </p:cNvPr>
          <p:cNvSpPr txBox="1"/>
          <p:nvPr/>
        </p:nvSpPr>
        <p:spPr>
          <a:xfrm>
            <a:off x="2057400" y="5562600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Approach to Unbalanced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SigClust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Tom Keefe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BBDE5-38AD-4F10-B2BD-15BE37CF7D3D}"/>
              </a:ext>
            </a:extLst>
          </p:cNvPr>
          <p:cNvSpPr txBox="1"/>
          <p:nvPr/>
        </p:nvSpPr>
        <p:spPr>
          <a:xfrm>
            <a:off x="3308057" y="2057400"/>
            <a:ext cx="2787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No Conclusion Available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Random Labels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anose="05000000000000000000" pitchFamily="2" charset="2"/>
              </a:rPr>
              <a:t>  CI ≈ 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6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Higher Dimensional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RNAseq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From TCGA, random subset of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=50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KIRC  (Kidney Cancer) Cases: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Are There Subtypes (Clusters)?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u="sng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Gene Level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RNAseq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log scale, satisfies: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Independent Errors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Common Variances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73661" y="2590800"/>
                <a:ext cx="17607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# genes,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=12478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1" y="2590800"/>
                <a:ext cx="1760739" cy="830997"/>
              </a:xfrm>
              <a:prstGeom prst="rect">
                <a:avLst/>
              </a:prstGeom>
              <a:blipFill>
                <a:blip r:embed="rId4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2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668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KIRC Cases?          Diagnostic Plots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333" t="29260" r="17511" b="8230"/>
          <a:stretch/>
        </p:blipFill>
        <p:spPr>
          <a:xfrm>
            <a:off x="380999" y="2209800"/>
            <a:ext cx="3973749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963" t="26849" r="18963" b="6650"/>
          <a:stretch/>
        </p:blipFill>
        <p:spPr>
          <a:xfrm>
            <a:off x="5029200" y="2133600"/>
            <a:ext cx="3733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422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KIRC Cases?     Check Soft Threshold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066" t="26163" r="13244" b="6006"/>
          <a:stretch/>
        </p:blipFill>
        <p:spPr>
          <a:xfrm>
            <a:off x="2438400" y="1965648"/>
            <a:ext cx="4648199" cy="48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198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KIRC Cases?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913" t="28273" r="15813" b="6557"/>
          <a:stretch/>
        </p:blipFill>
        <p:spPr>
          <a:xfrm>
            <a:off x="762000" y="1981200"/>
            <a:ext cx="3443748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455" y="5791200"/>
            <a:ext cx="320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Yes, using Soft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Thresholded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Est.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9161" y="1981200"/>
            <a:ext cx="3976986" cy="4640997"/>
            <a:chOff x="4819161" y="1981200"/>
            <a:chExt cx="3976986" cy="4640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20540" t="27931" r="15461" b="6899"/>
            <a:stretch/>
          </p:blipFill>
          <p:spPr>
            <a:xfrm>
              <a:off x="4953000" y="1981200"/>
              <a:ext cx="3429000" cy="3733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19161" y="5791200"/>
              <a:ext cx="39769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No, Using Sample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Cov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 Est.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Too Conservative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8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Previous LUAD Data,  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=180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=1709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RNAseq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at Base Pair Level,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Soft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Thresholding</a:t>
                </a: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Assumptions Fail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Esp’ly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Indepen’ce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/>
          <a:stretch>
            <a:fillRect/>
          </a:stretch>
        </p:blipFill>
        <p:spPr bwMode="auto">
          <a:xfrm>
            <a:off x="4495800" y="3138400"/>
            <a:ext cx="4648200" cy="37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017630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Previous LUAD Data,  Diagnostic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z="18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Far From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Few Large Pixels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&amp; Gaussian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Background Noise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Sample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Cov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. Est.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Soft Threshold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585" t="23288" r="12946" b="2231"/>
          <a:stretch/>
        </p:blipFill>
        <p:spPr>
          <a:xfrm>
            <a:off x="4800601" y="1949053"/>
            <a:ext cx="4343400" cy="49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Previous LUAD Data,  Conclusion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Split LUAD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 Evidence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Clusters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(Recall Seen in PCA)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221" t="22610" r="10401" b="1579"/>
          <a:stretch/>
        </p:blipFill>
        <p:spPr>
          <a:xfrm>
            <a:off x="4572000" y="1981199"/>
            <a:ext cx="4572000" cy="49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652A913-E82B-4605-801F-9E1662312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1280" b="47662"/>
          <a:stretch/>
        </p:blipFill>
        <p:spPr bwMode="auto">
          <a:xfrm>
            <a:off x="4038601" y="2704855"/>
            <a:ext cx="5105400" cy="415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Examples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Previous LUAD Data,  Conclusion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Split LUAD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 Evidence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Clusters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(Recall Seen in PCA)</a:t>
            </a:r>
          </a:p>
        </p:txBody>
      </p:sp>
    </p:spTree>
    <p:extLst>
      <p:ext uri="{BB962C8B-B14F-4D97-AF65-F5344CB8AC3E}">
        <p14:creationId xmlns:p14="http://schemas.microsoft.com/office/powerpoint/2010/main" val="39514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  Tianzhu Liu: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Topics Related to Optimization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Kendall Thomas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352800" y="2743200"/>
            <a:ext cx="3962400" cy="1524000"/>
            <a:chOff x="3352800" y="2743200"/>
            <a:chExt cx="39624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81600" y="2743200"/>
              <a:ext cx="762000" cy="1371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21336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30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62600" y="2743200"/>
            <a:ext cx="3124200" cy="1524000"/>
            <a:chOff x="3352800" y="2743200"/>
            <a:chExt cx="31242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67200" y="2743200"/>
              <a:ext cx="9144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762000" cy="1295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18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2743200"/>
            <a:ext cx="4648200" cy="2209800"/>
            <a:chOff x="3352800" y="2743200"/>
            <a:chExt cx="4648200" cy="2209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2362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24400" y="2743200"/>
              <a:ext cx="3276600" cy="2209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17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57400" y="2057400"/>
            <a:ext cx="4267200" cy="38100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41221" y="2362200"/>
              <a:ext cx="2245179" cy="250698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9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  <a:endParaRPr lang="en-US" altLang="ko-KR" sz="4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6096000" y="2743200"/>
            <a:ext cx="1143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12.2, 13.2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13.2,  12.3,  15.1,  15.2,  15.3 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5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81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7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Consider </a:t>
                </a: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&gt;2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How well does it work?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000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8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20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47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C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Seems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“Better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Clustered”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4"/>
                <a:stretch>
                  <a:fillRect l="-219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9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59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</a:t>
            </a:r>
            <a:r>
              <a:rPr lang="en-US" sz="1200" dirty="0" err="1">
                <a:solidFill>
                  <a:schemeClr val="bg2"/>
                </a:solidFill>
                <a:latin typeface="Arial" charset="0"/>
                <a:cs typeface="Arial" charset="0"/>
              </a:rPr>
              <a:t>gtipton</a:t>
            </a: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885107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9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397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7F864-85E9-4F63-AF99-657FB8F3B505}"/>
              </a:ext>
            </a:extLst>
          </p:cNvPr>
          <p:cNvSpPr txBox="1"/>
          <p:nvPr/>
        </p:nvSpPr>
        <p:spPr>
          <a:xfrm>
            <a:off x="5862320" y="3316069"/>
            <a:ext cx="305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Important Differences From </a:t>
            </a:r>
          </a:p>
          <a:p>
            <a:r>
              <a:rPr lang="en-US" dirty="0">
                <a:solidFill>
                  <a:srgbClr val="C00000"/>
                </a:solidFill>
              </a:rPr>
              <a:t>Computational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1DD94-B841-66F2-9388-C2CCE603A72C}"/>
              </a:ext>
            </a:extLst>
          </p:cNvPr>
          <p:cNvSpPr txBox="1"/>
          <p:nvPr/>
        </p:nvSpPr>
        <p:spPr>
          <a:xfrm>
            <a:off x="6324600" y="12147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12.2</a:t>
            </a:r>
          </a:p>
        </p:txBody>
      </p:sp>
    </p:spTree>
    <p:extLst>
      <p:ext uri="{BB962C8B-B14F-4D97-AF65-F5344CB8AC3E}">
        <p14:creationId xmlns:p14="http://schemas.microsoft.com/office/powerpoint/2010/main" val="28874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3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2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166E814-AD01-45CC-BCDE-BE46086346D9}"/>
              </a:ext>
            </a:extLst>
          </p:cNvPr>
          <p:cNvGrpSpPr/>
          <p:nvPr/>
        </p:nvGrpSpPr>
        <p:grpSpPr>
          <a:xfrm>
            <a:off x="4862170" y="4800600"/>
            <a:ext cx="2300630" cy="1789331"/>
            <a:chOff x="4862170" y="4800600"/>
            <a:chExt cx="2300630" cy="1789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61F1659-D57F-48B0-AC4D-282C3B959A6E}"/>
                </a:ext>
              </a:extLst>
            </p:cNvPr>
            <p:cNvSpPr txBox="1"/>
            <p:nvPr/>
          </p:nvSpPr>
          <p:spPr>
            <a:xfrm>
              <a:off x="4862170" y="594360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Join Pairs of Objects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That Are “Closest”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5B5312-C6FF-4E66-81B0-B92DBA882726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5334000" y="4800600"/>
              <a:ext cx="678485" cy="1143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9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A0F7F-2F47-4BDC-A274-568E4141B566}"/>
              </a:ext>
            </a:extLst>
          </p:cNvPr>
          <p:cNvGrpSpPr/>
          <p:nvPr/>
        </p:nvGrpSpPr>
        <p:grpSpPr>
          <a:xfrm>
            <a:off x="3331472" y="4343400"/>
            <a:ext cx="3374128" cy="2286000"/>
            <a:chOff x="4515926" y="4026932"/>
            <a:chExt cx="3374128" cy="2286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99D55-7015-4AA1-B5C0-15EC90954CC2}"/>
                </a:ext>
              </a:extLst>
            </p:cNvPr>
            <p:cNvSpPr txBox="1"/>
            <p:nvPr/>
          </p:nvSpPr>
          <p:spPr>
            <a:xfrm>
              <a:off x="4515926" y="5943600"/>
              <a:ext cx="2993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Also Join “Nearby” Clusters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AA94E3-ED61-49AB-817E-D3C30C73C551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6012490" y="4026932"/>
              <a:ext cx="1877564" cy="191666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4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63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Matrix: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as:    Entries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i.i.d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981200"/>
            <a:ext cx="3733800" cy="2743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86400" y="1824335"/>
            <a:ext cx="3505200" cy="3814465"/>
            <a:chOff x="5486400" y="1824335"/>
            <a:chExt cx="3505200" cy="3814465"/>
          </a:xfrm>
        </p:grpSpPr>
        <p:sp>
          <p:nvSpPr>
            <p:cNvPr id="4" name="Rounded Rectangle 3"/>
            <p:cNvSpPr/>
            <p:nvPr/>
          </p:nvSpPr>
          <p:spPr>
            <a:xfrm>
              <a:off x="5486400" y="1824335"/>
              <a:ext cx="381000" cy="3052465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7601" y="4438471"/>
              <a:ext cx="19639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Thinking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429FCE-D180-40D1-8B2D-0F11E716DF7F}"/>
              </a:ext>
            </a:extLst>
          </p:cNvPr>
          <p:cNvSpPr txBox="1"/>
          <p:nvPr/>
        </p:nvSpPr>
        <p:spPr>
          <a:xfrm>
            <a:off x="6324600" y="990600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14.1</a:t>
            </a:r>
          </a:p>
        </p:txBody>
      </p:sp>
    </p:spTree>
    <p:extLst>
      <p:ext uri="{BB962C8B-B14F-4D97-AF65-F5344CB8AC3E}">
        <p14:creationId xmlns:p14="http://schemas.microsoft.com/office/powerpoint/2010/main" val="1184753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43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92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15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5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While Result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There Are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Computational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Considerations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92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Vertical Axis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Dendogram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Based on: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Distance Metric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Ǝ  many,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…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Linkage Function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(Reflects Clustering Type)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“Art” Involved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9510C-53A9-4752-BFA7-8752F001AA30}"/>
              </a:ext>
            </a:extLst>
          </p:cNvPr>
          <p:cNvGrpSpPr/>
          <p:nvPr/>
        </p:nvGrpSpPr>
        <p:grpSpPr>
          <a:xfrm>
            <a:off x="4724400" y="3657600"/>
            <a:ext cx="2342423" cy="1131332"/>
            <a:chOff x="4724400" y="3657600"/>
            <a:chExt cx="2342423" cy="1131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512A16-B5CE-434F-ABA6-CD8FD65F9A8B}"/>
                </a:ext>
              </a:extLst>
            </p:cNvPr>
            <p:cNvSpPr txBox="1"/>
            <p:nvPr/>
          </p:nvSpPr>
          <p:spPr>
            <a:xfrm>
              <a:off x="4876800" y="4419600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Personal 1</a:t>
              </a:r>
              <a:r>
                <a:rPr lang="en-US" baseline="30000" dirty="0">
                  <a:solidFill>
                    <a:srgbClr val="C00000"/>
                  </a:solidFill>
                </a:rPr>
                <a:t>st</a:t>
              </a:r>
              <a:r>
                <a:rPr lang="en-US" dirty="0">
                  <a:solidFill>
                    <a:srgbClr val="C00000"/>
                  </a:solidFill>
                </a:rPr>
                <a:t> Choice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6F9F4AD-068A-469B-AA4B-EFCD209FD265}"/>
                </a:ext>
              </a:extLst>
            </p:cNvPr>
            <p:cNvSpPr/>
            <p:nvPr/>
          </p:nvSpPr>
          <p:spPr>
            <a:xfrm>
              <a:off x="4724400" y="3657600"/>
              <a:ext cx="533400" cy="685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4FB0C5-9BEE-4301-96F9-C8C9BC569DEE}"/>
              </a:ext>
            </a:extLst>
          </p:cNvPr>
          <p:cNvSpPr txBox="1"/>
          <p:nvPr/>
        </p:nvSpPr>
        <p:spPr>
          <a:xfrm>
            <a:off x="4648200" y="4736068"/>
            <a:ext cx="26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Since = </a:t>
            </a:r>
            <a:r>
              <a:rPr lang="en-US" u="sng" dirty="0">
                <a:solidFill>
                  <a:srgbClr val="C00000"/>
                </a:solidFill>
              </a:rPr>
              <a:t>Visual</a:t>
            </a:r>
            <a:r>
              <a:rPr lang="en-US" dirty="0">
                <a:solidFill>
                  <a:srgbClr val="C00000"/>
                </a:solidFill>
              </a:rPr>
              <a:t> Distance</a:t>
            </a:r>
          </a:p>
        </p:txBody>
      </p:sp>
    </p:spTree>
    <p:extLst>
      <p:ext uri="{BB962C8B-B14F-4D97-AF65-F5344CB8AC3E}">
        <p14:creationId xmlns:p14="http://schemas.microsoft.com/office/powerpoint/2010/main" val="331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58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From Before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(When Studying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K-Means)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Thin Cluster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Round Clusters</a:t>
              </a: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Outliers or Clusters???</a:t>
              </a: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89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Ward’s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Likes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Balanced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Splits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2" t="4391" r="17044" b="25006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Linkages:  Distances Between Clusters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3733800"/>
            <a:ext cx="5493812" cy="2514600"/>
            <a:chOff x="1295400" y="3733800"/>
            <a:chExt cx="5493812" cy="2514600"/>
          </a:xfrm>
        </p:grpSpPr>
        <p:cxnSp>
          <p:nvCxnSpPr>
            <p:cNvPr id="18" name="Straight Connector 17"/>
            <p:cNvCxnSpPr>
              <a:stCxn id="2" idx="2"/>
              <a:endCxn id="8" idx="6"/>
            </p:cNvCxnSpPr>
            <p:nvPr/>
          </p:nvCxnSpPr>
          <p:spPr>
            <a:xfrm>
              <a:off x="2362200" y="4191000"/>
              <a:ext cx="21336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2"/>
              <a:endCxn id="9" idx="6"/>
            </p:cNvCxnSpPr>
            <p:nvPr/>
          </p:nvCxnSpPr>
          <p:spPr>
            <a:xfrm flipV="1">
              <a:off x="2971800" y="4114800"/>
              <a:ext cx="2514600" cy="5334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7"/>
            </p:cNvCxnSpPr>
            <p:nvPr/>
          </p:nvCxnSpPr>
          <p:spPr>
            <a:xfrm flipV="1">
              <a:off x="3101882" y="3733800"/>
              <a:ext cx="1660618" cy="860518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2"/>
              <a:endCxn id="8" idx="6"/>
            </p:cNvCxnSpPr>
            <p:nvPr/>
          </p:nvCxnSpPr>
          <p:spPr>
            <a:xfrm flipV="1">
              <a:off x="2971800" y="4419600"/>
              <a:ext cx="15240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" idx="2"/>
              <a:endCxn id="9" idx="6"/>
            </p:cNvCxnSpPr>
            <p:nvPr/>
          </p:nvCxnSpPr>
          <p:spPr>
            <a:xfrm flipV="1">
              <a:off x="2362200" y="4114800"/>
              <a:ext cx="3124200" cy="76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2" idx="2"/>
              <a:endCxn id="7" idx="6"/>
            </p:cNvCxnSpPr>
            <p:nvPr/>
          </p:nvCxnSpPr>
          <p:spPr>
            <a:xfrm flipV="1">
              <a:off x="2362200" y="3733800"/>
              <a:ext cx="2438400" cy="457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295400" y="5663625"/>
              <a:ext cx="5493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Based on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Pairwise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Distances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0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𝜮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l-GR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𝜦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20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Max Pairwise Dist.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Feels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Points in Clusters</a:t>
            </a: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Clusters Tend To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Avoid Far Away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Members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04" t="4431" r="19883" b="23279"/>
          <a:stretch/>
        </p:blipFill>
        <p:spPr>
          <a:xfrm>
            <a:off x="4724400" y="2362200"/>
            <a:ext cx="441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Avg. Pairwise Dist.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Cluster Members Are “Involved”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Allows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Outliers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 Split Off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Still Groups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Round Clusters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Min Pairwise Dist.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Feels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Closest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Points in Clusters,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Hence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Gaps Between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Clusters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Gives Intuitively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Natural Result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Good 2-d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0F46C-F472-43F3-99D0-458D6D8D0BCE}"/>
              </a:ext>
            </a:extLst>
          </p:cNvPr>
          <p:cNvSpPr txBox="1"/>
          <p:nvPr/>
        </p:nvSpPr>
        <p:spPr>
          <a:xfrm>
            <a:off x="2572276" y="57912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Human Eye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Likes Gaps</a:t>
            </a:r>
          </a:p>
        </p:txBody>
      </p:sp>
    </p:spTree>
    <p:extLst>
      <p:ext uri="{BB962C8B-B14F-4D97-AF65-F5344CB8AC3E}">
        <p14:creationId xmlns:p14="http://schemas.microsoft.com/office/powerpoint/2010/main" val="22870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Dendrogram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46" t="8068" r="6627" b="6129"/>
          <a:stretch/>
        </p:blipFill>
        <p:spPr>
          <a:xfrm>
            <a:off x="1524000" y="2008908"/>
            <a:ext cx="6096000" cy="48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651" y="3447871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Reveals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Clusters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071043-901F-4B30-A637-CE4D3B87E5CC}"/>
              </a:ext>
            </a:extLst>
          </p:cNvPr>
          <p:cNvGrpSpPr/>
          <p:nvPr/>
        </p:nvGrpSpPr>
        <p:grpSpPr>
          <a:xfrm>
            <a:off x="3810000" y="2895600"/>
            <a:ext cx="3048000" cy="2590800"/>
            <a:chOff x="3810000" y="2895600"/>
            <a:chExt cx="3048000" cy="2590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35B97B-E6B1-407F-9B42-37BF188A76CC}"/>
                </a:ext>
              </a:extLst>
            </p:cNvPr>
            <p:cNvSpPr txBox="1"/>
            <p:nvPr/>
          </p:nvSpPr>
          <p:spPr>
            <a:xfrm>
              <a:off x="5403756" y="3801070"/>
              <a:ext cx="1454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Heights 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Correspond 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to Gaps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E865FA-DF2A-4FD8-8A05-4391319F28AA}"/>
                </a:ext>
              </a:extLst>
            </p:cNvPr>
            <p:cNvCxnSpPr/>
            <p:nvPr/>
          </p:nvCxnSpPr>
          <p:spPr>
            <a:xfrm flipH="1" flipV="1">
              <a:off x="3810000" y="2895600"/>
              <a:ext cx="160020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C36D016-9562-463D-A361-70B128FA7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9600" y="4267200"/>
              <a:ext cx="990600" cy="1219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F25FF1-D46C-49E8-A03F-914ED2816034}"/>
              </a:ext>
            </a:extLst>
          </p:cNvPr>
          <p:cNvGrpSpPr/>
          <p:nvPr/>
        </p:nvGrpSpPr>
        <p:grpSpPr>
          <a:xfrm>
            <a:off x="304800" y="1219200"/>
            <a:ext cx="6437784" cy="4179332"/>
            <a:chOff x="304800" y="1219200"/>
            <a:chExt cx="6437784" cy="417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4707A2-DE34-4666-A887-92E095475E80}"/>
                </a:ext>
              </a:extLst>
            </p:cNvPr>
            <p:cNvSpPr txBox="1"/>
            <p:nvPr/>
          </p:nvSpPr>
          <p:spPr>
            <a:xfrm>
              <a:off x="5403756" y="502920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Because of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7089CE4-81A5-421E-95CE-D19B41788A14}"/>
                </a:ext>
              </a:extLst>
            </p:cNvPr>
            <p:cNvSpPr/>
            <p:nvPr/>
          </p:nvSpPr>
          <p:spPr>
            <a:xfrm>
              <a:off x="304800" y="1219200"/>
              <a:ext cx="3200400" cy="78970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1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3 Clusters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Groups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Closest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5 Clusters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Splits Long Cluster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Finds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Gap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 Cut In Half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2-d Toy Example,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Distance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Linkage     (Cut at 4 Clusters)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Rather Similar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This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2-d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Eigenvalues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There Is (Chance)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32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Spearman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Yuck!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Distances Matter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Think “Angle In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Polar Coordinates”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56260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Poor Choice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5108" y="4343400"/>
            <a:ext cx="8095492" cy="2057400"/>
            <a:chOff x="515108" y="4343400"/>
            <a:chExt cx="8095492" cy="2057400"/>
          </a:xfrm>
        </p:grpSpPr>
        <p:sp>
          <p:nvSpPr>
            <p:cNvPr id="3" name="TextBox 2"/>
            <p:cNvSpPr txBox="1"/>
            <p:nvPr/>
          </p:nvSpPr>
          <p:spPr>
            <a:xfrm>
              <a:off x="515108" y="4343400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Depends On Center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343400" y="4648200"/>
              <a:ext cx="4267200" cy="1752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3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Better When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 At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Mean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Still Not Great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Choice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Gives Good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Result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2" r="17044" b="14708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2551176"/>
            <a:ext cx="8686800" cy="3965448"/>
            <a:chOff x="152400" y="2551176"/>
            <a:chExt cx="8686800" cy="3965448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4953000"/>
              <a:ext cx="26516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Sectors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Polar Coordinates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7239000" y="2551176"/>
              <a:ext cx="685800" cy="1524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924800" y="4078224"/>
              <a:ext cx="914400" cy="381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724400" y="4078224"/>
              <a:ext cx="3200400" cy="2438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90688" y="4078224"/>
              <a:ext cx="152400" cy="21336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1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Revisit Mean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4800600" y="3505200"/>
            <a:ext cx="1981200" cy="1371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77000" y="4800600"/>
            <a:ext cx="304800" cy="1524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81800" y="3733800"/>
            <a:ext cx="220980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1800" y="2438400"/>
            <a:ext cx="533400" cy="2438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98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Revisit Bad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7086600" y="2438400"/>
            <a:ext cx="1676400" cy="403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267200" y="5029200"/>
            <a:ext cx="4572000" cy="14478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91000" y="5638800"/>
            <a:ext cx="4572000" cy="838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661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Geometry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Origin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Each Other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Angles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(Expect A Different Story?)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8072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Peels Off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One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A Time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Usually Less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419600" y="1981200"/>
            <a:ext cx="3505200" cy="1981200"/>
            <a:chOff x="4419600" y="1981200"/>
            <a:chExt cx="3505200" cy="19812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1981200"/>
              <a:ext cx="21972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Explore These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Farthest Three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629400" y="2819400"/>
              <a:ext cx="12954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26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Blacks Are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Outliers?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43400" y="30480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Clear Patterns?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512403"/>
            <a:ext cx="274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“Larger Variation”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Dir’ns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Feel Groups</a:t>
            </a:r>
          </a:p>
        </p:txBody>
      </p:sp>
    </p:spTree>
    <p:extLst>
      <p:ext uri="{BB962C8B-B14F-4D97-AF65-F5344CB8AC3E}">
        <p14:creationId xmlns:p14="http://schemas.microsoft.com/office/powerpoint/2010/main" val="22031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 Outlier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Impression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Outliers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76600" y="3805535"/>
            <a:ext cx="466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HDLSS Space 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Big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∃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Many Interesting Directions Besides PCs</a:t>
                </a:r>
                <a:endPara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blipFill>
                <a:blip r:embed="rId5"/>
                <a:stretch>
                  <a:fillRect l="-101" t="-9211" r="-50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125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Average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Get More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Lower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More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Lower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25435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Explore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86735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Mostly in Higher PCs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3657600"/>
            <a:ext cx="7315200" cy="2061865"/>
            <a:chOff x="381000" y="3657600"/>
            <a:chExt cx="7315200" cy="2061865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5257800"/>
              <a:ext cx="3208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 Patterns Visible</a:t>
              </a: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V="1">
              <a:off x="3589764" y="3657600"/>
              <a:ext cx="4106436" cy="1831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2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MDs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429000"/>
            <a:ext cx="3505200" cy="1680865"/>
            <a:chOff x="228600" y="3429000"/>
            <a:chExt cx="3505200" cy="1680865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4648200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Separation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2742430" y="3429000"/>
              <a:ext cx="991370" cy="1450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47311" y="4038600"/>
            <a:ext cx="1691489" cy="2743200"/>
            <a:chOff x="3947311" y="4038600"/>
            <a:chExt cx="1691489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3947311" y="6320135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MD spread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838701" y="3771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>
              <a:stCxn id="6" idx="0"/>
              <a:endCxn id="9" idx="1"/>
            </p:cNvCxnSpPr>
            <p:nvPr/>
          </p:nvCxnSpPr>
          <p:spPr>
            <a:xfrm flipV="1">
              <a:off x="4793056" y="4495800"/>
              <a:ext cx="274245" cy="18243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647241" y="5181600"/>
            <a:ext cx="2048959" cy="1604665"/>
            <a:chOff x="5647241" y="5181600"/>
            <a:chExt cx="2048959" cy="1604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  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PC spread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97" t="-9333" r="-3561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6210301" y="4914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7" idx="0"/>
              <a:endCxn id="12" idx="1"/>
            </p:cNvCxnSpPr>
            <p:nvPr/>
          </p:nvCxnSpPr>
          <p:spPr>
            <a:xfrm flipH="1" flipV="1">
              <a:off x="6438901" y="5638800"/>
              <a:ext cx="232820" cy="6858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1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Likes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Balanced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Sizes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461D497-6323-4872-BE74-74FD69FF671E}"/>
              </a:ext>
            </a:extLst>
          </p:cNvPr>
          <p:cNvGrpSpPr/>
          <p:nvPr/>
        </p:nvGrpSpPr>
        <p:grpSpPr>
          <a:xfrm>
            <a:off x="3778708" y="4063425"/>
            <a:ext cx="4253584" cy="1651575"/>
            <a:chOff x="3778708" y="4063425"/>
            <a:chExt cx="4253584" cy="1651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B7F784-F9F3-4BC9-88A2-1751704B37F9}"/>
                </a:ext>
              </a:extLst>
            </p:cNvPr>
            <p:cNvSpPr txBox="1"/>
            <p:nvPr/>
          </p:nvSpPr>
          <p:spPr>
            <a:xfrm>
              <a:off x="4576606" y="4063425"/>
              <a:ext cx="2281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</a:rPr>
                <a:t>Note Sizes: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1F6A20-A1C7-40BB-9412-2D71726D8F8C}"/>
                </a:ext>
              </a:extLst>
            </p:cNvPr>
            <p:cNvSpPr txBox="1"/>
            <p:nvPr/>
          </p:nvSpPr>
          <p:spPr>
            <a:xfrm>
              <a:off x="3778708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B100F8-92E6-46CE-836A-5E7D42D3F046}"/>
                </a:ext>
              </a:extLst>
            </p:cNvPr>
            <p:cNvSpPr txBox="1"/>
            <p:nvPr/>
          </p:nvSpPr>
          <p:spPr>
            <a:xfrm>
              <a:off x="5075081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4B1B6A-AD82-45B9-BA2B-E26E6011A6A4}"/>
                </a:ext>
              </a:extLst>
            </p:cNvPr>
            <p:cNvSpPr txBox="1"/>
            <p:nvPr/>
          </p:nvSpPr>
          <p:spPr>
            <a:xfrm>
              <a:off x="6599081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C800"/>
                  </a:solidFill>
                </a:rPr>
                <a:t>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1058C-BCE9-429E-952F-38B694257B02}"/>
                </a:ext>
              </a:extLst>
            </p:cNvPr>
            <p:cNvSpPr txBox="1"/>
            <p:nvPr/>
          </p:nvSpPr>
          <p:spPr>
            <a:xfrm>
              <a:off x="7620000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D357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Once Again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Very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Apparent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PCA???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469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Great Separation,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Slightly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BetterThan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Complete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Earlier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Used Simplex Calculation to Show: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Distance Between Cluster Means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have: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Cyan – Magenta: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≈12.7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Green – Red: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≈11.0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458200" cy="5486400"/>
              </a:xfrm>
              <a:blipFill>
                <a:blip r:embed="rId3"/>
                <a:stretch>
                  <a:fillRect l="-187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3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20A6F1F-5B7E-4ABA-9127-9235D19D41F3}"/>
              </a:ext>
            </a:extLst>
          </p:cNvPr>
          <p:cNvGrpSpPr/>
          <p:nvPr/>
        </p:nvGrpSpPr>
        <p:grpSpPr>
          <a:xfrm>
            <a:off x="3199165" y="2743198"/>
            <a:ext cx="915635" cy="750334"/>
            <a:chOff x="3199165" y="2743198"/>
            <a:chExt cx="915635" cy="750334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53BF8797-F9FF-4D31-9AD7-E01B817FF53E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12.7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B70FFA-84AB-4AA5-A52E-3540CF3398F4}"/>
              </a:ext>
            </a:extLst>
          </p:cNvPr>
          <p:cNvGrpSpPr/>
          <p:nvPr/>
        </p:nvGrpSpPr>
        <p:grpSpPr>
          <a:xfrm>
            <a:off x="4648200" y="3897866"/>
            <a:ext cx="915635" cy="750334"/>
            <a:chOff x="3199165" y="2743198"/>
            <a:chExt cx="998752" cy="75033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E6AF4CAD-355F-4781-904B-62779C653CE4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11.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82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Linkage Observations: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Single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Visually Sensible in 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Peels Off Singleton’s in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Average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Generally In Between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Ward’s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Likes Balanced Cluster Sizes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Often Useful in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Every Dog Has His Day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038600" y="3752671"/>
            <a:ext cx="4876800" cy="1200329"/>
            <a:chOff x="4038600" y="3752671"/>
            <a:chExt cx="4876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6246080" y="3752671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Complete Linkage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Close, But Not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Quite as Good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038600" y="4343400"/>
              <a:ext cx="22098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5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6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Statistical </a:t>
                </a:r>
                <a:r>
                  <a:rPr lang="en-US" altLang="ko-KR" sz="3600" dirty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Sig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nificance of </a:t>
                </a:r>
                <a:r>
                  <a:rPr lang="en-US" altLang="ko-KR" sz="3600" dirty="0">
                    <a:solidFill>
                      <a:srgbClr val="3333FF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Clust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ers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 </a:t>
                </a:r>
                <a:r>
                  <a:rPr lang="en-US" altLang="ko-KR" sz="3600" dirty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Data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is a cluster “really there”?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(Simpler Version of “What is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</m:oMath>
                </a14:m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?”)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Liu et al (2008), Huang et al (2014)</a:t>
                </a: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610600" cy="4648200"/>
              </a:xfrm>
              <a:blipFill>
                <a:blip r:embed="rId3"/>
                <a:stretch>
                  <a:fillRect l="-2195" t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186BDFE-77D6-FBC3-E3C3-FCA0869206EF}"/>
              </a:ext>
            </a:extLst>
          </p:cNvPr>
          <p:cNvSpPr txBox="1"/>
          <p:nvPr/>
        </p:nvSpPr>
        <p:spPr>
          <a:xfrm>
            <a:off x="6324600" y="685800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13.2</a:t>
            </a:r>
          </a:p>
        </p:txBody>
      </p:sp>
    </p:spTree>
    <p:extLst>
      <p:ext uri="{BB962C8B-B14F-4D97-AF65-F5344CB8AC3E}">
        <p14:creationId xmlns:p14="http://schemas.microsoft.com/office/powerpoint/2010/main" val="38898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Common Genomic Analytic Approach:  Clustering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0596" r="4507" b="4578"/>
          <a:stretch>
            <a:fillRect/>
          </a:stretch>
        </p:blipFill>
        <p:spPr bwMode="auto">
          <a:xfrm>
            <a:off x="3810000" y="1371600"/>
            <a:ext cx="517207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Box 5"/>
          <p:cNvSpPr txBox="1">
            <a:spLocks noChangeArrowheads="1"/>
          </p:cNvSpPr>
          <p:nvPr/>
        </p:nvSpPr>
        <p:spPr bwMode="auto">
          <a:xfrm>
            <a:off x="381000" y="1676400"/>
            <a:ext cx="362310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 (2000)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= 1161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Zoomed to “relevant”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 subsets</a:t>
            </a:r>
          </a:p>
        </p:txBody>
      </p:sp>
      <p:cxnSp>
        <p:nvCxnSpPr>
          <p:cNvPr id="153605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25527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6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057400" y="4800600"/>
            <a:ext cx="2590800" cy="1219200"/>
          </a:xfrm>
          <a:prstGeom prst="straightConnector1">
            <a:avLst/>
          </a:prstGeom>
          <a:noFill/>
          <a:ln w="9525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7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790700" y="3162300"/>
            <a:ext cx="29718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8" name="Straight Connector 13"/>
          <p:cNvCxnSpPr>
            <a:cxnSpLocks noChangeShapeType="1"/>
          </p:cNvCxnSpPr>
          <p:nvPr/>
        </p:nvCxnSpPr>
        <p:spPr bwMode="auto">
          <a:xfrm rot="16200000" flipV="1">
            <a:off x="4191000" y="2590800"/>
            <a:ext cx="2667000" cy="26670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09" name="Straight Connector 14"/>
          <p:cNvCxnSpPr>
            <a:cxnSpLocks noChangeShapeType="1"/>
          </p:cNvCxnSpPr>
          <p:nvPr/>
        </p:nvCxnSpPr>
        <p:spPr bwMode="auto">
          <a:xfrm flipV="1">
            <a:off x="4191000" y="2438400"/>
            <a:ext cx="2667000" cy="152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0" name="Straight Connector 15"/>
          <p:cNvCxnSpPr>
            <a:cxnSpLocks noChangeShapeType="1"/>
          </p:cNvCxnSpPr>
          <p:nvPr/>
        </p:nvCxnSpPr>
        <p:spPr bwMode="auto">
          <a:xfrm>
            <a:off x="4191000" y="5029200"/>
            <a:ext cx="2667000" cy="18288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1" name="Straight Connector 16"/>
          <p:cNvCxnSpPr>
            <a:cxnSpLocks noChangeShapeType="1"/>
          </p:cNvCxnSpPr>
          <p:nvPr/>
        </p:nvCxnSpPr>
        <p:spPr bwMode="auto">
          <a:xfrm>
            <a:off x="4191000" y="5029200"/>
            <a:ext cx="2667000" cy="4572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12" name="Straight Connector 17"/>
          <p:cNvCxnSpPr>
            <a:cxnSpLocks noChangeShapeType="1"/>
          </p:cNvCxnSpPr>
          <p:nvPr/>
        </p:nvCxnSpPr>
        <p:spPr bwMode="auto">
          <a:xfrm flipV="1">
            <a:off x="2362200" y="5029200"/>
            <a:ext cx="1828800" cy="53340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975333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Interesting Statistical Problem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257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dirty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clusters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appear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found by clustering method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do we know they are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there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Question asked by Neil Hayes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Define appropriate statistical significance?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we calculate it?</a:t>
            </a:r>
          </a:p>
        </p:txBody>
      </p:sp>
    </p:spTree>
    <p:extLst>
      <p:ext uri="{BB962C8B-B14F-4D97-AF65-F5344CB8AC3E}">
        <p14:creationId xmlns:p14="http://schemas.microsoft.com/office/powerpoint/2010/main" val="6114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from Before</a:t>
            </a:r>
          </a:p>
        </p:txBody>
      </p:sp>
    </p:spTree>
    <p:extLst>
      <p:ext uri="{BB962C8B-B14F-4D97-AF65-F5344CB8AC3E}">
        <p14:creationId xmlns:p14="http://schemas.microsoft.com/office/powerpoint/2010/main" val="15441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Separation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64471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Stronger Statistical Significance!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34133" y="6019800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 to Larger Sample Sizes</a:t>
            </a:r>
          </a:p>
        </p:txBody>
      </p:sp>
    </p:spTree>
    <p:extLst>
      <p:ext uri="{BB962C8B-B14F-4D97-AF65-F5344CB8AC3E}">
        <p14:creationId xmlns:p14="http://schemas.microsoft.com/office/powerpoint/2010/main" val="18988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First Approaches:   Hypo Testing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e.g. 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Di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Pro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jection, </a:t>
            </a:r>
            <a:r>
              <a:rPr lang="en-US" altLang="ko-KR" sz="3600" dirty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Perm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utation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Hypothesis test of: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 difference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between sub-populations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Effective and Accurate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I.e. Sensitive and Specific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There exist several such tests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critical point is: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result implies about clusters</a:t>
            </a:r>
          </a:p>
        </p:txBody>
      </p:sp>
    </p:spTree>
    <p:extLst>
      <p:ext uri="{BB962C8B-B14F-4D97-AF65-F5344CB8AC3E}">
        <p14:creationId xmlns:p14="http://schemas.microsoft.com/office/powerpoint/2010/main" val="3913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Why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Population Difference Tests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cannot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indicate clustering</a:t>
            </a:r>
            <a:endParaRPr lang="en-US" altLang="ko-KR" sz="3600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Andrew Nobel Observation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For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Data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(Clearly 1 Cluster!)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Assign Extreme Labels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by clustering)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Subpopulations are </a:t>
            </a:r>
            <a:r>
              <a:rPr lang="en-US" altLang="ko-KR" sz="3600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signif’ly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different</a:t>
            </a:r>
          </a:p>
        </p:txBody>
      </p:sp>
    </p:spTree>
    <p:extLst>
      <p:ext uri="{BB962C8B-B14F-4D97-AF65-F5344CB8AC3E}">
        <p14:creationId xmlns:p14="http://schemas.microsoft.com/office/powerpoint/2010/main" val="23995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  <a:endParaRPr lang="en-US" altLang="ko-KR" sz="3600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94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Result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72262" y="3124200"/>
            <a:ext cx="5843138" cy="1376065"/>
            <a:chOff x="3072262" y="3124200"/>
            <a:chExt cx="5843138" cy="1376065"/>
          </a:xfrm>
        </p:grpSpPr>
        <p:sp>
          <p:nvSpPr>
            <p:cNvPr id="4" name="TextBox 3"/>
            <p:cNvSpPr txBox="1"/>
            <p:nvPr/>
          </p:nvSpPr>
          <p:spPr>
            <a:xfrm>
              <a:off x="3072262" y="4038600"/>
              <a:ext cx="58431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Cluster Means Very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Sig’tly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Different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7505699" y="2705101"/>
              <a:ext cx="381001" cy="12192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>
              <a:stCxn id="5" idx="1"/>
              <a:endCxn id="4" idx="0"/>
            </p:cNvCxnSpPr>
            <p:nvPr/>
          </p:nvCxnSpPr>
          <p:spPr>
            <a:xfrm flipH="1">
              <a:off x="5993831" y="3505202"/>
              <a:ext cx="1702369" cy="5333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84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26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Clarifying Simple Example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2-d Standard Gaussian Data  (i.e. N(0,1))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 By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 </a:t>
            </a:r>
            <a:r>
              <a:rPr lang="en-US" altLang="ko-KR" sz="3600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781" y="1804967"/>
            <a:ext cx="6539219" cy="5053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00600" y="4572000"/>
            <a:ext cx="2133600" cy="1821597"/>
            <a:chOff x="4800600" y="4572000"/>
            <a:chExt cx="2133600" cy="1821597"/>
          </a:xfrm>
        </p:grpSpPr>
        <p:sp>
          <p:nvSpPr>
            <p:cNvPr id="4" name="TextBox 3"/>
            <p:cNvSpPr txBox="1"/>
            <p:nvPr/>
          </p:nvSpPr>
          <p:spPr>
            <a:xfrm>
              <a:off x="4800600" y="5562600"/>
              <a:ext cx="20697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Lies in Middle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Null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Pop’n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V="1">
              <a:off x="5835499" y="4572000"/>
              <a:ext cx="1098701" cy="99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8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2016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343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 – 2-Means Cluster Index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Measure of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</a:t>
            </a:r>
            <a:r>
              <a:rPr lang="en-US" altLang="ko-KR" i="1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Familiar Criterion from k-means Clustering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Within Class Sum of Squared Distances to Class Means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Prefer to divide (normalize) by Overall Sum of Squared Distances to Mean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Puts on scale of </a:t>
            </a:r>
            <a:r>
              <a:rPr lang="en-US" altLang="ko-KR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26335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Statistic – 2-Means Cluster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Measure of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non-</a:t>
                </a:r>
                <a:r>
                  <a:rPr lang="en-US" altLang="ko-KR" i="1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Gaussianity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2-means Cluster Index: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“Within Class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  / “Total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81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4"/>
                <a:stretch>
                  <a:fillRect l="-183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200400"/>
            <a:ext cx="5410200" cy="2209800"/>
            <a:chOff x="304800" y="3200400"/>
            <a:chExt cx="5410200" cy="2209800"/>
          </a:xfrm>
        </p:grpSpPr>
        <p:cxnSp>
          <p:nvCxnSpPr>
            <p:cNvPr id="8200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505200" y="3200400"/>
              <a:ext cx="22098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Box 3"/>
            <p:cNvSpPr txBox="1"/>
            <p:nvPr/>
          </p:nvSpPr>
          <p:spPr>
            <a:xfrm>
              <a:off x="304800" y="4825425"/>
              <a:ext cx="3260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Index Sets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4696" y="3124200"/>
            <a:ext cx="2553904" cy="2261175"/>
            <a:chOff x="5294696" y="3124200"/>
            <a:chExt cx="2553904" cy="2261175"/>
          </a:xfrm>
        </p:grpSpPr>
        <p:cxnSp>
          <p:nvCxnSpPr>
            <p:cNvPr id="8201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7315200" y="3124200"/>
              <a:ext cx="533400" cy="19812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5294696" y="4800600"/>
              <a:ext cx="2553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Arial" charset="0"/>
                </a:rPr>
                <a:t>Class Means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Which Gaussian (for null)?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 (sphered) normal?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No, not realistic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Rejection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not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strong evidence for clustering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Could also get that from a-spherical Gaussian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Gaussian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more like data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𝝁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l-GR" altLang="ko-K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model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Especially in </a:t>
                </a:r>
                <a:r>
                  <a:rPr lang="en-US" altLang="ko-KR" dirty="0">
                    <a:solidFill>
                      <a:srgbClr val="00FF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Context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9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7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Parameter Estimation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1: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𝑑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(Conventional)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Consider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a:rPr lang="ko-KR" alt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𝝁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accPr>
                      <m:e>
                        <m:r>
                          <a:rPr lang="el-GR" altLang="ko-K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</m:acc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Case 2:    Random Matrix or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l-GR" altLang="ko-KR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is Very Slippery 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Need Better Approach</a:t>
                </a:r>
              </a:p>
            </p:txBody>
          </p:sp>
        </mc:Choice>
        <mc:Fallback xmlns="">
          <p:sp>
            <p:nvSpPr>
              <p:cNvPr id="161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371600"/>
                <a:ext cx="8458200" cy="5334000"/>
              </a:xfrm>
              <a:blipFill>
                <a:blip r:embed="rId3"/>
                <a:stretch>
                  <a:fillRect l="-1875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694160" y="2743200"/>
            <a:ext cx="22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 Always Do This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4160" y="3163669"/>
            <a:ext cx="22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Can Be Very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Conservative</a:t>
            </a:r>
          </a:p>
        </p:txBody>
      </p:sp>
    </p:spTree>
    <p:extLst>
      <p:ext uri="{BB962C8B-B14F-4D97-AF65-F5344CB8AC3E}">
        <p14:creationId xmlns:p14="http://schemas.microsoft.com/office/powerpoint/2010/main" val="33480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9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Challenge:  how to estimate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Matrix </a:t>
                </a:r>
                <a14:m>
                  <m:oMath xmlns:m="http://schemas.openxmlformats.org/officeDocument/2006/math">
                    <m:r>
                      <a:rPr lang="el-GR" altLang="ko-K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𝜮</m:t>
                    </m:r>
                  </m:oMath>
                </a14:m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Number of parameters: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E.g.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Perou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500 data: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Dimension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=9674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                      so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Gulim" pitchFamily="34" charset="-127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Gulim" pitchFamily="34" charset="-127"/>
                                    <a:cs typeface="Arial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=46,797,975</m:t>
                        </m:r>
                      </m:e>
                    </m:box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	But Sample Size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=533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Impossible in </a:t>
                </a:r>
                <a:r>
                  <a:rPr lang="en-US" altLang="ko-KR" dirty="0">
                    <a:solidFill>
                      <a:srgbClr val="00B05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HDLSS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settings????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Way around this problem?</a:t>
                </a:r>
              </a:p>
            </p:txBody>
          </p:sp>
        </mc:Choice>
        <mc:Fallback xmlns="">
          <p:sp>
            <p:nvSpPr>
              <p:cNvPr id="92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953000"/>
              </a:xfrm>
              <a:blipFill>
                <a:blip r:embed="rId3"/>
                <a:stretch>
                  <a:fillRect l="-1834" t="-1599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𝜮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𝑴𝑫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𝑴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22106</TotalTime>
  <Words>3946</Words>
  <Application>Microsoft Office PowerPoint</Application>
  <PresentationFormat>On-screen Show (4:3)</PresentationFormat>
  <Paragraphs>1182</Paragraphs>
  <Slides>137</Slides>
  <Notes>131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7" baseType="lpstr">
      <vt:lpstr>Gulim</vt:lpstr>
      <vt:lpstr>Arial</vt:lpstr>
      <vt:lpstr>Cambria Math</vt:lpstr>
      <vt:lpstr>Times New Roman</vt:lpstr>
      <vt:lpstr>Wingdings</vt:lpstr>
      <vt:lpstr>2_Default Design</vt:lpstr>
      <vt:lpstr>12_Default Design</vt:lpstr>
      <vt:lpstr>1_Default Design</vt:lpstr>
      <vt:lpstr>Default Design</vt:lpstr>
      <vt:lpstr>Equation</vt:lpstr>
      <vt:lpstr>Statistics – O. R. 881 Object Oriented Data Analysis</vt:lpstr>
      <vt:lpstr>Current Sections in Textbook</vt:lpstr>
      <vt:lpstr>Last Class: HDLSS Research?</vt:lpstr>
      <vt:lpstr>Last Class: Random Matrix Th.</vt:lpstr>
      <vt:lpstr>Last Class: Random Matrix Th.</vt:lpstr>
      <vt:lpstr>Last Class: Random Matrix Th.</vt:lpstr>
      <vt:lpstr>Last Class: Random Matrix Th.</vt:lpstr>
      <vt:lpstr>Last Class: Random Matrix Th.</vt:lpstr>
      <vt:lpstr>Last Class: Random Matrix Th.</vt:lpstr>
      <vt:lpstr>Last Class:  Clustering</vt:lpstr>
      <vt:lpstr>Last Class: K-means Cluster’g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Recall Earlier HDLSS Analysis</vt:lpstr>
      <vt:lpstr>Hierarchical Clustering</vt:lpstr>
      <vt:lpstr>Hierarchical Clustering</vt:lpstr>
      <vt:lpstr>SigClust</vt:lpstr>
      <vt:lpstr>Common Genomic Analytic Approach:  Clustering</vt:lpstr>
      <vt:lpstr>Interesting Statistical Problem</vt:lpstr>
      <vt:lpstr>First Approaches:   Hypo Testing</vt:lpstr>
      <vt:lpstr>DiProPerm Hypothesis Test</vt:lpstr>
      <vt:lpstr>DiProPerm Hypothesis Test</vt:lpstr>
      <vt:lpstr>First Approaches:   Hypo Testing</vt:lpstr>
      <vt:lpstr>Clarifying Simple Example</vt:lpstr>
      <vt:lpstr>Clarifying Simple Example</vt:lpstr>
      <vt:lpstr>Clarifying Simple Example</vt:lpstr>
      <vt:lpstr>Clarifying Simple Example</vt:lpstr>
      <vt:lpstr>Clarifying Simple Example</vt:lpstr>
      <vt:lpstr>Statistical Significance of Clusters</vt:lpstr>
      <vt:lpstr>SigClust Statistic – 2-Means Cluster Index</vt:lpstr>
      <vt:lpstr>SigClust Statistic – 2-Means Cluster Index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Gaussian null distribut’n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SigClust Examples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449</cp:revision>
  <dcterms:created xsi:type="dcterms:W3CDTF">2001-06-08T01:38:43Z</dcterms:created>
  <dcterms:modified xsi:type="dcterms:W3CDTF">2024-03-20T23:28:46Z</dcterms:modified>
</cp:coreProperties>
</file>