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31" r:id="rId2"/>
    <p:sldMasterId id="2147483746" r:id="rId3"/>
    <p:sldMasterId id="2147483760" r:id="rId4"/>
  </p:sldMasterIdLst>
  <p:notesMasterIdLst>
    <p:notesMasterId r:id="rId142"/>
  </p:notesMasterIdLst>
  <p:sldIdLst>
    <p:sldId id="262" r:id="rId5"/>
    <p:sldId id="714" r:id="rId6"/>
    <p:sldId id="4056" r:id="rId7"/>
    <p:sldId id="477" r:id="rId8"/>
    <p:sldId id="281" r:id="rId9"/>
    <p:sldId id="4242" r:id="rId10"/>
    <p:sldId id="285" r:id="rId11"/>
    <p:sldId id="295" r:id="rId12"/>
    <p:sldId id="685" r:id="rId13"/>
    <p:sldId id="4243" r:id="rId14"/>
    <p:sldId id="689" r:id="rId15"/>
    <p:sldId id="691" r:id="rId16"/>
    <p:sldId id="693" r:id="rId17"/>
    <p:sldId id="694" r:id="rId18"/>
    <p:sldId id="697" r:id="rId19"/>
    <p:sldId id="698" r:id="rId20"/>
    <p:sldId id="699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4245" r:id="rId35"/>
    <p:sldId id="715" r:id="rId36"/>
    <p:sldId id="716" r:id="rId37"/>
    <p:sldId id="745" r:id="rId38"/>
    <p:sldId id="746" r:id="rId39"/>
    <p:sldId id="748" r:id="rId40"/>
    <p:sldId id="747" r:id="rId41"/>
    <p:sldId id="749" r:id="rId42"/>
    <p:sldId id="750" r:id="rId43"/>
    <p:sldId id="751" r:id="rId44"/>
    <p:sldId id="752" r:id="rId45"/>
    <p:sldId id="753" r:id="rId46"/>
    <p:sldId id="754" r:id="rId47"/>
    <p:sldId id="755" r:id="rId48"/>
    <p:sldId id="756" r:id="rId49"/>
    <p:sldId id="4246" r:id="rId50"/>
    <p:sldId id="4247" r:id="rId51"/>
    <p:sldId id="3577" r:id="rId52"/>
    <p:sldId id="3578" r:id="rId53"/>
    <p:sldId id="3997" r:id="rId54"/>
    <p:sldId id="3590" r:id="rId55"/>
    <p:sldId id="3591" r:id="rId56"/>
    <p:sldId id="3592" r:id="rId57"/>
    <p:sldId id="3593" r:id="rId58"/>
    <p:sldId id="3594" r:id="rId59"/>
    <p:sldId id="3595" r:id="rId60"/>
    <p:sldId id="3596" r:id="rId61"/>
    <p:sldId id="3597" r:id="rId62"/>
    <p:sldId id="3598" r:id="rId63"/>
    <p:sldId id="3599" r:id="rId64"/>
    <p:sldId id="3600" r:id="rId65"/>
    <p:sldId id="3601" r:id="rId66"/>
    <p:sldId id="3602" r:id="rId67"/>
    <p:sldId id="3603" r:id="rId68"/>
    <p:sldId id="3605" r:id="rId69"/>
    <p:sldId id="3606" r:id="rId70"/>
    <p:sldId id="3607" r:id="rId71"/>
    <p:sldId id="3608" r:id="rId72"/>
    <p:sldId id="3609" r:id="rId73"/>
    <p:sldId id="3610" r:id="rId74"/>
    <p:sldId id="3611" r:id="rId75"/>
    <p:sldId id="3996" r:id="rId76"/>
    <p:sldId id="3612" r:id="rId77"/>
    <p:sldId id="3613" r:id="rId78"/>
    <p:sldId id="3614" r:id="rId79"/>
    <p:sldId id="3615" r:id="rId80"/>
    <p:sldId id="3616" r:id="rId81"/>
    <p:sldId id="3617" r:id="rId82"/>
    <p:sldId id="3618" r:id="rId83"/>
    <p:sldId id="3619" r:id="rId84"/>
    <p:sldId id="3620" r:id="rId85"/>
    <p:sldId id="3621" r:id="rId86"/>
    <p:sldId id="3622" r:id="rId87"/>
    <p:sldId id="3623" r:id="rId88"/>
    <p:sldId id="3624" r:id="rId89"/>
    <p:sldId id="3625" r:id="rId90"/>
    <p:sldId id="3626" r:id="rId91"/>
    <p:sldId id="3627" r:id="rId92"/>
    <p:sldId id="3628" r:id="rId93"/>
    <p:sldId id="4248" r:id="rId94"/>
    <p:sldId id="3630" r:id="rId95"/>
    <p:sldId id="3632" r:id="rId96"/>
    <p:sldId id="3633" r:id="rId97"/>
    <p:sldId id="3634" r:id="rId98"/>
    <p:sldId id="4249" r:id="rId99"/>
    <p:sldId id="3636" r:id="rId100"/>
    <p:sldId id="3637" r:id="rId101"/>
    <p:sldId id="3638" r:id="rId102"/>
    <p:sldId id="3664" r:id="rId103"/>
    <p:sldId id="3665" r:id="rId104"/>
    <p:sldId id="3666" r:id="rId105"/>
    <p:sldId id="3667" r:id="rId106"/>
    <p:sldId id="3668" r:id="rId107"/>
    <p:sldId id="3669" r:id="rId108"/>
    <p:sldId id="3670" r:id="rId109"/>
    <p:sldId id="3671" r:id="rId110"/>
    <p:sldId id="3672" r:id="rId111"/>
    <p:sldId id="3673" r:id="rId112"/>
    <p:sldId id="3674" r:id="rId113"/>
    <p:sldId id="3675" r:id="rId114"/>
    <p:sldId id="3676" r:id="rId115"/>
    <p:sldId id="4090" r:id="rId116"/>
    <p:sldId id="4091" r:id="rId117"/>
    <p:sldId id="4092" r:id="rId118"/>
    <p:sldId id="4093" r:id="rId119"/>
    <p:sldId id="4094" r:id="rId120"/>
    <p:sldId id="4095" r:id="rId121"/>
    <p:sldId id="4096" r:id="rId122"/>
    <p:sldId id="4097" r:id="rId123"/>
    <p:sldId id="4098" r:id="rId124"/>
    <p:sldId id="4099" r:id="rId125"/>
    <p:sldId id="4100" r:id="rId126"/>
    <p:sldId id="4101" r:id="rId127"/>
    <p:sldId id="4102" r:id="rId128"/>
    <p:sldId id="4103" r:id="rId129"/>
    <p:sldId id="4104" r:id="rId130"/>
    <p:sldId id="4105" r:id="rId131"/>
    <p:sldId id="4106" r:id="rId132"/>
    <p:sldId id="4107" r:id="rId133"/>
    <p:sldId id="4108" r:id="rId134"/>
    <p:sldId id="4109" r:id="rId135"/>
    <p:sldId id="4110" r:id="rId136"/>
    <p:sldId id="4111" r:id="rId137"/>
    <p:sldId id="4112" r:id="rId138"/>
    <p:sldId id="4113" r:id="rId139"/>
    <p:sldId id="4114" r:id="rId140"/>
    <p:sldId id="3860" r:id="rId1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DA71FF"/>
    <a:srgbClr val="00C800"/>
    <a:srgbClr val="99FF99"/>
    <a:srgbClr val="D357FF"/>
    <a:srgbClr val="FFB279"/>
    <a:srgbClr val="D1FFD1"/>
    <a:srgbClr val="E1FFE1"/>
    <a:srgbClr val="C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907" autoAdjust="0"/>
  </p:normalViewPr>
  <p:slideViewPr>
    <p:cSldViewPr>
      <p:cViewPr>
        <p:scale>
          <a:sx n="67" d="100"/>
          <a:sy n="67" d="100"/>
        </p:scale>
        <p:origin x="54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1AD22-11EC-4E4F-AA1A-533D7E5BAAA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707325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B43E8-8CC8-4582-90D1-CE1635ECF1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5574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45552-4324-4A61-B292-54D792CF8B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8561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8ACB9-F7EA-4A21-B7DF-24573C1F30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03432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94424-5E6E-4D57-8C04-C2172F1155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2663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4A6657-4BC3-4EFF-95DE-8245CAC9F9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6207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3680B1-777A-4E4E-820C-BC1D60AEB0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2542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BD43C7-5E6B-486D-86C2-21A8002C57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0859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3AB14-BA00-478F-A9A0-DD4DF2C342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3619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BCC83-710D-4A00-B37D-C4DB55D6F1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29183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4E22F-2CF9-4E73-838B-7476AA5F40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05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1664E-F885-438C-B1AD-7CD9C03CF46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1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68008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0593A-FFFA-4E47-B1A0-4527F438ED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336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77B3F-B39A-46A1-A54D-81BECB654E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15635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F3CE3-AC50-4091-9E76-9BB03721DE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1345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488EF-C6D9-4767-B206-4984D0954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34303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BCDAF-E5A7-489B-9220-AF7DB6DBBD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0679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D4D7A8-2195-47E6-96AE-56FF20A348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6712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CD8955-0F2C-4EF7-8DC8-A2DDF813BD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98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987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4F727-756C-455D-9071-2FD5C98A4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8515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275D8-B16F-4290-8194-8720143AF5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08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90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090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253BA-B99A-4DA0-AF59-B537CCD780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531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0D559A-27F4-4A55-BF0F-D71EE41652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6BB6CC-6E10-49D9-9156-E6EA915216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4522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F09A2-E156-4F32-ABA1-4885FA522F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9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294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702E3-1748-4276-A571-3E92D545C5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1BF6E-6298-4931-951F-18D88AC8BD8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065669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68C669-9196-49F5-B903-2C17347188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39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4075B-F918-4E59-A61E-B9E2A12E1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68265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68C669-9196-49F5-B903-2C17347188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39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4075B-F918-4E59-A61E-B9E2A12E1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645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68C669-9196-49F5-B903-2C17347188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39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4075B-F918-4E59-A61E-B9E2A12E1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39013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90FFF-0366-48B8-93D3-E4DC7984D9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9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EE01F-8080-44F8-BFDF-F3A48987EE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79181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90FFF-0366-48B8-93D3-E4DC7984D9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9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EE01F-8080-44F8-BFDF-F3A48987EE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04110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EE686-74EE-4F51-AA7D-11B3F7C904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60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2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8B1302-7623-4960-A4BB-340BFA7BED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0396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65D2F-3B3D-465E-8F57-B16C0ACC2F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0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704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8EA326-DACC-41EB-9421-50F6878C6C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3171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46795-5ABB-4C9A-AD64-41C3CC1732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24467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46795-5ABB-4C9A-AD64-41C3CC1732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06867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92D6-A429-42DC-AF49-6EEAD79D04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0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55930-FFE4-4C71-831A-A233FEFB4E6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536134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B5FBC9-C1B1-483E-B3A8-75507E5284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MassFlux1d1p1.ps</a:t>
            </a:r>
          </a:p>
        </p:txBody>
      </p:sp>
    </p:spTree>
    <p:extLst>
      <p:ext uri="{BB962C8B-B14F-4D97-AF65-F5344CB8AC3E}">
        <p14:creationId xmlns:p14="http://schemas.microsoft.com/office/powerpoint/2010/main" val="287415948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DE51-BF25-4B69-9919-D248F070DA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MassFlux1d1p1s.ps</a:t>
            </a:r>
          </a:p>
        </p:txBody>
      </p:sp>
    </p:spTree>
    <p:extLst>
      <p:ext uri="{BB962C8B-B14F-4D97-AF65-F5344CB8AC3E}">
        <p14:creationId xmlns:p14="http://schemas.microsoft.com/office/powerpoint/2010/main" val="70649779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DE51-BF25-4B69-9919-D248F070DA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MassFlux1d1p1s.ps</a:t>
            </a:r>
          </a:p>
        </p:txBody>
      </p:sp>
    </p:spTree>
    <p:extLst>
      <p:ext uri="{BB962C8B-B14F-4D97-AF65-F5344CB8AC3E}">
        <p14:creationId xmlns:p14="http://schemas.microsoft.com/office/powerpoint/2010/main" val="415916727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DE51-BF25-4B69-9919-D248F070DA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MassFlux1d1p1s.ps</a:t>
            </a:r>
          </a:p>
        </p:txBody>
      </p:sp>
    </p:spTree>
    <p:extLst>
      <p:ext uri="{BB962C8B-B14F-4D97-AF65-F5344CB8AC3E}">
        <p14:creationId xmlns:p14="http://schemas.microsoft.com/office/powerpoint/2010/main" val="122598868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DE51-BF25-4B69-9919-D248F070DA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MassFlux1d1p1s.ps</a:t>
            </a:r>
          </a:p>
        </p:txBody>
      </p:sp>
    </p:spTree>
    <p:extLst>
      <p:ext uri="{BB962C8B-B14F-4D97-AF65-F5344CB8AC3E}">
        <p14:creationId xmlns:p14="http://schemas.microsoft.com/office/powerpoint/2010/main" val="26403274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F7AA52-4F5B-4CC4-9DCC-BE060DFD33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5520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07CC96-8B06-4706-8DED-2777586031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12339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23CEF-E768-4970-B38A-A3CAE57EF3F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398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7330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675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549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4874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84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7373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F1F1E-E661-4956-9EB8-1F2C7BB9040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552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889B21-CE4A-4C03-B4C6-7B2216E472D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8197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643DE-C293-4822-9874-F3FAF13CB35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20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26F7-4B46-4DCE-87AF-34117213877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1375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DD387-24A5-4724-B53A-0B15865931AE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8603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E49AC-DAA1-43D1-A918-D352B072D29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8646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C0D575-EAD8-4592-A34B-5A48AEEF81B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67279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C0D575-EAD8-4592-A34B-5A48AEEF81B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2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9B10F1-3CE5-4C3C-A118-505E3C6BE79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357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06AEFA-DE13-4C3B-82B6-84C63F58CC8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6678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2022C3-3763-4526-9548-3500C5AE7E0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2676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7295F-AA33-4F96-9C2C-AECBC98BCC6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0879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DBA58-F7D6-4BF5-9E01-9E052CA527A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1452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7824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745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14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05645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3300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9757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01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553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61921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8738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6843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1158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41400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735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7531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DBA58-F7D6-4BF5-9E01-9E052CA527A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7180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84AF1-8CF0-4B74-87DC-0BFD004B3A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538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45A46-42AE-4BF4-BA2E-E7B4F3E893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540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8963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45A46-42AE-4BF4-BA2E-E7B4F3E893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077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A8F542-7E9F-4472-9FB2-81276354D1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323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94AB9-F245-494C-A63B-0972F22781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3357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94AB9-F245-494C-A63B-0972F22781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377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52EA9-89DA-4846-8698-D6B527338E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458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52EA9-89DA-4846-8698-D6B527338E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990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76363-8D21-4EBB-A154-DF609EA862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05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D5B20-882D-4835-AD25-42F64FE61D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9587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010C04-BAB5-44DA-BDF3-5ED9CB0D2D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399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18F98-0EF9-4A10-B3FB-2B8E3E3688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92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5936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197A55-C69B-40B8-A04D-790D8F564D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6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4478F-60D4-496E-BB08-9CEB8DE1BA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6913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975D12-672B-44E1-A7F9-AC9DAE8DB3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8754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F0B9E9-0443-47CC-A9A5-6559C4D426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823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9F456-5E94-43C6-BDC5-217C21A6FA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4698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7879C-6640-4EC3-A403-AAFFFF9BAB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735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5DDA3D-DC60-4EA5-AE65-9C1A3DE042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632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6E957-D572-405A-9906-CFB17BAE73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9346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E363AF-DC46-447B-8156-0BB1434198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6867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B8BA7-5CDE-49A1-94BB-C59A9A0931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41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06AEFA-DE13-4C3B-82B6-84C63F58CC8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5119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D0D0A-19A5-4371-8688-288D5A4BB3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904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D0D0A-19A5-4371-8688-288D5A4BB3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933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D0D0A-19A5-4371-8688-288D5A4BB3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635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8751F-08AD-4DC3-8F11-DDC4332AAA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8176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1E9F9-CE9D-4662-BB33-336CDBD77F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5593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FA31D4-F44A-424B-AED9-69B41C4C18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8120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2ADD3-E5E0-40DF-9098-CBD93BAAB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283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66E38-CA3B-4F3B-89B7-F1A29A1D66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78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66E38-CA3B-4F3B-89B7-F1A29A1D66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5122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93761-C05C-4442-8D56-C69E8428B9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6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22C37-98D1-48E4-A741-B1DB85C4886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7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2342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D77236-4970-4220-B91E-6EC742F24F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611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84EC-73D5-43DF-A0CF-3F16600764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0244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03519A-AD23-4350-864B-E70ADB5945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095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FA4CD-1923-4C66-B637-DB83057B87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33480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8021FA-6490-4CDF-935E-8EC77668C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1687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B1F6-3B6D-4C08-B189-F5C43F85B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99572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958FD-D6F8-4C44-BACF-7A17F89694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427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912F0-7BCC-4771-95A9-13F97C3FD6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86161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D68ED2-2604-4E95-8A39-002D3370C4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7823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C263C-7D09-4664-A31D-C922FB24A2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6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E570A-8DAF-4C6D-A84E-4EFF7486472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9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494866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A7DBD-EB55-4892-BA8F-0AD8233DC9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474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701814-969D-4FC4-BAA7-744BC79E99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7371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1E9F9-CE9D-4662-BB33-336CDBD77F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703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5D26C9-F427-45DD-B621-FE16472767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40470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A49959-196C-40EF-AE5D-5C0929EE46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67703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3794A9-50BE-4AA9-96F2-2AC2C7783E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9961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07CC96-8B06-4706-8DED-2777586031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8817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0B0B6-FD23-4E5A-B42D-83DC9233B6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0491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0B0B6-FD23-4E5A-B42D-83DC9233B6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2019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812BF6-3BA9-45F1-8417-F6A4BCF38D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1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9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560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73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13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73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4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0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85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2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16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2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586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96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38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45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5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02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71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03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22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87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1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90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48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22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6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04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79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84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94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99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81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6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72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41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7DB96-BE2B-4B89-8946-81009D83A1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39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F13F1-E564-4633-84E6-81097B0A15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25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2A1DB-999A-4F4A-9388-71E45BDC60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04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3E9A2-AF5B-46FA-BAC8-40EF57F625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9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25999-351A-4122-B3C9-D65D3FED37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27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D5D3D-4E32-48C1-89DC-2FA2660438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8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ABDB7-8FE3-44E0-8D2B-D7A2A939F9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90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71FDD-28DC-4D94-AB86-691A0AD945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544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A2B54-0AEC-470C-9AC8-6B216158DF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4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183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C1FF1-46AF-492C-BFE7-7A0F3BE5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3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3FCEA-64FF-4443-BBA4-6A6D31EA71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1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301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72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68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92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98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456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0E05594-AE8F-4605-9E0C-2BD7F517D2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362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1.png"/><Relationship Id="rId5" Type="http://schemas.openxmlformats.org/officeDocument/2006/relationships/image" Target="../media/image270.png"/><Relationship Id="rId4" Type="http://schemas.openxmlformats.org/officeDocument/2006/relationships/image" Target="../media/image26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3.png"/><Relationship Id="rId5" Type="http://schemas.openxmlformats.org/officeDocument/2006/relationships/image" Target="../media/image190.png"/><Relationship Id="rId4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5.png"/><Relationship Id="rId5" Type="http://schemas.openxmlformats.org/officeDocument/2006/relationships/image" Target="../media/image1000.png"/><Relationship Id="rId4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7.png"/><Relationship Id="rId5" Type="http://schemas.openxmlformats.org/officeDocument/2006/relationships/image" Target="../media/image1140.png"/><Relationship Id="rId4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295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7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Challenge: 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Parameter Estimation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1: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&gt;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(Conventional)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Consider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a:rPr lang="ko-KR" alt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𝝁</m:t>
                        </m:r>
                      </m:e>
                    </m:acc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and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a:rPr lang="el-GR" altLang="ko-K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𝜮</m:t>
                        </m:r>
                      </m:e>
                    </m:acc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2:    Random Matrix or </a:t>
                </a:r>
                <a:r>
                  <a:rPr lang="en-US" altLang="ko-KR" dirty="0">
                    <a:solidFill>
                      <a:srgbClr val="00B05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</a:p>
              <a:p>
                <a:pPr marL="0" indent="0" algn="ctr" eaLnBrk="1" hangingPunct="1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l-GR" altLang="ko-KR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is Very Slippery 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Need Better Approach</a:t>
                </a:r>
              </a:p>
            </p:txBody>
          </p:sp>
        </mc:Choice>
        <mc:Fallback xmlns="">
          <p:sp>
            <p:nvSpPr>
              <p:cNvPr id="161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  <a:blipFill>
                <a:blip r:embed="rId3"/>
                <a:stretch>
                  <a:fillRect l="-1875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94160" y="2743200"/>
            <a:ext cx="22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Always Do This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4160" y="3163669"/>
            <a:ext cx="229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Can Be Very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Conservative</a:t>
            </a:r>
          </a:p>
        </p:txBody>
      </p:sp>
    </p:spTree>
    <p:extLst>
      <p:ext uri="{BB962C8B-B14F-4D97-AF65-F5344CB8AC3E}">
        <p14:creationId xmlns:p14="http://schemas.microsoft.com/office/powerpoint/2010/main" val="33480047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Spectrum Overlay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9426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</p:spTree>
    <p:extLst>
      <p:ext uri="{BB962C8B-B14F-4D97-AF65-F5344CB8AC3E}">
        <p14:creationId xmlns:p14="http://schemas.microsoft.com/office/powerpoint/2010/main" val="14359242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Surface View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0450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</p:spTree>
    <p:extLst>
      <p:ext uri="{BB962C8B-B14F-4D97-AF65-F5344CB8AC3E}">
        <p14:creationId xmlns:p14="http://schemas.microsoft.com/office/powerpoint/2010/main" val="34828766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scale space viewpoint makes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Dased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Bandwidth Selection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less important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(than I once thought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.) 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gnificance of </a:t>
            </a:r>
            <a:r>
              <a:rPr lang="en-US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crossings, of the derivative, in scale space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Combines: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 statistical inference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novel visualization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get: a powerful exploratory + confirmatory data analysis method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references: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Chaudhuri &amp; Marron (1999)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Marron (2006)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4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Basic idea: a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bump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characterized by: 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increase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followed by a 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Generalization: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features of interest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captured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 of the slope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the smooth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Foundation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inference on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slopes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85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Visual presentation: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 map over scale space:  </a:t>
            </a:r>
          </a:p>
          <a:p>
            <a:pPr marL="711200" indent="-711200" eaLnBrk="1" hangingPunct="1"/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Blue: slope significantly upwards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above 0) </a:t>
            </a:r>
          </a:p>
          <a:p>
            <a:pPr marL="711200" indent="-711200" eaLnBrk="1" hangingPunct="1"/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Red: slope significantly downwards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below 0) </a:t>
            </a:r>
          </a:p>
          <a:p>
            <a:pPr marL="711200" indent="-711200" eaLnBrk="1" hangingPunct="1"/>
            <a:r>
              <a:rPr lang="en-US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Purple: slope insignificant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contains 0) 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data: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6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2Eg_Fossi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300" y="1447800"/>
            <a:ext cx="6667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data: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Upper Left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Scatterplot, family of smooths, 1 highlighted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Upper 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Scale space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family, with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colors  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Lower Left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map, more easy to view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Lower 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SiCon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replace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slope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curvature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Slider (in movie viewer) highlights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smoothing levels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9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9309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 (cont.):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(top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Decreases at left, not on right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(middle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valley significant, and left most increase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valley not statistically significant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(bottom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noise wiggles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significant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Additional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color: </a:t>
            </a:r>
            <a:r>
              <a:rPr lang="en-US" dirty="0">
                <a:solidFill>
                  <a:srgbClr val="5F5F5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enough data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inference 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1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9140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Fossils data (cont.):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Question:  Which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Decreases on left, then flat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(top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Up, then down, then up again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(middle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significant features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(bottom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map)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Answer:  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are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different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scales of view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levels of resolution of data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4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69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295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819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Estimated Mean, </a:t>
                </a:r>
                <a14:m>
                  <m:oMath xmlns:m="http://schemas.openxmlformats.org/officeDocument/2006/math">
                    <m:r>
                      <a:rPr lang="ko-KR" alt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𝜇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(of Gaussian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dist’n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1</a:t>
                </a:r>
                <a:r>
                  <a:rPr lang="en-US" altLang="ko-KR" baseline="300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Can ignore this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By appealing to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shift invariance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of CI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Data are (rigidly) shifted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CI remains the same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 enough to simulate with mean 0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Other uses of invariance ideas?</a:t>
                </a:r>
              </a:p>
            </p:txBody>
          </p:sp>
        </mc:Choice>
        <mc:Fallback xmlns="">
          <p:sp>
            <p:nvSpPr>
              <p:cNvPr id="1628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  <a:blipFill rotWithShape="0">
                <a:blip r:embed="rId3"/>
                <a:stretch>
                  <a:fillRect l="-1875" t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9908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British Incomes data: 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2Eg_Income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447799"/>
            <a:ext cx="6629400" cy="4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British Incomes data: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Only one mode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Two modes, statistically significant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Confirmed by Schmitz &amp;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(1992)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many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noise wiggles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not significant 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Again: all are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correct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different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</p:spPr>
            <p:txBody>
              <a:bodyPr/>
              <a:lstStyle/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 -  Marron &amp; Wand (1992)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Trimodal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#9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 1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Signif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Mode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Now 2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Signif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Modes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Finally all 3 Modes</a:t>
                </a:r>
              </a:p>
              <a:p>
                <a:pPr marL="711200" indent="-711200" eaLnBrk="1" hangingPunct="1">
                  <a:lnSpc>
                    <a:spcPct val="11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27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  <a:blipFill>
                <a:blip r:embed="rId3"/>
                <a:stretch>
                  <a:fillRect l="-1852" t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2738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813" r="6316"/>
          <a:stretch>
            <a:fillRect/>
          </a:stretch>
        </p:blipFill>
        <p:spPr>
          <a:xfrm>
            <a:off x="5275263" y="1741488"/>
            <a:ext cx="3597275" cy="5497512"/>
          </a:xfrm>
          <a:noFill/>
        </p:spPr>
      </p:pic>
      <p:sp>
        <p:nvSpPr>
          <p:cNvPr id="72739" name="Line 36"/>
          <p:cNvSpPr>
            <a:spLocks noChangeShapeType="1"/>
          </p:cNvSpPr>
          <p:nvPr/>
        </p:nvSpPr>
        <p:spPr bwMode="auto">
          <a:xfrm flipV="1">
            <a:off x="4267200" y="2667000"/>
            <a:ext cx="37338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40" name="Line 37"/>
          <p:cNvSpPr>
            <a:spLocks noChangeShapeType="1"/>
          </p:cNvSpPr>
          <p:nvPr/>
        </p:nvSpPr>
        <p:spPr bwMode="auto">
          <a:xfrm flipV="1">
            <a:off x="4495800" y="4343400"/>
            <a:ext cx="3505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41" name="Line 38"/>
          <p:cNvSpPr>
            <a:spLocks noChangeShapeType="1"/>
          </p:cNvSpPr>
          <p:nvPr/>
        </p:nvSpPr>
        <p:spPr bwMode="auto">
          <a:xfrm>
            <a:off x="4038600" y="5257800"/>
            <a:ext cx="403860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28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73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</p:spPr>
            <p:txBody>
              <a:bodyPr/>
              <a:lstStyle/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- Marron &amp; Wand Discrete Comb #15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Coarse Bumps Only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Now Fine bumps too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Someday: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draw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local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 on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</a:t>
                </a:r>
                <a:r>
                  <a:rPr lang="en-US" sz="2800" dirty="0" err="1">
                    <a:solidFill>
                      <a:srgbClr val="FF00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Z</a:t>
                </a:r>
                <a:r>
                  <a:rPr lang="en-US" sz="2800" dirty="0" err="1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er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map</a:t>
                </a:r>
              </a:p>
            </p:txBody>
          </p:sp>
        </mc:Choice>
        <mc:Fallback xmlns="">
          <p:sp>
            <p:nvSpPr>
              <p:cNvPr id="737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  <a:blipFill>
                <a:blip r:embed="rId3"/>
                <a:stretch>
                  <a:fillRect l="-1852" t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3762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813" r="6316"/>
          <a:stretch>
            <a:fillRect/>
          </a:stretch>
        </p:blipFill>
        <p:spPr>
          <a:xfrm>
            <a:off x="5275263" y="1741488"/>
            <a:ext cx="3597275" cy="5497512"/>
          </a:xfrm>
          <a:noFill/>
        </p:spPr>
      </p:pic>
      <p:sp>
        <p:nvSpPr>
          <p:cNvPr id="73763" name="Line 35"/>
          <p:cNvSpPr>
            <a:spLocks noChangeShapeType="1"/>
          </p:cNvSpPr>
          <p:nvPr/>
        </p:nvSpPr>
        <p:spPr bwMode="auto">
          <a:xfrm flipV="1">
            <a:off x="4191000" y="2667000"/>
            <a:ext cx="38100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4" name="Line 36"/>
          <p:cNvSpPr>
            <a:spLocks noChangeShapeType="1"/>
          </p:cNvSpPr>
          <p:nvPr/>
        </p:nvSpPr>
        <p:spPr bwMode="auto">
          <a:xfrm>
            <a:off x="4343400" y="4343400"/>
            <a:ext cx="426720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5" name="Line 37"/>
          <p:cNvSpPr>
            <a:spLocks noChangeShapeType="1"/>
          </p:cNvSpPr>
          <p:nvPr/>
        </p:nvSpPr>
        <p:spPr bwMode="auto">
          <a:xfrm>
            <a:off x="4343400" y="4343400"/>
            <a:ext cx="4343400" cy="1981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Finance "tick data":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(time, price) of single stock transactions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 "on line" version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viewing and understanding trends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StockPrice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3124200"/>
            <a:ext cx="28194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4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Finance "tick data":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(time, price) of single stock transactions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 "on line" version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viewing and understanding trends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 </a:t>
            </a:r>
          </a:p>
          <a:p>
            <a:pPr marL="711200" indent="-7112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trends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depend heavily on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double points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more </a:t>
            </a:r>
          </a:p>
          <a:p>
            <a:pPr marL="711200" indent="-7112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background color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transition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(flop over at top) 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4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data analysis:</a:t>
            </a: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of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packet times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internet hub  (UNC)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" charset="0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and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Riedi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(2001)</a:t>
            </a:r>
            <a:endParaRPr lang="en-US" dirty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2" name="ZoomStatFig5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295400"/>
            <a:ext cx="3352800" cy="52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data analysis: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of packet times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internet hub  (UNC)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across very wide range of scales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needs more pixels than screen allows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do zooming view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(zoom in over time) </a:t>
            </a:r>
          </a:p>
          <a:p>
            <a:pPr marL="1066800" lvl="1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 in to yellow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bd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next frame </a:t>
            </a:r>
          </a:p>
          <a:p>
            <a:pPr marL="1066800" lvl="1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readjust vertical axis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4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data analysis (cont.)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Insights from </a:t>
            </a:r>
            <a:r>
              <a:rPr lang="en-US" sz="2800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z="2800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z="2800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analysis: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Coarse scales: 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amazing amount of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significant structure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Evidence of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self-similar fractal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type process?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Fewer significant features at small scales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they exist, so not Poisson process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Poisson approximation OK at small scale???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 (top part)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stable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at large scales?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2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Dependent</a:t>
            </a:r>
            <a:r>
              <a:rPr lang="en-US" altLang="ko-K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ko-KR" alt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0"/>
            <a:ext cx="8610600" cy="5105400"/>
          </a:xfrm>
          <a:noFill/>
        </p:spPr>
        <p:txBody>
          <a:bodyPr lIns="92075" tIns="46038" rIns="92075" bIns="46038"/>
          <a:lstStyle/>
          <a:p>
            <a:pPr marL="457200" indent="-457200" eaLnBrk="1" hangingPunct="1">
              <a:lnSpc>
                <a:spcPct val="140000"/>
              </a:lnSpc>
              <a:buFontTx/>
              <a:buNone/>
            </a:pPr>
            <a:r>
              <a:rPr lang="en-US" altLang="ko-KR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Rondonotti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altLang="ko-KR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and Park (2007)</a:t>
            </a:r>
          </a:p>
          <a:p>
            <a:pPr marL="457200" indent="-457200" eaLnBrk="1" hangingPunct="1">
              <a:lnSpc>
                <a:spcPct val="140000"/>
              </a:lnSpc>
            </a:pPr>
            <a:r>
              <a:rPr lang="en-US" altLang="ko-KR" dirty="0" err="1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compares data with white noise</a:t>
            </a:r>
          </a:p>
          <a:p>
            <a:pPr marL="457200" indent="-457200" eaLnBrk="1" hangingPunct="1">
              <a:lnSpc>
                <a:spcPct val="14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Inappropriate in time series</a:t>
            </a:r>
          </a:p>
          <a:p>
            <a:pPr marL="457200" indent="-457200" eaLnBrk="1" hangingPunct="1">
              <a:lnSpc>
                <a:spcPct val="14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Dependent </a:t>
            </a:r>
            <a:r>
              <a:rPr lang="en-US" altLang="ko-KR" dirty="0" err="1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compares data with an assumed model</a:t>
            </a:r>
          </a:p>
          <a:p>
            <a:pPr marL="457200" indent="-457200" eaLnBrk="1" hangingPunct="1">
              <a:lnSpc>
                <a:spcPct val="14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 </a:t>
            </a:r>
            <a:r>
              <a:rPr lang="en-US" altLang="ko-KR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Goodness of Fit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test</a:t>
            </a:r>
            <a:endParaRPr lang="en-US" altLang="ko-KR" sz="36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985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06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</a:t>
                </a:r>
                <a:r>
                  <a:rPr lang="en-US" altLang="ko-KR" baseline="300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nd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 Mod Out Rotations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Replace full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Cov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 by diagonal matrix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 done in PCA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eigen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-analysis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ko-KR" b="1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𝜮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r>
                        <a:rPr lang="en-US" altLang="ko-KR" b="1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𝑴𝑫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altLang="ko-KR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𝑴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But then “not like data”???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OK, since k-means clustering (i.e. CI) is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invariant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(assuming e.g. Euclidean Distance)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024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527701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</a:t>
            </a:r>
            <a:r>
              <a:rPr lang="en-US" altLang="ko-KR" sz="280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sz="280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sz="28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2002 Apr 13 Sat 1 pm </a:t>
            </a:r>
            <a:r>
              <a:rPr lang="en-US" altLang="ko-KR" sz="2800">
                <a:solidFill>
                  <a:srgbClr val="00FF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pm</a:t>
            </a:r>
            <a:r>
              <a:rPr lang="en-US" altLang="ko-KR" b="1">
                <a:ea typeface="굴림" pitchFamily="34" charset="-127"/>
              </a:rPr>
              <a:t> </a:t>
            </a:r>
            <a:endParaRPr lang="ko-KR" altLang="en-US" b="1">
              <a:ea typeface="굴림" pitchFamily="34" charset="-127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5725" r="12047" b="6392"/>
          <a:stretch>
            <a:fillRect/>
          </a:stretch>
        </p:blipFill>
        <p:spPr>
          <a:xfrm>
            <a:off x="685800" y="1447800"/>
            <a:ext cx="8001000" cy="49530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52400" y="1905000"/>
            <a:ext cx="2588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Internet Traffic 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UNC Main Link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 hour span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5000" y="1676400"/>
            <a:ext cx="1905000" cy="1219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05530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</a:t>
            </a:r>
            <a:r>
              <a:rPr lang="en-US" altLang="ko-KR" sz="280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sz="280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sz="28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2002 Apr 13 Sat 1 pm </a:t>
            </a:r>
            <a:r>
              <a:rPr lang="en-US" altLang="ko-KR" sz="2800">
                <a:solidFill>
                  <a:srgbClr val="00FF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pm</a:t>
            </a:r>
            <a:r>
              <a:rPr lang="en-US" altLang="ko-KR" b="1">
                <a:ea typeface="굴림" pitchFamily="34" charset="-127"/>
              </a:rPr>
              <a:t> </a:t>
            </a:r>
            <a:endParaRPr lang="ko-KR" altLang="en-US" b="1">
              <a:ea typeface="굴림" pitchFamily="34" charset="-127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5725" r="12047" b="6392"/>
          <a:stretch>
            <a:fillRect/>
          </a:stretch>
        </p:blipFill>
        <p:spPr>
          <a:xfrm>
            <a:off x="685800" y="1447800"/>
            <a:ext cx="8001000" cy="49530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52399" y="3505200"/>
            <a:ext cx="2728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Big Spike in Traffic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Is “Really There”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371600" y="2057400"/>
            <a:ext cx="2895600" cy="1600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62200" y="4336197"/>
            <a:ext cx="1905000" cy="1074003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3902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</a:t>
            </a:r>
            <a:r>
              <a:rPr lang="en-US" altLang="ko-KR" sz="280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altLang="ko-KR" sz="280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altLang="ko-KR" sz="28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altLang="ko-KR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2002 Apr 13 Sat 1 pm </a:t>
            </a:r>
            <a:r>
              <a:rPr lang="en-US" altLang="ko-KR" sz="2800">
                <a:solidFill>
                  <a:srgbClr val="00FF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altLang="ko-KR" sz="280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pm</a:t>
            </a:r>
            <a:r>
              <a:rPr lang="en-US" altLang="ko-KR" b="1">
                <a:ea typeface="굴림" pitchFamily="34" charset="-127"/>
              </a:rPr>
              <a:t> </a:t>
            </a:r>
            <a:endParaRPr lang="ko-KR" altLang="en-US" b="1">
              <a:ea typeface="굴림" pitchFamily="34" charset="-127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5725" r="12047" b="6392"/>
          <a:stretch>
            <a:fillRect/>
          </a:stretch>
        </p:blipFill>
        <p:spPr>
          <a:xfrm>
            <a:off x="685800" y="1447800"/>
            <a:ext cx="8001000" cy="49530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5943600" y="2026503"/>
            <a:ext cx="1829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Zoom in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Closer Look</a:t>
            </a:r>
          </a:p>
        </p:txBody>
      </p:sp>
      <p:cxnSp>
        <p:nvCxnSpPr>
          <p:cNvPr id="4" name="Straight Arrow Connector 3"/>
          <p:cNvCxnSpPr>
            <a:endCxn id="3" idx="1"/>
          </p:cNvCxnSpPr>
          <p:nvPr/>
        </p:nvCxnSpPr>
        <p:spPr>
          <a:xfrm flipH="1">
            <a:off x="4476752" y="2442001"/>
            <a:ext cx="1466848" cy="1444201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ft Brace 2"/>
          <p:cNvSpPr/>
          <p:nvPr/>
        </p:nvSpPr>
        <p:spPr>
          <a:xfrm rot="16200000">
            <a:off x="4324350" y="3562350"/>
            <a:ext cx="304803" cy="342901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34283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Zoomed view (to</a:t>
            </a:r>
            <a:r>
              <a:rPr lang="en-US" altLang="ko-K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region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i.e. </a:t>
            </a:r>
            <a:r>
              <a:rPr lang="en-US" altLang="ko-KR" sz="2800" dirty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flat top</a:t>
            </a:r>
            <a:r>
              <a:rPr lang="en-US" altLang="ko-KR" sz="2800" dirty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ko-KR" alt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4128" r="9221" b="6392"/>
          <a:stretch>
            <a:fillRect/>
          </a:stretch>
        </p:blipFill>
        <p:spPr>
          <a:xfrm>
            <a:off x="685800" y="1447800"/>
            <a:ext cx="8077200" cy="5029200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319496" y="3505200"/>
            <a:ext cx="3514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Strange “Hole in Middle”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Is “Really There”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67000" y="4191000"/>
            <a:ext cx="1981200" cy="1600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657600" y="2819400"/>
            <a:ext cx="990600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727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Zoomed view (to</a:t>
            </a:r>
            <a:r>
              <a:rPr lang="en-US" altLang="ko-K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ko-KR" sz="2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region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i.e. </a:t>
            </a:r>
            <a:r>
              <a:rPr lang="en-US" altLang="ko-KR" sz="2800" dirty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flat top</a:t>
            </a:r>
            <a:r>
              <a:rPr lang="en-US" altLang="ko-KR" sz="2800" dirty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ko-KR" alt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4128" r="9221" b="6392"/>
          <a:stretch>
            <a:fillRect/>
          </a:stretch>
        </p:blipFill>
        <p:spPr>
          <a:xfrm>
            <a:off x="685800" y="1447800"/>
            <a:ext cx="8077200" cy="5029200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5638800" y="3124200"/>
            <a:ext cx="1829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Zoom in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Closer Look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609852" y="3352800"/>
            <a:ext cx="3028948" cy="60239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/>
          <p:cNvSpPr/>
          <p:nvPr/>
        </p:nvSpPr>
        <p:spPr>
          <a:xfrm rot="16200000">
            <a:off x="2461051" y="3406346"/>
            <a:ext cx="297600" cy="800101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1493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Further Zoom:  finds </a:t>
            </a:r>
            <a:r>
              <a:rPr lang="en-US" altLang="ko-KR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  <a:r>
              <a:rPr lang="en-US" altLang="ko-KR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periodic behavior!</a:t>
            </a:r>
            <a:endParaRPr lang="ko-KR" alt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4128" r="9789" b="6392"/>
          <a:stretch>
            <a:fillRect/>
          </a:stretch>
        </p:blipFill>
        <p:spPr>
          <a:xfrm>
            <a:off x="609600" y="1447800"/>
            <a:ext cx="8077200" cy="5029200"/>
          </a:xfrm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SiZer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found interesting structure, but depends on scale</a:t>
            </a:r>
          </a:p>
        </p:txBody>
      </p:sp>
    </p:spTree>
    <p:extLst>
      <p:ext uri="{BB962C8B-B14F-4D97-AF65-F5344CB8AC3E}">
        <p14:creationId xmlns:p14="http://schemas.microsoft.com/office/powerpoint/2010/main" val="105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8FF78"/>
            </a:gs>
            <a:gs pos="50000">
              <a:schemeClr val="tx1"/>
            </a:gs>
            <a:gs pos="100000">
              <a:srgbClr val="78FF7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Possible Physical Explanation</a:t>
            </a:r>
            <a:endParaRPr lang="ko-KR" alt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7924800" cy="5410200"/>
          </a:xfrm>
          <a:noFill/>
        </p:spPr>
        <p:txBody>
          <a:bodyPr lIns="92075" tIns="46038" rIns="92075" bIns="46038"/>
          <a:lstStyle/>
          <a:p>
            <a:pPr marL="457200" indent="-457200" eaLnBrk="1" hangingPunct="1">
              <a:buFontTx/>
              <a:buNone/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 </a:t>
            </a:r>
            <a:r>
              <a:rPr lang="en-US" altLang="ko-KR" dirty="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Port Scan</a:t>
            </a:r>
            <a:r>
              <a:rPr lang="en-US" altLang="ko-KR" dirty="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altLang="ko-KR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device of hackers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Searching for </a:t>
            </a:r>
            <a:r>
              <a:rPr lang="en-US" altLang="ko-KR" dirty="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break in points</a:t>
            </a:r>
            <a:r>
              <a:rPr lang="en-US" altLang="ko-KR" dirty="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altLang="ko-KR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Send query to every possible (within UNC domain):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 address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Port Number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US" altLang="ko-KR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Replies can indicate system weaknesses</a:t>
            </a:r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en-US" altLang="ko-KR" sz="36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is</a:t>
            </a:r>
            <a:r>
              <a:rPr lang="en-US" altLang="ko-KR" sz="36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hard to model</a:t>
            </a:r>
          </a:p>
        </p:txBody>
      </p:sp>
    </p:spTree>
    <p:extLst>
      <p:ext uri="{BB962C8B-B14F-4D97-AF65-F5344CB8AC3E}">
        <p14:creationId xmlns:p14="http://schemas.microsoft.com/office/powerpoint/2010/main" val="130761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Historical Note &amp; Acknowledgements: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Space:     S. M.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Pizer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 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Chaudhuri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References: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Chaudhuri &amp; Marron (1999)</a:t>
            </a:r>
          </a:p>
          <a:p>
            <a:pPr marL="711200" indent="-71120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Chaudhuri &amp; Marron (2000)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Marron (2006)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Extension to 2-d: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Significance in Scale Space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Challenge: Visualization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References: </a:t>
            </a: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Godtliebsen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 (2002, 2004, 2006)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5400" y="2652346"/>
            <a:ext cx="6444383" cy="2876747"/>
            <a:chOff x="1295400" y="2652346"/>
            <a:chExt cx="6444383" cy="2876747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7" t="18120" r="18422" b="18873"/>
            <a:stretch/>
          </p:blipFill>
          <p:spPr bwMode="auto">
            <a:xfrm>
              <a:off x="1295400" y="2667000"/>
              <a:ext cx="3301800" cy="286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18" t="14581" r="20459" b="11474"/>
            <a:stretch/>
          </p:blipFill>
          <p:spPr bwMode="auto">
            <a:xfrm>
              <a:off x="4876800" y="2652346"/>
              <a:ext cx="2862983" cy="287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76200" y="1295400"/>
            <a:ext cx="1752600" cy="1356946"/>
            <a:chOff x="76200" y="1295400"/>
            <a:chExt cx="1752600" cy="1356946"/>
          </a:xfrm>
        </p:grpSpPr>
        <p:sp>
          <p:nvSpPr>
            <p:cNvPr id="38" name="TextBox 37"/>
            <p:cNvSpPr txBox="1"/>
            <p:nvPr/>
          </p:nvSpPr>
          <p:spPr>
            <a:xfrm>
              <a:off x="76200" y="1295400"/>
              <a:ext cx="13388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Significant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Gradients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&amp;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357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Contours</a:t>
              </a:r>
            </a:p>
          </p:txBody>
        </p:sp>
        <p:cxnSp>
          <p:nvCxnSpPr>
            <p:cNvPr id="39" name="Straight Arrow Connector 38"/>
            <p:cNvCxnSpPr>
              <a:stCxn id="38" idx="3"/>
            </p:cNvCxnSpPr>
            <p:nvPr/>
          </p:nvCxnSpPr>
          <p:spPr>
            <a:xfrm>
              <a:off x="1415028" y="1757065"/>
              <a:ext cx="413772" cy="89528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876800" y="914400"/>
            <a:ext cx="3733800" cy="1219200"/>
            <a:chOff x="3502997" y="914400"/>
            <a:chExt cx="3733800" cy="1219200"/>
          </a:xfrm>
        </p:grpSpPr>
        <p:sp>
          <p:nvSpPr>
            <p:cNvPr id="41" name="TextBox 40"/>
            <p:cNvSpPr txBox="1"/>
            <p:nvPr/>
          </p:nvSpPr>
          <p:spPr>
            <a:xfrm>
              <a:off x="3886200" y="914400"/>
              <a:ext cx="3350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What Is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and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Down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3502997" y="1447800"/>
              <a:ext cx="2059603" cy="6858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576572" y="5529093"/>
            <a:ext cx="1313180" cy="1176507"/>
            <a:chOff x="7576572" y="5529093"/>
            <a:chExt cx="1313180" cy="1176507"/>
          </a:xfrm>
        </p:grpSpPr>
        <p:sp>
          <p:nvSpPr>
            <p:cNvPr id="44" name="TextBox 43"/>
            <p:cNvSpPr txBox="1"/>
            <p:nvPr/>
          </p:nvSpPr>
          <p:spPr>
            <a:xfrm>
              <a:off x="7576572" y="6059269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Significant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Curvature</a:t>
              </a:r>
            </a:p>
          </p:txBody>
        </p:sp>
        <p:cxnSp>
          <p:nvCxnSpPr>
            <p:cNvPr id="45" name="Straight Arrow Connector 44"/>
            <p:cNvCxnSpPr>
              <a:stCxn id="44" idx="0"/>
            </p:cNvCxnSpPr>
            <p:nvPr/>
          </p:nvCxnSpPr>
          <p:spPr>
            <a:xfrm flipH="1" flipV="1">
              <a:off x="7739783" y="5529093"/>
              <a:ext cx="493379" cy="530176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3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Overview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Would you like to try smoothing &amp;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 </a:t>
            </a:r>
          </a:p>
          <a:p>
            <a:pPr marL="711200" indent="-711200" eaLnBrk="1" hangingPunct="1">
              <a:lnSpc>
                <a:spcPct val="15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Website as Before</a:t>
            </a:r>
          </a:p>
          <a:p>
            <a:pPr marL="711200" indent="-711200" eaLnBrk="1" hangingPunct="1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“Smoothing” Directory:</a:t>
            </a: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kdeSM.m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nprSM.m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sizerSM.m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Recall:     “&gt;&gt; help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sizerSM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    for usage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68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20113" cy="121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3</a:t>
                </a:r>
                <a:r>
                  <a:rPr lang="en-US" altLang="ko-KR" baseline="300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rd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Factor Analysis Model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Model Covariance as:    Biology + Noise</a:t>
                </a: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ko-KR" b="1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𝜮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l-GR" altLang="ko-KR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𝜮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𝐵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+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×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𝐼</m:t>
                      </m:r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Where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el-GR" altLang="ko-KR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𝜮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“fairly low dimensional”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estimated from background noise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04770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 to PCA of Mass Flux Data: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609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1090613" y="1531938"/>
            <a:ext cx="5005387" cy="7535862"/>
          </a:xfrm>
          <a:noFill/>
        </p:spPr>
      </p:pic>
      <p:grpSp>
        <p:nvGrpSpPr>
          <p:cNvPr id="9" name="Group 8"/>
          <p:cNvGrpSpPr/>
          <p:nvPr/>
        </p:nvGrpSpPr>
        <p:grpSpPr>
          <a:xfrm>
            <a:off x="5334000" y="1466671"/>
            <a:ext cx="3140789" cy="2419529"/>
            <a:chOff x="5334000" y="1466671"/>
            <a:chExt cx="3140789" cy="2419529"/>
          </a:xfrm>
        </p:grpSpPr>
        <p:sp>
          <p:nvSpPr>
            <p:cNvPr id="2" name="TextBox 1"/>
            <p:cNvSpPr txBox="1"/>
            <p:nvPr/>
          </p:nvSpPr>
          <p:spPr>
            <a:xfrm>
              <a:off x="6858000" y="1466671"/>
              <a:ext cx="161678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Big Question: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Are The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 Clusters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Really There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5334000" y="2525713"/>
              <a:ext cx="1600200" cy="777875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5562600" y="2525713"/>
              <a:ext cx="1371600" cy="128428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5867400" y="2525713"/>
              <a:ext cx="1066800" cy="136048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51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6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789" r="8029"/>
          <a:stretch>
            <a:fillRect/>
          </a:stretch>
        </p:blipFill>
        <p:spPr>
          <a:xfrm>
            <a:off x="2324100" y="1371600"/>
            <a:ext cx="6824663" cy="5903913"/>
          </a:xfrm>
          <a:noFill/>
        </p:spPr>
      </p:pic>
    </p:spTree>
    <p:extLst>
      <p:ext uri="{BB962C8B-B14F-4D97-AF65-F5344CB8AC3E}">
        <p14:creationId xmlns:p14="http://schemas.microsoft.com/office/powerpoint/2010/main" val="8823095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3</a:t>
            </a: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Signif’t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6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789" r="8029"/>
          <a:stretch>
            <a:fillRect/>
          </a:stretch>
        </p:blipFill>
        <p:spPr>
          <a:xfrm>
            <a:off x="2324100" y="1371600"/>
            <a:ext cx="6824663" cy="5903913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1447800" y="1752600"/>
            <a:ext cx="1752600" cy="16764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47800" y="1752600"/>
            <a:ext cx="2133600" cy="16764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447800" y="1752600"/>
            <a:ext cx="2514600" cy="16002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9241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 in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Curvature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6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789" r="8029"/>
          <a:stretch>
            <a:fillRect/>
          </a:stretch>
        </p:blipFill>
        <p:spPr>
          <a:xfrm>
            <a:off x="2324100" y="1371600"/>
            <a:ext cx="6824663" cy="5903913"/>
          </a:xfrm>
          <a:noFill/>
        </p:spPr>
      </p:pic>
      <p:cxnSp>
        <p:nvCxnSpPr>
          <p:cNvPr id="36" name="Straight Arrow Connector 35"/>
          <p:cNvCxnSpPr/>
          <p:nvPr/>
        </p:nvCxnSpPr>
        <p:spPr>
          <a:xfrm>
            <a:off x="2514600" y="2982913"/>
            <a:ext cx="914400" cy="1665287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514600" y="2982913"/>
            <a:ext cx="1219200" cy="1665287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1796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in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Comp’s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6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789" r="8029"/>
          <a:stretch>
            <a:fillRect/>
          </a:stretch>
        </p:blipFill>
        <p:spPr>
          <a:xfrm>
            <a:off x="2324100" y="1371600"/>
            <a:ext cx="6824663" cy="5903913"/>
          </a:xfrm>
          <a:noFill/>
        </p:spPr>
      </p:pic>
      <p:cxnSp>
        <p:nvCxnSpPr>
          <p:cNvPr id="36" name="Straight Arrow Connector 35"/>
          <p:cNvCxnSpPr/>
          <p:nvPr/>
        </p:nvCxnSpPr>
        <p:spPr>
          <a:xfrm flipV="1">
            <a:off x="1981200" y="4648200"/>
            <a:ext cx="6248400" cy="12192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981200" y="4724400"/>
            <a:ext cx="4419600" cy="11430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6250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3600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z="3600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z="3600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z="36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  <a:p>
            <a:pPr marL="711200" indent="-7112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2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Conclusion:   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 3 significant clusters!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Worth deeper investigation 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Correspond to 3 known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cloud types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05800" cy="5867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Usefulness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Detailed &amp; Insightful Analysis of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Dataset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To Analyze Many Data Sets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Automatic Choice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Reference: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Jones, et al. (1996)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Also Recall Goldilocks Visual Approach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Small, Too Big,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Right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1:35       Kendall Thomas: 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Comprehensive Female Athlete Health &amp; Performance Monitoring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  Kyung Rok Kim</a:t>
            </a:r>
          </a:p>
        </p:txBody>
      </p:sp>
    </p:spTree>
    <p:extLst>
      <p:ext uri="{BB962C8B-B14F-4D97-AF65-F5344CB8AC3E}">
        <p14:creationId xmlns:p14="http://schemas.microsoft.com/office/powerpoint/2010/main" val="32050552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371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Reasonable model (for each gene):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Expression = Signal + Noise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is roughly Gaussian, common var.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terms independent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       (across genes)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  <a:blipFill>
                <a:blip r:embed="rId3"/>
                <a:stretch>
                  <a:fillRect l="-1834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46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Use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robust estimate of scale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Median Absolute Deviation (MAD)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(from the median)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ko-KR" sz="3600" i="1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𝑚𝑒𝑑𝑖𝑎𝑛</m:t>
                          </m:r>
                        </m:e>
                        <m:sub>
                          <m: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𝑚𝑒𝑑𝑖𝑎𝑛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ko-KR" sz="36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36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ko-KR" sz="36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36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altLang="ko-KR" sz="36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03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Use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robust estimate of scale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Median Absolute Deviation (MAD)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(from the median)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Rescale to put on same scale as  s. d.: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ko-K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ko-KR" alt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𝜎</m:t>
                          </m:r>
                        </m:e>
                      </m:acc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𝑑𝑎𝑡𝑎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0,1</m:t>
                                  </m:r>
                                </m:e>
                              </m:d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695" b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481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6019800" y="56504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 = 533, d = 9456</a:t>
            </a:r>
          </a:p>
        </p:txBody>
      </p:sp>
    </p:spTree>
    <p:extLst>
      <p:ext uri="{BB962C8B-B14F-4D97-AF65-F5344CB8AC3E}">
        <p14:creationId xmlns:p14="http://schemas.microsoft.com/office/powerpoint/2010/main" val="651057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4625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33600" y="1905000"/>
            <a:ext cx="1143000" cy="1524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133600" y="1905000"/>
            <a:ext cx="3048000" cy="25146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70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691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62494" y="5334000"/>
            <a:ext cx="161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62494" y="5334000"/>
            <a:ext cx="542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03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13.2,  12.3,  15.1,  15.2,  15.3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16.1,  16.2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96427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to Check?</a:t>
            </a:r>
          </a:p>
        </p:txBody>
      </p:sp>
    </p:spTree>
    <p:extLst>
      <p:ext uri="{BB962C8B-B14F-4D97-AF65-F5344CB8AC3E}">
        <p14:creationId xmlns:p14="http://schemas.microsoft.com/office/powerpoint/2010/main" val="4264078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199683" name="Content Placeholder 3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Overall distribution has strong kurtosis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Shown by height of </a:t>
            </a:r>
            <a:r>
              <a:rPr lang="en-US" dirty="0" err="1">
                <a:solidFill>
                  <a:srgbClr val="0000FF"/>
                </a:solidFill>
                <a:latin typeface="Arial" charset="0"/>
                <a:cs typeface="Arial" charset="0"/>
              </a:rPr>
              <a:t>kde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relative to 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MAD based Gaussian fit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Mean and Median both  ~ 0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SD ~ 1, driven by few large values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MAD ~ 0.7, driven by bulk of data</a:t>
            </a:r>
          </a:p>
        </p:txBody>
      </p:sp>
    </p:spTree>
    <p:extLst>
      <p:ext uri="{BB962C8B-B14F-4D97-AF65-F5344CB8AC3E}">
        <p14:creationId xmlns:p14="http://schemas.microsoft.com/office/powerpoint/2010/main" val="16673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200707" name="Content Placeholder 3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Central part of distribution 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“seems to look Gaussian”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But density does not provide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great diagnosis of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Gaussianity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Better to look at Q-Q plot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682C-BE24-4C26-B4CD-5E8E53E3AD8F}"/>
              </a:ext>
            </a:extLst>
          </p:cNvPr>
          <p:cNvSpPr txBox="1"/>
          <p:nvPr/>
        </p:nvSpPr>
        <p:spPr>
          <a:xfrm>
            <a:off x="5082287" y="4507468"/>
            <a:ext cx="360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 Done in Detail This Semester</a:t>
            </a:r>
          </a:p>
        </p:txBody>
      </p:sp>
    </p:spTree>
    <p:extLst>
      <p:ext uri="{BB962C8B-B14F-4D97-AF65-F5344CB8AC3E}">
        <p14:creationId xmlns:p14="http://schemas.microsoft.com/office/powerpoint/2010/main" val="32057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4515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5703" r="20256" b="5704"/>
          <a:stretch/>
        </p:blipFill>
        <p:spPr bwMode="auto">
          <a:xfrm>
            <a:off x="1752600" y="1301404"/>
            <a:ext cx="5556589" cy="555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165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202755" name="Content Placeholder 3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50292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Distribution clearly </a:t>
            </a:r>
            <a:r>
              <a:rPr lang="en-US" u="sng" dirty="0">
                <a:solidFill>
                  <a:srgbClr val="000000"/>
                </a:solidFill>
                <a:latin typeface="Arial" charset="0"/>
                <a:cs typeface="Arial" charset="0"/>
              </a:rPr>
              <a:t>not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Gaussian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Except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near the middle</a:t>
            </a:r>
          </a:p>
          <a:p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Q-Q curve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is very linear there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(closely follows </a:t>
            </a:r>
            <a:r>
              <a:rPr lang="en-US" dirty="0">
                <a:solidFill>
                  <a:srgbClr val="00FF00"/>
                </a:solidFill>
                <a:latin typeface="Arial" charset="0"/>
                <a:cs typeface="Arial" charset="0"/>
              </a:rPr>
              <a:t>45</a:t>
            </a:r>
            <a:r>
              <a:rPr lang="en-US" baseline="30000" dirty="0">
                <a:solidFill>
                  <a:srgbClr val="00FF00"/>
                </a:solidFill>
                <a:latin typeface="Arial" charset="0"/>
                <a:cs typeface="Arial" charset="0"/>
              </a:rPr>
              <a:t>o</a:t>
            </a:r>
            <a:r>
              <a:rPr lang="en-US" dirty="0">
                <a:solidFill>
                  <a:srgbClr val="00FF00"/>
                </a:solidFill>
                <a:latin typeface="Arial" charset="0"/>
                <a:cs typeface="Arial" charset="0"/>
              </a:rPr>
              <a:t> line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Suggests Gaussian approx. </a:t>
            </a:r>
            <a:r>
              <a:rPr lang="en-US" u="sng" dirty="0">
                <a:solidFill>
                  <a:srgbClr val="000000"/>
                </a:solidFill>
                <a:latin typeface="Arial" charset="0"/>
                <a:cs typeface="Arial" charset="0"/>
              </a:rPr>
              <a:t>is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good there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And that MAD scale estimate is good</a:t>
            </a:r>
          </a:p>
          <a:p>
            <a:pP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(Always a good idea to do such diagnostics)</a:t>
            </a:r>
          </a:p>
        </p:txBody>
      </p:sp>
    </p:spTree>
    <p:extLst>
      <p:ext uri="{BB962C8B-B14F-4D97-AF65-F5344CB8AC3E}">
        <p14:creationId xmlns:p14="http://schemas.microsoft.com/office/powerpoint/2010/main" val="329159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203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077913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5943600" y="5646003"/>
            <a:ext cx="3051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Check Effect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Using SD, not MAD</a:t>
            </a:r>
          </a:p>
        </p:txBody>
      </p:sp>
    </p:spTree>
    <p:extLst>
      <p:ext uri="{BB962C8B-B14F-4D97-AF65-F5344CB8AC3E}">
        <p14:creationId xmlns:p14="http://schemas.microsoft.com/office/powerpoint/2010/main" val="3312038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9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8153400" cy="50292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Checks that estimation of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matters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Show sample </a:t>
                </a:r>
                <a:r>
                  <a:rPr lang="en-US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s.d.</a:t>
                </a: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is indeed too large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As expected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Variation assessed by </a:t>
                </a:r>
                <a:r>
                  <a:rPr lang="en-US" dirty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Q-Q envelope plot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Shows variation not negligible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Not surprising with </a:t>
                </a:r>
                <a:r>
                  <a:rPr lang="en-US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 ~ 5 million</a:t>
                </a:r>
              </a:p>
            </p:txBody>
          </p:sp>
        </mc:Choice>
        <mc:Fallback xmlns="">
          <p:sp>
            <p:nvSpPr>
              <p:cNvPr id="36869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8153400" cy="5029200"/>
              </a:xfrm>
              <a:blipFill rotWithShape="1">
                <a:blip r:embed="rId3"/>
                <a:stretch>
                  <a:fillRect l="-1720" t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15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6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Early Estimation of Biological Covariance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Σ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Keep only “large” eigenvalues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altLang="ko-KR" b="0" i="0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,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⋯,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Defined as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&gt;</m:t>
                    </m:r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 for null distribution, use eigenvalues:</a:t>
                </a:r>
              </a:p>
              <a:p>
                <a:pPr marL="0" indent="0" algn="ctr" eaLnBrk="1" hangingPunct="1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,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⋯,</m:t>
                      </m:r>
                      <m:func>
                        <m:funcPr>
                          <m:ctrlPr>
                            <a:rPr lang="en-US" altLang="ko-K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3789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r="-3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36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p:sp>
        <p:nvSpPr>
          <p:cNvPr id="378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Improved Eigenvalue Estimation:</a:t>
            </a:r>
          </a:p>
          <a:p>
            <a:pPr algn="ctr"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Soft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Thresholding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Huang et al (2014)</a:t>
            </a:r>
          </a:p>
        </p:txBody>
      </p:sp>
    </p:spTree>
    <p:extLst>
      <p:ext uri="{BB962C8B-B14F-4D97-AF65-F5344CB8AC3E}">
        <p14:creationId xmlns:p14="http://schemas.microsoft.com/office/powerpoint/2010/main" val="1641506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Now simulate from null distribution using: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𝑗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,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 </m:t>
                    </m:r>
                    <m:r>
                      <a:rPr lang="en-US" altLang="ko-KR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 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𝑁</m:t>
                    </m:r>
                    <m:d>
                      <m:dPr>
                        <m:ctrlP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0,</m:t>
                        </m:r>
                        <m:sSub>
                          <m:sSubPr>
                            <m:ctrlP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(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.)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Again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invariance 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makes this work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(and location invariance)</a:t>
                </a:r>
              </a:p>
            </p:txBody>
          </p:sp>
        </mc:Choice>
        <mc:Fallback xmlns="">
          <p:sp>
            <p:nvSpPr>
              <p:cNvPr id="409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  <a:blipFill>
                <a:blip r:embed="rId3"/>
                <a:stretch>
                  <a:fillRect l="-1834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448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50000">
              <a:schemeClr val="tx1"/>
            </a:gs>
            <a:gs pos="100000">
              <a:schemeClr val="accent6">
                <a:lumMod val="75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Class: 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SWISS Score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02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sz="3600" i="1" dirty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Avg. Pairwise</a:t>
            </a:r>
            <a:r>
              <a:rPr lang="en-US" altLang="ko-KR" sz="3600" dirty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 SWISS – Toy Examples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98701"/>
            <a:ext cx="6087795" cy="515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88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Then compare </a:t>
            </a:r>
            <a:r>
              <a:rPr lang="en-US" altLang="ko-KR" dirty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data CI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,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With simulated null population CIs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Spirit similar to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But now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significance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happens for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ko-KR" u="sng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smaller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values of CI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39113" cy="1219200"/>
          </a:xfrm>
        </p:spPr>
        <p:txBody>
          <a:bodyPr/>
          <a:lstStyle/>
          <a:p>
            <a:pPr eaLnBrk="1" hangingPunct="1"/>
            <a:r>
              <a:rPr lang="en-US" altLang="ko-KR" dirty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An example (details to follow)</a:t>
            </a: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6052" r="4274" b="6052"/>
          <a:stretch>
            <a:fillRect/>
          </a:stretch>
        </p:blipFill>
        <p:spPr bwMode="auto">
          <a:xfrm>
            <a:off x="685800" y="1447800"/>
            <a:ext cx="78263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Box 5"/>
          <p:cNvSpPr txBox="1">
            <a:spLocks noChangeArrowheads="1"/>
          </p:cNvSpPr>
          <p:nvPr/>
        </p:nvSpPr>
        <p:spPr bwMode="auto">
          <a:xfrm>
            <a:off x="381000" y="1905000"/>
            <a:ext cx="286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P-val = 0.0045</a:t>
            </a:r>
          </a:p>
        </p:txBody>
      </p:sp>
    </p:spTree>
    <p:extLst>
      <p:ext uri="{BB962C8B-B14F-4D97-AF65-F5344CB8AC3E}">
        <p14:creationId xmlns:p14="http://schemas.microsoft.com/office/powerpoint/2010/main" val="899383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148513" cy="1066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Modalities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1825" y="1371600"/>
            <a:ext cx="8054975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Two major modes: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AutoNum type="romanUcPeriod"/>
            </a:pPr>
            <a:r>
              <a:rPr lang="en-US" altLang="ko-KR" dirty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Test significance of </a:t>
            </a:r>
            <a:r>
              <a:rPr lang="en-US" altLang="ko-KR" i="1" dirty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given </a:t>
            </a:r>
            <a:r>
              <a:rPr lang="en-US" altLang="ko-KR" i="1" dirty="0" err="1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clusterings</a:t>
            </a:r>
            <a:endParaRPr lang="en-US" altLang="ko-KR" i="1" dirty="0">
              <a:solidFill>
                <a:srgbClr val="FF00FF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(e.g. for those found in heat map)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(Use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given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class labels)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Times New Roman" pitchFamily="18" charset="0"/>
              <a:buAutoNum type="romanUcPeriod" startAt="2"/>
            </a:pPr>
            <a:r>
              <a:rPr lang="en-US" altLang="ko-KR" dirty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Test if known cluster can be </a:t>
            </a:r>
            <a:r>
              <a:rPr lang="en-US" altLang="ko-KR" i="1" dirty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further split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(Use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class labels)</a:t>
            </a:r>
          </a:p>
        </p:txBody>
      </p:sp>
    </p:spTree>
    <p:extLst>
      <p:ext uri="{BB962C8B-B14F-4D97-AF65-F5344CB8AC3E}">
        <p14:creationId xmlns:p14="http://schemas.microsoft.com/office/powerpoint/2010/main" val="2219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2346928"/>
            <a:ext cx="4876875" cy="45110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00" y="3276600"/>
            <a:ext cx="8989460" cy="3167596"/>
            <a:chOff x="152400" y="3276600"/>
            <a:chExt cx="8989460" cy="3167596"/>
          </a:xfrm>
        </p:grpSpPr>
        <p:sp>
          <p:nvSpPr>
            <p:cNvPr id="3" name="TextBox 2"/>
            <p:cNvSpPr txBox="1"/>
            <p:nvPr/>
          </p:nvSpPr>
          <p:spPr>
            <a:xfrm>
              <a:off x="152400" y="3276600"/>
              <a:ext cx="387458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First Investigate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Two Round Clusters</a:t>
              </a:r>
            </a:p>
          </p:txBody>
        </p:sp>
        <p:sp>
          <p:nvSpPr>
            <p:cNvPr id="4" name="Oval 3"/>
            <p:cNvSpPr/>
            <p:nvPr/>
          </p:nvSpPr>
          <p:spPr>
            <a:xfrm rot="2175034">
              <a:off x="7008596" y="5453596"/>
              <a:ext cx="2133264" cy="990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stCxn id="4" idx="2"/>
              <a:endCxn id="3" idx="3"/>
            </p:cNvCxnSpPr>
            <p:nvPr/>
          </p:nvCxnSpPr>
          <p:spPr>
            <a:xfrm flipH="1" flipV="1">
              <a:off x="4026987" y="3815209"/>
              <a:ext cx="3188068" cy="1502969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284016-9623-D72E-2F5B-D237741E95BB}"/>
              </a:ext>
            </a:extLst>
          </p:cNvPr>
          <p:cNvSpPr txBox="1"/>
          <p:nvPr/>
        </p:nvSpPr>
        <p:spPr>
          <a:xfrm>
            <a:off x="4572000" y="2895600"/>
            <a:ext cx="4224298" cy="369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Test if known cluster can be </a:t>
            </a:r>
            <a:r>
              <a:rPr lang="en-US" altLang="ko-KR" i="1" dirty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further split</a:t>
            </a:r>
          </a:p>
        </p:txBody>
      </p:sp>
    </p:spTree>
    <p:extLst>
      <p:ext uri="{BB962C8B-B14F-4D97-AF65-F5344CB8AC3E}">
        <p14:creationId xmlns:p14="http://schemas.microsoft.com/office/powerpoint/2010/main" val="410122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Investigate Two Round Clusters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837" t="24526" r="17718" b="16388"/>
          <a:stretch/>
        </p:blipFill>
        <p:spPr>
          <a:xfrm>
            <a:off x="304800" y="2197847"/>
            <a:ext cx="4191000" cy="4355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225CB-71DD-4B3A-AC05-7E98AB113C7A}"/>
              </a:ext>
            </a:extLst>
          </p:cNvPr>
          <p:cNvSpPr txBox="1"/>
          <p:nvPr/>
        </p:nvSpPr>
        <p:spPr>
          <a:xfrm>
            <a:off x="485996" y="2810470"/>
            <a:ext cx="910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Gray Out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(Ignore)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D1F8A-DA21-437D-84D3-62BBA4DEEA04}"/>
              </a:ext>
            </a:extLst>
          </p:cNvPr>
          <p:cNvSpPr txBox="1"/>
          <p:nvPr/>
        </p:nvSpPr>
        <p:spPr>
          <a:xfrm>
            <a:off x="2315680" y="2206823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Actual Data CI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05F3DB-217A-48B5-982D-DDFDF7D74080}"/>
              </a:ext>
            </a:extLst>
          </p:cNvPr>
          <p:cNvGrpSpPr/>
          <p:nvPr/>
        </p:nvGrpSpPr>
        <p:grpSpPr>
          <a:xfrm>
            <a:off x="2286000" y="3657600"/>
            <a:ext cx="1816523" cy="763813"/>
            <a:chOff x="2286000" y="3657600"/>
            <a:chExt cx="1816523" cy="7638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B1912F-3F42-4B68-BD85-E70F9E7E6956}"/>
                </a:ext>
              </a:extLst>
            </p:cNvPr>
            <p:cNvSpPr txBox="1"/>
            <p:nvPr/>
          </p:nvSpPr>
          <p:spPr>
            <a:xfrm>
              <a:off x="2286000" y="3657600"/>
              <a:ext cx="18165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Fit Gaussian to Data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3989AB1-DEC1-4A55-9758-06A9C282A0EB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2819400" y="3965377"/>
              <a:ext cx="374862" cy="45603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4B79EB-7441-4D76-999C-B9F858DDC151}"/>
              </a:ext>
            </a:extLst>
          </p:cNvPr>
          <p:cNvGrpSpPr/>
          <p:nvPr/>
        </p:nvGrpSpPr>
        <p:grpSpPr>
          <a:xfrm>
            <a:off x="1155942" y="4876800"/>
            <a:ext cx="2095445" cy="991764"/>
            <a:chOff x="1155942" y="4876800"/>
            <a:chExt cx="2095445" cy="9917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8579B9-DFC5-4285-86C3-3B19B1C3FFF1}"/>
                </a:ext>
              </a:extLst>
            </p:cNvPr>
            <p:cNvSpPr txBox="1"/>
            <p:nvPr/>
          </p:nvSpPr>
          <p:spPr>
            <a:xfrm>
              <a:off x="1155942" y="5560787"/>
              <a:ext cx="2095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Simulate from Gaussian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DB3AD0-06F2-42B2-BE0E-829A3704D44E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2203665" y="4876800"/>
              <a:ext cx="990597" cy="683987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FEAC0F-42C0-43EC-AC5F-B7C12CB36B6A}"/>
              </a:ext>
            </a:extLst>
          </p:cNvPr>
          <p:cNvGrpSpPr/>
          <p:nvPr/>
        </p:nvGrpSpPr>
        <p:grpSpPr>
          <a:xfrm>
            <a:off x="2286000" y="2209800"/>
            <a:ext cx="6705600" cy="4423227"/>
            <a:chOff x="2286000" y="2209800"/>
            <a:chExt cx="6705600" cy="44232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5407" t="21495" r="9927" b="1582"/>
            <a:stretch/>
          </p:blipFill>
          <p:spPr>
            <a:xfrm>
              <a:off x="4953000" y="2209800"/>
              <a:ext cx="4038600" cy="44232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9CC690-5F15-4E4D-B776-CCEE6A8E718D}"/>
                </a:ext>
              </a:extLst>
            </p:cNvPr>
            <p:cNvSpPr txBox="1"/>
            <p:nvPr/>
          </p:nvSpPr>
          <p:spPr>
            <a:xfrm>
              <a:off x="2743201" y="60198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Record in Diagnostic Plot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AEC1B4A-FEE0-4BE5-8B8E-50995FE1D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2999" y="4421413"/>
              <a:ext cx="3276601" cy="175227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C5CF33-A047-4286-B807-D34A71D1BEC5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2286000" y="6173689"/>
              <a:ext cx="457201" cy="15388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F691D-5F69-4AB7-B4D2-C0A36E8883FB}"/>
              </a:ext>
            </a:extLst>
          </p:cNvPr>
          <p:cNvGrpSpPr/>
          <p:nvPr/>
        </p:nvGrpSpPr>
        <p:grpSpPr>
          <a:xfrm>
            <a:off x="2895600" y="2514600"/>
            <a:ext cx="2521373" cy="1515024"/>
            <a:chOff x="2895600" y="2514600"/>
            <a:chExt cx="2521373" cy="151502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F2B235-D957-43C9-9D10-E01D52DAF1C9}"/>
                </a:ext>
              </a:extLst>
            </p:cNvPr>
            <p:cNvSpPr txBox="1"/>
            <p:nvPr/>
          </p:nvSpPr>
          <p:spPr>
            <a:xfrm>
              <a:off x="2895600" y="28956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Compare for Significance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49F60D3-2FD7-4BCA-A58A-338753C0886E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4000500" y="3203377"/>
              <a:ext cx="1416473" cy="82624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AC658B7-519F-4B58-A5C3-C363951B6AAE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3514725" y="2514600"/>
              <a:ext cx="485775" cy="3810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0C60246-6058-4E60-A098-7BA683F2933A}"/>
              </a:ext>
            </a:extLst>
          </p:cNvPr>
          <p:cNvSpPr txBox="1"/>
          <p:nvPr/>
        </p:nvSpPr>
        <p:spPr>
          <a:xfrm>
            <a:off x="5297960" y="4953000"/>
            <a:ext cx="36936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Conclude Clusters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Strongly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4055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2346928"/>
            <a:ext cx="4876875" cy="45110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00" y="3196582"/>
            <a:ext cx="6141639" cy="3829242"/>
            <a:chOff x="152400" y="3196582"/>
            <a:chExt cx="6141639" cy="3829242"/>
          </a:xfrm>
        </p:grpSpPr>
        <p:sp>
          <p:nvSpPr>
            <p:cNvPr id="3" name="TextBox 2"/>
            <p:cNvSpPr txBox="1"/>
            <p:nvPr/>
          </p:nvSpPr>
          <p:spPr>
            <a:xfrm>
              <a:off x="152400" y="3276600"/>
              <a:ext cx="382162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Second Try To Split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Long Green Cluster</a:t>
              </a:r>
            </a:p>
          </p:txBody>
        </p:sp>
        <p:sp>
          <p:nvSpPr>
            <p:cNvPr id="4" name="Oval 3"/>
            <p:cNvSpPr/>
            <p:nvPr/>
          </p:nvSpPr>
          <p:spPr>
            <a:xfrm rot="7002406">
              <a:off x="3884118" y="4615903"/>
              <a:ext cx="3829242" cy="990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stCxn id="4" idx="4"/>
              <a:endCxn id="3" idx="3"/>
            </p:cNvCxnSpPr>
            <p:nvPr/>
          </p:nvCxnSpPr>
          <p:spPr>
            <a:xfrm flipH="1" flipV="1">
              <a:off x="3974024" y="3815209"/>
              <a:ext cx="1382254" cy="1073394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773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Try to Split Long Green Cluster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2" t="25277" r="9926" b="9005"/>
          <a:stretch/>
        </p:blipFill>
        <p:spPr>
          <a:xfrm>
            <a:off x="152400" y="2438400"/>
            <a:ext cx="4876801" cy="3962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651" t="23670" r="10622" b="1939"/>
          <a:stretch/>
        </p:blipFill>
        <p:spPr>
          <a:xfrm>
            <a:off x="5334001" y="2507228"/>
            <a:ext cx="3657599" cy="3893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3DB4D-7A5E-4A4E-95FB-FC2F8C4AFD14}"/>
              </a:ext>
            </a:extLst>
          </p:cNvPr>
          <p:cNvSpPr txBox="1"/>
          <p:nvPr/>
        </p:nvSpPr>
        <p:spPr>
          <a:xfrm>
            <a:off x="4800600" y="4800600"/>
            <a:ext cx="42178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NOT Conclude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 Clusters,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Accept Gaussian Null</a:t>
            </a:r>
          </a:p>
        </p:txBody>
      </p:sp>
    </p:spTree>
    <p:extLst>
      <p:ext uri="{BB962C8B-B14F-4D97-AF65-F5344CB8AC3E}">
        <p14:creationId xmlns:p14="http://schemas.microsoft.com/office/powerpoint/2010/main" val="755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2346928"/>
            <a:ext cx="4876875" cy="45110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195" y="2819400"/>
            <a:ext cx="8801244" cy="3026248"/>
            <a:chOff x="629990" y="3276600"/>
            <a:chExt cx="8100674" cy="3026248"/>
          </a:xfrm>
        </p:grpSpPr>
        <p:sp>
          <p:nvSpPr>
            <p:cNvPr id="3" name="TextBox 2"/>
            <p:cNvSpPr txBox="1"/>
            <p:nvPr/>
          </p:nvSpPr>
          <p:spPr>
            <a:xfrm>
              <a:off x="629990" y="3276600"/>
              <a:ext cx="348685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Are Outliers 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Separate Cluster?</a:t>
              </a:r>
            </a:p>
          </p:txBody>
        </p:sp>
        <p:sp>
          <p:nvSpPr>
            <p:cNvPr id="4" name="Oval 3"/>
            <p:cNvSpPr/>
            <p:nvPr/>
          </p:nvSpPr>
          <p:spPr>
            <a:xfrm rot="8507967">
              <a:off x="3913709" y="4201811"/>
              <a:ext cx="4816955" cy="2101037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stCxn id="4" idx="4"/>
              <a:endCxn id="3" idx="3"/>
            </p:cNvCxnSpPr>
            <p:nvPr/>
          </p:nvCxnSpPr>
          <p:spPr>
            <a:xfrm flipH="1" flipV="1">
              <a:off x="4116842" y="3815209"/>
              <a:ext cx="1607399" cy="61157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09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Are Outliers A Separate Cluster?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899" t="24166" r="19961" b="16334"/>
          <a:stretch/>
        </p:blipFill>
        <p:spPr>
          <a:xfrm>
            <a:off x="521110" y="2094270"/>
            <a:ext cx="4050890" cy="4591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667" t="22860" r="9956" b="1330"/>
          <a:stretch/>
        </p:blipFill>
        <p:spPr>
          <a:xfrm>
            <a:off x="4735095" y="2133600"/>
            <a:ext cx="4180305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4724400"/>
            <a:ext cx="331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Real CI on right side!?!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5188803"/>
            <a:ext cx="2544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Artifact of Severe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Imbalance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6E6B7-4D37-4E20-9A21-45E4DCB7E8E8}"/>
              </a:ext>
            </a:extLst>
          </p:cNvPr>
          <p:cNvSpPr txBox="1"/>
          <p:nvPr/>
        </p:nvSpPr>
        <p:spPr>
          <a:xfrm>
            <a:off x="2057400" y="5562600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Approach to Unbalanced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SigClust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   Tom Keefe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BBDE5-38AD-4F10-B2BD-15BE37CF7D3D}"/>
              </a:ext>
            </a:extLst>
          </p:cNvPr>
          <p:cNvSpPr txBox="1"/>
          <p:nvPr/>
        </p:nvSpPr>
        <p:spPr>
          <a:xfrm>
            <a:off x="3308057" y="2057400"/>
            <a:ext cx="278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 No Conclusion Available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Since Random Labels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anose="05000000000000000000" pitchFamily="2" charset="2"/>
              </a:rPr>
              <a:t>  CI ≈ 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Higher Dimensional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Data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From TCGA, random subset of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=50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KIRC  (Kidney Cancer) Cases: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Are There Subtypes (Clusters)?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sz="1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u="sng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Gene Level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log scale, satisfies: 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Independent Errors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Common Variances</a:t>
                </a: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73661" y="2590800"/>
                <a:ext cx="17607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# genes,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=12478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661" y="2590800"/>
                <a:ext cx="1760739" cy="830997"/>
              </a:xfrm>
              <a:prstGeom prst="rect">
                <a:avLst/>
              </a:prstGeom>
              <a:blipFill>
                <a:blip r:embed="rId4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2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2-d Toy Example,  Euclidean Distance</a:t>
            </a:r>
          </a:p>
          <a:p>
            <a:pPr marL="0" indent="0" eaLnBrk="1" hangingPunct="1">
              <a:buNone/>
            </a:pPr>
            <a:r>
              <a:rPr lang="en-US" i="1" dirty="0">
                <a:solidFill>
                  <a:schemeClr val="bg2"/>
                </a:solidFill>
                <a:latin typeface="Arial" charset="0"/>
                <a:cs typeface="Arial" charset="0"/>
              </a:rPr>
              <a:t>Single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Linkage     </a:t>
            </a:r>
            <a:r>
              <a:rPr lang="en-US" dirty="0" err="1">
                <a:solidFill>
                  <a:schemeClr val="bg2"/>
                </a:solidFill>
                <a:latin typeface="Arial" charset="0"/>
                <a:cs typeface="Arial" charset="0"/>
              </a:rPr>
              <a:t>Dendrogram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46" t="8068" r="6627" b="6129"/>
          <a:stretch/>
        </p:blipFill>
        <p:spPr>
          <a:xfrm>
            <a:off x="1524000" y="2008908"/>
            <a:ext cx="6096000" cy="4849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1651" y="3447871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Reveals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Ordering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Clusters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071043-901F-4B30-A637-CE4D3B87E5CC}"/>
              </a:ext>
            </a:extLst>
          </p:cNvPr>
          <p:cNvGrpSpPr/>
          <p:nvPr/>
        </p:nvGrpSpPr>
        <p:grpSpPr>
          <a:xfrm>
            <a:off x="3810000" y="2895600"/>
            <a:ext cx="3048000" cy="2590800"/>
            <a:chOff x="3810000" y="2895600"/>
            <a:chExt cx="3048000" cy="25908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35B97B-E6B1-407F-9B42-37BF188A76CC}"/>
                </a:ext>
              </a:extLst>
            </p:cNvPr>
            <p:cNvSpPr txBox="1"/>
            <p:nvPr/>
          </p:nvSpPr>
          <p:spPr>
            <a:xfrm>
              <a:off x="5403756" y="3801070"/>
              <a:ext cx="14542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Heights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Correspond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Gaps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E865FA-DF2A-4FD8-8A05-4391319F28AA}"/>
                </a:ext>
              </a:extLst>
            </p:cNvPr>
            <p:cNvCxnSpPr/>
            <p:nvPr/>
          </p:nvCxnSpPr>
          <p:spPr>
            <a:xfrm flipH="1" flipV="1">
              <a:off x="3810000" y="2895600"/>
              <a:ext cx="1600200" cy="13716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C36D016-9562-463D-A361-70B128FA72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9600" y="4267200"/>
              <a:ext cx="990600" cy="12192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F25FF1-D46C-49E8-A03F-914ED2816034}"/>
              </a:ext>
            </a:extLst>
          </p:cNvPr>
          <p:cNvGrpSpPr/>
          <p:nvPr/>
        </p:nvGrpSpPr>
        <p:grpSpPr>
          <a:xfrm>
            <a:off x="304800" y="1219200"/>
            <a:ext cx="6437784" cy="4179332"/>
            <a:chOff x="304800" y="1219200"/>
            <a:chExt cx="6437784" cy="417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4707A2-DE34-4666-A887-92E095475E80}"/>
                </a:ext>
              </a:extLst>
            </p:cNvPr>
            <p:cNvSpPr txBox="1"/>
            <p:nvPr/>
          </p:nvSpPr>
          <p:spPr>
            <a:xfrm>
              <a:off x="5403756" y="502920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Because of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7089CE4-81A5-421E-95CE-D19B41788A14}"/>
                </a:ext>
              </a:extLst>
            </p:cNvPr>
            <p:cNvSpPr/>
            <p:nvPr/>
          </p:nvSpPr>
          <p:spPr>
            <a:xfrm>
              <a:off x="304800" y="1219200"/>
              <a:ext cx="3200400" cy="78970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197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         Diagnostic Plots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333" t="29260" r="17511" b="8230"/>
          <a:stretch/>
        </p:blipFill>
        <p:spPr>
          <a:xfrm>
            <a:off x="380999" y="2209800"/>
            <a:ext cx="3973749" cy="434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963" t="26849" r="18963" b="6650"/>
          <a:stretch/>
        </p:blipFill>
        <p:spPr>
          <a:xfrm>
            <a:off x="5029200" y="2133600"/>
            <a:ext cx="3733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2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    Check Soft Threshold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066" t="26163" r="13244" b="6006"/>
          <a:stretch/>
        </p:blipFill>
        <p:spPr>
          <a:xfrm>
            <a:off x="2438400" y="1965648"/>
            <a:ext cx="4648199" cy="483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51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913" t="28273" r="15813" b="6557"/>
          <a:stretch/>
        </p:blipFill>
        <p:spPr>
          <a:xfrm>
            <a:off x="762000" y="1981200"/>
            <a:ext cx="3443748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455" y="5791200"/>
            <a:ext cx="3207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Yes, using Soft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Thresholded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Est.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19161" y="1981200"/>
            <a:ext cx="3976986" cy="4640997"/>
            <a:chOff x="4819161" y="1981200"/>
            <a:chExt cx="3976986" cy="4640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20540" t="27931" r="15461" b="6899"/>
            <a:stretch/>
          </p:blipFill>
          <p:spPr>
            <a:xfrm>
              <a:off x="4953000" y="1981200"/>
              <a:ext cx="3429000" cy="3733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19161" y="5791200"/>
              <a:ext cx="3976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No, Using Sample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Cov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 Est.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Too Conservative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8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Previous LUAD Data,  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=180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=1709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at Base Pair Level,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Soft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Thresholding</a:t>
                </a: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Assumptions Fail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Esp’ly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Indepen’ce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/>
          <a:stretch>
            <a:fillRect/>
          </a:stretch>
        </p:blipFill>
        <p:spPr bwMode="auto">
          <a:xfrm>
            <a:off x="4495800" y="3138400"/>
            <a:ext cx="4648200" cy="37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0176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Diagnostic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sz="18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Far From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Few Large Pixels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&amp; Gaussian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Background Noise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Use Sample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Cov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. Est.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u="sng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Soft Threshold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85" t="23288" r="12946" b="2231"/>
          <a:stretch/>
        </p:blipFill>
        <p:spPr>
          <a:xfrm>
            <a:off x="4800601" y="1949053"/>
            <a:ext cx="4343400" cy="49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Conclusion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Can Split LUAD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Strong Evidence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(Recall Seen in PCA)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1" t="22610" r="10401" b="1579"/>
          <a:stretch/>
        </p:blipFill>
        <p:spPr>
          <a:xfrm>
            <a:off x="4572000" y="1981199"/>
            <a:ext cx="4572000" cy="49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652A913-E82B-4605-801F-9E1662312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546" t="6052" r="51280" b="47662"/>
          <a:stretch/>
        </p:blipFill>
        <p:spPr bwMode="auto">
          <a:xfrm>
            <a:off x="4038601" y="2704855"/>
            <a:ext cx="5105400" cy="415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Conclusion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Can Split LUAD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Strong Evidence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(Recall Seen in PCA)</a:t>
            </a:r>
          </a:p>
        </p:txBody>
      </p:sp>
    </p:spTree>
    <p:extLst>
      <p:ext uri="{BB962C8B-B14F-4D97-AF65-F5344CB8AC3E}">
        <p14:creationId xmlns:p14="http://schemas.microsoft.com/office/powerpoint/2010/main" val="395144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148513" cy="10668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Extension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1825" y="1371600"/>
            <a:ext cx="8054975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Adaptation to Hierarchical Clustering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Kimes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520176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marL="711200" indent="-711200" algn="ctr" eaLnBrk="1" hangingPunct="1">
              <a:lnSpc>
                <a:spcPct val="12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 Data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Illustrates Clustering by Visualization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from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Enrica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Bellone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1066800" lvl="1" indent="-609600" eaLnBrk="1" hangingPunct="1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National Center for Atmospheric Research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quantifying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cloud types</a:t>
            </a:r>
          </a:p>
          <a:p>
            <a:pPr marL="711200" indent="-711200" eaLnBrk="1" hangingPunct="1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does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change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when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moving into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cloud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7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8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5839BC-1FB2-5052-5DBE-ACF9BDCA1C92}"/>
              </a:ext>
            </a:extLst>
          </p:cNvPr>
          <p:cNvSpPr txBox="1"/>
          <p:nvPr/>
        </p:nvSpPr>
        <p:spPr>
          <a:xfrm>
            <a:off x="5791200" y="909935"/>
            <a:ext cx="2218428" cy="46166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12.3</a:t>
            </a:r>
          </a:p>
        </p:txBody>
      </p:sp>
    </p:spTree>
    <p:extLst>
      <p:ext uri="{BB962C8B-B14F-4D97-AF65-F5344CB8AC3E}">
        <p14:creationId xmlns:p14="http://schemas.microsoft.com/office/powerpoint/2010/main" val="17073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marL="711200" indent="-711200" algn="ctr" eaLnBrk="1" hangingPunct="1">
              <a:lnSpc>
                <a:spcPct val="12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 Data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of Mass Flux Data: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305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2443163" y="1531938"/>
            <a:ext cx="5005387" cy="7535862"/>
          </a:xfrm>
          <a:noFill/>
        </p:spPr>
      </p:pic>
      <p:sp>
        <p:nvSpPr>
          <p:cNvPr id="38" name="TextBox 37"/>
          <p:cNvSpPr txBox="1"/>
          <p:nvPr/>
        </p:nvSpPr>
        <p:spPr>
          <a:xfrm>
            <a:off x="7467600" y="1981200"/>
            <a:ext cx="16914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Impression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Enhanced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 Smooth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Histogram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9245" y="3886200"/>
            <a:ext cx="5369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Clusters “Really There”?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88135" y="426720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Discovery?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68375" y="4267200"/>
            <a:ext cx="2827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Noise Artifact?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19600" y="762000"/>
            <a:ext cx="4105270" cy="1524000"/>
            <a:chOff x="4419600" y="762000"/>
            <a:chExt cx="4105270" cy="1524000"/>
          </a:xfrm>
        </p:grpSpPr>
        <p:sp>
          <p:nvSpPr>
            <p:cNvPr id="2" name="TextBox 1"/>
            <p:cNvSpPr txBox="1"/>
            <p:nvPr/>
          </p:nvSpPr>
          <p:spPr>
            <a:xfrm>
              <a:off x="6096000" y="762000"/>
              <a:ext cx="24288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Mean Captures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Mountain Shape</a:t>
              </a: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>
              <a:off x="4419600" y="1177499"/>
              <a:ext cx="1676400" cy="110850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50281" y="2000071"/>
            <a:ext cx="2445319" cy="1303517"/>
            <a:chOff x="450281" y="2000071"/>
            <a:chExt cx="2445319" cy="1303517"/>
          </a:xfrm>
        </p:grpSpPr>
        <p:sp>
          <p:nvSpPr>
            <p:cNvPr id="35" name="TextBox 34"/>
            <p:cNvSpPr txBox="1"/>
            <p:nvPr/>
          </p:nvSpPr>
          <p:spPr>
            <a:xfrm>
              <a:off x="450281" y="2000071"/>
              <a:ext cx="13785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PC1 is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Height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Variation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1524000" y="2667000"/>
              <a:ext cx="1371600" cy="63658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23458" y="3733800"/>
            <a:ext cx="4067542" cy="1371600"/>
            <a:chOff x="123458" y="3733800"/>
            <a:chExt cx="4067542" cy="1371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23458" y="4274403"/>
                  <a:ext cx="246734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Shows Up Well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In Mean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±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Panel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58" y="4274403"/>
                  <a:ext cx="2467342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3704" t="-5109" r="-3704" b="-160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/>
            <p:cNvCxnSpPr/>
            <p:nvPr/>
          </p:nvCxnSpPr>
          <p:spPr>
            <a:xfrm flipV="1">
              <a:off x="2362200" y="3733800"/>
              <a:ext cx="1828800" cy="8382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162800" y="3657600"/>
            <a:ext cx="1905000" cy="2057400"/>
            <a:chOff x="7162800" y="3657600"/>
            <a:chExt cx="1905000" cy="2057400"/>
          </a:xfrm>
        </p:grpSpPr>
        <p:sp>
          <p:nvSpPr>
            <p:cNvPr id="37" name="TextBox 36"/>
            <p:cNvSpPr txBox="1"/>
            <p:nvPr/>
          </p:nvSpPr>
          <p:spPr>
            <a:xfrm>
              <a:off x="7496536" y="4514671"/>
              <a:ext cx="15712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Scores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Suggest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 Clusters</a:t>
              </a:r>
            </a:p>
          </p:txBody>
        </p:sp>
        <p:cxnSp>
          <p:nvCxnSpPr>
            <p:cNvPr id="46" name="Straight Arrow Connector 45"/>
            <p:cNvCxnSpPr>
              <a:stCxn id="37" idx="0"/>
            </p:cNvCxnSpPr>
            <p:nvPr/>
          </p:nvCxnSpPr>
          <p:spPr>
            <a:xfrm flipH="1" flipV="1">
              <a:off x="7162800" y="3657600"/>
              <a:ext cx="1119368" cy="85707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60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Ward’s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Likes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Balanced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Cluster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Sizes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461D497-6323-4872-BE74-74FD69FF671E}"/>
              </a:ext>
            </a:extLst>
          </p:cNvPr>
          <p:cNvGrpSpPr/>
          <p:nvPr/>
        </p:nvGrpSpPr>
        <p:grpSpPr>
          <a:xfrm>
            <a:off x="3778708" y="4063425"/>
            <a:ext cx="4253584" cy="1651575"/>
            <a:chOff x="3778708" y="4063425"/>
            <a:chExt cx="4253584" cy="16515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B7F784-F9F3-4BC9-88A2-1751704B37F9}"/>
                </a:ext>
              </a:extLst>
            </p:cNvPr>
            <p:cNvSpPr txBox="1"/>
            <p:nvPr/>
          </p:nvSpPr>
          <p:spPr>
            <a:xfrm>
              <a:off x="4576606" y="4063425"/>
              <a:ext cx="22813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Note Sizes: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1F6A20-A1C7-40BB-9412-2D71726D8F8C}"/>
                </a:ext>
              </a:extLst>
            </p:cNvPr>
            <p:cNvSpPr txBox="1"/>
            <p:nvPr/>
          </p:nvSpPr>
          <p:spPr>
            <a:xfrm>
              <a:off x="3778708" y="51302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B100F8-92E6-46CE-836A-5E7D42D3F046}"/>
                </a:ext>
              </a:extLst>
            </p:cNvPr>
            <p:cNvSpPr txBox="1"/>
            <p:nvPr/>
          </p:nvSpPr>
          <p:spPr>
            <a:xfrm>
              <a:off x="5075081" y="5130225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4B1B6A-AD82-45B9-BA2B-E26E6011A6A4}"/>
                </a:ext>
              </a:extLst>
            </p:cNvPr>
            <p:cNvSpPr txBox="1"/>
            <p:nvPr/>
          </p:nvSpPr>
          <p:spPr>
            <a:xfrm>
              <a:off x="6599081" y="51302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C8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B1058C-BCE9-429E-952F-38B694257B02}"/>
                </a:ext>
              </a:extLst>
            </p:cNvPr>
            <p:cNvSpPr txBox="1"/>
            <p:nvPr/>
          </p:nvSpPr>
          <p:spPr>
            <a:xfrm>
              <a:off x="7620000" y="51302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357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172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marL="711200" indent="-711200" algn="ctr" eaLnBrk="1" hangingPunct="1">
              <a:lnSpc>
                <a:spcPct val="12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 Data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82000" cy="51816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of Mass Flux Data: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3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305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2443163" y="1531938"/>
            <a:ext cx="5005387" cy="7535862"/>
          </a:xfrm>
          <a:noFill/>
        </p:spPr>
      </p:pic>
      <p:grpSp>
        <p:nvGrpSpPr>
          <p:cNvPr id="34" name="Group 33"/>
          <p:cNvGrpSpPr/>
          <p:nvPr/>
        </p:nvGrpSpPr>
        <p:grpSpPr>
          <a:xfrm>
            <a:off x="450281" y="3420883"/>
            <a:ext cx="2445319" cy="1303517"/>
            <a:chOff x="450281" y="2000071"/>
            <a:chExt cx="2445319" cy="1303517"/>
          </a:xfrm>
        </p:grpSpPr>
        <p:sp>
          <p:nvSpPr>
            <p:cNvPr id="35" name="TextBox 34"/>
            <p:cNvSpPr txBox="1"/>
            <p:nvPr/>
          </p:nvSpPr>
          <p:spPr>
            <a:xfrm>
              <a:off x="450281" y="2000071"/>
              <a:ext cx="135005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PC2 is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Location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Of Peak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524000" y="2667000"/>
              <a:ext cx="1371600" cy="63658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23458" y="5029200"/>
            <a:ext cx="4067542" cy="1371600"/>
            <a:chOff x="123458" y="3733800"/>
            <a:chExt cx="4067542" cy="1371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23458" y="4274403"/>
                  <a:ext cx="246734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Shows Up Best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In Mean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±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Panel</a:t>
                  </a: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58" y="4274403"/>
                  <a:ext cx="2467342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3704" t="-5147" r="-3704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/>
            <p:cNvCxnSpPr/>
            <p:nvPr/>
          </p:nvCxnSpPr>
          <p:spPr>
            <a:xfrm flipV="1">
              <a:off x="2362200" y="3733800"/>
              <a:ext cx="1828800" cy="8382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7467600" y="3535740"/>
                <a:ext cx="1269899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Again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Best In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Mean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±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Panel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3535740"/>
                <a:ext cx="1269899" cy="1569660"/>
              </a:xfrm>
              <a:prstGeom prst="rect">
                <a:avLst/>
              </a:prstGeom>
              <a:blipFill>
                <a:blip r:embed="rId5"/>
                <a:stretch>
                  <a:fillRect l="-7212" t="-2713" r="-2885"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495800" y="1600200"/>
            <a:ext cx="4648200" cy="4572000"/>
            <a:chOff x="4495800" y="1600200"/>
            <a:chExt cx="4648200" cy="4572000"/>
          </a:xfrm>
        </p:grpSpPr>
        <p:sp>
          <p:nvSpPr>
            <p:cNvPr id="40" name="TextBox 39"/>
            <p:cNvSpPr txBox="1"/>
            <p:nvPr/>
          </p:nvSpPr>
          <p:spPr>
            <a:xfrm>
              <a:off x="7418848" y="1600200"/>
              <a:ext cx="172515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PC3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Shows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Width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Adjustment</a:t>
              </a:r>
            </a:p>
          </p:txBody>
        </p:sp>
        <p:cxnSp>
          <p:nvCxnSpPr>
            <p:cNvPr id="42" name="Straight Arrow Connector 41"/>
            <p:cNvCxnSpPr>
              <a:stCxn id="40" idx="1"/>
            </p:cNvCxnSpPr>
            <p:nvPr/>
          </p:nvCxnSpPr>
          <p:spPr>
            <a:xfrm flipH="1">
              <a:off x="4495800" y="2385030"/>
              <a:ext cx="2923048" cy="378717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1421267" y="2590800"/>
            <a:ext cx="5665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Nonlinear Modes of Variation?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CCF19-77DB-D4CC-59D3-6CB615CF4BC0}"/>
              </a:ext>
            </a:extLst>
          </p:cNvPr>
          <p:cNvSpPr txBox="1"/>
          <p:nvPr/>
        </p:nvSpPr>
        <p:spPr>
          <a:xfrm>
            <a:off x="2133600" y="3606225"/>
            <a:ext cx="4034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Fisher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Rao Analysis?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6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75000"/>
                <a:lumOff val="25000"/>
              </a:schemeClr>
            </a:gs>
            <a:gs pos="50000">
              <a:schemeClr val="tx1"/>
            </a:gs>
            <a:gs pos="100000">
              <a:schemeClr val="bg2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marL="711200" indent="-711200" algn="ctr" eaLnBrk="1" hangingPunct="1">
              <a:lnSpc>
                <a:spcPct val="12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Mass Flux Data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 to Investigation of PC1 Clusters: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see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bumps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smooth histogram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Question:  </a:t>
            </a:r>
          </a:p>
          <a:p>
            <a:pPr marL="711200" indent="-711200" algn="ctr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structure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</a:t>
            </a:r>
          </a:p>
          <a:p>
            <a:pPr marL="711200" indent="-711200" algn="ctr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sampling variability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    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SIgnificance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ZERo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crossings of deriv.)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1 Dimension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(Numbers as Data Objects)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22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1 Dimension,  2 Major Settings: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“Histograms”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Regression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2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Thicknesses of Postage Stamps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Produced in Mexico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~ 70 years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During 1800s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Paper produced in several factories?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many factories?   (Records lost)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Brought to statistical literature by: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Izenman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Sommer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(1988)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Thicknesses of Postage Stamps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Produced in Mexico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~ 70 years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During 1800s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Paper produced in several factories?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(Thicknesses vary by up to factor of 2)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9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 Width too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large?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Miss important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structure?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393" name="Picture 38" descr="StampsHistBWidt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114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8575" y="5417403"/>
            <a:ext cx="2938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 to Say Much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About # of Factories</a:t>
            </a:r>
          </a:p>
        </p:txBody>
      </p:sp>
    </p:spTree>
    <p:extLst>
      <p:ext uri="{BB962C8B-B14F-4D97-AF65-F5344CB8AC3E}">
        <p14:creationId xmlns:p14="http://schemas.microsoft.com/office/powerpoint/2010/main" val="327287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2 modes?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factories making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the paper?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417" name="Picture 32" descr="StampsHistBWidt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114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3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6 modes?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 factories making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the paper?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7441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114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62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smaller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many modes?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believe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modes are “there”?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 just sampling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variation?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465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9925"/>
            <a:ext cx="4114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5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Ward’s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Visualize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With Mean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Differences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20A6F1F-5B7E-4ABA-9127-9235D19D41F3}"/>
              </a:ext>
            </a:extLst>
          </p:cNvPr>
          <p:cNvGrpSpPr/>
          <p:nvPr/>
        </p:nvGrpSpPr>
        <p:grpSpPr>
          <a:xfrm>
            <a:off x="3199165" y="2743198"/>
            <a:ext cx="915635" cy="750334"/>
            <a:chOff x="3199165" y="2743198"/>
            <a:chExt cx="915635" cy="750334"/>
          </a:xfrm>
        </p:grpSpPr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53BF8797-F9FF-4D31-9AD7-E01B817FF53E}"/>
                </a:ext>
              </a:extLst>
            </p:cNvPr>
            <p:cNvSpPr/>
            <p:nvPr/>
          </p:nvSpPr>
          <p:spPr>
            <a:xfrm rot="16200000">
              <a:off x="3428999" y="2514599"/>
              <a:ext cx="381001" cy="838200"/>
            </a:xfrm>
            <a:prstGeom prst="leftBrac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8583F32-612F-4465-8AF8-A193B014A187}"/>
                    </a:ext>
                  </a:extLst>
                </p:cNvPr>
                <p:cNvSpPr txBox="1"/>
                <p:nvPr/>
              </p:nvSpPr>
              <p:spPr>
                <a:xfrm>
                  <a:off x="3199165" y="3124200"/>
                  <a:ext cx="9156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≈12.7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8583F32-612F-4465-8AF8-A193B014A1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165" y="3124200"/>
                  <a:ext cx="915635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B70FFA-84AB-4AA5-A52E-3540CF3398F4}"/>
              </a:ext>
            </a:extLst>
          </p:cNvPr>
          <p:cNvGrpSpPr/>
          <p:nvPr/>
        </p:nvGrpSpPr>
        <p:grpSpPr>
          <a:xfrm>
            <a:off x="4648200" y="3897866"/>
            <a:ext cx="915635" cy="750334"/>
            <a:chOff x="3199165" y="2743198"/>
            <a:chExt cx="998752" cy="750334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E6AF4CAD-355F-4781-904B-62779C653CE4}"/>
                </a:ext>
              </a:extLst>
            </p:cNvPr>
            <p:cNvSpPr/>
            <p:nvPr/>
          </p:nvSpPr>
          <p:spPr>
            <a:xfrm rot="16200000">
              <a:off x="3428999" y="2514599"/>
              <a:ext cx="381001" cy="838200"/>
            </a:xfrm>
            <a:prstGeom prst="leftBrac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5DC0694-4338-43FD-A03D-616EB7FF222C}"/>
                    </a:ext>
                  </a:extLst>
                </p:cNvPr>
                <p:cNvSpPr txBox="1"/>
                <p:nvPr/>
              </p:nvSpPr>
              <p:spPr>
                <a:xfrm>
                  <a:off x="3199165" y="3124200"/>
                  <a:ext cx="9987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≈11.</m:t>
                        </m:r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5DC0694-4338-43FD-A03D-616EB7FF22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165" y="3124200"/>
                  <a:ext cx="99875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68237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Critical Issue for histograms: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(well understood?)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tampsHistBWid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574120"/>
            <a:ext cx="4724400" cy="36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7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Less Well Understood Issue: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 location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impact on number of modes (2-7)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for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tampsHistL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3230562"/>
            <a:ext cx="3880345" cy="30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 location:</a:t>
            </a: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going on?</a:t>
            </a: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with </a:t>
            </a:r>
            <a:r>
              <a:rPr lang="en-US" i="1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tampsHistLocK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667000"/>
            <a:ext cx="4572000" cy="355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shifts with </a:t>
            </a:r>
            <a:r>
              <a:rPr lang="en-US" i="1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7 mode shift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Peaks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 up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with bin centers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shifted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histo’s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find peaks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2561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11513"/>
            <a:ext cx="41148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39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shifts with </a:t>
            </a:r>
            <a:r>
              <a:rPr lang="en-US" i="1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2 (3?) mode shift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Peaks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between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bins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shifted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histo’s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miss peaks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585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3211513"/>
            <a:ext cx="40862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4267200"/>
            <a:ext cx="46041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Why Histograms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Were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 Used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Many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Displays of 1-d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Dist’ns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Earlier in Course</a:t>
            </a:r>
          </a:p>
        </p:txBody>
      </p:sp>
    </p:spTree>
    <p:extLst>
      <p:ext uri="{BB962C8B-B14F-4D97-AF65-F5344CB8AC3E}">
        <p14:creationId xmlns:p14="http://schemas.microsoft.com/office/powerpoint/2010/main" val="302804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Drawbacks: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choose bin width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choose bin location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</a:t>
            </a:r>
            <a:r>
              <a:rPr lang="en-US" i="1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reveals structure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should use that, instead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Name:  Kernel Density Estimate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Stony (</a:t>
            </a:r>
            <a:r>
              <a:rPr lang="en-US" strike="sngStrike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Meteor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(hit the earth)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have a chunk of rock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“% of silica”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how many sources?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22 rocks…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hopeless?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Brought to statistical literature by: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and Gaskins (1980)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5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points by </a:t>
            </a:r>
            <a:r>
              <a:rPr lang="en-US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bars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are data “more dense”?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66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5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</a:t>
            </a:r>
            <a:r>
              <a:rPr lang="en-US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probability mass 1/n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at each point</a:t>
            </a:r>
            <a:endParaRPr lang="en-US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piece of “density”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8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76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1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 </a:t>
            </a:r>
            <a:r>
              <a:rPr lang="en-US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pieces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estimate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3 modes (rock sources)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7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8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5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Statistical </a:t>
                </a:r>
                <a:r>
                  <a:rPr lang="en-US" altLang="ko-KR" sz="3600" dirty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Sig</a:t>
                </a: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nificance of </a:t>
                </a:r>
                <a:r>
                  <a:rPr lang="en-US" altLang="ko-KR" sz="3600" dirty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Clust</a:t>
                </a: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ers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 </a:t>
                </a:r>
                <a:r>
                  <a:rPr lang="en-US" altLang="ko-KR" sz="3600" dirty="0">
                    <a:solidFill>
                      <a:srgbClr val="00FF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Data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is a cluster “really there”?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(Simpler Version of “What is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𝐾</m:t>
                    </m:r>
                  </m:oMath>
                </a14:m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?”)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Liu et al (2007), Huang et al (2014)</a:t>
                </a:r>
              </a:p>
            </p:txBody>
          </p:sp>
        </mc:Choice>
        <mc:Fallback xmlns="">
          <p:sp>
            <p:nvSpPr>
              <p:cNvPr id="1515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  <a:blipFill>
                <a:blip r:embed="rId3"/>
                <a:stretch>
                  <a:fillRect l="-2195" t="-3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8211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Mathematical Notation: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shape given by “kernel”,</a:t>
                </a:r>
              </a:p>
              <a:p>
                <a:pPr marL="0" indent="0" eaLnBrk="1" hangingPunct="1"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∙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∙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h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sz="1600" dirty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given by “bandwidth”,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10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459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Mathematical Notation: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This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Was 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Used 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PCA 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Graphics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2489" r="7579"/>
          <a:stretch>
            <a:fillRect/>
          </a:stretch>
        </p:blipFill>
        <p:spPr>
          <a:xfrm>
            <a:off x="4038600" y="2667000"/>
            <a:ext cx="5005387" cy="7535862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 flipV="1">
            <a:off x="2209800" y="4724400"/>
            <a:ext cx="5943600" cy="10668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09800" y="5791200"/>
            <a:ext cx="6019800" cy="3810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6605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Subdensities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Different Groups</a:t>
            </a:r>
          </a:p>
        </p:txBody>
      </p:sp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6864" t="40908" r="24510" b="4547"/>
          <a:stretch/>
        </p:blipFill>
        <p:spPr>
          <a:xfrm>
            <a:off x="3886200" y="1449976"/>
            <a:ext cx="5257800" cy="540802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04800" y="4495800"/>
            <a:ext cx="3000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Same Window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Width, So They Sum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4119" y="1524000"/>
            <a:ext cx="4531281" cy="830997"/>
            <a:chOff x="574119" y="1524000"/>
            <a:chExt cx="4531281" cy="830997"/>
          </a:xfrm>
        </p:grpSpPr>
        <p:sp>
          <p:nvSpPr>
            <p:cNvPr id="2" name="TextBox 1"/>
            <p:cNvSpPr txBox="1"/>
            <p:nvPr/>
          </p:nvSpPr>
          <p:spPr>
            <a:xfrm>
              <a:off x="574119" y="1524000"/>
              <a:ext cx="20928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Black Curves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have Area = 1</a:t>
              </a: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>
            <a:xfrm>
              <a:off x="2667000" y="1939499"/>
              <a:ext cx="2438400" cy="4170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57200" y="2743200"/>
            <a:ext cx="4648200" cy="1108303"/>
            <a:chOff x="457200" y="2743200"/>
            <a:chExt cx="4648200" cy="1108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57200" y="2895600"/>
                  <a:ext cx="2411238" cy="955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Colored Curves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have Area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den>
                      </m:f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2895600"/>
                  <a:ext cx="2411238" cy="955903"/>
                </a:xfrm>
                <a:prstGeom prst="rect">
                  <a:avLst/>
                </a:prstGeom>
                <a:blipFill>
                  <a:blip r:embed="rId4"/>
                  <a:stretch>
                    <a:fillRect l="-3788" t="-4459" r="-2778" b="-50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/>
            <p:cNvCxnSpPr>
              <a:stCxn id="36" idx="3"/>
            </p:cNvCxnSpPr>
            <p:nvPr/>
          </p:nvCxnSpPr>
          <p:spPr>
            <a:xfrm flipV="1">
              <a:off x="2868438" y="2743200"/>
              <a:ext cx="2236962" cy="63035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34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kernel (window shape)?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Controversial issue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Computational Speed?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Statistical Efficiency?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Smooth Estimates?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is more, but personal choice: 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Overall Reference: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Wand and Jones (1994)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81400" y="4286071"/>
            <a:ext cx="5378743" cy="1200329"/>
            <a:chOff x="3581400" y="4286071"/>
            <a:chExt cx="5378743" cy="1200329"/>
          </a:xfrm>
        </p:grpSpPr>
        <p:sp>
          <p:nvSpPr>
            <p:cNvPr id="2" name="TextBox 1"/>
            <p:cNvSpPr txBox="1"/>
            <p:nvPr/>
          </p:nvSpPr>
          <p:spPr>
            <a:xfrm>
              <a:off x="6172200" y="4286071"/>
              <a:ext cx="27879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Looks the Best,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Minimal Distracting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 Scale Noise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581400" y="4419600"/>
              <a:ext cx="1988574" cy="4572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>
              <a:stCxn id="3" idx="3"/>
              <a:endCxn id="2" idx="1"/>
            </p:cNvCxnSpPr>
            <p:nvPr/>
          </p:nvCxnSpPr>
          <p:spPr>
            <a:xfrm>
              <a:off x="5569974" y="4648200"/>
              <a:ext cx="602226" cy="2380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7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sz="16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Issue: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modes are “really there”?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" name="Stamps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20574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to use histograms if you must:</a:t>
            </a:r>
          </a:p>
          <a:p>
            <a:pPr marL="711200" indent="-711200" eaLnBrk="1" hangingPunct="1"/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(minimizes bin edge effect)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Human eye is OK at “post-smoothing”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StampsHistBWid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574120"/>
            <a:ext cx="4724400" cy="36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Major Settings: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  <a:p>
            <a:pPr marL="711200" indent="-711200" algn="ctr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“Histograms”</a:t>
            </a:r>
          </a:p>
          <a:p>
            <a:pPr marL="711200" indent="-711200" eaLnBrk="1" hangingPunct="1"/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Regression</a:t>
            </a:r>
          </a:p>
          <a:p>
            <a:pPr marL="711200" indent="-711200" algn="ctr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“Scatterplot Smoothing”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103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Prof. of Geosciences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Penn. State Univ.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4866" name="Picture 2" descr="http://www3.geosc.psu.edu/people/faculty/personalpages/tbralower/images/Copy2ofTimothy_Bralower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9800"/>
            <a:ext cx="2943225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9644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Global Climate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scale of millions of years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points are fossil shells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Dated by surrounding material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Ratio of Isotopes of Strontium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Surrogate for Sea Level (Ice Ages)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0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8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47009"/>
          <a:stretch>
            <a:fillRect/>
          </a:stretch>
        </p:blipFill>
        <p:spPr bwMode="auto">
          <a:xfrm>
            <a:off x="762000" y="17526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1600" y="1411069"/>
            <a:ext cx="1975862" cy="2246531"/>
            <a:chOff x="1371600" y="1411069"/>
            <a:chExt cx="1975862" cy="2246531"/>
          </a:xfrm>
        </p:grpSpPr>
        <p:sp>
          <p:nvSpPr>
            <p:cNvPr id="2" name="TextBox 1"/>
            <p:cNvSpPr txBox="1"/>
            <p:nvPr/>
          </p:nvSpPr>
          <p:spPr>
            <a:xfrm>
              <a:off x="1371600" y="1411069"/>
              <a:ext cx="19758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Differences in 4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Decimal Place!</a:t>
              </a:r>
            </a:p>
          </p:txBody>
        </p:sp>
        <p:cxnSp>
          <p:nvCxnSpPr>
            <p:cNvPr id="4" name="Straight Arrow Connector 3"/>
            <p:cNvCxnSpPr>
              <a:stCxn id="2" idx="2"/>
            </p:cNvCxnSpPr>
            <p:nvPr/>
          </p:nvCxnSpPr>
          <p:spPr>
            <a:xfrm flipH="1">
              <a:off x="1905000" y="2057400"/>
              <a:ext cx="454531" cy="7620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1905000" y="2057400"/>
              <a:ext cx="454532" cy="16002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590800" y="2438400"/>
            <a:ext cx="482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Parametric (e.g. Linear) Model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64020" y="5734050"/>
            <a:ext cx="3298980" cy="655082"/>
            <a:chOff x="5464020" y="5734050"/>
            <a:chExt cx="3298980" cy="655082"/>
          </a:xfrm>
        </p:grpSpPr>
        <p:sp>
          <p:nvSpPr>
            <p:cNvPr id="39" name="TextBox 38"/>
            <p:cNvSpPr txBox="1"/>
            <p:nvPr/>
          </p:nvSpPr>
          <p:spPr>
            <a:xfrm>
              <a:off x="5464020" y="6019800"/>
              <a:ext cx="3298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Humans on Earth ~1mil. Years</a:t>
              </a:r>
            </a:p>
          </p:txBody>
        </p:sp>
        <p:sp>
          <p:nvSpPr>
            <p:cNvPr id="7" name="Left Brace 6"/>
            <p:cNvSpPr/>
            <p:nvPr/>
          </p:nvSpPr>
          <p:spPr>
            <a:xfrm rot="16200000">
              <a:off x="6744658" y="5847392"/>
              <a:ext cx="361950" cy="135266"/>
            </a:xfrm>
            <a:prstGeom prst="leftBrace">
              <a:avLst>
                <a:gd name="adj1" fmla="val 8333"/>
                <a:gd name="adj2" fmla="val 47814"/>
              </a:avLst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43801" y="2900064"/>
            <a:ext cx="1277398" cy="2433935"/>
            <a:chOff x="7543801" y="2900064"/>
            <a:chExt cx="1277398" cy="2433935"/>
          </a:xfrm>
        </p:grpSpPr>
        <p:sp>
          <p:nvSpPr>
            <p:cNvPr id="43" name="Left Brace 42"/>
            <p:cNvSpPr/>
            <p:nvPr/>
          </p:nvSpPr>
          <p:spPr>
            <a:xfrm rot="10800000">
              <a:off x="7543801" y="2900064"/>
              <a:ext cx="357844" cy="2433935"/>
            </a:xfrm>
            <a:prstGeom prst="leftBrac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24800" y="3505200"/>
              <a:ext cx="89639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~50 m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Level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Diff.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958314" y="4343400"/>
            <a:ext cx="1689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Yet Clear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Systematic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1289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67713" cy="121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8458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Basis of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Approach: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What defines:  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Single Cluster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Gaussian distribution  (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Sarle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&amp; Kou 1993)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 define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test based on: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 cluster index (measure) as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 distribution</a:t>
            </a:r>
            <a:endParaRPr lang="en-US" altLang="ko-KR" i="1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Currently compute by simulation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Possible to do this analytically???</a:t>
            </a:r>
          </a:p>
        </p:txBody>
      </p:sp>
    </p:spTree>
    <p:extLst>
      <p:ext uri="{BB962C8B-B14F-4D97-AF65-F5344CB8AC3E}">
        <p14:creationId xmlns:p14="http://schemas.microsoft.com/office/powerpoint/2010/main" val="2016338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Way to bring out structure: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the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Methods of smoothing?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Averages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Splines (several types)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Fourier – trim high frequencies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bases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 controversial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7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 Data – some smooths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68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3" b="4274"/>
          <a:stretch>
            <a:fillRect/>
          </a:stretch>
        </p:blipFill>
        <p:spPr bwMode="auto">
          <a:xfrm>
            <a:off x="838200" y="16764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9026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 simple approach:  local averages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data: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⋯,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Model in regression form: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𝑚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  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𝑖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=1,⋯,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𝑛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to estimate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𝑚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</p:txBody>
          </p:sp>
        </mc:Choice>
        <mc:Fallback xmlns="">
          <p:sp>
            <p:nvSpPr>
              <p:cNvPr id="20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6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 simple approach:  local averages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a kernel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window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function: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𝐾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Estimate the curve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𝑚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</a:p>
              <a:p>
                <a:pPr marL="711200" indent="-7112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by 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weighted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local average:</a:t>
                </a:r>
              </a:p>
              <a:p>
                <a:pPr marL="711200" indent="-711200" algn="ctr" eaLnBrk="1" hangingPunct="1"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2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4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5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6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7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8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9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0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2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3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4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5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6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7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8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9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0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1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2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3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4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5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6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7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8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9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58D3C-809E-B55E-D535-407A2F2EB4D3}"/>
              </a:ext>
            </a:extLst>
          </p:cNvPr>
          <p:cNvSpPr txBox="1"/>
          <p:nvPr/>
        </p:nvSpPr>
        <p:spPr>
          <a:xfrm>
            <a:off x="6934200" y="2057400"/>
            <a:ext cx="1710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Same Form As</a:t>
            </a:r>
          </a:p>
          <a:p>
            <a:r>
              <a:rPr lang="en-US" dirty="0">
                <a:solidFill>
                  <a:schemeClr val="bg2"/>
                </a:solidFill>
              </a:rPr>
              <a:t>Kernel Density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C26FB1-CF22-D00B-ECDB-6F13228ED753}"/>
                  </a:ext>
                </a:extLst>
              </p:cNvPr>
              <p:cNvSpPr txBox="1"/>
              <p:nvPr/>
            </p:nvSpPr>
            <p:spPr>
              <a:xfrm>
                <a:off x="6858000" y="2782669"/>
                <a:ext cx="18902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Width Controlled</a:t>
                </a:r>
              </a:p>
              <a:p>
                <a:r>
                  <a:rPr lang="en-US" dirty="0">
                    <a:solidFill>
                      <a:schemeClr val="bg2"/>
                    </a:solidFill>
                  </a:rPr>
                  <a:t>By Bandwidth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C26FB1-CF22-D00B-ECDB-6F13228ED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2782669"/>
                <a:ext cx="1890261" cy="646331"/>
              </a:xfrm>
              <a:prstGeom prst="rect">
                <a:avLst/>
              </a:prstGeom>
              <a:blipFill>
                <a:blip r:embed="rId4"/>
                <a:stretch>
                  <a:fillRect l="-2581" t="-4673" r="-2258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7B3B0DA-E63B-2544-1D99-3041C2FEF386}"/>
              </a:ext>
            </a:extLst>
          </p:cNvPr>
          <p:cNvGrpSpPr/>
          <p:nvPr/>
        </p:nvGrpSpPr>
        <p:grpSpPr>
          <a:xfrm>
            <a:off x="3581400" y="5486400"/>
            <a:ext cx="4841796" cy="923330"/>
            <a:chOff x="3581400" y="5486400"/>
            <a:chExt cx="4841796" cy="9233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128A52-9242-AAC9-E9F2-638D04936E7B}"/>
                </a:ext>
              </a:extLst>
            </p:cNvPr>
            <p:cNvSpPr txBox="1"/>
            <p:nvPr/>
          </p:nvSpPr>
          <p:spPr>
            <a:xfrm>
              <a:off x="7315200" y="5486400"/>
              <a:ext cx="11079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Makes 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Weights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Sum to 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F920B7-F438-4FE7-0599-DB774A5E10A9}"/>
                </a:ext>
              </a:extLst>
            </p:cNvPr>
            <p:cNvSpPr/>
            <p:nvPr/>
          </p:nvSpPr>
          <p:spPr>
            <a:xfrm>
              <a:off x="3581400" y="5715016"/>
              <a:ext cx="2971800" cy="45718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194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representation of local average: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kernel window weights,</a:t>
                </a:r>
              </a:p>
              <a:p>
                <a:pPr marL="711200" indent="-71120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den>
                      </m:f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𝐾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Constant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Least Squares Fit to Data:</a:t>
                </a:r>
              </a:p>
              <a:p>
                <a:pPr marL="711200" indent="-711200" algn="ctr" eaLnBrk="1" hangingPunct="1"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𝑎𝑟𝑔𝑚𝑖𝑛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3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5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6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7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9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0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1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2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4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5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6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7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9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0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1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2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3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4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6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7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8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9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30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31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83" y="6019800"/>
            <a:ext cx="515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Kernel Weighted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Fréchet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Mean</a:t>
            </a:r>
          </a:p>
        </p:txBody>
      </p:sp>
    </p:spTree>
    <p:extLst>
      <p:ext uri="{BB962C8B-B14F-4D97-AF65-F5344CB8AC3E}">
        <p14:creationId xmlns:p14="http://schemas.microsoft.com/office/powerpoint/2010/main" val="33862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Constant Fits (visually):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“Moving Average”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critical (~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k.d.e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</a:p>
            </p:txBody>
          </p:sp>
        </mc:Choice>
        <mc:Fallback xmlns="">
          <p:sp>
            <p:nvSpPr>
              <p:cNvPr id="51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>
                <a:blip r:embed="rId5"/>
                <a:stretch>
                  <a:fillRect l="-2201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NPRMovie2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2568661"/>
            <a:ext cx="4953000" cy="3679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140" y="3115270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Goldilocks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Smoothing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Levels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12172" y="3276600"/>
            <a:ext cx="119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Too Small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43876" y="32882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About Right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22828" y="3276600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Too Big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2400" y="4495800"/>
            <a:ext cx="1787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Recommended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Manual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Window Choice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3400" y="5862935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Thanks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Brad Davis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86BB5-FE6B-586C-09B2-DBEC73FBF66B}"/>
              </a:ext>
            </a:extLst>
          </p:cNvPr>
          <p:cNvSpPr txBox="1"/>
          <p:nvPr/>
        </p:nvSpPr>
        <p:spPr>
          <a:xfrm>
            <a:off x="3869977" y="5209401"/>
            <a:ext cx="291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Graphics Relevant to Smoothing Theory</a:t>
            </a:r>
          </a:p>
        </p:txBody>
      </p:sp>
    </p:spTree>
    <p:extLst>
      <p:ext uri="{BB962C8B-B14F-4D97-AF65-F5344CB8AC3E}">
        <p14:creationId xmlns:p14="http://schemas.microsoft.com/office/powerpoint/2010/main" val="38337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35" grpId="0"/>
      <p:bldP spid="36" grpId="0"/>
      <p:bldP spid="37" grpId="0"/>
      <p:bldP spid="38" grpId="0"/>
      <p:bldP spid="39" grpId="0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838200"/>
                <a:ext cx="88392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variation:</a:t>
                </a:r>
              </a:p>
              <a:p>
                <a:pPr marL="711200" indent="-711200" algn="ctr" eaLnBrk="1" hangingPunct="1">
                  <a:buFontTx/>
                  <a:buNone/>
                </a:pP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linear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fit to data: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kernel window weights,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h</m:t>
                        </m:r>
                      </m:den>
                    </m:f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𝐾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h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endParaRPr lang="en-US" sz="2800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𝑎𝑟𝑔𝑚𝑖𝑛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𝑎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8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8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+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615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838200"/>
                <a:ext cx="8839200" cy="5867400"/>
              </a:xfrm>
              <a:blipFill>
                <a:blip r:embed="rId3"/>
                <a:stretch>
                  <a:fillRect l="-172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4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5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6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7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8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9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2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3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4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5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6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7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8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9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0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1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2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3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4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5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6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7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8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9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F5C0D-C4F4-2820-A14F-00F569EE554B}"/>
              </a:ext>
            </a:extLst>
          </p:cNvPr>
          <p:cNvGrpSpPr/>
          <p:nvPr/>
        </p:nvGrpSpPr>
        <p:grpSpPr>
          <a:xfrm>
            <a:off x="4394999" y="5029200"/>
            <a:ext cx="4063201" cy="674132"/>
            <a:chOff x="4394999" y="5029200"/>
            <a:chExt cx="4063201" cy="6741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C01EFF-4B5C-AD39-B9C7-9E81685D2089}"/>
                </a:ext>
              </a:extLst>
            </p:cNvPr>
            <p:cNvSpPr txBox="1"/>
            <p:nvPr/>
          </p:nvSpPr>
          <p:spPr>
            <a:xfrm>
              <a:off x="4394999" y="5334000"/>
              <a:ext cx="3758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Kernel Weighted Least Squares Fit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0EEF49E-CB2B-B7AC-B727-3119ED598148}"/>
                </a:ext>
              </a:extLst>
            </p:cNvPr>
            <p:cNvCxnSpPr/>
            <p:nvPr/>
          </p:nvCxnSpPr>
          <p:spPr>
            <a:xfrm>
              <a:off x="6019800" y="5029200"/>
              <a:ext cx="24384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365418-8DFC-1BCF-3F46-BFB0E6BA8A60}"/>
              </a:ext>
            </a:extLst>
          </p:cNvPr>
          <p:cNvSpPr txBox="1"/>
          <p:nvPr/>
        </p:nvSpPr>
        <p:spPr>
          <a:xfrm>
            <a:off x="3018825" y="6183868"/>
            <a:ext cx="292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Local Linear Value Added?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430365-C865-F4D9-752C-A123C0C912A7}"/>
              </a:ext>
            </a:extLst>
          </p:cNvPr>
          <p:cNvGrpSpPr/>
          <p:nvPr/>
        </p:nvGrpSpPr>
        <p:grpSpPr>
          <a:xfrm>
            <a:off x="1905000" y="4800600"/>
            <a:ext cx="1676400" cy="1143000"/>
            <a:chOff x="1905000" y="4800600"/>
            <a:chExt cx="1676400" cy="1143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BFD0D7-5E58-191D-33AF-3CD53D909481}"/>
                </a:ext>
              </a:extLst>
            </p:cNvPr>
            <p:cNvSpPr txBox="1"/>
            <p:nvPr/>
          </p:nvSpPr>
          <p:spPr>
            <a:xfrm>
              <a:off x="1905000" y="5297269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Only Keep 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Intercept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EFEC545-F595-7389-CC87-050F07BC69DE}"/>
                </a:ext>
              </a:extLst>
            </p:cNvPr>
            <p:cNvCxnSpPr>
              <a:stCxn id="5" idx="0"/>
            </p:cNvCxnSpPr>
            <p:nvPr/>
          </p:nvCxnSpPr>
          <p:spPr>
            <a:xfrm flipV="1">
              <a:off x="2568002" y="4800600"/>
              <a:ext cx="1013398" cy="49666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22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 Linear Fits (visually):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“Intercept of Moving Fit Line”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critical (~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k.d.e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</a:p>
            </p:txBody>
          </p:sp>
        </mc:Choice>
        <mc:Fallback xmlns="">
          <p:sp>
            <p:nvSpPr>
              <p:cNvPr id="717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 rotWithShape="1">
                <a:blip r:embed="rId5"/>
                <a:stretch>
                  <a:fillRect l="-2201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0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0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0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NPRMovie2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2544764"/>
            <a:ext cx="4953000" cy="36797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0321B2-CEBC-7986-FCE1-345CB8033202}"/>
                  </a:ext>
                </a:extLst>
              </p:cNvPr>
              <p:cNvSpPr txBox="1"/>
              <p:nvPr/>
            </p:nvSpPr>
            <p:spPr>
              <a:xfrm>
                <a:off x="3733800" y="5345668"/>
                <a:ext cx="3278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And for Not Equally Spaced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0321B2-CEBC-7986-FCE1-345CB8033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345668"/>
                <a:ext cx="3278718" cy="369332"/>
              </a:xfrm>
              <a:prstGeom prst="rect">
                <a:avLst/>
              </a:prstGeom>
              <a:blipFill>
                <a:blip r:embed="rId7"/>
                <a:stretch>
                  <a:fillRect l="-1676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A76BB57-207A-4637-5B06-7ECC436F4F7F}"/>
              </a:ext>
            </a:extLst>
          </p:cNvPr>
          <p:cNvGrpSpPr/>
          <p:nvPr/>
        </p:nvGrpSpPr>
        <p:grpSpPr>
          <a:xfrm>
            <a:off x="3429000" y="3886200"/>
            <a:ext cx="2209800" cy="1295400"/>
            <a:chOff x="3429000" y="3886200"/>
            <a:chExt cx="2209800" cy="12954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1BB3C1-D036-081F-00A3-240DE1441AF3}"/>
                </a:ext>
              </a:extLst>
            </p:cNvPr>
            <p:cNvSpPr txBox="1"/>
            <p:nvPr/>
          </p:nvSpPr>
          <p:spPr>
            <a:xfrm>
              <a:off x="3512449" y="4495800"/>
              <a:ext cx="2126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Main Difference at Boundary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4ED8CC6-B95A-6508-53EB-62D0395CEDA8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4575625" y="3886200"/>
              <a:ext cx="834575" cy="609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2A1EC27-016B-1FE0-02AD-56EC20B52EF4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3429000" y="4772799"/>
              <a:ext cx="1146625" cy="4088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97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19100" y="810126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Another variation: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“Intercept of Moving </a:t>
                </a: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Polynomial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Fit”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critical (~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k.d.e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</a:p>
            </p:txBody>
          </p:sp>
        </mc:Choice>
        <mc:Fallback xmlns="">
          <p:sp>
            <p:nvSpPr>
              <p:cNvPr id="819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9100" y="810126"/>
                <a:ext cx="8305800" cy="5867400"/>
              </a:xfrm>
              <a:blipFill>
                <a:blip r:embed="rId5"/>
                <a:stretch>
                  <a:fillRect l="-2276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NPRMovie2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2590800"/>
            <a:ext cx="4882600" cy="3627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3417E-6480-CEE6-A017-393A2031B891}"/>
              </a:ext>
            </a:extLst>
          </p:cNvPr>
          <p:cNvSpPr txBox="1"/>
          <p:nvPr/>
        </p:nvSpPr>
        <p:spPr>
          <a:xfrm>
            <a:off x="2514600" y="4343400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 Degree Gives More Flexible Fit</a:t>
            </a:r>
          </a:p>
        </p:txBody>
      </p:sp>
    </p:spTree>
    <p:extLst>
      <p:ext uri="{BB962C8B-B14F-4D97-AF65-F5344CB8AC3E}">
        <p14:creationId xmlns:p14="http://schemas.microsoft.com/office/powerpoint/2010/main" val="273225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 Polynomial Smoothing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best polynomial degree?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Once again controversial…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Advocates for all of  0, 1, 2, 3.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Depends on personal weighting of factors involved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reference:</a:t>
            </a:r>
          </a:p>
          <a:p>
            <a:pPr marL="400050" lvl="1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Fan &amp;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Gijbels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(1995)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 choice:  degree 1, local linear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Statistic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Measure of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non-</a:t>
                </a:r>
                <a:r>
                  <a:rPr lang="en-US" altLang="ko-KR" i="1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Gaussianity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2-means Cluster Index: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𝐶𝐼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altLang="ko-KR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10000"/>
                  </a:lnSpc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“Within Class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Var’n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”  / “Total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Var’n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1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4"/>
                <a:stretch>
                  <a:fillRect l="-1834" t="-1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3200400"/>
            <a:ext cx="5410200" cy="2209800"/>
            <a:chOff x="304800" y="3200400"/>
            <a:chExt cx="5410200" cy="2209800"/>
          </a:xfrm>
        </p:grpSpPr>
        <p:cxnSp>
          <p:nvCxnSpPr>
            <p:cNvPr id="8200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3505200" y="3200400"/>
              <a:ext cx="2209800" cy="19812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304800" y="4825425"/>
              <a:ext cx="32608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Class Index Sets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94696" y="3124200"/>
            <a:ext cx="2553904" cy="2261175"/>
            <a:chOff x="5294696" y="3124200"/>
            <a:chExt cx="2553904" cy="2261175"/>
          </a:xfrm>
        </p:grpSpPr>
        <p:cxnSp>
          <p:nvCxnSpPr>
            <p:cNvPr id="8201" name="Straight Arrow Connector 8"/>
            <p:cNvCxnSpPr>
              <a:cxnSpLocks noChangeShapeType="1"/>
            </p:cNvCxnSpPr>
            <p:nvPr/>
          </p:nvCxnSpPr>
          <p:spPr bwMode="auto">
            <a:xfrm flipH="1" flipV="1">
              <a:off x="7315200" y="3124200"/>
              <a:ext cx="533400" cy="19812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5294696" y="4800600"/>
              <a:ext cx="25539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Class Means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2204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Bralower Fossils – local linear smooths</a:t>
            </a:r>
          </a:p>
          <a:p>
            <a:pPr marL="711200" indent="-711200" eaLnBrk="1" hangingPunct="1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89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3" b="4274"/>
          <a:stretch>
            <a:fillRect/>
          </a:stretch>
        </p:blipFill>
        <p:spPr bwMode="auto">
          <a:xfrm>
            <a:off x="838200" y="1676400"/>
            <a:ext cx="75533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E5DAD-34FF-5E82-654E-B12B98070C13}"/>
              </a:ext>
            </a:extLst>
          </p:cNvPr>
          <p:cNvSpPr txBox="1"/>
          <p:nvPr/>
        </p:nvSpPr>
        <p:spPr>
          <a:xfrm>
            <a:off x="6477000" y="1762780"/>
            <a:ext cx="1981200" cy="52322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Goldilocks Smoothing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Parameter Selection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8EEB4B-45F2-8D57-4C1D-512999E88E09}"/>
              </a:ext>
            </a:extLst>
          </p:cNvPr>
          <p:cNvGrpSpPr/>
          <p:nvPr/>
        </p:nvGrpSpPr>
        <p:grpSpPr>
          <a:xfrm>
            <a:off x="5257800" y="2819400"/>
            <a:ext cx="1354858" cy="1078707"/>
            <a:chOff x="5257800" y="2819400"/>
            <a:chExt cx="1354858" cy="10787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A1886-5707-7917-1D7A-7A04EFB0C0D9}"/>
                </a:ext>
              </a:extLst>
            </p:cNvPr>
            <p:cNvSpPr txBox="1"/>
            <p:nvPr/>
          </p:nvSpPr>
          <p:spPr>
            <a:xfrm>
              <a:off x="5257800" y="2819400"/>
              <a:ext cx="1354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Oversmoothed,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Misses Important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Structure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0D3EFAD-417B-1974-90DC-DE13A23C2112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935229" y="3465731"/>
              <a:ext cx="668481" cy="432376"/>
            </a:xfrm>
            <a:prstGeom prst="straightConnector1">
              <a:avLst/>
            </a:prstGeom>
            <a:ln w="38100">
              <a:solidFill>
                <a:schemeClr val="bg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879903-0913-E6DC-6E09-27688CCF2186}"/>
              </a:ext>
            </a:extLst>
          </p:cNvPr>
          <p:cNvGrpSpPr/>
          <p:nvPr/>
        </p:nvGrpSpPr>
        <p:grpSpPr>
          <a:xfrm>
            <a:off x="1447800" y="4441825"/>
            <a:ext cx="4144543" cy="392529"/>
            <a:chOff x="1447800" y="4441825"/>
            <a:chExt cx="4144543" cy="3925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4EE500-739F-7DE4-221E-09F3554B6CD6}"/>
                </a:ext>
              </a:extLst>
            </p:cNvPr>
            <p:cNvSpPr txBox="1"/>
            <p:nvPr/>
          </p:nvSpPr>
          <p:spPr>
            <a:xfrm>
              <a:off x="1447800" y="4495800"/>
              <a:ext cx="35349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About Right? Seems Good Balance?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1670895-582C-64EE-A919-0F221F13D4BE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4982743" y="4441825"/>
              <a:ext cx="609600" cy="22325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7F37DA-8B6C-AAF5-3F90-53EA87327DFB}"/>
              </a:ext>
            </a:extLst>
          </p:cNvPr>
          <p:cNvGrpSpPr/>
          <p:nvPr/>
        </p:nvGrpSpPr>
        <p:grpSpPr>
          <a:xfrm>
            <a:off x="2895600" y="2466201"/>
            <a:ext cx="3623080" cy="276999"/>
            <a:chOff x="2895600" y="2466201"/>
            <a:chExt cx="3623080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DAF67A-33E3-6185-BF60-95F9CB9429C4}"/>
                </a:ext>
              </a:extLst>
            </p:cNvPr>
            <p:cNvSpPr txBox="1"/>
            <p:nvPr/>
          </p:nvSpPr>
          <p:spPr>
            <a:xfrm>
              <a:off x="3464831" y="2466201"/>
              <a:ext cx="30538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Undersmoothed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, Feels Sampling Variation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A3C480B-E2D7-9B92-AF58-570138238755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2895600" y="2604701"/>
              <a:ext cx="569231" cy="55270"/>
            </a:xfrm>
            <a:prstGeom prst="straightConnector1">
              <a:avLst/>
            </a:prstGeom>
            <a:ln w="3810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649E61-6EB8-8AC2-0FDD-AF83F88D034A}"/>
              </a:ext>
            </a:extLst>
          </p:cNvPr>
          <p:cNvGrpSpPr/>
          <p:nvPr/>
        </p:nvGrpSpPr>
        <p:grpSpPr>
          <a:xfrm>
            <a:off x="2659776" y="3574148"/>
            <a:ext cx="1526636" cy="665251"/>
            <a:chOff x="2659776" y="3574148"/>
            <a:chExt cx="1526636" cy="6652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BB4693-E156-C969-8E43-F3BE57B8FB18}"/>
                </a:ext>
              </a:extLst>
            </p:cNvPr>
            <p:cNvSpPr txBox="1"/>
            <p:nvPr/>
          </p:nvSpPr>
          <p:spPr>
            <a:xfrm>
              <a:off x="2659776" y="3962400"/>
              <a:ext cx="15266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Is This Valley Real?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15EC2EF-3EE1-2D34-6D92-7DAB09B8E1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2800" y="3574148"/>
              <a:ext cx="70294" cy="38486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9E287E-8494-21F6-0103-C1E3CE15DE8D}"/>
              </a:ext>
            </a:extLst>
          </p:cNvPr>
          <p:cNvGrpSpPr/>
          <p:nvPr/>
        </p:nvGrpSpPr>
        <p:grpSpPr>
          <a:xfrm>
            <a:off x="4202818" y="4746625"/>
            <a:ext cx="1694325" cy="772041"/>
            <a:chOff x="4202818" y="4746625"/>
            <a:chExt cx="1694325" cy="7720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3BCCB8-E536-3094-35C8-75D9303ECC2A}"/>
                </a:ext>
              </a:extLst>
            </p:cNvPr>
            <p:cNvSpPr txBox="1"/>
            <p:nvPr/>
          </p:nvSpPr>
          <p:spPr>
            <a:xfrm>
              <a:off x="4202818" y="5057001"/>
              <a:ext cx="1207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Nicely Follows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Deep Valley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32AD566-54F4-DFEE-8734-46774DDF1EC0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5410200" y="4746625"/>
              <a:ext cx="486943" cy="54120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8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Scatterplot Smoothing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Bralower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Fossil Data:</a:t>
            </a:r>
          </a:p>
          <a:p>
            <a:pPr marL="711200" indent="-711200" eaLnBrk="1" hangingPunct="1"/>
            <a:r>
              <a:rPr lang="en-US" u="sng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misses structure</a:t>
            </a:r>
          </a:p>
          <a:p>
            <a:pPr marL="711200" indent="-711200" eaLnBrk="1" hangingPunct="1"/>
            <a:r>
              <a:rPr lang="en-US" u="sng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feels sampling noise?</a:t>
            </a:r>
          </a:p>
          <a:p>
            <a:pPr marL="711200" indent="-711200" eaLnBrk="1" hangingPunct="1"/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About right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shows 2 valleys: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seems clear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other one really there?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question as above…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45678" y="5029200"/>
            <a:ext cx="5445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Needs “Statistical Inference”,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i.e. Confirmatory Analysis</a:t>
            </a:r>
          </a:p>
        </p:txBody>
      </p:sp>
    </p:spTree>
    <p:extLst>
      <p:ext uri="{BB962C8B-B14F-4D97-AF65-F5344CB8AC3E}">
        <p14:creationId xmlns:p14="http://schemas.microsoft.com/office/powerpoint/2010/main" val="11347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Issue: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modes are “really there”?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" name="Stamps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20574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3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Based Choice?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Controversial Issue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recommendations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Suggested Reference: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Jones,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Sheather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(1996)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Never a consensus…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Alternate Choice: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all of them!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look at whole spectrum of smooths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see different structure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different smoothing levels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Connection to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Stamps data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many modes?</a:t>
            </a:r>
          </a:p>
          <a:p>
            <a:pPr marL="1111250" lvl="1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answers are there….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5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3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4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6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7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8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9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0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1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2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3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4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5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6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7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8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9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0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1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2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63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40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488238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6FDEA9-FC67-9556-84A4-C2D2D930DA1B}"/>
                  </a:ext>
                </a:extLst>
              </p:cNvPr>
              <p:cNvSpPr txBox="1"/>
              <p:nvPr/>
            </p:nvSpPr>
            <p:spPr>
              <a:xfrm>
                <a:off x="907349" y="1143000"/>
                <a:ext cx="21406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Rainbow Color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Scheme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𝑙𝑜𝑔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6FDEA9-FC67-9556-84A4-C2D2D930D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349" y="1143000"/>
                <a:ext cx="2140651" cy="646331"/>
              </a:xfrm>
              <a:prstGeom prst="rect">
                <a:avLst/>
              </a:prstGeom>
              <a:blipFill>
                <a:blip r:embed="rId4"/>
                <a:stretch>
                  <a:fillRect l="-2279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DA55D97-468D-BD93-7A7E-7076D6419764}"/>
              </a:ext>
            </a:extLst>
          </p:cNvPr>
          <p:cNvSpPr txBox="1"/>
          <p:nvPr/>
        </p:nvSpPr>
        <p:spPr>
          <a:xfrm>
            <a:off x="1355273" y="2173069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 Mode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7B776B-187E-3A54-3BBA-C093C2FD65DC}"/>
              </a:ext>
            </a:extLst>
          </p:cNvPr>
          <p:cNvSpPr txBox="1"/>
          <p:nvPr/>
        </p:nvSpPr>
        <p:spPr>
          <a:xfrm>
            <a:off x="1292675" y="2678668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808080"/>
                </a:highlight>
                <a:uLnTx/>
                <a:uFillTx/>
                <a:latin typeface="Arial" charset="0"/>
                <a:ea typeface="+mn-ea"/>
                <a:cs typeface="+mn-cs"/>
              </a:rPr>
              <a:t>2 Modes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E3D6D-2BA5-CF5B-4713-04CAA3FD33E0}"/>
              </a:ext>
            </a:extLst>
          </p:cNvPr>
          <p:cNvSpPr txBox="1"/>
          <p:nvPr/>
        </p:nvSpPr>
        <p:spPr>
          <a:xfrm>
            <a:off x="1295400" y="3200400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8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 Modes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43798-FAF6-0165-10EA-AAA10EC60A06}"/>
              </a:ext>
            </a:extLst>
          </p:cNvPr>
          <p:cNvSpPr txBox="1"/>
          <p:nvPr/>
        </p:nvSpPr>
        <p:spPr>
          <a:xfrm>
            <a:off x="1295400" y="3669268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FF">
                    <a:lumMod val="40000"/>
                    <a:lumOff val="60000"/>
                  </a:srgbClr>
                </a:solidFill>
                <a:effectLst/>
                <a:highlight>
                  <a:srgbClr val="808080"/>
                </a:highlight>
                <a:uLnTx/>
                <a:uFillTx/>
                <a:latin typeface="Arial" charset="0"/>
                <a:ea typeface="+mn-ea"/>
                <a:cs typeface="+mn-cs"/>
              </a:rPr>
              <a:t>7 Modes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B7186-F52E-7F55-24D1-76556D26AAD1}"/>
              </a:ext>
            </a:extLst>
          </p:cNvPr>
          <p:cNvSpPr txBox="1"/>
          <p:nvPr/>
        </p:nvSpPr>
        <p:spPr>
          <a:xfrm>
            <a:off x="1327461" y="4191000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…</a:t>
            </a:r>
          </a:p>
        </p:txBody>
      </p:sp>
    </p:spTree>
    <p:extLst>
      <p:ext uri="{BB962C8B-B14F-4D97-AF65-F5344CB8AC3E}">
        <p14:creationId xmlns:p14="http://schemas.microsoft.com/office/powerpoint/2010/main" val="19652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Question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For both of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Estimation:   “Histograms”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Regression:    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bumps are “really there”?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vs.  “artifacts of sampling noise”?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 from Computer Vision 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Goal:   Teach Computers to “See”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Modern Research: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Extract “Information” from Images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9377" y="1600200"/>
            <a:ext cx="4231223" cy="4559587"/>
            <a:chOff x="569377" y="1600200"/>
            <a:chExt cx="4231223" cy="4559587"/>
          </a:xfrm>
        </p:grpSpPr>
        <p:cxnSp>
          <p:nvCxnSpPr>
            <p:cNvPr id="3" name="Straight Arrow Connector 2"/>
            <p:cNvCxnSpPr>
              <a:stCxn id="2" idx="0"/>
            </p:cNvCxnSpPr>
            <p:nvPr/>
          </p:nvCxnSpPr>
          <p:spPr>
            <a:xfrm flipH="1" flipV="1">
              <a:off x="2133600" y="1600200"/>
              <a:ext cx="551389" cy="3974812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69377" y="5575012"/>
              <a:ext cx="42312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Early Theoretical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4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 from Computer Vision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Conceptual basis: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from afar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(macroscopic)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zoomed in view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(microscopic)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all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contain useful information, so study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full spectrum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e. all smoothing levels)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reference: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Lindeberg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(1994) 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0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IncomesKDEspec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981200"/>
            <a:ext cx="628048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25427</TotalTime>
  <Words>4506</Words>
  <Application>Microsoft Office PowerPoint</Application>
  <PresentationFormat>On-screen Show (4:3)</PresentationFormat>
  <Paragraphs>1224</Paragraphs>
  <Slides>137</Slides>
  <Notes>137</Notes>
  <HiddenSlides>0</HiddenSlides>
  <MMClips>14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50" baseType="lpstr">
      <vt:lpstr>Gulim</vt:lpstr>
      <vt:lpstr>Gulim</vt:lpstr>
      <vt:lpstr>Arial</vt:lpstr>
      <vt:lpstr>Arial Unicode MS</vt:lpstr>
      <vt:lpstr>Cambria Math</vt:lpstr>
      <vt:lpstr>Tahoma</vt:lpstr>
      <vt:lpstr>Times New Roman</vt:lpstr>
      <vt:lpstr>Wingdings</vt:lpstr>
      <vt:lpstr>2_Default Design</vt:lpstr>
      <vt:lpstr>12_Default Design</vt:lpstr>
      <vt:lpstr>1_Default Design</vt:lpstr>
      <vt:lpstr>7_Default Design</vt:lpstr>
      <vt:lpstr>Equation</vt:lpstr>
      <vt:lpstr>Statistics – O. R. 881 Object Oriented Data Analysis</vt:lpstr>
      <vt:lpstr>Current Sections in Textbook</vt:lpstr>
      <vt:lpstr>Last Class: SWISS Score</vt:lpstr>
      <vt:lpstr>Last Class:  Clustering</vt:lpstr>
      <vt:lpstr>Last Class:  Clustering</vt:lpstr>
      <vt:lpstr>Last Class:  Clustering</vt:lpstr>
      <vt:lpstr>Last Class:  SigClust</vt:lpstr>
      <vt:lpstr>Last Class:  SigClust</vt:lpstr>
      <vt:lpstr>Last Class: SigClust Statistic</vt:lpstr>
      <vt:lpstr>Last Class: SigClust Null</vt:lpstr>
      <vt:lpstr>Last Class: SigClust Null</vt:lpstr>
      <vt:lpstr>Last Class: SigClust Null</vt:lpstr>
      <vt:lpstr>Last Class: SigClust Null</vt:lpstr>
      <vt:lpstr>Last Class: SigClust Null</vt:lpstr>
      <vt:lpstr>Last Class: SigClust Null</vt:lpstr>
      <vt:lpstr>Last Class: SigClust Null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Gaussian null distribut’n</vt:lpstr>
      <vt:lpstr>SigClust Gaussian null distribut’n</vt:lpstr>
      <vt:lpstr>SigClust Gaussian null distribution - Simulation</vt:lpstr>
      <vt:lpstr>SigClust Gaussian null distribution - Simulation</vt:lpstr>
      <vt:lpstr>An example (details to follow)</vt:lpstr>
      <vt:lpstr>SigClust Modalities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Extension</vt:lpstr>
      <vt:lpstr>Mass Flux Data</vt:lpstr>
      <vt:lpstr>Mass Flux Data</vt:lpstr>
      <vt:lpstr>Mass Flux Data</vt:lpstr>
      <vt:lpstr>Mass Flux Data</vt:lpstr>
      <vt:lpstr>Statistical Smoothing</vt:lpstr>
      <vt:lpstr>Statistical Smoothing</vt:lpstr>
      <vt:lpstr>Density Estimation</vt:lpstr>
      <vt:lpstr>Density Estimation</vt:lpstr>
      <vt:lpstr>Density Estimation</vt:lpstr>
      <vt:lpstr>Density Estimation</vt:lpstr>
      <vt:lpstr>Density Estimation</vt:lpstr>
      <vt:lpstr>Density Estimation</vt:lpstr>
      <vt:lpstr>Density Estimation</vt:lpstr>
      <vt:lpstr>Histograms</vt:lpstr>
      <vt:lpstr>Histograms</vt:lpstr>
      <vt:lpstr>Density Estimation</vt:lpstr>
      <vt:lpstr>Density Estimation</vt:lpstr>
      <vt:lpstr>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Density Estimation</vt:lpstr>
      <vt:lpstr>Statistical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Scatterplot Smoothing</vt:lpstr>
      <vt:lpstr>Kernel Density Estimation</vt:lpstr>
      <vt:lpstr>Kernel Density Estimation</vt:lpstr>
      <vt:lpstr>Kernel Density Estimation</vt:lpstr>
      <vt:lpstr>Kernel Density Estimation</vt:lpstr>
      <vt:lpstr>Statistical Smoothing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Dependent SiZer</vt:lpstr>
      <vt:lpstr>Dep’ent SiZer : 2002 Apr 13 Sat 1 pm – 3 pm </vt:lpstr>
      <vt:lpstr>Dep’ent SiZer : 2002 Apr 13 Sat 1 pm – 3 pm </vt:lpstr>
      <vt:lpstr>Dep’ent SiZer : 2002 Apr 13 Sat 1 pm – 3 pm </vt:lpstr>
      <vt:lpstr>Zoomed view (to red region, i.e. “flat top”)</vt:lpstr>
      <vt:lpstr>Zoomed view (to red region, i.e. “flat top”)</vt:lpstr>
      <vt:lpstr>Further Zoom:  finds very  periodic behavior!</vt:lpstr>
      <vt:lpstr>Possible Physical Explanation</vt:lpstr>
      <vt:lpstr>SiZer Background</vt:lpstr>
      <vt:lpstr>SiZer Background</vt:lpstr>
      <vt:lpstr>SiZer Overview</vt:lpstr>
      <vt:lpstr>PCA to find clusters</vt:lpstr>
      <vt:lpstr>PCA to find clusters</vt:lpstr>
      <vt:lpstr>PCA to find clusters</vt:lpstr>
      <vt:lpstr>PCA to find clusters</vt:lpstr>
      <vt:lpstr>PCA to find clusters</vt:lpstr>
      <vt:lpstr>PCA to find clusters</vt:lpstr>
      <vt:lpstr>Statistical Smoothing</vt:lpstr>
      <vt:lpstr>Participant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447</cp:revision>
  <dcterms:created xsi:type="dcterms:W3CDTF">2001-06-08T01:38:43Z</dcterms:created>
  <dcterms:modified xsi:type="dcterms:W3CDTF">2024-03-26T00:06:14Z</dcterms:modified>
</cp:coreProperties>
</file>