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826" r:id="rId2"/>
    <p:sldMasterId id="2147483852" r:id="rId3"/>
    <p:sldMasterId id="2147483878" r:id="rId4"/>
    <p:sldMasterId id="2147483919" r:id="rId5"/>
  </p:sldMasterIdLst>
  <p:notesMasterIdLst>
    <p:notesMasterId r:id="rId91"/>
  </p:notesMasterIdLst>
  <p:sldIdLst>
    <p:sldId id="262" r:id="rId6"/>
    <p:sldId id="714" r:id="rId7"/>
    <p:sldId id="1976" r:id="rId8"/>
    <p:sldId id="1622" r:id="rId9"/>
    <p:sldId id="1170" r:id="rId10"/>
    <p:sldId id="1171" r:id="rId11"/>
    <p:sldId id="1555" r:id="rId12"/>
    <p:sldId id="1557" r:id="rId13"/>
    <p:sldId id="1560" r:id="rId14"/>
    <p:sldId id="1567" r:id="rId15"/>
    <p:sldId id="2474" r:id="rId16"/>
    <p:sldId id="3656" r:id="rId17"/>
    <p:sldId id="3680" r:id="rId18"/>
    <p:sldId id="2489" r:id="rId19"/>
    <p:sldId id="2494" r:id="rId20"/>
    <p:sldId id="2323" r:id="rId21"/>
    <p:sldId id="2324" r:id="rId22"/>
    <p:sldId id="2325" r:id="rId23"/>
    <p:sldId id="2326" r:id="rId24"/>
    <p:sldId id="2327" r:id="rId25"/>
    <p:sldId id="2328" r:id="rId26"/>
    <p:sldId id="2329" r:id="rId27"/>
    <p:sldId id="2330" r:id="rId28"/>
    <p:sldId id="2333" r:id="rId29"/>
    <p:sldId id="3662" r:id="rId30"/>
    <p:sldId id="3661" r:id="rId31"/>
    <p:sldId id="2334" r:id="rId32"/>
    <p:sldId id="2335" r:id="rId33"/>
    <p:sldId id="2336" r:id="rId34"/>
    <p:sldId id="3873" r:id="rId35"/>
    <p:sldId id="2339" r:id="rId36"/>
    <p:sldId id="2340" r:id="rId37"/>
    <p:sldId id="3664" r:id="rId38"/>
    <p:sldId id="3665" r:id="rId39"/>
    <p:sldId id="3666" r:id="rId40"/>
    <p:sldId id="3667" r:id="rId41"/>
    <p:sldId id="3668" r:id="rId42"/>
    <p:sldId id="3669" r:id="rId43"/>
    <p:sldId id="3670" r:id="rId44"/>
    <p:sldId id="3671" r:id="rId45"/>
    <p:sldId id="2331" r:id="rId46"/>
    <p:sldId id="2332" r:id="rId47"/>
    <p:sldId id="3672" r:id="rId48"/>
    <p:sldId id="3673" r:id="rId49"/>
    <p:sldId id="3674" r:id="rId50"/>
    <p:sldId id="3675" r:id="rId51"/>
    <p:sldId id="2337" r:id="rId52"/>
    <p:sldId id="3676" r:id="rId53"/>
    <p:sldId id="3677" r:id="rId54"/>
    <p:sldId id="3678" r:id="rId55"/>
    <p:sldId id="2341" r:id="rId56"/>
    <p:sldId id="2343" r:id="rId57"/>
    <p:sldId id="2342" r:id="rId58"/>
    <p:sldId id="2344" r:id="rId59"/>
    <p:sldId id="2452" r:id="rId60"/>
    <p:sldId id="2345" r:id="rId61"/>
    <p:sldId id="2346" r:id="rId62"/>
    <p:sldId id="2347" r:id="rId63"/>
    <p:sldId id="2348" r:id="rId64"/>
    <p:sldId id="3870" r:id="rId65"/>
    <p:sldId id="3871" r:id="rId66"/>
    <p:sldId id="2349" r:id="rId67"/>
    <p:sldId id="2350" r:id="rId68"/>
    <p:sldId id="2351" r:id="rId69"/>
    <p:sldId id="2352" r:id="rId70"/>
    <p:sldId id="2353" r:id="rId71"/>
    <p:sldId id="2354" r:id="rId72"/>
    <p:sldId id="3861" r:id="rId73"/>
    <p:sldId id="3862" r:id="rId74"/>
    <p:sldId id="2355" r:id="rId75"/>
    <p:sldId id="2356" r:id="rId76"/>
    <p:sldId id="2357" r:id="rId77"/>
    <p:sldId id="2358" r:id="rId78"/>
    <p:sldId id="2359" r:id="rId79"/>
    <p:sldId id="2361" r:id="rId80"/>
    <p:sldId id="2360" r:id="rId81"/>
    <p:sldId id="3872" r:id="rId82"/>
    <p:sldId id="2362" r:id="rId83"/>
    <p:sldId id="2363" r:id="rId84"/>
    <p:sldId id="2364" r:id="rId85"/>
    <p:sldId id="2365" r:id="rId86"/>
    <p:sldId id="2366" r:id="rId87"/>
    <p:sldId id="2367" r:id="rId88"/>
    <p:sldId id="2368" r:id="rId89"/>
    <p:sldId id="3860" r:id="rId9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FFB279"/>
    <a:srgbClr val="DA71FF"/>
    <a:srgbClr val="D357FF"/>
    <a:srgbClr val="D1FFD1"/>
    <a:srgbClr val="E1FFE1"/>
    <a:srgbClr val="C8C8FF"/>
    <a:srgbClr val="E1E0FF"/>
    <a:srgbClr val="C8F4FF"/>
    <a:srgbClr val="FFDD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907" autoAdjust="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tableStyles" Target="tableStyle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42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FC79AB-7E39-4227-9787-3C3E40DFD4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133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3095DD-01FA-48A9-8904-08EFD1BE10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152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BEDC1-947E-49FC-AD7C-814A21AAA5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HDLSStmbRaw.ps</a:t>
            </a:r>
          </a:p>
        </p:txBody>
      </p:sp>
    </p:spTree>
    <p:extLst>
      <p:ext uri="{BB962C8B-B14F-4D97-AF65-F5344CB8AC3E}">
        <p14:creationId xmlns:p14="http://schemas.microsoft.com/office/powerpoint/2010/main" val="3666275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BEDC1-947E-49FC-AD7C-814A21AAA5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HDLSStmbRaw.ps</a:t>
            </a:r>
          </a:p>
        </p:txBody>
      </p:sp>
    </p:spTree>
    <p:extLst>
      <p:ext uri="{BB962C8B-B14F-4D97-AF65-F5344CB8AC3E}">
        <p14:creationId xmlns:p14="http://schemas.microsoft.com/office/powerpoint/2010/main" val="2851702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F837C4-A4D9-4D4E-ABE5-68917499EC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HDLSSod1PCA.ps</a:t>
            </a:r>
          </a:p>
        </p:txBody>
      </p:sp>
    </p:spTree>
    <p:extLst>
      <p:ext uri="{BB962C8B-B14F-4D97-AF65-F5344CB8AC3E}">
        <p14:creationId xmlns:p14="http://schemas.microsoft.com/office/powerpoint/2010/main" val="982585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F23D72-3037-4B50-B9B7-AA03543E54B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HDLSSod1FLD.ps</a:t>
            </a:r>
          </a:p>
        </p:txBody>
      </p:sp>
    </p:spTree>
    <p:extLst>
      <p:ext uri="{BB962C8B-B14F-4D97-AF65-F5344CB8AC3E}">
        <p14:creationId xmlns:p14="http://schemas.microsoft.com/office/powerpoint/2010/main" val="3000263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7A2905-A7A6-410E-A2DD-AA2EE5CEF0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491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9E071D-5C45-41FC-B0D8-C7BFFC3944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446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5BBA23-A255-456F-A2CA-A422A41A5A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872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29098E-0B73-4E04-97C3-3EC9DB2A48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795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BC217-645B-46AD-B3F6-B3394EE334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29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20E409-A9CF-4956-8A0A-B0E54EC2F7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HDLSSod1Raw.ps</a:t>
            </a:r>
          </a:p>
        </p:txBody>
      </p:sp>
    </p:spTree>
    <p:extLst>
      <p:ext uri="{BB962C8B-B14F-4D97-AF65-F5344CB8AC3E}">
        <p14:creationId xmlns:p14="http://schemas.microsoft.com/office/powerpoint/2010/main" val="280350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40ACE2-7C4D-4903-9870-657CE99221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HDLSSod1egFLD.ps</a:t>
            </a:r>
          </a:p>
        </p:txBody>
      </p:sp>
    </p:spTree>
    <p:extLst>
      <p:ext uri="{BB962C8B-B14F-4D97-AF65-F5344CB8AC3E}">
        <p14:creationId xmlns:p14="http://schemas.microsoft.com/office/powerpoint/2010/main" val="34301871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40ACE2-7C4D-4903-9870-657CE99221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HDLSSod1egFLD.ps</a:t>
            </a:r>
          </a:p>
        </p:txBody>
      </p:sp>
    </p:spTree>
    <p:extLst>
      <p:ext uri="{BB962C8B-B14F-4D97-AF65-F5344CB8AC3E}">
        <p14:creationId xmlns:p14="http://schemas.microsoft.com/office/powerpoint/2010/main" val="481286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C47F35-FF0D-4BE6-A632-88D78E0CE1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HDLSSod1egFLD.ps</a:t>
            </a:r>
          </a:p>
        </p:txBody>
      </p:sp>
    </p:spTree>
    <p:extLst>
      <p:ext uri="{BB962C8B-B14F-4D97-AF65-F5344CB8AC3E}">
        <p14:creationId xmlns:p14="http://schemas.microsoft.com/office/powerpoint/2010/main" val="15600269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176A60-3044-4B80-8ABE-BBD6488EAD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HDLSSod1egFLD.ps</a:t>
            </a:r>
          </a:p>
        </p:txBody>
      </p:sp>
    </p:spTree>
    <p:extLst>
      <p:ext uri="{BB962C8B-B14F-4D97-AF65-F5344CB8AC3E}">
        <p14:creationId xmlns:p14="http://schemas.microsoft.com/office/powerpoint/2010/main" val="5754157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176A60-3044-4B80-8ABE-BBD6488EAD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HDLSSod1egFLD.ps</a:t>
            </a:r>
          </a:p>
        </p:txBody>
      </p:sp>
    </p:spTree>
    <p:extLst>
      <p:ext uri="{BB962C8B-B14F-4D97-AF65-F5344CB8AC3E}">
        <p14:creationId xmlns:p14="http://schemas.microsoft.com/office/powerpoint/2010/main" val="12787093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176A60-3044-4B80-8ABE-BBD6488EAD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HDLSSod1egFLD.ps</a:t>
            </a:r>
          </a:p>
        </p:txBody>
      </p:sp>
    </p:spTree>
    <p:extLst>
      <p:ext uri="{BB962C8B-B14F-4D97-AF65-F5344CB8AC3E}">
        <p14:creationId xmlns:p14="http://schemas.microsoft.com/office/powerpoint/2010/main" val="16723821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B9E970-A6E5-4E9D-843F-0205B458B0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8180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B9E970-A6E5-4E9D-843F-0205B458B0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1920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B9E970-A6E5-4E9D-843F-0205B458B0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585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91BE9F-82A9-4652-98DB-D574017B32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1275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6EB5B6-02A4-484A-9890-023613D9C33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HDLSSod1egFLD.ps</a:t>
            </a:r>
          </a:p>
        </p:txBody>
      </p:sp>
    </p:spTree>
    <p:extLst>
      <p:ext uri="{BB962C8B-B14F-4D97-AF65-F5344CB8AC3E}">
        <p14:creationId xmlns:p14="http://schemas.microsoft.com/office/powerpoint/2010/main" val="3011350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26591-4E0F-4FD4-A058-94A2C1E1508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8713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26591-4E0F-4FD4-A058-94A2C1E1508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6083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93F029-0466-4285-9126-E58F4098319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744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6B07B3-CC4E-4520-84A8-C20A341C73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2074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2F3587-8164-450E-8A24-AAF7899C85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8936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5CCCE5-3259-4015-8C6A-2E5F8F695F4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9763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F147DF-51A0-453A-88AC-BBCCFE97C96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5148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F147DF-51A0-453A-88AC-BBCCFE97C96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1239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F147DF-51A0-453A-88AC-BBCCFE97C96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52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F981B-CCE8-45AF-9062-746AE70E5F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1427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F147DF-51A0-453A-88AC-BBCCFE97C96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8591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FE1F39-C886-45AB-AFBB-03836F30C6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6879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245C8A-6640-46BD-B647-1B81A603BA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2301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2BCCE3-6B4C-4DA1-86EA-4EF7B51FC4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0042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0F296B-37B8-4B22-8C22-3F4ED30A37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PEod1FLDe1.ps</a:t>
            </a:r>
          </a:p>
        </p:txBody>
      </p:sp>
    </p:spTree>
    <p:extLst>
      <p:ext uri="{BB962C8B-B14F-4D97-AF65-F5344CB8AC3E}">
        <p14:creationId xmlns:p14="http://schemas.microsoft.com/office/powerpoint/2010/main" val="20857346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0F296B-37B8-4B22-8C22-3F4ED30A37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PEod1FLDe1.ps</a:t>
            </a:r>
          </a:p>
        </p:txBody>
      </p:sp>
    </p:spTree>
    <p:extLst>
      <p:ext uri="{BB962C8B-B14F-4D97-AF65-F5344CB8AC3E}">
        <p14:creationId xmlns:p14="http://schemas.microsoft.com/office/powerpoint/2010/main" val="38443204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35A07-0F5D-4EB0-8FF3-57DEC9F820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PEod1GLRe1.ps</a:t>
            </a:r>
          </a:p>
        </p:txBody>
      </p:sp>
    </p:spTree>
    <p:extLst>
      <p:ext uri="{BB962C8B-B14F-4D97-AF65-F5344CB8AC3E}">
        <p14:creationId xmlns:p14="http://schemas.microsoft.com/office/powerpoint/2010/main" val="38252008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1C968B-4D38-4ADC-82F4-450B323226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PEdonFLDe1.ps</a:t>
            </a:r>
          </a:p>
        </p:txBody>
      </p:sp>
    </p:spTree>
    <p:extLst>
      <p:ext uri="{BB962C8B-B14F-4D97-AF65-F5344CB8AC3E}">
        <p14:creationId xmlns:p14="http://schemas.microsoft.com/office/powerpoint/2010/main" val="16984866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2C7320-7374-4381-B449-2F96AB64256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PEdonGLRe1.ps</a:t>
            </a:r>
          </a:p>
        </p:txBody>
      </p:sp>
    </p:spTree>
    <p:extLst>
      <p:ext uri="{BB962C8B-B14F-4D97-AF65-F5344CB8AC3E}">
        <p14:creationId xmlns:p14="http://schemas.microsoft.com/office/powerpoint/2010/main" val="2669844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9BC05F-7C2B-4821-B82E-F7CE52BDC0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PExd3FLDe1.ps</a:t>
            </a:r>
          </a:p>
        </p:txBody>
      </p:sp>
    </p:spTree>
    <p:extLst>
      <p:ext uri="{BB962C8B-B14F-4D97-AF65-F5344CB8AC3E}">
        <p14:creationId xmlns:p14="http://schemas.microsoft.com/office/powerpoint/2010/main" val="705138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FC79AB-7E39-4227-9787-3C3E40DFD4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957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802E0C-435F-427D-BAAF-42A4BAEDEEE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PExd3GLRe1.ps</a:t>
            </a:r>
          </a:p>
        </p:txBody>
      </p:sp>
    </p:spTree>
    <p:extLst>
      <p:ext uri="{BB962C8B-B14F-4D97-AF65-F5344CB8AC3E}">
        <p14:creationId xmlns:p14="http://schemas.microsoft.com/office/powerpoint/2010/main" val="17793862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4904E3-E88E-4B57-B2B6-BD4E65A4BB1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3656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616746-4430-40A6-9C3C-4897A81A0C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3554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616746-4430-40A6-9C3C-4897A81A0C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1766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F09D05-26CD-4456-9505-9B1A532C8C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2864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F09D05-26CD-4456-9505-9B1A532C8C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550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C78BC3-D5D0-4C87-ACA3-B5320C8693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0017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C78BC3-D5D0-4C87-ACA3-B5320C8693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6912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E2BCD-7671-4581-83B2-9E8A56149A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28495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E2BCD-7671-4581-83B2-9E8A56149A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83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FC79AB-7E39-4227-9787-3C3E40DFD4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7327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E2BCD-7671-4581-83B2-9E8A56149A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50509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E2BCD-7671-4581-83B2-9E8A56149A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04383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7E880-A8C6-474B-A683-532205C4C71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39831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E0E94C-CF45-43F0-B83C-B30E292986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98268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895C2F-5883-40FA-B918-BA19C42BB7D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3429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895C2F-5883-40FA-B918-BA19C42BB7D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78305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0CDB0A-F53F-4C91-B02B-1EEC153CBA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24224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8C9902-F653-47C2-ABE3-7D5968BFB2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11708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8C9902-F653-47C2-ABE3-7D5968BFB2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17146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8C9902-F653-47C2-ABE3-7D5968BFB2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563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FC79AB-7E39-4227-9787-3C3E40DFD4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43194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8C9902-F653-47C2-ABE3-7D5968BFB2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145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E36DD5-B933-4AC5-9C0B-8414D9818D4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84590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58D353-3ECC-403B-A104-CDB36FBC0B9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94350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C44A3-EAC1-446E-9938-F58B836CF1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35200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096E89-B82E-461E-9449-97356FD62A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79475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8DA859-0E8B-4525-B672-A07D8AFBF99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4626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D0C9A3-8735-44A7-97E4-40B7B1CE1A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42292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8DA859-0E8B-4525-B672-A07D8AFBF99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68696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99BE2-E9AC-44B8-9E04-7CC9E84CD3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82396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357796-404D-46AC-B291-4C42486335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35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FC79AB-7E39-4227-9787-3C3E40DFD4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8609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B8415D-77C3-44AA-8E42-FCD76808142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49652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22EA6-AADA-4003-B28A-2E1442E473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69224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5CBE46-C4D1-44B5-A818-C22DB422E3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6323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740E31-602A-4C57-8E9F-8E5B93E2FD0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87208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3CC14D-B14D-4B86-BFE0-BEFEDE7D06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49785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901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FC79AB-7E39-4227-9787-3C3E40DFD4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830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186F7-960F-4135-90B5-3F97C2F343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90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18456-74D4-4D36-B995-1D08E5D0B3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521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3C58D-F81C-4D04-924D-69930519BE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53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2C35-16AD-4D78-86E9-913C292B48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46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E4E8-4C69-404E-8CF9-D632E365F1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70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F3801F-20D4-4556-823C-027B25E8000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52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6C375-E755-4C49-A37C-9AA3C877371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4/11/2024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74C3A-2F4D-4D0F-BEA8-B275128FB3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59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DDA0A-FE2D-46DF-97E8-9894066012A0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4/11/2024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13CE9-CFE6-4F39-8BF0-FE3C1D8D07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60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1BCF7-84AE-4EEA-A077-6D6FB4FA9F94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4/11/2024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1DF95-C034-41AE-AD68-51137C2F3AF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133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18898-91F4-4E0F-9FF4-A9399404E3E0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4/11/2024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D0A94-51D5-47DE-B9B4-EBEF4018AF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78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19EA6-7DEE-499E-B3AE-2CF62236DBD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4/11/2024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8A7-5668-43A5-9DF1-A7C258827B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690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D2E03-395D-43B7-B781-CF5F8DE1CF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486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8BCAF-19B8-47C6-97D6-CFB4919A6CD8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4/11/2024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D55F4-EEB7-442E-A056-A9AD7D798A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92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63C95-0D68-4E7B-AD35-EE5A9B0B079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4/11/2024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8790B-BC88-485B-BBBA-022D34101D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710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3F161-FB60-49C1-9270-565AC8D58F72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4/11/2024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83ED4-B554-4E34-A942-1474CDBF47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944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0F88F-1E23-4B4E-9C93-4EB8417E19EC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4/11/2024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5EB22-F5A1-40B7-96AE-509ECD04B9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7532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4B0FA-E4EF-446B-9FCB-0E1B2345225B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4/11/2024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FF23D-0448-4334-BEC1-102629BB08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682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E3388-3EC9-465D-AE6E-B3D9E32AEEEF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4/11/2024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0D4AF-C0F3-49CF-AC95-0E00FA5430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3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DFCAB-25B4-49BF-BA55-0C22A06070FD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4/11/2024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6456A-2F90-46D2-B66F-20B675F8EE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719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62223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8022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9816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51814-6E9D-4ED3-B1A9-87061FD155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6954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5581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8881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0084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0786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6128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9803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89114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808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237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6798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91AE4-F641-4CFA-98AB-BE9EA5E147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796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942D3-519C-48E9-8145-599F34957D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64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CCE8E-874F-4403-9C19-1D3BCDF1C0E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2133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EEEAD-7BC6-48E3-BDCC-646BB06A2F1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5136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07729-40F3-4768-ACD5-14112E5608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0867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5C9F0-5D55-4DFE-9092-5F96355599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739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6B039-2E22-4E6E-8E2D-1A5D1DAEAE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219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4B4B7-75B4-49CD-963A-3110696356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253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381DC-3D06-4E4E-B126-911431B7EB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3378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EEA0B-AC12-4912-9E4B-D934B8DE90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20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CACD0-9EF4-4C67-9333-ADDDC38948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980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82D6C-E386-42C8-9FF2-875C32CDF1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2254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6CA3C-6BCC-4649-B494-F0EB3BD10B9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945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51D58-6A53-44CA-B606-18A1483F8E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694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68AAF-21D2-433C-B979-2FB62395BA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170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186F7-960F-4135-90B5-3F97C2F343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7076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D2E03-395D-43B7-B781-CF5F8DE1CF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0985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51814-6E9D-4ED3-B1A9-87061FD155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2249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91AE4-F641-4CFA-98AB-BE9EA5E147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1992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82D6C-E386-42C8-9FF2-875C32CDF1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2232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A4FD3-08B6-4B18-9685-B19F90A7D2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7436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624A-5666-4AF5-AF31-316774A39A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91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A4FD3-08B6-4B18-9685-B19F90A7D2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8834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E860-5585-421F-8ED6-C3DBE48BAC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7730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8342-7A8A-4DB8-8743-E9B75FE0F6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014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18456-74D4-4D36-B995-1D08E5D0B3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813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3C58D-F81C-4D04-924D-69930519BE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116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2C35-16AD-4D78-86E9-913C292B48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0873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E4E8-4C69-404E-8CF9-D632E365F1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552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F3801F-20D4-4556-823C-027B25E8000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081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5F740F-A7AB-43A9-8E90-0554C93065F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753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624A-5666-4AF5-AF31-316774A39A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10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E860-5585-421F-8ED6-C3DBE48BAC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853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8342-7A8A-4DB8-8743-E9B75FE0F6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605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707A0F7-4FFF-4748-A9B7-E82C91A192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3009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93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fld id="{8942BA45-F1BF-4490-913F-58A6AE46DDA1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4/11/2024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2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2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9B3BD31-8219-44C4-881D-F17C42F583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0816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8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816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16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16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FB628BB-C1A7-4DE7-9E5D-D1EBF6A2E9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3573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707A0F7-4FFF-4748-A9B7-E82C91A192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9928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  <p:sldLayoutId id="214748393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ron.web.un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Relationship Id="rId9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1.xml"/><Relationship Id="rId4" Type="http://schemas.openxmlformats.org/officeDocument/2006/relationships/image" Target="NUL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6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dirty="0"/>
              <a:t>Statistics – O. R. 881</a:t>
            </a:r>
            <a:br>
              <a:rPr lang="en-US" dirty="0"/>
            </a:br>
            <a:r>
              <a:rPr lang="en-US" dirty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>
                <a:hlinkClick r:id="rId3"/>
              </a:rPr>
              <a:t>Steve Marron</a:t>
            </a:r>
            <a:endParaRPr lang="en-US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dirty="0"/>
              <a:t>University of North Carolina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tx1"/>
            </a:gs>
            <a:gs pos="100000">
              <a:srgbClr val="FFC0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9" t="21423" r="13794" b="1021"/>
          <a:stretch/>
        </p:blipFill>
        <p:spPr bwMode="auto">
          <a:xfrm>
            <a:off x="2769831" y="577394"/>
            <a:ext cx="6374169" cy="628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GWAS Data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VL1 PCA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Best Focus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 Ethnic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Groups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Seems To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Unlabelled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Clusters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133600" y="4114800"/>
            <a:ext cx="3048000" cy="228600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133600" y="5105400"/>
            <a:ext cx="4114800" cy="129540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133600" y="6172200"/>
            <a:ext cx="4038600" cy="22860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691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Classification –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Disc’n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0668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Background:  Two Class (Binary) version: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training data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from</a:t>
            </a: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+1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and    </a:t>
            </a:r>
            <a:r>
              <a:rPr lang="en-US" sz="32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-1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Develop a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rule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</a:t>
            </a: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assigning new data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a Class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Canonical Example:  Disease Diagnosis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New Patients are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Healthy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or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Ill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Determine based on measurements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D95450-FE09-48CA-94CB-72050412C555}"/>
              </a:ext>
            </a:extLst>
          </p:cNvPr>
          <p:cNvSpPr txBox="1"/>
          <p:nvPr/>
        </p:nvSpPr>
        <p:spPr>
          <a:xfrm>
            <a:off x="7147764" y="1764268"/>
            <a:ext cx="1462836" cy="36933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Text,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Chp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3278217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4582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Classification Basics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91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04800" y="1143000"/>
                <a:ext cx="8534400" cy="53340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Binary Classification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Goal: Use Training Data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</a:rPr>
                        <m:t>,</m:t>
                      </m:r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⋯,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 Classify New Case: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0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,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 Use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0</m:t>
                        </m:r>
                      </m:sub>
                    </m:sSub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to Predict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𝑦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0</m:t>
                        </m:r>
                      </m:sub>
                    </m:sSub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+1,−1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</a:p>
            </p:txBody>
          </p:sp>
        </mc:Choice>
        <mc:Fallback xmlns="">
          <p:sp>
            <p:nvSpPr>
              <p:cNvPr id="3789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04800" y="1143000"/>
                <a:ext cx="8534400" cy="5334000"/>
              </a:xfrm>
              <a:blipFill>
                <a:blip r:embed="rId3"/>
                <a:stretch>
                  <a:fillRect l="-1786" t="-1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8726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4582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Classification Basics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91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04800" y="1143000"/>
                <a:ext cx="8534400" cy="53340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Important Class of Methods: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𝑘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- Nearest Neighbors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Idea:  Vote Among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𝑘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Nearest Neighbors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𝟎</m:t>
                        </m:r>
                      </m:sub>
                    </m:sSub>
                  </m:oMath>
                </a14:m>
                <a:endParaRPr lang="en-US" sz="3200" b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Challenge:   Choice of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𝑘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eaLnBrk="1" hangingPunct="1">
                  <a:lnSpc>
                    <a:spcPct val="110000"/>
                  </a:lnSpc>
                  <a:buFont typeface="Wingdings" panose="05000000000000000000" pitchFamily="2" charset="2"/>
                  <a:buChar char="v"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Too Small:   High Variation</a:t>
                </a:r>
              </a:p>
              <a:p>
                <a:pPr eaLnBrk="1" hangingPunct="1">
                  <a:lnSpc>
                    <a:spcPct val="110000"/>
                  </a:lnSpc>
                  <a:buFont typeface="Wingdings" panose="05000000000000000000" pitchFamily="2" charset="2"/>
                  <a:buChar char="v"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Too Large:   Creates Bias</a:t>
                </a:r>
              </a:p>
            </p:txBody>
          </p:sp>
        </mc:Choice>
        <mc:Fallback xmlns="">
          <p:sp>
            <p:nvSpPr>
              <p:cNvPr id="3789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04800" y="1143000"/>
                <a:ext cx="8534400" cy="5334000"/>
              </a:xfrm>
              <a:blipFill>
                <a:blip r:embed="rId3"/>
                <a:stretch>
                  <a:fillRect l="-1786" t="-1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181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Classification Basics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9906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for slanted clouds:</a:t>
            </a:r>
          </a:p>
          <a:p>
            <a:pPr marL="609600" indent="-609600" eaLnBrk="1" hangingPunct="1">
              <a:lnSpc>
                <a:spcPct val="17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PC1 terrible</a:t>
            </a:r>
          </a:p>
          <a:p>
            <a:pPr marL="609600" indent="-609600" eaLnBrk="1" hangingPunct="1">
              <a:lnSpc>
                <a:spcPct val="17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PC2 better?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Still misses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right </a:t>
            </a:r>
            <a:r>
              <a:rPr lang="en-US" sz="3200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</a:t>
            </a:r>
            <a:r>
              <a:rPr lang="en-US" sz="3200" i="1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endParaRPr lang="en-US" sz="3200" i="1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6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Doesn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use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Labels</a:t>
            </a:r>
          </a:p>
        </p:txBody>
      </p:sp>
      <p:pic>
        <p:nvPicPr>
          <p:cNvPr id="4301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8" t="2527" r="8922" b="10104"/>
          <a:stretch>
            <a:fillRect/>
          </a:stretch>
        </p:blipFill>
        <p:spPr>
          <a:xfrm>
            <a:off x="2743200" y="1600200"/>
            <a:ext cx="6175375" cy="5078413"/>
          </a:xfrm>
          <a:noFill/>
        </p:spPr>
      </p:pic>
    </p:spTree>
    <p:extLst>
      <p:ext uri="{BB962C8B-B14F-4D97-AF65-F5344CB8AC3E}">
        <p14:creationId xmlns:p14="http://schemas.microsoft.com/office/powerpoint/2010/main" val="1709413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Classification Basics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9906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 Solution: Linear Discriminant Analysis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Gets the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right </a:t>
            </a:r>
            <a:r>
              <a:rPr lang="en-US" sz="3200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</a:t>
            </a:r>
            <a:r>
              <a:rPr lang="en-US" sz="3200" i="1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endParaRPr lang="en-US" sz="3200" i="1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does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 work?</a:t>
            </a:r>
            <a:endParaRPr lang="en-US" sz="3200" i="1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710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8" t="2527" r="8922" b="10104"/>
          <a:stretch>
            <a:fillRect/>
          </a:stretch>
        </p:blipFill>
        <p:spPr>
          <a:xfrm>
            <a:off x="2743200" y="1600200"/>
            <a:ext cx="6175375" cy="5078413"/>
          </a:xfrm>
          <a:noFill/>
        </p:spPr>
      </p:pic>
    </p:spTree>
    <p:extLst>
      <p:ext uri="{BB962C8B-B14F-4D97-AF65-F5344CB8AC3E}">
        <p14:creationId xmlns:p14="http://schemas.microsoft.com/office/powerpoint/2010/main" val="3187291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Discriminant Analysis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common terminology (for LDA):</a:t>
            </a:r>
          </a:p>
          <a:p>
            <a:pPr marL="609600" indent="-609600" algn="ctr" eaLnBrk="1" hangingPunct="1">
              <a:lnSpc>
                <a:spcPct val="13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Fisher Linear Discrimination</a:t>
            </a:r>
          </a:p>
          <a:p>
            <a:pPr marL="609600" indent="-609600" algn="ctr" eaLnBrk="1" hangingPunct="1">
              <a:lnSpc>
                <a:spcPct val="13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 Paper:     Fisher (1936)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61DEB9-A37F-4404-B350-B11D2ED22E0B}"/>
              </a:ext>
            </a:extLst>
          </p:cNvPr>
          <p:cNvSpPr txBox="1"/>
          <p:nvPr/>
        </p:nvSpPr>
        <p:spPr>
          <a:xfrm>
            <a:off x="3657600" y="4114800"/>
            <a:ext cx="3698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Published in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Annals of Eugenics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9582F-ABD1-4595-B6E2-01F2DB8B5A1B}"/>
              </a:ext>
            </a:extLst>
          </p:cNvPr>
          <p:cNvSpPr txBox="1"/>
          <p:nvPr/>
        </p:nvSpPr>
        <p:spPr>
          <a:xfrm>
            <a:off x="2314854" y="4800600"/>
            <a:ext cx="5673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Founding Father of Both Statistics and Genetics, Now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Discredited Over Eugenics = Racist Pseudo-Science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FB27F6-A790-48EA-B146-9E5306E7D5B6}"/>
              </a:ext>
            </a:extLst>
          </p:cNvPr>
          <p:cNvSpPr txBox="1"/>
          <p:nvPr/>
        </p:nvSpPr>
        <p:spPr>
          <a:xfrm>
            <a:off x="2362200" y="5791200"/>
            <a:ext cx="598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(Also Tried to Disprove Evidence of Harm from Smoking)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 descr="A person with a beard and glasses&#10;&#10;Description automatically generated with medium confidence">
            <a:extLst>
              <a:ext uri="{FF2B5EF4-FFF2-40B4-BE49-F238E27FC236}">
                <a16:creationId xmlns:a16="http://schemas.microsoft.com/office/drawing/2014/main" id="{99E6C5F5-2CBD-4D10-9CC7-FA7BB2AF4A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2" t="1849" r="18333" b="36062"/>
          <a:stretch/>
        </p:blipFill>
        <p:spPr>
          <a:xfrm>
            <a:off x="398106" y="4191000"/>
            <a:ext cx="1735494" cy="2362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541B45-CA19-E9FA-D594-185F33DD10AC}"/>
              </a:ext>
            </a:extLst>
          </p:cNvPr>
          <p:cNvGrpSpPr/>
          <p:nvPr/>
        </p:nvGrpSpPr>
        <p:grpSpPr>
          <a:xfrm>
            <a:off x="3505200" y="2754868"/>
            <a:ext cx="5139548" cy="826532"/>
            <a:chOff x="3505200" y="2754868"/>
            <a:chExt cx="5139548" cy="8265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84B371-1150-1554-3034-3A3E2D154103}"/>
                </a:ext>
              </a:extLst>
            </p:cNvPr>
            <p:cNvSpPr txBox="1"/>
            <p:nvPr/>
          </p:nvSpPr>
          <p:spPr>
            <a:xfrm>
              <a:off x="3505200" y="2754868"/>
              <a:ext cx="51395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Same in Fisher-Rao, and popularized “p-value”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C1BCB0E-4810-1BAE-9F5B-53C2D684B5CB}"/>
                </a:ext>
              </a:extLst>
            </p:cNvPr>
            <p:cNvCxnSpPr>
              <a:stCxn id="8" idx="2"/>
            </p:cNvCxnSpPr>
            <p:nvPr/>
          </p:nvCxnSpPr>
          <p:spPr>
            <a:xfrm flipH="1">
              <a:off x="4419600" y="3124200"/>
              <a:ext cx="1655374" cy="4572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622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Discriminant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04800" y="1066800"/>
                <a:ext cx="8534400" cy="53340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Careful development:</a:t>
                </a:r>
              </a:p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Useful notation (data vectors of length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):</a:t>
                </a:r>
              </a:p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+1:                      Class -1:</a:t>
                </a:r>
              </a:p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ea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bSup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1</m:t>
                        </m:r>
                      </m:sub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+</m:t>
                        </m:r>
                      </m:sup>
                    </m:sSubSup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,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⋯,</m:t>
                    </m:r>
                    <m:sSubSup>
                      <m:sSubSup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</m:sub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</a:rPr>
                      <m:t>                            </m:t>
                    </m:r>
                    <m:sSubSup>
                      <m:sSub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bSup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1</m:t>
                        </m:r>
                      </m:sub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−</m:t>
                        </m:r>
                      </m:sup>
                    </m:sSubSup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,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⋯,</m:t>
                    </m:r>
                    <m:sSubSup>
                      <m:sSub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bSup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𝒙</m:t>
                        </m:r>
                      </m:e>
                      <m:sub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𝑛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sub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−</m:t>
                        </m:r>
                      </m:sup>
                    </m:sSub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endParaRPr lang="en-US" sz="1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Centerpoints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algn="ctr" eaLnBrk="1" hangingPunct="1">
                  <a:lnSpc>
                    <a:spcPct val="130000"/>
                  </a:lnSpc>
                  <a:buFontTx/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+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box>
                      <m:box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b>
                            </m:sSub>
                          </m:den>
                        </m:f>
                      </m:e>
                    </m:box>
                    <m:nary>
                      <m:naryPr>
                        <m:chr m:val="∑"/>
                        <m:limLoc m:val="subSup"/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𝑖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𝑛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b>
                        </m:sSub>
                      </m:sup>
                      <m:e>
                        <m:sSubSup>
                          <m:sSub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SupPr>
                          <m:e>
                            <m:r>
                              <a:rPr lang="en-US" sz="32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+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and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−</m:t>
                        </m:r>
                      </m:sup>
                    </m:sSup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box>
                      <m:box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−</m:t>
                                </m:r>
                              </m:sub>
                            </m:sSub>
                          </m:den>
                        </m:f>
                      </m:e>
                    </m:box>
                    <m:nary>
                      <m:naryPr>
                        <m:chr m:val="∑"/>
                        <m:limLoc m:val="subSup"/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𝑖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𝑛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sup>
                      <m:e>
                        <m:sSubSup>
                          <m:sSub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SupPr>
                          <m:e>
                            <m:r>
                              <a:rPr lang="en-US" sz="32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−</m:t>
                            </m:r>
                          </m:sup>
                        </m:sSubSup>
                      </m:e>
                    </m:nary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05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04800" y="1066800"/>
                <a:ext cx="8534400" cy="5334000"/>
              </a:xfrm>
              <a:blipFill>
                <a:blip r:embed="rId3"/>
                <a:stretch>
                  <a:fillRect l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9" name="Rectangle 7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0" name="Rectangle 9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1" name="Rectangle 11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2" name="Rectangle 13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3EF008-AF87-4CD4-9DCA-DFBF5ECE7C62}"/>
              </a:ext>
            </a:extLst>
          </p:cNvPr>
          <p:cNvSpPr txBox="1"/>
          <p:nvPr/>
        </p:nvSpPr>
        <p:spPr>
          <a:xfrm>
            <a:off x="6324600" y="1143000"/>
            <a:ext cx="1693669" cy="369332"/>
          </a:xfrm>
          <a:prstGeom prst="rect">
            <a:avLst/>
          </a:prstGeom>
          <a:noFill/>
          <a:ln w="25400">
            <a:solidFill>
              <a:srgbClr val="A700D5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700D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Text, Sec. 11.1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0223A3-8178-03E8-1287-C9F91389DA00}"/>
                  </a:ext>
                </a:extLst>
              </p:cNvPr>
              <p:cNvSpPr txBox="1"/>
              <p:nvPr/>
            </p:nvSpPr>
            <p:spPr>
              <a:xfrm>
                <a:off x="2286000" y="4034135"/>
                <a:ext cx="23843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For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0223A3-8178-03E8-1287-C9F91389D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4034135"/>
                <a:ext cx="2384307" cy="461665"/>
              </a:xfrm>
              <a:prstGeom prst="rect">
                <a:avLst/>
              </a:prstGeom>
              <a:blipFill>
                <a:blip r:embed="rId4"/>
                <a:stretch>
                  <a:fillRect l="-383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010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Discriminant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1066800"/>
                <a:ext cx="8534400" cy="53340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Covariances,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l-GR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</m:acc>
                      </m:e>
                      <m:sup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⨀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̆"/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𝑿</m:t>
                            </m:r>
                          </m:e>
                        </m:acc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⨀</m:t>
                        </m:r>
                      </m:sup>
                    </m:sSup>
                    <m:sSup>
                      <m:sSup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̆"/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𝑿</m:t>
                                </m:r>
                              </m:e>
                            </m:acc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for   </a:t>
                </a:r>
                <a:r>
                  <a:rPr lang="en-US" sz="3200" dirty="0">
                    <a:solidFill>
                      <a:schemeClr val="bg2"/>
                    </a:solidFill>
                    <a:ea typeface="Cambria Math" panose="02040503050406030204" pitchFamily="18" charset="0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⨀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= +,-</a:t>
                </a:r>
              </a:p>
              <a:p>
                <a:pPr marL="609600" indent="-609600" algn="ctr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(outer products)</a:t>
                </a:r>
              </a:p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Based on centered, normalized data matrices:</a:t>
                </a:r>
              </a:p>
              <a:p>
                <a:pPr marL="609600" indent="-609600" algn="ctr" eaLnBrk="1" hangingPunct="1">
                  <a:lnSpc>
                    <a:spcPct val="13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acc>
                            <m:accPr>
                              <m:chr m:val="̆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n-US" sz="32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𝑿</m:t>
                              </m:r>
                            </m:e>
                          </m:acc>
                        </m:e>
                        <m: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box>
                        <m:box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⨀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box>
                      <m:d>
                        <m:d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SupPr>
                            <m:e>
                              <m:r>
                                <a:rPr lang="en-US" sz="32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⨀</m:t>
                              </m:r>
                            </m:sup>
                          </m:sSub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⨀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⋯,</m:t>
                          </m:r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SupPr>
                            <m:e>
                              <m:r>
                                <a:rPr lang="en-US" sz="32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⨀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⨀</m:t>
                              </m:r>
                            </m:sup>
                          </m:sSub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⨀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30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1066800"/>
                <a:ext cx="8534400" cy="5334000"/>
              </a:xfrm>
              <a:blipFill>
                <a:blip r:embed="rId3"/>
                <a:stretch>
                  <a:fillRect l="-1857" r="-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9600" y="3886200"/>
            <a:ext cx="7539243" cy="2223767"/>
            <a:chOff x="609600" y="3886200"/>
            <a:chExt cx="7539243" cy="2223767"/>
          </a:xfrm>
        </p:grpSpPr>
        <p:sp>
          <p:nvSpPr>
            <p:cNvPr id="2" name="Oval 1"/>
            <p:cNvSpPr/>
            <p:nvPr/>
          </p:nvSpPr>
          <p:spPr>
            <a:xfrm>
              <a:off x="2438400" y="3886200"/>
              <a:ext cx="838200" cy="53339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09600" y="5032749"/>
              <a:ext cx="753924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Note:  use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Arial Unicode MS" pitchFamily="34" charset="-128"/>
                  <a:cs typeface="Arial Unicode MS" pitchFamily="34" charset="-128"/>
                </a:rPr>
                <a:t>“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MLE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Arial Unicode MS" pitchFamily="34" charset="-128"/>
                  <a:cs typeface="Arial Unicode MS" pitchFamily="34" charset="-128"/>
                </a:rPr>
                <a:t>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version of estimated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covariance matrices, for simpler notation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75FF1D-A6C2-FB9B-30DF-738C78FD696A}"/>
              </a:ext>
            </a:extLst>
          </p:cNvPr>
          <p:cNvGrpSpPr/>
          <p:nvPr/>
        </p:nvGrpSpPr>
        <p:grpSpPr>
          <a:xfrm>
            <a:off x="5029200" y="2020669"/>
            <a:ext cx="3298845" cy="1713131"/>
            <a:chOff x="5029200" y="2020669"/>
            <a:chExt cx="3298845" cy="17131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456DDC-6A36-CA9C-2500-69DA0AE50BCB}"/>
                </a:ext>
              </a:extLst>
            </p:cNvPr>
            <p:cNvSpPr txBox="1"/>
            <p:nvPr/>
          </p:nvSpPr>
          <p:spPr>
            <a:xfrm>
              <a:off x="6553200" y="2020669"/>
              <a:ext cx="17748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/>
                  </a:solidFill>
                </a:rPr>
                <a:t>Column Object</a:t>
              </a:r>
            </a:p>
            <a:p>
              <a:pPr algn="ctr"/>
              <a:r>
                <a:rPr lang="en-US" dirty="0">
                  <a:solidFill>
                    <a:schemeClr val="bg2"/>
                  </a:solidFill>
                </a:rPr>
                <a:t>Mean Centered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8F3728F-F58A-2B2D-DA32-17A64CD529AD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 flipH="1">
              <a:off x="6934200" y="2667000"/>
              <a:ext cx="506423" cy="10668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56BEAF5-567C-C7D7-3FD3-2EC4A2B0CB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9200" y="2667000"/>
              <a:ext cx="2411423" cy="10668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639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Discriminant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2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04800" y="1143000"/>
                <a:ext cx="8534400" cy="53340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Good estimate of (common) within class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cov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?</a:t>
                </a:r>
              </a:p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Pooled (weighted average) within class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cov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algn="ctr" eaLnBrk="1" hangingPunct="1">
                  <a:lnSpc>
                    <a:spcPct val="13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l-GR" sz="3200" b="1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</m:acc>
                        </m:e>
                        <m: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𝑤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l-GR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l-GR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acc>
                        <m:accPr>
                          <m:chr m:val="̆"/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accPr>
                        <m:e>
                          <m:acc>
                            <m:accPr>
                              <m:chr m:val="̆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n-US" sz="32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𝑿</m:t>
                              </m:r>
                            </m:e>
                          </m:acc>
                        </m:e>
                      </m:acc>
                      <m:sSup>
                        <m:sSupPr>
                          <m:ctrlPr>
                            <a:rPr lang="en-US" sz="3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acc>
                            <m:accPr>
                              <m:chr m:val="̆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̆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𝑿</m:t>
                                  </m:r>
                                </m:e>
                              </m:acc>
                            </m:e>
                          </m:acc>
                        </m:e>
                        <m: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Outer Product of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combined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full data matrix:</a:t>
                </a:r>
              </a:p>
              <a:p>
                <a:pPr marL="609600" indent="-609600" algn="ctr" eaLnBrk="1" hangingPunct="1">
                  <a:lnSpc>
                    <a:spcPct val="130000"/>
                  </a:lnSpc>
                  <a:buFontTx/>
                  <a:buNone/>
                </a:pPr>
                <a14:m>
                  <m:oMath xmlns:m="http://schemas.openxmlformats.org/officeDocument/2006/math">
                    <m:acc>
                      <m:accPr>
                        <m:chr m:val="̆"/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accPr>
                      <m:e>
                        <m:acc>
                          <m:accPr>
                            <m:chr m:val="̆"/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𝑿</m:t>
                            </m:r>
                          </m:e>
                        </m:acc>
                      </m:e>
                    </m:acc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=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20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20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sz="32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32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en-US" sz="3200" i="1" dirty="0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dirty="0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3200" b="0" i="1" dirty="0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</a:rPr>
                                      <m:t>+</m:t>
                                    </m:r>
                                  </m:sub>
                                </m:sSub>
                                <m:r>
                                  <a:rPr lang="en-US" sz="32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3200" i="1" dirty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 dirty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3200" b="0" i="1" dirty="0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</a:rPr>
                                      <m:t>−</m:t>
                                    </m:r>
                                  </m:sub>
                                </m:sSub>
                              </m:e>
                            </m:rad>
                          </m:den>
                        </m:f>
                      </m:e>
                    </m:box>
                    <m:d>
                      <m:dPr>
                        <m:ctrlPr>
                          <a:rPr lang="en-US" sz="320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320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32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32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b>
                            </m:sSub>
                          </m:e>
                        </m:rad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̆"/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𝑿</m:t>
                                </m:r>
                              </m:e>
                            </m:acc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32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     </m:t>
                        </m:r>
                        <m:rad>
                          <m:radPr>
                            <m:degHide m:val="on"/>
                            <m:ctrlPr>
                              <a:rPr lang="en-US" sz="32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3200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3200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32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−</m:t>
                                </m:r>
                              </m:sub>
                            </m:sSub>
                          </m:e>
                        </m:rad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̆"/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𝑿</m:t>
                                </m:r>
                              </m:e>
                            </m:acc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410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04800" y="1143000"/>
                <a:ext cx="8534400" cy="5334000"/>
              </a:xfrm>
              <a:blipFill>
                <a:blip r:embed="rId3"/>
                <a:stretch>
                  <a:fillRect l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3" name="Rectangle 5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4" name="Rectangle 7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04029" y="5867400"/>
            <a:ext cx="4511171" cy="838200"/>
            <a:chOff x="2362200" y="5791200"/>
            <a:chExt cx="4511171" cy="838200"/>
          </a:xfrm>
        </p:grpSpPr>
        <p:sp>
          <p:nvSpPr>
            <p:cNvPr id="2" name="TextBox 1"/>
            <p:cNvSpPr txBox="1"/>
            <p:nvPr/>
          </p:nvSpPr>
          <p:spPr>
            <a:xfrm>
              <a:off x="2362200" y="6044625"/>
              <a:ext cx="45111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Note:    Different Means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5105400" y="5791200"/>
              <a:ext cx="762000" cy="381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H="1" flipV="1">
              <a:off x="4511171" y="5791200"/>
              <a:ext cx="594229" cy="381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BB4B33D-DA47-DA50-4E5B-6FAB6980DCFE}"/>
              </a:ext>
            </a:extLst>
          </p:cNvPr>
          <p:cNvGrpSpPr/>
          <p:nvPr/>
        </p:nvGrpSpPr>
        <p:grpSpPr>
          <a:xfrm>
            <a:off x="1164265" y="2590800"/>
            <a:ext cx="2036135" cy="685800"/>
            <a:chOff x="1164265" y="2590800"/>
            <a:chExt cx="2036135" cy="6858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92EDF66-BD1D-74AC-2D81-D9BA2D212C12}"/>
                </a:ext>
              </a:extLst>
            </p:cNvPr>
            <p:cNvSpPr txBox="1"/>
            <p:nvPr/>
          </p:nvSpPr>
          <p:spPr>
            <a:xfrm>
              <a:off x="1164265" y="2590800"/>
              <a:ext cx="20361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For “Within Class”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D10E66EF-EFFC-67B9-43C0-626C46EEB02B}"/>
                </a:ext>
              </a:extLst>
            </p:cNvPr>
            <p:cNvCxnSpPr>
              <a:cxnSpLocks/>
              <a:stCxn id="3" idx="2"/>
            </p:cNvCxnSpPr>
            <p:nvPr/>
          </p:nvCxnSpPr>
          <p:spPr>
            <a:xfrm>
              <a:off x="2182333" y="2960132"/>
              <a:ext cx="408467" cy="316468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BDE5840-ADD0-B4DD-33F7-F51323E23D5D}"/>
              </a:ext>
            </a:extLst>
          </p:cNvPr>
          <p:cNvSpPr txBox="1"/>
          <p:nvPr/>
        </p:nvSpPr>
        <p:spPr>
          <a:xfrm>
            <a:off x="1219200" y="4038600"/>
            <a:ext cx="6689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Thinking About Similar, But Shifted Distributions</a:t>
            </a:r>
          </a:p>
        </p:txBody>
      </p:sp>
    </p:spTree>
    <p:extLst>
      <p:ext uri="{BB962C8B-B14F-4D97-AF65-F5344CB8AC3E}">
        <p14:creationId xmlns:p14="http://schemas.microsoft.com/office/powerpoint/2010/main" val="139103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700D5"/>
            </a:gs>
            <a:gs pos="50000">
              <a:schemeClr val="bg1"/>
            </a:gs>
            <a:gs pos="100000">
              <a:srgbClr val="A700D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Current Sections in Textbook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638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Today: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 11.1, 11.2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Next Class: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 11.2,  11.3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40130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Discriminant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6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04800" y="1143000"/>
                <a:ext cx="8534400" cy="53340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Note: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l-GR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</m:acc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𝑤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is similar to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accPr>
                      <m:e>
                        <m:r>
                          <a:rPr lang="el-GR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𝜮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from before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covariance matrix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ignoring class labels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Important Difference: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by Class Centering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Will be important later</a:t>
                </a:r>
              </a:p>
            </p:txBody>
          </p:sp>
        </mc:Choice>
        <mc:Fallback xmlns="">
          <p:sp>
            <p:nvSpPr>
              <p:cNvPr id="512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04800" y="1143000"/>
                <a:ext cx="8534400" cy="5334000"/>
              </a:xfrm>
              <a:blipFill>
                <a:blip r:embed="rId3"/>
                <a:stretch>
                  <a:fillRect l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7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r="16949" b="10104"/>
          <a:stretch>
            <a:fillRect/>
          </a:stretch>
        </p:blipFill>
        <p:spPr>
          <a:xfrm>
            <a:off x="5257800" y="2819400"/>
            <a:ext cx="3551238" cy="3886200"/>
          </a:xfrm>
          <a:noFill/>
        </p:spPr>
      </p:pic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9" name="Rectangle 8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84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Discriminant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990600"/>
                <a:ext cx="8534400" cy="56388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way to find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correct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cov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 adjustment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Individually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transform subpopulations so</a:t>
                </a: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spherical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about their means</a:t>
                </a: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   </a:t>
                </a:r>
                <a:r>
                  <a:rPr lang="en-US" sz="3200" dirty="0">
                    <a:solidFill>
                      <a:schemeClr val="bg2"/>
                    </a:solidFill>
                    <a:ea typeface="Cambria Math" panose="02040503050406030204" pitchFamily="18" charset="0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⨀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= +,-    define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Sup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𝑖</m:t>
                        </m:r>
                      </m:sub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⨀</m:t>
                        </m:r>
                      </m:sup>
                    </m:sSubSup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32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3200" b="1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bSup>
                      <m:sSub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bSup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𝑖</m:t>
                        </m:r>
                      </m:sub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⨀</m:t>
                        </m:r>
                      </m:sup>
                    </m:sSub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615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990600"/>
                <a:ext cx="8534400" cy="5638800"/>
              </a:xfrm>
              <a:blipFill>
                <a:blip r:embed="rId3"/>
                <a:stretch>
                  <a:fillRect l="-1857" t="-2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5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152" name="Picture 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t="3789" r="12489" b="56837"/>
          <a:stretch>
            <a:fillRect/>
          </a:stretch>
        </p:blipFill>
        <p:spPr>
          <a:xfrm>
            <a:off x="1371600" y="2590800"/>
            <a:ext cx="6808788" cy="2901950"/>
          </a:xfrm>
          <a:noFill/>
        </p:spPr>
      </p:pic>
      <p:sp>
        <p:nvSpPr>
          <p:cNvPr id="6153" name="Rectangle 16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4" name="Line 17"/>
          <p:cNvSpPr>
            <a:spLocks noChangeShapeType="1"/>
          </p:cNvSpPr>
          <p:nvPr/>
        </p:nvSpPr>
        <p:spPr bwMode="auto">
          <a:xfrm>
            <a:off x="3505200" y="35052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5" name="Line 18"/>
          <p:cNvSpPr>
            <a:spLocks noChangeShapeType="1"/>
          </p:cNvSpPr>
          <p:nvPr/>
        </p:nvSpPr>
        <p:spPr bwMode="auto">
          <a:xfrm>
            <a:off x="3886200" y="3962400"/>
            <a:ext cx="16764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6" name="Rectangle 20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746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Discriminant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990600"/>
                <a:ext cx="8534400" cy="56388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50000"/>
                  </a:lnSpc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5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   </a:t>
                </a:r>
                <a:r>
                  <a:rPr lang="en-US" sz="3200" dirty="0">
                    <a:solidFill>
                      <a:schemeClr val="bg2"/>
                    </a:solidFill>
                    <a:ea typeface="Cambria Math" panose="02040503050406030204" pitchFamily="18" charset="0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⨀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= +,-    define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Sup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𝑖</m:t>
                        </m:r>
                      </m:sub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⨀</m:t>
                        </m:r>
                      </m:sup>
                    </m:sSubSup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3200" b="1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bSup>
                      <m:sSub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bSup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𝑖</m:t>
                        </m:r>
                      </m:sub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⨀</m:t>
                        </m:r>
                      </m:sup>
                    </m:sSub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Note:  This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spheres the data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in the sense that</a:t>
                </a:r>
              </a:p>
              <a:p>
                <a:pPr marL="609600" indent="-609600" algn="ctr" eaLnBrk="1" hangingPunct="1">
                  <a:lnSpc>
                    <a:spcPct val="15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𝒁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𝒁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l-GR" sz="3200" b="1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</m:acc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acc>
                        <m:accPr>
                          <m:chr m:val="̆"/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accPr>
                        <m:e>
                          <m:r>
                            <a:rPr lang="en-US" sz="32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𝑿</m:t>
                          </m:r>
                        </m:e>
                      </m:acc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l-GR" sz="32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𝜮</m:t>
                                      </m:r>
                                    </m:e>
                                  </m:acc>
                                </m:e>
                                <m:sup>
                                  <m:f>
                                    <m:fPr>
                                      <m:type m:val="lin"/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−1</m:t>
                                      </m:r>
                                    </m:num>
                                    <m:den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  <m:acc>
                                <m:accPr>
                                  <m:chr m:val="̆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𝑿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5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2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l-GR" sz="32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</m:acc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acc>
                        <m:accPr>
                          <m:chr m:val="̆"/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accPr>
                        <m:e>
                          <m:r>
                            <a:rPr lang="en-US" sz="32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𝑿</m:t>
                          </m:r>
                        </m:e>
                      </m:acc>
                      <m:sSup>
                        <m:sSupPr>
                          <m:ctrlPr>
                            <a:rPr lang="en-US" sz="3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acc>
                            <m:accPr>
                              <m:chr m:val="̆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n-US" sz="32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𝑿</m:t>
                              </m:r>
                            </m:e>
                          </m:acc>
                        </m:e>
                        <m: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l-GR" sz="32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</m:acc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sz="3200" b="0" i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𝐈</m:t>
                      </m:r>
                    </m:oMath>
                  </m:oMathPara>
                </a14:m>
                <a:endParaRPr lang="en-US" sz="3200" b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615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990600"/>
                <a:ext cx="8534400" cy="5638800"/>
              </a:xfrm>
              <a:blipFill>
                <a:blip r:embed="rId3"/>
                <a:stretch>
                  <a:fillRect l="-1857" r="-1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5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3" name="Rectangle 16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6" name="Rectangle 20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 flipV="1">
            <a:off x="2286000" y="2286000"/>
            <a:ext cx="3657600" cy="14478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693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Discriminant Analysis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90600"/>
            <a:ext cx="5943600" cy="56388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Then:</a:t>
            </a:r>
          </a:p>
          <a:p>
            <a:pPr marL="609600" indent="-609600" eaLnBrk="1" hangingPunct="1">
              <a:buFontTx/>
              <a:buNone/>
            </a:pP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Transformed Space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Best separating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hyperplane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is</a:t>
            </a:r>
          </a:p>
          <a:p>
            <a:pPr marL="609600" indent="-609600" eaLnBrk="1" hangingPunct="1">
              <a:buFontTx/>
              <a:buNone/>
            </a:pPr>
            <a:r>
              <a:rPr lang="en-US" sz="3200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Perpendicular bisector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 between means 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018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4" t="2527" r="11598" b="11368"/>
          <a:stretch>
            <a:fillRect/>
          </a:stretch>
        </p:blipFill>
        <p:spPr>
          <a:xfrm>
            <a:off x="6170613" y="1073150"/>
            <a:ext cx="2473325" cy="5421313"/>
          </a:xfrm>
          <a:noFill/>
        </p:spPr>
      </p:pic>
      <p:sp>
        <p:nvSpPr>
          <p:cNvPr id="50182" name="Line 7"/>
          <p:cNvSpPr>
            <a:spLocks noChangeShapeType="1"/>
          </p:cNvSpPr>
          <p:nvPr/>
        </p:nvSpPr>
        <p:spPr bwMode="auto">
          <a:xfrm flipV="1">
            <a:off x="7010400" y="4724400"/>
            <a:ext cx="1143000" cy="1447800"/>
          </a:xfrm>
          <a:prstGeom prst="line">
            <a:avLst/>
          </a:prstGeom>
          <a:noFill/>
          <a:ln w="34925">
            <a:solidFill>
              <a:srgbClr val="FF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183" name="Line 8"/>
          <p:cNvSpPr>
            <a:spLocks noChangeShapeType="1"/>
          </p:cNvSpPr>
          <p:nvPr/>
        </p:nvSpPr>
        <p:spPr bwMode="auto">
          <a:xfrm>
            <a:off x="5486400" y="2514600"/>
            <a:ext cx="2362200" cy="25146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27E451-BA15-4429-8340-CF40B222E4EC}"/>
              </a:ext>
            </a:extLst>
          </p:cNvPr>
          <p:cNvGrpSpPr/>
          <p:nvPr/>
        </p:nvGrpSpPr>
        <p:grpSpPr>
          <a:xfrm>
            <a:off x="1739174" y="3886200"/>
            <a:ext cx="2967479" cy="2133600"/>
            <a:chOff x="1739174" y="3886200"/>
            <a:chExt cx="2967479" cy="21336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C6EC916-583F-4457-9517-588EB2214BBE}"/>
                </a:ext>
              </a:extLst>
            </p:cNvPr>
            <p:cNvSpPr txBox="1"/>
            <p:nvPr/>
          </p:nvSpPr>
          <p:spPr>
            <a:xfrm>
              <a:off x="1739174" y="5373469"/>
              <a:ext cx="29674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Again Assuming Equal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Sample Sizes for Simplicity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975C567E-15F4-4802-8152-07853AB7EFDE}"/>
                </a:ext>
              </a:extLst>
            </p:cNvPr>
            <p:cNvCxnSpPr>
              <a:stCxn id="2" idx="0"/>
            </p:cNvCxnSpPr>
            <p:nvPr/>
          </p:nvCxnSpPr>
          <p:spPr>
            <a:xfrm flipV="1">
              <a:off x="3222914" y="3886200"/>
              <a:ext cx="510886" cy="1487269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478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4" t="2527" r="11598" b="11368"/>
          <a:stretch>
            <a:fillRect/>
          </a:stretch>
        </p:blipFill>
        <p:spPr>
          <a:xfrm>
            <a:off x="6170613" y="1073150"/>
            <a:ext cx="2473325" cy="5421313"/>
          </a:xfrm>
          <a:noFill/>
        </p:spPr>
      </p:pic>
      <p:sp>
        <p:nvSpPr>
          <p:cNvPr id="71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Discriminant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152400" y="990600"/>
                <a:ext cx="6248400" cy="56388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 Transformed Space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Separating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Hyperplane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has: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rgbClr val="D357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Transformed Normal Vector: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400" dirty="0">
                    <a:solidFill>
                      <a:srgbClr val="D357FF"/>
                    </a:solidFill>
                    <a:ea typeface="Arial Unicode MS" pitchFamily="34" charset="-128"/>
                    <a:cs typeface="Arial Unicode MS" pitchFamily="34" charset="-128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𝒏</m:t>
                        </m:r>
                      </m:e>
                      <m:sub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𝑇𝐿𝐷</m:t>
                        </m:r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𝐴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2400" b="1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+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2400" b="1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4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2400" b="1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d>
                      <m:dPr>
                        <m:ctrlPr>
                          <a:rPr lang="en-US" sz="240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717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52400" y="990600"/>
                <a:ext cx="6248400" cy="5638800"/>
              </a:xfrm>
              <a:blipFill>
                <a:blip r:embed="rId4"/>
                <a:stretch>
                  <a:fillRect l="-2439" t="-3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0" name="Rectangle 7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1" name="Rectangle 9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3" name="Rectangle 12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4" name="Rectangle 14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6" name="Rectangle 17"/>
          <p:cNvSpPr>
            <a:spLocks noChangeArrowheads="1"/>
          </p:cNvSpPr>
          <p:nvPr/>
        </p:nvSpPr>
        <p:spPr bwMode="auto">
          <a:xfrm>
            <a:off x="0" y="3173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7010400" y="4724400"/>
            <a:ext cx="1143000" cy="1447800"/>
          </a:xfrm>
          <a:prstGeom prst="line">
            <a:avLst/>
          </a:prstGeom>
          <a:noFill/>
          <a:ln w="34925">
            <a:solidFill>
              <a:srgbClr val="FF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D729FF70-EACF-4357-9148-683786C9045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2438400"/>
            <a:ext cx="2133600" cy="31242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756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4" t="2527" r="11598" b="11368"/>
          <a:stretch>
            <a:fillRect/>
          </a:stretch>
        </p:blipFill>
        <p:spPr>
          <a:xfrm>
            <a:off x="6170613" y="1073150"/>
            <a:ext cx="2473325" cy="5421313"/>
          </a:xfrm>
          <a:noFill/>
        </p:spPr>
      </p:pic>
      <p:sp>
        <p:nvSpPr>
          <p:cNvPr id="71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Discriminant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152400" y="990600"/>
                <a:ext cx="6248400" cy="56388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 Transformed Space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Separating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Hyperplane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has: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rgbClr val="D357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Transformed Normal Vector: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400" dirty="0">
                    <a:solidFill>
                      <a:srgbClr val="D357FF"/>
                    </a:solidFill>
                    <a:ea typeface="Arial Unicode MS" pitchFamily="34" charset="-128"/>
                    <a:cs typeface="Arial Unicode MS" pitchFamily="34" charset="-128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𝒏</m:t>
                        </m:r>
                      </m:e>
                      <m:sub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𝑇𝐿𝐷</m:t>
                        </m:r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𝐴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2400" b="1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+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2400" b="1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4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2400" b="1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d>
                      <m:dPr>
                        <m:ctrlPr>
                          <a:rPr lang="en-US" sz="240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rgbClr val="D357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Transformed Intercept: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400" dirty="0">
                    <a:solidFill>
                      <a:srgbClr val="D357FF"/>
                    </a:solidFill>
                    <a:ea typeface="Arial Unicode MS" pitchFamily="34" charset="-128"/>
                    <a:cs typeface="Arial Unicode MS" pitchFamily="34" charset="-128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𝝁</m:t>
                        </m:r>
                      </m:e>
                      <m:sub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𝑇𝐿𝐷</m:t>
                        </m:r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𝐴</m:t>
                        </m:r>
                      </m:sub>
                    </m:sSub>
                    <m:r>
                      <a:rPr lang="en-US" sz="2400" i="1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2400" b="1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+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2400" b="1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4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2400" b="1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d>
                      <m:dPr>
                        <m:ctrlPr>
                          <a:rPr lang="en-US" sz="240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717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52400" y="990600"/>
                <a:ext cx="6248400" cy="5638800"/>
              </a:xfrm>
              <a:blipFill>
                <a:blip r:embed="rId4"/>
                <a:stretch>
                  <a:fillRect l="-2439" t="-3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0" name="Rectangle 7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1" name="Rectangle 9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3" name="Rectangle 12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4" name="Rectangle 14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6" name="Rectangle 17"/>
          <p:cNvSpPr>
            <a:spLocks noChangeArrowheads="1"/>
          </p:cNvSpPr>
          <p:nvPr/>
        </p:nvSpPr>
        <p:spPr bwMode="auto">
          <a:xfrm>
            <a:off x="0" y="3173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7010400" y="4724400"/>
            <a:ext cx="1143000" cy="1447800"/>
          </a:xfrm>
          <a:prstGeom prst="line">
            <a:avLst/>
          </a:prstGeom>
          <a:noFill/>
          <a:ln w="34925">
            <a:solidFill>
              <a:srgbClr val="FF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BFE94F06-2B97-46C3-B8CB-E9DDCEF05BE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4724400"/>
            <a:ext cx="1905000" cy="6858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619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4" t="2527" r="11598" b="11368"/>
          <a:stretch>
            <a:fillRect/>
          </a:stretch>
        </p:blipFill>
        <p:spPr>
          <a:xfrm>
            <a:off x="6170613" y="1073150"/>
            <a:ext cx="2473325" cy="5421313"/>
          </a:xfrm>
          <a:noFill/>
        </p:spPr>
      </p:pic>
      <p:sp>
        <p:nvSpPr>
          <p:cNvPr id="71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Discriminant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152400" y="990600"/>
                <a:ext cx="6248400" cy="56388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 Transformed Space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Separating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Hyperplane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has: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rgbClr val="D357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Transformed Normal Vector: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400" dirty="0">
                    <a:solidFill>
                      <a:srgbClr val="D357FF"/>
                    </a:solidFill>
                    <a:ea typeface="Arial Unicode MS" pitchFamily="34" charset="-128"/>
                    <a:cs typeface="Arial Unicode MS" pitchFamily="34" charset="-128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𝒏</m:t>
                        </m:r>
                      </m:e>
                      <m:sub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𝑇𝐿𝐷</m:t>
                        </m:r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𝐴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2400" b="1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+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2400" b="1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4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2400" b="1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d>
                      <m:dPr>
                        <m:ctrlPr>
                          <a:rPr lang="en-US" sz="240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rgbClr val="D357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Transformed Intercept: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400" dirty="0">
                    <a:solidFill>
                      <a:srgbClr val="D357FF"/>
                    </a:solidFill>
                    <a:ea typeface="Arial Unicode MS" pitchFamily="34" charset="-128"/>
                    <a:cs typeface="Arial Unicode MS" pitchFamily="34" charset="-128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𝝁</m:t>
                        </m:r>
                      </m:e>
                      <m:sub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𝑇𝐿𝐷</m:t>
                        </m:r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𝐴</m:t>
                        </m:r>
                      </m:sub>
                    </m:sSub>
                    <m:r>
                      <a:rPr lang="en-US" sz="2400" i="1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2400" b="1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+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2400" b="1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4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2400" b="1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d>
                      <m:dPr>
                        <m:ctrlPr>
                          <a:rPr lang="en-US" sz="240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rgbClr val="D357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Separating Hyperplane Has Eqn.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400" dirty="0">
                    <a:solidFill>
                      <a:srgbClr val="D357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𝒛</m:t>
                        </m:r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: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400" b="0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r>
                              <a:rPr lang="en-US" sz="2400" b="1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𝒛</m:t>
                            </m:r>
                            <m:r>
                              <a:rPr lang="en-US" sz="2400" b="0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𝑇𝐿𝐷𝐴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=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𝝁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𝑇𝐿𝐷</m:t>
                                </m:r>
                                <m:r>
                                  <a:rPr lang="en-US" sz="2400" b="0" i="1" smtClean="0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𝐴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𝑇𝐿𝐷</m:t>
                                </m:r>
                                <m:r>
                                  <a:rPr lang="en-US" sz="2400" b="0" i="1" smtClean="0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𝐴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717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52400" y="990600"/>
                <a:ext cx="6248400" cy="5638800"/>
              </a:xfrm>
              <a:blipFill>
                <a:blip r:embed="rId4"/>
                <a:stretch>
                  <a:fillRect l="-2439" t="-3135" r="-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0" name="Rectangle 7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1" name="Rectangle 9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3" name="Rectangle 12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4" name="Rectangle 14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6" name="Rectangle 17"/>
          <p:cNvSpPr>
            <a:spLocks noChangeArrowheads="1"/>
          </p:cNvSpPr>
          <p:nvPr/>
        </p:nvSpPr>
        <p:spPr bwMode="auto">
          <a:xfrm>
            <a:off x="0" y="3173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2" name="Line 10"/>
          <p:cNvSpPr>
            <a:spLocks noChangeShapeType="1"/>
          </p:cNvSpPr>
          <p:nvPr/>
        </p:nvSpPr>
        <p:spPr bwMode="auto">
          <a:xfrm flipV="1">
            <a:off x="4648200" y="5867400"/>
            <a:ext cx="2590800" cy="38735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7010400" y="4724400"/>
            <a:ext cx="1143000" cy="1447800"/>
          </a:xfrm>
          <a:prstGeom prst="line">
            <a:avLst/>
          </a:prstGeom>
          <a:noFill/>
          <a:ln w="34925">
            <a:solidFill>
              <a:srgbClr val="FF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371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Discriminant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2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Thus discrimination rule is: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Given a new data vector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Choose Class +1 when:</a:t>
                </a:r>
              </a:p>
              <a:p>
                <a:pPr marL="609600" indent="-609600" algn="ctr" eaLnBrk="1" hangingPunct="1">
                  <a:lnSpc>
                    <a:spcPct val="8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4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40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l-GR" sz="2400" b="1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 Unicode MS" pitchFamily="34" charset="-128"/>
                                            </a:rPr>
                                            <m:t>𝜮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𝑤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−1/2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𝑇𝐿𝐷</m:t>
                              </m:r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≥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4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𝑇𝐿𝐷</m:t>
                              </m:r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𝑇𝐿𝐷</m:t>
                              </m:r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820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  <a:blipFill>
                <a:blip r:embed="rId3"/>
                <a:stretch>
                  <a:fillRect l="-1891" t="-3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4" name="Rectangle 6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5" name="Rectangle 8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6" name="Rectangle 10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7" name="Rectangle 12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8" name="Rectangle 14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9" name="Rectangle 1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15692" y="3036888"/>
            <a:ext cx="6845079" cy="2541330"/>
            <a:chOff x="1115692" y="3036888"/>
            <a:chExt cx="6845079" cy="2541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115692" y="5116553"/>
                  <a:ext cx="684507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Using Boundary:  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𝒛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: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𝒛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𝑇𝐿𝐷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=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𝑇𝐿𝐷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𝑇𝐿𝐷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692" y="5116553"/>
                  <a:ext cx="6845079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1336" t="-9211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/>
            <p:cNvCxnSpPr/>
            <p:nvPr/>
          </p:nvCxnSpPr>
          <p:spPr>
            <a:xfrm flipV="1">
              <a:off x="1981200" y="3036888"/>
              <a:ext cx="2895600" cy="2144712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004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Discriminant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2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Thus discrimination rule is: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Given a new data vector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Choose Class +1 when:</a:t>
                </a:r>
              </a:p>
              <a:p>
                <a:pPr marL="609600" indent="-609600" algn="ctr" eaLnBrk="1" hangingPunct="1">
                  <a:lnSpc>
                    <a:spcPct val="8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4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40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l-GR" sz="2400" b="1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 Unicode MS" pitchFamily="34" charset="-128"/>
                                            </a:rPr>
                                            <m:t>𝜮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𝑤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−1/2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𝑇𝐿𝐷</m:t>
                              </m:r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≥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4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𝑇𝐿𝐷</m:t>
                              </m:r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𝑇𝐿𝐷</m:t>
                              </m:r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(transforming </a:t>
                </a: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back to original space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</a:t>
                </a:r>
              </a:p>
              <a:p>
                <a:pPr marL="609600" indent="-609600" algn="ctr" eaLnBrk="1" hangingPunct="1">
                  <a:lnSpc>
                    <a:spcPct val="8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l-GR" sz="2400" b="1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 Unicode MS" pitchFamily="34" charset="-128"/>
                                            </a:rPr>
                                            <m:t>𝜮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𝑤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−1/2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𝑇𝐿𝐷</m:t>
                              </m:r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≥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400" b="1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l-GR" sz="2400" b="1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 Unicode MS" pitchFamily="34" charset="-128"/>
                                            </a:rPr>
                                            <m:t>𝜮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𝑤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1/2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𝑇𝐿𝐷</m:t>
                              </m:r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l-GR" sz="2400" b="1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 Unicode MS" pitchFamily="34" charset="-128"/>
                                            </a:rPr>
                                            <m:t>𝜮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𝑤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−1/2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𝑇𝐿𝐷</m:t>
                              </m:r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8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𝐿𝐷</m:t>
                              </m:r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≥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𝐿𝐷</m:t>
                              </m:r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𝐿𝐷</m:t>
                              </m:r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where:</a:t>
                </a:r>
              </a:p>
              <a:p>
                <a:pPr marL="609600" indent="-609600" algn="ctr" eaLnBrk="1" hangingPunct="1">
                  <a:lnSpc>
                    <a:spcPct val="8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𝐿𝐷</m:t>
                          </m:r>
                          <m: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𝐴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l-GR" sz="24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𝜮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−1/2</m:t>
                          </m:r>
                        </m:sup>
                      </m:sSup>
                      <m:sSub>
                        <m:sSub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𝑇𝐿𝐷</m:t>
                          </m:r>
                          <m: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𝐴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l-GR" sz="24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𝜮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8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𝝁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𝐿𝐷</m:t>
                          </m:r>
                          <m: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𝐴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l-GR" sz="24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𝜮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1/2</m:t>
                          </m:r>
                        </m:sup>
                      </m:sSup>
                      <m:sSub>
                        <m:sSub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𝝁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𝑇𝐿𝐷</m:t>
                          </m:r>
                          <m: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𝐴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820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  <a:blipFill>
                <a:blip r:embed="rId3"/>
                <a:stretch>
                  <a:fillRect l="-1891" t="-3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4" name="Rectangle 6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5" name="Rectangle 8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6" name="Rectangle 10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7" name="Rectangle 12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8" name="Rectangle 14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9" name="Rectangle 1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DAA044-87E6-BF56-6951-DDC807C804AD}"/>
              </a:ext>
            </a:extLst>
          </p:cNvPr>
          <p:cNvGrpSpPr/>
          <p:nvPr/>
        </p:nvGrpSpPr>
        <p:grpSpPr>
          <a:xfrm>
            <a:off x="6858000" y="5181600"/>
            <a:ext cx="2057400" cy="722531"/>
            <a:chOff x="6858000" y="5181600"/>
            <a:chExt cx="2057400" cy="7225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2C1D9B3-E1DC-2E61-436D-F75D2F896D3A}"/>
                </a:ext>
              </a:extLst>
            </p:cNvPr>
            <p:cNvSpPr txBox="1"/>
            <p:nvPr/>
          </p:nvSpPr>
          <p:spPr>
            <a:xfrm>
              <a:off x="7820228" y="5257800"/>
              <a:ext cx="10951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/>
                  </a:solidFill>
                </a:rPr>
                <a:t>Modified</a:t>
              </a:r>
            </a:p>
            <a:p>
              <a:pPr algn="ctr"/>
              <a:r>
                <a:rPr lang="en-US" dirty="0">
                  <a:solidFill>
                    <a:schemeClr val="bg2"/>
                  </a:solidFill>
                </a:rPr>
                <a:t>Direction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D68C13A9-3D36-2205-DFDE-8E7DD3C18F96}"/>
                </a:ext>
              </a:extLst>
            </p:cNvPr>
            <p:cNvCxnSpPr/>
            <p:nvPr/>
          </p:nvCxnSpPr>
          <p:spPr>
            <a:xfrm flipH="1" flipV="1">
              <a:off x="6858000" y="5181600"/>
              <a:ext cx="914400" cy="3810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FFE53B-9C14-11CC-D3C5-BCC18AF0382E}"/>
              </a:ext>
            </a:extLst>
          </p:cNvPr>
          <p:cNvGrpSpPr/>
          <p:nvPr/>
        </p:nvGrpSpPr>
        <p:grpSpPr>
          <a:xfrm>
            <a:off x="5943600" y="5791200"/>
            <a:ext cx="2590800" cy="762000"/>
            <a:chOff x="7162800" y="4989731"/>
            <a:chExt cx="2590800" cy="76200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BD226B-AABF-2086-39FA-9EDAEAA6CEF1}"/>
                </a:ext>
              </a:extLst>
            </p:cNvPr>
            <p:cNvSpPr txBox="1"/>
            <p:nvPr/>
          </p:nvSpPr>
          <p:spPr>
            <a:xfrm>
              <a:off x="7799219" y="5382399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/>
                  </a:solidFill>
                </a:rPr>
                <a:t>But Same Center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171D340-62E9-0C29-3A4F-6B6B91324B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62800" y="4989731"/>
              <a:ext cx="609600" cy="572869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348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Discriminant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2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074821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Thus discrimination rule is: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Classify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to Class +1 when:</a:t>
                </a:r>
              </a:p>
              <a:p>
                <a:pPr marL="609600" indent="-609600" algn="ctr" eaLnBrk="1" hangingPunct="1">
                  <a:lnSpc>
                    <a:spcPct val="8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𝑛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𝐿𝐷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≥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𝜇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𝐿𝐷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𝑛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𝐿𝐷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where: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𝒏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𝐿𝐷𝐴</m:t>
                        </m:r>
                      </m:sub>
                    </m:sSub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b="1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𝒏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𝑇𝐿𝐷𝐴</m:t>
                        </m:r>
                      </m:sub>
                    </m:sSub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b="1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i="1" dirty="0">
                  <a:solidFill>
                    <a:schemeClr val="bg2"/>
                  </a:solidFill>
                  <a:latin typeface="Cambria Math" panose="02040503050406030204" pitchFamily="18" charset="0"/>
                  <a:ea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𝐿𝐷𝐴</m:t>
                        </m:r>
                      </m:sub>
                    </m:sSub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1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b="1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1/2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𝑇𝐿𝐷𝐴</m:t>
                        </m:r>
                      </m:sub>
                    </m:sSub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0</m:t>
                            </m:r>
                          </m:sub>
                        </m:sSub>
                      </m:e>
                      <m:sup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2800" b="1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sz="28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≥</m:t>
                    </m:r>
                  </m:oMath>
                </a14:m>
                <a:endParaRPr lang="en-US" sz="2800" i="1" dirty="0">
                  <a:solidFill>
                    <a:schemeClr val="bg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ea typeface="Cambria Math" panose="02040503050406030204" pitchFamily="18" charset="0"/>
                    <a:cs typeface="Arial Unicode MS" pitchFamily="34" charset="-128"/>
                  </a:rPr>
                  <a:t>                                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≥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</m:ctrlPr>
                      </m:sSupPr>
                      <m:e>
                        <m:box>
                          <m:box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2</m:t>
                                </m:r>
                              </m:den>
                            </m:f>
                          </m:e>
                        </m:box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</a:rPr>
                                      <m:t>𝒙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</a:rPr>
                                      <m:t>𝒙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Σ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820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074821"/>
                <a:ext cx="8382000" cy="5181600"/>
              </a:xfrm>
              <a:blipFill>
                <a:blip r:embed="rId3"/>
                <a:stretch>
                  <a:fillRect l="-1891" t="-3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4" name="Rectangle 6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5" name="Rectangle 8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6" name="Rectangle 10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7" name="Rectangle 12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8" name="Rectangle 14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9" name="Rectangle 1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4641" y="5029200"/>
            <a:ext cx="4274959" cy="1484531"/>
            <a:chOff x="144641" y="5029200"/>
            <a:chExt cx="4274959" cy="1484531"/>
          </a:xfrm>
        </p:grpSpPr>
        <p:sp>
          <p:nvSpPr>
            <p:cNvPr id="2" name="Rounded Rectangle 1"/>
            <p:cNvSpPr/>
            <p:nvPr/>
          </p:nvSpPr>
          <p:spPr>
            <a:xfrm>
              <a:off x="838200" y="5029200"/>
              <a:ext cx="3581400" cy="685800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4641" y="5867400"/>
              <a:ext cx="29033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Inner Product of New Data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Point &amp;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Transf’d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Direction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657600" y="4840069"/>
            <a:ext cx="5029200" cy="1597462"/>
            <a:chOff x="3657600" y="4840069"/>
            <a:chExt cx="5029200" cy="1597462"/>
          </a:xfrm>
        </p:grpSpPr>
        <p:sp>
          <p:nvSpPr>
            <p:cNvPr id="5" name="Rounded Rectangle 4"/>
            <p:cNvSpPr/>
            <p:nvPr/>
          </p:nvSpPr>
          <p:spPr>
            <a:xfrm>
              <a:off x="3657600" y="5638800"/>
              <a:ext cx="5029200" cy="798731"/>
            </a:xfrm>
            <a:prstGeom prst="round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05170" y="4840069"/>
              <a:ext cx="2300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Same Inner Product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Of Center Point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401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Outliers in PCA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305800" cy="55626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Example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Cornea Data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One Is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Outlier?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In Fact Is This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825" y="1228725"/>
            <a:ext cx="521017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39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Discriminant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2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04800" y="9906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 (in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orig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space) have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separ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ting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hyperplane with: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Normal vector: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DC00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DC00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𝒏</m:t>
                        </m:r>
                      </m:e>
                      <m:sub>
                        <m:r>
                          <a:rPr lang="en-US" i="1">
                            <a:solidFill>
                              <a:srgbClr val="DC00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𝐿𝐷𝐴</m:t>
                        </m:r>
                      </m:sub>
                    </m:sSub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                                               Intercept: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DC00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     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DC00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DC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rgbClr val="DC00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𝐿𝐷𝐴</m:t>
                        </m:r>
                      </m:sub>
                    </m:sSub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922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04800" y="990600"/>
                <a:ext cx="8458200" cy="5486400"/>
              </a:xfrm>
              <a:blipFill>
                <a:blip r:embed="rId3"/>
                <a:stretch>
                  <a:fillRect l="-1441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224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1" t="45470" r="11598" b="11368"/>
          <a:stretch>
            <a:fillRect/>
          </a:stretch>
        </p:blipFill>
        <p:spPr>
          <a:xfrm>
            <a:off x="1219200" y="2895600"/>
            <a:ext cx="6686550" cy="3041650"/>
          </a:xfrm>
          <a:noFill/>
        </p:spPr>
      </p:pic>
      <p:sp>
        <p:nvSpPr>
          <p:cNvPr id="9225" name="Rectangle 8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 flipH="1">
            <a:off x="2895600" y="2057400"/>
            <a:ext cx="457200" cy="2819400"/>
          </a:xfrm>
          <a:prstGeom prst="line">
            <a:avLst/>
          </a:prstGeom>
          <a:noFill/>
          <a:ln w="25400">
            <a:solidFill>
              <a:srgbClr val="D357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H="1">
            <a:off x="3733800" y="1447800"/>
            <a:ext cx="2667000" cy="2057400"/>
          </a:xfrm>
          <a:prstGeom prst="line">
            <a:avLst/>
          </a:prstGeom>
          <a:noFill/>
          <a:ln w="25400">
            <a:solidFill>
              <a:srgbClr val="D357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 flipH="1">
            <a:off x="2730000" y="2514600"/>
            <a:ext cx="4800600" cy="2057400"/>
          </a:xfrm>
          <a:prstGeom prst="line">
            <a:avLst/>
          </a:prstGeom>
          <a:noFill/>
          <a:ln w="25400">
            <a:solidFill>
              <a:srgbClr val="D357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30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7" grpId="0" animBg="1"/>
      <p:bldP spid="9228" grpId="0" animBg="1"/>
      <p:bldP spid="92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Discriminant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Relationship to </a:t>
                </a:r>
                <a:r>
                  <a:rPr lang="en-US" sz="2800" u="sng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Mahalanobis</a:t>
                </a:r>
                <a:r>
                  <a:rPr lang="en-US" sz="28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distance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Idea:    For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~</m:t>
                    </m:r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𝝁</m:t>
                        </m:r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,</m:t>
                        </m:r>
                        <m:r>
                          <a:rPr lang="el-GR" sz="2800" b="1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𝜮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a </a:t>
                </a:r>
                <a:r>
                  <a:rPr lang="en-US" sz="28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natural distance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28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measure </a:t>
                </a: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is: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800" b="0" i="1" smtClean="0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𝑡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l-GR" sz="2800" b="1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  <a:cs typeface="Arial Unicode MS" pitchFamily="34" charset="-128"/>
                                  </a:rPr>
                                  <m:t>𝜮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−1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1/2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02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1527" t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50" name="Rectangle 6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51" name="Rectangle 8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52" name="Rectangle 10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53" name="Rectangle 12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2" r="15292"/>
          <a:stretch/>
        </p:blipFill>
        <p:spPr bwMode="auto">
          <a:xfrm>
            <a:off x="2685978" y="3048000"/>
            <a:ext cx="3714822" cy="378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543389" y="3733800"/>
            <a:ext cx="2543211" cy="1727775"/>
            <a:chOff x="4543389" y="3733800"/>
            <a:chExt cx="2543211" cy="1727775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4572000" y="3733800"/>
              <a:ext cx="838200" cy="106680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43389" y="4938786"/>
              <a:ext cx="181011" cy="16661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410200" y="4876800"/>
                  <a:ext cx="16764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=</m:t>
                        </m:r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0200" y="4876800"/>
                  <a:ext cx="1676400" cy="584775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1250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Discriminant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Relationship to </a:t>
                </a:r>
                <a:r>
                  <a:rPr lang="en-US" sz="2800" u="sng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Mahalanobis</a:t>
                </a:r>
                <a:r>
                  <a:rPr lang="en-US" sz="28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distance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Idea:    For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~</m:t>
                    </m:r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𝝁</m:t>
                        </m:r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,</m:t>
                        </m:r>
                        <m:r>
                          <a:rPr lang="el-GR" sz="2800" b="1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𝜮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a </a:t>
                </a:r>
                <a:r>
                  <a:rPr lang="en-US" sz="28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natural distance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28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measure </a:t>
                </a: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is: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800" b="0" i="1" smtClean="0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𝑡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l-GR" sz="2800" b="1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  <a:cs typeface="Arial Unicode MS" pitchFamily="34" charset="-128"/>
                                  </a:rPr>
                                  <m:t>𝜮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−1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1/2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28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unit free</a:t>
                </a:r>
                <a:r>
                  <a:rPr lang="en-US" sz="28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  i.e.  </a:t>
                </a:r>
                <a:r>
                  <a:rPr lang="en-US" sz="28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standardized</a:t>
                </a:r>
                <a:r>
                  <a:rPr lang="en-US" sz="28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essentially </a:t>
                </a:r>
                <a:r>
                  <a:rPr lang="en-US" sz="28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mod out</a:t>
                </a: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covariance structure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Euclidean dist. applied to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l-GR" sz="2800" b="1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𝜮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b>
                      <m:sSubPr>
                        <m:ctrlPr>
                          <a:rPr lang="en-US" sz="2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l-GR" sz="2800" b="1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𝜮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b>
                      <m:sSub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Same as key transformation for LDA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LDA is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28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mean difference in </a:t>
                </a:r>
                <a:r>
                  <a:rPr lang="en-US" sz="2800" i="1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Mahalanobis</a:t>
                </a:r>
                <a:r>
                  <a:rPr lang="en-US" sz="28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space</a:t>
                </a: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</p:txBody>
          </p:sp>
        </mc:Choice>
        <mc:Fallback xmlns="">
          <p:sp>
            <p:nvSpPr>
              <p:cNvPr id="102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1527" t="-556" b="-4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50" name="Rectangle 6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51" name="Rectangle 8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52" name="Rectangle 10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53" name="Rectangle 12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066800"/>
            <a:ext cx="8534400" cy="51816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Above derivation of LDA was: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Nonstandard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 in any other textbooks(?)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Nonparametric (don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need Gaussian data)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Used no probability distributions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Machine Learning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than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Statistics</a:t>
            </a:r>
          </a:p>
          <a:p>
            <a:pPr marL="0" indent="0" algn="ctr" eaLnBrk="1" hangingPunct="1">
              <a:lnSpc>
                <a:spcPct val="140000"/>
              </a:lnSpc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(but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careful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about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case)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22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Likelihood View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Assume:  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distributions are multivariate    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for   </a:t>
                </a:r>
                <a:r>
                  <a:rPr lang="en-US" dirty="0">
                    <a:solidFill>
                      <a:schemeClr val="bg2"/>
                    </a:solidFill>
                    <a:ea typeface="Cambria Math" panose="02040503050406030204" pitchFamily="18" charset="0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⨀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= +,-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strong distributional assumption 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+ </a:t>
                </a: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common covariance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(</a:t>
                </a:r>
                <a:r>
                  <a:rPr lang="en-US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ithin Class)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endParaRPr lang="en-US" sz="2800" dirty="0"/>
              </a:p>
            </p:txBody>
          </p:sp>
        </mc:Choice>
        <mc:Fallback xmlns="">
          <p:sp>
            <p:nvSpPr>
              <p:cNvPr id="1127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  <a:blipFill>
                <a:blip r:embed="rId3"/>
                <a:stretch>
                  <a:fillRect l="-1891" t="-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272" name="Rectangle 6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273" name="Rectangle 8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31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Likelihood View (cont.)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At a location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the likelihood ratio, for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choosing between Class +1 and Class -1, is: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endParaRPr lang="en-US" sz="2400" b="0" i="1" dirty="0">
                  <a:solidFill>
                    <a:schemeClr val="bg2"/>
                  </a:solidFill>
                  <a:latin typeface="Cambria Math" panose="02040503050406030204" pitchFamily="18" charset="0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𝐿𝑅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4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𝜑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l-GR" sz="2400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sz="24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𝜑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l-GR" sz="2400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sz="24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𝜑</m:t>
                        </m:r>
                      </m:e>
                      <m:sub>
                        <m:sSup>
                          <m:sSupPr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is the Gaussian density, 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		with covariance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𝜮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𝑤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  <a:blipFill>
                <a:blip r:embed="rId3"/>
                <a:stretch>
                  <a:fillRect l="-1891" t="-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297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298" name="Rectangle 8"/>
          <p:cNvSpPr>
            <a:spLocks noChangeArrowheads="1"/>
          </p:cNvSpPr>
          <p:nvPr/>
        </p:nvSpPr>
        <p:spPr bwMode="auto">
          <a:xfrm>
            <a:off x="0" y="31892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299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3099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2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Likelihood View (cont.)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Simplifying, using the Gaussian density: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𝜑</m:t>
                          </m:r>
                        </m:e>
                        <m:sub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𝒙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/2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l-GR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sSup>
                        <m:sSup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l-GR" b="1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/>
                                              <a:ea typeface="Cambria Math"/>
                                              <a:cs typeface="Arial Unicode MS" pitchFamily="34" charset="-128"/>
                                            </a:rPr>
                                            <m:t>𝜮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𝑤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r>
                                    <a:rPr lang="en-US" b="1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𝒙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Gives (critically using </a:t>
                </a: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common </a:t>
                </a:r>
                <a:r>
                  <a:rPr lang="en-US" i="1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covariances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): </a:t>
                </a:r>
              </a:p>
              <a:p>
                <a:pPr marL="0" indent="0" eaLnBrk="1" hangingPunct="1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𝐿𝑅</m:t>
                    </m:r>
                    <m:d>
                      <m:d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0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sz="2400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</m:d>
                    <m:r>
                      <a:rPr lang="en-US" sz="24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</m:oMath>
                </a14:m>
                <a:r>
                  <a:rPr lang="en-US" sz="2400" b="0" i="1" dirty="0">
                    <a:solidFill>
                      <a:schemeClr val="bg2"/>
                    </a:solidFill>
                    <a:latin typeface="Cambria Math" panose="02040503050406030204" pitchFamily="18" charset="0"/>
                    <a:ea typeface="Arial Unicode MS" pitchFamily="34" charset="-128"/>
                    <a:cs typeface="Arial Unicode MS" pitchFamily="34" charset="-128"/>
                  </a:rPr>
                  <a:t>=</a:t>
                </a:r>
              </a:p>
              <a:p>
                <a:pPr marL="0" indent="0" algn="ctr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1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/>
                                              <a:ea typeface="Cambria Math"/>
                                              <a:cs typeface="Arial Unicode MS" pitchFamily="34" charset="-128"/>
                                            </a:rPr>
                                            <m:t>Σ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𝑤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1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𝝁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1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400" b="1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/>
                                              <a:ea typeface="Cambria Math"/>
                                              <a:cs typeface="Arial Unicode MS" pitchFamily="34" charset="-128"/>
                                            </a:rPr>
                                            <m:t>Σ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𝑤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1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 Unicode MS" pitchFamily="34" charset="-128"/>
                                            </a:rPr>
                                            <m:t>𝝁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 Unicode MS" pitchFamily="34" charset="-128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eaLnBrk="1" hangingPunct="1">
                  <a:buNone/>
                </a:pPr>
                <a:r>
                  <a:rPr lang="en-US" sz="2400" b="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−2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log</m:t>
                        </m:r>
                      </m:fName>
                      <m:e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𝐿𝑅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𝝁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𝝁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l-GR" sz="2400" b="1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  <a:cs typeface="Arial Unicode MS" pitchFamily="34" charset="-128"/>
                                  </a:rPr>
                                  <m:t>𝜮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en-US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</m:oMath>
                </a14:m>
                <a:endParaRPr lang="en-US" sz="2400" b="0" i="1" dirty="0">
                  <a:solidFill>
                    <a:schemeClr val="bg2"/>
                  </a:solidFill>
                  <a:latin typeface="Cambria Math" panose="02040503050406030204" pitchFamily="18" charset="0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algn="ctr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l-GR" sz="2400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𝝁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l-GR" sz="2400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332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  <a:blipFill>
                <a:blip r:embed="rId3"/>
                <a:stretch>
                  <a:fillRect l="-1891" t="-1529" r="-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2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2" name="Rectangle 6"/>
          <p:cNvSpPr>
            <a:spLocks noChangeArrowheads="1"/>
          </p:cNvSpPr>
          <p:nvPr/>
        </p:nvSpPr>
        <p:spPr bwMode="auto">
          <a:xfrm>
            <a:off x="0" y="2963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3" name="Rectangle 8"/>
          <p:cNvSpPr>
            <a:spLocks noChangeArrowheads="1"/>
          </p:cNvSpPr>
          <p:nvPr/>
        </p:nvSpPr>
        <p:spPr bwMode="auto">
          <a:xfrm>
            <a:off x="0" y="3097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4" name="Rectangle 10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5" name="Rectangle 12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69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6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Likelihood View (cont.)</a:t>
                </a:r>
              </a:p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𝝁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⨀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sz="2800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0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8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8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𝒙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0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−2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8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𝝁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+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⨀</m:t>
                              </m:r>
                            </m:sup>
                          </m:sSup>
                        </m:e>
                        <m: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8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𝝁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              for        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⨀</m:t>
                    </m:r>
                    <m:r>
                      <a:rPr lang="en-US" sz="28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=−1, +1</m:t>
                    </m:r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434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  <a:blipFill>
                <a:blip r:embed="rId3"/>
                <a:stretch>
                  <a:fillRect l="-1891" t="-2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4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8" name="Rectangle 6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9" name="Rectangle 8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0" name="Rectangle 10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1" name="Rectangle 12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2" name="Rectangle 14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3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9883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6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Likelihood View (cont.)</a:t>
                </a:r>
              </a:p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𝝁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⨀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sz="2800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0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8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8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𝒙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0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−2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8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𝝁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+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⨀</m:t>
                              </m:r>
                            </m:sup>
                          </m:sSup>
                        </m:e>
                        <m: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8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𝝁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so:  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−2</m:t>
                    </m:r>
                    <m:func>
                      <m:funcPr>
                        <m:ctrlPr>
                          <a:rPr lang="en-US" sz="2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log</m:t>
                        </m:r>
                      </m:fName>
                      <m:e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𝐿𝑅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𝝁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𝝁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l-GR" sz="2800" b="1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  <a:cs typeface="Arial Unicode MS" pitchFamily="34" charset="-128"/>
                                  </a:rPr>
                                  <m:t>𝜮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=−2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4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4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Cambria Math" panose="02040503050406030204" pitchFamily="18" charset="0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Note:  same terms subtract off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434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  <a:blipFill>
                <a:blip r:embed="rId3"/>
                <a:stretch>
                  <a:fillRect l="-1891" t="-2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4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8" name="Rectangle 6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9" name="Rectangle 8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0" name="Rectangle 10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1" name="Rectangle 12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2" name="Rectangle 14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3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2133600" y="3547875"/>
            <a:ext cx="76200" cy="1267806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0737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6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Likelihood View (cont.)</a:t>
                </a:r>
              </a:p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𝝁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⨀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sz="2800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0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8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8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𝒙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0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−2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8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𝝁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+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⨀</m:t>
                              </m:r>
                            </m:sup>
                          </m:sSup>
                        </m:e>
                        <m: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8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𝝁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so:  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−2</m:t>
                    </m:r>
                    <m:func>
                      <m:func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log</m:t>
                        </m:r>
                      </m:fName>
                      <m:e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𝐿𝑅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𝝁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𝝁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l-GR" sz="2800" b="1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  <a:cs typeface="Arial Unicode MS" pitchFamily="34" charset="-128"/>
                                  </a:rPr>
                                  <m:t>𝜮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=−2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4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4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Cambria Math" panose="02040503050406030204" pitchFamily="18" charset="0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Note:  cross terms have  ±  cancellation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434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  <a:blipFill>
                <a:blip r:embed="rId3"/>
                <a:stretch>
                  <a:fillRect l="-1891" t="-2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4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8" name="Rectangle 6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9" name="Rectangle 8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0" name="Rectangle 10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1" name="Rectangle 12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2" name="Rectangle 14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3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5410200" y="3810000"/>
            <a:ext cx="1219200" cy="16764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629400" y="3886200"/>
            <a:ext cx="914400" cy="16002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371600" y="3371671"/>
            <a:ext cx="2971800" cy="1962329"/>
            <a:chOff x="1371600" y="3810000"/>
            <a:chExt cx="2971800" cy="1962329"/>
          </a:xfrm>
        </p:grpSpPr>
        <p:sp>
          <p:nvSpPr>
            <p:cNvPr id="2" name="TextBox 1"/>
            <p:cNvSpPr txBox="1"/>
            <p:nvPr/>
          </p:nvSpPr>
          <p:spPr>
            <a:xfrm>
              <a:off x="1706013" y="4572000"/>
              <a:ext cx="225638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Seen in Above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Nonparametric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Derivation</a:t>
              </a: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371600" y="3810000"/>
              <a:ext cx="2971800" cy="609600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72000" y="3352800"/>
            <a:ext cx="3733800" cy="1828800"/>
            <a:chOff x="4572000" y="3810000"/>
            <a:chExt cx="3733800" cy="1828800"/>
          </a:xfrm>
        </p:grpSpPr>
        <p:sp>
          <p:nvSpPr>
            <p:cNvPr id="5" name="TextBox 4"/>
            <p:cNvSpPr txBox="1"/>
            <p:nvPr/>
          </p:nvSpPr>
          <p:spPr>
            <a:xfrm>
              <a:off x="5559169" y="4807803"/>
              <a:ext cx="20681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Similar To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Above Center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572000" y="3810000"/>
              <a:ext cx="3733800" cy="609600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286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Robust PCA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Elliptical PCA for cornea data: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 PC2,    Elliptical PC2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NORM200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7400" y="1981200"/>
            <a:ext cx="2057688" cy="4344006"/>
          </a:xfrm>
          <a:prstGeom prst="rect">
            <a:avLst/>
          </a:prstGeom>
        </p:spPr>
      </p:pic>
      <p:pic>
        <p:nvPicPr>
          <p:cNvPr id="5" name="NORM222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8912" y="1981200"/>
            <a:ext cx="2057688" cy="43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8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6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Likelihood View (cont.)</a:t>
                </a:r>
              </a:p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𝝁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⨀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sz="2800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0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8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8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𝒙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0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−2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8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𝝁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+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⨀</m:t>
                              </m:r>
                            </m:sup>
                          </m:sSup>
                        </m:e>
                        <m: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8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𝝁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so:  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−2</m:t>
                    </m:r>
                    <m:func>
                      <m:func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log</m:t>
                        </m:r>
                      </m:fName>
                      <m:e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𝐿𝑅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𝝁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𝝁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l-GR" sz="2800" b="1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  <a:cs typeface="Arial Unicode MS" pitchFamily="34" charset="-128"/>
                                  </a:rPr>
                                  <m:t>𝜮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=−2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4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4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4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Thus  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𝐿𝑅</m:t>
                    </m:r>
                    <m:d>
                      <m:d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0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sz="2400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</m:d>
                    <m:r>
                      <a:rPr lang="en-US" sz="24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≥</m:t>
                    </m:r>
                    <m:r>
                      <a:rPr lang="en-US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when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−2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log</m:t>
                          </m:r>
                        </m:fName>
                        <m:e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𝐿𝑅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l-GR" sz="2400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sz="240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≤</m:t>
                      </m:r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0</m:t>
                      </m:r>
                    </m:oMath>
                  </m:oMathPara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0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sz="2400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  <m: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sz="24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≥</m:t>
                    </m:r>
                    <m:box>
                      <m:boxPr>
                        <m:ctrlPr>
                          <a:rPr lang="en-US" sz="24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2</m:t>
                            </m:r>
                          </m:den>
                        </m:f>
                      </m:e>
                    </m:box>
                    <m:sSup>
                      <m:sSup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𝝁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𝝁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sz="2400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  <m: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434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  <a:blipFill>
                <a:blip r:embed="rId3"/>
                <a:stretch>
                  <a:fillRect l="-1891" t="-2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4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8" name="Rectangle 6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9" name="Rectangle 8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0" name="Rectangle 10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1" name="Rectangle 12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2" name="Rectangle 14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3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32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71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Likelihood View (cont.)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Replacing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𝝁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𝝁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and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𝜮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𝑤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by maximum likelihood estimates: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l-GR" sz="28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l-GR" sz="2800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</m:acc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𝑤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Gives the likelihood ratio discrimination rule: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Choose Class +1, when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l-GR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l-GR" sz="2400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24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≥</m:t>
                      </m:r>
                      <m:box>
                        <m:box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l-GR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l-GR" sz="2400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Same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as above, so:     LDA can be viewed as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Likelihood Ratio Rule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53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  <a:blipFill>
                <a:blip r:embed="rId3"/>
                <a:stretch>
                  <a:fillRect l="-1891" t="-1529" r="-1745" b="-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72" name="Rectangle 6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4" name="Rectangle 1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5" name="Rectangle 12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6" name="Rectangle 14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7" name="Rectangle 16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92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Generalization I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Gaussian Likelihood Ratio Discrimination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(a. k. a.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“N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onlinear Discriminant Analysis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Idea:      Assume 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class distributions are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:endParaRPr lang="en-US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Different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covariances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!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Likelihood Ratio rule is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straightf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num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calc.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(thus can easily implement, and do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discrim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</a:t>
                </a:r>
              </a:p>
            </p:txBody>
          </p:sp>
        </mc:Choice>
        <mc:Fallback xmlns="">
          <p:sp>
            <p:nvSpPr>
              <p:cNvPr id="1638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  <a:blipFill>
                <a:blip r:embed="rId3"/>
                <a:stretch>
                  <a:fillRect l="-1891" t="-1412" r="-2182" b="-2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9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1" name="Rectangle 6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57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066800"/>
            <a:ext cx="8382000" cy="51816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Gaussian Likelihood Ratio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Discrim</a:t>
            </a:r>
            <a:r>
              <a:rPr lang="en-US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(cont.)</a:t>
            </a:r>
          </a:p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 longer have </a:t>
            </a:r>
            <a:r>
              <a:rPr lang="en-US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</a:t>
            </a:r>
            <a:r>
              <a:rPr lang="en-US" i="1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hyperplane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repr</a:t>
            </a:r>
            <a:r>
              <a:rPr lang="en-US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(instead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regions determined by quadratics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(fairly complicated case-wise calculations)</a:t>
            </a:r>
          </a:p>
          <a:p>
            <a:pPr marL="609600" indent="-609600" algn="ctr" eaLnBrk="1" hangingPunct="1">
              <a:buFontTx/>
              <a:buNone/>
            </a:pPr>
            <a:endParaRPr lang="en-US" sz="1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display:  for grid of test points, </a:t>
            </a:r>
          </a:p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color as:</a:t>
            </a:r>
          </a:p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</a:t>
            </a:r>
            <a:r>
              <a:rPr lang="en-US" dirty="0">
                <a:solidFill>
                  <a:srgbClr val="E6E1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Yellow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if assigned to </a:t>
            </a:r>
            <a:r>
              <a:rPr lang="en-US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+1</a:t>
            </a:r>
          </a:p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</a:t>
            </a:r>
            <a:r>
              <a:rPr lang="en-US" dirty="0">
                <a:solidFill>
                  <a:srgbClr val="00E3D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Cyan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if assigned to </a:t>
            </a:r>
            <a:r>
              <a:rPr lang="en-US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-1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intensity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is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strength of assignment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55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Display of Classifiers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 bwMode="auto">
          <a:xfrm>
            <a:off x="3627438" y="1524000"/>
            <a:ext cx="50673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28600" y="2497555"/>
            <a:ext cx="7163400" cy="2628900"/>
            <a:chOff x="228000" y="2468940"/>
            <a:chExt cx="7163400" cy="2628900"/>
          </a:xfrm>
        </p:grpSpPr>
        <p:sp>
          <p:nvSpPr>
            <p:cNvPr id="9" name="TextBox 8"/>
            <p:cNvSpPr txBox="1"/>
            <p:nvPr/>
          </p:nvSpPr>
          <p:spPr>
            <a:xfrm>
              <a:off x="228000" y="2468940"/>
              <a:ext cx="378475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Use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BE6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Yellow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for Grid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Points Assigned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Plus Class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24600" y="4259640"/>
              <a:ext cx="1066800" cy="838200"/>
            </a:xfrm>
            <a:prstGeom prst="rect">
              <a:avLst/>
            </a:prstGeom>
            <a:solidFill>
              <a:srgbClr val="EBE600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8600" y="3124200"/>
            <a:ext cx="5715000" cy="3124200"/>
            <a:chOff x="228600" y="3124200"/>
            <a:chExt cx="5715000" cy="3124200"/>
          </a:xfrm>
        </p:grpSpPr>
        <p:sp>
          <p:nvSpPr>
            <p:cNvPr id="12" name="TextBox 11"/>
            <p:cNvSpPr txBox="1"/>
            <p:nvPr/>
          </p:nvSpPr>
          <p:spPr>
            <a:xfrm>
              <a:off x="228600" y="4678740"/>
              <a:ext cx="357822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Use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E7E7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Cyan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for Grid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Points Assigned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Minus Class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76800" y="3124200"/>
              <a:ext cx="1066800" cy="838200"/>
            </a:xfrm>
            <a:prstGeom prst="rect">
              <a:avLst/>
            </a:prstGeom>
            <a:solidFill>
              <a:srgbClr val="00E7E7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57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for Tilted Point Clouds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Works well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325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6316" r="16058" b="11368"/>
          <a:stretch>
            <a:fillRect/>
          </a:stretch>
        </p:blipFill>
        <p:spPr>
          <a:xfrm>
            <a:off x="2208213" y="1612900"/>
            <a:ext cx="5211762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21780106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for Tilted Point Clouds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Works well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427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6316" r="16058" b="11368"/>
          <a:stretch>
            <a:fillRect/>
          </a:stretch>
        </p:blipFill>
        <p:spPr>
          <a:xfrm>
            <a:off x="2208213" y="1612900"/>
            <a:ext cx="5211762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39283610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for Donut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Poor, no plane can work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530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6316" r="16058" b="11368"/>
          <a:stretch>
            <a:fillRect/>
          </a:stretch>
        </p:blipFill>
        <p:spPr>
          <a:xfrm>
            <a:off x="2208213" y="1612900"/>
            <a:ext cx="5211762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31741116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6316" r="16058" b="11368"/>
          <a:stretch>
            <a:fillRect/>
          </a:stretch>
        </p:blipFill>
        <p:spPr>
          <a:xfrm>
            <a:off x="2208213" y="1612900"/>
            <a:ext cx="5211762" cy="5140325"/>
          </a:xfrm>
          <a:noFill/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for Donut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Works well (good quadratic)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(Even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though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 not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Gaussian)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04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for X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Poor, no plane can work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734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6316" r="16058" b="11368"/>
          <a:stretch>
            <a:fillRect/>
          </a:stretch>
        </p:blipFill>
        <p:spPr>
          <a:xfrm>
            <a:off x="2208213" y="1612900"/>
            <a:ext cx="5211762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1212460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tx1"/>
            </a:gs>
            <a:gs pos="100000">
              <a:srgbClr val="FFC0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GWAS Data Anal.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View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Clear Ethnic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Groups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 Several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Outliers!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Eliminate With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Spherical PCA?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t="24775" r="15641" b="4606"/>
          <a:stretch/>
        </p:blipFill>
        <p:spPr bwMode="auto">
          <a:xfrm>
            <a:off x="3415762" y="1139163"/>
            <a:ext cx="5728238" cy="571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2133600" y="3429000"/>
            <a:ext cx="1752600" cy="11430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133600" y="4572000"/>
            <a:ext cx="1828800" cy="9906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133600" y="4572000"/>
            <a:ext cx="3352800" cy="12192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642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for X </a:t>
            </a:r>
            <a:r>
              <a:rPr lang="en-US" sz="320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Better, but not great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837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6316" r="16058" b="11368"/>
          <a:stretch>
            <a:fillRect/>
          </a:stretch>
        </p:blipFill>
        <p:spPr>
          <a:xfrm>
            <a:off x="2208213" y="1612900"/>
            <a:ext cx="5211762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12630119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Summary of LDA vs. GLR: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Tilted Point Clouds Data</a:t>
            </a:r>
          </a:p>
          <a:p>
            <a:pPr marL="1104900" lvl="1" indent="-5334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good</a:t>
            </a:r>
          </a:p>
          <a:p>
            <a:pPr marL="1104900" lvl="1" indent="-5334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good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 Data</a:t>
            </a:r>
          </a:p>
          <a:p>
            <a:pPr marL="1104900" lvl="1" indent="-5334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bad</a:t>
            </a:r>
          </a:p>
          <a:p>
            <a:pPr marL="1104900" lvl="1" indent="-5334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good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 Data</a:t>
            </a:r>
          </a:p>
          <a:p>
            <a:pPr marL="1104900" lvl="1" indent="-5334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bad</a:t>
            </a:r>
          </a:p>
          <a:p>
            <a:pPr marL="1104900" lvl="1" indent="-5334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OK, not great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Conclusion:     GLR generally better</a:t>
            </a: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(will see a different answer for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data)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C94916-4B9C-9C29-390E-DA264720E593}"/>
              </a:ext>
            </a:extLst>
          </p:cNvPr>
          <p:cNvGrpSpPr/>
          <p:nvPr/>
        </p:nvGrpSpPr>
        <p:grpSpPr>
          <a:xfrm>
            <a:off x="4724400" y="4114800"/>
            <a:ext cx="1967205" cy="1981200"/>
            <a:chOff x="5715000" y="4648200"/>
            <a:chExt cx="1967205" cy="19812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AE1735-BFD7-B9C8-146B-821BEBF81F6E}"/>
                </a:ext>
              </a:extLst>
            </p:cNvPr>
            <p:cNvSpPr txBox="1"/>
            <p:nvPr/>
          </p:nvSpPr>
          <p:spPr>
            <a:xfrm>
              <a:off x="5715000" y="4648200"/>
              <a:ext cx="19672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High Dimension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Low Sample Size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A7DE9C5-CB34-FCD0-4863-F3EDC5D47671}"/>
                </a:ext>
              </a:extLst>
            </p:cNvPr>
            <p:cNvCxnSpPr>
              <a:cxnSpLocks/>
            </p:cNvCxnSpPr>
            <p:nvPr/>
          </p:nvCxnSpPr>
          <p:spPr>
            <a:xfrm>
              <a:off x="6698602" y="5332631"/>
              <a:ext cx="983603" cy="1296769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980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Generalization II     (Gen. I was GLR)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prior probabilities</a:t>
            </a:r>
          </a:p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idea:  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Give different weights to 2 classes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assume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 priori equally likely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Canonical Example:   Rare Disease Testing</a:t>
            </a:r>
          </a:p>
          <a:p>
            <a:pPr marL="0" indent="0" algn="ctr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(Often Train on Mostly Rare Cases)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383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Generalization II     (Gen. I was GLR)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prior probabilities</a:t>
            </a:r>
          </a:p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idea:  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Give different weights to 2 classes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assume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 priori equally likely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Development is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straightforward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Modified likelihood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Change intercept in LDA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Won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explore further here 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710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Generalization III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Also Called: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Multiple Discriminant Analysis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Duda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et al. (2001)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Canonical Variate Analysis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Mardia, et al. (1979)</a:t>
            </a:r>
          </a:p>
        </p:txBody>
      </p:sp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31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248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Generalization III</a:t>
                </a: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Principal Discriminant Analysis</a:t>
                </a:r>
              </a:p>
              <a:p>
                <a:pPr marL="609600" indent="-609600" eaLnBrk="1" hangingPunct="1">
                  <a:lnSpc>
                    <a:spcPct val="9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Idea: LDA-like approach to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𝐾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&gt;2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classes</a:t>
                </a:r>
              </a:p>
              <a:p>
                <a:pPr marL="609600" indent="-609600" eaLnBrk="1" hangingPunct="1">
                  <a:lnSpc>
                    <a:spcPct val="9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Assumption:    Class covariance matrices are the </a:t>
                </a: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same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(similar)</a:t>
                </a:r>
              </a:p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(but not Gaussian, same situation as for LDA)</a:t>
                </a:r>
              </a:p>
              <a:p>
                <a:pPr marL="609600" indent="-609600" eaLnBrk="1" hangingPunct="1">
                  <a:lnSpc>
                    <a:spcPct val="9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Main idea:     </a:t>
                </a: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Quantify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location of classes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by their means</a:t>
                </a: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(1)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p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⋯,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p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𝐾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458200" cy="5486400"/>
              </a:xfrm>
              <a:blipFill>
                <a:blip r:embed="rId3"/>
                <a:stretch>
                  <a:fillRect l="-1875" t="-2333" r="-1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31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163F80F-A95C-4111-BDD1-81ABFD72A71A}"/>
                  </a:ext>
                </a:extLst>
              </p:cNvPr>
              <p:cNvSpPr txBox="1"/>
              <p:nvPr/>
            </p:nvSpPr>
            <p:spPr>
              <a:xfrm>
                <a:off x="6553200" y="5906869"/>
                <a:ext cx="164878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rPr>
                  <a:t>Analog of MD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rPr>
                  <a:t>For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𝐾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rPr>
                  <a:t> Classes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163F80F-A95C-4111-BDD1-81ABFD72A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5906869"/>
                <a:ext cx="1648785" cy="646331"/>
              </a:xfrm>
              <a:prstGeom prst="rect">
                <a:avLst/>
              </a:prstGeom>
              <a:blipFill>
                <a:blip r:embed="rId4"/>
                <a:stretch>
                  <a:fillRect l="-2963" t="-5660" r="-2963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492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 (cont.)</a:t>
            </a:r>
          </a:p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way to find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directions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among the means: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on set of means</a:t>
            </a:r>
          </a:p>
          <a:p>
            <a:pPr marL="609600" indent="-609600" algn="ctr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(Think Analog of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sp>
        <p:nvSpPr>
          <p:cNvPr id="20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58" name="Rectangle 7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59" name="Rectangle 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034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Principal Discriminant Analysis (cont.)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way to find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interesting directions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among the means: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PCA on set of means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   Eigen-analysis of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between class covariance matrix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𝐵</m:t>
                        </m:r>
                      </m:sup>
                    </m:sSup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𝑀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𝑀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box>
                        <m:box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𝐾</m:t>
                                  </m:r>
                                </m:e>
                              </m:rad>
                            </m:den>
                          </m:f>
                        </m:e>
                      </m:box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(1)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acc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  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⋯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𝐾</m:t>
                              </m:r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Aside:  can show:  overall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Σ</m:t>
                        </m:r>
                      </m:e>
                    </m:acc>
                    <m:r>
                      <a:rPr lang="en-US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𝐾</m:t>
                    </m:r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𝐵</m:t>
                        </m:r>
                      </m:sup>
                    </m:sSup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𝑤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0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189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58" name="Rectangle 7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59" name="Rectangle 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53001" y="4061522"/>
            <a:ext cx="4000499" cy="1043878"/>
            <a:chOff x="4953001" y="4061522"/>
            <a:chExt cx="4000499" cy="1043878"/>
          </a:xfrm>
        </p:grpSpPr>
        <p:sp>
          <p:nvSpPr>
            <p:cNvPr id="2" name="TextBox 1"/>
            <p:cNvSpPr txBox="1"/>
            <p:nvPr/>
          </p:nvSpPr>
          <p:spPr>
            <a:xfrm>
              <a:off x="6646458" y="4061522"/>
              <a:ext cx="23070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Mean of Means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>
              <a:off x="6934200" y="4499124"/>
              <a:ext cx="865779" cy="606276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2" idx="2"/>
            </p:cNvCxnSpPr>
            <p:nvPr/>
          </p:nvCxnSpPr>
          <p:spPr>
            <a:xfrm flipH="1">
              <a:off x="4953001" y="4523187"/>
              <a:ext cx="2846978" cy="582213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906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 (cont.)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PCA only works like Mean Difference,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Expect can improve by</a:t>
            </a:r>
          </a:p>
          <a:p>
            <a:pPr marL="609600" indent="-609600" algn="ctr" eaLnBrk="1" hangingPunct="1"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taking covariance into account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marL="609600" indent="-609600" algn="ctr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(Recall Improvement of LDA over MD)</a:t>
            </a:r>
          </a:p>
        </p:txBody>
      </p:sp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0" name="Rectangle 6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957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Principal Discriminant Analysis (cont.)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PCA only works like Mean Difference,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Expect can improve by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taking covariance into account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Blind application of above ideas suggests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eigen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-analysis of: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l-GR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𝜮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𝐵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307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189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0" name="Rectangle 6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0539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tx1"/>
            </a:gs>
            <a:gs pos="100000">
              <a:srgbClr val="FFC0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GWAS Data Anal.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Spherical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Looks Same?!?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is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going on?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Will Explain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Later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23619" r="16154" b="6917"/>
          <a:stretch/>
        </p:blipFill>
        <p:spPr bwMode="auto">
          <a:xfrm>
            <a:off x="3499994" y="1232697"/>
            <a:ext cx="5644006" cy="562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3263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 Illustrated</a:t>
            </a:r>
          </a:p>
        </p:txBody>
      </p:sp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0" name="Rectangle 6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5709A533-1DD3-13DC-A107-AF3F47D72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087"/>
            <a:ext cx="9144000" cy="4622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7F280-B2DD-22E7-8E48-146A81C69C30}"/>
              </a:ext>
            </a:extLst>
          </p:cNvPr>
          <p:cNvSpPr txBox="1"/>
          <p:nvPr/>
        </p:nvSpPr>
        <p:spPr>
          <a:xfrm>
            <a:off x="3124200" y="4749225"/>
            <a:ext cx="3090333" cy="584775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Text Figure 11.5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102FC6-22C6-C054-726E-15555FA962CE}"/>
              </a:ext>
            </a:extLst>
          </p:cNvPr>
          <p:cNvSpPr txBox="1"/>
          <p:nvPr/>
        </p:nvSpPr>
        <p:spPr>
          <a:xfrm>
            <a:off x="1219200" y="3377625"/>
            <a:ext cx="7131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Landmark Shapes of Great Ape Skulls</a:t>
            </a:r>
          </a:p>
        </p:txBody>
      </p:sp>
    </p:spTree>
    <p:extLst>
      <p:ext uri="{BB962C8B-B14F-4D97-AF65-F5344CB8AC3E}">
        <p14:creationId xmlns:p14="http://schemas.microsoft.com/office/powerpoint/2010/main" val="13137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 Illustrated</a:t>
            </a:r>
          </a:p>
        </p:txBody>
      </p:sp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0" name="Rectangle 6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5709A533-1DD3-13DC-A107-AF3F47D72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087"/>
            <a:ext cx="9144000" cy="46229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1A2C07-DF72-DF68-E988-5CD3C20C5262}"/>
              </a:ext>
            </a:extLst>
          </p:cNvPr>
          <p:cNvSpPr txBox="1"/>
          <p:nvPr/>
        </p:nvSpPr>
        <p:spPr>
          <a:xfrm>
            <a:off x="310256" y="2129135"/>
            <a:ext cx="4261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Principal Component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39E61-80E1-E6A8-EBAC-AFBDB95E4F9E}"/>
              </a:ext>
            </a:extLst>
          </p:cNvPr>
          <p:cNvSpPr txBox="1"/>
          <p:nvPr/>
        </p:nvSpPr>
        <p:spPr>
          <a:xfrm>
            <a:off x="5104485" y="2133600"/>
            <a:ext cx="3810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Canonical Variate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3E02F8-A608-D65B-7F7A-A52D32F7A5DB}"/>
              </a:ext>
            </a:extLst>
          </p:cNvPr>
          <p:cNvSpPr txBox="1"/>
          <p:nvPr/>
        </p:nvSpPr>
        <p:spPr>
          <a:xfrm>
            <a:off x="831700" y="2738735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Classes Overlap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B666C-47DA-FD63-6317-3039CF7637B7}"/>
              </a:ext>
            </a:extLst>
          </p:cNvPr>
          <p:cNvSpPr txBox="1"/>
          <p:nvPr/>
        </p:nvSpPr>
        <p:spPr>
          <a:xfrm>
            <a:off x="6144689" y="3468469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Much Better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Separation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BD8FD8-C090-376C-3097-3AAB0DC314D8}"/>
              </a:ext>
            </a:extLst>
          </p:cNvPr>
          <p:cNvGrpSpPr/>
          <p:nvPr/>
        </p:nvGrpSpPr>
        <p:grpSpPr>
          <a:xfrm>
            <a:off x="3505200" y="1676400"/>
            <a:ext cx="3505200" cy="558687"/>
            <a:chOff x="3505200" y="1676400"/>
            <a:chExt cx="3505200" cy="55868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E05874-1D73-D63A-4FE0-03D8853D7FB5}"/>
                </a:ext>
              </a:extLst>
            </p:cNvPr>
            <p:cNvSpPr txBox="1"/>
            <p:nvPr/>
          </p:nvSpPr>
          <p:spPr>
            <a:xfrm>
              <a:off x="4191000" y="1752600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Recall Synonyms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37E0CEB-BF8B-A293-D86C-63D55BDE3243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3505200" y="1676400"/>
              <a:ext cx="685800" cy="260866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846312C-0CAE-08C6-8474-AF8D07860642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6158205" y="1937266"/>
              <a:ext cx="852195" cy="297821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582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 (cont.)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There are: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smarter ways to compute 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generalized eigenvalue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representations 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(this solves optimization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prob</a:t>
            </a:r>
            <a:r>
              <a:rPr lang="en-US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Special case: 2 classes,    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reduces to standard LDA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reference for more:    Section 3.8 of: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Duda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et al. (2001)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121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Above Summary of Classical Ideas: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Among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Methods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 and LDA sometimes similar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Sometimes LDA better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LDA is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preferred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Among Complicated Methods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is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best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always use that?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Caution:</a:t>
            </a:r>
          </a:p>
          <a:p>
            <a:pPr marL="1104900" lvl="1" indent="-533400" eaLnBrk="1" hangingPunct="1"/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Story changes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settings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74DBE6-DB47-478A-A998-C48CEC9A2D64}"/>
              </a:ext>
            </a:extLst>
          </p:cNvPr>
          <p:cNvGrpSpPr/>
          <p:nvPr/>
        </p:nvGrpSpPr>
        <p:grpSpPr>
          <a:xfrm>
            <a:off x="5257800" y="4888468"/>
            <a:ext cx="2286000" cy="1207532"/>
            <a:chOff x="5257800" y="4888468"/>
            <a:chExt cx="2286000" cy="120753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5DA2C42-424E-4DD8-BD3C-26BEEEEA95B0}"/>
                </a:ext>
              </a:extLst>
            </p:cNvPr>
            <p:cNvSpPr txBox="1"/>
            <p:nvPr/>
          </p:nvSpPr>
          <p:spPr>
            <a:xfrm>
              <a:off x="5747474" y="4888468"/>
              <a:ext cx="17963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Now Study This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34D878D-C039-4286-87F4-00C7D0CD7B53}"/>
                </a:ext>
              </a:extLst>
            </p:cNvPr>
            <p:cNvCxnSpPr/>
            <p:nvPr/>
          </p:nvCxnSpPr>
          <p:spPr>
            <a:xfrm flipH="1">
              <a:off x="5257800" y="5257800"/>
              <a:ext cx="1447800" cy="8382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196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08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Main </a:t>
                </a:r>
                <a:r>
                  <a:rPr lang="en-US" dirty="0">
                    <a:solidFill>
                      <a:srgbClr val="00B05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HDLSS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issues:</a:t>
                </a: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Sample Size,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&lt;   Dimension,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</m:oMath>
                </a14:m>
                <a:endParaRPr lang="en-US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Singular sample covariance matrix,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acc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𝜮</m:t>
                        </m:r>
                      </m:e>
                    </m:acc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 can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 use matrix inverse</a:t>
                </a: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can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 </a:t>
                </a: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standardize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</a:t>
                </a: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sphere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the data</a:t>
                </a:r>
              </a:p>
              <a:p>
                <a:pPr marL="609600" indent="-609600" algn="ctr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(requires root inverse covariance)</a:t>
                </a: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 do classical multivariate analysis</a:t>
                </a:r>
              </a:p>
            </p:txBody>
          </p:sp>
        </mc:Choice>
        <mc:Fallback xmlns="">
          <p:sp>
            <p:nvSpPr>
              <p:cNvPr id="4608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1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40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08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Main </a:t>
                </a:r>
                <a:r>
                  <a:rPr lang="en-US" dirty="0">
                    <a:solidFill>
                      <a:srgbClr val="00B05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HDLSS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issues:</a:t>
                </a:r>
              </a:p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 do classical multivariate analysis</a:t>
                </a:r>
              </a:p>
              <a:p>
                <a:pPr marL="1009650" lvl="1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Key Idea:   Standardize</a:t>
                </a:r>
              </a:p>
              <a:p>
                <a:pPr marL="1409700" lvl="2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Subtract Sample Mean</a:t>
                </a:r>
              </a:p>
              <a:p>
                <a:pPr marL="1409700" lvl="2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Sphere the Data    (i.e.  Multiply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l-GR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</a:t>
                </a:r>
              </a:p>
              <a:p>
                <a:pPr marL="1009650" lvl="1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use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(</m:t>
                    </m:r>
                    <m:r>
                      <a:rPr lang="en-US" b="1" i="1" dirty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𝟎</m:t>
                    </m:r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,</m:t>
                    </m:r>
                    <m:r>
                      <a:rPr lang="en-US" b="1" i="1" dirty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𝑰</m:t>
                    </m:r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dist’n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for statistical inference</a:t>
                </a:r>
              </a:p>
              <a:p>
                <a:pPr marL="400050" lvl="1" indent="0" eaLnBrk="1" hangingPunct="1">
                  <a:lnSpc>
                    <a:spcPct val="130000"/>
                  </a:lnSpc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4608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1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372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approach to non-invertible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covariances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Replace by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generalized inverses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Sometimes called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pseudo inverses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 there are several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Here use Moore Penrose inverse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 used by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(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pinv.m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Often provides useful results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(but not always)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202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tx1"/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Moore Penrose Generalized Inverse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6106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Based on Eigen-Analysis of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×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Symmetric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Matrix  </a:t>
                </a:r>
                <a14:m>
                  <m:oMath xmlns:m="http://schemas.openxmlformats.org/officeDocument/2006/math">
                    <m:r>
                      <a:rPr lang="el-GR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𝜮</m:t>
                    </m:r>
                  </m:oMath>
                </a14:m>
                <a:endParaRPr lang="en-US" b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𝜮</m:t>
                      </m:r>
                      <m:r>
                        <a:rPr lang="en-US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𝑼</m:t>
                      </m:r>
                      <m:r>
                        <a:rPr lang="el-GR" b="1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𝜦</m:t>
                      </m:r>
                      <m:sSup>
                        <m:sSupPr>
                          <m:ctrlPr>
                            <a:rPr lang="el-GR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𝑼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Where:</a:t>
                </a:r>
              </a:p>
              <a:p>
                <a:pPr eaLnBrk="1" hangingPunct="1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𝑼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is an orthonormal basis matrix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eaLnBrk="1" hangingPunct="1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  <a:ea typeface="Cambria Math" panose="02040503050406030204" pitchFamily="18" charset="0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l-GR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𝜦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is a diagonal matrix of eigen-values:</a:t>
                </a:r>
              </a:p>
              <a:p>
                <a:pPr marL="0" indent="0" algn="ctr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sSubPr>
                        <m:e>
                          <m:r>
                            <a:rPr lang="el-G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≥⋯≥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sSubPr>
                        <m:e>
                          <m:r>
                            <a:rPr lang="el-G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</a:rPr>
                        <m:t>&gt;0=⋯=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820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610600" cy="5486400"/>
              </a:xfrm>
              <a:blipFill>
                <a:blip r:embed="rId3"/>
                <a:stretch>
                  <a:fillRect l="-1841" t="-1444" r="-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2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3" name="Rectangle 7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4" name="Rectangle 9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5" name="Rectangle 11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C77373-9E7D-4E38-89E4-A36AEB513E36}"/>
              </a:ext>
            </a:extLst>
          </p:cNvPr>
          <p:cNvGrpSpPr/>
          <p:nvPr/>
        </p:nvGrpSpPr>
        <p:grpSpPr>
          <a:xfrm>
            <a:off x="2209800" y="5029200"/>
            <a:ext cx="2133600" cy="1512332"/>
            <a:chOff x="2133600" y="4419600"/>
            <a:chExt cx="2133600" cy="1512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8E8CC493-98BE-4021-ADA6-5F1888ADD953}"/>
                    </a:ext>
                  </a:extLst>
                </p:cNvPr>
                <p:cNvSpPr txBox="1"/>
                <p:nvPr/>
              </p:nvSpPr>
              <p:spPr>
                <a:xfrm>
                  <a:off x="2133600" y="5562600"/>
                  <a:ext cx="160037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Rank of </a:t>
                  </a:r>
                  <a14:m>
                    <m:oMath xmlns:m="http://schemas.openxmlformats.org/officeDocument/2006/math">
                      <m:r>
                        <a:rPr kumimoji="0" lang="el-GR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𝜮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 is 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𝑟</m:t>
                      </m:r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8E8CC493-98BE-4021-ADA6-5F1888ADD9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3600" y="5562600"/>
                  <a:ext cx="1600375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3435" t="-10000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9DB46063-C438-4B61-ACDD-1B4304C5191E}"/>
                </a:ext>
              </a:extLst>
            </p:cNvPr>
            <p:cNvCxnSpPr>
              <a:stCxn id="2" idx="0"/>
            </p:cNvCxnSpPr>
            <p:nvPr/>
          </p:nvCxnSpPr>
          <p:spPr>
            <a:xfrm flipV="1">
              <a:off x="2933788" y="4419600"/>
              <a:ext cx="1333412" cy="11430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50CC84B-2EAE-4222-B956-8C36B73F2555}"/>
              </a:ext>
            </a:extLst>
          </p:cNvPr>
          <p:cNvGrpSpPr/>
          <p:nvPr/>
        </p:nvGrpSpPr>
        <p:grpSpPr>
          <a:xfrm>
            <a:off x="5029200" y="4840070"/>
            <a:ext cx="2005677" cy="1332130"/>
            <a:chOff x="4953000" y="4267201"/>
            <a:chExt cx="2005677" cy="1332130"/>
          </a:xfrm>
        </p:grpSpPr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217C754A-16ED-4FA0-8003-DDD0C8FA7FFF}"/>
                </a:ext>
              </a:extLst>
            </p:cNvPr>
            <p:cNvSpPr/>
            <p:nvPr/>
          </p:nvSpPr>
          <p:spPr>
            <a:xfrm rot="16200000">
              <a:off x="5600700" y="3619501"/>
              <a:ext cx="685800" cy="1981200"/>
            </a:xfrm>
            <a:prstGeom prst="leftBrac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D1E1964-BEAD-4894-8139-3DEAC42DAF48}"/>
                    </a:ext>
                  </a:extLst>
                </p:cNvPr>
                <p:cNvSpPr txBox="1"/>
                <p:nvPr/>
              </p:nvSpPr>
              <p:spPr>
                <a:xfrm>
                  <a:off x="4953000" y="4953000"/>
                  <a:ext cx="200567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𝑑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−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𝑟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  is number 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of 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0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 eigen-values</a:t>
                  </a: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D1E1964-BEAD-4894-8139-3DEAC42DAF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000" y="4953000"/>
                  <a:ext cx="2005677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2128" t="-4673" b="-130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8005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tx1"/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Moore Penrose Generalized Inverse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6106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𝜮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=</m:t>
                    </m:r>
                    <m:r>
                      <a:rPr lang="en-US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𝑼</m:t>
                    </m:r>
                    <m:sSup>
                      <m:sSupPr>
                        <m:ctrlPr>
                          <a:rPr lang="el-G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l-G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𝜦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is the diagonal matrix with entries: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⋯,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</a:rPr>
                        <m:t>,0,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⋯,0</m:t>
                      </m:r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𝜮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is a generalized inverse in the sense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𝜮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l-G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𝜮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l-GR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𝜮</m:t>
                    </m:r>
                    <m:sSup>
                      <m:sSupPr>
                        <m:ctrlPr>
                          <a:rPr lang="el-G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𝜮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and  </a:t>
                </a:r>
                <a14:m>
                  <m:oMath xmlns:m="http://schemas.openxmlformats.org/officeDocument/2006/math">
                    <m:r>
                      <a:rPr lang="el-GR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𝜮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r>
                      <a:rPr lang="el-GR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𝜮</m:t>
                    </m:r>
                    <m:sSup>
                      <m:sSupPr>
                        <m:ctrlPr>
                          <a:rPr lang="el-G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𝜮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l-GR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𝜮</m:t>
                    </m:r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820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610600" cy="5486400"/>
              </a:xfrm>
              <a:blipFill>
                <a:blip r:embed="rId3"/>
                <a:stretch>
                  <a:fillRect l="-184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2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3" name="Rectangle 7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4" name="Rectangle 9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5" name="Rectangle 11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573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Application of Generalized Inverse to LDA: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 (Normal) Vector: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𝐿𝐷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l-GR" b="1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𝜮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Intercept: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𝐿𝐷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820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189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2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3" name="Rectangle 7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4" name="Rectangle 9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5" name="Rectangle 11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8660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tx1"/>
            </a:gs>
            <a:gs pos="100000">
              <a:srgbClr val="FFC0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L1 PCA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Conventional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L2 PCA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Outlier Pulls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Off </a:t>
            </a:r>
            <a:r>
              <a:rPr lang="en-US" dirty="0">
                <a:solidFill>
                  <a:srgbClr val="D357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PC1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rgbClr val="D357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Direction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9" t="23040" r="20460" b="7148"/>
          <a:stretch/>
        </p:blipFill>
        <p:spPr bwMode="auto">
          <a:xfrm>
            <a:off x="3553810" y="1639399"/>
            <a:ext cx="5590190" cy="521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209800" y="4114800"/>
            <a:ext cx="5257800" cy="838200"/>
          </a:xfrm>
          <a:prstGeom prst="straightConnector1">
            <a:avLst/>
          </a:prstGeom>
          <a:ln w="38100">
            <a:solidFill>
              <a:srgbClr val="D357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6701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Application of Generalized Inverse to LDA: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 (Normal) Vector: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𝐿𝐷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l-GR" b="1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𝜮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Intercept: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𝐿𝐷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Have replaced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b="1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Cambria Math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by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b="1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Cambria Math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</a:p>
            </p:txBody>
          </p:sp>
        </mc:Choice>
        <mc:Fallback xmlns="">
          <p:sp>
            <p:nvSpPr>
              <p:cNvPr id="820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189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2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3" name="Rectangle 7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4" name="Rectangle 9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5" name="Rectangle 11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6" name="Line 13"/>
          <p:cNvSpPr>
            <a:spLocks noChangeShapeType="1"/>
          </p:cNvSpPr>
          <p:nvPr/>
        </p:nvSpPr>
        <p:spPr bwMode="auto">
          <a:xfrm flipH="1" flipV="1">
            <a:off x="4495800" y="3136200"/>
            <a:ext cx="1600200" cy="25026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31090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Toy Example:    Increasing Dimension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=20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data vectors:</a:t>
                </a: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Entry 1:      </a:t>
                </a:r>
              </a:p>
              <a:p>
                <a:pPr marL="0" indent="0" eaLnBrk="1" hangingPunct="1">
                  <a:lnSpc>
                    <a:spcPct val="110000"/>
                  </a:lnSpc>
                  <a:buNone/>
                </a:pPr>
                <a:r>
                  <a:rPr lang="en-US" dirty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Class +1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+2.2</m:t>
                        </m:r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,1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</a:t>
                </a:r>
                <a:r>
                  <a:rPr lang="en-US" dirty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</a:t>
                </a: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–</a:t>
                </a:r>
                <a:r>
                  <a:rPr lang="en-US" dirty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1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−2.2</m:t>
                        </m:r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,1</m:t>
                        </m:r>
                      </m:e>
                    </m:d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Other Entries: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0,1</m:t>
                        </m:r>
                      </m:e>
                    </m:d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All Entries Independent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Look through dimensions,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=1, 2, ⋯, 1000</m:t>
                    </m:r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922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 rotWithShape="1">
                <a:blip r:embed="rId3"/>
                <a:stretch>
                  <a:fillRect l="-2255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27" name="Rectangle 5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28" name="Rectangle 7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29" name="Rectangle 9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0" name="Rectangle 11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1" name="Rectangle 13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65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066800"/>
            <a:ext cx="81534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Increasing Dimension Example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915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4958" r="3206" b="8055"/>
          <a:stretch>
            <a:fillRect/>
          </a:stretch>
        </p:blipFill>
        <p:spPr>
          <a:xfrm>
            <a:off x="3200400" y="1947863"/>
            <a:ext cx="5638800" cy="4308475"/>
          </a:xfrm>
          <a:noFill/>
        </p:spPr>
      </p:pic>
      <p:grpSp>
        <p:nvGrpSpPr>
          <p:cNvPr id="4" name="Group 3"/>
          <p:cNvGrpSpPr/>
          <p:nvPr/>
        </p:nvGrpSpPr>
        <p:grpSpPr>
          <a:xfrm>
            <a:off x="609600" y="3371671"/>
            <a:ext cx="6400800" cy="1428929"/>
            <a:chOff x="609600" y="3371671"/>
            <a:chExt cx="6400800" cy="1428929"/>
          </a:xfrm>
        </p:grpSpPr>
        <p:sp>
          <p:nvSpPr>
            <p:cNvPr id="49158" name="Line 6"/>
            <p:cNvSpPr>
              <a:spLocks noChangeShapeType="1"/>
            </p:cNvSpPr>
            <p:nvPr/>
          </p:nvSpPr>
          <p:spPr bwMode="auto">
            <a:xfrm>
              <a:off x="2667000" y="3787169"/>
              <a:ext cx="4343400" cy="1013431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9600" y="3371671"/>
              <a:ext cx="2209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Project 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LDA Direction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09600" y="1828800"/>
            <a:ext cx="3810000" cy="2971800"/>
            <a:chOff x="609600" y="1828800"/>
            <a:chExt cx="3810000" cy="2971800"/>
          </a:xfrm>
        </p:grpSpPr>
        <p:sp>
          <p:nvSpPr>
            <p:cNvPr id="2" name="TextBox 1"/>
            <p:cNvSpPr txBox="1"/>
            <p:nvPr/>
          </p:nvSpPr>
          <p:spPr>
            <a:xfrm>
              <a:off x="609600" y="1828800"/>
              <a:ext cx="157126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Project 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Optimal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Direction</a:t>
              </a:r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2180864" y="2428964"/>
              <a:ext cx="2238736" cy="23716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09600" y="3200398"/>
            <a:ext cx="4572000" cy="2602470"/>
            <a:chOff x="609600" y="3200398"/>
            <a:chExt cx="4572000" cy="2602470"/>
          </a:xfrm>
        </p:grpSpPr>
        <p:sp>
          <p:nvSpPr>
            <p:cNvPr id="11" name="TextBox 10"/>
            <p:cNvSpPr txBox="1"/>
            <p:nvPr/>
          </p:nvSpPr>
          <p:spPr>
            <a:xfrm>
              <a:off x="609600" y="4971871"/>
              <a:ext cx="15712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Project 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Both</a:t>
              </a:r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 flipV="1">
              <a:off x="2180864" y="3200398"/>
              <a:ext cx="3000736" cy="2186969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8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17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1066800"/>
                <a:ext cx="81534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Add a 2</a:t>
                </a:r>
                <a:r>
                  <a:rPr lang="en-US" sz="3200" baseline="300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nd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Dimension  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noise)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501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066800"/>
                <a:ext cx="8153400" cy="5486400"/>
              </a:xfrm>
              <a:blipFill rotWithShape="1">
                <a:blip r:embed="rId3"/>
                <a:stretch>
                  <a:fillRect l="-1868" t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5018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4958" r="3206" b="8055"/>
          <a:stretch>
            <a:fillRect/>
          </a:stretch>
        </p:blipFill>
        <p:spPr>
          <a:xfrm>
            <a:off x="3200400" y="1947863"/>
            <a:ext cx="5638800" cy="4308475"/>
          </a:xfrm>
          <a:noFill/>
        </p:spPr>
      </p:pic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2743200" y="2590800"/>
            <a:ext cx="2057400" cy="2320498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981200"/>
            <a:ext cx="3026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Same Projections 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Optimal Direction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8600" y="3512403"/>
            <a:ext cx="6858000" cy="2278797"/>
            <a:chOff x="228600" y="3512403"/>
            <a:chExt cx="6858000" cy="2278797"/>
          </a:xfrm>
        </p:grpSpPr>
        <p:sp>
          <p:nvSpPr>
            <p:cNvPr id="11" name="TextBox 10"/>
            <p:cNvSpPr txBox="1"/>
            <p:nvPr/>
          </p:nvSpPr>
          <p:spPr>
            <a:xfrm>
              <a:off x="228600" y="3512403"/>
              <a:ext cx="16225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357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Axes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 Here</a:t>
              </a:r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>
              <a:off x="1851160" y="3751048"/>
              <a:ext cx="5235440" cy="2040152"/>
            </a:xfrm>
            <a:prstGeom prst="line">
              <a:avLst/>
            </a:prstGeom>
            <a:noFill/>
            <a:ln w="38100">
              <a:solidFill>
                <a:srgbClr val="D357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14" name="Line 6"/>
            <p:cNvSpPr>
              <a:spLocks noChangeShapeType="1"/>
            </p:cNvSpPr>
            <p:nvPr/>
          </p:nvSpPr>
          <p:spPr bwMode="auto">
            <a:xfrm>
              <a:off x="1851160" y="3751050"/>
              <a:ext cx="2568440" cy="2040150"/>
            </a:xfrm>
            <a:prstGeom prst="line">
              <a:avLst/>
            </a:prstGeom>
            <a:noFill/>
            <a:ln w="38100">
              <a:solidFill>
                <a:srgbClr val="D357FF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8600" y="3048000"/>
            <a:ext cx="4495801" cy="1664732"/>
            <a:chOff x="228600" y="3048000"/>
            <a:chExt cx="4495801" cy="1664732"/>
          </a:xfrm>
        </p:grpSpPr>
        <p:sp>
          <p:nvSpPr>
            <p:cNvPr id="12" name="TextBox 11"/>
            <p:cNvSpPr txBox="1"/>
            <p:nvPr/>
          </p:nvSpPr>
          <p:spPr>
            <a:xfrm>
              <a:off x="228600" y="3881735"/>
              <a:ext cx="23086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Are Same 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357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Directions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 Here</a:t>
              </a:r>
            </a:p>
          </p:txBody>
        </p:sp>
        <p:sp>
          <p:nvSpPr>
            <p:cNvPr id="16" name="Line 6"/>
            <p:cNvSpPr>
              <a:spLocks noChangeShapeType="1"/>
            </p:cNvSpPr>
            <p:nvPr/>
          </p:nvSpPr>
          <p:spPr bwMode="auto">
            <a:xfrm flipV="1">
              <a:off x="2537244" y="3048000"/>
              <a:ext cx="1501355" cy="1447800"/>
            </a:xfrm>
            <a:prstGeom prst="line">
              <a:avLst/>
            </a:prstGeom>
            <a:noFill/>
            <a:ln w="38100">
              <a:solidFill>
                <a:srgbClr val="D357FF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 flipV="1">
              <a:off x="2537245" y="3200400"/>
              <a:ext cx="2187156" cy="1295400"/>
            </a:xfrm>
            <a:prstGeom prst="line">
              <a:avLst/>
            </a:prstGeom>
            <a:noFill/>
            <a:ln w="38100">
              <a:solidFill>
                <a:srgbClr val="D357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8600" y="3429000"/>
            <a:ext cx="5638800" cy="2819400"/>
            <a:chOff x="228600" y="3429000"/>
            <a:chExt cx="5638800" cy="2819400"/>
          </a:xfrm>
        </p:grpSpPr>
        <p:sp>
          <p:nvSpPr>
            <p:cNvPr id="15" name="TextBox 14"/>
            <p:cNvSpPr txBox="1"/>
            <p:nvPr/>
          </p:nvSpPr>
          <p:spPr>
            <a:xfrm>
              <a:off x="228600" y="5417403"/>
              <a:ext cx="179568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Now See 2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Dimensions</a:t>
              </a:r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 flipV="1">
              <a:off x="2024284" y="3429000"/>
              <a:ext cx="3843116" cy="24039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180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0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1066800"/>
                <a:ext cx="81534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Add a 3</a:t>
                </a:r>
                <a:r>
                  <a:rPr lang="en-US" sz="3200" baseline="300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rd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Dimension  (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noise)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Project on 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2-d subspace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generated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by optimal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&amp; by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LDA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5120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066800"/>
                <a:ext cx="8153400" cy="5486400"/>
              </a:xfrm>
              <a:blipFill>
                <a:blip r:embed="rId3"/>
                <a:stretch>
                  <a:fillRect l="-1868" t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5120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4958" r="3206" b="8055"/>
          <a:stretch>
            <a:fillRect/>
          </a:stretch>
        </p:blipFill>
        <p:spPr>
          <a:xfrm>
            <a:off x="3200400" y="1947863"/>
            <a:ext cx="5638800" cy="4308475"/>
          </a:xfrm>
          <a:noFill/>
        </p:spPr>
      </p:pic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2438400" y="2133600"/>
            <a:ext cx="1828800" cy="8382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87024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251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Things to Watch in Movie Over Increasing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</m:oMath>
                </a14:m>
                <a:endParaRPr lang="en-US" b="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eaLnBrk="1" hangingPunct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Angle Between Solid and Dashed Lines</a:t>
                </a:r>
              </a:p>
              <a:p>
                <a:pPr marL="0" indent="0" algn="ctr" eaLnBrk="1" hangingPunct="1">
                  <a:lnSpc>
                    <a:spcPct val="150000"/>
                  </a:lnSpc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(Indicates Generalizability)</a:t>
                </a:r>
              </a:p>
              <a:p>
                <a:pPr eaLnBrk="1" hangingPunct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Within Class Variance of Est’s Projections</a:t>
                </a:r>
              </a:p>
              <a:p>
                <a:pPr eaLnBrk="1" hangingPunct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Eventual Complete Breakdown</a:t>
                </a:r>
              </a:p>
            </p:txBody>
          </p:sp>
        </mc:Choice>
        <mc:Fallback xmlns="">
          <p:sp>
            <p:nvSpPr>
              <p:cNvPr id="5325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1891" r="-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81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90600"/>
            <a:ext cx="83058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Through Increasing Dimensions</a:t>
            </a: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" name="EGIncDimClass1FL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6002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8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in Increasing Dimensions: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Low dimensions (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2-9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Visually good separation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 angle between LDA and Optimal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generalizability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Medium Dimensions (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10-26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 separation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good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?!?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Larger angle between LDA and Optimal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Worse generalizability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Feel effect of sampling noise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727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in Increasing Dimensions: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High Dimensions (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d=27-37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Much worse angle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poor generalizability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very small within class variation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Poor separation between classes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Large separation / variation ratio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610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in Increasing Dimensions: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 (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d=38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38 = degrees of freedom</a:t>
            </a:r>
          </a:p>
          <a:p>
            <a:pPr marL="1104900" lvl="1" indent="-5334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(need to estimate 2 class means)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Within class variation = 0 ?!?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pile up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on just two points</a:t>
            </a:r>
          </a:p>
          <a:p>
            <a:pPr marL="1104900" lvl="1" indent="-533400" eaLnBrk="1" hangingPunct="1"/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Perfect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separation / variation ratio?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only feels microscopic noise aspects</a:t>
            </a:r>
          </a:p>
          <a:p>
            <a:pPr marL="1104900" lvl="1" indent="-5334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likely not generalizable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Angle to optimal very large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439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tx1"/>
            </a:gs>
            <a:gs pos="100000">
              <a:srgbClr val="FFC0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9" t="22347" r="12461" b="6454"/>
          <a:stretch/>
        </p:blipFill>
        <p:spPr bwMode="auto">
          <a:xfrm>
            <a:off x="3519355" y="1535718"/>
            <a:ext cx="5624645" cy="532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L1 PCA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L1 PCA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Much Better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rgbClr val="00B0F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PC1 Direction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Very Strange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Projections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(i.e. Little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 Insight)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667000" y="3962400"/>
            <a:ext cx="3048000" cy="68580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01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in Increasing Dimensions:</a:t>
            </a:r>
          </a:p>
          <a:p>
            <a:pPr marL="609600" indent="-609600" eaLnBrk="1" hangingPunct="1"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Just beyond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 (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d=39-70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Improves with higher dimension?!?</a:t>
            </a:r>
          </a:p>
          <a:p>
            <a:pPr marL="1104900" lvl="1" indent="-533400" eaLnBrk="1" hangingPunct="1"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Angle gets better</a:t>
            </a:r>
          </a:p>
          <a:p>
            <a:pPr marL="1104900" lvl="1" indent="-533400" eaLnBrk="1" hangingPunct="1"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Improving generalizability?</a:t>
            </a:r>
          </a:p>
          <a:p>
            <a:pPr marL="1104900" lvl="1" indent="-533400" eaLnBrk="1" hangingPunct="1"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noise helps classification?!?</a:t>
            </a:r>
          </a:p>
          <a:p>
            <a:pPr marL="1104900" lvl="1" indent="-533400" eaLnBrk="1" hangingPunct="1">
              <a:lnSpc>
                <a:spcPct val="130000"/>
              </a:lnSpc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56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34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in Increasing Dimensions:</a:t>
                </a:r>
              </a:p>
              <a:p>
                <a:pPr marL="609600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Far beyond </a:t>
                </a:r>
                <a:r>
                  <a:rPr lang="en-US" dirty="0">
                    <a:solidFill>
                      <a:srgbClr val="00B05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HDLSS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boun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ry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</a:t>
                </a: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d=70-1000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):</a:t>
                </a:r>
              </a:p>
              <a:p>
                <a:pPr marL="1104900" lvl="1" indent="-5334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Quality degrades</a:t>
                </a:r>
              </a:p>
              <a:p>
                <a:pPr marL="1104900" lvl="1" indent="-5334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Projections look terrible</a:t>
                </a:r>
              </a:p>
              <a:p>
                <a:pPr marL="1104900" lvl="1" indent="-533400" algn="ctr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(populations overlap)</a:t>
                </a:r>
              </a:p>
              <a:p>
                <a:pPr marL="1104900" lvl="1" indent="-5334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Generalizability falls apart, as well</a:t>
                </a:r>
              </a:p>
              <a:p>
                <a:pPr marL="1104900" lvl="1" indent="-533400" eaLnBrk="1" hangingPunct="1"/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Asymptotics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worked out by Bickel &amp;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Levina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(2004)</a:t>
                </a:r>
              </a:p>
              <a:p>
                <a:pPr marL="1104900" lvl="1" indent="-5334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Problem is estimation of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×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covariance matrix</a:t>
                </a:r>
              </a:p>
              <a:p>
                <a:pPr marL="571500" lvl="1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5734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189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094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Solution: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 (Centroid) Method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 classically recommended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Usually no better than LDA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Sometimes worse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avoids estimation of covariance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Means are very stable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Expect less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problem</a:t>
            </a: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244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229600" cy="55626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 (Centroid) Method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Data,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dim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EGIncDimClass1M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9800" y="16002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6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 (Centroid) Method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Far more stable over dimensions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Because is likelihood ratio solution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(for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known variance - Gaussians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Doesn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feel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Eventually becomes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good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?!?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Widening gap between clusters?!?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Careful:   angle to optimal grows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lose generalizability (since noise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inc’s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 present some odd effects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89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bg1"/>
            </a:gs>
            <a:gs pos="100000">
              <a:srgbClr val="FF0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Participant Presentation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839200" cy="5257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None/>
            </a:pPr>
            <a:r>
              <a:rPr lang="en-US" dirty="0"/>
              <a:t>1:35    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  <a:effectLst/>
              </a:rPr>
              <a:t>Qichen Wang</a:t>
            </a:r>
            <a:endParaRPr lang="en-US" dirty="0">
              <a:solidFill>
                <a:schemeClr val="tx2"/>
              </a:solidFill>
            </a:endParaRPr>
          </a:p>
          <a:p>
            <a:pPr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  Breast Cancer Epidemiology Study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r>
              <a:rPr lang="en-US" dirty="0"/>
              <a:t>Next Class:    Yuhao Zhao</a:t>
            </a:r>
          </a:p>
        </p:txBody>
      </p:sp>
    </p:spTree>
    <p:extLst>
      <p:ext uri="{BB962C8B-B14F-4D97-AF65-F5344CB8AC3E}">
        <p14:creationId xmlns:p14="http://schemas.microsoft.com/office/powerpoint/2010/main" val="32050552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tx1"/>
            </a:gs>
            <a:gs pos="100000">
              <a:srgbClr val="FFC0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L1 PCA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VL1 PCA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Excellent PC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Directions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Interpretable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Scores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8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9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6" t="25005" r="18204" b="3218"/>
          <a:stretch/>
        </p:blipFill>
        <p:spPr bwMode="auto">
          <a:xfrm>
            <a:off x="3553894" y="1492511"/>
            <a:ext cx="5590106" cy="536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01820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Default Design">
  <a:themeElements>
    <a:clrScheme name="2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2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11457</TotalTime>
  <Words>3271</Words>
  <Application>Microsoft Office PowerPoint</Application>
  <PresentationFormat>On-screen Show (4:3)</PresentationFormat>
  <Paragraphs>829</Paragraphs>
  <Slides>85</Slides>
  <Notes>85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85</vt:i4>
      </vt:variant>
    </vt:vector>
  </HeadingPairs>
  <TitlesOfParts>
    <vt:vector size="95" baseType="lpstr">
      <vt:lpstr>Arial</vt:lpstr>
      <vt:lpstr>Arial Unicode MS</vt:lpstr>
      <vt:lpstr>Cambria Math</vt:lpstr>
      <vt:lpstr>Times New Roman</vt:lpstr>
      <vt:lpstr>Wingdings</vt:lpstr>
      <vt:lpstr>Default Design</vt:lpstr>
      <vt:lpstr>8_Default Design</vt:lpstr>
      <vt:lpstr>2_Default Design</vt:lpstr>
      <vt:lpstr>5_Default Design</vt:lpstr>
      <vt:lpstr>1_Default Design</vt:lpstr>
      <vt:lpstr>Statistics – O. R. 881 Object Oriented Data Analysis</vt:lpstr>
      <vt:lpstr>Current Sections in Textbook</vt:lpstr>
      <vt:lpstr>Last Class: Outliers in PCA</vt:lpstr>
      <vt:lpstr>Last Class: Robust PCA</vt:lpstr>
      <vt:lpstr>Last Class: GWAS Data Anal.</vt:lpstr>
      <vt:lpstr>Last Class: GWAS Data Anal.</vt:lpstr>
      <vt:lpstr>Last Class: L1 PCA</vt:lpstr>
      <vt:lpstr>Last Class: L1 PCA</vt:lpstr>
      <vt:lpstr>Last Class: L1 PCA</vt:lpstr>
      <vt:lpstr>Last Class: GWAS Data</vt:lpstr>
      <vt:lpstr>Last Class: Classification – Disc’n</vt:lpstr>
      <vt:lpstr>Last Class: Classification Basics</vt:lpstr>
      <vt:lpstr>Last Class: Classification Basics</vt:lpstr>
      <vt:lpstr>Last Class: Classification Basics</vt:lpstr>
      <vt:lpstr>Last Class: Classification Basics</vt:lpstr>
      <vt:lpstr>Linear Discriminant Analysis</vt:lpstr>
      <vt:lpstr>Linear Discriminant Analysis</vt:lpstr>
      <vt:lpstr>Linear Discriminant Analysis</vt:lpstr>
      <vt:lpstr>Linear Discriminant Analysis</vt:lpstr>
      <vt:lpstr>Linear Discriminant Analysis</vt:lpstr>
      <vt:lpstr>Linear Discriminant Analysis</vt:lpstr>
      <vt:lpstr>Linear Discriminant Analysis</vt:lpstr>
      <vt:lpstr>Linear Discriminant Analysis</vt:lpstr>
      <vt:lpstr>Linear Discriminant Analysis</vt:lpstr>
      <vt:lpstr>Linear Discriminant Analysis</vt:lpstr>
      <vt:lpstr>Linear Discriminant Analysis</vt:lpstr>
      <vt:lpstr>Linear Discriminant Analysis</vt:lpstr>
      <vt:lpstr>Linear Discriminant Analysis</vt:lpstr>
      <vt:lpstr>Linear Discriminant Analysis</vt:lpstr>
      <vt:lpstr>Linear Discriminant Analysis</vt:lpstr>
      <vt:lpstr>Linear Discriminant Analysis</vt:lpstr>
      <vt:lpstr>Linear Discriminant Analysis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HDLSS Discrimination</vt:lpstr>
      <vt:lpstr>HDLSS Discrimination</vt:lpstr>
      <vt:lpstr>HDLSS Discrimination</vt:lpstr>
      <vt:lpstr>Moore Penrose Generalized Inverse</vt:lpstr>
      <vt:lpstr>Moore Penrose Generalized Inverse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Participant Presentation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Marron, James Stephen</cp:lastModifiedBy>
  <cp:revision>361</cp:revision>
  <dcterms:created xsi:type="dcterms:W3CDTF">2001-06-08T01:38:43Z</dcterms:created>
  <dcterms:modified xsi:type="dcterms:W3CDTF">2024-04-11T19:17:58Z</dcterms:modified>
</cp:coreProperties>
</file>