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826" r:id="rId2"/>
    <p:sldMasterId id="2147483852" r:id="rId3"/>
    <p:sldMasterId id="2147483892" r:id="rId4"/>
    <p:sldMasterId id="2147483919" r:id="rId5"/>
    <p:sldMasterId id="2147483935" r:id="rId6"/>
  </p:sldMasterIdLst>
  <p:notesMasterIdLst>
    <p:notesMasterId r:id="rId142"/>
  </p:notesMasterIdLst>
  <p:sldIdLst>
    <p:sldId id="262" r:id="rId7"/>
    <p:sldId id="714" r:id="rId8"/>
    <p:sldId id="4245" r:id="rId9"/>
    <p:sldId id="2331" r:id="rId10"/>
    <p:sldId id="2332" r:id="rId11"/>
    <p:sldId id="2343" r:id="rId12"/>
    <p:sldId id="2452" r:id="rId13"/>
    <p:sldId id="3871" r:id="rId14"/>
    <p:sldId id="4247" r:id="rId15"/>
    <p:sldId id="4248" r:id="rId16"/>
    <p:sldId id="3873" r:id="rId17"/>
    <p:sldId id="4249" r:id="rId18"/>
    <p:sldId id="4250" r:id="rId19"/>
    <p:sldId id="3872" r:id="rId20"/>
    <p:sldId id="2148" r:id="rId21"/>
    <p:sldId id="2149" r:id="rId22"/>
    <p:sldId id="2150" r:id="rId23"/>
    <p:sldId id="2151" r:id="rId24"/>
    <p:sldId id="2152" r:id="rId25"/>
    <p:sldId id="2153" r:id="rId26"/>
    <p:sldId id="2154" r:id="rId27"/>
    <p:sldId id="2155" r:id="rId28"/>
    <p:sldId id="2156" r:id="rId29"/>
    <p:sldId id="2157" r:id="rId30"/>
    <p:sldId id="2158" r:id="rId31"/>
    <p:sldId id="2159" r:id="rId32"/>
    <p:sldId id="2412" r:id="rId33"/>
    <p:sldId id="2413" r:id="rId34"/>
    <p:sldId id="2414" r:id="rId35"/>
    <p:sldId id="2415" r:id="rId36"/>
    <p:sldId id="2416" r:id="rId37"/>
    <p:sldId id="2417" r:id="rId38"/>
    <p:sldId id="2418" r:id="rId39"/>
    <p:sldId id="2419" r:id="rId40"/>
    <p:sldId id="2420" r:id="rId41"/>
    <p:sldId id="2421" r:id="rId42"/>
    <p:sldId id="2422" r:id="rId43"/>
    <p:sldId id="2423" r:id="rId44"/>
    <p:sldId id="2424" r:id="rId45"/>
    <p:sldId id="2425" r:id="rId46"/>
    <p:sldId id="2426" r:id="rId47"/>
    <p:sldId id="2430" r:id="rId48"/>
    <p:sldId id="3866" r:id="rId49"/>
    <p:sldId id="2431" r:id="rId50"/>
    <p:sldId id="3868" r:id="rId51"/>
    <p:sldId id="2432" r:id="rId52"/>
    <p:sldId id="2433" r:id="rId53"/>
    <p:sldId id="2434" r:id="rId54"/>
    <p:sldId id="2427" r:id="rId55"/>
    <p:sldId id="2428" r:id="rId56"/>
    <p:sldId id="2436" r:id="rId57"/>
    <p:sldId id="2435" r:id="rId58"/>
    <p:sldId id="2437" r:id="rId59"/>
    <p:sldId id="2438" r:id="rId60"/>
    <p:sldId id="2439" r:id="rId61"/>
    <p:sldId id="2440" r:id="rId62"/>
    <p:sldId id="2441" r:id="rId63"/>
    <p:sldId id="2442" r:id="rId64"/>
    <p:sldId id="2443" r:id="rId65"/>
    <p:sldId id="2444" r:id="rId66"/>
    <p:sldId id="2445" r:id="rId67"/>
    <p:sldId id="2446" r:id="rId68"/>
    <p:sldId id="2447" r:id="rId69"/>
    <p:sldId id="2448" r:id="rId70"/>
    <p:sldId id="2449" r:id="rId71"/>
    <p:sldId id="2450" r:id="rId72"/>
    <p:sldId id="2451" r:id="rId73"/>
    <p:sldId id="3869" r:id="rId74"/>
    <p:sldId id="2453" r:id="rId75"/>
    <p:sldId id="2454" r:id="rId76"/>
    <p:sldId id="2455" r:id="rId77"/>
    <p:sldId id="2456" r:id="rId78"/>
    <p:sldId id="2457" r:id="rId79"/>
    <p:sldId id="2458" r:id="rId80"/>
    <p:sldId id="2459" r:id="rId81"/>
    <p:sldId id="2460" r:id="rId82"/>
    <p:sldId id="2461" r:id="rId83"/>
    <p:sldId id="2462" r:id="rId84"/>
    <p:sldId id="2463" r:id="rId85"/>
    <p:sldId id="2464" r:id="rId86"/>
    <p:sldId id="2465" r:id="rId87"/>
    <p:sldId id="2466" r:id="rId88"/>
    <p:sldId id="2467" r:id="rId89"/>
    <p:sldId id="2468" r:id="rId90"/>
    <p:sldId id="2469" r:id="rId91"/>
    <p:sldId id="2470" r:id="rId92"/>
    <p:sldId id="2471" r:id="rId93"/>
    <p:sldId id="2472" r:id="rId94"/>
    <p:sldId id="3677" r:id="rId95"/>
    <p:sldId id="2474" r:id="rId96"/>
    <p:sldId id="2475" r:id="rId97"/>
    <p:sldId id="2476" r:id="rId98"/>
    <p:sldId id="2477" r:id="rId99"/>
    <p:sldId id="2478" r:id="rId100"/>
    <p:sldId id="2225" r:id="rId101"/>
    <p:sldId id="2226" r:id="rId102"/>
    <p:sldId id="2227" r:id="rId103"/>
    <p:sldId id="2229" r:id="rId104"/>
    <p:sldId id="3680" r:id="rId105"/>
    <p:sldId id="2230" r:id="rId106"/>
    <p:sldId id="2231" r:id="rId107"/>
    <p:sldId id="2233" r:id="rId108"/>
    <p:sldId id="2234" r:id="rId109"/>
    <p:sldId id="2235" r:id="rId110"/>
    <p:sldId id="2572" r:id="rId111"/>
    <p:sldId id="2573" r:id="rId112"/>
    <p:sldId id="2574" r:id="rId113"/>
    <p:sldId id="2575" r:id="rId114"/>
    <p:sldId id="2576" r:id="rId115"/>
    <p:sldId id="2577" r:id="rId116"/>
    <p:sldId id="2578" r:id="rId117"/>
    <p:sldId id="2579" r:id="rId118"/>
    <p:sldId id="2580" r:id="rId119"/>
    <p:sldId id="2581" r:id="rId120"/>
    <p:sldId id="2598" r:id="rId121"/>
    <p:sldId id="2582" r:id="rId122"/>
    <p:sldId id="2583" r:id="rId123"/>
    <p:sldId id="3991" r:id="rId124"/>
    <p:sldId id="3992" r:id="rId125"/>
    <p:sldId id="3993" r:id="rId126"/>
    <p:sldId id="3994" r:id="rId127"/>
    <p:sldId id="4242" r:id="rId128"/>
    <p:sldId id="3999" r:id="rId129"/>
    <p:sldId id="2323" r:id="rId130"/>
    <p:sldId id="4243" r:id="rId131"/>
    <p:sldId id="2330" r:id="rId132"/>
    <p:sldId id="2324" r:id="rId133"/>
    <p:sldId id="2325" r:id="rId134"/>
    <p:sldId id="2326" r:id="rId135"/>
    <p:sldId id="2327" r:id="rId136"/>
    <p:sldId id="2328" r:id="rId137"/>
    <p:sldId id="2329" r:id="rId138"/>
    <p:sldId id="4244" r:id="rId139"/>
    <p:sldId id="2333" r:id="rId140"/>
    <p:sldId id="3860" r:id="rId1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50"/>
    <a:srgbClr val="99FF99"/>
    <a:srgbClr val="FFB279"/>
    <a:srgbClr val="DA71FF"/>
    <a:srgbClr val="D357FF"/>
    <a:srgbClr val="D1FFD1"/>
    <a:srgbClr val="E1FFE1"/>
    <a:srgbClr val="C8C8FF"/>
    <a:srgbClr val="E1E0FF"/>
    <a:srgbClr val="C8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907" autoAdjust="0"/>
  </p:normalViewPr>
  <p:slideViewPr>
    <p:cSldViewPr>
      <p:cViewPr varScale="1">
        <p:scale>
          <a:sx n="67" d="100"/>
          <a:sy n="67" d="100"/>
        </p:scale>
        <p:origin x="126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0C9A3-8735-44A7-97E4-40B7B1CE1A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9879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657A48-2EB9-4D57-87E9-B81B82920A2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094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BE130-AF0C-407C-8B84-37A55E8ED2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86693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69F0D2-0E46-4285-9F98-EAE963FBE7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6276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7C488B-B536-49FF-ABFF-2B3EE62B15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8289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C02A53-FD94-40EB-9ED7-597CA393E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6637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72537908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58577881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6170856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6829866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848649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0C9A3-8735-44A7-97E4-40B7B1CE1A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8700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418147005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33272652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85439777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716C9C-B599-4823-8B95-D97477A414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95437278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57E25F-A027-4C15-B9A6-24E9B2719D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74917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0CCBCD-2331-43D4-931A-937A5BD3BD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17583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0CCBCD-2331-43D4-931A-937A5BD3BD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50994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5001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1167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581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40E31-602A-4C57-8E9F-8E5B93E2FD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8187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23552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97580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03215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71186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2548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3962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12318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0457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97942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910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40E31-602A-4C57-8E9F-8E5B93E2FD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17392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0934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98513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9585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1110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348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1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0C9A3-8735-44A7-97E4-40B7B1CE1A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968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E426FF-552E-4051-8370-019E0E81D5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36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3C1B2-E0F8-4ADC-8D98-0E1D3BF81E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027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99861D-84EF-4105-A008-7134BFBEF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14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173B1-2331-4585-AE3A-E5579A776F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880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C:\Documents and Settings\J S Marron\My Documents\Research\ComplexPopn\MaxDataPiling\dppic2_2.pdf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09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6CF8F-8928-486F-83C4-DE8B506D8E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42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14586-8CB9-4AC8-A2D1-335FF98A9F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67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C:\Documents and Settings\J S Marron\My Documents\Research\ComplexPopn\MaxDataPiling\dppic2_2.pdf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07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C5209-6A5A-44E6-B632-945954FF5A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47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65D2E-47B0-4220-9D4F-49CB819063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205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DFF4E0-51DB-40C3-A324-122170F44A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20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514F8-2FF7-41EB-9F2E-C99CFAF8D4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72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3B08-92EE-49D7-A297-5A70AF70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792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3B08-92EE-49D7-A297-5A70AF70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9352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3B08-92EE-49D7-A297-5A70AF70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7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EB5B6-02A4-484A-9890-023613D9C3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301135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9F12CB-D30C-49EC-B7F4-C68536B760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06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2D67E-DE89-4048-B6D0-9BE2B2B8EB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398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3E1FB-036F-498D-BAAA-A3781FC74C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22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778C07-7F9B-42A9-B7C0-DB5D26EECF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6235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B655F5-9094-4096-95C3-13D0144EB2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3957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052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4A93C-BC41-4A76-B182-9EB7D7A2E2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338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3B86F3-676F-44BE-AD89-D90355D391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505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BEEA83-C5C1-48C0-A569-7586963623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326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BEEA83-C5C1-48C0-A569-7586963623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399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E1F39-C886-45AB-AFBB-03836F30C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6879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BEEA83-C5C1-48C0-A569-7586963623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8240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2B91FE-128F-4E46-A364-308271F176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0214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935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1353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389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3593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7563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936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D9C949-996E-415A-AFF2-19D8B4B997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43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516083-A880-4D6E-890B-6CFEF2C34E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34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245C8A-6640-46BD-B647-1B81A603BA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2301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B4B77-FD25-494A-9172-327469D0CC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0086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2889B8-5801-4E30-9821-A388786E48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447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2889B8-5801-4E30-9821-A388786E48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362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3533EB-AD10-450A-96E1-423A2AF105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469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04CCA-91F1-46F1-B5C0-782C15405D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552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25C80-DAC6-40E3-9A9D-01CB8FCA7A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1380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4445CC-93FF-40F8-8198-39A7CB951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4873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8A0B9-EC2D-4741-8009-47BA3315C8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423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DF01E-5AEE-479C-95A4-2B8B23B284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716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566E3F-ACA3-40FA-81A5-315E6EF68C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37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616746-4430-40A6-9C3C-4897A81A0C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3554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D76E16-6930-4AF7-A9EA-48E3D0395E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2207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66D69-46AF-46EE-BCA8-077433B1D8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928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66D69-46AF-46EE-BCA8-077433B1D8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5312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9538403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863288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584894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7886276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1742590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739085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160282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F09D05-26CD-4456-9505-9B1A532C8C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50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5515199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58875199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1016985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17558058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040709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5295725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0716135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6529157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6274589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894782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E2BCD-7671-4581-83B2-9E8A56149A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4383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512932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400711418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29589519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28295027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42765467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91857573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3972027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64451247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29981845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158449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0C9A3-8735-44A7-97E4-40B7B1CE1A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8536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85739352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9212729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11431675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3507868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45172951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A3521-0EBE-4386-858D-50C0E5F6B1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19385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4175-F969-4C45-B21E-51B500A99B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37852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76CFF-64EC-427E-B1B3-466BBDBD25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1663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303916-F666-48CA-808B-8EC863DF40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67843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303916-F666-48CA-808B-8EC863DF40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9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9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2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5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46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70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C375-E755-4C49-A37C-9AA3C877371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74C3A-2F4D-4D0F-BEA8-B275128FB3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59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DA0A-FE2D-46DF-97E8-9894066012A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3CE9-CFE6-4F39-8BF0-FE3C1D8D07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60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1BCF7-84AE-4EEA-A077-6D6FB4FA9F9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1DF95-C034-41AE-AD68-51137C2F3A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33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8898-91F4-4E0F-9FF4-A9399404E3E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0A94-51D5-47DE-B9B4-EBEF4018AF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78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9EA6-7DEE-499E-B3AE-2CF62236DBD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8A7-5668-43A5-9DF1-A7C258827B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90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8BCAF-19B8-47C6-97D6-CFB4919A6CD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55F4-EEB7-442E-A056-A9AD7D798A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9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86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3C95-0D68-4E7B-AD35-EE5A9B0B079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8790B-BC88-485B-BBBA-022D34101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10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3F161-FB60-49C1-9270-565AC8D58F7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83ED4-B554-4E34-A942-1474CDBF47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44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0F88F-1E23-4B4E-9C93-4EB8417E19E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EB22-F5A1-40B7-96AE-509ECD04B9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53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B0FA-E4EF-446B-9FCB-0E1B2345225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F23D-0448-4334-BEC1-102629BB08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82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E3388-3EC9-465D-AE6E-B3D9E32AEEE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D4AF-C0F3-49CF-AC95-0E00FA5430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DFCAB-25B4-49BF-BA55-0C22A06070F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456A-2F90-46D2-B66F-20B675F8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71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2223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802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9816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5581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95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8881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0084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0786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6128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803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9114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808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37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6798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9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79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60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2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8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18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13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47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65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85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60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6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25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20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247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87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164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43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19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90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83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231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83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104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53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135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05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86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3801F-20D4-4556-823C-027B25E8000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112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5F740F-A7AB-43A9-8E90-0554C93065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5219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942D3-519C-48E9-8145-599F34957D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155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CCE8E-874F-4403-9C19-1D3BCDF1C0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655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EEEAD-7BC6-48E3-BDCC-646BB06A2F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5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10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7729-40F3-4768-ACD5-14112E5608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14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5C9F0-5D55-4DFE-9092-5F96355599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21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B039-2E22-4E6E-8E2D-1A5D1DAEA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921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4B4B7-75B4-49CD-963A-3110696356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053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81DC-3D06-4E4E-B126-911431B7EB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98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EEA0B-AC12-4912-9E4B-D934B8DE90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878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CACD0-9EF4-4C67-9333-ADDDC38948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937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6CA3C-6BCC-4649-B494-F0EB3BD10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507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1D58-6A53-44CA-B606-18A1483F8E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870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8AAF-21D2-433C-B979-2FB62395B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2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5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0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009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8942BA45-F1BF-4490-913F-58A6AE46DDA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9B3BD31-8219-44C4-881D-F17C42F583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816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614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163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1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B628BB-C1A7-4DE7-9E5D-D1EBF6A2E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730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5.jp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51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5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NUL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image" Target="NULL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NUL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4.png"/><Relationship Id="rId5" Type="http://schemas.openxmlformats.org/officeDocument/2006/relationships/image" Target="NULL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4" Type="http://schemas.openxmlformats.org/officeDocument/2006/relationships/image" Target="NUL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C1788-F9D0-84EE-067A-935B383E3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6" t="42835" r="25001" b="16678"/>
          <a:stretch/>
        </p:blipFill>
        <p:spPr>
          <a:xfrm>
            <a:off x="914400" y="1676400"/>
            <a:ext cx="7239000" cy="4894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B6B56-B993-4E6E-E449-1459F9C702A8}"/>
              </a:ext>
            </a:extLst>
          </p:cNvPr>
          <p:cNvSpPr txBox="1"/>
          <p:nvPr/>
        </p:nvSpPr>
        <p:spPr>
          <a:xfrm>
            <a:off x="7480423" y="2971800"/>
            <a:ext cx="15953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Less Well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In Higher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Dimensions</a:t>
            </a:r>
          </a:p>
          <a:p>
            <a:pPr algn="ctr"/>
            <a:endParaRPr lang="en-US" dirty="0">
              <a:solidFill>
                <a:srgbClr val="00B050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LDA Direction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Farther From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Optimal</a:t>
            </a:r>
          </a:p>
        </p:txBody>
      </p:sp>
    </p:spTree>
    <p:extLst>
      <p:ext uri="{BB962C8B-B14F-4D97-AF65-F5344CB8AC3E}">
        <p14:creationId xmlns:p14="http://schemas.microsoft.com/office/powerpoint/2010/main" val="27270717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Embedding, Radial basis functions: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discrimination: work in radial basis space,    With new data vector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represented by: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𝒈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𝒈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253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r="-60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0" name="Rectangle 20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1" name="Rectangle 2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263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Toy E.g. 1:  Parallel Clouds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at data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Poor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outside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3507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</p:spTree>
    <p:extLst>
      <p:ext uri="{BB962C8B-B14F-4D97-AF65-F5344CB8AC3E}">
        <p14:creationId xmlns:p14="http://schemas.microsoft.com/office/powerpoint/2010/main" val="344338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</a:t>
            </a:r>
            <a:r>
              <a:rPr lang="en-US" sz="320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g, Toy E.g. 2:  Split   X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OK at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data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outside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4531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</p:spTree>
    <p:extLst>
      <p:ext uri="{BB962C8B-B14F-4D97-AF65-F5344CB8AC3E}">
        <p14:creationId xmlns:p14="http://schemas.microsoft.com/office/powerpoint/2010/main" val="42936296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Toy E.g. 3:  Donut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Mostly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good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Slight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mistake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for one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kernel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5555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>
            <a:off x="2667000" y="3810000"/>
            <a:ext cx="1752600" cy="2057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38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Embedding, Radial basis functions:</a:t>
            </a:r>
          </a:p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Example,  Main lessons:  </a:t>
            </a:r>
          </a:p>
          <a:p>
            <a:pPr marL="609600" indent="-609600" eaLnBrk="1" hangingPunct="1">
              <a:lnSpc>
                <a:spcPct val="17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Generally good in regions with data,</a:t>
            </a:r>
          </a:p>
          <a:p>
            <a:pPr marL="609600" indent="-609600" eaLnBrk="1" hangingPunct="1">
              <a:lnSpc>
                <a:spcPct val="17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Unpredictable where data are sparse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0" name="Rectangle 21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1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Method?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Embedding?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7602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13556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Is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Hopeless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990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05600" y="1568320"/>
            <a:ext cx="7620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6097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05600" y="1568320"/>
            <a:ext cx="7620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0074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29400" y="1568320"/>
            <a:ext cx="9144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27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2DA2B-7F15-9831-047E-379E2C4D7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52" t="43927" r="27468" b="17981"/>
          <a:stretch/>
        </p:blipFill>
        <p:spPr>
          <a:xfrm>
            <a:off x="1358590" y="1752600"/>
            <a:ext cx="6337610" cy="472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A9CC1E-0999-A00D-4FBB-2CC48679EAB3}"/>
              </a:ext>
            </a:extLst>
          </p:cNvPr>
          <p:cNvSpPr txBox="1"/>
          <p:nvPr/>
        </p:nvSpPr>
        <p:spPr>
          <a:xfrm>
            <a:off x="7702516" y="5429071"/>
            <a:ext cx="1441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FF50"/>
                </a:solidFill>
              </a:rPr>
              <a:t>Falls Apart</a:t>
            </a:r>
          </a:p>
          <a:p>
            <a:pPr algn="ctr"/>
            <a:r>
              <a:rPr lang="en-US" dirty="0">
                <a:solidFill>
                  <a:srgbClr val="00FF50"/>
                </a:solidFill>
              </a:rPr>
              <a:t>Completely</a:t>
            </a:r>
          </a:p>
          <a:p>
            <a:pPr algn="ctr"/>
            <a:r>
              <a:rPr lang="en-US" dirty="0">
                <a:solidFill>
                  <a:srgbClr val="00FF50"/>
                </a:solidFill>
              </a:rPr>
              <a:t>In Very High</a:t>
            </a:r>
          </a:p>
          <a:p>
            <a:pPr algn="ctr"/>
            <a:r>
              <a:rPr lang="en-US" dirty="0">
                <a:solidFill>
                  <a:srgbClr val="00FF50"/>
                </a:solidFill>
              </a:rPr>
              <a:t>Dimensions</a:t>
            </a:r>
          </a:p>
        </p:txBody>
      </p:sp>
    </p:spTree>
    <p:extLst>
      <p:ext uri="{BB962C8B-B14F-4D97-AF65-F5344CB8AC3E}">
        <p14:creationId xmlns:p14="http://schemas.microsoft.com/office/powerpoint/2010/main" val="360800749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77000" y="1568320"/>
            <a:ext cx="12192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4781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Gets Better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Still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Great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77000" y="1568320"/>
            <a:ext cx="12192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2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Don’t Have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Needed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Flexiblity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220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Excellent!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9650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13312584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65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Drawbacks to na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Equally spaced grid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too big in high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 computationally tractable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𝑔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Approach: 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Evaluate only at data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 on full grid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where data live</a:t>
                </a:r>
              </a:p>
            </p:txBody>
          </p:sp>
        </mc:Choice>
        <mc:Fallback xmlns="">
          <p:sp>
            <p:nvSpPr>
              <p:cNvPr id="706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4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types of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endParaRPr lang="en-US" sz="3200" i="1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 be studied soon, after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introduction to Support Vector Machines</a:t>
            </a:r>
            <a:r>
              <a:rPr lang="en-US" sz="320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670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types of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endParaRPr lang="en-US" sz="32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Issue:  Bandwidth Selection: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 (2010)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694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∃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generalizations of this idea to other types of analysis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&amp; some clever computational ideas.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Kernel based, nonlinear Principal Components Analysis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Ref: 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Sch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ö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lkopf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et al (1997)  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Recall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Flexibility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From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Kernel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Embedding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Idea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 Methods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3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 l="21368" r="12820"/>
          <a:stretch>
            <a:fillRect/>
          </a:stretch>
        </p:blipFill>
        <p:spPr bwMode="auto">
          <a:xfrm>
            <a:off x="3017838" y="1371600"/>
            <a:ext cx="5632450" cy="6043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32829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Recall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Flexibility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From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Kernel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Embedding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Idea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 Methods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3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 l="21368" r="12820"/>
          <a:stretch>
            <a:fillRect/>
          </a:stretch>
        </p:blipFill>
        <p:spPr bwMode="auto">
          <a:xfrm>
            <a:off x="3017838" y="1371600"/>
            <a:ext cx="5632450" cy="6043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2813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F027E-7455-79B6-6313-DC7CE9459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3" t="43037" r="20834" b="17972"/>
          <a:stretch/>
        </p:blipFill>
        <p:spPr>
          <a:xfrm>
            <a:off x="1752600" y="1752610"/>
            <a:ext cx="6096000" cy="4267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5D1D4D-2F1C-ECC8-30C4-61627E0369D3}"/>
              </a:ext>
            </a:extLst>
          </p:cNvPr>
          <p:cNvSpPr txBox="1"/>
          <p:nvPr/>
        </p:nvSpPr>
        <p:spPr>
          <a:xfrm>
            <a:off x="7650539" y="2667000"/>
            <a:ext cx="156966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Much Better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Performance</a:t>
            </a:r>
          </a:p>
          <a:p>
            <a:pPr algn="ctr"/>
            <a:endParaRPr lang="en-US" dirty="0">
              <a:solidFill>
                <a:srgbClr val="00B050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Covariance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Estimation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Has A Cost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In High </a:t>
            </a:r>
            <a:r>
              <a:rPr lang="en-US" dirty="0" err="1">
                <a:solidFill>
                  <a:srgbClr val="00B050"/>
                </a:solidFill>
              </a:rPr>
              <a:t>Dim’n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7D07D5-2761-6863-2BD6-5CF789C5DEC2}"/>
              </a:ext>
            </a:extLst>
          </p:cNvPr>
          <p:cNvCxnSpPr>
            <a:cxnSpLocks/>
          </p:cNvCxnSpPr>
          <p:nvPr/>
        </p:nvCxnSpPr>
        <p:spPr>
          <a:xfrm>
            <a:off x="609600" y="1447800"/>
            <a:ext cx="472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86509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Recall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Flexibility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From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Kernel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Embedding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Idea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 Methods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3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 l="21368" r="12820"/>
          <a:stretch>
            <a:fillRect/>
          </a:stretch>
        </p:blipFill>
        <p:spPr bwMode="auto">
          <a:xfrm>
            <a:off x="3017838" y="1371600"/>
            <a:ext cx="5632450" cy="6043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72864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Interesting Question:</a:t>
                </a:r>
              </a:p>
              <a:p>
                <a:pPr marL="533400" indent="-533400" algn="ctr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Behavior in Very High Dimensions?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Answer:         El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Karoui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(2010)</a:t>
                </a:r>
              </a:p>
              <a:p>
                <a:pPr eaLnBrk="1" hangingPunct="1">
                  <a:lnSpc>
                    <a:spcPct val="14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 Random Matrix Limit,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~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→∞</m:t>
                    </m:r>
                  </m:oMath>
                </a14:m>
                <a:endParaRPr lang="en-US" b="0" dirty="0">
                  <a:solidFill>
                    <a:schemeClr val="bg2"/>
                  </a:solidFill>
                  <a:latin typeface="Arial" charset="0"/>
                  <a:ea typeface="Cambria Math"/>
                  <a:cs typeface="Arial" charset="0"/>
                </a:endParaRPr>
              </a:p>
              <a:p>
                <a:pPr eaLnBrk="1" hangingPunct="1">
                  <a:lnSpc>
                    <a:spcPct val="14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Kernel Embedded Classifiers  ~</a:t>
                </a:r>
              </a:p>
              <a:p>
                <a:pPr marL="0" indent="0" eaLnBrk="1" hangingPunct="1">
                  <a:lnSpc>
                    <a:spcPct val="14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                  ~  Linear Classifiers</a:t>
                </a: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>
                <a:blip r:embed="rId3"/>
                <a:stretch>
                  <a:fillRect l="-1891" b="-6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 Methods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4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14800" y="2975212"/>
                <a:ext cx="2223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a:t>Type equation here.</a:t>
                      </a:fl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75212"/>
                <a:ext cx="222375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8000" r="26000" b="32000"/>
          <a:stretch/>
        </p:blipFill>
        <p:spPr>
          <a:xfrm>
            <a:off x="7086600" y="4174435"/>
            <a:ext cx="2057400" cy="26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eaLnBrk="1" hangingPunct="1">
                  <a:lnSpc>
                    <a:spcPct val="14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 Random Matrix Limit,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~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→∞</m:t>
                    </m:r>
                  </m:oMath>
                </a14:m>
                <a:endParaRPr lang="en-US" b="0" dirty="0">
                  <a:solidFill>
                    <a:schemeClr val="bg2"/>
                  </a:solidFill>
                  <a:latin typeface="Arial" charset="0"/>
                  <a:ea typeface="Cambria Math"/>
                  <a:cs typeface="Arial" charset="0"/>
                </a:endParaRPr>
              </a:p>
              <a:p>
                <a:pPr eaLnBrk="1" hangingPunct="1">
                  <a:lnSpc>
                    <a:spcPct val="14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Kernel Embedded Classifiers  ~</a:t>
                </a:r>
              </a:p>
              <a:p>
                <a:pPr marL="0" indent="0" eaLnBrk="1" hangingPunct="1">
                  <a:lnSpc>
                    <a:spcPct val="14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                  ~  Linear Classifiers</a:t>
                </a:r>
              </a:p>
              <a:p>
                <a:pPr marL="0" indent="0" eaLnBrk="1" hangingPunct="1">
                  <a:lnSpc>
                    <a:spcPct val="14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Intuitively Sensible?</a:t>
                </a:r>
              </a:p>
              <a:p>
                <a:pPr eaLnBrk="1" hangingPunct="1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High Dimensional Space is Very Big</a:t>
                </a:r>
              </a:p>
              <a:p>
                <a:pPr eaLnBrk="1" hangingPunct="1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Recall </a:t>
                </a:r>
                <a:r>
                  <a:rPr lang="en-US" dirty="0">
                    <a:solidFill>
                      <a:srgbClr val="00B050"/>
                    </a:solidFill>
                    <a:latin typeface="Arial" charset="0"/>
                    <a:cs typeface="Arial" charset="0"/>
                  </a:rPr>
                  <a:t>HDLSS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Geometric </a:t>
                </a:r>
                <a:r>
                  <a:rPr lang="en-US" i="1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Represent’n</a:t>
                </a:r>
                <a:endParaRPr lang="en-US" i="1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Linear Methods: “Enough Room to Work”</a:t>
                </a:r>
                <a:endParaRPr lang="en-US" i="1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>
                <a:blip r:embed="rId3"/>
                <a:stretch>
                  <a:fillRect l="-1891" r="-582" b="-6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 Methods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4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14800" y="2975212"/>
                <a:ext cx="2223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a:t>Type equation here.</a:t>
                      </a:fl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75212"/>
                <a:ext cx="2223750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7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Interesting Question: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Behavior in Very High Dimensions?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Implications for DWD: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 Recall Main Advantage is for High </a:t>
            </a:r>
            <a:r>
              <a:rPr lang="en-US" i="1" dirty="0">
                <a:solidFill>
                  <a:schemeClr val="bg2"/>
                </a:solidFill>
                <a:latin typeface="Arial" charset="0"/>
                <a:cs typeface="Arial" charset="0"/>
              </a:rPr>
              <a:t>d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 So Not Clear Embedding Helps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 Thus Not Yet Implemented in DWD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</p:spPr>
            <p:txBody>
              <a:bodyPr/>
              <a:lstStyle/>
              <a:p>
                <a:pPr eaLnBrk="1" hangingPunct="1"/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3600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Asymptotics</a:t>
                </a:r>
                <a:r>
                  <a:rPr lang="en-US" sz="36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&amp; Kernel Methods</a:t>
                </a:r>
              </a:p>
            </p:txBody>
          </p:sp>
        </mc:Choice>
        <mc:Fallback xmlns="">
          <p:sp>
            <p:nvSpPr>
              <p:cNvPr id="2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304800"/>
                <a:ext cx="8458200" cy="492125"/>
              </a:xfrm>
              <a:blipFill>
                <a:blip r:embed="rId3"/>
                <a:stretch>
                  <a:fillRect t="-34568" b="-6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33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Main Idea:   PCA in Kernel Space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some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points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⋯,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Eg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 Radial Function (Gaussian) Kernel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Cambria Math"/>
                    <a:cs typeface="Arial Unicode MS" pitchFamily="34" charset="-128"/>
                  </a:rPr>
                  <a:t>With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Cambria Math"/>
                    <a:cs typeface="Arial Unicode MS" pitchFamily="34" charset="-128"/>
                  </a:rPr>
                  <a:t>Window Width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Cambria Math"/>
                    <a:cs typeface="Arial Unicode MS" pitchFamily="34" charset="-128"/>
                  </a:rPr>
                  <a:t> (s. d.)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𝜎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Cambria Math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548672" y="2567260"/>
                <a:ext cx="4916859" cy="1281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72" y="2567260"/>
                <a:ext cx="4916859" cy="12813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701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Main Idea:   PCA in Kernel Space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Hurdle:         Visualization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of points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⋯,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Compute Scores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Visualize with Heat Map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r="-1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3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Toy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Example:   Raw Data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Long Stretched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Cluster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Round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>
                    <a:solidFill>
                      <a:schemeClr val="accent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Clusters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Outliers?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Small Cluster?</a:t>
                </a:r>
                <a:endParaRPr lang="en-US" sz="3200" dirty="0">
                  <a:solidFill>
                    <a:srgbClr val="FF0000"/>
                  </a:solidFill>
                  <a:latin typeface="Arial Unicode MS" pitchFamily="34" charset="-128"/>
                  <a:ea typeface="Cambria Math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4"/>
                <a:stretch>
                  <a:fillRect l="-1801" b="-3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1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Finds Coarse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Green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vs. </a:t>
            </a:r>
            <a:r>
              <a:rPr lang="en-US" sz="3200" dirty="0">
                <a:solidFill>
                  <a:srgbClr val="00B0F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Blues</a:t>
            </a:r>
            <a:endParaRPr lang="en-US" sz="3200" dirty="0">
              <a:solidFill>
                <a:srgbClr val="00B0F0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CEE0AE-2AC8-B957-DECA-06F4E2F40722}"/>
                  </a:ext>
                </a:extLst>
              </p:cNvPr>
              <p:cNvSpPr txBox="1"/>
              <p:nvPr/>
            </p:nvSpPr>
            <p:spPr>
              <a:xfrm>
                <a:off x="4343400" y="979954"/>
                <a:ext cx="393210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At Rectangular Grid of Pixels,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CEE0AE-2AC8-B957-DECA-06F4E2F40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979954"/>
                <a:ext cx="3932102" cy="391646"/>
              </a:xfrm>
              <a:prstGeom prst="rect">
                <a:avLst/>
              </a:prstGeom>
              <a:blipFill>
                <a:blip r:embed="rId4"/>
                <a:stretch>
                  <a:fillRect l="-1395" t="-937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B3C73CD-334E-4B8E-5B00-1E06D3E2387D}"/>
              </a:ext>
            </a:extLst>
          </p:cNvPr>
          <p:cNvSpPr txBox="1"/>
          <p:nvPr/>
        </p:nvSpPr>
        <p:spPr>
          <a:xfrm>
            <a:off x="3848502" y="1447800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Gray Level Map of Kernel Space PC Scores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FE79E-10A2-16EF-FF20-FB0C95EF658E}"/>
              </a:ext>
            </a:extLst>
          </p:cNvPr>
          <p:cNvSpPr txBox="1"/>
          <p:nvPr/>
        </p:nvSpPr>
        <p:spPr>
          <a:xfrm>
            <a:off x="4753625" y="6324600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Contours of Scores Surface</a:t>
            </a:r>
          </a:p>
        </p:txBody>
      </p:sp>
    </p:spTree>
    <p:extLst>
      <p:ext uri="{BB962C8B-B14F-4D97-AF65-F5344CB8AC3E}">
        <p14:creationId xmlns:p14="http://schemas.microsoft.com/office/powerpoint/2010/main" val="186160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Separates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Blue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Cyan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Strong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Locality!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Splits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Greens</a:t>
            </a:r>
            <a:endParaRPr lang="en-US" sz="3200" dirty="0">
              <a:solidFill>
                <a:srgbClr val="00B050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09D36-F377-9B57-8EB9-63B17111E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66" t="42834" r="20833" b="16580"/>
          <a:stretch/>
        </p:blipFill>
        <p:spPr>
          <a:xfrm>
            <a:off x="1828800" y="1752600"/>
            <a:ext cx="5913862" cy="441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B26E9-AD38-BAB0-F332-104E321AE1A8}"/>
              </a:ext>
            </a:extLst>
          </p:cNvPr>
          <p:cNvSpPr txBox="1"/>
          <p:nvPr/>
        </p:nvSpPr>
        <p:spPr>
          <a:xfrm>
            <a:off x="7733898" y="2514600"/>
            <a:ext cx="140294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Good Even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in Very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High </a:t>
            </a:r>
            <a:r>
              <a:rPr lang="en-US" dirty="0" err="1">
                <a:solidFill>
                  <a:srgbClr val="00B050"/>
                </a:solidFill>
              </a:rPr>
              <a:t>Dim’n</a:t>
            </a:r>
            <a:endParaRPr lang="en-US" dirty="0">
              <a:solidFill>
                <a:srgbClr val="00B050"/>
              </a:solidFill>
            </a:endParaRPr>
          </a:p>
          <a:p>
            <a:pPr algn="ctr"/>
            <a:endParaRPr lang="en-US" dirty="0">
              <a:solidFill>
                <a:srgbClr val="00B050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Among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HDLSS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Effects</a:t>
            </a:r>
          </a:p>
        </p:txBody>
      </p:sp>
    </p:spTree>
    <p:extLst>
      <p:ext uri="{BB962C8B-B14F-4D97-AF65-F5344CB8AC3E}">
        <p14:creationId xmlns:p14="http://schemas.microsoft.com/office/powerpoint/2010/main" val="377812209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4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Higher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Harmonic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Greens</a:t>
            </a:r>
            <a:endParaRPr lang="en-US" sz="3200" dirty="0">
              <a:solidFill>
                <a:srgbClr val="00B050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5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Finally Find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Outliers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8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6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Higher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Harmonic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Greens</a:t>
            </a:r>
            <a:endParaRPr lang="en-US" sz="3200" dirty="0">
              <a:solidFill>
                <a:srgbClr val="00B050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0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Summary: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Insightful Decomposition of Variation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Elegantly Integrated With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Locality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Why Not More Widely Used?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Needs Visualization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Results Depend on Window Width</a:t>
            </a: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(will study later)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28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None/>
            </a:pPr>
            <a:r>
              <a:rPr lang="en-US" dirty="0"/>
              <a:t>1:35    </a:t>
            </a:r>
            <a:r>
              <a:rPr lang="en-US" dirty="0">
                <a:solidFill>
                  <a:schemeClr val="tx2"/>
                </a:solidFill>
              </a:rPr>
              <a:t> Yuhao Zhou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  Causal Graphical Models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Next Class:    Jason Hu</a:t>
            </a:r>
          </a:p>
        </p:txBody>
      </p:sp>
    </p:spTree>
    <p:extLst>
      <p:ext uri="{BB962C8B-B14F-4D97-AF65-F5344CB8AC3E}">
        <p14:creationId xmlns:p14="http://schemas.microsoft.com/office/powerpoint/2010/main" val="32050552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3E2A3-B002-4E8A-D679-9F1E0DADB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5" t="43483" r="25389" b="18241"/>
          <a:stretch/>
        </p:blipFill>
        <p:spPr>
          <a:xfrm>
            <a:off x="1295400" y="1828800"/>
            <a:ext cx="6629400" cy="449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4E722A-B85C-D505-BA4B-BB62CDD2328D}"/>
              </a:ext>
            </a:extLst>
          </p:cNvPr>
          <p:cNvSpPr txBox="1"/>
          <p:nvPr/>
        </p:nvSpPr>
        <p:spPr>
          <a:xfrm>
            <a:off x="4142536" y="3593068"/>
            <a:ext cx="317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Strange Behavior in Between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675151-9158-6426-3086-E02B47A52852}"/>
              </a:ext>
            </a:extLst>
          </p:cNvPr>
          <p:cNvSpPr/>
          <p:nvPr/>
        </p:nvSpPr>
        <p:spPr>
          <a:xfrm>
            <a:off x="2057400" y="1828800"/>
            <a:ext cx="3276600" cy="304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6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 LDA effect at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Piling: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each class,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data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to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single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value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27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2667000" y="2209800"/>
            <a:ext cx="4419600" cy="2667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9D6C74-E85C-440F-A9C5-3422A105D8CB}"/>
              </a:ext>
            </a:extLst>
          </p:cNvPr>
          <p:cNvSpPr txBox="1"/>
          <p:nvPr/>
        </p:nvSpPr>
        <p:spPr>
          <a:xfrm>
            <a:off x="7315200" y="838200"/>
            <a:ext cx="1693669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Text, Sec. 11.1</a:t>
            </a:r>
          </a:p>
        </p:txBody>
      </p:sp>
    </p:spTree>
    <p:extLst>
      <p:ext uri="{BB962C8B-B14F-4D97-AF65-F5344CB8AC3E}">
        <p14:creationId xmlns:p14="http://schemas.microsoft.com/office/powerpoint/2010/main" val="428499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happening?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 to imagine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 our intuition is 3-dim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 from our ancestors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Try to understand data piling with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some simple examples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2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 (Ahn &amp; Marron 2010):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the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Generated by </a:t>
                </a: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Which has dimension = 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line containing the 2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Similarly, 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the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Generated by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</p:txBody>
          </p:sp>
        </mc:Choice>
        <mc:Fallback xmlns="">
          <p:sp>
            <p:nvSpPr>
              <p:cNvPr id="103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2161" t="-556" b="-3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AutoShape 2" descr="Image result for jeongyoun ah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" name="AutoShape 4" descr="Image result for jeongyoun ah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24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Parallel shifts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that they pass through the origin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Still have dimension 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now are subspaces</a:t>
                </a:r>
                <a:endParaRPr lang="en-US" sz="3200" dirty="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05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6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6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1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180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08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3964" r="4712" b="8559"/>
          <a:stretch>
            <a:fillRect/>
          </a:stretch>
        </p:blipFill>
        <p:spPr>
          <a:xfrm>
            <a:off x="1143000" y="1600200"/>
            <a:ext cx="7086600" cy="5018088"/>
          </a:xfrm>
          <a:noFill/>
        </p:spPr>
      </p:pic>
    </p:spTree>
    <p:extLst>
      <p:ext uri="{BB962C8B-B14F-4D97-AF65-F5344CB8AC3E}">
        <p14:creationId xmlns:p14="http://schemas.microsoft.com/office/powerpoint/2010/main" val="285397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11.1, 11.2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11.2,  11.3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1: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accent6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Subspace generated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Two dimensional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Shown as </a:t>
                </a:r>
                <a:r>
                  <a:rPr lang="en-US" sz="3200" dirty="0">
                    <a:solidFill>
                      <a:schemeClr val="accent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cyan plane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0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02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1 (cont.):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orthogonal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One dimensional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Makes </a:t>
                </a: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Data project to one point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Data project to one point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Direction</a:t>
                </a: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667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180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08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3964" r="4712" b="8559"/>
          <a:stretch>
            <a:fillRect/>
          </a:stretch>
        </p:blipFill>
        <p:spPr>
          <a:xfrm>
            <a:off x="1143000" y="1600200"/>
            <a:ext cx="7086600" cy="5018088"/>
          </a:xfrm>
          <a:noFill/>
        </p:spPr>
      </p:pic>
    </p:spTree>
    <p:extLst>
      <p:ext uri="{BB962C8B-B14F-4D97-AF65-F5344CB8AC3E}">
        <p14:creationId xmlns:p14="http://schemas.microsoft.com/office/powerpoint/2010/main" val="1677457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2: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Subspaces orthogonal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(respectively)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Projection collapses </a:t>
                </a: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Projection collapses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Both are 2-d (planes)</a:t>
                </a:r>
              </a:p>
            </p:txBody>
          </p:sp>
        </mc:Choice>
        <mc:Fallback xmlns="">
          <p:sp>
            <p:nvSpPr>
              <p:cNvPr id="615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 b="-5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60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61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15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2 (cont.):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intersection of </a:t>
                </a: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 Maximal Data Piling Direction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Projection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collapses both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Intersection of 2-d (planes) is 1-d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17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7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1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generated by Classes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Dimensions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(resp.)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Parallel subspaces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shifts to origin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Dimensions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(resp.)</a:t>
                </a:r>
              </a:p>
            </p:txBody>
          </p:sp>
        </mc:Choice>
        <mc:Fallback xmlns="">
          <p:sp>
            <p:nvSpPr>
              <p:cNvPr id="8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 rotWithShape="1">
                <a:blip r:embed="rId3"/>
                <a:stretch>
                  <a:fillRect l="-2175" t="-444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8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1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2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6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Orthogonal Subspaces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Dim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  (resp.)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</a:t>
                </a:r>
              </a:p>
              <a:p>
                <a:pPr marL="1104900" lvl="1" indent="-533400" eaLnBrk="1" hangingPunct="1">
                  <a:lnSpc>
                    <a:spcPct val="120000"/>
                  </a:lnSpc>
                </a:pP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</a:t>
                </a:r>
                <a:r>
                  <a:rPr lang="en-US" sz="28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Dir</a:t>
                </a:r>
                <a:r>
                  <a:rPr lang="en-US" sz="28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 Collapse </a:t>
                </a:r>
                <a:r>
                  <a:rPr lang="en-US" sz="28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1104900" lvl="1" indent="-533400" eaLnBrk="1" hangingPunct="1">
                  <a:lnSpc>
                    <a:spcPct val="120000"/>
                  </a:lnSpc>
                </a:pP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</a:t>
                </a:r>
                <a:r>
                  <a:rPr lang="en-US" sz="28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Dir</a:t>
                </a:r>
                <a:r>
                  <a:rPr lang="en-US" sz="28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 Collapse </a:t>
                </a:r>
                <a:r>
                  <a:rPr lang="en-US" sz="28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Expect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intersection</a:t>
                </a:r>
              </a:p>
            </p:txBody>
          </p:sp>
        </mc:Choice>
        <mc:Fallback xmlns="">
          <p:sp>
            <p:nvSpPr>
              <p:cNvPr id="92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7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8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3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</a:t>
                </a: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(within subspace generated by data)</a:t>
                </a: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2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(Gap changes along great circle,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including sign flips)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 b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Distance is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max’ed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2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direct’ns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direction(s)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Unique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(up to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in subspace of data</a:t>
                </a: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1825" t="-556" b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5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Linear Disc. Anal.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04800" y="9906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(in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orig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space) have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separ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ting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hyperplane with: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Normal vector: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𝒏</m:t>
                        </m:r>
                      </m:e>
                      <m:sub>
                        <m:r>
                          <a:rPr lang="en-US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𝐿𝐷𝐴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                                         Intercept: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DC00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    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𝐿𝐷𝐴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922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04800" y="990600"/>
                <a:ext cx="8458200" cy="5486400"/>
              </a:xfrm>
              <a:blipFill>
                <a:blip r:embed="rId3"/>
                <a:stretch>
                  <a:fillRect l="-144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22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1" t="45470" r="11598" b="11368"/>
          <a:stretch>
            <a:fillRect/>
          </a:stretch>
        </p:blipFill>
        <p:spPr>
          <a:xfrm>
            <a:off x="1219200" y="2895600"/>
            <a:ext cx="6686550" cy="3041650"/>
          </a:xfrm>
          <a:noFill/>
        </p:spPr>
      </p:pic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2895600" y="2057400"/>
            <a:ext cx="457200" cy="2819400"/>
          </a:xfrm>
          <a:prstGeom prst="line">
            <a:avLst/>
          </a:prstGeom>
          <a:noFill/>
          <a:ln w="25400">
            <a:solidFill>
              <a:srgbClr val="D357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3733800" y="1447800"/>
            <a:ext cx="2667000" cy="2057400"/>
          </a:xfrm>
          <a:prstGeom prst="line">
            <a:avLst/>
          </a:prstGeom>
          <a:noFill/>
          <a:ln w="25400">
            <a:solidFill>
              <a:srgbClr val="D357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2730000" y="2514600"/>
            <a:ext cx="4800600" cy="2057400"/>
          </a:xfrm>
          <a:prstGeom prst="line">
            <a:avLst/>
          </a:prstGeom>
          <a:noFill/>
          <a:ln w="25400">
            <a:solidFill>
              <a:srgbClr val="D357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975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EGIncDimClass1MD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9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in Increasing Dimensions: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dimensions (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1-37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similar to FLD?!?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Reason for this?</a:t>
            </a:r>
          </a:p>
          <a:p>
            <a:pPr marL="1104900" lvl="1" indent="-533400" eaLnBrk="1" hangingPunct="1">
              <a:buFontTx/>
              <a:buNone/>
            </a:pPr>
            <a:endParaRPr 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38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 similar to FLD</a:t>
            </a:r>
            <a:r>
              <a:rPr lang="en-US" sz="28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85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dimensions (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39-1000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have data piling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Gap between grows for larger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though noise increases?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(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bility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first </a:t>
            </a:r>
            <a:r>
              <a:rPr lang="en-US" sz="28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improves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39</a:t>
            </a:r>
            <a:r>
              <a:rPr lang="en-US" sz="2800" i="1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180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</a:t>
            </a:r>
            <a:r>
              <a:rPr lang="en-US" sz="28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worsens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200-1000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Eventually noise dominates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Trade-off is where gap near optimal 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nce</a:t>
            </a:r>
            <a:endParaRPr 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to compute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𝑀𝐷𝑃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l-GR" sz="3200" b="1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Recall LDA formula: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difference is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global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vs.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within class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Covariance Estimates!</a:t>
                </a:r>
              </a:p>
            </p:txBody>
          </p:sp>
        </mc:Choice>
        <mc:Fallback xmlns="">
          <p:sp>
            <p:nvSpPr>
              <p:cNvPr id="112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2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4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2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Historical Note: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Discovery of MDP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 from a programming error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Forgetting to use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covariance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LDA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0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Visual similarity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𝐿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𝐷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(Ahn &amp; Marron 2010),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𝑀𝐷𝑃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𝑀𝐷𝑃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𝐷</m:t>
                              </m:r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𝐿</m:t>
                                  </m:r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𝐷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directions are the same!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can this be?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 lengths are different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…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from transformation viewpoint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889" b="-6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69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of 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LDA: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FLDegMovingMea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791029"/>
            <a:ext cx="5791200" cy="60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Include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ponding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 give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Result!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FLDnMDPegMovingMea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812537"/>
            <a:ext cx="6629400" cy="60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grpSp>
        <p:nvGrpSpPr>
          <p:cNvPr id="3" name="Group 2"/>
          <p:cNvGrpSpPr/>
          <p:nvPr/>
        </p:nvGrpSpPr>
        <p:grpSpPr>
          <a:xfrm>
            <a:off x="228600" y="1752600"/>
            <a:ext cx="7315200" cy="1535112"/>
            <a:chOff x="228600" y="1752600"/>
            <a:chExt cx="7315200" cy="1535112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>
              <a:off x="2895600" y="2362200"/>
              <a:ext cx="1219200" cy="8382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8600" y="1752600"/>
              <a:ext cx="27190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LDA &amp; MDP: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Separating Plane</a:t>
              </a:r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 flipV="1">
              <a:off x="2895600" y="1905000"/>
              <a:ext cx="3200400" cy="4572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2895600" y="2362199"/>
              <a:ext cx="4648200" cy="925513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" y="2510135"/>
            <a:ext cx="7315200" cy="1223665"/>
            <a:chOff x="228600" y="2510135"/>
            <a:chExt cx="7315200" cy="1223665"/>
          </a:xfrm>
        </p:grpSpPr>
        <p:sp>
          <p:nvSpPr>
            <p:cNvPr id="40981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3581400" cy="8763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8600" y="2510135"/>
              <a:ext cx="230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Normal Vector</a:t>
              </a:r>
            </a:p>
          </p:txBody>
        </p:sp>
        <p:sp>
          <p:nvSpPr>
            <p:cNvPr id="39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5105400" cy="9525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40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2209800" cy="9525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28600" y="3348335"/>
            <a:ext cx="29624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Computed in Each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Transformed Space,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Shown in Original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30413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28600" y="1752600"/>
            <a:ext cx="271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LDA &amp; MDP: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Separating Plane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2510135"/>
            <a:ext cx="230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Normal Vector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8600" y="2514600"/>
            <a:ext cx="7848600" cy="1752600"/>
            <a:chOff x="228600" y="2514600"/>
            <a:chExt cx="7848600" cy="1752600"/>
          </a:xfrm>
        </p:grpSpPr>
        <p:sp>
          <p:nvSpPr>
            <p:cNvPr id="40984" name="Line 24"/>
            <p:cNvSpPr>
              <a:spLocks noChangeShapeType="1"/>
            </p:cNvSpPr>
            <p:nvPr/>
          </p:nvSpPr>
          <p:spPr bwMode="auto">
            <a:xfrm flipV="1">
              <a:off x="1143000" y="2514600"/>
              <a:ext cx="5334000" cy="152400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8600" y="3436203"/>
              <a:ext cx="19816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Within Class: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PC1</a:t>
              </a:r>
            </a:p>
          </p:txBody>
        </p:sp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V="1">
              <a:off x="1143000" y="3436202"/>
              <a:ext cx="6934200" cy="602397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8600" y="2971799"/>
            <a:ext cx="7010400" cy="1676401"/>
            <a:chOff x="228600" y="2971799"/>
            <a:chExt cx="7010400" cy="1676401"/>
          </a:xfrm>
        </p:grpSpPr>
        <p:sp>
          <p:nvSpPr>
            <p:cNvPr id="40986" name="Line 26"/>
            <p:cNvSpPr>
              <a:spLocks noChangeShapeType="1"/>
            </p:cNvSpPr>
            <p:nvPr/>
          </p:nvSpPr>
          <p:spPr bwMode="auto">
            <a:xfrm flipV="1">
              <a:off x="1143000" y="2971799"/>
              <a:ext cx="5257800" cy="1445567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8600" y="4186535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PC2</a:t>
              </a:r>
            </a:p>
          </p:txBody>
        </p:sp>
        <p:sp>
          <p:nvSpPr>
            <p:cNvPr id="44" name="Line 26"/>
            <p:cNvSpPr>
              <a:spLocks noChangeShapeType="1"/>
            </p:cNvSpPr>
            <p:nvPr/>
          </p:nvSpPr>
          <p:spPr bwMode="auto">
            <a:xfrm flipV="1">
              <a:off x="1143000" y="3851701"/>
              <a:ext cx="6096000" cy="565666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28600" y="4907340"/>
            <a:ext cx="2837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Computed for Each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Class Separately</a:t>
            </a:r>
          </a:p>
        </p:txBody>
      </p:sp>
    </p:spTree>
    <p:extLst>
      <p:ext uri="{BB962C8B-B14F-4D97-AF65-F5344CB8AC3E}">
        <p14:creationId xmlns:p14="http://schemas.microsoft.com/office/powerpoint/2010/main" val="74430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Classical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Replacing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by maximum likelihood estimates: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l-GR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Gives the likelihood ratio discrimination rule: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 +1, when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≥</m:t>
                      </m:r>
                      <m:box>
                        <m:box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as above, so:     LDA can be viewed as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Likelihood Ratio Rule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53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1529" r="-1745"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72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4" name="Rectangle 1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5" name="Rectangle 12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6" name="Rectangle 14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7" name="Rectangle 16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921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28600" y="1752600"/>
            <a:ext cx="271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LDA &amp; MDP: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Separating Plane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2510135"/>
            <a:ext cx="230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Normal Vector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8600" y="3436203"/>
            <a:ext cx="1981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Within Class: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PC1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600" y="4186535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PC2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62964" y="5874603"/>
            <a:ext cx="169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Computed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Globally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4019549"/>
            <a:ext cx="5562600" cy="1847851"/>
            <a:chOff x="228600" y="4019549"/>
            <a:chExt cx="5562600" cy="1847851"/>
          </a:xfrm>
        </p:grpSpPr>
        <p:grpSp>
          <p:nvGrpSpPr>
            <p:cNvPr id="7" name="Group 6"/>
            <p:cNvGrpSpPr/>
            <p:nvPr/>
          </p:nvGrpSpPr>
          <p:grpSpPr>
            <a:xfrm>
              <a:off x="228600" y="4800600"/>
              <a:ext cx="5562600" cy="1066800"/>
              <a:chOff x="228600" y="4800600"/>
              <a:chExt cx="5562600" cy="1066800"/>
            </a:xfrm>
          </p:grpSpPr>
          <p:sp>
            <p:nvSpPr>
              <p:cNvPr id="40988" name="Line 28"/>
              <p:cNvSpPr>
                <a:spLocks noChangeShapeType="1"/>
              </p:cNvSpPr>
              <p:nvPr/>
            </p:nvSpPr>
            <p:spPr bwMode="auto">
              <a:xfrm flipV="1">
                <a:off x="1182707" y="4800600"/>
                <a:ext cx="4608493" cy="838200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28600" y="5036403"/>
                <a:ext cx="116089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Global: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57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  PC1</a:t>
                </a:r>
              </a:p>
            </p:txBody>
          </p:sp>
        </p:grpSp>
        <p:sp>
          <p:nvSpPr>
            <p:cNvPr id="45" name="Line 28"/>
            <p:cNvSpPr>
              <a:spLocks noChangeShapeType="1"/>
            </p:cNvSpPr>
            <p:nvPr/>
          </p:nvSpPr>
          <p:spPr bwMode="auto">
            <a:xfrm flipV="1">
              <a:off x="1182707" y="4019549"/>
              <a:ext cx="3465493" cy="1624219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" y="3657600"/>
            <a:ext cx="5867400" cy="2590800"/>
            <a:chOff x="228600" y="3657600"/>
            <a:chExt cx="5867400" cy="2590800"/>
          </a:xfrm>
        </p:grpSpPr>
        <p:grpSp>
          <p:nvGrpSpPr>
            <p:cNvPr id="8" name="Group 7"/>
            <p:cNvGrpSpPr/>
            <p:nvPr/>
          </p:nvGrpSpPr>
          <p:grpSpPr>
            <a:xfrm>
              <a:off x="228600" y="3657600"/>
              <a:ext cx="5867400" cy="2590800"/>
              <a:chOff x="228600" y="3657600"/>
              <a:chExt cx="5867400" cy="2590800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28600" y="5786735"/>
                <a:ext cx="954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57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  PC2</a:t>
                </a:r>
              </a:p>
            </p:txBody>
          </p:sp>
          <p:sp>
            <p:nvSpPr>
              <p:cNvPr id="46" name="Line 28"/>
              <p:cNvSpPr>
                <a:spLocks noChangeShapeType="1"/>
              </p:cNvSpPr>
              <p:nvPr/>
            </p:nvSpPr>
            <p:spPr bwMode="auto">
              <a:xfrm flipV="1">
                <a:off x="1143000" y="3657600"/>
                <a:ext cx="4953000" cy="2359966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</p:grpSp>
        <p:sp>
          <p:nvSpPr>
            <p:cNvPr id="47" name="Line 28"/>
            <p:cNvSpPr>
              <a:spLocks noChangeShapeType="1"/>
            </p:cNvSpPr>
            <p:nvPr/>
          </p:nvSpPr>
          <p:spPr bwMode="auto">
            <a:xfrm flipV="1">
              <a:off x="1143000" y="3729335"/>
              <a:ext cx="3208338" cy="2288231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Acknowledgement: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viewpoint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insight into why LDA = MDP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 low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data)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01543D-6074-4024-B7DA-4D08824B6F3B}"/>
              </a:ext>
            </a:extLst>
          </p:cNvPr>
          <p:cNvGrpSpPr/>
          <p:nvPr/>
        </p:nvGrpSpPr>
        <p:grpSpPr>
          <a:xfrm>
            <a:off x="1066800" y="4053219"/>
            <a:ext cx="8077200" cy="2804781"/>
            <a:chOff x="1066800" y="4053219"/>
            <a:chExt cx="8077200" cy="2804781"/>
          </a:xfrm>
        </p:grpSpPr>
        <p:pic>
          <p:nvPicPr>
            <p:cNvPr id="260098" name="Picture 2" descr="http://itise.ugr.es/2015/img/DanielRectorCarlosIII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68" r="18538" b="53645"/>
            <a:stretch/>
          </p:blipFill>
          <p:spPr bwMode="auto">
            <a:xfrm>
              <a:off x="6944400" y="4053219"/>
              <a:ext cx="2199600" cy="2804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56E3474-467B-464C-983D-E6EB28195BFA}"/>
                </a:ext>
              </a:extLst>
            </p:cNvPr>
            <p:cNvSpPr txBox="1"/>
            <p:nvPr/>
          </p:nvSpPr>
          <p:spPr>
            <a:xfrm>
              <a:off x="1066800" y="4648200"/>
              <a:ext cx="5036956" cy="739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09600" marR="0" lvl="0" indent="-60960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Suggested by Daniel Pe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  <a:cs typeface="Arial Unicode MS" pitchFamily="34" charset="-128"/>
                </a:rPr>
                <a:t>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86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Another Viewpoint on: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𝑀𝐷𝑃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𝑀𝐷𝑃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𝐷</m:t>
                              </m:r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𝐿</m:t>
                                  </m:r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𝐷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&lt;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directions are the same</a:t>
                </a:r>
              </a:p>
              <a:p>
                <a:pPr marL="0" indent="0" eaLnBrk="1" hangingPunct="1">
                  <a:lnSpc>
                    <a:spcPct val="11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lnSpc>
                    <a:spcPct val="11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from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optimization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viewpoint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9047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Alternate approach:   Optimization Viewpoint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 direction vector,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𝒗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for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  define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𝑋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ba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𝐴𝑣𝑔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= Average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Proj’n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𝑉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𝑣𝑎𝑟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(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𝒕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= Variance of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Proj’ns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 r="-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3176E0-CD78-4B51-985B-638E3D2AC514}"/>
              </a:ext>
            </a:extLst>
          </p:cNvPr>
          <p:cNvGrpSpPr/>
          <p:nvPr/>
        </p:nvGrpSpPr>
        <p:grpSpPr>
          <a:xfrm>
            <a:off x="5181600" y="4267200"/>
            <a:ext cx="3352800" cy="1295399"/>
            <a:chOff x="5897316" y="2021354"/>
            <a:chExt cx="3276600" cy="90719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360366-1565-4EC4-993E-C61E53F0E8F2}"/>
                </a:ext>
              </a:extLst>
            </p:cNvPr>
            <p:cNvSpPr txBox="1"/>
            <p:nvPr/>
          </p:nvSpPr>
          <p:spPr>
            <a:xfrm>
              <a:off x="6934200" y="2021354"/>
              <a:ext cx="22397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Between Class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Variation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8D48836-62AA-4B3A-B52E-EB35E8E6A027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897316" y="2314858"/>
              <a:ext cx="1036884" cy="61369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104BAB-7ED7-4B12-907B-2FB30EECC941}"/>
              </a:ext>
            </a:extLst>
          </p:cNvPr>
          <p:cNvGrpSpPr/>
          <p:nvPr/>
        </p:nvGrpSpPr>
        <p:grpSpPr>
          <a:xfrm>
            <a:off x="4792273" y="5181600"/>
            <a:ext cx="3352800" cy="914400"/>
            <a:chOff x="5478073" y="2021354"/>
            <a:chExt cx="3352800" cy="91440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854206-C8A0-4ABB-AADA-5397994D48C5}"/>
                </a:ext>
              </a:extLst>
            </p:cNvPr>
            <p:cNvSpPr txBox="1"/>
            <p:nvPr/>
          </p:nvSpPr>
          <p:spPr>
            <a:xfrm>
              <a:off x="6934200" y="2021354"/>
              <a:ext cx="18966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Within Class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Variation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53A925B-99A9-4AEA-ACC9-F58AA5564F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8073" y="2405476"/>
              <a:ext cx="1532327" cy="53027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47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 Optimization: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𝒗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bar>
                                        <m:barPr>
                                          <m:pos m:val="top"/>
                                          <m:ctrlP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𝒗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e>
                                      </m:bar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  <m:bar>
                                        <m:barPr>
                                          <m:pos m:val="top"/>
                                          <m:ctrlP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𝒗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−</m:t>
                                              </m:r>
                                            </m:sup>
                                          </m:sSup>
                                        </m:e>
                                      </m:ba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𝒗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𝒗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Seems Sensible and Useful?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“MD</a:t>
                </a:r>
                <a:r>
                  <a:rPr lang="en-US" sz="3200" baseline="300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/ Variation”  is Basis of F-Test? 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in Context of Visualizations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</a:t>
                </a:r>
                <a:r>
                  <a:rPr lang="en-US" sz="3200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Contexts Require Caution)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8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Now Relate Visualizations to Optimization: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8F2A0-4895-43D6-B8B9-DAD3AF213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7" t="33334" r="9617" b="15555"/>
          <a:stretch/>
        </p:blipFill>
        <p:spPr>
          <a:xfrm>
            <a:off x="0" y="3352800"/>
            <a:ext cx="4572000" cy="350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0BC1F6-8E2E-492E-87C3-C174CF90E1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97" t="33334" r="9617" b="15555"/>
          <a:stretch/>
        </p:blipFill>
        <p:spPr>
          <a:xfrm>
            <a:off x="4572000" y="3352800"/>
            <a:ext cx="4572000" cy="3505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76AFCE-EC25-4308-BC0F-4CAAE2D8DADF}"/>
              </a:ext>
            </a:extLst>
          </p:cNvPr>
          <p:cNvGrpSpPr/>
          <p:nvPr/>
        </p:nvGrpSpPr>
        <p:grpSpPr>
          <a:xfrm>
            <a:off x="6850812" y="2173069"/>
            <a:ext cx="1531188" cy="3541931"/>
            <a:chOff x="6850812" y="2173069"/>
            <a:chExt cx="1531188" cy="3541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7F9BFAE-B209-4B18-BEBA-E32E26EE2131}"/>
                    </a:ext>
                  </a:extLst>
                </p:cNvPr>
                <p:cNvSpPr txBox="1"/>
                <p:nvPr/>
              </p:nvSpPr>
              <p:spPr>
                <a:xfrm>
                  <a:off x="6850812" y="2173069"/>
                  <a:ext cx="153118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This is Better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For Higher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𝑑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7F9BFAE-B209-4B18-BEBA-E32E26EE21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812" y="2173069"/>
                  <a:ext cx="1531188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3586" t="-4673" r="-2390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8B90B29-0BD2-410D-91C2-5777DB725239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7616406" y="2819400"/>
              <a:ext cx="460794" cy="28956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ACE006-CBD2-4EF1-A41B-1002BA2779CC}"/>
              </a:ext>
            </a:extLst>
          </p:cNvPr>
          <p:cNvGrpSpPr/>
          <p:nvPr/>
        </p:nvGrpSpPr>
        <p:grpSpPr>
          <a:xfrm>
            <a:off x="906467" y="1676400"/>
            <a:ext cx="2446333" cy="2438400"/>
            <a:chOff x="6850812" y="2173069"/>
            <a:chExt cx="2446333" cy="2438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01F338F-E6C5-4271-B100-D64CA30F17DE}"/>
                    </a:ext>
                  </a:extLst>
                </p:cNvPr>
                <p:cNvSpPr txBox="1"/>
                <p:nvPr/>
              </p:nvSpPr>
              <p:spPr>
                <a:xfrm>
                  <a:off x="6850812" y="2173069"/>
                  <a:ext cx="1608133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Yet Lower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𝑑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Is More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Generalizable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01F338F-E6C5-4271-B100-D64CA30F1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812" y="2173069"/>
                  <a:ext cx="1608133" cy="923330"/>
                </a:xfrm>
                <a:prstGeom prst="rect">
                  <a:avLst/>
                </a:prstGeom>
                <a:blipFill>
                  <a:blip r:embed="rId7"/>
                  <a:stretch>
                    <a:fillRect l="-3030" t="-3311" r="-2652" b="-99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0B6CA00-A84E-4814-9D7E-B102A03C3638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7654879" y="3096399"/>
              <a:ext cx="1642266" cy="151507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94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Alternate approach:   Optimization Viewpoint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Find a direction vector,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𝒗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),  to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Case 1: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−2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Solutions are: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𝐿𝐷𝐴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∝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𝑀𝐷𝑃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∝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l-GR" sz="32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09800" y="3013770"/>
            <a:ext cx="6858000" cy="3539430"/>
            <a:chOff x="2209800" y="2873660"/>
            <a:chExt cx="6858000" cy="3539430"/>
          </a:xfrm>
        </p:grpSpPr>
        <p:sp>
          <p:nvSpPr>
            <p:cNvPr id="2" name="TextBox 1"/>
            <p:cNvSpPr txBox="1"/>
            <p:nvPr/>
          </p:nvSpPr>
          <p:spPr>
            <a:xfrm>
              <a:off x="6788009" y="2873660"/>
              <a:ext cx="2279791" cy="3539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Common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Practice In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Literature: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Assume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This, But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Not Make It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Very Clear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09800" y="3365090"/>
              <a:ext cx="2133600" cy="762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11558" y="2217003"/>
            <a:ext cx="2627642" cy="1821597"/>
            <a:chOff x="6211558" y="2217003"/>
            <a:chExt cx="2627642" cy="1821597"/>
          </a:xfrm>
        </p:grpSpPr>
        <p:sp>
          <p:nvSpPr>
            <p:cNvPr id="5" name="TextBox 4"/>
            <p:cNvSpPr txBox="1"/>
            <p:nvPr/>
          </p:nvSpPr>
          <p:spPr>
            <a:xfrm>
              <a:off x="6211558" y="2217003"/>
              <a:ext cx="26276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E.g. Sec. 3.8.2 of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Duda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et al (2001)</a:t>
              </a:r>
            </a:p>
          </p:txBody>
        </p:sp>
        <p:cxnSp>
          <p:nvCxnSpPr>
            <p:cNvPr id="7" name="Straight Arrow Connector 6"/>
            <p:cNvCxnSpPr>
              <a:stCxn id="2" idx="0"/>
            </p:cNvCxnSpPr>
            <p:nvPr/>
          </p:nvCxnSpPr>
          <p:spPr>
            <a:xfrm flipH="1">
              <a:off x="7626209" y="3013770"/>
              <a:ext cx="301696" cy="102483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52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Case 2: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−1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Solution is: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l-GR" sz="32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𝐿𝐷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3200" b="1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1000" y="4186297"/>
            <a:ext cx="8027081" cy="2062103"/>
            <a:chOff x="381000" y="2873660"/>
            <a:chExt cx="8027081" cy="2062103"/>
          </a:xfrm>
        </p:grpSpPr>
        <p:sp>
          <p:nvSpPr>
            <p:cNvPr id="18" name="TextBox 17"/>
            <p:cNvSpPr txBox="1"/>
            <p:nvPr/>
          </p:nvSpPr>
          <p:spPr>
            <a:xfrm>
              <a:off x="6400800" y="2873660"/>
              <a:ext cx="2007281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Point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Not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Made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Anywhere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Else???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1000" y="2954563"/>
              <a:ext cx="5334000" cy="1524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55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point of terminology (Ahn &amp; Marron 2010):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is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2 senses: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 of data piled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 of gap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(within subspace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by data)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5073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26604" r="8954" b="13795"/>
          <a:stretch>
            <a:fillRect/>
          </a:stretch>
        </p:blipFill>
        <p:spPr>
          <a:xfrm>
            <a:off x="4687888" y="2941638"/>
            <a:ext cx="3854450" cy="3181350"/>
          </a:xfrm>
          <a:noFill/>
        </p:spPr>
      </p:pic>
      <p:grpSp>
        <p:nvGrpSpPr>
          <p:cNvPr id="2" name="Group 1"/>
          <p:cNvGrpSpPr/>
          <p:nvPr/>
        </p:nvGrpSpPr>
        <p:grpSpPr>
          <a:xfrm>
            <a:off x="3276600" y="3200400"/>
            <a:ext cx="4648200" cy="2438400"/>
            <a:chOff x="3276600" y="3200400"/>
            <a:chExt cx="4648200" cy="2438400"/>
          </a:xfrm>
        </p:grpSpPr>
        <p:sp>
          <p:nvSpPr>
            <p:cNvPr id="45074" name="Line 18"/>
            <p:cNvSpPr>
              <a:spLocks noChangeShapeType="1"/>
            </p:cNvSpPr>
            <p:nvPr/>
          </p:nvSpPr>
          <p:spPr bwMode="auto">
            <a:xfrm>
              <a:off x="7391400" y="5638800"/>
              <a:ext cx="533400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45075" name="Line 19"/>
            <p:cNvSpPr>
              <a:spLocks noChangeShapeType="1"/>
            </p:cNvSpPr>
            <p:nvPr/>
          </p:nvSpPr>
          <p:spPr bwMode="auto">
            <a:xfrm>
              <a:off x="3276600" y="3200400"/>
              <a:ext cx="4419600" cy="24384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79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e.g: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rotate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PCA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MDP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CAtoMDPeg1Data002V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990600"/>
            <a:ext cx="640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Classical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Generalization I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Gaussian Likelihood Ratio Discrimination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(a. k. a.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onlinear Discriminant Analysis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     Assume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class distributions are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covariances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!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Likelihood Ratio rule is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straightf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num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calc.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(thus can easily implement, and do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discrim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</a:t>
                </a:r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1412" r="-2182" b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72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for other class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labellings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exists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Separation bigger for natural clusters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Could be used for clustering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Consider all pairwise MDP directions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one that makes largest gap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hard optimization problem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2</a:t>
            </a:r>
            <a:r>
              <a:rPr lang="en-US" sz="28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n-2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possible directions</a:t>
            </a:r>
          </a:p>
          <a:p>
            <a:pPr marL="171450" indent="0" algn="ctr" eaLnBrk="1" hangingPunct="1">
              <a:lnSpc>
                <a:spcPct val="120000"/>
              </a:lnSpc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Ahn, et al. (2012)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3BC66-4AF4-4621-AA23-A7AF460A01A7}"/>
              </a:ext>
            </a:extLst>
          </p:cNvPr>
          <p:cNvSpPr txBox="1"/>
          <p:nvPr/>
        </p:nvSpPr>
        <p:spPr>
          <a:xfrm>
            <a:off x="6705282" y="5678269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Major Challenge: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Fast Computation?</a:t>
            </a:r>
          </a:p>
        </p:txBody>
      </p:sp>
    </p:spTree>
    <p:extLst>
      <p:ext uri="{BB962C8B-B14F-4D97-AF65-F5344CB8AC3E}">
        <p14:creationId xmlns:p14="http://schemas.microsoft.com/office/powerpoint/2010/main" val="38753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Usefulness for Classification?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First Glance:    Terrible, not generalizable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View:   Maybe OK?</a:t>
            </a:r>
          </a:p>
          <a:p>
            <a:pPr eaLnBrk="1" hangingPunct="1">
              <a:buFont typeface="Wingdings" pitchFamily="2" charset="2"/>
              <a:buChar char="§"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Simulation Result:</a:t>
            </a:r>
          </a:p>
          <a:p>
            <a:pPr marL="0" indent="0" algn="ctr" eaLnBrk="1" hangingPunct="1"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Performance for</a:t>
            </a:r>
          </a:p>
          <a:p>
            <a:pPr marL="0" indent="0" algn="ctr" eaLnBrk="1" hangingPunct="1"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Autocorrelated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Errors</a:t>
            </a:r>
          </a:p>
          <a:p>
            <a:pPr marL="0" indent="0" algn="ctr" eaLnBrk="1" hangingPunct="1"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4953000"/>
            <a:ext cx="6629400" cy="1524000"/>
            <a:chOff x="457200" y="4953000"/>
            <a:chExt cx="6629400" cy="1524000"/>
          </a:xfrm>
        </p:grpSpPr>
        <p:grpSp>
          <p:nvGrpSpPr>
            <p:cNvPr id="3" name="Group 2"/>
            <p:cNvGrpSpPr/>
            <p:nvPr/>
          </p:nvGrpSpPr>
          <p:grpSpPr>
            <a:xfrm>
              <a:off x="2667000" y="4953000"/>
              <a:ext cx="4038600" cy="1062335"/>
              <a:chOff x="2667000" y="4953000"/>
              <a:chExt cx="4038600" cy="1062335"/>
            </a:xfrm>
          </p:grpSpPr>
          <p:sp>
            <p:nvSpPr>
              <p:cNvPr id="2" name="Left Brace 1"/>
              <p:cNvSpPr/>
              <p:nvPr/>
            </p:nvSpPr>
            <p:spPr>
              <a:xfrm rot="16200000">
                <a:off x="4533900" y="3086100"/>
                <a:ext cx="304800" cy="4038600"/>
              </a:xfrm>
              <a:prstGeom prst="leftBrace">
                <a:avLst>
                  <a:gd name="adj1" fmla="val 8333"/>
                  <a:gd name="adj2" fmla="val 48009"/>
                </a:avLst>
              </a:prstGeom>
              <a:ln w="254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cxnSp>
            <p:nvCxnSpPr>
              <p:cNvPr id="4" name="Straight Connector 3"/>
              <p:cNvCxnSpPr>
                <a:stCxn id="5" idx="0"/>
                <a:endCxn id="2" idx="1"/>
              </p:cNvCxnSpPr>
              <p:nvPr/>
            </p:nvCxnSpPr>
            <p:spPr>
              <a:xfrm flipV="1">
                <a:off x="3771900" y="5257800"/>
                <a:ext cx="833991" cy="757535"/>
              </a:xfrm>
              <a:prstGeom prst="line">
                <a:avLst/>
              </a:prstGeom>
              <a:ln w="254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457200" y="6015335"/>
              <a:ext cx="6629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Reason:  Induces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Stretch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in Data - Miao (2015)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3400" y="4952999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Every Dog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Has His Day</a:t>
            </a:r>
          </a:p>
        </p:txBody>
      </p:sp>
    </p:spTree>
    <p:extLst>
      <p:ext uri="{BB962C8B-B14F-4D97-AF65-F5344CB8AC3E}">
        <p14:creationId xmlns:p14="http://schemas.microsoft.com/office/powerpoint/2010/main" val="30227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Recurring, over-arching, issue: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space is a weird place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1162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Aizerman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Braverman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Rozoner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(1964)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Motivating idea: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Extend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scope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linear discrimination,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adding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components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data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(embedding in a higher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space)</a:t>
            </a:r>
          </a:p>
          <a:p>
            <a:pPr marL="609600" indent="-609600" algn="ctr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use of name: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discrimination?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A6118-D35A-4C4A-8D46-A881F81DD73D}"/>
              </a:ext>
            </a:extLst>
          </p:cNvPr>
          <p:cNvSpPr txBox="1"/>
          <p:nvPr/>
        </p:nvSpPr>
        <p:spPr>
          <a:xfrm>
            <a:off x="6459731" y="1688068"/>
            <a:ext cx="1693669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Text: Sec. 11.2</a:t>
            </a:r>
          </a:p>
        </p:txBody>
      </p:sp>
    </p:spTree>
    <p:extLst>
      <p:ext uri="{BB962C8B-B14F-4D97-AF65-F5344CB8AC3E}">
        <p14:creationId xmlns:p14="http://schemas.microsoft.com/office/powerpoint/2010/main" val="16546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Examples: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1d, 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splits the domain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into only 2 parts</a:t>
                </a:r>
              </a:p>
            </p:txBody>
          </p:sp>
        </mc:Choice>
        <mc:Fallback xmlns="">
          <p:sp>
            <p:nvSpPr>
              <p:cNvPr id="1331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5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1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3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3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oly1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3276600"/>
            <a:ext cx="779584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ly2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872067"/>
            <a:ext cx="4038600" cy="5833533"/>
          </a:xfrm>
          <a:prstGeom prst="rect">
            <a:avLst/>
          </a:prstGeom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4267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in the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quadratic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 domain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give 3 parts </a:t>
                </a:r>
              </a:p>
            </p:txBody>
          </p:sp>
        </mc:Choice>
        <mc:Fallback xmlns="">
          <p:sp>
            <p:nvSpPr>
              <p:cNvPr id="1434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4267200" cy="5486400"/>
              </a:xfrm>
              <a:blipFill>
                <a:blip r:embed="rId6"/>
                <a:stretch>
                  <a:fillRect l="-357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6" name="Rectangle 1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8" name="Line 21"/>
          <p:cNvSpPr>
            <a:spLocks noChangeShapeType="1"/>
          </p:cNvSpPr>
          <p:nvPr/>
        </p:nvSpPr>
        <p:spPr bwMode="auto">
          <a:xfrm>
            <a:off x="3429000" y="3287712"/>
            <a:ext cx="2971800" cy="151288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in the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quadratic embedded domain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can give 3 parts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original data space lies in 1d manifold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very sparse region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curvature of manifold gives: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better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separation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have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2 break points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(2 points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line)</a:t>
                </a:r>
              </a:p>
            </p:txBody>
          </p:sp>
        </mc:Choice>
        <mc:Fallback xmlns="">
          <p:sp>
            <p:nvSpPr>
              <p:cNvPr id="153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 b="-4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2" name="Rectangle 1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3" name="Rectangle 2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4" name="Rectangle 22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1384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Stronger effects for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 order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polynomial embedding:</a:t>
                </a:r>
              </a:p>
              <a:p>
                <a:pPr marL="609600" indent="-609600" eaLnBrk="1" hangingPunct="1">
                  <a:lnSpc>
                    <a:spcPct val="17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 for cubic,  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give 4 parts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(or fewer)</a:t>
                </a:r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5"/>
                <a:stretch>
                  <a:fillRect l="-1801" t="-1333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4" name="Rectangle 1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oly3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0" y="16002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Stronger effects - high. ord. poly. embedding: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original space lies in 1-d manifold,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even sparser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curvature gives: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improved linear separation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have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3 break points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(3 points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plane)?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relatively few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separating planes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1741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 r="-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9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0" name="Rectangle 2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009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View:       for original data matrix: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𝑑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𝑑𝑛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add rows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Dimensional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space</a:t>
                </a:r>
              </a:p>
            </p:txBody>
          </p:sp>
        </mc:Choice>
        <mc:Fallback xmlns="">
          <p:sp>
            <p:nvSpPr>
              <p:cNvPr id="1843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 b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3" name="Rectangle 18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4" name="Rectangle 20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57600" y="3124200"/>
                <a:ext cx="3935693" cy="3297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𝑑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/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1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𝑑𝑛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11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𝑑𝑛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  <m:e/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3124200"/>
                <a:ext cx="3935693" cy="32978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8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Classical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Generalization II     (Gen. I was GLR)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prior probabilities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 different weights to 2 classes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assume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priori equally likely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Canonical Example:   Rare Disease Testing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(Often Train on Mostly Rare Cases)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8321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638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 Linear Discriminant Analysis: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 +1, for any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</m:e>
                        </m:ba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</m:t>
                        </m:r>
                      </m:sup>
                    </m:sSup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∈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when: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000" b="1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000" i="1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≥</m:t>
                      </m:r>
                      <m:box>
                        <m:box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0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  <m:r>
                                        <a:rPr lang="en-US" sz="20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0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𝑡</m:t>
                                  </m:r>
                                </m:sup>
                              </m:sSup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0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space.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Image of class boundaries in original space is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nonlinear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Allows more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complicated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class regions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also do Gaussian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Rat. (or others) 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Compute image by classifying points from original space</a:t>
                </a:r>
              </a:p>
            </p:txBody>
          </p:sp>
        </mc:Choice>
        <mc:Fallback xmlns="">
          <p:sp>
            <p:nvSpPr>
              <p:cNvPr id="1946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638800"/>
              </a:xfrm>
              <a:blipFill>
                <a:blip r:embed="rId3"/>
                <a:stretch>
                  <a:fillRect l="-1801" t="-1297" r="-2017"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7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0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1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4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5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6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7" name="Rectangle 19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8" name="Rectangle 21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28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for Toy Examples: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Linear Disc. In Embedded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Effect in Original Data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Via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Implied Nonlinear Regions</a:t>
            </a:r>
          </a:p>
          <a:p>
            <a:pPr marL="0" indent="0" eaLnBrk="1" hangingPunct="1"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1495" y="3287714"/>
            <a:ext cx="7201010" cy="2250061"/>
            <a:chOff x="971495" y="3287714"/>
            <a:chExt cx="7201010" cy="2250061"/>
          </a:xfrm>
        </p:grpSpPr>
        <p:cxnSp>
          <p:nvCxnSpPr>
            <p:cNvPr id="3" name="Straight Arrow Connector 2"/>
            <p:cNvCxnSpPr>
              <a:stCxn id="2" idx="0"/>
            </p:cNvCxnSpPr>
            <p:nvPr/>
          </p:nvCxnSpPr>
          <p:spPr>
            <a:xfrm flipV="1">
              <a:off x="4572000" y="3287714"/>
              <a:ext cx="1371600" cy="166528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971495" y="4953000"/>
              <a:ext cx="72010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Challenge:  </a:t>
              </a:r>
              <a:r>
                <a:rPr kumimoji="0" 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Hard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to Explicitly Compute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9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for Toy Examples: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Linear Disc. In Embedded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Effect in Original Data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Via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Implied Nonlinear Regions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Test Set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Original Space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(dense equally spaced grid)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Apply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discrimination Rule</a:t>
            </a:r>
          </a:p>
          <a:p>
            <a:pPr marL="609600" indent="-609600" eaLnBrk="1" hangingPunct="1"/>
            <a:r>
              <a:rPr lang="en-US" sz="32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Using the Result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3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Classifier Display Device: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9170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  <p:grpSp>
        <p:nvGrpSpPr>
          <p:cNvPr id="4" name="Group 3"/>
          <p:cNvGrpSpPr/>
          <p:nvPr/>
        </p:nvGrpSpPr>
        <p:grpSpPr>
          <a:xfrm>
            <a:off x="228000" y="2468940"/>
            <a:ext cx="7163400" cy="2628900"/>
            <a:chOff x="228000" y="2468940"/>
            <a:chExt cx="7163400" cy="2628900"/>
          </a:xfrm>
        </p:grpSpPr>
        <p:sp>
          <p:nvSpPr>
            <p:cNvPr id="2" name="TextBox 1"/>
            <p:cNvSpPr txBox="1"/>
            <p:nvPr/>
          </p:nvSpPr>
          <p:spPr>
            <a:xfrm>
              <a:off x="228000" y="2468940"/>
              <a:ext cx="378475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BE6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Yellow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Plus Class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6324600" y="4259640"/>
              <a:ext cx="1066800" cy="838200"/>
            </a:xfrm>
            <a:prstGeom prst="rect">
              <a:avLst/>
            </a:prstGeom>
            <a:solidFill>
              <a:srgbClr val="EBE6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0" y="3124200"/>
            <a:ext cx="5715000" cy="3124200"/>
            <a:chOff x="228600" y="3124200"/>
            <a:chExt cx="5715000" cy="3124200"/>
          </a:xfrm>
        </p:grpSpPr>
        <p:sp>
          <p:nvSpPr>
            <p:cNvPr id="20" name="TextBox 19"/>
            <p:cNvSpPr txBox="1"/>
            <p:nvPr/>
          </p:nvSpPr>
          <p:spPr>
            <a:xfrm>
              <a:off x="228600" y="4678740"/>
              <a:ext cx="35782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E7E7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Cyan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Minus Class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76800" y="3124200"/>
              <a:ext cx="1066800" cy="838200"/>
            </a:xfrm>
            <a:prstGeom prst="rect">
              <a:avLst/>
            </a:prstGeom>
            <a:solidFill>
              <a:srgbClr val="00E7E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676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8793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962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684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0457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Stable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 Very 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 No Better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Separation in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Space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38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24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Classical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Generalization III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LDA-like approach to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𝐾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&gt;2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classes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Assumption:    Class covariance matrices are the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(similar)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(but not Gaussian, same situation as for LDA)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idea:     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Quantify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location of classes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by their means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(1)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458200" cy="5486400"/>
              </a:xfrm>
              <a:blipFill>
                <a:blip r:embed="rId3"/>
                <a:stretch>
                  <a:fillRect l="-1875" t="-2333" r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63F80F-A95C-4111-BDD1-81ABFD72A71A}"/>
                  </a:ext>
                </a:extLst>
              </p:cNvPr>
              <p:cNvSpPr txBox="1"/>
              <p:nvPr/>
            </p:nvSpPr>
            <p:spPr>
              <a:xfrm>
                <a:off x="6553200" y="5906869"/>
                <a:ext cx="16487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Analog of MD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𝐾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 Classes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63F80F-A95C-4111-BDD1-81ABFD72A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5906869"/>
                <a:ext cx="1648785" cy="646331"/>
              </a:xfrm>
              <a:prstGeom prst="rect">
                <a:avLst/>
              </a:prstGeom>
              <a:blipFill>
                <a:blip r:embed="rId4"/>
                <a:stretch>
                  <a:fillRect l="-2963" t="-5660" r="-296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49224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3585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2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0076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441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Unstable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Subject to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Much Flexibility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Embedded Space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0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Challenging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Linear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Approaches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6338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40682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5343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Slightly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3391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164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Effective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Hyperbola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99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Classical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Illustrated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5709A533-1DD3-13DC-A107-AF3F47D7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087"/>
            <a:ext cx="9144000" cy="4622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1A2C07-DF72-DF68-E988-5CD3C20C5262}"/>
              </a:ext>
            </a:extLst>
          </p:cNvPr>
          <p:cNvSpPr txBox="1"/>
          <p:nvPr/>
        </p:nvSpPr>
        <p:spPr>
          <a:xfrm>
            <a:off x="310256" y="2129135"/>
            <a:ext cx="4261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Principal Component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39E61-80E1-E6A8-EBAC-AFBDB95E4F9E}"/>
              </a:ext>
            </a:extLst>
          </p:cNvPr>
          <p:cNvSpPr txBox="1"/>
          <p:nvPr/>
        </p:nvSpPr>
        <p:spPr>
          <a:xfrm>
            <a:off x="5104485" y="2133600"/>
            <a:ext cx="381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Canonical Variate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E02F8-A608-D65B-7F7A-A52D32F7A5DB}"/>
              </a:ext>
            </a:extLst>
          </p:cNvPr>
          <p:cNvSpPr txBox="1"/>
          <p:nvPr/>
        </p:nvSpPr>
        <p:spPr>
          <a:xfrm>
            <a:off x="831700" y="273873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Classes Overlap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B666C-47DA-FD63-6317-3039CF7637B7}"/>
              </a:ext>
            </a:extLst>
          </p:cNvPr>
          <p:cNvSpPr txBox="1"/>
          <p:nvPr/>
        </p:nvSpPr>
        <p:spPr>
          <a:xfrm>
            <a:off x="6144689" y="3468469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Much Better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Separation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BD8FD8-C090-376C-3097-3AAB0DC314D8}"/>
              </a:ext>
            </a:extLst>
          </p:cNvPr>
          <p:cNvGrpSpPr/>
          <p:nvPr/>
        </p:nvGrpSpPr>
        <p:grpSpPr>
          <a:xfrm>
            <a:off x="3505200" y="1676400"/>
            <a:ext cx="3505200" cy="558687"/>
            <a:chOff x="3505200" y="1676400"/>
            <a:chExt cx="3505200" cy="5586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E05874-1D73-D63A-4FE0-03D8853D7FB5}"/>
                </a:ext>
              </a:extLst>
            </p:cNvPr>
            <p:cNvSpPr txBox="1"/>
            <p:nvPr/>
          </p:nvSpPr>
          <p:spPr>
            <a:xfrm>
              <a:off x="4191000" y="1752600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Recall Synonyms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37E0CEB-BF8B-A293-D86C-63D55BDE324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3505200" y="1676400"/>
              <a:ext cx="685800" cy="26086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46312C-0CAE-08C6-8474-AF8D07860642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6158205" y="1937266"/>
              <a:ext cx="852195" cy="297821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58295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0872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2755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4987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9206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Reasonably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Stable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Never Ellipse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Around Blues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3871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Challenging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Any Linear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8386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36006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Bad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056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Somewhat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(Parabolic Fold)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9304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Somewhat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(Other Fold)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1985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Performance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(Slice of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Paraboloid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24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0E9E4-DBB0-3CF4-2BD2-EBB3188CB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4" t="43037" r="25833" b="16580"/>
          <a:stretch/>
        </p:blipFill>
        <p:spPr>
          <a:xfrm>
            <a:off x="1219200" y="1600200"/>
            <a:ext cx="6826472" cy="4949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4B5518-023D-89DA-3B34-DC96562F811E}"/>
              </a:ext>
            </a:extLst>
          </p:cNvPr>
          <p:cNvSpPr txBox="1"/>
          <p:nvPr/>
        </p:nvSpPr>
        <p:spPr>
          <a:xfrm>
            <a:off x="7467600" y="2209800"/>
            <a:ext cx="1621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LDA Performs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Well In Low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Dimensions</a:t>
            </a:r>
          </a:p>
        </p:txBody>
      </p:sp>
    </p:spTree>
    <p:extLst>
      <p:ext uri="{BB962C8B-B14F-4D97-AF65-F5344CB8AC3E}">
        <p14:creationId xmlns:p14="http://schemas.microsoft.com/office/powerpoint/2010/main" val="8735221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7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With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Embedding?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7304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466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174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Gives Square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Shape?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3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Drawbacks to polynomial embedding: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many extra terms create spurious structure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have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Too much flexibility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problems typically get worse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01904" y="3244334"/>
            <a:ext cx="3740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Iain D Carmichael &lt;idc9@uw.edu&gt;</a:t>
            </a:r>
          </a:p>
        </p:txBody>
      </p:sp>
      <p:sp>
        <p:nvSpPr>
          <p:cNvPr id="3" name="Rectangle 2"/>
          <p:cNvSpPr/>
          <p:nvPr/>
        </p:nvSpPr>
        <p:spPr>
          <a:xfrm>
            <a:off x="2701904" y="3244334"/>
            <a:ext cx="3740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Iain D Carmichael &lt;idc9@uw.edu&gt;</a:t>
            </a:r>
          </a:p>
        </p:txBody>
      </p:sp>
    </p:spTree>
    <p:extLst>
      <p:ext uri="{BB962C8B-B14F-4D97-AF65-F5344CB8AC3E}">
        <p14:creationId xmlns:p14="http://schemas.microsoft.com/office/powerpoint/2010/main" val="29916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Variation:      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Machines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replace polynomials by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functions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1:   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sigmoid functions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neural nets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2:   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basis functions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 kernels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Related to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(studied previously) 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7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Basis Functions: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 ways to embed: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  (equally spaced grid)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 Embedding  (evaluate at data)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 Embedding  (inner prod. based)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(everybody currently does the latter)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Embedding, Radial basis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some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points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bandwidth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(i.e. standard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dev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𝜎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 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dim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al) 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151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C67B76-D6B3-47D2-A53F-5C20C3A666D6}"/>
              </a:ext>
            </a:extLst>
          </p:cNvPr>
          <p:cNvGrpSpPr/>
          <p:nvPr/>
        </p:nvGrpSpPr>
        <p:grpSpPr>
          <a:xfrm>
            <a:off x="2819410" y="3962400"/>
            <a:ext cx="4801956" cy="2140297"/>
            <a:chOff x="2819410" y="4191000"/>
            <a:chExt cx="4801956" cy="21402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C93FD91-D930-4D82-9D06-BD2A5F343AE3}"/>
                    </a:ext>
                  </a:extLst>
                </p:cNvPr>
                <p:cNvSpPr txBox="1"/>
                <p:nvPr/>
              </p:nvSpPr>
              <p:spPr>
                <a:xfrm>
                  <a:off x="3429000" y="5869632"/>
                  <a:ext cx="4192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0,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Probability Density</a:t>
                  </a: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5869632"/>
                  <a:ext cx="4192366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437" t="-9211" r="-1456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5A2C1D6-FE74-4D41-AC8D-E74F2AE075CD}"/>
                </a:ext>
              </a:extLst>
            </p:cNvPr>
            <p:cNvCxnSpPr>
              <a:stCxn id="26" idx="0"/>
            </p:cNvCxnSpPr>
            <p:nvPr/>
          </p:nvCxnSpPr>
          <p:spPr>
            <a:xfrm flipH="1" flipV="1">
              <a:off x="5257806" y="4191000"/>
              <a:ext cx="267377" cy="167863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5D19F7C-875F-477E-B696-42CB74C0231A}"/>
                </a:ext>
              </a:extLst>
            </p:cNvPr>
            <p:cNvCxnSpPr>
              <a:stCxn id="26" idx="0"/>
            </p:cNvCxnSpPr>
            <p:nvPr/>
          </p:nvCxnSpPr>
          <p:spPr>
            <a:xfrm flipH="1" flipV="1">
              <a:off x="2819410" y="4191000"/>
              <a:ext cx="2705773" cy="167863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11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Embedding, Radial basis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some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points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bandwidth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(i.e. standard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dev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𝜎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 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dim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al) 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Replace data matrix with:</a:t>
                </a: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151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48672" y="4763030"/>
                <a:ext cx="5710153" cy="1479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72" y="4763030"/>
                <a:ext cx="5710153" cy="14795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568020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13020</TotalTime>
  <Words>4045</Words>
  <Application>Microsoft Office PowerPoint</Application>
  <PresentationFormat>On-screen Show (4:3)</PresentationFormat>
  <Paragraphs>1268</Paragraphs>
  <Slides>135</Slides>
  <Notes>135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135</vt:i4>
      </vt:variant>
    </vt:vector>
  </HeadingPairs>
  <TitlesOfParts>
    <vt:vector size="146" baseType="lpstr">
      <vt:lpstr>Arial</vt:lpstr>
      <vt:lpstr>Arial Unicode MS</vt:lpstr>
      <vt:lpstr>Cambria Math</vt:lpstr>
      <vt:lpstr>Times New Roman</vt:lpstr>
      <vt:lpstr>Wingdings</vt:lpstr>
      <vt:lpstr>Default Design</vt:lpstr>
      <vt:lpstr>8_Default Design</vt:lpstr>
      <vt:lpstr>2_Default Design</vt:lpstr>
      <vt:lpstr>12_Default Design</vt:lpstr>
      <vt:lpstr>1_Default Design</vt:lpstr>
      <vt:lpstr>5_Default Design</vt:lpstr>
      <vt:lpstr>Statistics – O. R. 881 Object Oriented Data Analysis</vt:lpstr>
      <vt:lpstr>Current Sections in Textbook</vt:lpstr>
      <vt:lpstr>Last Class: Linear Disc. Anal.</vt:lpstr>
      <vt:lpstr>Last Class: Classical Discr’n</vt:lpstr>
      <vt:lpstr>Last Class: Classical Discr’n</vt:lpstr>
      <vt:lpstr>Last Class: Classical Discr’n</vt:lpstr>
      <vt:lpstr>Last Class: Classical Discr’n</vt:lpstr>
      <vt:lpstr>Last Class: Classical Discr’n</vt:lpstr>
      <vt:lpstr>Last Class: HDLSS Discrimi’n</vt:lpstr>
      <vt:lpstr>Last Class: HDLSS Discrimi’n</vt:lpstr>
      <vt:lpstr>Last Class: HDLSS Discrimi’n</vt:lpstr>
      <vt:lpstr>Last Class: HDLSS Discrimi’n</vt:lpstr>
      <vt:lpstr>Last Class: HDLSS Discrimi’n</vt:lpstr>
      <vt:lpstr>Last Class: HDLSS Discrimi’n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High d Asymptotics &amp; Kernel Methods</vt:lpstr>
      <vt:lpstr>High d Asymptotics &amp; Kernel Methods</vt:lpstr>
      <vt:lpstr>High d Asymptotics &amp; Kernel Methods</vt:lpstr>
      <vt:lpstr>High d Asymptotics &amp; Kernel Methods</vt:lpstr>
      <vt:lpstr>High d Asymptotics &amp; Kernel Methods</vt:lpstr>
      <vt:lpstr>High d Asymptotics &amp; Kernel Methods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Participant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368</cp:revision>
  <dcterms:created xsi:type="dcterms:W3CDTF">2001-06-08T01:38:43Z</dcterms:created>
  <dcterms:modified xsi:type="dcterms:W3CDTF">2024-04-16T00:26:40Z</dcterms:modified>
</cp:coreProperties>
</file>