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719" r:id="rId2"/>
    <p:sldMasterId id="2147483731" r:id="rId3"/>
    <p:sldMasterId id="2147483744" r:id="rId4"/>
  </p:sldMasterIdLst>
  <p:notesMasterIdLst>
    <p:notesMasterId r:id="rId156"/>
  </p:notesMasterIdLst>
  <p:sldIdLst>
    <p:sldId id="262" r:id="rId5"/>
    <p:sldId id="714" r:id="rId6"/>
    <p:sldId id="3877" r:id="rId7"/>
    <p:sldId id="3746" r:id="rId8"/>
    <p:sldId id="2358" r:id="rId9"/>
    <p:sldId id="3690" r:id="rId10"/>
    <p:sldId id="3549" r:id="rId11"/>
    <p:sldId id="3553" r:id="rId12"/>
    <p:sldId id="3554" r:id="rId13"/>
    <p:sldId id="3557" r:id="rId14"/>
    <p:sldId id="3558" r:id="rId15"/>
    <p:sldId id="3559" r:id="rId16"/>
    <p:sldId id="3560" r:id="rId17"/>
    <p:sldId id="3561" r:id="rId18"/>
    <p:sldId id="3562" r:id="rId19"/>
    <p:sldId id="3563" r:id="rId20"/>
    <p:sldId id="3564" r:id="rId21"/>
    <p:sldId id="3565" r:id="rId22"/>
    <p:sldId id="3566" r:id="rId23"/>
    <p:sldId id="3567" r:id="rId24"/>
    <p:sldId id="3568" r:id="rId25"/>
    <p:sldId id="3569" r:id="rId26"/>
    <p:sldId id="3570" r:id="rId27"/>
    <p:sldId id="3571" r:id="rId28"/>
    <p:sldId id="3572" r:id="rId29"/>
    <p:sldId id="3573" r:id="rId30"/>
    <p:sldId id="3574" r:id="rId31"/>
    <p:sldId id="3579" r:id="rId32"/>
    <p:sldId id="3580" r:id="rId33"/>
    <p:sldId id="3582" r:id="rId34"/>
    <p:sldId id="3583" r:id="rId35"/>
    <p:sldId id="3586" r:id="rId36"/>
    <p:sldId id="3588" r:id="rId37"/>
    <p:sldId id="3589" r:id="rId38"/>
    <p:sldId id="3590" r:id="rId39"/>
    <p:sldId id="3591" r:id="rId40"/>
    <p:sldId id="3592" r:id="rId41"/>
    <p:sldId id="3593" r:id="rId42"/>
    <p:sldId id="3594" r:id="rId43"/>
    <p:sldId id="3595" r:id="rId44"/>
    <p:sldId id="3596" r:id="rId45"/>
    <p:sldId id="3597" r:id="rId46"/>
    <p:sldId id="3598" r:id="rId47"/>
    <p:sldId id="3599" r:id="rId48"/>
    <p:sldId id="3600" r:id="rId49"/>
    <p:sldId id="3601" r:id="rId50"/>
    <p:sldId id="3602" r:id="rId51"/>
    <p:sldId id="3603" r:id="rId52"/>
    <p:sldId id="3604" r:id="rId53"/>
    <p:sldId id="3605" r:id="rId54"/>
    <p:sldId id="3606" r:id="rId55"/>
    <p:sldId id="3607" r:id="rId56"/>
    <p:sldId id="3608" r:id="rId57"/>
    <p:sldId id="3609" r:id="rId58"/>
    <p:sldId id="3610" r:id="rId59"/>
    <p:sldId id="3612" r:id="rId60"/>
    <p:sldId id="3613" r:id="rId61"/>
    <p:sldId id="3614" r:id="rId62"/>
    <p:sldId id="3615" r:id="rId63"/>
    <p:sldId id="3616" r:id="rId64"/>
    <p:sldId id="3617" r:id="rId65"/>
    <p:sldId id="3618" r:id="rId66"/>
    <p:sldId id="3619" r:id="rId67"/>
    <p:sldId id="3620" r:id="rId68"/>
    <p:sldId id="3621" r:id="rId69"/>
    <p:sldId id="3622" r:id="rId70"/>
    <p:sldId id="3623" r:id="rId71"/>
    <p:sldId id="3624" r:id="rId72"/>
    <p:sldId id="3625" r:id="rId73"/>
    <p:sldId id="3626" r:id="rId74"/>
    <p:sldId id="3627" r:id="rId75"/>
    <p:sldId id="3628" r:id="rId76"/>
    <p:sldId id="3629" r:id="rId77"/>
    <p:sldId id="3630" r:id="rId78"/>
    <p:sldId id="3631" r:id="rId79"/>
    <p:sldId id="3633" r:id="rId80"/>
    <p:sldId id="3634" r:id="rId81"/>
    <p:sldId id="3635" r:id="rId82"/>
    <p:sldId id="3636" r:id="rId83"/>
    <p:sldId id="3637" r:id="rId84"/>
    <p:sldId id="3638" r:id="rId85"/>
    <p:sldId id="3639" r:id="rId86"/>
    <p:sldId id="3640" r:id="rId87"/>
    <p:sldId id="3641" r:id="rId88"/>
    <p:sldId id="3643" r:id="rId89"/>
    <p:sldId id="3645" r:id="rId90"/>
    <p:sldId id="3647" r:id="rId91"/>
    <p:sldId id="3648" r:id="rId92"/>
    <p:sldId id="3649" r:id="rId93"/>
    <p:sldId id="3650" r:id="rId94"/>
    <p:sldId id="3651" r:id="rId95"/>
    <p:sldId id="3652" r:id="rId96"/>
    <p:sldId id="3653" r:id="rId97"/>
    <p:sldId id="3654" r:id="rId98"/>
    <p:sldId id="3655" r:id="rId99"/>
    <p:sldId id="3657" r:id="rId100"/>
    <p:sldId id="3658" r:id="rId101"/>
    <p:sldId id="3659" r:id="rId102"/>
    <p:sldId id="3660" r:id="rId103"/>
    <p:sldId id="3661" r:id="rId104"/>
    <p:sldId id="3662" r:id="rId105"/>
    <p:sldId id="3663" r:id="rId106"/>
    <p:sldId id="3664" r:id="rId107"/>
    <p:sldId id="3665" r:id="rId108"/>
    <p:sldId id="3666" r:id="rId109"/>
    <p:sldId id="3667" r:id="rId110"/>
    <p:sldId id="3668" r:id="rId111"/>
    <p:sldId id="3669" r:id="rId112"/>
    <p:sldId id="3670" r:id="rId113"/>
    <p:sldId id="3671" r:id="rId114"/>
    <p:sldId id="3672" r:id="rId115"/>
    <p:sldId id="3673" r:id="rId116"/>
    <p:sldId id="3674" r:id="rId117"/>
    <p:sldId id="3675" r:id="rId118"/>
    <p:sldId id="3676" r:id="rId119"/>
    <p:sldId id="3677" r:id="rId120"/>
    <p:sldId id="3678" r:id="rId121"/>
    <p:sldId id="3679" r:id="rId122"/>
    <p:sldId id="3680" r:id="rId123"/>
    <p:sldId id="3681" r:id="rId124"/>
    <p:sldId id="3682" r:id="rId125"/>
    <p:sldId id="3683" r:id="rId126"/>
    <p:sldId id="3684" r:id="rId127"/>
    <p:sldId id="3685" r:id="rId128"/>
    <p:sldId id="3687" r:id="rId129"/>
    <p:sldId id="3688" r:id="rId130"/>
    <p:sldId id="3689" r:id="rId131"/>
    <p:sldId id="3691" r:id="rId132"/>
    <p:sldId id="3692" r:id="rId133"/>
    <p:sldId id="3693" r:id="rId134"/>
    <p:sldId id="3694" r:id="rId135"/>
    <p:sldId id="3695" r:id="rId136"/>
    <p:sldId id="3696" r:id="rId137"/>
    <p:sldId id="3697" r:id="rId138"/>
    <p:sldId id="3698" r:id="rId139"/>
    <p:sldId id="3699" r:id="rId140"/>
    <p:sldId id="3700" r:id="rId141"/>
    <p:sldId id="3701" r:id="rId142"/>
    <p:sldId id="3702" r:id="rId143"/>
    <p:sldId id="3703" r:id="rId144"/>
    <p:sldId id="3704" r:id="rId145"/>
    <p:sldId id="3705" r:id="rId146"/>
    <p:sldId id="3706" r:id="rId147"/>
    <p:sldId id="3707" r:id="rId148"/>
    <p:sldId id="3708" r:id="rId149"/>
    <p:sldId id="3709" r:id="rId150"/>
    <p:sldId id="3710" r:id="rId151"/>
    <p:sldId id="3711" r:id="rId152"/>
    <p:sldId id="3712" r:id="rId153"/>
    <p:sldId id="3860" r:id="rId154"/>
    <p:sldId id="730" r:id="rId15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71FF"/>
    <a:srgbClr val="0000FF"/>
    <a:srgbClr val="00FF00"/>
    <a:srgbClr val="00C800"/>
    <a:srgbClr val="99FF99"/>
    <a:srgbClr val="D357FF"/>
    <a:srgbClr val="FFB279"/>
    <a:srgbClr val="D1FFD1"/>
    <a:srgbClr val="E1FFE1"/>
    <a:srgbClr val="C8C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5" autoAdjust="0"/>
    <p:restoredTop sz="94907" autoAdjust="0"/>
  </p:normalViewPr>
  <p:slideViewPr>
    <p:cSldViewPr>
      <p:cViewPr varScale="1">
        <p:scale>
          <a:sx n="67" d="100"/>
          <a:sy n="67" d="100"/>
        </p:scale>
        <p:origin x="54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theme" Target="theme/theme1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tableStyles" Target="tableStyles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slide" Target="slides/slide15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notesMaster" Target="notesMasters/notesMaster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4C0FB1F-073C-49F3-B714-73CBCAB95A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098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542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D3B7D-6888-44E1-95D4-A31CC6890D70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40579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44554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052084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41146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52860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47572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21417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8485907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180024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65156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66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588A8-21F4-41BB-B9C6-5371BEC3F5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07546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81645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318662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4709193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02344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66251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30635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27548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449305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19217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643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C4FEA-47F1-4227-A92A-C2FF9538566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393957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675216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84772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546334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659160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F40114-E0BF-45C4-95B7-F02567B0ED1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881173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F40114-E0BF-45C4-95B7-F02567B0ED1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284754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F40114-E0BF-45C4-95B7-F02567B0ED1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574942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F40114-E0BF-45C4-95B7-F02567B0ED1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43814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F40114-E0BF-45C4-95B7-F02567B0ED1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454752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F40114-E0BF-45C4-95B7-F02567B0ED1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840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67E3FC-F7F3-40E7-A4BE-B480F8A944E5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411834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F40114-E0BF-45C4-95B7-F02567B0ED1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434532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F40114-E0BF-45C4-95B7-F02567B0ED1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715908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F40114-E0BF-45C4-95B7-F02567B0ED1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443283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F40114-E0BF-45C4-95B7-F02567B0ED1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13212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F40114-E0BF-45C4-95B7-F02567B0ED1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56028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F40114-E0BF-45C4-95B7-F02567B0ED1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756623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F40114-E0BF-45C4-95B7-F02567B0ED1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415324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F40114-E0BF-45C4-95B7-F02567B0ED1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553777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F40114-E0BF-45C4-95B7-F02567B0ED1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088986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F40114-E0BF-45C4-95B7-F02567B0ED1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617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2A4B96-42FF-4622-BCDF-23AA4683FE77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263595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F40114-E0BF-45C4-95B7-F02567B0ED1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402818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F40114-E0BF-45C4-95B7-F02567B0ED1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788266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F40114-E0BF-45C4-95B7-F02567B0ED1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512159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F40114-E0BF-45C4-95B7-F02567B0ED1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505522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F40114-E0BF-45C4-95B7-F02567B0ED1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28193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F40114-E0BF-45C4-95B7-F02567B0ED1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467740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F40114-E0BF-45C4-95B7-F02567B0ED1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597985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F40114-E0BF-45C4-95B7-F02567B0ED1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103447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F40114-E0BF-45C4-95B7-F02567B0ED1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732968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827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011F3A-F779-46CA-A24A-2FFB8A7B248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621693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8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58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E1BBA6-AC20-4913-B511-2C1A621E55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7188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36084F-107D-42CA-ACE8-C8BD2F6C48BB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597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3FE4E-80C0-4712-B994-C17A40B72C0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6160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728F22-B7DC-450C-9A11-2A45058823F8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9700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25102-06DB-42CD-ABA4-E17266A4670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803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5BC217-645B-46AD-B3F6-B3394EE334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929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D037F3-6B39-459E-9306-4B3A4BCDE1F8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6539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68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BCE119-004F-4305-B9BE-2CB79A2C97B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2829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C8FD51-0862-4C6C-8494-1DCA3900BC81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7216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DDFFB-5ABB-4EBA-8729-11D7B19230CD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9997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9CE792-DA81-4646-9490-B12C09BCC9AF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664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73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ACC2D-7232-4013-8762-DFCFB1B51C64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5920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74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7BC163-A835-46C1-AD41-DD978AFED39F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0021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62753-C789-4332-99F3-B73103D97F4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97377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6BEC6-A392-43C7-A766-C4F5C2EA6E1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7781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46BEC6-A392-43C7-A766-C4F5C2EA6E1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237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28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B95C4-B4C0-4D19-A94C-1DE87A7B60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0114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270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3996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2741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2364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8702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6652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2991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9992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5654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301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28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B95C4-B4C0-4D19-A94C-1DE87A7B60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3714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4216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7388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4469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7323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45979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80645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7359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62326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2201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968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DE41E6-B1B6-4AF5-A87E-ED000ABAD279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  <p:sp>
        <p:nvSpPr>
          <p:cNvPr id="471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ko-KR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86718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8535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2791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9795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25161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32072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01220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46230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01175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894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FB903-AD24-4A71-B3CD-6B608F7CEEEF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38356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50898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0053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135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00345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6911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60120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7724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06198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98860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508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FFB903-AD24-4A71-B3CD-6B608F7CEEEF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33808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33877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60585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5541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67256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61005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24091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54997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73654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33131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241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53057D-E278-46A9-8217-B11BA5366D6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굴림" pitchFamily="34" charset="-127"/>
                <a:ea typeface="굴림" pitchFamily="34" charset="-127"/>
              </a:rPr>
              <a:t>FIGp8correct.eps</a:t>
            </a:r>
          </a:p>
        </p:txBody>
      </p:sp>
    </p:spTree>
    <p:extLst>
      <p:ext uri="{BB962C8B-B14F-4D97-AF65-F5344CB8AC3E}">
        <p14:creationId xmlns:p14="http://schemas.microsoft.com/office/powerpoint/2010/main" val="54979836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9711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85487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8296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11638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57869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18178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26592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74034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84197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298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D3B7D-6888-44E1-95D4-A31CC6890D70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맑은 고딕" panose="020B0503020000020004" pitchFamily="34" charset="-127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맑은 고딕" panose="020B0503020000020004" pitchFamily="34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42113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81654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66629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274406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94671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796759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9770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3474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759228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76642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굴림" pitchFamily="34" charset="-127"/>
              <a:ea typeface="굴림" pitchFamily="34" charset="-127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E7E627-AA81-427C-93ED-FDD93F55541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굴림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굴림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984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78954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5609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0738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5131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0730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753-F59B-450B-B2D4-2A898B9DAFF0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268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753-F59B-450B-B2D4-2A898B9DAFF0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584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753-F59B-450B-B2D4-2A898B9DAFF0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153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753-F59B-450B-B2D4-2A898B9DAFF0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840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753-F59B-450B-B2D4-2A898B9DAFF0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3524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753-F59B-450B-B2D4-2A898B9DAFF0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68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35866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753-F59B-450B-B2D4-2A898B9DAFF0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76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753-F59B-450B-B2D4-2A898B9DAFF0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375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753-F59B-450B-B2D4-2A898B9DAFF0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470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753-F59B-450B-B2D4-2A898B9DAFF0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91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17753-F59B-450B-B2D4-2A898B9DAFF0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280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F59749-5358-4A67-AD3B-3AA9090F78F4}" type="datetimeFigureOut">
              <a:rPr lang="en-US">
                <a:solidFill>
                  <a:srgbClr val="FFFFFF"/>
                </a:solidFill>
              </a:rPr>
              <a:pPr/>
              <a:t>4/29/2024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F6337A-D2E8-4C5D-B6C6-9E25900515C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998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8700CE-E624-413E-83D4-8CBFB59A28FE}" type="datetimeFigureOut">
              <a:rPr lang="en-US">
                <a:solidFill>
                  <a:srgbClr val="FFFFFF"/>
                </a:solidFill>
              </a:rPr>
              <a:pPr/>
              <a:t>4/29/2024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5A3E3C-B8C2-4485-B625-BAD9062657F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0521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5A2F2B-870B-4F8F-9802-B7D9899183EB}" type="datetimeFigureOut">
              <a:rPr lang="en-US">
                <a:solidFill>
                  <a:srgbClr val="FFFFFF"/>
                </a:solidFill>
              </a:rPr>
              <a:pPr/>
              <a:t>4/29/2024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582BAD-F0BB-40E7-B177-5BC7E26E1DF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3894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CA46A4-9119-4458-B96E-DE52551020E7}" type="datetimeFigureOut">
              <a:rPr lang="en-US">
                <a:solidFill>
                  <a:srgbClr val="FFFFFF"/>
                </a:solidFill>
              </a:rPr>
              <a:pPr/>
              <a:t>4/29/2024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77AD2A-08B2-435A-9C3C-E17D7B5D0A9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712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6B0A57-A491-4139-A8D9-7E506CE90340}" type="datetimeFigureOut">
              <a:rPr lang="en-US">
                <a:solidFill>
                  <a:srgbClr val="FFFFFF"/>
                </a:solidFill>
              </a:rPr>
              <a:pPr/>
              <a:t>4/29/2024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787454-42AA-4970-8D73-313C57EBAE1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151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07290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0CBE31-54AA-4CDD-8E26-7494F8B62907}" type="datetimeFigureOut">
              <a:rPr lang="en-US">
                <a:solidFill>
                  <a:srgbClr val="FFFFFF"/>
                </a:solidFill>
              </a:rPr>
              <a:pPr/>
              <a:t>4/29/2024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21A05D-F13F-47E2-B0F2-0B93CA3494C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696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6C1F06-7A3C-4F69-A5CC-E04F0EBE9DEF}" type="datetimeFigureOut">
              <a:rPr lang="en-US">
                <a:solidFill>
                  <a:srgbClr val="FFFFFF"/>
                </a:solidFill>
              </a:rPr>
              <a:pPr/>
              <a:t>4/29/2024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6192BB-2EBD-412C-BB0B-A343794ACA6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5051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D0C70B-1BDA-4C69-B590-4A1B5316BBB5}" type="datetimeFigureOut">
              <a:rPr lang="en-US">
                <a:solidFill>
                  <a:srgbClr val="FFFFFF"/>
                </a:solidFill>
              </a:rPr>
              <a:pPr/>
              <a:t>4/29/2024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FAF526-7C64-4E5B-B524-A5AD8E16DE3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9318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C0F3D7-19FE-438D-84E7-D8A428E8D58A}" type="datetimeFigureOut">
              <a:rPr lang="en-US">
                <a:solidFill>
                  <a:srgbClr val="FFFFFF"/>
                </a:solidFill>
              </a:rPr>
              <a:pPr/>
              <a:t>4/29/2024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C5995C-DEC7-4C3B-A4FE-A06380F4270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7565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4E7D53-D5A1-456A-ADF8-A423D1A2050D}" type="datetimeFigureOut">
              <a:rPr lang="en-US">
                <a:solidFill>
                  <a:srgbClr val="FFFFFF"/>
                </a:solidFill>
              </a:rPr>
              <a:pPr/>
              <a:t>4/29/2024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A63808-C978-4D57-B37B-A607634E7E8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081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27CE0A-C54E-4BA2-8854-4FD739A51494}" type="datetimeFigureOut">
              <a:rPr lang="en-US">
                <a:solidFill>
                  <a:srgbClr val="FFFFFF"/>
                </a:solidFill>
              </a:rPr>
              <a:pPr/>
              <a:t>4/29/2024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3DE102-E961-48D4-9838-A4B910C66D0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5061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9ACFB4-198D-425F-A930-0B8161F9C82F}" type="datetimeFigureOut">
              <a:rPr lang="en-US">
                <a:solidFill>
                  <a:srgbClr val="FFFFFF"/>
                </a:solidFill>
              </a:rPr>
              <a:pPr/>
              <a:t>4/29/2024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57DE44-882D-4B22-9856-79ABEBDD68A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9400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87355-3BDD-4ED7-B2E9-CE27AFA364A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9970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12B59-9DAA-4F20-AEFE-D07A0AC14D0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476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792AE-0CA4-4085-913B-0F4FDA21B9E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348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374729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204D4-72D2-43FE-A96A-F392D3FE02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5526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F9471-495E-4AA7-849D-620D4FCE562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6814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814EC-40C3-4717-A5B8-411F6D2EF7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943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AB51A-6D7E-48D5-8C19-A1CDE914995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287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E221C-59D5-4250-A87F-882CCEF931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3069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492D5-B08F-4CF1-B5A5-45F0BB954AB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4992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16986-0600-4A5D-9035-4E36523F8E1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1190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093F3-052D-462B-873D-E6B2471028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1166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148513" cy="492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1825" y="1479550"/>
            <a:ext cx="3970338" cy="4768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563" y="1479550"/>
            <a:ext cx="3971925" cy="4768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782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8183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3019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4721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1682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29280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19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17753-F59B-450B-B2D4-2A898B9DAFF0}" type="datetimeFigureOut">
              <a:rPr lang="en-US" smtClean="0"/>
              <a:t>4/29/2024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544B1-4CEB-4754-95B4-E2650ED342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4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fld id="{E044BD45-3D39-494C-9E01-81277635F9B7}" type="datetimeFigureOut">
              <a:rPr lang="en-US" smtClean="0">
                <a:solidFill>
                  <a:srgbClr val="FFFFFF"/>
                </a:solidFill>
              </a:rPr>
              <a:pPr/>
              <a:t>4/29/2024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77930282-9EF3-49FA-9F2B-8DD2CBA72858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6917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E77AD48D-CD70-403A-B48B-1D09DD7B256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9938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arron.web.unc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5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5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5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5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5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5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asilab.med.unc.edu/Bullitt_Home.ht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5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5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5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5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5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5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5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98.png"/><Relationship Id="rId5" Type="http://schemas.openxmlformats.org/officeDocument/2006/relationships/image" Target="NULL"/><Relationship Id="rId4" Type="http://schemas.openxmlformats.org/officeDocument/2006/relationships/notesSlide" Target="../notesSlides/notesSlide13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9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0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0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1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02.png"/><Relationship Id="rId4" Type="http://schemas.openxmlformats.org/officeDocument/2006/relationships/notesSlide" Target="../notesSlides/notesSlide13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5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5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5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3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3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5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5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5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5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5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5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/>
          <a:lstStyle/>
          <a:p>
            <a:pPr eaLnBrk="1" hangingPunct="1"/>
            <a:r>
              <a:rPr lang="en-US" dirty="0"/>
              <a:t>Statistics – O. R. 881</a:t>
            </a:r>
            <a:br>
              <a:rPr lang="en-US" dirty="0"/>
            </a:br>
            <a:r>
              <a:rPr lang="en-US" dirty="0"/>
              <a:t>Object Oriented Data Analysis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2296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dirty="0">
                <a:hlinkClick r:id="rId3"/>
              </a:rPr>
              <a:t>Steve Marron</a:t>
            </a:r>
            <a:endParaRPr lang="en-US" dirty="0"/>
          </a:p>
          <a:p>
            <a:pPr algn="ctr"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r>
              <a:rPr lang="en-US" dirty="0"/>
              <a:t>Dept. of Statistics and Operations Research</a:t>
            </a:r>
          </a:p>
          <a:p>
            <a:pPr algn="ctr" eaLnBrk="1" hangingPunct="1">
              <a:buFontTx/>
              <a:buNone/>
            </a:pPr>
            <a:r>
              <a:rPr lang="en-US" dirty="0"/>
              <a:t>University of North Carolina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00B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600200"/>
            <a:ext cx="5181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Special Case Called “Tree”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Directed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Acyclic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4267200" y="5791200"/>
            <a:ext cx="457200" cy="457200"/>
          </a:xfrm>
          <a:prstGeom prst="ellips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486400" y="3581400"/>
            <a:ext cx="457200" cy="457200"/>
          </a:xfrm>
          <a:prstGeom prst="ellips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505200" y="4724400"/>
            <a:ext cx="457200" cy="457200"/>
          </a:xfrm>
          <a:prstGeom prst="ellips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343400" y="3581400"/>
            <a:ext cx="457200" cy="457200"/>
          </a:xfrm>
          <a:prstGeom prst="ellips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800600" y="4724400"/>
            <a:ext cx="457200" cy="457200"/>
          </a:xfrm>
          <a:prstGeom prst="ellips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581400" y="2438400"/>
            <a:ext cx="457200" cy="457200"/>
          </a:xfrm>
          <a:prstGeom prst="ellips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57600" y="24384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62600" y="3576935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19600" y="35814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76800" y="47244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81400" y="47244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43400" y="57912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0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 rot="16200000" flipV="1">
            <a:off x="3733800" y="5257800"/>
            <a:ext cx="762000" cy="4572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rot="16200000" flipV="1">
            <a:off x="3848100" y="2933700"/>
            <a:ext cx="762000" cy="5334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rot="5400000" flipH="1" flipV="1">
            <a:off x="4953000" y="4191000"/>
            <a:ext cx="838200" cy="3810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>
            <a:endCxn id="16" idx="2"/>
          </p:cNvCxnSpPr>
          <p:nvPr/>
        </p:nvCxnSpPr>
        <p:spPr bwMode="auto">
          <a:xfrm rot="16200000" flipV="1">
            <a:off x="4440883" y="4212283"/>
            <a:ext cx="681335" cy="3429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>
            <a:stCxn id="19" idx="0"/>
          </p:cNvCxnSpPr>
          <p:nvPr/>
        </p:nvCxnSpPr>
        <p:spPr bwMode="auto">
          <a:xfrm rot="5400000" flipH="1" flipV="1">
            <a:off x="4362450" y="5276850"/>
            <a:ext cx="685800" cy="3429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4" name="Group 3"/>
          <p:cNvGrpSpPr/>
          <p:nvPr/>
        </p:nvGrpSpPr>
        <p:grpSpPr>
          <a:xfrm>
            <a:off x="4876800" y="5200471"/>
            <a:ext cx="3787608" cy="1200329"/>
            <a:chOff x="4876800" y="5200471"/>
            <a:chExt cx="3787608" cy="1200329"/>
          </a:xfrm>
        </p:grpSpPr>
        <p:sp>
          <p:nvSpPr>
            <p:cNvPr id="26" name="TextBox 25"/>
            <p:cNvSpPr txBox="1"/>
            <p:nvPr/>
          </p:nvSpPr>
          <p:spPr>
            <a:xfrm>
              <a:off x="6324600" y="5200471"/>
              <a:ext cx="233980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Terminology: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	Root</a:t>
              </a:r>
            </a:p>
          </p:txBody>
        </p:sp>
        <p:cxnSp>
          <p:nvCxnSpPr>
            <p:cNvPr id="3" name="Straight Arrow Connector 2"/>
            <p:cNvCxnSpPr/>
            <p:nvPr/>
          </p:nvCxnSpPr>
          <p:spPr bwMode="auto">
            <a:xfrm flipH="1" flipV="1">
              <a:off x="4876800" y="6019800"/>
              <a:ext cx="2362200" cy="7620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467600" cy="762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Strongly Non-Euclidean Spaces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400800" y="2209800"/>
                <a:ext cx="2438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Graphical note: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Sometimes “grow up” 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↑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Others “grow down”  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↓</m:t>
                    </m:r>
                  </m:oMath>
                </a14:m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2209800"/>
                <a:ext cx="2438400" cy="1200329"/>
              </a:xfrm>
              <a:prstGeom prst="rect">
                <a:avLst/>
              </a:prstGeom>
              <a:blipFill>
                <a:blip r:embed="rId3"/>
                <a:stretch>
                  <a:fillRect l="-1250" b="-1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022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Age &amp; Gender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533400" y="1295400"/>
            <a:ext cx="83058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Previous Approaches: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Combinatorics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  Found Nothing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Dyck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Path:</a:t>
            </a:r>
          </a:p>
          <a:p>
            <a:pPr marL="914400" marR="0" lvl="1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Rather Faint Effects</a:t>
            </a:r>
          </a:p>
          <a:p>
            <a:pPr marL="914400" marR="0" lvl="1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Required Complicated Tree Pruning</a:t>
            </a:r>
          </a:p>
        </p:txBody>
      </p:sp>
    </p:spTree>
    <p:extLst>
      <p:ext uri="{BB962C8B-B14F-4D97-AF65-F5344CB8AC3E}">
        <p14:creationId xmlns:p14="http://schemas.microsoft.com/office/powerpoint/2010/main" val="16917733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Euclidean Summaries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533400" y="1295400"/>
            <a:ext cx="8305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Measures of Success: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Correlation with Age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Distinguish Gender</a:t>
            </a:r>
          </a:p>
        </p:txBody>
      </p:sp>
    </p:spTree>
    <p:extLst>
      <p:ext uri="{BB962C8B-B14F-4D97-AF65-F5344CB8AC3E}">
        <p14:creationId xmlns:p14="http://schemas.microsoft.com/office/powerpoint/2010/main" val="159412887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Correlation with Age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533400" y="1295400"/>
            <a:ext cx="8305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Best P. H. Representation: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Top 100 lengths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In Length Order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Log Scale</a:t>
            </a:r>
          </a:p>
        </p:txBody>
      </p:sp>
    </p:spTree>
    <p:extLst>
      <p:ext uri="{BB962C8B-B14F-4D97-AF65-F5344CB8AC3E}">
        <p14:creationId xmlns:p14="http://schemas.microsoft.com/office/powerpoint/2010/main" val="146866452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Correlation with Age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0" y="1295400"/>
            <a:ext cx="7543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Raw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Data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Curves</a:t>
            </a:r>
          </a:p>
        </p:txBody>
      </p:sp>
      <p:pic>
        <p:nvPicPr>
          <p:cNvPr id="960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38275"/>
            <a:ext cx="70199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97507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Correlation with Age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0" y="1295400"/>
            <a:ext cx="75438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PCA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Loadings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Analysis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(Study Parts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Separately)</a:t>
            </a:r>
          </a:p>
        </p:txBody>
      </p:sp>
      <p:pic>
        <p:nvPicPr>
          <p:cNvPr id="961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1"/>
            <a:ext cx="5419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276906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Correlation with Age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0" y="1295400"/>
            <a:ext cx="75438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Raw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Data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Mean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Resid’s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9615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26" b="71542"/>
          <a:stretch/>
        </p:blipFill>
        <p:spPr bwMode="auto">
          <a:xfrm>
            <a:off x="1538335" y="1524000"/>
            <a:ext cx="7605666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09321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Correlation with Age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0" y="1295400"/>
            <a:ext cx="7543800" cy="4847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PC1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(age!)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PC2</a:t>
            </a:r>
          </a:p>
        </p:txBody>
      </p:sp>
      <p:pic>
        <p:nvPicPr>
          <p:cNvPr id="9615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t="5373" r="10577" b="42089"/>
          <a:stretch/>
        </p:blipFill>
        <p:spPr bwMode="auto">
          <a:xfrm>
            <a:off x="1962149" y="914400"/>
            <a:ext cx="7181851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70662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Correlation with Age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0" y="1295400"/>
            <a:ext cx="7543800" cy="4847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PC3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PC4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t="40134" r="10577" b="-14497"/>
          <a:stretch/>
        </p:blipFill>
        <p:spPr bwMode="auto">
          <a:xfrm>
            <a:off x="1962149" y="990600"/>
            <a:ext cx="7181851" cy="841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21855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Correlation with Age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0" y="1295400"/>
            <a:ext cx="7543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Focus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On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PC1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Vs. Age</a:t>
            </a:r>
          </a:p>
        </p:txBody>
      </p:sp>
      <p:pic>
        <p:nvPicPr>
          <p:cNvPr id="962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38275"/>
            <a:ext cx="70199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76742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Correlation with Age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0" y="1295400"/>
            <a:ext cx="75438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PC1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Vs. Age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Strongly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Signif’t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Correl’n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With Age</a:t>
            </a:r>
          </a:p>
        </p:txBody>
      </p:sp>
      <p:pic>
        <p:nvPicPr>
          <p:cNvPr id="962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38275"/>
            <a:ext cx="70199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6629400" y="2057400"/>
            <a:ext cx="1447800" cy="3048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6629400" y="304800"/>
            <a:ext cx="1600200" cy="609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6608928" y="2057400"/>
            <a:ext cx="1447800" cy="3048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817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00B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600200"/>
            <a:ext cx="5181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Special Case Called “Tree”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Directed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Acyclic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4267200" y="5791200"/>
            <a:ext cx="457200" cy="457200"/>
          </a:xfrm>
          <a:prstGeom prst="ellips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486400" y="3581400"/>
            <a:ext cx="457200" cy="457200"/>
          </a:xfrm>
          <a:prstGeom prst="ellips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3505200" y="4724400"/>
            <a:ext cx="457200" cy="457200"/>
          </a:xfrm>
          <a:prstGeom prst="ellips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4343400" y="3581400"/>
            <a:ext cx="457200" cy="457200"/>
          </a:xfrm>
          <a:prstGeom prst="ellips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800600" y="4724400"/>
            <a:ext cx="457200" cy="457200"/>
          </a:xfrm>
          <a:prstGeom prst="ellips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3581400" y="2438400"/>
            <a:ext cx="457200" cy="457200"/>
          </a:xfrm>
          <a:prstGeom prst="ellips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57600" y="24384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62600" y="3576935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419600" y="35814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76800" y="47244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81400" y="47244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43400" y="57912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0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 rot="16200000" flipV="1">
            <a:off x="3733800" y="5257800"/>
            <a:ext cx="762000" cy="4572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rot="16200000" flipV="1">
            <a:off x="3848100" y="2933700"/>
            <a:ext cx="762000" cy="5334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rot="5400000" flipH="1" flipV="1">
            <a:off x="4953000" y="4191000"/>
            <a:ext cx="838200" cy="3810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>
            <a:endCxn id="16" idx="2"/>
          </p:cNvCxnSpPr>
          <p:nvPr/>
        </p:nvCxnSpPr>
        <p:spPr bwMode="auto">
          <a:xfrm rot="16200000" flipV="1">
            <a:off x="4440883" y="4212283"/>
            <a:ext cx="681335" cy="3429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>
            <a:stCxn id="19" idx="0"/>
          </p:cNvCxnSpPr>
          <p:nvPr/>
        </p:nvCxnSpPr>
        <p:spPr bwMode="auto">
          <a:xfrm rot="5400000" flipH="1" flipV="1">
            <a:off x="4362450" y="5276850"/>
            <a:ext cx="685800" cy="3429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6298442" y="3549893"/>
            <a:ext cx="21597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Terminology: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Children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Of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Parent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    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 flipV="1">
            <a:off x="4876800" y="3962401"/>
            <a:ext cx="1752600" cy="421332"/>
          </a:xfrm>
          <a:prstGeom prst="straightConnector1">
            <a:avLst/>
          </a:prstGeom>
          <a:noFill/>
          <a:ln w="25400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H="1" flipV="1">
            <a:off x="6057900" y="3971645"/>
            <a:ext cx="571501" cy="412088"/>
          </a:xfrm>
          <a:prstGeom prst="straightConnector1">
            <a:avLst/>
          </a:prstGeom>
          <a:noFill/>
          <a:ln w="25400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5257800" y="5129812"/>
            <a:ext cx="1600200" cy="421332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467600" cy="762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Strongly Non-Euclidean Spaces</a:t>
            </a:r>
          </a:p>
        </p:txBody>
      </p:sp>
    </p:spTree>
    <p:extLst>
      <p:ext uri="{BB962C8B-B14F-4D97-AF65-F5344CB8AC3E}">
        <p14:creationId xmlns:p14="http://schemas.microsoft.com/office/powerpoint/2010/main" val="221636437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Correlation with Age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0" y="1295400"/>
            <a:ext cx="7543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Zoom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In On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Bar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Intervals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38275"/>
            <a:ext cx="70199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4419600" y="5562600"/>
            <a:ext cx="152400" cy="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7" name="Group 16"/>
          <p:cNvGrpSpPr/>
          <p:nvPr/>
        </p:nvGrpSpPr>
        <p:grpSpPr>
          <a:xfrm>
            <a:off x="88447" y="1871246"/>
            <a:ext cx="6769553" cy="4605754"/>
            <a:chOff x="88447" y="1871246"/>
            <a:chExt cx="6769553" cy="4605754"/>
          </a:xfrm>
        </p:grpSpPr>
        <p:cxnSp>
          <p:nvCxnSpPr>
            <p:cNvPr id="3" name="Straight Connector 2"/>
            <p:cNvCxnSpPr/>
            <p:nvPr/>
          </p:nvCxnSpPr>
          <p:spPr bwMode="auto">
            <a:xfrm flipV="1">
              <a:off x="4267200" y="2133600"/>
              <a:ext cx="0" cy="43434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 flipV="1">
              <a:off x="6172200" y="2133600"/>
              <a:ext cx="0" cy="43434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3505200" y="1871246"/>
              <a:ext cx="14702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Start at l = 20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77494" y="1871246"/>
              <a:ext cx="13805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End at l = 60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8447" y="5481935"/>
              <a:ext cx="28833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Restrict to Windows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>
              <a:off x="4267200" y="5712767"/>
              <a:ext cx="1905000" cy="0"/>
            </a:xfrm>
            <a:prstGeom prst="straightConnector1">
              <a:avLst/>
            </a:prstGeom>
            <a:noFill/>
            <a:ln w="50800" cap="flat" cmpd="sng" algn="ctr">
              <a:solidFill>
                <a:srgbClr val="FF0000"/>
              </a:solidFill>
              <a:prstDash val="dash"/>
              <a:round/>
              <a:headEnd type="triangl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07308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Correlation with Age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0" y="1295400"/>
            <a:ext cx="7543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Zoom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In On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Bar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Intervals</a:t>
            </a:r>
          </a:p>
        </p:txBody>
      </p:sp>
      <p:pic>
        <p:nvPicPr>
          <p:cNvPr id="9523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5" t="16444" r="4207"/>
          <a:stretch/>
        </p:blipFill>
        <p:spPr bwMode="auto">
          <a:xfrm>
            <a:off x="2209800" y="1294613"/>
            <a:ext cx="6934200" cy="556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3124200" y="2895600"/>
            <a:ext cx="76200" cy="45719"/>
          </a:xfrm>
          <a:prstGeom prst="rect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8447" y="3048000"/>
            <a:ext cx="2959553" cy="2061865"/>
            <a:chOff x="88447" y="3048000"/>
            <a:chExt cx="2959553" cy="2061865"/>
          </a:xfrm>
        </p:grpSpPr>
        <p:sp>
          <p:nvSpPr>
            <p:cNvPr id="7" name="TextBox 6"/>
            <p:cNvSpPr txBox="1"/>
            <p:nvPr/>
          </p:nvSpPr>
          <p:spPr>
            <a:xfrm>
              <a:off x="88447" y="4648200"/>
              <a:ext cx="18950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E.g. Window</a:t>
              </a:r>
            </a:p>
          </p:txBody>
        </p:sp>
        <p:cxnSp>
          <p:nvCxnSpPr>
            <p:cNvPr id="4" name="Straight Arrow Connector 3"/>
            <p:cNvCxnSpPr/>
            <p:nvPr/>
          </p:nvCxnSpPr>
          <p:spPr bwMode="auto">
            <a:xfrm flipV="1">
              <a:off x="1983518" y="3048000"/>
              <a:ext cx="1064482" cy="160020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2" name="Group 11"/>
          <p:cNvGrpSpPr/>
          <p:nvPr/>
        </p:nvGrpSpPr>
        <p:grpSpPr>
          <a:xfrm>
            <a:off x="76200" y="3848100"/>
            <a:ext cx="8610600" cy="2324100"/>
            <a:chOff x="76200" y="3848100"/>
            <a:chExt cx="8610600" cy="2324100"/>
          </a:xfrm>
        </p:grpSpPr>
        <p:sp>
          <p:nvSpPr>
            <p:cNvPr id="8" name="TextBox 7"/>
            <p:cNvSpPr txBox="1"/>
            <p:nvPr/>
          </p:nvSpPr>
          <p:spPr>
            <a:xfrm>
              <a:off x="76200" y="5710535"/>
              <a:ext cx="34880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Color by Age Correlation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flipV="1">
              <a:off x="3564206" y="3848100"/>
              <a:ext cx="5122594" cy="1862435"/>
            </a:xfrm>
            <a:prstGeom prst="straightConnector1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75249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5" t="16444" r="4207"/>
          <a:stretch/>
        </p:blipFill>
        <p:spPr bwMode="auto">
          <a:xfrm>
            <a:off x="2209800" y="1294613"/>
            <a:ext cx="6934200" cy="556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Correlation with Age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0" y="1295400"/>
            <a:ext cx="75438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Less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Correlation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From Longest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Bars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(Since Common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To All, So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Least Variation)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889728" y="1752600"/>
            <a:ext cx="2005872" cy="16002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72764211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5" t="16444" r="4207"/>
          <a:stretch/>
        </p:blipFill>
        <p:spPr bwMode="auto">
          <a:xfrm>
            <a:off x="2209800" y="1294613"/>
            <a:ext cx="6934200" cy="556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Correlation with Age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0" y="1295400"/>
            <a:ext cx="75438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Most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Correlation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From Medium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Bars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(Important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Variation)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1727928" y="2286000"/>
            <a:ext cx="1701072" cy="14478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53368007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5" t="16444" r="4207"/>
          <a:stretch/>
        </p:blipFill>
        <p:spPr bwMode="auto">
          <a:xfrm>
            <a:off x="2209800" y="1294613"/>
            <a:ext cx="6934200" cy="556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Correlation with Age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0" y="838200"/>
            <a:ext cx="75438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Higher Order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Bars Mostly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Add Noise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(w.r.t. Age)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1905000" y="3200400"/>
            <a:ext cx="1866900" cy="11430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14790179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Euclidean Summaries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533400" y="1295400"/>
            <a:ext cx="8305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Measures of Success: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Correlation with Age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Distinguish Gender</a:t>
            </a:r>
          </a:p>
        </p:txBody>
      </p:sp>
    </p:spTree>
    <p:extLst>
      <p:ext uri="{BB962C8B-B14F-4D97-AF65-F5344CB8AC3E}">
        <p14:creationId xmlns:p14="http://schemas.microsoft.com/office/powerpoint/2010/main" val="256188534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Distinguish Gender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533400" y="1295400"/>
            <a:ext cx="83058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Best P. H. Representation: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Top 10 (length) points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(Birth, Length)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In Birth Order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	(length order much worse)</a:t>
            </a:r>
          </a:p>
        </p:txBody>
      </p:sp>
    </p:spTree>
    <p:extLst>
      <p:ext uri="{BB962C8B-B14F-4D97-AF65-F5344CB8AC3E}">
        <p14:creationId xmlns:p14="http://schemas.microsoft.com/office/powerpoint/2010/main" val="22115564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Distinguish Gender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0" y="1295400"/>
            <a:ext cx="88392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Raw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Data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Overlaid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Age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Colors</a:t>
            </a:r>
          </a:p>
        </p:txBody>
      </p:sp>
      <p:pic>
        <p:nvPicPr>
          <p:cNvPr id="951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38275"/>
            <a:ext cx="70199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02895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Distinguish Gender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0" y="1295400"/>
            <a:ext cx="8839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PCA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Scatterplot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Gender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Symbols</a:t>
            </a:r>
          </a:p>
        </p:txBody>
      </p:sp>
      <p:pic>
        <p:nvPicPr>
          <p:cNvPr id="952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38275"/>
            <a:ext cx="70199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78066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3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38275"/>
            <a:ext cx="70199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Distinguish Gender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0" y="1295400"/>
            <a:ext cx="88392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Gender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DWD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Projection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&amp; Ortho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PCA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Reasonable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Separation?</a:t>
            </a:r>
          </a:p>
        </p:txBody>
      </p:sp>
    </p:spTree>
    <p:extLst>
      <p:ext uri="{BB962C8B-B14F-4D97-AF65-F5344CB8AC3E}">
        <p14:creationId xmlns:p14="http://schemas.microsoft.com/office/powerpoint/2010/main" val="4131379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00B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1600200"/>
            <a:ext cx="8534400" cy="4876800"/>
          </a:xfrm>
        </p:spPr>
        <p:txBody>
          <a:bodyPr/>
          <a:lstStyle/>
          <a:p>
            <a:pPr marL="609600" indent="-609600" algn="l" eaLnBrk="1" hangingPunct="1">
              <a:lnSpc>
                <a:spcPct val="110000"/>
              </a:lnSpc>
              <a:buFontTx/>
              <a:buNone/>
            </a:pPr>
            <a:r>
              <a:rPr lang="en-US" sz="3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Motivating Example:  </a:t>
            </a:r>
          </a:p>
          <a:p>
            <a:pPr marL="609600" indent="-609600"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sz="3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From </a:t>
            </a:r>
            <a:r>
              <a:rPr lang="en-US" sz="3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3"/>
              </a:rPr>
              <a:t>Dr. Elizabeth Bullitt</a:t>
            </a:r>
            <a:endParaRPr lang="en-US" sz="32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009650" lvl="1" indent="-609600"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Dept. of Neurosurgery, UNC</a:t>
            </a:r>
          </a:p>
          <a:p>
            <a:pPr marL="609600" indent="-609600"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sz="3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Blood Vessel Trees in Brains</a:t>
            </a:r>
          </a:p>
          <a:p>
            <a:pPr marL="609600" indent="-609600"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sz="3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Segmented from MRAs</a:t>
            </a:r>
          </a:p>
          <a:p>
            <a:pPr marL="609600" indent="-609600" algn="l" eaLnBrk="1" hangingPunct="1">
              <a:lnSpc>
                <a:spcPct val="110000"/>
              </a:lnSpc>
              <a:buClrTx/>
              <a:buSzPct val="100000"/>
              <a:buFont typeface="Arial" charset="0"/>
              <a:buChar char="•"/>
            </a:pPr>
            <a:r>
              <a:rPr lang="en-US" sz="32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Study </a:t>
            </a:r>
            <a:r>
              <a:rPr lang="en-US" sz="32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population of trees</a:t>
            </a:r>
          </a:p>
          <a:p>
            <a:pPr marL="609600" indent="-609600" eaLnBrk="1" hangingPunct="1">
              <a:lnSpc>
                <a:spcPct val="110000"/>
              </a:lnSpc>
              <a:buFontTx/>
              <a:buNone/>
            </a:pPr>
            <a:r>
              <a:rPr lang="en-US" sz="4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Forest of Trees</a:t>
            </a:r>
          </a:p>
        </p:txBody>
      </p:sp>
      <p:pic>
        <p:nvPicPr>
          <p:cNvPr id="175106" name="Picture 2" descr="http://digitaldukemed.mc.duke.edu/med_women/sites/default/files/gallery_assist/1/gallery_assist45/prev/Bullitt_Elizabeth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295400"/>
            <a:ext cx="2810301" cy="278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467600" cy="762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Strongly Non-Euclidean Spaces</a:t>
            </a:r>
          </a:p>
        </p:txBody>
      </p:sp>
    </p:spTree>
    <p:extLst>
      <p:ext uri="{BB962C8B-B14F-4D97-AF65-F5344CB8AC3E}">
        <p14:creationId xmlns:p14="http://schemas.microsoft.com/office/powerpoint/2010/main" val="213438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Distinguish Gender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0" y="1295400"/>
            <a:ext cx="8839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Gender Effect Looks Strong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But is it Real?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DWD Can Find Spurious Separation</a:t>
            </a:r>
          </a:p>
        </p:txBody>
      </p:sp>
    </p:spTree>
    <p:extLst>
      <p:ext uri="{BB962C8B-B14F-4D97-AF65-F5344CB8AC3E}">
        <p14:creationId xmlns:p14="http://schemas.microsoft.com/office/powerpoint/2010/main" val="417608052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Distinguish Gender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0" y="1295400"/>
            <a:ext cx="88392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Gender Effect Looks Strong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But is it Real?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DWD Can Find Spurious Separation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Approach Di-Pro-Perm Test:</a:t>
            </a:r>
          </a:p>
          <a:p>
            <a:pPr marL="914400" marR="0" lvl="1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Find Separating Direction (DWD)</a:t>
            </a:r>
          </a:p>
          <a:p>
            <a:pPr marL="914400" marR="0" lvl="1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Project &amp; Summarize</a:t>
            </a:r>
          </a:p>
          <a:p>
            <a:pPr marL="914400" marR="0" lvl="1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Permute (to Assess Significance)</a:t>
            </a:r>
          </a:p>
        </p:txBody>
      </p:sp>
    </p:spTree>
    <p:extLst>
      <p:ext uri="{BB962C8B-B14F-4D97-AF65-F5344CB8AC3E}">
        <p14:creationId xmlns:p14="http://schemas.microsoft.com/office/powerpoint/2010/main" val="417758718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Distinguish Gender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0" y="1295400"/>
            <a:ext cx="8839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Projected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Statistic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954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38275"/>
            <a:ext cx="70199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1600200" y="2362200"/>
            <a:ext cx="1676400" cy="15240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70921586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Distinguish Gender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0" y="1295400"/>
            <a:ext cx="8839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Projected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Statistic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Null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Dist’n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(permuted)</a:t>
            </a:r>
          </a:p>
        </p:txBody>
      </p:sp>
      <p:pic>
        <p:nvPicPr>
          <p:cNvPr id="954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38275"/>
            <a:ext cx="70199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V="1">
            <a:off x="1981200" y="3810000"/>
            <a:ext cx="4419600" cy="1524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9918494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Distinguish Gender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0" y="1295400"/>
            <a:ext cx="88392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Projected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Statistic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Null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Dist’n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Strongly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Significant</a:t>
            </a:r>
          </a:p>
        </p:txBody>
      </p:sp>
      <p:pic>
        <p:nvPicPr>
          <p:cNvPr id="954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38275"/>
            <a:ext cx="70199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1600200" y="5410200"/>
            <a:ext cx="6553200" cy="68580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40185182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Summary</a:t>
            </a:r>
          </a:p>
        </p:txBody>
      </p:sp>
      <p:sp>
        <p:nvSpPr>
          <p:cNvPr id="105475" name="TextBox 4"/>
          <p:cNvSpPr txBox="1">
            <a:spLocks noChangeArrowheads="1"/>
          </p:cNvSpPr>
          <p:nvPr/>
        </p:nvSpPr>
        <p:spPr bwMode="auto">
          <a:xfrm>
            <a:off x="228600" y="1295400"/>
            <a:ext cx="8610600" cy="5213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“Coordinate Free” Representation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Any Benefit?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More Conclusive than Other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Rep’ns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Best Yet Correlation With Age</a:t>
            </a:r>
          </a:p>
          <a:p>
            <a:pPr marL="457200" marR="0" lvl="1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Significant Gender Correlation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Main Lesson:</a:t>
            </a:r>
          </a:p>
          <a:p>
            <a:pPr marL="457200" marR="0" lvl="1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Connectivity &amp; Branch Length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Not Enough</a:t>
            </a:r>
          </a:p>
          <a:p>
            <a:pPr marL="457200" marR="0" lvl="1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“Location” &amp; “Twists” Also Important</a:t>
            </a:r>
          </a:p>
        </p:txBody>
      </p:sp>
    </p:spTree>
    <p:extLst>
      <p:ext uri="{BB962C8B-B14F-4D97-AF65-F5344CB8AC3E}">
        <p14:creationId xmlns:p14="http://schemas.microsoft.com/office/powerpoint/2010/main" val="371038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TextBox 4"/>
          <p:cNvSpPr txBox="1">
            <a:spLocks noChangeArrowheads="1"/>
          </p:cNvSpPr>
          <p:nvPr/>
        </p:nvSpPr>
        <p:spPr bwMode="auto">
          <a:xfrm>
            <a:off x="228600" y="1295400"/>
            <a:ext cx="8610600" cy="5373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“Smoke and Mirrors”?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Has Been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Over-Advertised</a:t>
            </a:r>
          </a:p>
          <a:p>
            <a:pPr marL="457200" marR="0" lvl="0" indent="-4572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Won’t Solve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All Problems</a:t>
            </a:r>
          </a:p>
          <a:p>
            <a:pPr marL="457200" marR="0" lvl="0" indent="-4572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Remember that tune?</a:t>
            </a:r>
          </a:p>
          <a:p>
            <a:pPr marL="914400" marR="0" lvl="1" indent="-4572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Artificial Intelligence</a:t>
            </a:r>
          </a:p>
          <a:p>
            <a:pPr marL="914400" marR="0" lvl="1" indent="-4572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Neural Networks</a:t>
            </a:r>
          </a:p>
          <a:p>
            <a:pPr marL="914400" marR="0" lvl="1" indent="-4572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Machine Learning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77200" cy="7969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State of Topological Data Analysis</a:t>
            </a:r>
          </a:p>
        </p:txBody>
      </p:sp>
    </p:spTree>
    <p:extLst>
      <p:ext uri="{BB962C8B-B14F-4D97-AF65-F5344CB8AC3E}">
        <p14:creationId xmlns:p14="http://schemas.microsoft.com/office/powerpoint/2010/main" val="266383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TextBox 4"/>
          <p:cNvSpPr txBox="1">
            <a:spLocks noChangeArrowheads="1"/>
          </p:cNvSpPr>
          <p:nvPr/>
        </p:nvSpPr>
        <p:spPr bwMode="auto">
          <a:xfrm>
            <a:off x="228600" y="1295400"/>
            <a:ext cx="8610600" cy="457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“Smoke and Mirrors”?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There are Situations it Works Very Well</a:t>
            </a: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Need to Understand When</a:t>
            </a: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Suggested Motivation:   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Serious Data Analysis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80772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State of Topological Data Analysis</a:t>
            </a:r>
          </a:p>
        </p:txBody>
      </p:sp>
    </p:spTree>
    <p:extLst>
      <p:ext uri="{BB962C8B-B14F-4D97-AF65-F5344CB8AC3E}">
        <p14:creationId xmlns:p14="http://schemas.microsoft.com/office/powerpoint/2010/main" val="382546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TextBox 4"/>
          <p:cNvSpPr txBox="1">
            <a:spLocks noChangeArrowheads="1"/>
          </p:cNvSpPr>
          <p:nvPr/>
        </p:nvSpPr>
        <p:spPr bwMode="auto">
          <a:xfrm>
            <a:off x="228600" y="1295400"/>
            <a:ext cx="8610600" cy="553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Collaborators: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Max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Sommerfeld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                                     Peter Kim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Giseon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                                       Stephen Rush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80772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Bump Hunting via TDA</a:t>
            </a:r>
          </a:p>
        </p:txBody>
      </p:sp>
      <p:pic>
        <p:nvPicPr>
          <p:cNvPr id="9523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1" t="5350" r="18616" b="25004"/>
          <a:stretch/>
        </p:blipFill>
        <p:spPr bwMode="auto">
          <a:xfrm>
            <a:off x="381000" y="2057400"/>
            <a:ext cx="2215662" cy="176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24" name="Picture 4" descr="Image result for peter kim guelp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9550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26" name="Picture 6" descr="Image result for giseon he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685348"/>
            <a:ext cx="1066800" cy="158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28" name="Picture 8" descr="Image result for stephen rush guelp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4610100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samsilogo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06700" y="3581400"/>
            <a:ext cx="32131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76600" y="762000"/>
            <a:ext cx="45784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Sommerfeld et al (2017)</a:t>
            </a:r>
          </a:p>
        </p:txBody>
      </p:sp>
    </p:spTree>
    <p:extLst>
      <p:ext uri="{BB962C8B-B14F-4D97-AF65-F5344CB8AC3E}">
        <p14:creationId xmlns:p14="http://schemas.microsoft.com/office/powerpoint/2010/main" val="343947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TextBox 4"/>
          <p:cNvSpPr txBox="1">
            <a:spLocks noChangeArrowheads="1"/>
          </p:cNvSpPr>
          <p:nvPr/>
        </p:nvSpPr>
        <p:spPr bwMode="auto">
          <a:xfrm>
            <a:off x="228600" y="1295400"/>
            <a:ext cx="86106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Bump Hunting Background: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Approach:  Kernel Density Estimation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80772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Bump Hunting via TDA</a:t>
            </a:r>
          </a:p>
        </p:txBody>
      </p:sp>
      <p:pic>
        <p:nvPicPr>
          <p:cNvPr id="953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698273"/>
            <a:ext cx="5886690" cy="415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428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00B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377113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Blood vessel tree data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 cstate="print"/>
          <a:srcRect l="6696" t="9320" r="22762" b="20972"/>
          <a:stretch>
            <a:fillRect/>
          </a:stretch>
        </p:blipFill>
        <p:spPr bwMode="auto">
          <a:xfrm>
            <a:off x="4876800" y="1752600"/>
            <a:ext cx="3854450" cy="4376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381000" y="1905000"/>
            <a:ext cx="38862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Marron’s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brain: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MRI (T1) view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(Magnetic Resonance Image)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Single Slice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From 3-d Image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8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TextBox 4"/>
          <p:cNvSpPr txBox="1">
            <a:spLocks noChangeArrowheads="1"/>
          </p:cNvSpPr>
          <p:nvPr/>
        </p:nvSpPr>
        <p:spPr bwMode="auto">
          <a:xfrm>
            <a:off x="228600" y="1295400"/>
            <a:ext cx="86106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Bump Hunting Background: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Approach:  Kernel Density Estimation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80772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Bump Hunting via TDA</a:t>
            </a:r>
          </a:p>
        </p:txBody>
      </p:sp>
      <p:pic>
        <p:nvPicPr>
          <p:cNvPr id="954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698273"/>
            <a:ext cx="5886690" cy="415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84730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TextBox 4"/>
          <p:cNvSpPr txBox="1">
            <a:spLocks noChangeArrowheads="1"/>
          </p:cNvSpPr>
          <p:nvPr/>
        </p:nvSpPr>
        <p:spPr bwMode="auto">
          <a:xfrm>
            <a:off x="228600" y="1295400"/>
            <a:ext cx="86106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Bump Hunting Background: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Approach:  Kernel Density Estimation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80772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Bump Hunting via TDA</a:t>
            </a:r>
          </a:p>
        </p:txBody>
      </p:sp>
      <p:pic>
        <p:nvPicPr>
          <p:cNvPr id="955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698273"/>
            <a:ext cx="5886690" cy="4159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35048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5475" name="TextBox 4"/>
              <p:cNvSpPr txBox="1">
                <a:spLocks noChangeArrowheads="1"/>
              </p:cNvSpPr>
              <p:nvPr/>
            </p:nvSpPr>
            <p:spPr bwMode="auto">
              <a:xfrm>
                <a:off x="228600" y="1295400"/>
                <a:ext cx="8610600" cy="56810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Bump Hunting Background: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Approach:  Kernel Density Estimation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𝑓</m:t>
                              </m:r>
                            </m:e>
                          </m:acc>
                        </m:e>
                        <m:sub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−1</m:t>
                          </m:r>
                        </m:sup>
                      </m:sSup>
                      <m:nary>
                        <m:naryPr>
                          <m:chr m:val="∑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𝑖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𝐾</m:t>
                              </m:r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h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𝑥</m:t>
                              </m:r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+mn-ea"/>
                                      <a:cs typeface="+mn-cs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Scale Factor:  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 (bandwidth)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Choice of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𝐾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:  Gaussian (Variation Diminishing)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547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1295400"/>
                <a:ext cx="8610600" cy="5681042"/>
              </a:xfrm>
              <a:prstGeom prst="rect">
                <a:avLst/>
              </a:prstGeom>
              <a:blipFill rotWithShape="1">
                <a:blip r:embed="rId3"/>
                <a:stretch>
                  <a:fillRect l="-1841" t="-107" r="-2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80772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Bump Hunting via TDA</a:t>
            </a:r>
          </a:p>
        </p:txBody>
      </p:sp>
    </p:spTree>
    <p:extLst>
      <p:ext uri="{BB962C8B-B14F-4D97-AF65-F5344CB8AC3E}">
        <p14:creationId xmlns:p14="http://schemas.microsoft.com/office/powerpoint/2010/main" val="11543935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5475" name="TextBox 4"/>
              <p:cNvSpPr txBox="1">
                <a:spLocks noChangeArrowheads="1"/>
              </p:cNvSpPr>
              <p:nvPr/>
            </p:nvSpPr>
            <p:spPr bwMode="auto">
              <a:xfrm>
                <a:off x="228600" y="1295400"/>
                <a:ext cx="8610600" cy="3293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Bump Hunting Background: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Fun Data Set:  Hidalgo Stamp Data  (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𝑛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=485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)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How Many Bumps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Are “Really There”?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 </a:t>
                </a:r>
              </a:p>
            </p:txBody>
          </p:sp>
        </mc:Choice>
        <mc:Fallback xmlns="">
          <p:sp>
            <p:nvSpPr>
              <p:cNvPr id="10547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1295400"/>
                <a:ext cx="8610600" cy="3293209"/>
              </a:xfrm>
              <a:prstGeom prst="rect">
                <a:avLst/>
              </a:prstGeom>
              <a:blipFill rotWithShape="1">
                <a:blip r:embed="rId5"/>
                <a:stretch>
                  <a:fillRect l="-1841" t="-185" r="-70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80772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Bump Hunting via TDA</a:t>
            </a:r>
          </a:p>
        </p:txBody>
      </p:sp>
      <p:pic>
        <p:nvPicPr>
          <p:cNvPr id="3" name="StampsKD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21163" y="2514600"/>
            <a:ext cx="4922837" cy="382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1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5475" name="TextBox 4"/>
              <p:cNvSpPr txBox="1">
                <a:spLocks noChangeArrowheads="1"/>
              </p:cNvSpPr>
              <p:nvPr/>
            </p:nvSpPr>
            <p:spPr bwMode="auto">
              <a:xfrm>
                <a:off x="228600" y="1295400"/>
                <a:ext cx="8610600" cy="3293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Bump Hunting Background: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Fun Data Set:  Hidalgo Stamp Data  (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𝑛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=485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)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How Many Bumps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Are “Really There”?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 2?</a:t>
                </a:r>
              </a:p>
            </p:txBody>
          </p:sp>
        </mc:Choice>
        <mc:Fallback xmlns="">
          <p:sp>
            <p:nvSpPr>
              <p:cNvPr id="10547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1295400"/>
                <a:ext cx="8610600" cy="3293209"/>
              </a:xfrm>
              <a:prstGeom prst="rect">
                <a:avLst/>
              </a:prstGeom>
              <a:blipFill rotWithShape="1">
                <a:blip r:embed="rId3"/>
                <a:stretch>
                  <a:fillRect l="-1841" t="-185" r="-708" b="-27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80772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Bump Hunting via TDA</a:t>
            </a:r>
          </a:p>
        </p:txBody>
      </p:sp>
      <p:pic>
        <p:nvPicPr>
          <p:cNvPr id="9615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514600"/>
            <a:ext cx="5105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41254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5475" name="TextBox 4"/>
              <p:cNvSpPr txBox="1">
                <a:spLocks noChangeArrowheads="1"/>
              </p:cNvSpPr>
              <p:nvPr/>
            </p:nvSpPr>
            <p:spPr bwMode="auto">
              <a:xfrm>
                <a:off x="228600" y="1295400"/>
                <a:ext cx="8610600" cy="3933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Bump Hunting Background: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Fun Data Set:  Hidalgo Stamp Data  (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𝑛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=485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)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How Many Bumps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Are “Really There”?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 2?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 5?</a:t>
                </a:r>
              </a:p>
            </p:txBody>
          </p:sp>
        </mc:Choice>
        <mc:Fallback xmlns="">
          <p:sp>
            <p:nvSpPr>
              <p:cNvPr id="10547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1295400"/>
                <a:ext cx="8610600" cy="3933384"/>
              </a:xfrm>
              <a:prstGeom prst="rect">
                <a:avLst/>
              </a:prstGeom>
              <a:blipFill rotWithShape="1">
                <a:blip r:embed="rId3"/>
                <a:stretch>
                  <a:fillRect l="-1841" t="-155" r="-708" b="-21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80772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Bump Hunting via TDA</a:t>
            </a:r>
          </a:p>
        </p:txBody>
      </p:sp>
      <p:pic>
        <p:nvPicPr>
          <p:cNvPr id="9625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524125"/>
            <a:ext cx="510540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945563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5475" name="TextBox 4"/>
              <p:cNvSpPr txBox="1">
                <a:spLocks noChangeArrowheads="1"/>
              </p:cNvSpPr>
              <p:nvPr/>
            </p:nvSpPr>
            <p:spPr bwMode="auto">
              <a:xfrm>
                <a:off x="228600" y="1295400"/>
                <a:ext cx="8610600" cy="45735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Bump Hunting Background: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Fun Data Set:  Hidalgo Stamp Data  (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𝑛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=485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)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How Many Bumps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Are “Really There”?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 2?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 5?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 7?</a:t>
                </a:r>
              </a:p>
            </p:txBody>
          </p:sp>
        </mc:Choice>
        <mc:Fallback xmlns="">
          <p:sp>
            <p:nvSpPr>
              <p:cNvPr id="10547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1295400"/>
                <a:ext cx="8610600" cy="4573560"/>
              </a:xfrm>
              <a:prstGeom prst="rect">
                <a:avLst/>
              </a:prstGeom>
              <a:blipFill rotWithShape="1">
                <a:blip r:embed="rId3"/>
                <a:stretch>
                  <a:fillRect l="-1841" t="-133" r="-708" b="-17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80772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Bump Hunting via TDA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524125"/>
            <a:ext cx="510540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9931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5475" name="TextBox 4"/>
              <p:cNvSpPr txBox="1">
                <a:spLocks noChangeArrowheads="1"/>
              </p:cNvSpPr>
              <p:nvPr/>
            </p:nvSpPr>
            <p:spPr bwMode="auto">
              <a:xfrm>
                <a:off x="228600" y="1295400"/>
                <a:ext cx="8610600" cy="51379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Bump Hunting Background: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Fun Data Set:  Hidalgo Stamp Data  (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𝑛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=485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)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How Many Bumps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Are “Really There”?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 2?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 5?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 7?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 10?</a:t>
                </a:r>
              </a:p>
            </p:txBody>
          </p:sp>
        </mc:Choice>
        <mc:Fallback xmlns="">
          <p:sp>
            <p:nvSpPr>
              <p:cNvPr id="10547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1295400"/>
                <a:ext cx="8610600" cy="5137945"/>
              </a:xfrm>
              <a:prstGeom prst="rect">
                <a:avLst/>
              </a:prstGeom>
              <a:blipFill rotWithShape="1">
                <a:blip r:embed="rId3"/>
                <a:stretch>
                  <a:fillRect l="-1841" t="-119" r="-708" b="-296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80772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Bump Hunting via TDA</a:t>
            </a:r>
          </a:p>
        </p:txBody>
      </p:sp>
      <p:pic>
        <p:nvPicPr>
          <p:cNvPr id="9635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524125"/>
            <a:ext cx="510540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44276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TextBox 4"/>
          <p:cNvSpPr txBox="1">
            <a:spLocks noChangeArrowheads="1"/>
          </p:cNvSpPr>
          <p:nvPr/>
        </p:nvSpPr>
        <p:spPr bwMode="auto">
          <a:xfrm>
            <a:off x="228600" y="1295400"/>
            <a:ext cx="86106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Exploratory Approach:           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Si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Z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Chaudhuri &amp; Marron (1999)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Suggests 3-5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Are “Real”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80772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Bump Hunting via TDA</a:t>
            </a:r>
          </a:p>
        </p:txBody>
      </p:sp>
      <p:pic>
        <p:nvPicPr>
          <p:cNvPr id="2" name="Sizer2Eg_Stamps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8600" y="2577676"/>
            <a:ext cx="5105400" cy="379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5475" name="TextBox 4"/>
              <p:cNvSpPr txBox="1">
                <a:spLocks noChangeArrowheads="1"/>
              </p:cNvSpPr>
              <p:nvPr/>
            </p:nvSpPr>
            <p:spPr bwMode="auto">
              <a:xfrm>
                <a:off x="228600" y="1295400"/>
                <a:ext cx="8610600" cy="45735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Exploratory Approach:            </a:t>
                </a:r>
                <a:r>
                  <a:rPr kumimoji="0" lang="en-US" alt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3366FF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Si</a:t>
                </a:r>
                <a:r>
                  <a:rPr kumimoji="0" lang="en-US" alt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FF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Z</a:t>
                </a:r>
                <a:r>
                  <a:rPr kumimoji="0" lang="en-US" alt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5050"/>
                    </a:solidFill>
                    <a:effectLst/>
                    <a:uLnTx/>
                    <a:uFillTx/>
                    <a:latin typeface="Helvetica" pitchFamily="34" charset="0"/>
                    <a:ea typeface="+mn-ea"/>
                    <a:cs typeface="+mn-cs"/>
                  </a:rPr>
                  <a:t>er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Chaudhuri &amp; Marron (1999)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Important Concept: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Investigate Bumps in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𝐾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h</m:t>
                        </m:r>
                      </m:sub>
                    </m:sSub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∗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Not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More Traditional:   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547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1295400"/>
                <a:ext cx="8610600" cy="4573560"/>
              </a:xfrm>
              <a:prstGeom prst="rect">
                <a:avLst/>
              </a:prstGeom>
              <a:blipFill rotWithShape="1">
                <a:blip r:embed="rId3"/>
                <a:stretch>
                  <a:fillRect l="-1841" t="-133" b="-17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80772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Bump Hunting via TDA</a:t>
            </a:r>
          </a:p>
        </p:txBody>
      </p:sp>
    </p:spTree>
    <p:extLst>
      <p:ext uri="{BB962C8B-B14F-4D97-AF65-F5344CB8AC3E}">
        <p14:creationId xmlns:p14="http://schemas.microsoft.com/office/powerpoint/2010/main" val="319578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00B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300913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Blood vessel tree data</a:t>
            </a:r>
          </a:p>
        </p:txBody>
      </p:sp>
      <p:sp>
        <p:nvSpPr>
          <p:cNvPr id="23555" name="TextBox 4"/>
          <p:cNvSpPr txBox="1">
            <a:spLocks noChangeArrowheads="1"/>
          </p:cNvSpPr>
          <p:nvPr/>
        </p:nvSpPr>
        <p:spPr bwMode="auto">
          <a:xfrm>
            <a:off x="228600" y="1905000"/>
            <a:ext cx="44958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Marron’s brain: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MRA view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“A” for “Angiography”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Finds Arteries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(show up as white)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Track through 3d</a:t>
            </a:r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 cstate="print"/>
          <a:srcRect l="6696" t="9320" r="22762" b="20972"/>
          <a:stretch>
            <a:fillRect/>
          </a:stretch>
        </p:blipFill>
        <p:spPr bwMode="auto">
          <a:xfrm>
            <a:off x="4873625" y="1755775"/>
            <a:ext cx="3854450" cy="4376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144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TextBox 4"/>
          <p:cNvSpPr txBox="1">
            <a:spLocks noChangeArrowheads="1"/>
          </p:cNvSpPr>
          <p:nvPr/>
        </p:nvSpPr>
        <p:spPr bwMode="auto">
          <a:xfrm>
            <a:off x="228600" y="1295400"/>
            <a:ext cx="8610600" cy="201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Connection to TDA: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Bandwidth (Scale)  ~  Persistence Filtration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80772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Bump Hunting via TDA</a:t>
            </a:r>
          </a:p>
        </p:txBody>
      </p:sp>
    </p:spTree>
    <p:extLst>
      <p:ext uri="{BB962C8B-B14F-4D97-AF65-F5344CB8AC3E}">
        <p14:creationId xmlns:p14="http://schemas.microsoft.com/office/powerpoint/2010/main" val="278791390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5475" name="TextBox 4"/>
              <p:cNvSpPr txBox="1">
                <a:spLocks noChangeArrowheads="1"/>
              </p:cNvSpPr>
              <p:nvPr/>
            </p:nvSpPr>
            <p:spPr bwMode="auto">
              <a:xfrm>
                <a:off x="228600" y="1295400"/>
                <a:ext cx="8610600" cy="53358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Actual Approach:      Double Filtration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514350" marR="0" lvl="0" indent="-51435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+mj-lt"/>
                  <a:buAutoNum type="arabicParenR"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 Bandwidth (Scale) 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h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514350" marR="0" lvl="0" indent="-51435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+mj-lt"/>
                  <a:buAutoNum type="arabicParenR" startAt="2"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 Sub-Level Sets,  Indexed by 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+mn-cs"/>
                      </a:rPr>
                      <m:t>𝜖</m:t>
                    </m:r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+mn-cs"/>
                      </a:rPr>
                      <m:t>&gt;0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, 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/>
                                <a:ea typeface="+mn-ea"/>
                                <a:cs typeface="+mn-cs"/>
                              </a:rPr>
                              <m:t>𝑓</m:t>
                            </m:r>
                          </m:e>
                        </m:acc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h</m:t>
                        </m:r>
                      </m:sub>
                    </m:sSub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𝐿</m:t>
                          </m:r>
                        </m:e>
                        <m:sub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𝜖</m:t>
                          </m:r>
                        </m:sub>
                      </m:sSub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∈</m:t>
                          </m:r>
                          <m:sSup>
                            <m:sSup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𝑅</m:t>
                              </m:r>
                            </m:e>
                            <m:sup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𝑛</m:t>
                              </m:r>
                            </m:sup>
                          </m:sSup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: </m:t>
                          </m:r>
                          <m:sSub>
                            <m:sSub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32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/>
                                      <a:ea typeface="Cambria Math"/>
                                      <a:cs typeface="+mn-cs"/>
                                    </a:rPr>
                                    <m:t>𝑓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h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/>
                                  <a:ea typeface="Cambria Math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≤</m:t>
                          </m:r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/>
                              <a:ea typeface="Cambria Math"/>
                              <a:cs typeface="+mn-cs"/>
                            </a:rPr>
                            <m:t>𝜖</m:t>
                          </m:r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Note:  Clear Natural Ordering</a:t>
                </a:r>
              </a:p>
            </p:txBody>
          </p:sp>
        </mc:Choice>
        <mc:Fallback xmlns="">
          <p:sp>
            <p:nvSpPr>
              <p:cNvPr id="10547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1295400"/>
                <a:ext cx="8610600" cy="5335820"/>
              </a:xfrm>
              <a:prstGeom prst="rect">
                <a:avLst/>
              </a:prstGeom>
              <a:blipFill rotWithShape="1">
                <a:blip r:embed="rId3"/>
                <a:stretch>
                  <a:fillRect l="-1841" t="-114" b="-13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80772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Bump Hunting via TDA</a:t>
            </a:r>
          </a:p>
        </p:txBody>
      </p:sp>
    </p:spTree>
    <p:extLst>
      <p:ext uri="{BB962C8B-B14F-4D97-AF65-F5344CB8AC3E}">
        <p14:creationId xmlns:p14="http://schemas.microsoft.com/office/powerpoint/2010/main" val="72865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TextBox 4"/>
          <p:cNvSpPr txBox="1">
            <a:spLocks noChangeArrowheads="1"/>
          </p:cNvSpPr>
          <p:nvPr/>
        </p:nvSpPr>
        <p:spPr bwMode="auto">
          <a:xfrm>
            <a:off x="228600" y="1295400"/>
            <a:ext cx="86106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Key to Statistical Inference: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Fasy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, et al. (2014), </a:t>
            </a: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  ‘Confidence sets for persistence diagrams’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80772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Bump Hunting via TDA</a:t>
            </a:r>
          </a:p>
        </p:txBody>
      </p:sp>
    </p:spTree>
    <p:extLst>
      <p:ext uri="{BB962C8B-B14F-4D97-AF65-F5344CB8AC3E}">
        <p14:creationId xmlns:p14="http://schemas.microsoft.com/office/powerpoint/2010/main" val="244626309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5475" name="TextBox 4"/>
              <p:cNvSpPr txBox="1">
                <a:spLocks noChangeArrowheads="1"/>
              </p:cNvSpPr>
              <p:nvPr/>
            </p:nvSpPr>
            <p:spPr bwMode="auto">
              <a:xfrm>
                <a:off x="228600" y="1295400"/>
                <a:ext cx="8610600" cy="45735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Stamps Data: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Each dot is a peak 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at scale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(bandwidth 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)</a:t>
                </a:r>
              </a:p>
            </p:txBody>
          </p:sp>
        </mc:Choice>
        <mc:Fallback xmlns="">
          <p:sp>
            <p:nvSpPr>
              <p:cNvPr id="10547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1295400"/>
                <a:ext cx="8610600" cy="4573560"/>
              </a:xfrm>
              <a:prstGeom prst="rect">
                <a:avLst/>
              </a:prstGeom>
              <a:blipFill rotWithShape="1">
                <a:blip r:embed="rId3"/>
                <a:stretch>
                  <a:fillRect l="-1841" t="-133" b="-17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80772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Bump Hunting via TDA</a:t>
            </a:r>
          </a:p>
        </p:txBody>
      </p:sp>
      <p:pic>
        <p:nvPicPr>
          <p:cNvPr id="9574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1" t="31392" r="6856" b="8535"/>
          <a:stretch/>
        </p:blipFill>
        <p:spPr bwMode="auto">
          <a:xfrm>
            <a:off x="0" y="1981200"/>
            <a:ext cx="9144001" cy="276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V="1">
            <a:off x="1676400" y="2590800"/>
            <a:ext cx="1447800" cy="27432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1676400" y="3124200"/>
            <a:ext cx="1905000" cy="22098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1676400" y="3276600"/>
            <a:ext cx="2438400" cy="20574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V="1">
            <a:off x="1676400" y="3429000"/>
            <a:ext cx="2895600" cy="190422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25135219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5475" name="TextBox 4"/>
              <p:cNvSpPr txBox="1">
                <a:spLocks noChangeArrowheads="1"/>
              </p:cNvSpPr>
              <p:nvPr/>
            </p:nvSpPr>
            <p:spPr bwMode="auto">
              <a:xfrm>
                <a:off x="228600" y="1295400"/>
                <a:ext cx="8610600" cy="52137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Stamps Data: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Each dot is a peak </a:t>
                </a:r>
                <a:r>
                  <a:rPr kumimoji="0" lang="en-US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at scale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(bandwidth 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h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)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Colored 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Red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for “Really There”</a:t>
                </a:r>
              </a:p>
            </p:txBody>
          </p:sp>
        </mc:Choice>
        <mc:Fallback xmlns="">
          <p:sp>
            <p:nvSpPr>
              <p:cNvPr id="10547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1295400"/>
                <a:ext cx="8610600" cy="5213735"/>
              </a:xfrm>
              <a:prstGeom prst="rect">
                <a:avLst/>
              </a:prstGeom>
              <a:blipFill rotWithShape="1">
                <a:blip r:embed="rId3"/>
                <a:stretch>
                  <a:fillRect l="-1841" t="-117" b="-140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80772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Bump Hunting via TDA</a:t>
            </a:r>
          </a:p>
        </p:txBody>
      </p:sp>
      <p:pic>
        <p:nvPicPr>
          <p:cNvPr id="9574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1" t="31392" r="6856" b="8535"/>
          <a:stretch/>
        </p:blipFill>
        <p:spPr bwMode="auto">
          <a:xfrm>
            <a:off x="0" y="1981200"/>
            <a:ext cx="9144001" cy="276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2209800" y="3429000"/>
            <a:ext cx="1524000" cy="25146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28219410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TextBox 4"/>
          <p:cNvSpPr txBox="1">
            <a:spLocks noChangeArrowheads="1"/>
          </p:cNvSpPr>
          <p:nvPr/>
        </p:nvSpPr>
        <p:spPr bwMode="auto">
          <a:xfrm>
            <a:off x="228600" y="1295400"/>
            <a:ext cx="8610600" cy="5213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Significant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Sub-Level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Death Time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80772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Bump Hunting via TDA</a:t>
            </a:r>
          </a:p>
        </p:txBody>
      </p:sp>
      <p:pic>
        <p:nvPicPr>
          <p:cNvPr id="9574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1" t="31392" r="35339" b="8535"/>
          <a:stretch/>
        </p:blipFill>
        <p:spPr bwMode="auto">
          <a:xfrm>
            <a:off x="0" y="1306965"/>
            <a:ext cx="9144000" cy="425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 flipH="1" flipV="1">
            <a:off x="1752600" y="2971800"/>
            <a:ext cx="4038600" cy="297180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H="1" flipV="1">
            <a:off x="4800600" y="2971800"/>
            <a:ext cx="990600" cy="297180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11356600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TextBox 4"/>
          <p:cNvSpPr txBox="1">
            <a:spLocks noChangeArrowheads="1"/>
          </p:cNvSpPr>
          <p:nvPr/>
        </p:nvSpPr>
        <p:spPr bwMode="auto">
          <a:xfrm>
            <a:off x="228600" y="1295400"/>
            <a:ext cx="8610600" cy="5213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Significance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Threshold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80772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Bump Hunting via TDA</a:t>
            </a:r>
          </a:p>
        </p:txBody>
      </p:sp>
      <p:pic>
        <p:nvPicPr>
          <p:cNvPr id="9574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6" t="31393" r="7998" b="4579"/>
          <a:stretch/>
        </p:blipFill>
        <p:spPr bwMode="auto">
          <a:xfrm>
            <a:off x="0" y="1295400"/>
            <a:ext cx="9144000" cy="441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3505200" y="3429000"/>
            <a:ext cx="1524000" cy="2514600"/>
          </a:xfrm>
          <a:prstGeom prst="straightConnector1">
            <a:avLst/>
          </a:prstGeom>
          <a:noFill/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3795311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TextBox 4"/>
          <p:cNvSpPr txBox="1">
            <a:spLocks noChangeArrowheads="1"/>
          </p:cNvSpPr>
          <p:nvPr/>
        </p:nvSpPr>
        <p:spPr bwMode="auto">
          <a:xfrm>
            <a:off x="228600" y="1295400"/>
            <a:ext cx="8610600" cy="5213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Large Scale:   Only 2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Significant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80772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Bump Hunting via TDA</a:t>
            </a:r>
          </a:p>
        </p:txBody>
      </p:sp>
      <p:pic>
        <p:nvPicPr>
          <p:cNvPr id="9584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9" t="31099" r="35873" b="8535"/>
          <a:stretch/>
        </p:blipFill>
        <p:spPr bwMode="auto">
          <a:xfrm>
            <a:off x="35509" y="1295400"/>
            <a:ext cx="9108491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H="1" flipV="1">
            <a:off x="1752600" y="3581400"/>
            <a:ext cx="3276600" cy="236220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 flipV="1">
            <a:off x="2743200" y="4572000"/>
            <a:ext cx="2286000" cy="1371600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763348326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94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5" t="23176" r="35311" b="32082"/>
          <a:stretch/>
        </p:blipFill>
        <p:spPr bwMode="auto">
          <a:xfrm>
            <a:off x="69144" y="1371600"/>
            <a:ext cx="8998656" cy="423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extBox 4"/>
          <p:cNvSpPr txBox="1">
            <a:spLocks noChangeArrowheads="1"/>
          </p:cNvSpPr>
          <p:nvPr/>
        </p:nvSpPr>
        <p:spPr bwMode="auto">
          <a:xfrm>
            <a:off x="228600" y="1295400"/>
            <a:ext cx="8610600" cy="5213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Fine Scale:   Have 4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Significant!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80772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Bump Hunting via TDA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 flipV="1">
            <a:off x="1752600" y="2514600"/>
            <a:ext cx="3276600" cy="3387969"/>
          </a:xfrm>
          <a:prstGeom prst="straightConnector1">
            <a:avLst/>
          </a:prstGeom>
          <a:noFill/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81362258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TextBox 4"/>
          <p:cNvSpPr txBox="1">
            <a:spLocks noChangeArrowheads="1"/>
          </p:cNvSpPr>
          <p:nvPr/>
        </p:nvSpPr>
        <p:spPr bwMode="auto">
          <a:xfrm>
            <a:off x="228600" y="1295400"/>
            <a:ext cx="8610600" cy="5213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Note on Fine Scale:    Many Bumps Are There!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80772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Bump Hunting via TDA</a:t>
            </a:r>
          </a:p>
        </p:txBody>
      </p:sp>
      <p:pic>
        <p:nvPicPr>
          <p:cNvPr id="9605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3" b="34105"/>
          <a:stretch/>
        </p:blipFill>
        <p:spPr bwMode="auto">
          <a:xfrm>
            <a:off x="1295399" y="838200"/>
            <a:ext cx="644948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621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00B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300913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Blood vessel tree data</a:t>
            </a:r>
          </a:p>
        </p:txBody>
      </p:sp>
      <p:sp>
        <p:nvSpPr>
          <p:cNvPr id="24579" name="TextBox 4"/>
          <p:cNvSpPr txBox="1">
            <a:spLocks noChangeArrowheads="1"/>
          </p:cNvSpPr>
          <p:nvPr/>
        </p:nvSpPr>
        <p:spPr bwMode="auto">
          <a:xfrm>
            <a:off x="228600" y="1905000"/>
            <a:ext cx="44958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Marron’s brain: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MRA view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“A” for “Angiography”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Finds Arteries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(show up as white)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Track through 3d</a:t>
            </a: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 cstate="print"/>
          <a:srcRect l="6696" t="9320" r="22762" b="20972"/>
          <a:stretch>
            <a:fillRect/>
          </a:stretch>
        </p:blipFill>
        <p:spPr bwMode="auto">
          <a:xfrm>
            <a:off x="4873625" y="1755775"/>
            <a:ext cx="3854450" cy="4376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100720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bg1"/>
            </a:gs>
            <a:gs pos="100000">
              <a:srgbClr val="FF0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Participant Presentation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839200" cy="5257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None/>
            </a:pPr>
            <a:r>
              <a:rPr lang="en-US" dirty="0"/>
              <a:t>1:30     Ashley Buck</a:t>
            </a:r>
          </a:p>
          <a:p>
            <a:pPr eaLnBrk="1" hangingPunct="1">
              <a:buNone/>
            </a:pPr>
            <a:endParaRPr lang="en-US" dirty="0">
              <a:solidFill>
                <a:schemeClr val="tx2"/>
              </a:solidFill>
            </a:endParaRPr>
          </a:p>
          <a:p>
            <a:pPr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r>
              <a:rPr lang="en-US" dirty="0"/>
              <a:t>  Phenotyping gait biomechanics in knee osteoarthritis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222630"/>
      </p:ext>
    </p:extLst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772400" cy="762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Carry Away Concept</a:t>
            </a:r>
          </a:p>
        </p:txBody>
      </p:sp>
      <p:sp>
        <p:nvSpPr>
          <p:cNvPr id="268291" name="TextBox 5"/>
          <p:cNvSpPr txBox="1">
            <a:spLocks noChangeArrowheads="1"/>
          </p:cNvSpPr>
          <p:nvPr/>
        </p:nvSpPr>
        <p:spPr bwMode="auto">
          <a:xfrm>
            <a:off x="533400" y="1371600"/>
            <a:ext cx="8153400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OODA is more than a “framework”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 Provides a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Focal Point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Highlights Pivotal Choices: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What should be the Data Objects?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How should they be Represented?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39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00B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148513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Blood vessel tree data</a:t>
            </a:r>
          </a:p>
        </p:txBody>
      </p:sp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228600" y="1905000"/>
            <a:ext cx="44958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Marron’s brain: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MRA view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“A” for “Angiography”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Finds Arteries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(show up as white)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Track through 3d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 cstate="print"/>
          <a:srcRect l="6696" t="9320" r="22762" b="20972"/>
          <a:stretch>
            <a:fillRect/>
          </a:stretch>
        </p:blipFill>
        <p:spPr bwMode="auto">
          <a:xfrm>
            <a:off x="4873625" y="1755775"/>
            <a:ext cx="3854450" cy="4376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9576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00B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148513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Blood vessel tree data</a:t>
            </a:r>
          </a:p>
        </p:txBody>
      </p:sp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228600" y="1905000"/>
            <a:ext cx="44958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Marron’s brain: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MRA view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“A” for “Angiography”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Finds Arteries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(show up as white)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Track through 3d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 cstate="print"/>
          <a:srcRect l="6696" t="9320" r="22762" b="20972"/>
          <a:stretch>
            <a:fillRect/>
          </a:stretch>
        </p:blipFill>
        <p:spPr bwMode="auto">
          <a:xfrm>
            <a:off x="4873625" y="1755775"/>
            <a:ext cx="3854450" cy="4376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8827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00B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224713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Blood vessel tree data</a:t>
            </a:r>
          </a:p>
        </p:txBody>
      </p:sp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28600" y="1905000"/>
            <a:ext cx="44958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Marron’s brain: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MRA view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“A” for “Angiography”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Finds Arteries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(show up as white)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Track through 3d</a:t>
            </a: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 cstate="print"/>
          <a:srcRect l="6696" t="9320" r="22762" b="20972"/>
          <a:stretch>
            <a:fillRect/>
          </a:stretch>
        </p:blipFill>
        <p:spPr bwMode="auto">
          <a:xfrm>
            <a:off x="4873625" y="1755775"/>
            <a:ext cx="3854450" cy="4376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2895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00B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148513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Blood vessel tree data</a:t>
            </a:r>
          </a:p>
        </p:txBody>
      </p:sp>
      <p:sp>
        <p:nvSpPr>
          <p:cNvPr id="28675" name="TextBox 4"/>
          <p:cNvSpPr txBox="1">
            <a:spLocks noChangeArrowheads="1"/>
          </p:cNvSpPr>
          <p:nvPr/>
        </p:nvSpPr>
        <p:spPr bwMode="auto">
          <a:xfrm>
            <a:off x="228600" y="1905000"/>
            <a:ext cx="44958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Marron’s brain: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MRA view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“A” for “Angiography”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Finds Arteries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(show up as white)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Track through 3d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 cstate="print"/>
          <a:srcRect l="6696" t="9320" r="22762" b="20972"/>
          <a:stretch>
            <a:fillRect/>
          </a:stretch>
        </p:blipFill>
        <p:spPr bwMode="auto">
          <a:xfrm>
            <a:off x="4873625" y="1755775"/>
            <a:ext cx="3854450" cy="43767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2516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700D5"/>
            </a:gs>
            <a:gs pos="50000">
              <a:schemeClr val="bg1"/>
            </a:gs>
            <a:gs pos="100000">
              <a:srgbClr val="A700D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Current Sections in Textbook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229600" cy="5638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Today: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Section 10.1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40130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00B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072313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Blood vessel tree data</a:t>
            </a:r>
          </a:p>
        </p:txBody>
      </p:sp>
      <p:sp>
        <p:nvSpPr>
          <p:cNvPr id="29699" name="TextBox 4"/>
          <p:cNvSpPr txBox="1">
            <a:spLocks noChangeArrowheads="1"/>
          </p:cNvSpPr>
          <p:nvPr/>
        </p:nvSpPr>
        <p:spPr bwMode="auto">
          <a:xfrm>
            <a:off x="228600" y="1295400"/>
            <a:ext cx="65532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Marron’s brain: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From MRA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S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egment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tree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of vessel segments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Using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tube tracking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Bullitt and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Aylward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(2002)</a:t>
            </a: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3" cstate="print"/>
          <a:srcRect l="1677" t="17647" r="56175" b="41176"/>
          <a:stretch>
            <a:fillRect/>
          </a:stretch>
        </p:blipFill>
        <p:spPr bwMode="auto">
          <a:xfrm>
            <a:off x="5029200" y="1554163"/>
            <a:ext cx="3906838" cy="2720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498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00B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300913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Blood vessel tree data</a:t>
            </a:r>
          </a:p>
        </p:txBody>
      </p:sp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228600" y="1905000"/>
            <a:ext cx="43434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Marron’s brain: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From MRA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Reconstruct trees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in 3d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Rotate to view</a:t>
            </a: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3" cstate="print"/>
          <a:srcRect l="1677" t="17647" r="56175" b="41176"/>
          <a:stretch>
            <a:fillRect/>
          </a:stretch>
        </p:blipFill>
        <p:spPr bwMode="auto">
          <a:xfrm>
            <a:off x="5029200" y="1554163"/>
            <a:ext cx="3906838" cy="2720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5088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00B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224713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Blood vessel tree data</a:t>
            </a: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228600" y="1905000"/>
            <a:ext cx="43434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Marron’s brain: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From MRA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Reconstruct trees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in 3d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Rotate to view</a:t>
            </a: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 cstate="print"/>
          <a:srcRect l="1677" t="17647" r="56175" b="41176"/>
          <a:stretch>
            <a:fillRect/>
          </a:stretch>
        </p:blipFill>
        <p:spPr bwMode="auto">
          <a:xfrm>
            <a:off x="5029200" y="1554163"/>
            <a:ext cx="3906838" cy="2720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1882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00B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148513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Blood vessel tree data</a:t>
            </a:r>
          </a:p>
        </p:txBody>
      </p:sp>
      <p:sp>
        <p:nvSpPr>
          <p:cNvPr id="32771" name="TextBox 4"/>
          <p:cNvSpPr txBox="1">
            <a:spLocks noChangeArrowheads="1"/>
          </p:cNvSpPr>
          <p:nvPr/>
        </p:nvSpPr>
        <p:spPr bwMode="auto">
          <a:xfrm>
            <a:off x="228600" y="1905000"/>
            <a:ext cx="43434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Marron’s brain: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From MRA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Reconstruct trees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in 3d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Rotate to view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 cstate="print"/>
          <a:srcRect l="1677" t="17647" r="56175" b="41176"/>
          <a:stretch>
            <a:fillRect/>
          </a:stretch>
        </p:blipFill>
        <p:spPr bwMode="auto">
          <a:xfrm>
            <a:off x="5029200" y="1554163"/>
            <a:ext cx="3906838" cy="2720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894922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00B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300913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Blood vessel tree data</a:t>
            </a:r>
          </a:p>
        </p:txBody>
      </p:sp>
      <p:sp>
        <p:nvSpPr>
          <p:cNvPr id="33795" name="TextBox 4"/>
          <p:cNvSpPr txBox="1">
            <a:spLocks noChangeArrowheads="1"/>
          </p:cNvSpPr>
          <p:nvPr/>
        </p:nvSpPr>
        <p:spPr bwMode="auto">
          <a:xfrm>
            <a:off x="228600" y="1905000"/>
            <a:ext cx="43434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Marron’s brain: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From MRA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Reconstruct trees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in 3d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Rotate to view</a:t>
            </a: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 cstate="print"/>
          <a:srcRect l="1677" t="17647" r="56175" b="41176"/>
          <a:stretch>
            <a:fillRect/>
          </a:stretch>
        </p:blipFill>
        <p:spPr bwMode="auto">
          <a:xfrm>
            <a:off x="5029200" y="1554163"/>
            <a:ext cx="3906838" cy="2720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9937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00B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072313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Blood vessel tree data</a:t>
            </a:r>
          </a:p>
        </p:txBody>
      </p:sp>
      <p:sp>
        <p:nvSpPr>
          <p:cNvPr id="34819" name="TextBox 4"/>
          <p:cNvSpPr txBox="1">
            <a:spLocks noChangeArrowheads="1"/>
          </p:cNvSpPr>
          <p:nvPr/>
        </p:nvSpPr>
        <p:spPr bwMode="auto">
          <a:xfrm>
            <a:off x="228600" y="1905000"/>
            <a:ext cx="43434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Marron’s brain: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From MRA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Reconstruct trees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in 3d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Rotate to view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 cstate="print"/>
          <a:srcRect l="1677" t="17647" r="56175" b="41176"/>
          <a:stretch>
            <a:fillRect/>
          </a:stretch>
        </p:blipFill>
        <p:spPr bwMode="auto">
          <a:xfrm>
            <a:off x="5029200" y="1554163"/>
            <a:ext cx="3906838" cy="2720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6032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00B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148513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Blood vessel tree data</a:t>
            </a:r>
          </a:p>
        </p:txBody>
      </p:sp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228600" y="1905000"/>
            <a:ext cx="43434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Marron’s brain: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From MRA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Reconstruct trees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in 3d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Rotate to view</a:t>
            </a: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3" cstate="print"/>
          <a:srcRect l="1677" t="17647" r="56175" b="41176"/>
          <a:stretch>
            <a:fillRect/>
          </a:stretch>
        </p:blipFill>
        <p:spPr bwMode="auto">
          <a:xfrm>
            <a:off x="5029200" y="1554163"/>
            <a:ext cx="3906838" cy="2720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92222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00B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6996113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Blood vessel tree data</a:t>
            </a:r>
          </a:p>
        </p:txBody>
      </p:sp>
      <p:sp>
        <p:nvSpPr>
          <p:cNvPr id="36867" name="TextBox 4"/>
          <p:cNvSpPr txBox="1">
            <a:spLocks noChangeArrowheads="1"/>
          </p:cNvSpPr>
          <p:nvPr/>
        </p:nvSpPr>
        <p:spPr bwMode="auto">
          <a:xfrm>
            <a:off x="152400" y="3429000"/>
            <a:ext cx="8763000" cy="294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Now look over many people (data objects)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Structure of population  (understand variation?)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Modes of Variation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in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Tahoma" pitchFamily="34" charset="0"/>
              </a:rPr>
              <a:t>	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strongly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non-Euclidean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Space???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3" cstate="print"/>
          <a:srcRect l="1677" t="17647" r="56175" b="41176"/>
          <a:stretch>
            <a:fillRect/>
          </a:stretch>
        </p:blipFill>
        <p:spPr bwMode="auto">
          <a:xfrm>
            <a:off x="457200" y="1524000"/>
            <a:ext cx="2068513" cy="143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 cstate="print"/>
          <a:srcRect l="1677" t="17647" r="56175" b="41176"/>
          <a:stretch>
            <a:fillRect/>
          </a:stretch>
        </p:blipFill>
        <p:spPr bwMode="auto">
          <a:xfrm>
            <a:off x="3048000" y="1524000"/>
            <a:ext cx="2068513" cy="143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6870" name="TextBox 5"/>
          <p:cNvSpPr txBox="1">
            <a:spLocks noChangeArrowheads="1"/>
          </p:cNvSpPr>
          <p:nvPr/>
        </p:nvSpPr>
        <p:spPr bwMode="auto">
          <a:xfrm>
            <a:off x="5257800" y="2286000"/>
            <a:ext cx="128428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, ... ,</a:t>
            </a:r>
          </a:p>
        </p:txBody>
      </p:sp>
      <p:pic>
        <p:nvPicPr>
          <p:cNvPr id="36871" name="Picture 6"/>
          <p:cNvPicPr>
            <a:picLocks noChangeAspect="1" noChangeArrowheads="1"/>
          </p:cNvPicPr>
          <p:nvPr/>
        </p:nvPicPr>
        <p:blipFill>
          <a:blip r:embed="rId5" cstate="print"/>
          <a:srcRect l="1677" t="17647" r="56175" b="41176"/>
          <a:stretch>
            <a:fillRect/>
          </a:stretch>
        </p:blipFill>
        <p:spPr bwMode="auto">
          <a:xfrm>
            <a:off x="6781800" y="1524000"/>
            <a:ext cx="2068513" cy="143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6872" name="TextBox 8"/>
          <p:cNvSpPr txBox="1">
            <a:spLocks noChangeArrowheads="1"/>
          </p:cNvSpPr>
          <p:nvPr/>
        </p:nvSpPr>
        <p:spPr bwMode="auto">
          <a:xfrm>
            <a:off x="2590800" y="2286000"/>
            <a:ext cx="34131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27307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00B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6996113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Blood vessel tree data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0" y="3185611"/>
            <a:ext cx="9144000" cy="336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Examples of Potential Specific Goals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(not accessible by traditional methods)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Predict Stroke Tendency (Collateral Circulation)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Screen for Loci of Pathology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Explore how age affects connectivity</a:t>
            </a:r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3" cstate="print"/>
          <a:srcRect l="1677" t="17647" r="56175" b="41176"/>
          <a:stretch>
            <a:fillRect/>
          </a:stretch>
        </p:blipFill>
        <p:spPr bwMode="auto">
          <a:xfrm>
            <a:off x="457200" y="1524000"/>
            <a:ext cx="2068513" cy="143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4" cstate="print"/>
          <a:srcRect l="1677" t="17647" r="56175" b="41176"/>
          <a:stretch>
            <a:fillRect/>
          </a:stretch>
        </p:blipFill>
        <p:spPr bwMode="auto">
          <a:xfrm>
            <a:off x="3048000" y="1524000"/>
            <a:ext cx="2068513" cy="143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7894" name="TextBox 5"/>
          <p:cNvSpPr txBox="1">
            <a:spLocks noChangeArrowheads="1"/>
          </p:cNvSpPr>
          <p:nvPr/>
        </p:nvSpPr>
        <p:spPr bwMode="auto">
          <a:xfrm>
            <a:off x="5257800" y="2286000"/>
            <a:ext cx="128428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, ... ,</a:t>
            </a:r>
          </a:p>
        </p:txBody>
      </p:sp>
      <p:pic>
        <p:nvPicPr>
          <p:cNvPr id="37895" name="Picture 6"/>
          <p:cNvPicPr>
            <a:picLocks noChangeAspect="1" noChangeArrowheads="1"/>
          </p:cNvPicPr>
          <p:nvPr/>
        </p:nvPicPr>
        <p:blipFill>
          <a:blip r:embed="rId5" cstate="print"/>
          <a:srcRect l="1677" t="17647" r="56175" b="41176"/>
          <a:stretch>
            <a:fillRect/>
          </a:stretch>
        </p:blipFill>
        <p:spPr bwMode="auto">
          <a:xfrm>
            <a:off x="6781800" y="1524000"/>
            <a:ext cx="2068513" cy="14398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7896" name="TextBox 8"/>
          <p:cNvSpPr txBox="1">
            <a:spLocks noChangeArrowheads="1"/>
          </p:cNvSpPr>
          <p:nvPr/>
        </p:nvSpPr>
        <p:spPr bwMode="auto">
          <a:xfrm>
            <a:off x="2590800" y="2286000"/>
            <a:ext cx="34131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,</a:t>
            </a:r>
          </a:p>
        </p:txBody>
      </p:sp>
      <p:sp>
        <p:nvSpPr>
          <p:cNvPr id="2" name="Rounded Rectangle 1"/>
          <p:cNvSpPr/>
          <p:nvPr/>
        </p:nvSpPr>
        <p:spPr bwMode="auto">
          <a:xfrm>
            <a:off x="304800" y="5867400"/>
            <a:ext cx="6934200" cy="533400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5B524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59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00B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072313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Blood vessel tree data</a:t>
            </a:r>
          </a:p>
        </p:txBody>
      </p:sp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533400" y="1295400"/>
            <a:ext cx="83058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Big Picture:     4 Approaches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ahoma" pitchFamily="34" charset="0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Purely Combinatorial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ahoma" pitchFamily="34" charset="0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Euclidean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Orthant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Phylogenetics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ahoma" pitchFamily="34" charset="0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Dyck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Path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ahoma" pitchFamily="34" charset="0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Persistent Homologies - Topological DA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77C2DA-0E5A-E6F2-068D-E50F720DE9C9}"/>
              </a:ext>
            </a:extLst>
          </p:cNvPr>
          <p:cNvSpPr txBox="1"/>
          <p:nvPr/>
        </p:nvSpPr>
        <p:spPr>
          <a:xfrm>
            <a:off x="4800600" y="2971800"/>
            <a:ext cx="2116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Aydin, et al. (2009)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D5749A-CF63-FF7B-2AD6-2B03711CEF81}"/>
              </a:ext>
            </a:extLst>
          </p:cNvPr>
          <p:cNvSpPr txBox="1"/>
          <p:nvPr/>
        </p:nvSpPr>
        <p:spPr>
          <a:xfrm>
            <a:off x="2895600" y="4953000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Zhai, et al. (2016)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26E561-D5EE-02FB-01E6-5C1910D3E5A3}"/>
              </a:ext>
            </a:extLst>
          </p:cNvPr>
          <p:cNvSpPr txBox="1"/>
          <p:nvPr/>
        </p:nvSpPr>
        <p:spPr>
          <a:xfrm>
            <a:off x="6908979" y="4114800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Shen, et al. (2014)</a:t>
            </a:r>
          </a:p>
        </p:txBody>
      </p:sp>
    </p:spTree>
    <p:extLst>
      <p:ext uri="{BB962C8B-B14F-4D97-AF65-F5344CB8AC3E}">
        <p14:creationId xmlns:p14="http://schemas.microsoft.com/office/powerpoint/2010/main" val="241356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tx1"/>
            </a:gs>
            <a:gs pos="100000">
              <a:srgbClr val="FFF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"/>
            <a:ext cx="82296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Generalized DWD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Unbalanced Subtypes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39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39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39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39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39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39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39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39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398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C27633-9216-F839-3FFD-1B63D9403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68320"/>
            <a:ext cx="7490378" cy="5289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014C9F-B238-241D-4EFD-A9B2DC1FEDB3}"/>
              </a:ext>
            </a:extLst>
          </p:cNvPr>
          <p:cNvSpPr txBox="1"/>
          <p:nvPr/>
        </p:nvSpPr>
        <p:spPr>
          <a:xfrm>
            <a:off x="6543353" y="1792069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MD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 Clearly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Very Poor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578FC5-2CCB-A4ED-3AFE-2CCDB22D0283}"/>
              </a:ext>
            </a:extLst>
          </p:cNvPr>
          <p:cNvSpPr txBox="1"/>
          <p:nvPr/>
        </p:nvSpPr>
        <p:spPr>
          <a:xfrm>
            <a:off x="5881712" y="3657600"/>
            <a:ext cx="22621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Others More Robust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t>&amp; Now Different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531B1B1-AEA6-F5E3-EEB0-93EACC760CD9}"/>
                  </a:ext>
                </a:extLst>
              </p:cNvPr>
              <p:cNvSpPr txBox="1"/>
              <p:nvPr/>
            </p:nvSpPr>
            <p:spPr>
              <a:xfrm>
                <a:off x="1468144" y="4267200"/>
                <a:ext cx="157985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357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𝑞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D357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</a:rPr>
                      <m:t>=8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/>
                  </a:rPr>
                  <a:t> Not Far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/>
                  </a:rPr>
                  <a:t>From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AAA">
                        <a:lumMod val="50000"/>
                      </a:srgbClr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/>
                  </a:rPr>
                  <a:t>SVM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531B1B1-AEA6-F5E3-EEB0-93EACC760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144" y="4267200"/>
                <a:ext cx="1579856" cy="646331"/>
              </a:xfrm>
              <a:prstGeom prst="rect">
                <a:avLst/>
              </a:prstGeom>
              <a:blipFill>
                <a:blip r:embed="rId4"/>
                <a:stretch>
                  <a:fillRect t="-4717" r="-2703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6817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072313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Blood vessel tree data</a:t>
            </a:r>
          </a:p>
        </p:txBody>
      </p:sp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533400" y="1295400"/>
            <a:ext cx="83058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Big Picture:     4 Approaches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ahoma" pitchFamily="34" charset="0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Purely Combinatorial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ahoma" pitchFamily="34" charset="0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Euclidean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Orthant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Phylogenetics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ahoma" pitchFamily="34" charset="0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Dyck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Path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Tahoma" pitchFamily="34" charset="0"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Persistent Homologies</a:t>
            </a:r>
          </a:p>
        </p:txBody>
      </p:sp>
    </p:spTree>
    <p:extLst>
      <p:ext uri="{BB962C8B-B14F-4D97-AF65-F5344CB8AC3E}">
        <p14:creationId xmlns:p14="http://schemas.microsoft.com/office/powerpoint/2010/main" val="27882940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Approach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533400" y="1295400"/>
            <a:ext cx="83058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People:</a:t>
            </a:r>
          </a:p>
          <a:p>
            <a:pPr marL="0" marR="0" lvl="0" indent="0" algn="l" defTabSz="914400" rtl="0" eaLnBrk="1" fontAlgn="base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Paul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Bendich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Ezra Miller</a:t>
            </a:r>
          </a:p>
          <a:p>
            <a:pPr marL="0" marR="0" lvl="0" indent="0" algn="l" defTabSz="914400" rtl="0" eaLnBrk="1" fontAlgn="base" latinLnBrk="0" hangingPunct="1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Sean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Skwerer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954370" name="Picture 2" descr="https://media.licdn.com/mpr/mpr/shrinknp_200_200/AAEAAQAAAAAAAAZOAAAAJDE1ZTY5NDRhLTcyMDctNDg0Ny04OTVkLTJkYTU3ZDcyNjMzNQ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1" r="7843" b="16441"/>
          <a:stretch/>
        </p:blipFill>
        <p:spPr bwMode="auto">
          <a:xfrm>
            <a:off x="6870600" y="5024644"/>
            <a:ext cx="1587600" cy="17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43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66825"/>
            <a:ext cx="1741942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7" descr="Image result for ezra miller duk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" name="AutoShape 9" descr="Image result for ezra miller duk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954380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3" t="-1" r="17132" b="4525"/>
          <a:stretch/>
        </p:blipFill>
        <p:spPr bwMode="auto">
          <a:xfrm>
            <a:off x="5257800" y="3048000"/>
            <a:ext cx="1612800" cy="19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62600" y="1437382"/>
            <a:ext cx="31005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Paper: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Bendich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et al (2016)</a:t>
            </a:r>
          </a:p>
        </p:txBody>
      </p:sp>
    </p:spTree>
    <p:extLst>
      <p:ext uri="{BB962C8B-B14F-4D97-AF65-F5344CB8AC3E}">
        <p14:creationId xmlns:p14="http://schemas.microsoft.com/office/powerpoint/2010/main" val="286937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Approach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6868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Persistent Homology Idea:</a:t>
            </a:r>
          </a:p>
          <a:p>
            <a:pPr marL="457200" marR="0" lvl="0" indent="-45720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Alternate Data Representation</a:t>
            </a:r>
          </a:p>
          <a:p>
            <a:pPr marL="457200" marR="0" lvl="0" indent="-45720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Focusing on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Structure not Location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Summarized via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Filtration</a:t>
            </a:r>
          </a:p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(Think: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Multi-Scale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Summary)</a:t>
            </a:r>
          </a:p>
        </p:txBody>
      </p:sp>
    </p:spTree>
    <p:extLst>
      <p:ext uri="{BB962C8B-B14F-4D97-AF65-F5344CB8AC3E}">
        <p14:creationId xmlns:p14="http://schemas.microsoft.com/office/powerpoint/2010/main" val="89462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Approach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6868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Persistent Homology “Flavors”:</a:t>
            </a:r>
          </a:p>
          <a:p>
            <a:pPr marL="457200" marR="0" lvl="0" indent="-45720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H0  -  Count Connected Components</a:t>
            </a:r>
          </a:p>
          <a:p>
            <a:pPr marL="457200" marR="0" lvl="0" indent="-45720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H1  -  Count Loops</a:t>
            </a:r>
          </a:p>
          <a:p>
            <a:pPr marL="457200" marR="0" lvl="0" indent="-45720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H2  -  Count Cavities (3-d “holes”)</a:t>
            </a:r>
          </a:p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(Counting Done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Across Scales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of Filtration)</a:t>
            </a:r>
          </a:p>
        </p:txBody>
      </p:sp>
    </p:spTree>
    <p:extLst>
      <p:ext uri="{BB962C8B-B14F-4D97-AF65-F5344CB8AC3E}">
        <p14:creationId xmlns:p14="http://schemas.microsoft.com/office/powerpoint/2010/main" val="231055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Approach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6868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Brain Tree Persistent Homology “Flavors”:</a:t>
            </a:r>
          </a:p>
          <a:p>
            <a:pPr marL="457200" marR="0" lvl="0" indent="-45720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All H0 (just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conn’s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, no loops, cavities, etc.)</a:t>
            </a:r>
          </a:p>
          <a:p>
            <a:pPr marL="457200" marR="0" lvl="0" indent="-45720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Tried Various Filtrations</a:t>
            </a:r>
          </a:p>
          <a:p>
            <a:pPr marL="914400" marR="0" lvl="1" indent="-45720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Expanding Balls</a:t>
            </a:r>
          </a:p>
          <a:p>
            <a:pPr marL="914400" marR="0" lvl="1" indent="-45720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Rising Sub-Level Sets</a:t>
            </a:r>
          </a:p>
        </p:txBody>
      </p:sp>
    </p:spTree>
    <p:extLst>
      <p:ext uri="{BB962C8B-B14F-4D97-AF65-F5344CB8AC3E}">
        <p14:creationId xmlns:p14="http://schemas.microsoft.com/office/powerpoint/2010/main" val="93099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Filtration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Example: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Expanding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Balls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948231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29072" r="16667" b="4768"/>
          <a:stretch/>
        </p:blipFill>
        <p:spPr bwMode="auto">
          <a:xfrm>
            <a:off x="3108960" y="2011680"/>
            <a:ext cx="5120640" cy="44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2725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Filtration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Example: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Expanding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Balls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96665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29072" r="16667" b="4768"/>
          <a:stretch/>
        </p:blipFill>
        <p:spPr bwMode="auto">
          <a:xfrm>
            <a:off x="3108960" y="2011680"/>
            <a:ext cx="5120640" cy="44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23915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Filtration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Example: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Expanding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Balls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9656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29072" r="16667" b="4768"/>
          <a:stretch/>
        </p:blipFill>
        <p:spPr bwMode="auto">
          <a:xfrm>
            <a:off x="3108960" y="2011680"/>
            <a:ext cx="5120640" cy="44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1517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Filtration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Example: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Expanding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Balls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9646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29072" r="16667" b="4768"/>
          <a:stretch/>
        </p:blipFill>
        <p:spPr bwMode="auto">
          <a:xfrm>
            <a:off x="3108960" y="2011680"/>
            <a:ext cx="5120640" cy="44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38193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Filtration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Example: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Expanding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Balls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9635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29072" r="16667" b="4768"/>
          <a:stretch/>
        </p:blipFill>
        <p:spPr bwMode="auto">
          <a:xfrm>
            <a:off x="3108960" y="2011680"/>
            <a:ext cx="5120640" cy="44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092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alpha val="70000"/>
              </a:schemeClr>
            </a:gs>
            <a:gs pos="50000">
              <a:schemeClr val="tx1"/>
            </a:gs>
            <a:gs pos="100000">
              <a:schemeClr val="bg1">
                <a:alpha val="70000"/>
              </a:schemeClr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152400"/>
            <a:ext cx="8229600" cy="762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Radial DWD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457200" y="914400"/>
            <a:ext cx="8458200" cy="5486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Approach: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Replace </a:t>
            </a:r>
            <a:r>
              <a:rPr lang="en-US" i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Separating Plane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With </a:t>
            </a:r>
            <a:r>
              <a:rPr lang="en-US" i="1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Separating Sphere</a:t>
            </a:r>
          </a:p>
          <a:p>
            <a:pPr marL="0" indent="0" eaLnBrk="1" hangingPunct="1">
              <a:buNone/>
            </a:pPr>
            <a:endParaRPr lang="en-US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Find Parameters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Via DWD-like</a:t>
            </a: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Optimization</a:t>
            </a:r>
          </a:p>
          <a:p>
            <a:pPr marL="0" indent="0" eaLnBrk="1" hangingPunct="1">
              <a:buNone/>
            </a:pPr>
            <a:endParaRPr lang="en-US" sz="16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hangingPunct="1">
              <a:buNone/>
            </a:pPr>
            <a:r>
              <a:rPr 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Enables Finding Corners</a:t>
            </a:r>
          </a:p>
          <a:p>
            <a:pPr marL="0" indent="0" eaLnBrk="1" hangingPunct="1">
              <a:buNone/>
            </a:pPr>
            <a:r>
              <a:rPr lang="en-US" u="sng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With No Training Data</a:t>
            </a:r>
          </a:p>
          <a:p>
            <a:pPr marL="0" indent="0" eaLnBrk="1" hangingPunct="1">
              <a:buNone/>
            </a:pPr>
            <a:endParaRPr lang="en-US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3978" name="Rectangle 10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3979" name="Rectangle 11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3980" name="Rectangle 12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3981" name="Rectangle 13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3982" name="Rectangle 1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3983" name="Rectangle 1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3984" name="Rectangle 16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3985" name="Rectangle 17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83986" name="Rectangle 18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pic>
        <p:nvPicPr>
          <p:cNvPr id="32358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4" t="25396" r="13877" b="11306"/>
          <a:stretch/>
        </p:blipFill>
        <p:spPr bwMode="auto">
          <a:xfrm>
            <a:off x="5029200" y="274320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477000" y="2743200"/>
            <a:ext cx="2667000" cy="3238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6755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Filtration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Example: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Expanding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Balls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9625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29072" r="16667" b="4768"/>
          <a:stretch/>
        </p:blipFill>
        <p:spPr bwMode="auto">
          <a:xfrm>
            <a:off x="3108960" y="2011680"/>
            <a:ext cx="5120640" cy="44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32134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Filtration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Example: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Expanding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Balls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9615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29072" r="16667" b="4768"/>
          <a:stretch/>
        </p:blipFill>
        <p:spPr bwMode="auto">
          <a:xfrm>
            <a:off x="3108960" y="2011680"/>
            <a:ext cx="5120640" cy="44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73811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Filtration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Example: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Expanding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Balls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9605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29072" r="16667" b="4768"/>
          <a:stretch/>
        </p:blipFill>
        <p:spPr bwMode="auto">
          <a:xfrm>
            <a:off x="3108960" y="2011680"/>
            <a:ext cx="5120640" cy="44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3607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Filtration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Example: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Expanding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Balls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9594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29072" r="16667" b="4768"/>
          <a:stretch/>
        </p:blipFill>
        <p:spPr bwMode="auto">
          <a:xfrm>
            <a:off x="3108960" y="2011680"/>
            <a:ext cx="5120640" cy="44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2074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Filtration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Example: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Expanding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Balls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9482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29072" r="16667" b="4768"/>
          <a:stretch/>
        </p:blipFill>
        <p:spPr bwMode="auto">
          <a:xfrm>
            <a:off x="3108960" y="2011680"/>
            <a:ext cx="5120640" cy="44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3788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Filtration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Example: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Expanding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Balls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9584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29072" r="16667" b="4768"/>
          <a:stretch/>
        </p:blipFill>
        <p:spPr bwMode="auto">
          <a:xfrm>
            <a:off x="3108960" y="2011680"/>
            <a:ext cx="5120640" cy="44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7951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Filtration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Example: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Expanding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Balls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9574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29072" r="16667" b="4768"/>
          <a:stretch/>
        </p:blipFill>
        <p:spPr bwMode="auto">
          <a:xfrm>
            <a:off x="3108960" y="2011680"/>
            <a:ext cx="5120640" cy="44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7727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Filtration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Example: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Expanding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Balls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9564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30422" r="16667" b="3418"/>
          <a:stretch/>
        </p:blipFill>
        <p:spPr bwMode="auto">
          <a:xfrm>
            <a:off x="3108960" y="2103120"/>
            <a:ext cx="5120640" cy="44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9742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Filtration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Example: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Expanding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Balls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9553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29072" r="16667" b="4768"/>
          <a:stretch/>
        </p:blipFill>
        <p:spPr bwMode="auto">
          <a:xfrm>
            <a:off x="3108960" y="2011680"/>
            <a:ext cx="5120640" cy="44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13694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Filtration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Example: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Expanding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Balls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9543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29072" r="16667" b="4768"/>
          <a:stretch/>
        </p:blipFill>
        <p:spPr bwMode="auto">
          <a:xfrm>
            <a:off x="3108960" y="2011680"/>
            <a:ext cx="5120640" cy="44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140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50000">
              <a:schemeClr val="tx1"/>
            </a:gs>
            <a:gs pos="100000">
              <a:schemeClr val="accent5">
                <a:lumMod val="50000"/>
              </a:schemeClr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1066800"/>
          </a:xfrm>
        </p:spPr>
        <p:txBody>
          <a:bodyPr/>
          <a:lstStyle/>
          <a:p>
            <a:pPr eaLnBrk="1" hangingPunct="1"/>
            <a:r>
              <a:rPr lang="en-US" sz="4000" dirty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Last Class: </a:t>
            </a:r>
            <a:r>
              <a:rPr lang="en-US" altLang="ko-KR" sz="4000" dirty="0">
                <a:solidFill>
                  <a:srgbClr val="000000"/>
                </a:solidFill>
                <a:latin typeface="Arial" charset="0"/>
                <a:ea typeface="Gulim" pitchFamily="34" charset="-127"/>
                <a:cs typeface="Arial" charset="0"/>
              </a:rPr>
              <a:t>ICA, Motivating Example</a:t>
            </a: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371600"/>
            <a:ext cx="8054975" cy="5334000"/>
          </a:xfrm>
        </p:spPr>
        <p:txBody>
          <a:bodyPr/>
          <a:lstStyle/>
          <a:p>
            <a:pPr marL="514350" indent="-514350" eaLnBrk="1" hangingPunct="1">
              <a:lnSpc>
                <a:spcPct val="120000"/>
              </a:lnSpc>
              <a:buFont typeface="Times New Roman" pitchFamily="18" charset="0"/>
              <a:buAutoNum type="arabicPeriod" startAt="2"/>
            </a:pPr>
            <a:r>
              <a:rPr lang="en-US" altLang="ko-KR">
                <a:solidFill>
                  <a:schemeClr val="bg2"/>
                </a:solidFill>
                <a:latin typeface="Arial" charset="0"/>
                <a:ea typeface="Gulim" pitchFamily="34" charset="-127"/>
                <a:cs typeface="Arial" charset="0"/>
              </a:rPr>
              <a:t>ICA (will describe method later)</a:t>
            </a:r>
          </a:p>
        </p:txBody>
      </p:sp>
      <p:pic>
        <p:nvPicPr>
          <p:cNvPr id="2355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74676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1249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Filtration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Example: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Expanding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Balls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9533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29072" r="16667" b="4768"/>
          <a:stretch/>
        </p:blipFill>
        <p:spPr bwMode="auto">
          <a:xfrm>
            <a:off x="3108960" y="2011680"/>
            <a:ext cx="5120640" cy="44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278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Filtration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Example: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Expanding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Balls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9512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29072" r="16667" b="4768"/>
          <a:stretch/>
        </p:blipFill>
        <p:spPr bwMode="auto">
          <a:xfrm>
            <a:off x="3108960" y="2011680"/>
            <a:ext cx="5120640" cy="44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1650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Filtration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Example: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Expanding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Balls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9502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29072" r="16667" b="4768"/>
          <a:stretch/>
        </p:blipFill>
        <p:spPr bwMode="auto">
          <a:xfrm>
            <a:off x="3108960" y="2011680"/>
            <a:ext cx="5120640" cy="44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84100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Filtration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Example: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Expanding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Balls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94925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29072" r="16667" b="4768"/>
          <a:stretch/>
        </p:blipFill>
        <p:spPr bwMode="auto">
          <a:xfrm>
            <a:off x="3108960" y="2011680"/>
            <a:ext cx="5120640" cy="44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9026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Filtration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Example: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Expanding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Balls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952327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29072" r="16667" b="4768"/>
          <a:stretch/>
        </p:blipFill>
        <p:spPr bwMode="auto">
          <a:xfrm>
            <a:off x="3108960" y="2011680"/>
            <a:ext cx="5120640" cy="448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5966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Filtration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Rising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Sub-Level                         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Brain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Sets                                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Artery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For 1                                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Trees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Tree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54542" y="5429071"/>
            <a:ext cx="20464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Thanks to: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Paul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Bendich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Sean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Skwerer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58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Generation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Rising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Sub-Level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Sets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For 1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Tree</a:t>
            </a:r>
          </a:p>
        </p:txBody>
      </p:sp>
      <p:pic>
        <p:nvPicPr>
          <p:cNvPr id="948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0"/>
            <a:ext cx="54197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90951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Generation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Rising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Sub-Level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Sets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For 1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Tree</a:t>
            </a:r>
          </a:p>
        </p:txBody>
      </p:sp>
      <p:pic>
        <p:nvPicPr>
          <p:cNvPr id="949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0"/>
            <a:ext cx="54197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1085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Generation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Rising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Sub-Level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Sets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For 1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Tree</a:t>
            </a:r>
          </a:p>
        </p:txBody>
      </p:sp>
      <p:pic>
        <p:nvPicPr>
          <p:cNvPr id="950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0"/>
            <a:ext cx="54197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9241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Generation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Rising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Sub-Level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Sets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For 1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Tree</a:t>
            </a:r>
          </a:p>
        </p:txBody>
      </p:sp>
      <p:pic>
        <p:nvPicPr>
          <p:cNvPr id="951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0"/>
            <a:ext cx="54197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152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00B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"/>
            <a:ext cx="7886700" cy="1101726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Non - Euclidean Data Spaces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219200"/>
            <a:ext cx="8094663" cy="5226050"/>
          </a:xfrm>
        </p:spPr>
        <p:txBody>
          <a:bodyPr>
            <a:normAutofit/>
          </a:bodyPr>
          <a:lstStyle/>
          <a:p>
            <a:pPr algn="l" eaLnBrk="1" hangingPunct="1">
              <a:buFont typeface="Wingdings" pitchFamily="2" charset="2"/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Recall Data Objects Lying on a Manifold</a:t>
            </a:r>
          </a:p>
          <a:p>
            <a:pPr algn="l" eaLnBrk="1" hangingPunct="1">
              <a:buFont typeface="Wingdings" pitchFamily="2" charset="2"/>
              <a:buNone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buFont typeface="Wingdings" pitchFamily="2" charset="2"/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Called “Mildly</a:t>
            </a:r>
          </a:p>
          <a:p>
            <a:pPr algn="l" eaLnBrk="1" hangingPunct="1">
              <a:buFont typeface="Wingdings" pitchFamily="2" charset="2"/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Non-Euclidean”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 l="10620" t="22137" r="8850" b="19777"/>
          <a:stretch>
            <a:fillRect/>
          </a:stretch>
        </p:blipFill>
        <p:spPr bwMode="auto">
          <a:xfrm>
            <a:off x="5029200" y="3200400"/>
            <a:ext cx="3581400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437" name="Straight Connector 5"/>
          <p:cNvCxnSpPr>
            <a:cxnSpLocks noChangeShapeType="1"/>
          </p:cNvCxnSpPr>
          <p:nvPr/>
        </p:nvCxnSpPr>
        <p:spPr bwMode="auto">
          <a:xfrm rot="16200000" flipH="1">
            <a:off x="4914900" y="3162300"/>
            <a:ext cx="762000" cy="6858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426937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Generation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Rising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Sub-Level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Sets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For 1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Tree</a:t>
            </a:r>
          </a:p>
        </p:txBody>
      </p:sp>
      <p:pic>
        <p:nvPicPr>
          <p:cNvPr id="952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0"/>
            <a:ext cx="54197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8019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Generation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Rising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Sub-Level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Sets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For 1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Tree</a:t>
            </a:r>
          </a:p>
        </p:txBody>
      </p:sp>
      <p:pic>
        <p:nvPicPr>
          <p:cNvPr id="953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0"/>
            <a:ext cx="54197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425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Generation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Rising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Sub-Level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Sets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For 1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Tree</a:t>
            </a:r>
          </a:p>
        </p:txBody>
      </p:sp>
      <p:pic>
        <p:nvPicPr>
          <p:cNvPr id="954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0"/>
            <a:ext cx="54197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1179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Generatio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Rising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Sub-Level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Sets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For 1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Tree</a:t>
            </a:r>
          </a:p>
        </p:txBody>
      </p:sp>
      <p:pic>
        <p:nvPicPr>
          <p:cNvPr id="955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0"/>
            <a:ext cx="54197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44430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Generation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Rising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Sub-Level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Sets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For 1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Tree</a:t>
            </a:r>
          </a:p>
        </p:txBody>
      </p:sp>
      <p:pic>
        <p:nvPicPr>
          <p:cNvPr id="956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0"/>
            <a:ext cx="54197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3690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Generation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Rising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Sub-Level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Sets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For 1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Tree</a:t>
            </a:r>
          </a:p>
        </p:txBody>
      </p:sp>
      <p:pic>
        <p:nvPicPr>
          <p:cNvPr id="957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0"/>
            <a:ext cx="54197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1595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Generation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Rising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Sub-Level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Sets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For 1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Tree</a:t>
            </a:r>
          </a:p>
        </p:txBody>
      </p:sp>
      <p:pic>
        <p:nvPicPr>
          <p:cNvPr id="948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0"/>
            <a:ext cx="54197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4019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Generation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Rising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Sub-Level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Sets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For 1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Tree</a:t>
            </a:r>
          </a:p>
        </p:txBody>
      </p:sp>
      <p:pic>
        <p:nvPicPr>
          <p:cNvPr id="949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0"/>
            <a:ext cx="54197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7840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Generation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Rising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Sub-Level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Sets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For 1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Tree</a:t>
            </a:r>
          </a:p>
        </p:txBody>
      </p:sp>
      <p:pic>
        <p:nvPicPr>
          <p:cNvPr id="950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0"/>
            <a:ext cx="54197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8033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Generation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Rising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Sub-Level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Sets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For 1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Tree</a:t>
            </a:r>
          </a:p>
        </p:txBody>
      </p:sp>
      <p:pic>
        <p:nvPicPr>
          <p:cNvPr id="951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0"/>
            <a:ext cx="54197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425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00B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1"/>
            <a:ext cx="7886700" cy="1101726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Non - Euclidean Data Spaces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631825" y="1219200"/>
            <a:ext cx="8094663" cy="5226050"/>
          </a:xfrm>
        </p:spPr>
        <p:txBody>
          <a:bodyPr>
            <a:normAutofit lnSpcReduction="10000"/>
          </a:bodyPr>
          <a:lstStyle/>
          <a:p>
            <a:pPr algn="l" eaLnBrk="1" hangingPunct="1">
              <a:buFont typeface="Wingdings" pitchFamily="2" charset="2"/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What is “Strongly Non-Euclidean” Case?</a:t>
            </a:r>
          </a:p>
          <a:p>
            <a:pPr eaLnBrk="1" hangingPunct="1">
              <a:buFont typeface="Wingdings" pitchFamily="2" charset="2"/>
              <a:buNone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Tree Structured Data Objects</a:t>
            </a:r>
          </a:p>
          <a:p>
            <a:pPr algn="l" eaLnBrk="1" hangingPunct="1">
              <a:buFont typeface="Wingdings" pitchFamily="2" charset="2"/>
              <a:buNone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lnSpc>
                <a:spcPct val="150000"/>
              </a:lnSpc>
              <a:buFont typeface="Wingdings" pitchFamily="2" charset="2"/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Special Challenge:</a:t>
            </a:r>
          </a:p>
          <a:p>
            <a:pPr algn="l" eaLnBrk="1" hangingPunct="1">
              <a:lnSpc>
                <a:spcPct val="150000"/>
              </a:lnSpc>
              <a:buClrTx/>
              <a:buSzPct val="100000"/>
              <a:buFont typeface="Arial" charset="0"/>
              <a:buChar char="•"/>
            </a:pPr>
            <a:r>
              <a:rPr lang="en-US" sz="3200" u="sng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Tangent Plane</a:t>
            </a:r>
          </a:p>
          <a:p>
            <a:pPr algn="l" eaLnBrk="1" hangingPunct="1">
              <a:lnSpc>
                <a:spcPct val="150000"/>
              </a:lnSpc>
              <a:buClrTx/>
              <a:buSzPct val="100000"/>
              <a:buFont typeface="Arial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Must Re-Invent</a:t>
            </a:r>
          </a:p>
          <a:p>
            <a:pPr algn="l" eaLnBrk="1" hangingPunct="1">
              <a:lnSpc>
                <a:spcPct val="150000"/>
              </a:lnSpc>
              <a:buClrTx/>
              <a:buSzPct val="100000"/>
              <a:buFont typeface="Wingdings" pitchFamily="2" charset="2"/>
              <a:buNone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		Data Analysis 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/>
          <a:srcRect l="10620" t="22137" r="8850" b="19777"/>
          <a:stretch>
            <a:fillRect/>
          </a:stretch>
        </p:blipFill>
        <p:spPr bwMode="auto">
          <a:xfrm>
            <a:off x="5029200" y="3200400"/>
            <a:ext cx="3581400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437" name="Straight Connector 5"/>
          <p:cNvCxnSpPr>
            <a:cxnSpLocks noChangeShapeType="1"/>
          </p:cNvCxnSpPr>
          <p:nvPr/>
        </p:nvCxnSpPr>
        <p:spPr bwMode="auto">
          <a:xfrm rot="16200000" flipH="1">
            <a:off x="4914900" y="3162300"/>
            <a:ext cx="762000" cy="6858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grpSp>
        <p:nvGrpSpPr>
          <p:cNvPr id="2" name="Group 1"/>
          <p:cNvGrpSpPr/>
          <p:nvPr/>
        </p:nvGrpSpPr>
        <p:grpSpPr>
          <a:xfrm>
            <a:off x="5105400" y="3124200"/>
            <a:ext cx="3200400" cy="2667000"/>
            <a:chOff x="5105400" y="3124200"/>
            <a:chExt cx="3200400" cy="2667000"/>
          </a:xfrm>
        </p:grpSpPr>
        <p:cxnSp>
          <p:nvCxnSpPr>
            <p:cNvPr id="18438" name="Straight Connector 9"/>
            <p:cNvCxnSpPr>
              <a:cxnSpLocks noChangeShapeType="1"/>
            </p:cNvCxnSpPr>
            <p:nvPr/>
          </p:nvCxnSpPr>
          <p:spPr bwMode="auto">
            <a:xfrm rot="10800000" flipV="1">
              <a:off x="5105400" y="3124200"/>
              <a:ext cx="3200400" cy="259080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18439" name="Straight Connector 12"/>
            <p:cNvCxnSpPr>
              <a:cxnSpLocks noChangeShapeType="1"/>
            </p:cNvCxnSpPr>
            <p:nvPr/>
          </p:nvCxnSpPr>
          <p:spPr bwMode="auto">
            <a:xfrm rot="10800000">
              <a:off x="5181600" y="3124200"/>
              <a:ext cx="2971800" cy="2667000"/>
            </a:xfrm>
            <a:prstGeom prst="lin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</p:spPr>
        </p:cxnSp>
      </p:grpSp>
    </p:spTree>
    <p:extLst>
      <p:ext uri="{BB962C8B-B14F-4D97-AF65-F5344CB8AC3E}">
        <p14:creationId xmlns:p14="http://schemas.microsoft.com/office/powerpoint/2010/main" val="67582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Generation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Rising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Sub-Level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Sets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For 1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Tree</a:t>
            </a:r>
          </a:p>
        </p:txBody>
      </p:sp>
      <p:pic>
        <p:nvPicPr>
          <p:cNvPr id="952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0"/>
            <a:ext cx="54197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74821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Generation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Rising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Sub-Level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Sets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For 1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Tree</a:t>
            </a:r>
          </a:p>
        </p:txBody>
      </p:sp>
      <p:pic>
        <p:nvPicPr>
          <p:cNvPr id="953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0"/>
            <a:ext cx="54197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64485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Generation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Rising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Sub-Level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Sets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For 1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Tree</a:t>
            </a:r>
          </a:p>
        </p:txBody>
      </p:sp>
      <p:pic>
        <p:nvPicPr>
          <p:cNvPr id="954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0"/>
            <a:ext cx="54197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2801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Generation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Rising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Sub-Level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Sets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For 1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Tree</a:t>
            </a:r>
          </a:p>
        </p:txBody>
      </p:sp>
      <p:pic>
        <p:nvPicPr>
          <p:cNvPr id="955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0"/>
            <a:ext cx="54197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5800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Generation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Rising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Sub-Level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Sets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For 1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Tree</a:t>
            </a:r>
          </a:p>
        </p:txBody>
      </p:sp>
      <p:pic>
        <p:nvPicPr>
          <p:cNvPr id="956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0"/>
            <a:ext cx="54197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5188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Generation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Rising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Sub-Level 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Sets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For 1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Tree</a:t>
            </a:r>
          </a:p>
        </p:txBody>
      </p:sp>
      <p:pic>
        <p:nvPicPr>
          <p:cNvPr id="957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0"/>
            <a:ext cx="541972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7024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Persistent Homology Filtration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304800" y="1295400"/>
            <a:ext cx="85344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Result:</a:t>
            </a:r>
          </a:p>
          <a:p>
            <a:pPr marL="457200" marR="0" lvl="0" indent="-45720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Each Tree Represented as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Persist. Diag.</a:t>
            </a:r>
          </a:p>
          <a:p>
            <a:pPr marL="457200" marR="0" lvl="0" indent="-45720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“Coordinate Free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Rep’n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” 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Edelsbrunner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)</a:t>
            </a:r>
          </a:p>
          <a:p>
            <a:pPr marL="457200" marR="0" lvl="0" indent="-457200" algn="l" defTabSz="914400" rtl="0" eaLnBrk="1" fontAlgn="base" latinLnBrk="0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I.e. Persistence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Diag.s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are </a:t>
            </a: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Data Objects</a:t>
            </a:r>
          </a:p>
        </p:txBody>
      </p:sp>
    </p:spTree>
    <p:extLst>
      <p:ext uri="{BB962C8B-B14F-4D97-AF65-F5344CB8AC3E}">
        <p14:creationId xmlns:p14="http://schemas.microsoft.com/office/powerpoint/2010/main" val="411792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Raw Data Persistence Diagrams</a:t>
            </a:r>
          </a:p>
        </p:txBody>
      </p:sp>
      <p:pic>
        <p:nvPicPr>
          <p:cNvPr id="950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1438275"/>
            <a:ext cx="70199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6382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Raw Data Persistence Diagrams</a:t>
            </a:r>
          </a:p>
        </p:txBody>
      </p:sp>
      <p:pic>
        <p:nvPicPr>
          <p:cNvPr id="949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1438275"/>
            <a:ext cx="70199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26106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Raw Data Persistence Diagrams</a:t>
            </a:r>
          </a:p>
        </p:txBody>
      </p:sp>
      <p:pic>
        <p:nvPicPr>
          <p:cNvPr id="948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1438275"/>
            <a:ext cx="70199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472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00B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04800" y="914400"/>
            <a:ext cx="8534400" cy="5562600"/>
          </a:xfrm>
        </p:spPr>
        <p:txBody>
          <a:bodyPr>
            <a:normAutofit/>
          </a:bodyPr>
          <a:lstStyle/>
          <a:p>
            <a:pPr marL="609600" indent="-609600" algn="l" eaLnBrk="1" hangingPunct="1">
              <a:buFontTx/>
              <a:buNone/>
            </a:pPr>
            <a:r>
              <a:rPr lang="en-US" sz="32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Trees as Data Objects</a:t>
            </a:r>
          </a:p>
          <a:p>
            <a:pPr marL="609600" indent="-609600" algn="l" eaLnBrk="1" hangingPunct="1">
              <a:buFontTx/>
              <a:buNone/>
            </a:pPr>
            <a:endParaRPr lang="en-US" sz="32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marL="609600" indent="-609600" algn="l" eaLnBrk="1" hangingPunct="1">
              <a:buFontTx/>
              <a:buNone/>
            </a:pPr>
            <a:endParaRPr lang="en-US" sz="32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marL="609600" indent="-609600" algn="l" eaLnBrk="1" hangingPunct="1">
              <a:buFontTx/>
              <a:buNone/>
            </a:pPr>
            <a:endParaRPr lang="en-US" sz="32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marL="609600" indent="-609600" algn="l" eaLnBrk="1" hangingPunct="1">
              <a:buClrTx/>
              <a:buFont typeface="Wingdings" pitchFamily="2" charset="2"/>
              <a:buNone/>
            </a:pPr>
            <a:r>
              <a:rPr lang="en-US" sz="32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From Graph Theory:</a:t>
            </a:r>
          </a:p>
          <a:p>
            <a:pPr marL="609600" indent="-609600" algn="l" eaLnBrk="1" hangingPunct="1">
              <a:buClrTx/>
              <a:buFont typeface="Wingdings" pitchFamily="2" charset="2"/>
              <a:buNone/>
            </a:pPr>
            <a:endParaRPr lang="en-US" sz="32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marL="609600" indent="-609600" algn="l" eaLnBrk="1" hangingPunct="1">
              <a:buClrTx/>
              <a:buFont typeface="Wingdings" pitchFamily="2" charset="2"/>
              <a:buNone/>
            </a:pPr>
            <a:endParaRPr lang="en-US" sz="32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marL="609600" indent="-609600" algn="l" eaLnBrk="1" hangingPunct="1">
              <a:buClrTx/>
              <a:buFont typeface="Wingdings" pitchFamily="2" charset="2"/>
              <a:buNone/>
            </a:pPr>
            <a:endParaRPr lang="en-US" sz="32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marL="609600" indent="-609600" algn="l" eaLnBrk="1" hangingPunct="1">
              <a:lnSpc>
                <a:spcPct val="150000"/>
              </a:lnSpc>
              <a:buFontTx/>
              <a:buNone/>
            </a:pPr>
            <a:r>
              <a:rPr lang="en-US" sz="36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Data Objects:   Trees</a:t>
            </a:r>
          </a:p>
        </p:txBody>
      </p:sp>
      <p:pic>
        <p:nvPicPr>
          <p:cNvPr id="1638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23997" t="28548" r="12631" b="57988"/>
          <a:stretch>
            <a:fillRect/>
          </a:stretch>
        </p:blipFill>
        <p:spPr>
          <a:xfrm>
            <a:off x="3124200" y="1464629"/>
            <a:ext cx="5181600" cy="1560513"/>
          </a:xfrm>
          <a:noFill/>
        </p:spPr>
      </p:pic>
      <p:sp>
        <p:nvSpPr>
          <p:cNvPr id="8" name="TextBox 7"/>
          <p:cNvSpPr txBox="1"/>
          <p:nvPr/>
        </p:nvSpPr>
        <p:spPr>
          <a:xfrm>
            <a:off x="6629400" y="6367046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Thanks to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Burcu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Aydin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467600" cy="762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Strongly Non-Euclidean Spaces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38200" y="2209800"/>
            <a:ext cx="6630341" cy="2286000"/>
            <a:chOff x="838200" y="2209800"/>
            <a:chExt cx="6630341" cy="2286000"/>
          </a:xfrm>
        </p:grpSpPr>
        <p:sp>
          <p:nvSpPr>
            <p:cNvPr id="16389" name="Line 6"/>
            <p:cNvSpPr>
              <a:spLocks noChangeShapeType="1"/>
            </p:cNvSpPr>
            <p:nvPr/>
          </p:nvSpPr>
          <p:spPr bwMode="auto">
            <a:xfrm flipV="1">
              <a:off x="4800600" y="2514600"/>
              <a:ext cx="228600" cy="15240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838200" y="3911025"/>
              <a:ext cx="66303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Graph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is a Set of 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Nodes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and 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Edges</a:t>
              </a:r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 flipH="1" flipV="1">
              <a:off x="5334000" y="2209800"/>
              <a:ext cx="1371600" cy="18288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38200" y="1905000"/>
            <a:ext cx="5634043" cy="3352800"/>
            <a:chOff x="838200" y="1905000"/>
            <a:chExt cx="5634043" cy="3352800"/>
          </a:xfrm>
        </p:grpSpPr>
        <p:sp>
          <p:nvSpPr>
            <p:cNvPr id="11" name="TextBox 10"/>
            <p:cNvSpPr txBox="1"/>
            <p:nvPr/>
          </p:nvSpPr>
          <p:spPr>
            <a:xfrm>
              <a:off x="838200" y="4673025"/>
              <a:ext cx="56340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Tree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has a 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Root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 and 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Direction</a:t>
              </a:r>
            </a:p>
          </p:txBody>
        </p:sp>
        <p:sp>
          <p:nvSpPr>
            <p:cNvPr id="13" name="Line 6"/>
            <p:cNvSpPr>
              <a:spLocks noChangeShapeType="1"/>
            </p:cNvSpPr>
            <p:nvPr/>
          </p:nvSpPr>
          <p:spPr bwMode="auto">
            <a:xfrm flipH="1" flipV="1">
              <a:off x="3276600" y="1905000"/>
              <a:ext cx="228600" cy="28194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DB75665-F862-73F0-F822-5DCC337990D5}"/>
              </a:ext>
            </a:extLst>
          </p:cNvPr>
          <p:cNvSpPr txBox="1"/>
          <p:nvPr/>
        </p:nvSpPr>
        <p:spPr>
          <a:xfrm>
            <a:off x="6248400" y="762000"/>
            <a:ext cx="1710789" cy="369332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Text: Sec. 10.1</a:t>
            </a:r>
          </a:p>
        </p:txBody>
      </p:sp>
    </p:spTree>
    <p:extLst>
      <p:ext uri="{BB962C8B-B14F-4D97-AF65-F5344CB8AC3E}">
        <p14:creationId xmlns:p14="http://schemas.microsoft.com/office/powerpoint/2010/main" val="248776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Raw Data Persistence Diagrams</a:t>
            </a:r>
          </a:p>
        </p:txBody>
      </p:sp>
      <p:pic>
        <p:nvPicPr>
          <p:cNvPr id="947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1438275"/>
            <a:ext cx="70199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03386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Levels of Homology Application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-13800" y="1676400"/>
            <a:ext cx="88392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Data Objects:  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" name="Oval 2"/>
          <p:cNvSpPr>
            <a:spLocks noChangeAspect="1"/>
          </p:cNvSpPr>
          <p:nvPr/>
        </p:nvSpPr>
        <p:spPr bwMode="auto">
          <a:xfrm>
            <a:off x="4724400" y="3474720"/>
            <a:ext cx="213360" cy="213360"/>
          </a:xfrm>
          <a:prstGeom prst="ellipse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spect="1"/>
          </p:cNvSpPr>
          <p:nvPr/>
        </p:nvSpPr>
        <p:spPr bwMode="auto">
          <a:xfrm>
            <a:off x="3733800" y="3880800"/>
            <a:ext cx="213360" cy="213360"/>
          </a:xfrm>
          <a:prstGeom prst="ellipse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3200400" y="3581400"/>
            <a:ext cx="213360" cy="213360"/>
          </a:xfrm>
          <a:prstGeom prst="ellipse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5791200" y="3874320"/>
            <a:ext cx="213360" cy="213360"/>
          </a:xfrm>
          <a:prstGeom prst="ellipse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5486400" y="3688080"/>
            <a:ext cx="213360" cy="213360"/>
          </a:xfrm>
          <a:prstGeom prst="ellipse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6324600" y="3573840"/>
            <a:ext cx="213360" cy="213360"/>
          </a:xfrm>
          <a:prstGeom prst="ellipse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7162800" y="3783120"/>
            <a:ext cx="213360" cy="213360"/>
          </a:xfrm>
          <a:prstGeom prst="ellipse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4415760" y="3859920"/>
            <a:ext cx="213360" cy="213360"/>
          </a:xfrm>
          <a:prstGeom prst="ellipse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8799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82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0" t="72956" r="73000" b="13522"/>
          <a:stretch/>
        </p:blipFill>
        <p:spPr bwMode="auto">
          <a:xfrm>
            <a:off x="4886976" y="0"/>
            <a:ext cx="3495024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Levels of Homology Application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-13800" y="1676400"/>
            <a:ext cx="88392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Carlsson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Edelsbrunner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, et al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Population Level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Data Objects:  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" name="Oval 2"/>
          <p:cNvSpPr>
            <a:spLocks noChangeAspect="1"/>
          </p:cNvSpPr>
          <p:nvPr/>
        </p:nvSpPr>
        <p:spPr bwMode="auto">
          <a:xfrm>
            <a:off x="4724400" y="3474720"/>
            <a:ext cx="213360" cy="213360"/>
          </a:xfrm>
          <a:prstGeom prst="ellipse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spect="1"/>
          </p:cNvSpPr>
          <p:nvPr/>
        </p:nvSpPr>
        <p:spPr bwMode="auto">
          <a:xfrm>
            <a:off x="3733800" y="3880800"/>
            <a:ext cx="213360" cy="213360"/>
          </a:xfrm>
          <a:prstGeom prst="ellipse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3200400" y="3581400"/>
            <a:ext cx="213360" cy="213360"/>
          </a:xfrm>
          <a:prstGeom prst="ellipse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5791200" y="3874320"/>
            <a:ext cx="213360" cy="213360"/>
          </a:xfrm>
          <a:prstGeom prst="ellipse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5486400" y="3688080"/>
            <a:ext cx="213360" cy="213360"/>
          </a:xfrm>
          <a:prstGeom prst="ellipse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6324600" y="3573840"/>
            <a:ext cx="213360" cy="213360"/>
          </a:xfrm>
          <a:prstGeom prst="ellipse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7162800" y="3783120"/>
            <a:ext cx="213360" cy="213360"/>
          </a:xfrm>
          <a:prstGeom prst="ellipse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4415760" y="3859920"/>
            <a:ext cx="213360" cy="213360"/>
          </a:xfrm>
          <a:prstGeom prst="ellipse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3947160" y="2667000"/>
            <a:ext cx="1234440" cy="119292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5928360" y="2590800"/>
            <a:ext cx="0" cy="122592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H="1" flipV="1">
            <a:off x="6324600" y="2590800"/>
            <a:ext cx="838200" cy="112986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4869180" y="2667000"/>
            <a:ext cx="723900" cy="74886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7097365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Levels of Homology Application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-13800" y="1676400"/>
            <a:ext cx="88392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Data Objects:  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Bendich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et al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Data Object Level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" name="Oval 2"/>
          <p:cNvSpPr>
            <a:spLocks noChangeAspect="1"/>
          </p:cNvSpPr>
          <p:nvPr/>
        </p:nvSpPr>
        <p:spPr bwMode="auto">
          <a:xfrm>
            <a:off x="4724400" y="3474720"/>
            <a:ext cx="213360" cy="213360"/>
          </a:xfrm>
          <a:prstGeom prst="ellipse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spect="1"/>
          </p:cNvSpPr>
          <p:nvPr/>
        </p:nvSpPr>
        <p:spPr bwMode="auto">
          <a:xfrm>
            <a:off x="3733800" y="3880800"/>
            <a:ext cx="213360" cy="213360"/>
          </a:xfrm>
          <a:prstGeom prst="ellipse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spect="1"/>
          </p:cNvSpPr>
          <p:nvPr/>
        </p:nvSpPr>
        <p:spPr bwMode="auto">
          <a:xfrm>
            <a:off x="3200400" y="3581400"/>
            <a:ext cx="213360" cy="213360"/>
          </a:xfrm>
          <a:prstGeom prst="ellipse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5791200" y="3874320"/>
            <a:ext cx="213360" cy="213360"/>
          </a:xfrm>
          <a:prstGeom prst="ellipse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 bwMode="auto">
          <a:xfrm>
            <a:off x="5486400" y="3688080"/>
            <a:ext cx="213360" cy="213360"/>
          </a:xfrm>
          <a:prstGeom prst="ellipse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6324600" y="3573840"/>
            <a:ext cx="213360" cy="213360"/>
          </a:xfrm>
          <a:prstGeom prst="ellipse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7162800" y="3783120"/>
            <a:ext cx="213360" cy="213360"/>
          </a:xfrm>
          <a:prstGeom prst="ellipse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4415760" y="3859920"/>
            <a:ext cx="213360" cy="213360"/>
          </a:xfrm>
          <a:prstGeom prst="ellipse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9492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4" t="58664" r="59797" b="13611"/>
          <a:stretch/>
        </p:blipFill>
        <p:spPr bwMode="auto">
          <a:xfrm>
            <a:off x="668178" y="5334000"/>
            <a:ext cx="1310538" cy="1048441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492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4" t="58664" r="59796" b="13610"/>
          <a:stretch/>
        </p:blipFill>
        <p:spPr bwMode="auto">
          <a:xfrm>
            <a:off x="2804209" y="5334000"/>
            <a:ext cx="1310591" cy="104847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492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4" t="58664" r="59796" b="13610"/>
          <a:stretch/>
        </p:blipFill>
        <p:spPr bwMode="auto">
          <a:xfrm>
            <a:off x="7162800" y="5334000"/>
            <a:ext cx="1310591" cy="104847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4925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4" t="58664" r="59796" b="13610"/>
          <a:stretch/>
        </p:blipFill>
        <p:spPr bwMode="auto">
          <a:xfrm>
            <a:off x="5014009" y="5334000"/>
            <a:ext cx="1310591" cy="104847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 bwMode="auto">
          <a:xfrm flipH="1">
            <a:off x="1254816" y="3901440"/>
            <a:ext cx="1945584" cy="195678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flipH="1">
            <a:off x="3482352" y="3783120"/>
            <a:ext cx="1242048" cy="193188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5699760" y="4164720"/>
            <a:ext cx="167640" cy="169350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7269480" y="4073280"/>
            <a:ext cx="341472" cy="1784940"/>
          </a:xfrm>
          <a:prstGeom prst="straightConnector1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6536048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Persistence Diag. Data Objects?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533400" y="1295400"/>
            <a:ext cx="83058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Data Object Choices: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Full Diagrams (Wasserstein Metric)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Complete &amp; Compelling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But Unwieldy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Harder to Go Deep</a:t>
            </a:r>
          </a:p>
        </p:txBody>
      </p:sp>
    </p:spTree>
    <p:extLst>
      <p:ext uri="{BB962C8B-B14F-4D97-AF65-F5344CB8AC3E}">
        <p14:creationId xmlns:p14="http://schemas.microsoft.com/office/powerpoint/2010/main" val="292683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Persistence Diag. Data Objects?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533400" y="1295400"/>
            <a:ext cx="83058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Data Object Choices: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Full Diagrams (Wasserstein Metric)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Euclidean Summaries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Many Methods Available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Deep Results Come Quick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Still Exploit “Coordinate Free” Aspects!</a:t>
            </a:r>
          </a:p>
        </p:txBody>
      </p:sp>
    </p:spTree>
    <p:extLst>
      <p:ext uri="{BB962C8B-B14F-4D97-AF65-F5344CB8AC3E}">
        <p14:creationId xmlns:p14="http://schemas.microsoft.com/office/powerpoint/2010/main" val="249723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7969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Persistence Diag. Data Objects?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533400" y="1295400"/>
            <a:ext cx="83058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Data Object Choices: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Full Diagrams (Wasserstein Metric)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Euclidean Summaries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Other Options?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Smooth Functions: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Fasy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et al  (2014)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Landscapes:    Bubenik (2015)</a:t>
            </a:r>
          </a:p>
        </p:txBody>
      </p:sp>
    </p:spTree>
    <p:extLst>
      <p:ext uri="{BB962C8B-B14F-4D97-AF65-F5344CB8AC3E}">
        <p14:creationId xmlns:p14="http://schemas.microsoft.com/office/powerpoint/2010/main" val="285760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Euclidean Summaries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533400" y="1295400"/>
            <a:ext cx="83058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Many Aspects to Consider: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Start Times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Bar Lengths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Bar Numbers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Ordering of Summaries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Others???</a:t>
            </a:r>
          </a:p>
        </p:txBody>
      </p:sp>
    </p:spTree>
    <p:extLst>
      <p:ext uri="{BB962C8B-B14F-4D97-AF65-F5344CB8AC3E}">
        <p14:creationId xmlns:p14="http://schemas.microsoft.com/office/powerpoint/2010/main" val="348554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Euclidean Summaries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0" y="1447800"/>
            <a:ext cx="8305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Repr’n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Top 2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Points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(Length)</a:t>
            </a:r>
          </a:p>
        </p:txBody>
      </p:sp>
      <p:pic>
        <p:nvPicPr>
          <p:cNvPr id="955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38275"/>
            <a:ext cx="70199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903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Euclidean Summaries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0" y="1447800"/>
            <a:ext cx="83058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Repr’n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Top 5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Points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(Length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&amp; Length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Order)</a:t>
            </a:r>
          </a:p>
        </p:txBody>
      </p:sp>
      <p:pic>
        <p:nvPicPr>
          <p:cNvPr id="956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38275"/>
            <a:ext cx="70199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583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chemeClr val="accent1">
                <a:gamma/>
                <a:tint val="0"/>
                <a:invGamma/>
              </a:schemeClr>
            </a:gs>
            <a:gs pos="100000">
              <a:srgbClr val="00B05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743200"/>
            <a:ext cx="3750469" cy="2477787"/>
          </a:xfrm>
        </p:spPr>
      </p:pic>
      <p:sp>
        <p:nvSpPr>
          <p:cNvPr id="8" name="TextBox 7"/>
          <p:cNvSpPr txBox="1"/>
          <p:nvPr/>
        </p:nvSpPr>
        <p:spPr>
          <a:xfrm>
            <a:off x="381000" y="1600200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General Graph: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5867400"/>
            <a:ext cx="304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Thanks to Sean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Skwerer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467600" cy="762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Strongly Non-Euclidean Spaces</a:t>
            </a:r>
          </a:p>
        </p:txBody>
      </p:sp>
    </p:spTree>
    <p:extLst>
      <p:ext uri="{BB962C8B-B14F-4D97-AF65-F5344CB8AC3E}">
        <p14:creationId xmlns:p14="http://schemas.microsoft.com/office/powerpoint/2010/main" val="44821570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Euclidean Summaries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0" y="1447800"/>
            <a:ext cx="83058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Repr’n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Top 5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Points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(Length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&amp; Birth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Order)</a:t>
            </a:r>
          </a:p>
        </p:txBody>
      </p:sp>
      <p:pic>
        <p:nvPicPr>
          <p:cNvPr id="965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38275"/>
            <a:ext cx="70199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27802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Euclidean Summaries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0" y="1447800"/>
            <a:ext cx="83058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Repr’n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Lengths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Only,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Length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Order</a:t>
            </a:r>
          </a:p>
        </p:txBody>
      </p:sp>
      <p:pic>
        <p:nvPicPr>
          <p:cNvPr id="9574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38275"/>
            <a:ext cx="70199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0067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Euclidean Summaries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0" y="1447800"/>
            <a:ext cx="83058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Repr’n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Lengths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Only,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Length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Order,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Log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Scale</a:t>
            </a:r>
          </a:p>
        </p:txBody>
      </p:sp>
      <p:pic>
        <p:nvPicPr>
          <p:cNvPr id="958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38275"/>
            <a:ext cx="70199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33559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Euclidean Summaries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0" y="1447800"/>
            <a:ext cx="83058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Repr’n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Lengths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Only,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Log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10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Scale,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Smaller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Set</a:t>
            </a:r>
          </a:p>
        </p:txBody>
      </p:sp>
      <p:pic>
        <p:nvPicPr>
          <p:cNvPr id="959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438275"/>
            <a:ext cx="7019925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23530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/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Euclidean Summaries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533400" y="1295400"/>
            <a:ext cx="83058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Measures of Success: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Would love to do: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Find Brain Cancer (Tortuosity)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Predict Stroke Tendency</a:t>
            </a:r>
          </a:p>
        </p:txBody>
      </p:sp>
    </p:spTree>
    <p:extLst>
      <p:ext uri="{BB962C8B-B14F-4D97-AF65-F5344CB8AC3E}">
        <p14:creationId xmlns:p14="http://schemas.microsoft.com/office/powerpoint/2010/main" val="229556136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Euclidean Summaries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533400" y="1295400"/>
            <a:ext cx="83058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Measures of Success: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Would love to do: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Find Brain Cancer (Tortuosity)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Predict Stroke Tendency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No Data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On These</a:t>
            </a:r>
          </a:p>
        </p:txBody>
      </p:sp>
    </p:spTree>
    <p:extLst>
      <p:ext uri="{BB962C8B-B14F-4D97-AF65-F5344CB8AC3E}">
        <p14:creationId xmlns:p14="http://schemas.microsoft.com/office/powerpoint/2010/main" val="186696000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Euclidean Summaries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533400" y="1295400"/>
            <a:ext cx="83058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Measures of Success: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Correlation with Age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Distinguish Gender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(Have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Transexuals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41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Euclidean Summaries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533400" y="1295400"/>
            <a:ext cx="83058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Measures of Success: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Correlation with Age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Distinguish Gender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Also have Handedness (but too many Rights)</a:t>
            </a:r>
          </a:p>
        </p:txBody>
      </p:sp>
    </p:spTree>
    <p:extLst>
      <p:ext uri="{BB962C8B-B14F-4D97-AF65-F5344CB8AC3E}">
        <p14:creationId xmlns:p14="http://schemas.microsoft.com/office/powerpoint/2010/main" val="177662660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Age &amp; Gender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533400" y="1295400"/>
            <a:ext cx="8305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Previous Approaches: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Combinatorics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  Found Nothing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Aydin et al  (2009)</a:t>
            </a:r>
          </a:p>
        </p:txBody>
      </p:sp>
    </p:spTree>
    <p:extLst>
      <p:ext uri="{BB962C8B-B14F-4D97-AF65-F5344CB8AC3E}">
        <p14:creationId xmlns:p14="http://schemas.microsoft.com/office/powerpoint/2010/main" val="5777912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chemeClr val="bg1"/>
            </a:gs>
            <a:gs pos="100000">
              <a:srgbClr val="7030A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7969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Age &amp; Gender</a:t>
            </a: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533400" y="1295400"/>
            <a:ext cx="8305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Previous Approaches: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Combinatorics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  Found Nothing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Dyck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Path: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Shen et al  (2014)</a:t>
            </a:r>
          </a:p>
        </p:txBody>
      </p:sp>
    </p:spTree>
    <p:extLst>
      <p:ext uri="{BB962C8B-B14F-4D97-AF65-F5344CB8AC3E}">
        <p14:creationId xmlns:p14="http://schemas.microsoft.com/office/powerpoint/2010/main" val="3178328534"/>
      </p:ext>
    </p:extLst>
  </p:cSld>
  <p:clrMapOvr>
    <a:masterClrMapping/>
  </p:clrMapOvr>
</p:sld>
</file>

<file path=ppt/theme/theme1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5_Default Design">
  <a:themeElements>
    <a:clrScheme name="2_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2_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23503</TotalTime>
  <Words>2764</Words>
  <Application>Microsoft Office PowerPoint</Application>
  <PresentationFormat>On-screen Show (4:3)</PresentationFormat>
  <Paragraphs>1116</Paragraphs>
  <Slides>151</Slides>
  <Notes>150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151</vt:i4>
      </vt:variant>
    </vt:vector>
  </HeadingPairs>
  <TitlesOfParts>
    <vt:vector size="166" baseType="lpstr">
      <vt:lpstr>굴림</vt:lpstr>
      <vt:lpstr>Arial</vt:lpstr>
      <vt:lpstr>Arial Unicode MS</vt:lpstr>
      <vt:lpstr>Calibri</vt:lpstr>
      <vt:lpstr>Calibri Light</vt:lpstr>
      <vt:lpstr>Cambria Math</vt:lpstr>
      <vt:lpstr>Courier New</vt:lpstr>
      <vt:lpstr>Helvetica</vt:lpstr>
      <vt:lpstr>Tahoma</vt:lpstr>
      <vt:lpstr>Times New Roman</vt:lpstr>
      <vt:lpstr>Wingdings</vt:lpstr>
      <vt:lpstr>2_Default Design</vt:lpstr>
      <vt:lpstr>Office Theme</vt:lpstr>
      <vt:lpstr>15_Default Design</vt:lpstr>
      <vt:lpstr>4_Default Design</vt:lpstr>
      <vt:lpstr>Statistics – O. R. 881 Object Oriented Data Analysis</vt:lpstr>
      <vt:lpstr>Current Sections in Textbook</vt:lpstr>
      <vt:lpstr>Last Class: Generalized DWD</vt:lpstr>
      <vt:lpstr>Last Class: Radial DWD</vt:lpstr>
      <vt:lpstr>Last Class: ICA, Motivating Example</vt:lpstr>
      <vt:lpstr>Non - Euclidean Data Spaces</vt:lpstr>
      <vt:lpstr>Non - Euclidean Data Spaces</vt:lpstr>
      <vt:lpstr>Strongly Non-Euclidean Spaces</vt:lpstr>
      <vt:lpstr>Strongly Non-Euclidean Spaces</vt:lpstr>
      <vt:lpstr>Strongly Non-Euclidean Spaces</vt:lpstr>
      <vt:lpstr>Strongly Non-Euclidean Spaces</vt:lpstr>
      <vt:lpstr>Strongly Non-Euclidean Spaces</vt:lpstr>
      <vt:lpstr>Blood vessel tree data</vt:lpstr>
      <vt:lpstr>Blood vessel tree data</vt:lpstr>
      <vt:lpstr>Blood vessel tree data</vt:lpstr>
      <vt:lpstr>Blood vessel tree data</vt:lpstr>
      <vt:lpstr>Blood vessel tree data</vt:lpstr>
      <vt:lpstr>Blood vessel tree data</vt:lpstr>
      <vt:lpstr>Blood vessel tree data</vt:lpstr>
      <vt:lpstr>Blood vessel tree data</vt:lpstr>
      <vt:lpstr>Blood vessel tree data</vt:lpstr>
      <vt:lpstr>Blood vessel tree data</vt:lpstr>
      <vt:lpstr>Blood vessel tree data</vt:lpstr>
      <vt:lpstr>Blood vessel tree data</vt:lpstr>
      <vt:lpstr>Blood vessel tree data</vt:lpstr>
      <vt:lpstr>Blood vessel tree data</vt:lpstr>
      <vt:lpstr>Blood vessel tree data</vt:lpstr>
      <vt:lpstr>Blood vessel tree data</vt:lpstr>
      <vt:lpstr>Blood vessel tree data</vt:lpstr>
      <vt:lpstr>Blood vessel tree data</vt:lpstr>
      <vt:lpstr>Persistent Homology Approach</vt:lpstr>
      <vt:lpstr>Persistent Homology Approach</vt:lpstr>
      <vt:lpstr>Persistent Homology Approach</vt:lpstr>
      <vt:lpstr>Persistent Homology Approach</vt:lpstr>
      <vt:lpstr>Persistent Homology Filtration</vt:lpstr>
      <vt:lpstr>Persistent Homology Filtration</vt:lpstr>
      <vt:lpstr>Persistent Homology Filtration</vt:lpstr>
      <vt:lpstr>Persistent Homology Filtration</vt:lpstr>
      <vt:lpstr>Persistent Homology Filtration</vt:lpstr>
      <vt:lpstr>Persistent Homology Filtration</vt:lpstr>
      <vt:lpstr>Persistent Homology Filtration</vt:lpstr>
      <vt:lpstr>Persistent Homology Filtration</vt:lpstr>
      <vt:lpstr>Persistent Homology Filtration</vt:lpstr>
      <vt:lpstr>Persistent Homology Filtration</vt:lpstr>
      <vt:lpstr>Persistent Homology Filtration</vt:lpstr>
      <vt:lpstr>Persistent Homology Filtration</vt:lpstr>
      <vt:lpstr>Persistent Homology Filtration</vt:lpstr>
      <vt:lpstr>Persistent Homology Filtration</vt:lpstr>
      <vt:lpstr>Persistent Homology Filtration</vt:lpstr>
      <vt:lpstr>Persistent Homology Filtration</vt:lpstr>
      <vt:lpstr>Persistent Homology Filtration</vt:lpstr>
      <vt:lpstr>Persistent Homology Filtration</vt:lpstr>
      <vt:lpstr>Persistent Homology Filtration</vt:lpstr>
      <vt:lpstr>Persistent Homology Filtration</vt:lpstr>
      <vt:lpstr>Persistent Homology Filtration</vt:lpstr>
      <vt:lpstr>Persistent Homology Generation</vt:lpstr>
      <vt:lpstr>Persistent Homology Generation</vt:lpstr>
      <vt:lpstr>Persistent Homology Generation</vt:lpstr>
      <vt:lpstr>Persistent Homology Generation</vt:lpstr>
      <vt:lpstr>Persistent Homology Generation</vt:lpstr>
      <vt:lpstr>Persistent Homology Generation</vt:lpstr>
      <vt:lpstr>Persistent Homology Generation</vt:lpstr>
      <vt:lpstr>Persistent Homology Generation</vt:lpstr>
      <vt:lpstr>Persistent Homology Generation</vt:lpstr>
      <vt:lpstr>Persistent Homology Generation</vt:lpstr>
      <vt:lpstr>Persistent Homology Generation</vt:lpstr>
      <vt:lpstr>Persistent Homology Generation</vt:lpstr>
      <vt:lpstr>Persistent Homology Generation</vt:lpstr>
      <vt:lpstr>Persistent Homology Generation</vt:lpstr>
      <vt:lpstr>Persistent Homology Generation</vt:lpstr>
      <vt:lpstr>Persistent Homology Generation</vt:lpstr>
      <vt:lpstr>Persistent Homology Generation</vt:lpstr>
      <vt:lpstr>Persistent Homology Generation</vt:lpstr>
      <vt:lpstr>Persistent Homology Generation</vt:lpstr>
      <vt:lpstr>Persistent Homology Generation</vt:lpstr>
      <vt:lpstr>Persistent Homology Filtration</vt:lpstr>
      <vt:lpstr>Raw Data Persistence Diagrams</vt:lpstr>
      <vt:lpstr>Raw Data Persistence Diagrams</vt:lpstr>
      <vt:lpstr>Raw Data Persistence Diagrams</vt:lpstr>
      <vt:lpstr>Raw Data Persistence Diagrams</vt:lpstr>
      <vt:lpstr>Levels of Homology Application</vt:lpstr>
      <vt:lpstr>Levels of Homology Application</vt:lpstr>
      <vt:lpstr>Levels of Homology Application</vt:lpstr>
      <vt:lpstr>Persistence Diag. Data Objects?</vt:lpstr>
      <vt:lpstr>Persistence Diag. Data Objects?</vt:lpstr>
      <vt:lpstr>Persistence Diag. Data Objects?</vt:lpstr>
      <vt:lpstr>Euclidean Summaries</vt:lpstr>
      <vt:lpstr>Euclidean Summaries</vt:lpstr>
      <vt:lpstr>Euclidean Summaries</vt:lpstr>
      <vt:lpstr>Euclidean Summaries</vt:lpstr>
      <vt:lpstr>Euclidean Summaries</vt:lpstr>
      <vt:lpstr>Euclidean Summaries</vt:lpstr>
      <vt:lpstr>Euclidean Summaries</vt:lpstr>
      <vt:lpstr>Euclidean Summaries</vt:lpstr>
      <vt:lpstr>Euclidean Summaries</vt:lpstr>
      <vt:lpstr>Euclidean Summaries</vt:lpstr>
      <vt:lpstr>Euclidean Summaries</vt:lpstr>
      <vt:lpstr>Age &amp; Gender</vt:lpstr>
      <vt:lpstr>Age &amp; Gender</vt:lpstr>
      <vt:lpstr>Age &amp; Gender</vt:lpstr>
      <vt:lpstr>Euclidean Summaries</vt:lpstr>
      <vt:lpstr>Correlation with Age</vt:lpstr>
      <vt:lpstr>Correlation with Age</vt:lpstr>
      <vt:lpstr>Correlation with Age</vt:lpstr>
      <vt:lpstr>Correlation with Age</vt:lpstr>
      <vt:lpstr>Correlation with Age</vt:lpstr>
      <vt:lpstr>Correlation with Age</vt:lpstr>
      <vt:lpstr>Correlation with Age</vt:lpstr>
      <vt:lpstr>Correlation with Age</vt:lpstr>
      <vt:lpstr>Correlation with Age</vt:lpstr>
      <vt:lpstr>Correlation with Age</vt:lpstr>
      <vt:lpstr>Correlation with Age</vt:lpstr>
      <vt:lpstr>Correlation with Age</vt:lpstr>
      <vt:lpstr>Correlation with Age</vt:lpstr>
      <vt:lpstr>Euclidean Summaries</vt:lpstr>
      <vt:lpstr>Distinguish Gender</vt:lpstr>
      <vt:lpstr>Distinguish Gender</vt:lpstr>
      <vt:lpstr>Distinguish Gender</vt:lpstr>
      <vt:lpstr>Distinguish Gender</vt:lpstr>
      <vt:lpstr>Distinguish Gender</vt:lpstr>
      <vt:lpstr>Distinguish Gender</vt:lpstr>
      <vt:lpstr>Distinguish Gender</vt:lpstr>
      <vt:lpstr>Distinguish Gender</vt:lpstr>
      <vt:lpstr>Distinguish Gender</vt:lpstr>
      <vt:lpstr>Persistent Homology Summary</vt:lpstr>
      <vt:lpstr>State of Topological Data Analysis</vt:lpstr>
      <vt:lpstr>State of Topological Data Analysis</vt:lpstr>
      <vt:lpstr>Bump Hunting via TDA</vt:lpstr>
      <vt:lpstr>Bump Hunting via TDA</vt:lpstr>
      <vt:lpstr>Bump Hunting via TDA</vt:lpstr>
      <vt:lpstr>Bump Hunting via TDA</vt:lpstr>
      <vt:lpstr>Bump Hunting via TDA</vt:lpstr>
      <vt:lpstr>Bump Hunting via TDA</vt:lpstr>
      <vt:lpstr>Bump Hunting via TDA</vt:lpstr>
      <vt:lpstr>Bump Hunting via TDA</vt:lpstr>
      <vt:lpstr>Bump Hunting via TDA</vt:lpstr>
      <vt:lpstr>Bump Hunting via TDA</vt:lpstr>
      <vt:lpstr>Bump Hunting via TDA</vt:lpstr>
      <vt:lpstr>Bump Hunting via TDA</vt:lpstr>
      <vt:lpstr>Bump Hunting via TDA</vt:lpstr>
      <vt:lpstr>Bump Hunting via TDA</vt:lpstr>
      <vt:lpstr>Bump Hunting via TDA</vt:lpstr>
      <vt:lpstr>Bump Hunting via TDA</vt:lpstr>
      <vt:lpstr>Bump Hunting via TDA</vt:lpstr>
      <vt:lpstr>Bump Hunting via TDA</vt:lpstr>
      <vt:lpstr>Bump Hunting via TDA</vt:lpstr>
      <vt:lpstr>Bump Hunting via TDA</vt:lpstr>
      <vt:lpstr>Bump Hunting via TDA</vt:lpstr>
      <vt:lpstr>Bump Hunting via TDA</vt:lpstr>
      <vt:lpstr>Participant Presentation</vt:lpstr>
      <vt:lpstr>Carry Away Concept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Preferred Customer</dc:creator>
  <cp:lastModifiedBy>Marron, James Stephen</cp:lastModifiedBy>
  <cp:revision>439</cp:revision>
  <dcterms:created xsi:type="dcterms:W3CDTF">2001-06-08T01:38:43Z</dcterms:created>
  <dcterms:modified xsi:type="dcterms:W3CDTF">2024-04-29T23:23:47Z</dcterms:modified>
</cp:coreProperties>
</file>