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  <p:sldMasterId id="2147483732" r:id="rId2"/>
  </p:sldMasterIdLst>
  <p:notesMasterIdLst>
    <p:notesMasterId r:id="rId38"/>
  </p:notesMasterIdLst>
  <p:handoutMasterIdLst>
    <p:handoutMasterId r:id="rId39"/>
  </p:handoutMasterIdLst>
  <p:sldIdLst>
    <p:sldId id="286" r:id="rId3"/>
    <p:sldId id="288" r:id="rId4"/>
    <p:sldId id="311" r:id="rId5"/>
    <p:sldId id="312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31" r:id="rId19"/>
    <p:sldId id="332" r:id="rId20"/>
    <p:sldId id="333" r:id="rId21"/>
    <p:sldId id="326" r:id="rId22"/>
    <p:sldId id="327" r:id="rId23"/>
    <p:sldId id="328" r:id="rId24"/>
    <p:sldId id="329" r:id="rId25"/>
    <p:sldId id="336" r:id="rId26"/>
    <p:sldId id="337" r:id="rId27"/>
    <p:sldId id="338" r:id="rId28"/>
    <p:sldId id="310" r:id="rId29"/>
    <p:sldId id="335" r:id="rId30"/>
    <p:sldId id="334" r:id="rId31"/>
    <p:sldId id="339" r:id="rId32"/>
    <p:sldId id="340" r:id="rId33"/>
    <p:sldId id="341" r:id="rId34"/>
    <p:sldId id="342" r:id="rId35"/>
    <p:sldId id="343" r:id="rId36"/>
    <p:sldId id="330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A0C8FF"/>
    <a:srgbClr val="0000FF"/>
    <a:srgbClr val="FF0000"/>
    <a:srgbClr val="FF00FF"/>
    <a:srgbClr val="3333FF"/>
    <a:srgbClr val="00FF00"/>
    <a:srgbClr val="00007F"/>
    <a:srgbClr val="800080"/>
    <a:srgbClr val="B1A7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7" autoAdjust="0"/>
    <p:restoredTop sz="94641" autoAdjust="0"/>
  </p:normalViewPr>
  <p:slideViewPr>
    <p:cSldViewPr>
      <p:cViewPr varScale="1">
        <p:scale>
          <a:sx n="64" d="100"/>
          <a:sy n="64" d="100"/>
        </p:scale>
        <p:origin x="-131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676" y="-4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113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114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114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굴림" pitchFamily="50" charset="-127"/>
              </a:defRPr>
            </a:lvl1pPr>
          </a:lstStyle>
          <a:p>
            <a:fld id="{F65B0496-079D-4A38-A9EA-117EEBF1ECC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34973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4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굴림" pitchFamily="50" charset="-127"/>
              </a:defRPr>
            </a:lvl1pPr>
          </a:lstStyle>
          <a:p>
            <a:fld id="{06DA02BC-8455-411E-9058-114D0B7D5F9E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512299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6F313A-B28B-4621-B9FD-AFA6344437B1}" type="slidenum">
              <a:rPr lang="ko-KR" altLang="en-US"/>
              <a:pPr/>
              <a:t>1</a:t>
            </a:fld>
            <a:endParaRPr lang="en-US" altLang="ko-KR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11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22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22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2E0E14-6096-4328-8B54-52B1A71DE68D}" type="slidenum">
              <a:rPr lang="ko-KR" altLang="en-US" smtClean="0">
                <a:solidFill>
                  <a:srgbClr val="000000"/>
                </a:solidFill>
              </a:rPr>
              <a:pPr/>
              <a:t>12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005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22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22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2E0E14-6096-4328-8B54-52B1A71DE68D}" type="slidenum">
              <a:rPr lang="ko-KR" altLang="en-US" smtClean="0">
                <a:solidFill>
                  <a:srgbClr val="000000"/>
                </a:solidFill>
              </a:rPr>
              <a:pPr/>
              <a:t>13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0055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14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15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16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17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18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19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20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2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2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F7D9F9-99B0-4B2A-85EA-776295C8BA8C}" type="slidenum">
              <a:rPr lang="ko-KR" altLang="en-US" smtClean="0">
                <a:solidFill>
                  <a:srgbClr val="000000"/>
                </a:solidFill>
              </a:rPr>
              <a:pPr/>
              <a:t>3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4619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21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22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23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24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25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26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28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A02BC-8455-411E-9058-114D0B7D5F9E}" type="slidenum">
              <a:rPr lang="ko-KR" altLang="en-US" smtClean="0"/>
              <a:pPr/>
              <a:t>31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079752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A02BC-8455-411E-9058-114D0B7D5F9E}" type="slidenum">
              <a:rPr lang="ko-KR" altLang="en-US" smtClean="0"/>
              <a:pPr/>
              <a:t>32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079752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A02BC-8455-411E-9058-114D0B7D5F9E}" type="slidenum">
              <a:rPr lang="ko-KR" altLang="en-US" smtClean="0"/>
              <a:pPr/>
              <a:t>33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07975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4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A02BC-8455-411E-9058-114D0B7D5F9E}" type="slidenum">
              <a:rPr lang="ko-KR" altLang="en-US" smtClean="0"/>
              <a:pPr/>
              <a:t>34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079752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35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22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22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2E0E14-6096-4328-8B54-52B1A71DE68D}" type="slidenum">
              <a:rPr lang="ko-KR" altLang="en-US" smtClean="0">
                <a:solidFill>
                  <a:srgbClr val="000000"/>
                </a:solidFill>
              </a:rPr>
              <a:pPr/>
              <a:t>5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375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6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7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8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9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9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E3BEB-74AF-452E-99C7-C998B60C10AA}" type="slidenum">
              <a:rPr lang="ko-KR" altLang="en-US" smtClean="0">
                <a:solidFill>
                  <a:srgbClr val="000000"/>
                </a:solidFill>
              </a:rPr>
              <a:pPr/>
              <a:t>10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6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001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106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457200"/>
            <a:ext cx="204787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457200"/>
            <a:ext cx="5992813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715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15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169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538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1825" y="1479550"/>
            <a:ext cx="3970338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563" y="1479550"/>
            <a:ext cx="3971925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73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50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05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474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349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85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3034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865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1000" y="422275"/>
            <a:ext cx="2032000" cy="5826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422275"/>
            <a:ext cx="5946775" cy="5826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56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685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1825" y="1479550"/>
            <a:ext cx="3970338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563" y="1479550"/>
            <a:ext cx="3971925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72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21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86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023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413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9399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A0C8FF"/>
            </a:gs>
            <a:gs pos="50000">
              <a:schemeClr val="accent1">
                <a:gamma/>
                <a:tint val="0"/>
                <a:invGamma/>
              </a:schemeClr>
            </a:gs>
            <a:gs pos="0">
              <a:srgbClr val="AACEFF"/>
            </a:gs>
            <a:gs pos="100000">
              <a:srgbClr val="A0C8FF"/>
            </a:gs>
          </a:gsLst>
          <a:lin ang="7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01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1485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University of North Carolina, Chapel Hill</a:t>
            </a:r>
          </a:p>
        </p:txBody>
      </p:sp>
      <p:sp>
        <p:nvSpPr>
          <p:cNvPr id="89102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479550"/>
            <a:ext cx="8094663" cy="476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81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Title</a:t>
            </a:r>
          </a:p>
          <a:p>
            <a:pPr lvl="0"/>
            <a:r>
              <a:rPr lang="en-US" altLang="ko-KR" dirty="0" smtClean="0"/>
              <a:t>J. S. </a:t>
            </a:r>
            <a:r>
              <a:rPr lang="en-US" altLang="ko-KR" dirty="0" err="1" smtClean="0"/>
              <a:t>Marron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Dept. of Statistics and Operations Research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89103" name="Line 15"/>
          <p:cNvSpPr>
            <a:spLocks noChangeShapeType="1"/>
          </p:cNvSpPr>
          <p:nvPr userDrawn="1"/>
        </p:nvSpPr>
        <p:spPr bwMode="auto">
          <a:xfrm>
            <a:off x="1198563" y="1230313"/>
            <a:ext cx="7820025" cy="0"/>
          </a:xfrm>
          <a:prstGeom prst="line">
            <a:avLst/>
          </a:prstGeom>
          <a:noFill/>
          <a:ln w="28575">
            <a:solidFill>
              <a:srgbClr val="0FC7FF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rgbClr val="232323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04" name="Text Box 16"/>
          <p:cNvSpPr txBox="1">
            <a:spLocks noChangeArrowheads="1"/>
          </p:cNvSpPr>
          <p:nvPr userDrawn="1"/>
        </p:nvSpPr>
        <p:spPr bwMode="auto">
          <a:xfrm>
            <a:off x="8747125" y="6629400"/>
            <a:ext cx="339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</a:pPr>
            <a:fld id="{FBC3618B-0976-49FC-BB03-CB1CC49DB60B}" type="slidenum">
              <a:rPr lang="ko-KR" altLang="en-US" sz="1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굴림" pitchFamily="50" charset="-127"/>
              </a:rPr>
              <a:pPr eaLnBrk="0" hangingPunct="0">
                <a:lnSpc>
                  <a:spcPct val="90000"/>
                </a:lnSpc>
              </a:pPr>
              <a:t>‹#›</a:t>
            </a:fld>
            <a:endParaRPr lang="en-US" altLang="ko-KR" sz="1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굴림" pitchFamily="50" charset="-127"/>
            </a:endParaRPr>
          </a:p>
        </p:txBody>
      </p:sp>
      <p:sp>
        <p:nvSpPr>
          <p:cNvPr id="89108" name="Text Box 20"/>
          <p:cNvSpPr txBox="1">
            <a:spLocks noChangeArrowheads="1"/>
          </p:cNvSpPr>
          <p:nvPr userDrawn="1"/>
        </p:nvSpPr>
        <p:spPr bwMode="auto">
          <a:xfrm>
            <a:off x="-1" y="0"/>
            <a:ext cx="1198563" cy="13702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 lIns="92075" tIns="46038" rIns="92075" bIns="46038">
            <a:spAutoFit/>
          </a:bodyPr>
          <a:lstStyle/>
          <a:p>
            <a:endParaRPr lang="en-US" altLang="en-US" sz="1200" dirty="0" smtClean="0">
              <a:solidFill>
                <a:srgbClr val="000000"/>
              </a:solidFill>
            </a:endParaRPr>
          </a:p>
          <a:p>
            <a:endParaRPr lang="en-US" altLang="en-US" sz="1200" dirty="0" smtClean="0">
              <a:solidFill>
                <a:srgbClr val="000000"/>
              </a:solidFill>
            </a:endParaRPr>
          </a:p>
          <a:p>
            <a:endParaRPr lang="en-US" altLang="en-US" sz="1200" dirty="0" smtClean="0">
              <a:solidFill>
                <a:srgbClr val="000000"/>
              </a:solidFill>
            </a:endParaRPr>
          </a:p>
          <a:p>
            <a:endParaRPr lang="en-US" altLang="en-US" sz="1200" dirty="0" smtClean="0">
              <a:solidFill>
                <a:srgbClr val="000000"/>
              </a:solidFill>
            </a:endParaRPr>
          </a:p>
          <a:p>
            <a:endParaRPr lang="en-US" altLang="en-US" sz="1200" dirty="0" smtClean="0">
              <a:solidFill>
                <a:srgbClr val="000000"/>
              </a:solidFill>
            </a:endParaRPr>
          </a:p>
          <a:p>
            <a:endParaRPr lang="en-US" altLang="en-US" sz="1200" dirty="0" smtClean="0">
              <a:solidFill>
                <a:srgbClr val="000000"/>
              </a:solidFill>
            </a:endParaRPr>
          </a:p>
          <a:p>
            <a:r>
              <a:rPr lang="en-US" altLang="en-US" sz="1100" dirty="0" smtClean="0">
                <a:solidFill>
                  <a:srgbClr val="000000"/>
                </a:solidFill>
              </a:rPr>
              <a:t>UNC</a:t>
            </a:r>
            <a:r>
              <a:rPr lang="en-US" altLang="en-US" sz="1100" dirty="0">
                <a:solidFill>
                  <a:srgbClr val="000000"/>
                </a:solidFill>
              </a:rPr>
              <a:t>, Stat &amp; </a:t>
            </a:r>
            <a:r>
              <a:rPr lang="en-US" altLang="en-US" sz="1100" dirty="0" smtClean="0">
                <a:solidFill>
                  <a:srgbClr val="000000"/>
                </a:solidFill>
              </a:rPr>
              <a:t>OR</a:t>
            </a:r>
          </a:p>
        </p:txBody>
      </p:sp>
      <p:pic>
        <p:nvPicPr>
          <p:cNvPr id="89125" name="Picture 37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5" t="19402" r="71519" b="19797"/>
          <a:stretch/>
        </p:blipFill>
        <p:spPr bwMode="auto">
          <a:xfrm>
            <a:off x="87406" y="47064"/>
            <a:ext cx="1062318" cy="1102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9pPr>
    </p:titleStyle>
    <p:bodyStyle>
      <a:lvl1pPr marL="457200" indent="-457200" algn="ctr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1027113" indent="-455613" algn="ctr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defRPr sz="2800">
          <a:solidFill>
            <a:srgbClr val="000000"/>
          </a:solidFill>
          <a:latin typeface="+mn-lt"/>
        </a:defRPr>
      </a:lvl2pPr>
      <a:lvl3pPr marL="1370013" indent="-228600" algn="l" rtl="0" fontAlgn="base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712913" indent="-228600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0">
          <a:gsLst>
            <a:gs pos="0">
              <a:srgbClr val="A0C8FF"/>
            </a:gs>
            <a:gs pos="50000">
              <a:schemeClr val="accent1">
                <a:gamma/>
                <a:tint val="0"/>
                <a:invGamma/>
              </a:schemeClr>
            </a:gs>
            <a:gs pos="0">
              <a:srgbClr val="AACEFF"/>
            </a:gs>
            <a:gs pos="100000">
              <a:srgbClr val="A0C8FF"/>
            </a:gs>
          </a:gsLst>
          <a:lin ang="7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14488" y="422275"/>
            <a:ext cx="71485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479550"/>
            <a:ext cx="8094663" cy="476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81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416772" name="Line 4"/>
          <p:cNvSpPr>
            <a:spLocks noChangeShapeType="1"/>
          </p:cNvSpPr>
          <p:nvPr userDrawn="1"/>
        </p:nvSpPr>
        <p:spPr bwMode="auto">
          <a:xfrm>
            <a:off x="1198563" y="1230313"/>
            <a:ext cx="7820025" cy="0"/>
          </a:xfrm>
          <a:prstGeom prst="line">
            <a:avLst/>
          </a:prstGeom>
          <a:noFill/>
          <a:ln w="28575">
            <a:solidFill>
              <a:srgbClr val="0FC7FF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rgbClr val="232323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773" name="Text Box 5"/>
          <p:cNvSpPr txBox="1">
            <a:spLocks noChangeArrowheads="1"/>
          </p:cNvSpPr>
          <p:nvPr userDrawn="1"/>
        </p:nvSpPr>
        <p:spPr bwMode="auto">
          <a:xfrm>
            <a:off x="8747125" y="6629400"/>
            <a:ext cx="339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</a:pPr>
            <a:fld id="{C35D6311-2C1C-4037-958A-1CA82E432626}" type="slidenum">
              <a:rPr lang="ko-KR" altLang="en-US" sz="1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굴림" pitchFamily="50" charset="-127"/>
              </a:rPr>
              <a:pPr eaLnBrk="0" hangingPunct="0">
                <a:lnSpc>
                  <a:spcPct val="90000"/>
                </a:lnSpc>
              </a:pPr>
              <a:t>‹#›</a:t>
            </a:fld>
            <a:endParaRPr lang="en-US" altLang="ko-KR" sz="1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굴림" pitchFamily="50" charset="-127"/>
            </a:endParaRPr>
          </a:p>
        </p:txBody>
      </p:sp>
      <p:graphicFrame>
        <p:nvGraphicFramePr>
          <p:cNvPr id="416774" name="Object 6"/>
          <p:cNvGraphicFramePr>
            <a:graphicFrameLocks noChangeAspect="1"/>
          </p:cNvGraphicFramePr>
          <p:nvPr userDrawn="1"/>
        </p:nvGraphicFramePr>
        <p:xfrm>
          <a:off x="228600" y="228600"/>
          <a:ext cx="762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12" name="Image File" r:id="rId14" imgW="246600" imgH="324360" progId="DellImageExpertImage">
                  <p:embed/>
                </p:oleObj>
              </mc:Choice>
              <mc:Fallback>
                <p:oleObj name="Image File" r:id="rId14" imgW="246600" imgH="324360" progId="DellImageExpertImag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28600"/>
                        <a:ext cx="7620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6775" name="Text Box 7"/>
          <p:cNvSpPr txBox="1">
            <a:spLocks noChangeArrowheads="1"/>
          </p:cNvSpPr>
          <p:nvPr userDrawn="1"/>
        </p:nvSpPr>
        <p:spPr bwMode="auto">
          <a:xfrm>
            <a:off x="0" y="1143000"/>
            <a:ext cx="12382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en-US" sz="1200"/>
              <a:t>UNC, Stat &amp; OR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ahoma" pitchFamily="34" charset="0"/>
        </a:defRPr>
      </a:lvl9pPr>
    </p:titleStyle>
    <p:bodyStyle>
      <a:lvl1pPr marL="457200" indent="-4572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0013" indent="-228600" algn="l" rtl="0" fontAlgn="base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712913" indent="-228600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457200"/>
            <a:ext cx="7467600" cy="454025"/>
          </a:xfrm>
        </p:spPr>
        <p:txBody>
          <a:bodyPr/>
          <a:lstStyle/>
          <a:p>
            <a:r>
              <a:rPr lang="en-US" altLang="ko-KR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Shape Stats – Dec. 16, 2016</a:t>
            </a:r>
            <a:endParaRPr lang="en-US" altLang="ko-KR" sz="2800" dirty="0">
              <a:effectLst>
                <a:outerShdw blurRad="38100" dist="38100" dir="2700000" algn="tl">
                  <a:srgbClr val="000000"/>
                </a:outerShdw>
              </a:effectLst>
              <a:ea typeface="굴림" pitchFamily="50" charset="-127"/>
            </a:endParaRP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610600" cy="4648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z="3600" dirty="0" smtClean="0">
                <a:ea typeface="굴림" pitchFamily="50" charset="-127"/>
              </a:rPr>
              <a:t>Principal </a:t>
            </a:r>
            <a:r>
              <a:rPr lang="en-US" altLang="ko-KR" sz="3600" dirty="0" smtClean="0">
                <a:ea typeface="굴림" pitchFamily="50" charset="-127"/>
              </a:rPr>
              <a:t>Nested </a:t>
            </a:r>
            <a:r>
              <a:rPr lang="en-US" altLang="ko-KR" sz="3600" dirty="0" smtClean="0">
                <a:ea typeface="굴림" pitchFamily="50" charset="-127"/>
              </a:rPr>
              <a:t>Torii</a:t>
            </a:r>
            <a:endParaRPr lang="en-US" altLang="ko-KR" sz="3600" dirty="0">
              <a:ea typeface="굴림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ea typeface="굴림" pitchFamily="50" charset="-127"/>
              </a:rPr>
              <a:t>J. S. </a:t>
            </a:r>
            <a:r>
              <a:rPr lang="en-US" altLang="ko-KR" dirty="0" err="1">
                <a:ea typeface="굴림" pitchFamily="50" charset="-127"/>
              </a:rPr>
              <a:t>Marron</a:t>
            </a:r>
            <a:endParaRPr lang="en-US" altLang="ko-KR" dirty="0">
              <a:ea typeface="굴림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ea typeface="굴림" pitchFamily="50" charset="-127"/>
              </a:rPr>
              <a:t>Dept. of Statistics and Operations </a:t>
            </a:r>
            <a:r>
              <a:rPr lang="en-US" altLang="ko-KR" dirty="0" smtClean="0">
                <a:ea typeface="굴림" pitchFamily="50" charset="-127"/>
              </a:rPr>
              <a:t>Research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ea typeface="굴림" pitchFamily="50" charset="-127"/>
              </a:rPr>
              <a:t>University of North Carolina</a:t>
            </a:r>
            <a:endParaRPr lang="en-US" altLang="ko-KR" dirty="0">
              <a:ea typeface="굴림" pitchFamily="50" charset="-127"/>
            </a:endParaRPr>
          </a:p>
          <a:p>
            <a:pPr>
              <a:lnSpc>
                <a:spcPct val="150000"/>
              </a:lnSpc>
            </a:pPr>
            <a:fld id="{1A27926D-C095-4A26-9BA8-8F0FEC49AB50}" type="datetime4">
              <a:rPr lang="en-US" altLang="en-US">
                <a:ea typeface="굴림" pitchFamily="50" charset="-127"/>
              </a:rPr>
              <a:pPr>
                <a:lnSpc>
                  <a:spcPct val="150000"/>
                </a:lnSpc>
              </a:pPr>
              <a:t>December 16, 2016</a:t>
            </a:fld>
            <a:endParaRPr lang="en-US" altLang="ko-KR" dirty="0"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71600"/>
            <a:ext cx="8094663" cy="5181600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r>
              <a:rPr lang="en-US" dirty="0"/>
              <a:t>Challenge:    </a:t>
            </a:r>
            <a:r>
              <a:rPr lang="en-US" dirty="0" smtClean="0"/>
              <a:t>Wish List Result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endParaRPr lang="en-US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 to s-rep Space</a:t>
            </a:r>
          </a:p>
        </p:txBody>
      </p:sp>
      <p:pic>
        <p:nvPicPr>
          <p:cNvPr id="17377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03" y="1941959"/>
            <a:ext cx="6956997" cy="4916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450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71600"/>
            <a:ext cx="8094663" cy="5181600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r>
              <a:rPr lang="en-US" dirty="0"/>
              <a:t>Challenge:    </a:t>
            </a:r>
            <a:r>
              <a:rPr lang="en-US" dirty="0" err="1"/>
              <a:t>Polysphere</a:t>
            </a:r>
            <a:r>
              <a:rPr lang="en-US" dirty="0"/>
              <a:t> Type </a:t>
            </a:r>
            <a:r>
              <a:rPr lang="en-US" dirty="0" smtClean="0"/>
              <a:t>Space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endParaRPr lang="en-US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r>
              <a:rPr lang="en-US" dirty="0" smtClean="0"/>
              <a:t>CPNS: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r>
              <a:rPr lang="en-US" dirty="0" smtClean="0"/>
              <a:t>Gets 1-d Comps,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r>
              <a:rPr lang="en-US" dirty="0" smtClean="0"/>
              <a:t>But </a:t>
            </a:r>
            <a:r>
              <a:rPr lang="en-US" u="sng" dirty="0" smtClean="0"/>
              <a:t>Wrong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r>
              <a:rPr lang="en-US" dirty="0" smtClean="0"/>
              <a:t>Dependence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r>
              <a:rPr lang="en-US" dirty="0" smtClean="0"/>
              <a:t>(Strong Distortion)</a:t>
            </a:r>
            <a:endParaRPr lang="en-US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endParaRPr lang="en-US" dirty="0" smtClean="0"/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                                                                Thanks to </a:t>
            </a:r>
            <a:r>
              <a:rPr lang="en-US" sz="1600" dirty="0" err="1" smtClean="0"/>
              <a:t>Sungkyu</a:t>
            </a:r>
            <a:r>
              <a:rPr lang="en-US" sz="1600" dirty="0" smtClean="0"/>
              <a:t> Jung</a:t>
            </a:r>
            <a:endParaRPr lang="en-US" sz="16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 to s-rep Space</a:t>
            </a:r>
          </a:p>
        </p:txBody>
      </p:sp>
      <p:pic>
        <p:nvPicPr>
          <p:cNvPr id="173875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8" t="22496" r="52021" b="10692"/>
          <a:stretch/>
        </p:blipFill>
        <p:spPr bwMode="auto">
          <a:xfrm>
            <a:off x="4255477" y="2063261"/>
            <a:ext cx="4736123" cy="4309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829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Polysphere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PCA-type Analysis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71600"/>
            <a:ext cx="8094663" cy="5181600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Deeper New Methodology:    PNDS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For </a:t>
            </a:r>
            <a:r>
              <a:rPr lang="en-US" dirty="0" err="1" smtClean="0"/>
              <a:t>Polysphere</a:t>
            </a:r>
            <a:r>
              <a:rPr lang="en-US" dirty="0" smtClean="0"/>
              <a:t> Spaces (e.g. s-reps)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Find Approximating </a:t>
            </a:r>
            <a:r>
              <a:rPr lang="en-US" dirty="0"/>
              <a:t>S</a:t>
            </a:r>
            <a:r>
              <a:rPr lang="en-US" dirty="0" smtClean="0"/>
              <a:t>phere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Then do PNS (Better Signal Compression)</a:t>
            </a:r>
            <a:endParaRPr lang="en-US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sz="2400" dirty="0" smtClean="0"/>
              <a:t>Benjamin </a:t>
            </a:r>
            <a:r>
              <a:rPr lang="en-US" sz="2400" dirty="0" err="1" smtClean="0"/>
              <a:t>Eltzner</a:t>
            </a:r>
            <a:r>
              <a:rPr lang="en-US" sz="2400" dirty="0" smtClean="0"/>
              <a:t>     Stephan </a:t>
            </a:r>
            <a:r>
              <a:rPr lang="en-US" sz="2400" dirty="0" err="1" smtClean="0"/>
              <a:t>Huckemann</a:t>
            </a:r>
            <a:r>
              <a:rPr lang="en-US" sz="2400" dirty="0" smtClean="0"/>
              <a:t>     </a:t>
            </a:r>
            <a:r>
              <a:rPr lang="en-US" sz="2400" dirty="0" err="1" smtClean="0"/>
              <a:t>Sungkyu</a:t>
            </a:r>
            <a:r>
              <a:rPr lang="en-US" sz="2400" dirty="0" smtClean="0"/>
              <a:t> Jung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i="1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i="1" dirty="0" smtClean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i="1" dirty="0"/>
          </a:p>
        </p:txBody>
      </p:sp>
      <p:pic>
        <p:nvPicPr>
          <p:cNvPr id="1757186" name="Picture 2" descr="Foto Dr. Benjamin Eltzne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9" r="12861"/>
          <a:stretch/>
        </p:blipFill>
        <p:spPr bwMode="auto">
          <a:xfrm>
            <a:off x="1096107" y="4476750"/>
            <a:ext cx="1723293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3.gstatic.com/images?q=tbn:ANd9GcRI1mYWg3b3Bbsedgc7TqK8T8ONYtWQ8Akz64Dkjycv3v2kK2YREQ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3676" b="30218"/>
          <a:stretch/>
        </p:blipFill>
        <p:spPr bwMode="auto">
          <a:xfrm>
            <a:off x="6820848" y="4476750"/>
            <a:ext cx="1865952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encrypted-tbn3.gstatic.com/images?q=tbn:ANd9GcSw7VBMeb853uG9WtExUu7zBQ3PG7pQ1XEse8uO9yeTX7nOhMr6QQ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" r="10461" b="14277"/>
          <a:stretch/>
        </p:blipFill>
        <p:spPr bwMode="auto">
          <a:xfrm>
            <a:off x="3962400" y="4476749"/>
            <a:ext cx="1873547" cy="23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35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Polysphere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PCA-type Analysis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71600"/>
            <a:ext cx="8094663" cy="5181600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Deeper New Methodology:    PNDS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For </a:t>
            </a:r>
            <a:r>
              <a:rPr lang="en-US" dirty="0" err="1" smtClean="0"/>
              <a:t>Polysphere</a:t>
            </a:r>
            <a:r>
              <a:rPr lang="en-US" dirty="0" smtClean="0"/>
              <a:t> 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~Toy Example</a:t>
            </a:r>
            <a:endParaRPr lang="en-US" i="1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i="1" dirty="0" smtClean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i="1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i="1" dirty="0" smtClean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i="1" dirty="0" smtClean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i="1" dirty="0" smtClean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sz="1600" dirty="0" smtClean="0"/>
              <a:t>                          Thanks to B. </a:t>
            </a:r>
            <a:r>
              <a:rPr lang="en-US" sz="1600" dirty="0" err="1" smtClean="0"/>
              <a:t>Eltzner</a:t>
            </a:r>
            <a:endParaRPr lang="en-US" sz="1600" dirty="0"/>
          </a:p>
        </p:txBody>
      </p:sp>
      <p:pic>
        <p:nvPicPr>
          <p:cNvPr id="17397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893" y="1935328"/>
            <a:ext cx="4893107" cy="492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41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Vectors of Angles as Data Objects</a:t>
                </a: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 smtClean="0">
                          <a:latin typeface="Cambria Math"/>
                          <a:ea typeface="Cambria Math"/>
                        </a:rPr>
                        <m:t>∈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u="sng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Torus Type Space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Useful in Structural </a:t>
                </a:r>
                <a:r>
                  <a:rPr lang="en-US" dirty="0"/>
                  <a:t>C</a:t>
                </a:r>
                <a:r>
                  <a:rPr lang="en-US" dirty="0" smtClean="0"/>
                  <a:t>hemistry</a:t>
                </a: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(sequences of bond angles)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u="sng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u="sng" dirty="0" smtClean="0"/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</p:spTree>
    <p:extLst>
      <p:ext uri="{BB962C8B-B14F-4D97-AF65-F5344CB8AC3E}">
        <p14:creationId xmlns:p14="http://schemas.microsoft.com/office/powerpoint/2010/main" val="147232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Vectors of Angles as Data Objects</a:t>
                </a: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 smtClean="0">
                          <a:latin typeface="Cambria Math"/>
                          <a:ea typeface="Cambria Math"/>
                        </a:rPr>
                        <m:t>∈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Slice space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 smtClean="0"/>
                  <a:t> with hyperplanes????</a:t>
                </a: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(ala Principal Nested Spheres)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u="sng" dirty="0" smtClean="0"/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</p:spTree>
    <p:extLst>
      <p:ext uri="{BB962C8B-B14F-4D97-AF65-F5344CB8AC3E}">
        <p14:creationId xmlns:p14="http://schemas.microsoft.com/office/powerpoint/2010/main" val="223340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Slice space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 smtClean="0"/>
                  <a:t> with hyperplanes????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An Approach:    Embed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 smtClean="0"/>
                  <a:t>   in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/>
                  <a:t>E</a:t>
                </a:r>
                <a:r>
                  <a:rPr lang="en-US" dirty="0" smtClean="0"/>
                  <a:t>.g.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 smtClean="0">
                          <a:latin typeface="Cambria Math"/>
                          <a:ea typeface="Cambria Math"/>
                        </a:rPr>
                        <m:t>→</m:t>
                      </m:r>
                      <m:d>
                        <m:d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c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os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c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os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412" b="-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</p:spTree>
    <p:extLst>
      <p:ext uri="{BB962C8B-B14F-4D97-AF65-F5344CB8AC3E}">
        <p14:creationId xmlns:p14="http://schemas.microsoft.com/office/powerpoint/2010/main" val="222309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Embedding for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/>
                  <a:t>   (in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 smtClean="0"/>
                  <a:t>):</a:t>
                </a: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 smtClean="0">
                          <a:latin typeface="Cambria Math"/>
                          <a:ea typeface="Cambria Math"/>
                        </a:rPr>
                        <m:t>→</m:t>
                      </m:r>
                      <m:d>
                        <m:d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c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os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c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os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/>
                  <a:t>Note:  Different </a:t>
                </a: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  “donut”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(treats angles “same”)</a:t>
                </a:r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529" b="-4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62" y="3371850"/>
            <a:ext cx="3271838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4267200" y="5114925"/>
            <a:ext cx="2362200" cy="600075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1600200" y="3581400"/>
            <a:ext cx="2514600" cy="2590800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7415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Embedding for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/>
                  <a:t>   (in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 smtClean="0"/>
                  <a:t>):</a:t>
                </a: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 smtClean="0">
                          <a:latin typeface="Cambria Math"/>
                          <a:ea typeface="Cambria Math"/>
                        </a:rPr>
                        <m:t>→</m:t>
                      </m:r>
                      <m:d>
                        <m:d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c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os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c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os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Notes: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anose="05000000000000000000" pitchFamily="2" charset="2"/>
                  <a:buChar char="q"/>
                </a:pPr>
                <a:r>
                  <a:rPr lang="en-US" dirty="0"/>
                  <a:t> </a:t>
                </a:r>
                <a:r>
                  <a:rPr lang="en-US" dirty="0" smtClean="0"/>
                  <a:t> Data lie on 2-d sub-manifold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algn="l">
                  <a:lnSpc>
                    <a:spcPct val="110000"/>
                  </a:lnSpc>
                  <a:buClrTx/>
                  <a:buSzPct val="100000"/>
                  <a:buFont typeface="Wingdings" panose="05000000000000000000" pitchFamily="2" charset="2"/>
                  <a:buChar char="q"/>
                </a:pPr>
                <a:r>
                  <a:rPr lang="en-US" dirty="0"/>
                  <a:t> </a:t>
                </a:r>
                <a:r>
                  <a:rPr lang="en-US" dirty="0" smtClean="0"/>
                  <a:t> Since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func>
                          <m:func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  <m:brk m:alnAt="7"/>
                              </m:rPr>
                              <a:rPr lang="en-US">
                                <a:latin typeface="Cambria Math"/>
                                <a:ea typeface="Cambria Math"/>
                              </a:rPr>
                              <m:t>c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ea typeface="Cambria Math"/>
                              </a:rPr>
                              <m:t>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func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func>
                          <m:func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ea typeface="Cambria Math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func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,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𝑗</m:t>
                    </m:r>
                    <m:r>
                      <a:rPr lang="en-US" b="0" i="1" smtClean="0">
                        <a:latin typeface="Cambria Math"/>
                      </a:rPr>
                      <m:t>=1,2</m:t>
                    </m:r>
                  </m:oMath>
                </a14:m>
                <a:endParaRPr lang="en-US" dirty="0" smtClean="0"/>
              </a:p>
              <a:p>
                <a:pPr algn="l">
                  <a:lnSpc>
                    <a:spcPct val="110000"/>
                  </a:lnSpc>
                  <a:buClrTx/>
                  <a:buSzPct val="100000"/>
                  <a:buFont typeface="Wingdings" panose="05000000000000000000" pitchFamily="2" charset="2"/>
                  <a:buChar char="q"/>
                </a:pPr>
                <a:r>
                  <a:rPr lang="en-US" dirty="0" smtClean="0"/>
                  <a:t>  Slice with a plane gives a 1-d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curve</a:t>
                </a:r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529" b="-5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</p:spTree>
    <p:extLst>
      <p:ext uri="{BB962C8B-B14F-4D97-AF65-F5344CB8AC3E}">
        <p14:creationId xmlns:p14="http://schemas.microsoft.com/office/powerpoint/2010/main" val="347815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Planar “Tiled”  Embedding for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/>
                  <a:t>:</a:t>
                </a:r>
                <a:endParaRPr lang="en-US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  <p:pic>
        <p:nvPicPr>
          <p:cNvPr id="4177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58068"/>
            <a:ext cx="6934200" cy="4899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784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</a:t>
            </a:r>
            <a:endParaRPr lang="en-US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363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57201" y="1479550"/>
                <a:ext cx="8269288" cy="4768850"/>
              </a:xfrm>
            </p:spPr>
            <p:txBody>
              <a:bodyPr/>
              <a:lstStyle/>
              <a:p>
                <a:pPr marL="0" indent="0" algn="l"/>
                <a:r>
                  <a:rPr lang="en-US" altLang="en-US" dirty="0" smtClean="0"/>
                  <a:t>Discussions With:</a:t>
                </a:r>
              </a:p>
              <a:p>
                <a:pPr marL="0" indent="0" algn="l"/>
                <a:r>
                  <a:rPr lang="en-US" altLang="en-US" dirty="0" smtClean="0"/>
                  <a:t>Andy Wood &amp; </a:t>
                </a:r>
                <a:r>
                  <a:rPr lang="en-US" altLang="en-US" dirty="0" err="1" smtClean="0"/>
                  <a:t>Huiling</a:t>
                </a:r>
                <a:r>
                  <a:rPr lang="en-US" altLang="en-US" dirty="0" smtClean="0"/>
                  <a:t> Le</a:t>
                </a:r>
              </a:p>
              <a:p>
                <a:pPr marL="0" indent="0" algn="l"/>
                <a:r>
                  <a:rPr lang="en-US" altLang="en-US" dirty="0" smtClean="0"/>
                  <a:t>University of Nottingham</a:t>
                </a:r>
              </a:p>
              <a:p>
                <a:pPr marL="0" indent="0" algn="l"/>
                <a:r>
                  <a:rPr lang="en-US" altLang="en-US" dirty="0" smtClean="0"/>
                  <a:t>Summer 2016</a:t>
                </a:r>
              </a:p>
              <a:p>
                <a:pPr marL="0" indent="0" algn="l"/>
                <a:endParaRPr lang="en-US" altLang="en-US" dirty="0"/>
              </a:p>
              <a:p>
                <a:pPr marL="0" indent="0" algn="l"/>
                <a:r>
                  <a:rPr lang="en-US" altLang="en-US" dirty="0" smtClean="0"/>
                  <a:t>Goal:  Analog of Principal Nested Spheres</a:t>
                </a:r>
              </a:p>
              <a:p>
                <a:pPr marL="0" indent="0" algn="l"/>
                <a:r>
                  <a:rPr lang="en-US" altLang="en-US" dirty="0" smtClean="0"/>
                  <a:t>In Torus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altLang="en-US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altLang="en-US" i="1" smtClean="0">
                        <a:latin typeface="Cambria Math"/>
                        <a:ea typeface="Cambria Math"/>
                      </a:rPr>
                      <m:t>×⋯</m:t>
                    </m:r>
                    <m:sSup>
                      <m:sSupPr>
                        <m:ctrlPr>
                          <a:rPr lang="en-US" altLang="en-US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en-US" i="1" smtClean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altLang="en-US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p>
                        <m:r>
                          <a:rPr lang="en-US" alt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en-US" dirty="0" smtClean="0"/>
                  <a:t>)  Spaces</a:t>
                </a:r>
              </a:p>
            </p:txBody>
          </p:sp>
        </mc:Choice>
        <mc:Fallback xmlns="">
          <p:sp>
            <p:nvSpPr>
              <p:cNvPr id="45363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1" y="1479550"/>
                <a:ext cx="8269288" cy="4768850"/>
              </a:xfrm>
              <a:blipFill rotWithShape="1">
                <a:blip r:embed="rId2"/>
                <a:stretch>
                  <a:fillRect l="-1842" t="-16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6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04801" y="1371600"/>
                <a:ext cx="8421688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E.g.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b="0" dirty="0" smtClean="0"/>
                  <a:t>,  </a:t>
                </a:r>
                <a:r>
                  <a:rPr lang="en-US" dirty="0" smtClean="0"/>
                  <a:t>Data w/ “Single Mode of </a:t>
                </a:r>
                <a:r>
                  <a:rPr lang="en-US" dirty="0" err="1" smtClean="0"/>
                  <a:t>Var’n</a:t>
                </a:r>
                <a:r>
                  <a:rPr lang="en-US" dirty="0" smtClean="0"/>
                  <a:t>”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Best Fitting Planar Slice gives </a:t>
                </a:r>
                <a:r>
                  <a:rPr lang="en-US" u="sng" dirty="0" smtClean="0"/>
                  <a:t>Bimodal </a:t>
                </a:r>
                <a:r>
                  <a:rPr lang="en-US" u="sng" dirty="0" err="1" smtClean="0"/>
                  <a:t>Dist’n</a:t>
                </a:r>
                <a:endParaRPr lang="en-US" u="sng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sz="1200" dirty="0" smtClean="0"/>
                  <a:t>Special Thanks to 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sz="1200" dirty="0" smtClean="0"/>
                  <a:t>Eduardo </a:t>
                </a:r>
                <a:r>
                  <a:rPr lang="en-US" sz="1200" dirty="0" err="1" smtClean="0"/>
                  <a:t>García-Portugués</a:t>
                </a:r>
                <a:endParaRPr lang="en-US" sz="1200" dirty="0" smtClean="0"/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04801" y="1371600"/>
                <a:ext cx="8421688" cy="5181600"/>
              </a:xfrm>
              <a:blipFill rotWithShape="1">
                <a:blip r:embed="rId3"/>
                <a:stretch>
                  <a:fillRect l="-1809" t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/>
              <a:t>Vectors of Angles as Data Objects</a:t>
            </a:r>
          </a:p>
        </p:txBody>
      </p:sp>
      <p:pic>
        <p:nvPicPr>
          <p:cNvPr id="17592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62" y="3371850"/>
            <a:ext cx="3271838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923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118" y="3386718"/>
            <a:ext cx="3471282" cy="347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18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04801" y="1371600"/>
                <a:ext cx="8421688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E.g.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b="0" dirty="0" smtClean="0"/>
                  <a:t>,  </a:t>
                </a:r>
                <a:r>
                  <a:rPr lang="en-US" dirty="0" smtClean="0"/>
                  <a:t>Data w/ “Single Mode of </a:t>
                </a:r>
                <a:r>
                  <a:rPr lang="en-US" dirty="0" err="1" smtClean="0"/>
                  <a:t>Var’n</a:t>
                </a:r>
                <a:r>
                  <a:rPr lang="en-US" dirty="0" smtClean="0"/>
                  <a:t>”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Gets worse for tighter distribution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sz="1200" dirty="0" smtClean="0"/>
                  <a:t>Special Thanks to 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sz="1200" dirty="0" smtClean="0"/>
                  <a:t>Eduardo </a:t>
                </a:r>
                <a:r>
                  <a:rPr lang="en-US" sz="1200" dirty="0" err="1" smtClean="0"/>
                  <a:t>García-Portugués</a:t>
                </a:r>
                <a:endParaRPr lang="en-US" sz="1200" dirty="0" smtClean="0"/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04801" y="1371600"/>
                <a:ext cx="8421688" cy="5181600"/>
              </a:xfrm>
              <a:blipFill rotWithShape="1">
                <a:blip r:embed="rId3"/>
                <a:stretch>
                  <a:fillRect l="-1809" t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/>
              <a:t>Vectors of Angles as Data Objects</a:t>
            </a:r>
          </a:p>
        </p:txBody>
      </p:sp>
      <p:pic>
        <p:nvPicPr>
          <p:cNvPr id="17602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012" y="3371850"/>
            <a:ext cx="348615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6025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162" y="3371850"/>
            <a:ext cx="3271838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24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04801" y="1371600"/>
                <a:ext cx="8421688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E.g.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b="0" dirty="0" smtClean="0"/>
                  <a:t>,  </a:t>
                </a:r>
                <a:r>
                  <a:rPr lang="en-US" dirty="0" smtClean="0"/>
                  <a:t>Data w/ “Single Mode of </a:t>
                </a:r>
                <a:r>
                  <a:rPr lang="en-US" dirty="0" err="1" smtClean="0"/>
                  <a:t>Var’n</a:t>
                </a:r>
                <a:r>
                  <a:rPr lang="en-US" dirty="0" smtClean="0"/>
                  <a:t>”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Just slightly tighter gives: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         </a:t>
                </a:r>
                <a:r>
                  <a:rPr lang="en-US" i="1" dirty="0" smtClean="0"/>
                  <a:t>Disconnected </a:t>
                </a:r>
                <a:r>
                  <a:rPr lang="en-US" i="1" dirty="0" err="1" smtClean="0"/>
                  <a:t>Approx’ing</a:t>
                </a:r>
                <a:r>
                  <a:rPr lang="en-US" i="1" dirty="0" smtClean="0"/>
                  <a:t> Manifold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sz="1200" dirty="0" smtClean="0"/>
                  <a:t>Special Thanks to 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sz="1200" dirty="0" smtClean="0"/>
                  <a:t>Eduardo </a:t>
                </a:r>
                <a:r>
                  <a:rPr lang="en-US" sz="1200" dirty="0" err="1" smtClean="0"/>
                  <a:t>García-Portugués</a:t>
                </a:r>
                <a:endParaRPr lang="en-US" sz="1200" dirty="0" smtClean="0"/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04801" y="1371600"/>
                <a:ext cx="8421688" cy="5181600"/>
              </a:xfrm>
              <a:blipFill rotWithShape="1">
                <a:blip r:embed="rId3"/>
                <a:stretch>
                  <a:fillRect l="-1809" t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/>
              <a:t>Vectors of Angles as Data Objects</a:t>
            </a:r>
          </a:p>
        </p:txBody>
      </p:sp>
      <p:pic>
        <p:nvPicPr>
          <p:cNvPr id="17612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62" y="3371850"/>
            <a:ext cx="3271838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718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3371850"/>
            <a:ext cx="348615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432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Vectors of Angles as Data Objects</a:t>
                </a: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 smtClean="0">
                          <a:latin typeface="Cambria Math"/>
                          <a:ea typeface="Cambria Math"/>
                        </a:rPr>
                        <m:t>∈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Slice space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 smtClean="0"/>
                  <a:t> with hyperplanes????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sz="1200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Gives clumsy lower d “subspaces”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sz="1200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Algebraic Geometry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⟹</m:t>
                    </m:r>
                  </m:oMath>
                </a14:m>
                <a:r>
                  <a:rPr lang="en-US" dirty="0" smtClean="0"/>
                  <a:t>  better slicing?</a:t>
                </a: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u="sng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u="sng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u="sng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u="sng" dirty="0" smtClean="0"/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</p:spTree>
    <p:extLst>
      <p:ext uri="{BB962C8B-B14F-4D97-AF65-F5344CB8AC3E}">
        <p14:creationId xmlns:p14="http://schemas.microsoft.com/office/powerpoint/2010/main" val="40778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Embedding for general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  in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 smtClean="0"/>
                  <a:t>: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 smtClean="0"/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 smtClean="0">
                          <a:latin typeface="Cambria Math"/>
                          <a:ea typeface="Cambria Math"/>
                        </a:rPr>
                        <m:t>→</m:t>
                      </m:r>
                      <m:d>
                        <m:d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n-US">
                                              <a:latin typeface="Cambria Math"/>
                                              <a:ea typeface="Cambria Math"/>
                                            </a:rPr>
                                            <m:t>c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  <a:ea typeface="Cambria Math"/>
                                            </a:rPr>
                                            <m:t>os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  <a:ea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  <m:brk m:alnAt="7"/>
                                            </m:rPr>
                                            <a:rPr lang="en-US">
                                              <a:latin typeface="Cambria Math"/>
                                              <a:ea typeface="Cambria Math"/>
                                            </a:rPr>
                                            <m:t>c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  <a:ea typeface="Cambria Math"/>
                                            </a:rPr>
                                            <m:t>os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𝑑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  <m:mr>
                                    <m:e>
                                      <m:func>
                                        <m:funcPr>
                                          <m:ctrlP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  <a:ea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𝑑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/>
                  <a:t>Where are they in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 smtClean="0"/>
                  <a:t>?</a:t>
                </a:r>
              </a:p>
            </p:txBody>
          </p:sp>
        </mc:Choice>
        <mc:Fallback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412" b="-1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</p:spTree>
    <p:extLst>
      <p:ext uri="{BB962C8B-B14F-4D97-AF65-F5344CB8AC3E}">
        <p14:creationId xmlns:p14="http://schemas.microsoft.com/office/powerpoint/2010/main" val="165694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Embedding for general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  in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 smtClean="0"/>
                  <a:t>: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/>
                  <a:t>Where are they in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/>
                  <a:t>?</a:t>
                </a:r>
                <a:endParaRPr lang="en-US" dirty="0" smtClean="0"/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‖"/>
                          <m:endChr m:val="‖"/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</m:ctrlPr>
                                </m:mP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func>
                                            <m:funcPr>
                                              <m:ctrlP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  <m:brk m:alnAt="7"/>
                                                </m:rPr>
                                                <a:rPr lang="en-US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c</m:t>
                                              </m:r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os</m:t>
                                              </m:r>
                                            </m:fName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func>
                                        </m:e>
                                      </m:mr>
                                      <m:mr>
                                        <m:e>
                                          <m:func>
                                            <m:funcPr>
                                              <m:ctrlP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sin</m:t>
                                              </m:r>
                                            </m:fName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func>
                                        </m:e>
                                      </m:mr>
                                    </m:m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⋮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func>
                                            <m:funcPr>
                                              <m:ctrlP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  <m:brk m:alnAt="7"/>
                                                </m:rPr>
                                                <a:rPr lang="en-US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c</m:t>
                                              </m:r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os</m:t>
                                              </m:r>
                                            </m:fName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𝑑</m:t>
                                                  </m:r>
                                                </m:sub>
                                              </m:sSub>
                                            </m:e>
                                          </m:func>
                                        </m:e>
                                      </m:mr>
                                      <m:mr>
                                        <m:e>
                                          <m:func>
                                            <m:funcPr>
                                              <m:ctrlPr>
                                                <a:rPr lang="en-U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sin</m:t>
                                              </m:r>
                                            </m:fName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𝑑</m:t>
                                                  </m:r>
                                                </m:sub>
                                              </m:sSub>
                                            </m:e>
                                          </m:func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So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 dim </a:t>
                </a:r>
                <a:r>
                  <a:rPr lang="en-US" dirty="0" err="1" smtClean="0"/>
                  <a:t>submanifold</a:t>
                </a:r>
                <a:r>
                  <a:rPr lang="en-US" dirty="0" smtClean="0"/>
                  <a:t> of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</m:rad>
                    <m:r>
                      <a:rPr lang="en-US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</p:spTree>
    <p:extLst>
      <p:ext uri="{BB962C8B-B14F-4D97-AF65-F5344CB8AC3E}">
        <p14:creationId xmlns:p14="http://schemas.microsoft.com/office/powerpoint/2010/main" val="6577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Embedding for general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  in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 smtClean="0"/>
                  <a:t>: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/>
                  <a:t>Where are they in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/>
                  <a:t>?</a:t>
                </a:r>
                <a:endParaRPr lang="en-US" dirty="0" smtClean="0"/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 dim </a:t>
                </a:r>
                <a:r>
                  <a:rPr lang="en-US" dirty="0" err="1" smtClean="0"/>
                  <a:t>submanifold</a:t>
                </a:r>
                <a:r>
                  <a:rPr lang="en-US" dirty="0" smtClean="0"/>
                  <a:t> of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</m:rad>
                    <m:r>
                      <a:rPr lang="en-US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Could do PNS there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	(but lose torus structure)</a:t>
                </a: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</p:spTree>
    <p:extLst>
      <p:ext uri="{BB962C8B-B14F-4D97-AF65-F5344CB8AC3E}">
        <p14:creationId xmlns:p14="http://schemas.microsoft.com/office/powerpoint/2010/main" val="10830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Xavier </a:t>
            </a:r>
            <a:r>
              <a:rPr lang="en-US" alt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Pennec</a:t>
            </a:r>
            <a: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Idea</a:t>
            </a:r>
            <a:endParaRPr lang="en-US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36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79550"/>
            <a:ext cx="8534399" cy="476885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altLang="en-US" dirty="0" smtClean="0"/>
              <a:t>Replace both:</a:t>
            </a:r>
          </a:p>
          <a:p>
            <a:pPr algn="l"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Ø"/>
            </a:pPr>
            <a:r>
              <a:rPr lang="en-US" altLang="en-US" dirty="0" smtClean="0"/>
              <a:t>  Forwards PCA</a:t>
            </a:r>
          </a:p>
          <a:p>
            <a:pPr algn="l"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Ø"/>
            </a:pPr>
            <a:r>
              <a:rPr lang="en-US" altLang="en-US" dirty="0"/>
              <a:t> </a:t>
            </a:r>
            <a:r>
              <a:rPr lang="en-US" altLang="en-US" dirty="0" smtClean="0"/>
              <a:t> Backwards PCA</a:t>
            </a:r>
            <a:endParaRPr lang="en-US" altLang="en-US" dirty="0"/>
          </a:p>
          <a:p>
            <a:pPr algn="l">
              <a:lnSpc>
                <a:spcPct val="150000"/>
              </a:lnSpc>
            </a:pPr>
            <a:r>
              <a:rPr lang="en-US" altLang="en-US" dirty="0" smtClean="0"/>
              <a:t>With “Flag” Approach:</a:t>
            </a:r>
          </a:p>
          <a:p>
            <a:pPr algn="l"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ü"/>
            </a:pPr>
            <a:r>
              <a:rPr lang="en-US" altLang="en-US" dirty="0"/>
              <a:t> </a:t>
            </a:r>
            <a:r>
              <a:rPr lang="en-US" altLang="en-US" dirty="0" smtClean="0"/>
              <a:t> Non-Greedy, Global Optimization</a:t>
            </a:r>
          </a:p>
          <a:p>
            <a:pPr algn="l"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ü"/>
            </a:pPr>
            <a:r>
              <a:rPr lang="en-US" altLang="en-US" dirty="0"/>
              <a:t> </a:t>
            </a:r>
            <a:r>
              <a:rPr lang="en-US" altLang="en-US" dirty="0" smtClean="0"/>
              <a:t> Challenge:  Identify the Flag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477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71600"/>
            <a:ext cx="8094663" cy="5181600"/>
          </a:xfrm>
        </p:spPr>
        <p:txBody>
          <a:bodyPr/>
          <a:lstStyle/>
          <a:p>
            <a:pPr algn="l" eaLnBrk="1" hangingPunct="1">
              <a:lnSpc>
                <a:spcPct val="15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Note Important Property of PNS</a:t>
            </a:r>
          </a:p>
          <a:p>
            <a:pPr algn="l" eaLnBrk="1" hangingPunct="1">
              <a:lnSpc>
                <a:spcPct val="15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Planar slice of sphere   </a:t>
            </a:r>
            <a:r>
              <a:rPr lang="en-US" dirty="0" smtClean="0">
                <a:sym typeface="Wingdings" panose="05000000000000000000" pitchFamily="2" charset="2"/>
              </a:rPr>
              <a:t>   </a:t>
            </a:r>
            <a:r>
              <a:rPr lang="en-US" dirty="0" err="1" smtClean="0">
                <a:sym typeface="Wingdings" panose="05000000000000000000" pitchFamily="2" charset="2"/>
              </a:rPr>
              <a:t>subsphere</a:t>
            </a:r>
            <a:endParaRPr lang="en-US" dirty="0"/>
          </a:p>
          <a:p>
            <a:pPr algn="l" eaLnBrk="1" hangingPunct="1">
              <a:lnSpc>
                <a:spcPct val="15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Same for Ellipsoids???</a:t>
            </a:r>
          </a:p>
          <a:p>
            <a:pPr algn="l" eaLnBrk="1" hangingPunct="1">
              <a:lnSpc>
                <a:spcPct val="15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Idea:  Enforce </a:t>
            </a:r>
            <a:r>
              <a:rPr lang="en-US" dirty="0"/>
              <a:t>T</a:t>
            </a:r>
            <a:r>
              <a:rPr lang="en-US" dirty="0" smtClean="0"/>
              <a:t>his </a:t>
            </a:r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/>
              <a:t>T</a:t>
            </a:r>
            <a:r>
              <a:rPr lang="en-US" dirty="0" smtClean="0"/>
              <a:t>orii</a:t>
            </a:r>
          </a:p>
          <a:p>
            <a:pPr algn="l" eaLnBrk="1" hangingPunct="1">
              <a:lnSpc>
                <a:spcPct val="15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Consequence:  Can Define Flags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u="sng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u="sng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</p:spTree>
    <p:extLst>
      <p:ext uri="{BB962C8B-B14F-4D97-AF65-F5344CB8AC3E}">
        <p14:creationId xmlns:p14="http://schemas.microsoft.com/office/powerpoint/2010/main" val="412346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Torii Approach  (d=2)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/>
                <a:r>
                  <a:rPr lang="en-US" dirty="0" smtClean="0"/>
                  <a:t>For any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algn="l"/>
                <a:r>
                  <a:rPr lang="en-US" dirty="0" smtClean="0"/>
                  <a:t>Projection of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 onto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p>
                        </m:sSup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en-US" dirty="0" smtClean="0"/>
                  <a:t> is:</a:t>
                </a:r>
              </a:p>
              <a:p>
                <a:pPr algn="l"/>
                <a:r>
                  <a:rPr lang="en-US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arg</m:t>
                        </m:r>
                      </m:fNam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𝑚𝑖𝑛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p>
                                </m:sSup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sub>
                        </m:sSub>
                      </m:e>
                    </m:func>
                    <m:d>
                      <m:dPr>
                        <m:begChr m:val="‖"/>
                        <m:endChr m:val="‖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en-US" b="0" dirty="0" smtClean="0"/>
              </a:p>
              <a:p>
                <a:pPr algn="l"/>
                <a:r>
                  <a:rPr lang="en-US" sz="2000" dirty="0" smtClean="0"/>
                  <a:t>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0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arg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𝑚𝑖𝑛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1</m:t>
                                    </m:r>
                                  </m:sup>
                                </m:sSup>
                              </m:e>
                              <m:sup>
                                <m:r>
                                  <a:rPr lang="en-US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sub>
                        </m:sSub>
                      </m:e>
                    </m:func>
                    <m:d>
                      <m:dPr>
                        <m:begChr m:val="["/>
                        <m:endChr m:val="]"/>
                        <m:ctrlPr>
                          <a:rPr lang="en-US" sz="20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2000" dirty="0" smtClean="0"/>
              </a:p>
              <a:p>
                <a:pPr algn="l"/>
                <a:r>
                  <a:rPr lang="en-US" dirty="0" smtClean="0"/>
                  <a:t>Now Represent  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𝑡</m:t>
                    </m:r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800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mPr>
                                <m:mr>
                                  <m:e>
                                    <m:func>
                                      <m:funcPr>
                                        <m:ctrlPr>
                                          <a:rPr lang="en-US" sz="28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sz="2800">
                                            <a:latin typeface="Cambria Math"/>
                                            <a:ea typeface="Cambria Math"/>
                                          </a:rPr>
                                          <m:t>c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800">
                                            <a:latin typeface="Cambria Math"/>
                                            <a:ea typeface="Cambria Math"/>
                                          </a:rPr>
                                          <m:t>os</m:t>
                                        </m:r>
                                      </m:fName>
                                      <m:e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func>
                                  </m:e>
                                </m:mr>
                                <m:mr>
                                  <m:e>
                                    <m:func>
                                      <m:funcPr>
                                        <m:ctrlPr>
                                          <a:rPr lang="en-US" sz="28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800">
                                            <a:latin typeface="Cambria Math"/>
                                            <a:ea typeface="Cambria Math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func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mPr>
                                <m:mr>
                                  <m:e>
                                    <m:func>
                                      <m:funcPr>
                                        <m:ctrlPr>
                                          <a:rPr lang="en-US" sz="28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sz="2800">
                                            <a:latin typeface="Cambria Math"/>
                                            <a:ea typeface="Cambria Math"/>
                                          </a:rPr>
                                          <m:t>c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800">
                                            <a:latin typeface="Cambria Math"/>
                                            <a:ea typeface="Cambria Math"/>
                                          </a:rPr>
                                          <m:t>os</m:t>
                                        </m:r>
                                      </m:fName>
                                      <m:e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𝑑</m:t>
                                            </m:r>
                                          </m:sub>
                                        </m:sSub>
                                      </m:e>
                                    </m:func>
                                  </m:e>
                                </m:mr>
                                <m:mr>
                                  <m:e>
                                    <m:func>
                                      <m:funcPr>
                                        <m:ctrlPr>
                                          <a:rPr lang="en-US" sz="28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800">
                                            <a:latin typeface="Cambria Math"/>
                                            <a:ea typeface="Cambria Math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𝑑</m:t>
                                            </m:r>
                                          </m:sub>
                                        </m:sSub>
                                      </m:e>
                                    </m:func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58" t="-1790" b="-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65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 Nested Spheres Analysis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71600"/>
            <a:ext cx="8094663" cy="5181600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smtClean="0"/>
              <a:t>Top Down Nested (small) spheres</a:t>
            </a:r>
          </a:p>
        </p:txBody>
      </p:sp>
      <p:pic>
        <p:nvPicPr>
          <p:cNvPr id="145412" name="Picture 3"/>
          <p:cNvPicPr>
            <a:picLocks noChangeAspect="1" noChangeArrowheads="1"/>
          </p:cNvPicPr>
          <p:nvPr/>
        </p:nvPicPr>
        <p:blipFill>
          <a:blip r:embed="rId3" cstate="print"/>
          <a:srcRect l="6778" t="22960" r="3389" b="11481"/>
          <a:stretch>
            <a:fillRect/>
          </a:stretch>
        </p:blipFill>
        <p:spPr bwMode="auto">
          <a:xfrm>
            <a:off x="228600" y="2895600"/>
            <a:ext cx="8724900" cy="3759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742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Torii Approach  (d=2)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/>
                <a:r>
                  <a:rPr lang="en-US" dirty="0" smtClean="0"/>
                  <a:t>For any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algn="l"/>
                <a:r>
                  <a:rPr lang="en-US" dirty="0" smtClean="0"/>
                  <a:t>Projection of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 onto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p>
                        </m:sSup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en-US" dirty="0" smtClean="0"/>
                  <a:t> is</a:t>
                </a:r>
                <a:r>
                  <a:rPr lang="en-US" dirty="0" smtClean="0"/>
                  <a:t>:</a:t>
                </a:r>
              </a:p>
              <a:p>
                <a:pPr algn="l"/>
                <a:r>
                  <a:rPr lang="en-US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arg</m:t>
                        </m:r>
                      </m:fNam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𝑚𝑖𝑛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p>
                                </m:sSup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sub>
                        </m:sSub>
                      </m:e>
                    </m:func>
                    <m:d>
                      <m:dPr>
                        <m:begChr m:val="‖"/>
                        <m:endChr m:val="‖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en-US" b="0" dirty="0" smtClean="0"/>
              </a:p>
              <a:p>
                <a:pPr algn="l"/>
                <a:r>
                  <a:rPr lang="en-US" sz="2000" dirty="0" smtClean="0"/>
                  <a:t>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0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arg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𝑚𝑖𝑛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1</m:t>
                                    </m:r>
                                  </m:sup>
                                </m:sSup>
                              </m:e>
                              <m:sup>
                                <m:r>
                                  <a:rPr lang="en-US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sub>
                        </m:sSub>
                      </m:e>
                    </m:func>
                    <m:d>
                      <m:dPr>
                        <m:begChr m:val="["/>
                        <m:endChr m:val="]"/>
                        <m:ctrlPr>
                          <a:rPr lang="en-US" sz="20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2000" dirty="0" smtClean="0"/>
              </a:p>
              <a:p>
                <a:pPr algn="l"/>
                <a:endParaRPr lang="en-US" sz="1600" dirty="0" smtClean="0"/>
              </a:p>
              <a:p>
                <a:pPr algn="l"/>
                <a:r>
                  <a:rPr lang="en-US" sz="1600" dirty="0" smtClean="0"/>
                  <a:t>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1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arg</m:t>
                        </m:r>
                      </m:fName>
                      <m:e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𝑚𝑖𝑛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1</m:t>
                                    </m:r>
                                  </m:sup>
                                </m:sSup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sub>
                        </m:sSub>
                      </m:e>
                    </m:func>
                    <m:d>
                      <m:dPr>
                        <m:begChr m:val="["/>
                        <m:endChr m:val="]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6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6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6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6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1600" dirty="0" smtClean="0"/>
              </a:p>
              <a:p>
                <a:pPr algn="l"/>
                <a:endParaRPr lang="en-US" sz="1600" dirty="0" smtClean="0"/>
              </a:p>
              <a:p>
                <a:pPr algn="l"/>
                <a:r>
                  <a:rPr lang="en-US" sz="1600" dirty="0" smtClean="0"/>
                  <a:t>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1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arg</m:t>
                        </m:r>
                      </m:fName>
                      <m:e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𝑚𝑖𝑛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1</m:t>
                                    </m:r>
                                  </m:sup>
                                </m:sSup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sub>
                        </m:sSub>
                      </m:e>
                    </m:func>
                    <m:d>
                      <m:dPr>
                        <m:begChr m:val="["/>
                        <m:endChr m:val="]"/>
                        <m:ctrlPr>
                          <a:rPr lang="en-US" sz="1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6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6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1600" b="0" i="1" smtClean="0">
                        <a:latin typeface="Cambria Math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6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6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1600" dirty="0"/>
              </a:p>
              <a:p>
                <a:pPr algn="l"/>
                <a:endParaRPr lang="en-US" sz="1600" dirty="0"/>
              </a:p>
              <a:p>
                <a:pPr algn="l"/>
                <a:r>
                  <a:rPr lang="en-US" sz="1600" dirty="0"/>
                  <a:t>    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14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>
                            <a:latin typeface="Cambria Math"/>
                          </a:rPr>
                          <m:t>arg</m:t>
                        </m:r>
                      </m:fName>
                      <m:e>
                        <m:sSub>
                          <m:sSub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</a:rPr>
                              <m:t>𝑚𝑖𝑛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4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400" i="1" smtClean="0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1</m:t>
                                </m:r>
                              </m:sup>
                            </m:sSup>
                          </m:sub>
                        </m:sSub>
                      </m:e>
                    </m:func>
                    <m:d>
                      <m:dPr>
                        <m:begChr m:val="["/>
                        <m:endChr m:val="]"/>
                        <m:ctrlPr>
                          <a:rPr lang="en-US" sz="1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4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4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4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1400" i="1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sz="14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>
                            <a:latin typeface="Cambria Math"/>
                          </a:rPr>
                          <m:t>arg</m:t>
                        </m:r>
                      </m:fName>
                      <m:e>
                        <m:sSub>
                          <m:sSub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</a:rPr>
                              <m:t>𝑚𝑖𝑛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1</m:t>
                                </m:r>
                              </m:sup>
                            </m:sSup>
                          </m:sub>
                        </m:sSub>
                      </m:e>
                    </m:func>
                    <m:d>
                      <m:dPr>
                        <m:begChr m:val="["/>
                        <m:endChr m:val="]"/>
                        <m:ctrlPr>
                          <a:rPr lang="en-US" sz="1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4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4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4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1400" dirty="0"/>
              </a:p>
              <a:p>
                <a:pPr algn="l"/>
                <a:endParaRPr lang="en-US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58" t="-17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995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Torii Approach  (d=2)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/>
                <a:r>
                  <a:rPr lang="en-US" dirty="0" smtClean="0"/>
                  <a:t>For any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algn="l"/>
                <a:r>
                  <a:rPr lang="en-US" dirty="0" smtClean="0"/>
                  <a:t>Projection </a:t>
                </a:r>
                <a:r>
                  <a:rPr lang="en-US" dirty="0" smtClean="0"/>
                  <a:t>of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en-US" dirty="0" smtClean="0"/>
                  <a:t>onto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p>
                        </m:sSup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en-US" dirty="0" smtClean="0"/>
                  <a:t> is:</a:t>
                </a:r>
              </a:p>
              <a:p>
                <a:pPr algn="l"/>
                <a:r>
                  <a:rPr lang="en-US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arg</m:t>
                        </m:r>
                      </m:fNam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𝑚𝑖𝑛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p>
                                </m:sSup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sub>
                        </m:sSub>
                      </m:e>
                    </m:func>
                    <m:d>
                      <m:dPr>
                        <m:begChr m:val="‖"/>
                        <m:endChr m:val="‖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en-US" b="0" dirty="0" smtClean="0"/>
              </a:p>
              <a:p>
                <a:pPr algn="l"/>
                <a:r>
                  <a:rPr lang="en-US" sz="1400" dirty="0" smtClean="0"/>
                  <a:t>          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14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>
                            <a:latin typeface="Cambria Math"/>
                          </a:rPr>
                          <m:t>arg</m:t>
                        </m:r>
                      </m:fName>
                      <m:e>
                        <m:sSub>
                          <m:sSub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</a:rPr>
                              <m:t>𝑚𝑖𝑛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4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400" i="1" smtClean="0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1</m:t>
                                </m:r>
                              </m:sup>
                            </m:sSup>
                          </m:sub>
                        </m:sSub>
                      </m:e>
                    </m:func>
                    <m:d>
                      <m:dPr>
                        <m:begChr m:val="["/>
                        <m:endChr m:val="]"/>
                        <m:ctrlPr>
                          <a:rPr lang="en-US" sz="1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4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4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4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1400" i="1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sz="14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>
                            <a:latin typeface="Cambria Math"/>
                          </a:rPr>
                          <m:t>arg</m:t>
                        </m:r>
                      </m:fName>
                      <m:e>
                        <m:sSub>
                          <m:sSub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</a:rPr>
                              <m:t>𝑚𝑖𝑛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1</m:t>
                                </m:r>
                              </m:sup>
                            </m:sSup>
                          </m:sub>
                        </m:sSub>
                      </m:e>
                    </m:func>
                    <m:d>
                      <m:dPr>
                        <m:begChr m:val="["/>
                        <m:endChr m:val="]"/>
                        <m:ctrlPr>
                          <a:rPr lang="en-US" sz="1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4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4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func>
                                <m:r>
                                  <a:rPr lang="en-US" sz="14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1400" dirty="0"/>
              </a:p>
              <a:p>
                <a:pPr algn="l"/>
                <a:endParaRPr lang="en-US" sz="1600" dirty="0" smtClean="0"/>
              </a:p>
              <a:p>
                <a:pPr algn="l"/>
                <a:r>
                  <a:rPr lang="en-US" dirty="0" smtClean="0"/>
                  <a:t>I.e. Can Project “One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 smtClean="0"/>
                  <a:t> at a time”</a:t>
                </a:r>
              </a:p>
              <a:p>
                <a:pPr algn="l"/>
                <a:endParaRPr lang="en-US" dirty="0" smtClean="0"/>
              </a:p>
              <a:p>
                <a:pPr algn="l"/>
                <a:r>
                  <a:rPr lang="en-US" dirty="0" smtClean="0"/>
                  <a:t>Easily Generalizes to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𝑑</m:t>
                            </m:r>
                          </m:sup>
                        </m:s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⊆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</a:p>
              <a:p>
                <a:pPr algn="l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958" t="-17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403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Torii Approach  (d=2)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/>
                <a:r>
                  <a:rPr lang="en-US" dirty="0" smtClean="0"/>
                  <a:t>Extrinsic PCA Approach:</a:t>
                </a:r>
              </a:p>
              <a:p>
                <a:pPr algn="l"/>
                <a:r>
                  <a:rPr lang="en-US" dirty="0" smtClean="0"/>
                  <a:t>Consider Rank 2 Projection Matrix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(in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 smtClean="0"/>
                  <a:t>)</a:t>
                </a:r>
              </a:p>
              <a:p>
                <a:pPr algn="l">
                  <a:buClrTx/>
                  <a:buSzPct val="100000"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endParaRPr lang="en-US" dirty="0" smtClean="0"/>
              </a:p>
              <a:p>
                <a:pPr algn="l">
                  <a:buClrTx/>
                  <a:buSzPct val="100000"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𝑡𝑟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endParaRPr lang="en-US" dirty="0" smtClean="0"/>
              </a:p>
              <a:p>
                <a:pPr algn="l">
                  <a:buClrTx/>
                  <a:buSzPct val="100000"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∃</m:t>
                    </m:r>
                    <m:r>
                      <a:rPr lang="en-US" b="0" i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err="1" smtClean="0"/>
                  <a:t>o.n</a:t>
                </a:r>
                <a:r>
                  <a:rPr lang="en-US" dirty="0" smtClean="0"/>
                  <a:t>. basis,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</a:p>
              <a:p>
                <a:pPr lvl="1" algn="l">
                  <a:buClrTx/>
                  <a:buSzPct val="100000"/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i.e.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‖"/>
                        <m:endChr m:val="‖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 lvl="1" algn="l">
                  <a:buClrTx/>
                  <a:buSzPct val="100000"/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so that: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𝑃𝑥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endParaRPr lang="en-US" dirty="0" smtClean="0"/>
              </a:p>
              <a:p>
                <a:pPr algn="l">
                  <a:buClrTx/>
                  <a:buSzPct val="100000"/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Note that: 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𝑃𝑥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dirty="0" smtClean="0"/>
              </a:p>
              <a:p>
                <a:pPr algn="l">
                  <a:buClrTx/>
                  <a:buSzPct val="100000"/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958" t="-1662" r="-979" b="-1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152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Torii Approach  (d=2)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>
                  <a:lnSpc>
                    <a:spcPct val="150000"/>
                  </a:lnSpc>
                </a:pPr>
                <a:r>
                  <a:rPr lang="en-US" dirty="0" smtClean="0"/>
                  <a:t>Extrinsic PCA Approach: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US" dirty="0" smtClean="0"/>
                  <a:t>Given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⋯,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p>
                        </m:sSup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,  seek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 smtClean="0"/>
                  <a:t> which </a:t>
                </a:r>
                <a:r>
                  <a:rPr lang="en-US" i="1" dirty="0" smtClean="0"/>
                  <a:t>both</a:t>
                </a:r>
                <a:r>
                  <a:rPr lang="en-US" dirty="0" smtClean="0"/>
                  <a:t>:</a:t>
                </a:r>
              </a:p>
              <a:p>
                <a:pPr marL="514350" indent="-514350" algn="l">
                  <a:lnSpc>
                    <a:spcPct val="150000"/>
                  </a:lnSpc>
                  <a:buClrTx/>
                  <a:buSzPct val="100000"/>
                  <a:buFont typeface="+mj-lt"/>
                  <a:buAutoNum type="alphaLcParenR"/>
                </a:pPr>
                <a:r>
                  <a:rPr lang="en-US" dirty="0" smtClean="0"/>
                  <a:t> Makes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US" dirty="0" smtClean="0"/>
                  <a:t>  unit circle projection</a:t>
                </a:r>
              </a:p>
              <a:p>
                <a:pPr marL="514350" indent="-514350" algn="l">
                  <a:lnSpc>
                    <a:spcPct val="150000"/>
                  </a:lnSpc>
                  <a:buClrTx/>
                  <a:buSzPct val="100000"/>
                  <a:buFont typeface="+mj-lt"/>
                  <a:buAutoNum type="alphaLcParenR"/>
                </a:pPr>
                <a:r>
                  <a:rPr lang="en-US" dirty="0"/>
                  <a:t> </a:t>
                </a:r>
                <a:r>
                  <a:rPr lang="en-US" dirty="0" smtClean="0"/>
                  <a:t>Explains as little variation as possible</a:t>
                </a:r>
              </a:p>
              <a:p>
                <a:pPr marL="0" indent="0" algn="l">
                  <a:lnSpc>
                    <a:spcPct val="150000"/>
                  </a:lnSpc>
                  <a:buClrTx/>
                  <a:buSzPct val="100000"/>
                </a:pPr>
                <a:r>
                  <a:rPr lang="en-US" dirty="0" smtClean="0"/>
                  <a:t>Can compute in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 space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958" r="-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834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Torii Approach  (d=2)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>
                  <a:lnSpc>
                    <a:spcPct val="150000"/>
                  </a:lnSpc>
                </a:pPr>
                <a:r>
                  <a:rPr lang="en-US" dirty="0" smtClean="0"/>
                  <a:t>Extrinsic PCA Approach: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US" dirty="0" smtClean="0"/>
                  <a:t>PC2 scores: 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Angles from </a:t>
                </a:r>
                <a:r>
                  <a:rPr lang="en-US" dirty="0" err="1" smtClean="0"/>
                  <a:t>Rep’n</a:t>
                </a:r>
                <a:r>
                  <a:rPr lang="en-US" dirty="0" smtClean="0"/>
                  <a:t>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pPr algn="l">
                  <a:lnSpc>
                    <a:spcPct val="150000"/>
                  </a:lnSpc>
                </a:pPr>
                <a:r>
                  <a:rPr lang="en-US" dirty="0"/>
                  <a:t>PC1 scores: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Angles from </a:t>
                </a:r>
                <a:r>
                  <a:rPr lang="en-US" dirty="0" err="1"/>
                  <a:t>Rep’n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𝑃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9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30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Vectors of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 Directions as Data Objects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 smtClean="0"/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 smtClean="0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  <m:r>
                        <a:rPr lang="en-US" i="1" smtClean="0">
                          <a:latin typeface="Cambria Math"/>
                          <a:ea typeface="Cambria Math"/>
                        </a:rPr>
                        <m:t>∈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sup>
                      </m:sSup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u="sng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err="1" smtClean="0"/>
                  <a:t>Polysphere</a:t>
                </a:r>
                <a:r>
                  <a:rPr lang="en-US" dirty="0" smtClean="0"/>
                  <a:t> Type Space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Critical for s-reps</a:t>
                </a: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Backwards PCA – Open Problems</a:t>
            </a:r>
          </a:p>
        </p:txBody>
      </p:sp>
    </p:spTree>
    <p:extLst>
      <p:ext uri="{BB962C8B-B14F-4D97-AF65-F5344CB8AC3E}">
        <p14:creationId xmlns:p14="http://schemas.microsoft.com/office/powerpoint/2010/main" val="379765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Challenge:  s-reps live in</a:t>
                </a: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  <m:t>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1</a:t>
                </a:r>
                <a:r>
                  <a:rPr lang="en-US" baseline="30000" dirty="0" smtClean="0"/>
                  <a:t>st</a:t>
                </a:r>
                <a:r>
                  <a:rPr lang="en-US" dirty="0" smtClean="0"/>
                  <a:t> Approach:  </a:t>
                </a: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Composite Principal Nested Spheres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sz="1600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sz="1600" dirty="0" smtClean="0"/>
                  <a:t>                                                                                                    Stephen M. </a:t>
                </a:r>
                <a:r>
                  <a:rPr lang="en-US" sz="1600" dirty="0" err="1" smtClean="0"/>
                  <a:t>Pizer</a:t>
                </a:r>
                <a:endParaRPr lang="en-US" sz="1600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sz="1600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Idea:  PNS on each,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r>
                  <a:rPr lang="en-US" dirty="0" smtClean="0"/>
                  <a:t>     PCA on vectors of PNS scores</a:t>
                </a:r>
                <a:endParaRPr lang="en-US" dirty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 to s-rep Space</a:t>
            </a:r>
          </a:p>
        </p:txBody>
      </p:sp>
      <p:pic>
        <p:nvPicPr>
          <p:cNvPr id="1733634" name="Picture 2" descr="http://cs.sites.unc.edu/files/2013/12/Pizer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46"/>
          <a:stretch/>
        </p:blipFill>
        <p:spPr bwMode="auto">
          <a:xfrm>
            <a:off x="7010400" y="4878872"/>
            <a:ext cx="1711447" cy="197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3733800" y="2438400"/>
            <a:ext cx="1066800" cy="2440472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V="1">
            <a:off x="3733800" y="2438400"/>
            <a:ext cx="1905000" cy="2440472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36769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Composite Principal Nested Spheres Analysis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71600"/>
            <a:ext cx="8094663" cy="5181600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Main Goal:</a:t>
            </a:r>
          </a:p>
          <a:p>
            <a:pPr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Extend Principal Arc Analysis  (S</a:t>
            </a:r>
            <a:r>
              <a:rPr lang="en-US" baseline="30000" dirty="0" smtClean="0"/>
              <a:t>2</a:t>
            </a:r>
            <a:r>
              <a:rPr lang="en-US" dirty="0" smtClean="0"/>
              <a:t>  to  </a:t>
            </a:r>
            <a:r>
              <a:rPr lang="en-US" dirty="0" err="1" smtClean="0"/>
              <a:t>S</a:t>
            </a:r>
            <a:r>
              <a:rPr lang="en-US" baseline="30000" dirty="0" err="1" smtClean="0"/>
              <a:t>k</a:t>
            </a:r>
            <a:r>
              <a:rPr lang="en-US" dirty="0" smtClean="0"/>
              <a:t>)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sz="1200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Jung, Dryden &amp; </a:t>
            </a:r>
            <a:r>
              <a:rPr lang="en-US" dirty="0" err="1" smtClean="0"/>
              <a:t>Marron</a:t>
            </a:r>
            <a:r>
              <a:rPr lang="en-US" dirty="0" smtClean="0"/>
              <a:t> (2012)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endParaRPr lang="en-US" sz="1600" dirty="0" smtClean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None/>
            </a:pPr>
            <a:r>
              <a:rPr lang="en-US" dirty="0" smtClean="0"/>
              <a:t>Impact on Segmentation: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Char char="§"/>
            </a:pPr>
            <a:r>
              <a:rPr lang="en-US" dirty="0" smtClean="0"/>
              <a:t>PGA Segmentation:  used ~20 comp’s</a:t>
            </a:r>
            <a:endParaRPr lang="en-US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Char char="§"/>
            </a:pPr>
            <a:r>
              <a:rPr lang="en-US" dirty="0" smtClean="0"/>
              <a:t>CPNS Segmentation:  only need ~13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Font typeface="Wingdings" pitchFamily="2" charset="2"/>
              <a:buChar char="§"/>
            </a:pPr>
            <a:r>
              <a:rPr lang="en-US" dirty="0" smtClean="0"/>
              <a:t>Resulted in visually better fits to data</a:t>
            </a:r>
          </a:p>
        </p:txBody>
      </p:sp>
    </p:spTree>
    <p:extLst>
      <p:ext uri="{BB962C8B-B14F-4D97-AF65-F5344CB8AC3E}">
        <p14:creationId xmlns:p14="http://schemas.microsoft.com/office/powerpoint/2010/main" val="9528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57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</p:spPr>
            <p:txBody>
              <a:bodyPr/>
              <a:lstStyle/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Challenge: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smtClean="0"/>
                  <a:t>Vectors of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 Directions as Data Objects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 smtClean="0"/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 smtClean="0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  <m:r>
                        <a:rPr lang="en-US" i="1" smtClean="0">
                          <a:latin typeface="Cambria Math"/>
                          <a:ea typeface="Cambria Math"/>
                        </a:rPr>
                        <m:t>∈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sup>
                      </m:sSup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pPr eaLnBrk="1" hangingPunct="1">
                  <a:lnSpc>
                    <a:spcPct val="110000"/>
                  </a:lnSpc>
                  <a:buClrTx/>
                  <a:buSzPct val="100000"/>
                  <a:buNone/>
                </a:pPr>
                <a:endParaRPr lang="en-US" u="sng" dirty="0" smtClean="0"/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r>
                  <a:rPr lang="en-US" dirty="0" err="1" smtClean="0"/>
                  <a:t>Polysphere</a:t>
                </a:r>
                <a:r>
                  <a:rPr lang="en-US" dirty="0" smtClean="0"/>
                  <a:t> Type Space</a:t>
                </a:r>
              </a:p>
              <a:p>
                <a:pPr algn="l" eaLnBrk="1" hangingPunct="1">
                  <a:lnSpc>
                    <a:spcPct val="110000"/>
                  </a:lnSpc>
                  <a:buClrTx/>
                  <a:buSzPct val="100000"/>
                  <a:buFont typeface="Wingdings" pitchFamily="2" charset="2"/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152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1825" y="1371600"/>
                <a:ext cx="8094663" cy="5181600"/>
              </a:xfrm>
              <a:blipFill rotWithShape="1">
                <a:blip r:embed="rId3"/>
                <a:stretch>
                  <a:fillRect l="-1958" t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 to s-rep Space</a:t>
            </a:r>
          </a:p>
        </p:txBody>
      </p:sp>
    </p:spTree>
    <p:extLst>
      <p:ext uri="{BB962C8B-B14F-4D97-AF65-F5344CB8AC3E}">
        <p14:creationId xmlns:p14="http://schemas.microsoft.com/office/powerpoint/2010/main" val="51534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71600"/>
            <a:ext cx="8094663" cy="5181600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r>
              <a:rPr lang="en-US" dirty="0"/>
              <a:t>Challenge:    </a:t>
            </a:r>
            <a:r>
              <a:rPr lang="en-US" dirty="0" err="1"/>
              <a:t>Polysphere</a:t>
            </a:r>
            <a:r>
              <a:rPr lang="en-US" dirty="0"/>
              <a:t> Type </a:t>
            </a:r>
            <a:r>
              <a:rPr lang="en-US" dirty="0" smtClean="0"/>
              <a:t>Space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endParaRPr lang="en-US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 to s-rep Space</a:t>
            </a:r>
          </a:p>
        </p:txBody>
      </p:sp>
      <p:pic>
        <p:nvPicPr>
          <p:cNvPr id="17346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03" y="1941959"/>
            <a:ext cx="6956997" cy="4916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58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71600"/>
            <a:ext cx="8094663" cy="5181600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r>
              <a:rPr lang="en-US" dirty="0"/>
              <a:t>Challenge:    </a:t>
            </a:r>
            <a:r>
              <a:rPr lang="en-US" dirty="0" err="1"/>
              <a:t>Polysphere</a:t>
            </a:r>
            <a:r>
              <a:rPr lang="en-US" dirty="0"/>
              <a:t> Type </a:t>
            </a:r>
            <a:r>
              <a:rPr lang="en-US" dirty="0" smtClean="0"/>
              <a:t>Space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endParaRPr lang="en-US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 to s-rep Space</a:t>
            </a:r>
          </a:p>
        </p:txBody>
      </p:sp>
      <p:pic>
        <p:nvPicPr>
          <p:cNvPr id="17356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41959"/>
            <a:ext cx="6956997" cy="4916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187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71600"/>
            <a:ext cx="8094663" cy="5181600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r>
              <a:rPr lang="en-US" dirty="0"/>
              <a:t>Challenge:    </a:t>
            </a:r>
            <a:r>
              <a:rPr lang="en-US" dirty="0" err="1"/>
              <a:t>Polysphere</a:t>
            </a:r>
            <a:r>
              <a:rPr lang="en-US" dirty="0"/>
              <a:t> Type </a:t>
            </a:r>
            <a:r>
              <a:rPr lang="en-US" dirty="0" smtClean="0"/>
              <a:t>Space</a:t>
            </a:r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endParaRPr lang="en-US" dirty="0"/>
          </a:p>
          <a:p>
            <a:pPr algn="l" eaLnBrk="1" hangingPunct="1">
              <a:lnSpc>
                <a:spcPct val="110000"/>
              </a:lnSpc>
              <a:buClrTx/>
              <a:buSzPct val="100000"/>
              <a:buNone/>
            </a:pP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 to s-rep Space</a:t>
            </a:r>
          </a:p>
        </p:txBody>
      </p:sp>
      <p:pic>
        <p:nvPicPr>
          <p:cNvPr id="17367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03" y="1941959"/>
            <a:ext cx="6956997" cy="4916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525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">
  <a:themeElements>
    <a:clrScheme name="Nature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Natur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Nature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ature">
  <a:themeElements>
    <a:clrScheme name="1_Nature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1_Natur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Nature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ature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ature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ature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ature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Designs\Nature.pot</Template>
  <TotalTime>7355</TotalTime>
  <Words>2014</Words>
  <Application>Microsoft Office PowerPoint</Application>
  <PresentationFormat>On-screen Show (4:3)</PresentationFormat>
  <Paragraphs>270</Paragraphs>
  <Slides>35</Slides>
  <Notes>31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Nature</vt:lpstr>
      <vt:lpstr>1_Nature</vt:lpstr>
      <vt:lpstr>Image File</vt:lpstr>
      <vt:lpstr>Shape Stats – Dec. 16, 2016</vt:lpstr>
      <vt:lpstr>Context</vt:lpstr>
      <vt:lpstr>Principal Nested Spheres Analysis</vt:lpstr>
      <vt:lpstr>Extension to s-rep Space</vt:lpstr>
      <vt:lpstr>Composite Principal Nested Spheres Analysis</vt:lpstr>
      <vt:lpstr>Extension to s-rep Space</vt:lpstr>
      <vt:lpstr>Extension to s-rep Space</vt:lpstr>
      <vt:lpstr>Extension to s-rep Space</vt:lpstr>
      <vt:lpstr>Extension to s-rep Space</vt:lpstr>
      <vt:lpstr>Extension to s-rep Space</vt:lpstr>
      <vt:lpstr>Extension to s-rep Space</vt:lpstr>
      <vt:lpstr>Polysphere PCA-type Analysis</vt:lpstr>
      <vt:lpstr>Polysphere PCA-type Analysis</vt:lpstr>
      <vt:lpstr>Backwards PCA – Open Problems</vt:lpstr>
      <vt:lpstr>Backwards PCA – Open Problems</vt:lpstr>
      <vt:lpstr>Backwards PCA – Open Problems</vt:lpstr>
      <vt:lpstr>Backwards PCA – Open Problems</vt:lpstr>
      <vt:lpstr>Backwards PCA – Open Problems</vt:lpstr>
      <vt:lpstr>Backwards PCA – Open Problems</vt:lpstr>
      <vt:lpstr>Vectors of Angles as Data Objects</vt:lpstr>
      <vt:lpstr>Vectors of Angles as Data Objects</vt:lpstr>
      <vt:lpstr>Vectors of Angles as Data Objects</vt:lpstr>
      <vt:lpstr>Backwards PCA – Open Problems</vt:lpstr>
      <vt:lpstr>Backwards PCA – Open Problems</vt:lpstr>
      <vt:lpstr>Backwards PCA – Open Problems</vt:lpstr>
      <vt:lpstr>Backwards PCA – Open Problems</vt:lpstr>
      <vt:lpstr>Xavier Pennec Idea</vt:lpstr>
      <vt:lpstr>Backwards PCA – Open Problems</vt:lpstr>
      <vt:lpstr>Nested Torii Approach  (d=2)</vt:lpstr>
      <vt:lpstr>Nested Torii Approach  (d=2)</vt:lpstr>
      <vt:lpstr>Nested Torii Approach  (d=2)</vt:lpstr>
      <vt:lpstr>Nested Torii Approach  (d=2)</vt:lpstr>
      <vt:lpstr>Nested Torii Approach  (d=2)</vt:lpstr>
      <vt:lpstr>Nested Torii Approach  (d=2)</vt:lpstr>
      <vt:lpstr>Backwards PCA – Open Problems</vt:lpstr>
    </vt:vector>
  </TitlesOfParts>
  <Company>UNC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 Blank</dc:title>
  <dc:creator>J. S. Marron</dc:creator>
  <cp:lastModifiedBy>JS Marron</cp:lastModifiedBy>
  <cp:revision>600</cp:revision>
  <dcterms:created xsi:type="dcterms:W3CDTF">2003-03-05T17:06:40Z</dcterms:created>
  <dcterms:modified xsi:type="dcterms:W3CDTF">2016-12-18T12:34:38Z</dcterms:modified>
</cp:coreProperties>
</file>