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3" r:id="rId4"/>
    <p:sldId id="274" r:id="rId5"/>
    <p:sldId id="282" r:id="rId6"/>
    <p:sldId id="275" r:id="rId7"/>
    <p:sldId id="279" r:id="rId8"/>
    <p:sldId id="280" r:id="rId9"/>
    <p:sldId id="276" r:id="rId10"/>
    <p:sldId id="277" r:id="rId11"/>
    <p:sldId id="278" r:id="rId12"/>
    <p:sldId id="283" r:id="rId13"/>
    <p:sldId id="286" r:id="rId14"/>
    <p:sldId id="284" r:id="rId15"/>
    <p:sldId id="287" r:id="rId16"/>
    <p:sldId id="285" r:id="rId17"/>
    <p:sldId id="288" r:id="rId18"/>
    <p:sldId id="289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5FF"/>
    <a:srgbClr val="C8FFFF"/>
    <a:srgbClr val="96F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5" autoAdjust="0"/>
    <p:restoredTop sz="94651" autoAdjust="0"/>
  </p:normalViewPr>
  <p:slideViewPr>
    <p:cSldViewPr>
      <p:cViewPr varScale="1">
        <p:scale>
          <a:sx n="71" d="100"/>
          <a:sy n="71" d="100"/>
        </p:scale>
        <p:origin x="114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E6875-8934-4920-BF81-DF558BE7E5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2221E-DEDF-485D-A7C4-484010E0A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6C31D-AB2A-435E-8ACF-A1FC01D8C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5C55C-84CE-4F83-9FC3-5F882F5B5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65BB3-AA3D-42C4-8C3E-F650C21961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B0ADA-E6D0-40ED-98C4-A3F3F365C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8A713-D345-44EE-A526-4F125DD47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3F9D-4D0B-4761-A84E-6563FF2CE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EB4D3-EBCB-4786-8B2B-524084561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57AB-4C24-4721-9ED4-D5D116830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4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71605-5A7B-4C93-865A-C994DA3DC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208B97E-54FA-4032-8654-18D25B4A5C6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1EFD5-27F3-58A4-3905-01D8EFDFC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3" t="15556" r="16326" b="4444"/>
          <a:stretch/>
        </p:blipFill>
        <p:spPr>
          <a:xfrm>
            <a:off x="6033668" y="156212"/>
            <a:ext cx="2424532" cy="2815587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22098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charset="0"/>
              </a:rPr>
              <a:t>IMSI Workshop:</a:t>
            </a:r>
            <a:br>
              <a:rPr lang="en-US" dirty="0">
                <a:solidFill>
                  <a:schemeClr val="bg2"/>
                </a:solidFill>
                <a:latin typeface="Arial" charset="0"/>
              </a:rPr>
            </a:br>
            <a:r>
              <a:rPr lang="en-US" dirty="0">
                <a:solidFill>
                  <a:schemeClr val="bg2"/>
                </a:solidFill>
                <a:latin typeface="Arial" charset="0"/>
              </a:rPr>
              <a:t>Object Oriented Data Analysis in Health Sciences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953000"/>
            <a:ext cx="8229600" cy="1676400"/>
          </a:xfrm>
        </p:spPr>
        <p:txBody>
          <a:bodyPr/>
          <a:lstStyle/>
          <a:p>
            <a:pPr algn="ctr">
              <a:buNone/>
            </a:pPr>
            <a:r>
              <a:rPr lang="en-US" sz="2800" dirty="0">
                <a:solidFill>
                  <a:schemeClr val="bg2"/>
                </a:solidFill>
                <a:latin typeface="Arial" charset="0"/>
              </a:rPr>
              <a:t>J. S. (Steve) Marron</a:t>
            </a:r>
          </a:p>
          <a:p>
            <a:pPr algn="ctr">
              <a:buNone/>
            </a:pPr>
            <a:r>
              <a:rPr lang="en-US" sz="2800" dirty="0">
                <a:solidFill>
                  <a:schemeClr val="bg2"/>
                </a:solidFill>
                <a:latin typeface="Arial" charset="0"/>
              </a:rPr>
              <a:t>Department of Statistics &amp; OR</a:t>
            </a:r>
          </a:p>
          <a:p>
            <a:pPr algn="ctr">
              <a:buNone/>
            </a:pPr>
            <a:r>
              <a:rPr lang="en-US" sz="2800" dirty="0">
                <a:solidFill>
                  <a:schemeClr val="bg2"/>
                </a:solidFill>
                <a:latin typeface="Arial" charset="0"/>
              </a:rPr>
              <a:t>University of North Carolina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F2918-D62B-EB48-4D04-6C92B7B2A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16315" r="82500" b="65439"/>
          <a:stretch/>
        </p:blipFill>
        <p:spPr>
          <a:xfrm>
            <a:off x="2133600" y="381000"/>
            <a:ext cx="2819400" cy="1832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Groups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Suggested By Any Participant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Some Decided A Priori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Hope For Many Suggestions in 1:30 Session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Please Suggest Later as Well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Each Needs a Group Leader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Results Presented Friday Morning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Expect Large Variation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Big Picture vs. Quite Specific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Long Lasting vs. 1 Session</a:t>
            </a:r>
          </a:p>
        </p:txBody>
      </p:sp>
    </p:spTree>
    <p:extLst>
      <p:ext uri="{BB962C8B-B14F-4D97-AF65-F5344CB8AC3E}">
        <p14:creationId xmlns:p14="http://schemas.microsoft.com/office/powerpoint/2010/main" val="7558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Talks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Note Slots on Schedule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 Min. Discussion Group Intro’s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Try to Pique “Non-Expert” Interest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Give Sufficient Background to Topic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Want to Give One?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 Discussion Group Topic</a:t>
            </a:r>
          </a:p>
        </p:txBody>
      </p:sp>
    </p:spTree>
    <p:extLst>
      <p:ext uri="{BB962C8B-B14F-4D97-AF65-F5344CB8AC3E}">
        <p14:creationId xmlns:p14="http://schemas.microsoft.com/office/powerpoint/2010/main" val="31652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Interactively by Organizers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(Each day at 4:00)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Maximize Group Participation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Minimize Overlap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Offer Comments to Several of Us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IMSI Google Docs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Have Received Link by Email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878B1-FC07-F845-42B0-B6D50516B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22156" r="32500" b="5451"/>
          <a:stretch/>
        </p:blipFill>
        <p:spPr>
          <a:xfrm>
            <a:off x="2286000" y="1600200"/>
            <a:ext cx="457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IMSI Google Docs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Discussion Groups: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Candidates List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Send Suggestions to: Ian Dryden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Schedule  (Edited by Sebastian Kurtek)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Public Docs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Started by Megan Owen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With Link to Main Page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Edited by All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0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IMSI Google Docs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Posters: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Candidates List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Send Suggestions to: Todd Ogden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Schedule (Edited by Todd Ogden)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Wish List Posters: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Candidates List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Send Suggestions to: Todd Ogden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Schedule  (Edited by Todd Ogden)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Talks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 Minutes Please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Show Graphics (1-2 slides) by Zoom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Should have link in IMSI email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Can also find by logging in to IMSI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Please Come to Front of Room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See Who is Next on List (Between Talks)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Virtual Participants: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Direct Zoom Chat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Daniel Osborne with your Name</a:t>
            </a:r>
          </a:p>
        </p:txBody>
      </p:sp>
    </p:spTree>
    <p:extLst>
      <p:ext uri="{BB962C8B-B14F-4D97-AF65-F5344CB8AC3E}">
        <p14:creationId xmlns:p14="http://schemas.microsoft.com/office/powerpoint/2010/main" val="32108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Thoughts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Nature of Meeting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Aimed at Maximizing Participation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Ask Lots of Questions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Expect Flubs and Failures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Patient &amp; Offer Suggestions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 algn="ctr">
              <a:buNone/>
            </a:pPr>
            <a:endParaRPr lang="en-US" sz="6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6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</a:t>
            </a:r>
          </a:p>
          <a:p>
            <a:pPr marL="0" indent="0" algn="ctr">
              <a:buNone/>
            </a:pPr>
            <a:r>
              <a:rPr lang="en-US" sz="6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1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 Committee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blue sweater and glasses&#10;&#10;Description automatically generated">
            <a:extLst>
              <a:ext uri="{FF2B5EF4-FFF2-40B4-BE49-F238E27FC236}">
                <a16:creationId xmlns:a16="http://schemas.microsoft.com/office/drawing/2014/main" id="{080474F2-627B-42F3-CF55-0B267D9BC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222" r="31111" b="32222"/>
          <a:stretch/>
        </p:blipFill>
        <p:spPr>
          <a:xfrm>
            <a:off x="942813" y="914400"/>
            <a:ext cx="1343187" cy="198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3A4D1-F2D7-969A-550D-653D331A11DA}"/>
              </a:ext>
            </a:extLst>
          </p:cNvPr>
          <p:cNvSpPr txBox="1"/>
          <p:nvPr/>
        </p:nvSpPr>
        <p:spPr>
          <a:xfrm>
            <a:off x="640651" y="2895600"/>
            <a:ext cx="195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Ian Dryden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Florida </a:t>
            </a:r>
            <a:r>
              <a:rPr lang="en-US" sz="1800" dirty="0" err="1">
                <a:solidFill>
                  <a:schemeClr val="bg2"/>
                </a:solidFill>
              </a:rPr>
              <a:t>Inter’al</a:t>
            </a:r>
            <a:r>
              <a:rPr lang="en-US" sz="1800" dirty="0">
                <a:solidFill>
                  <a:schemeClr val="bg2"/>
                </a:solidFill>
              </a:rPr>
              <a:t> U.</a:t>
            </a:r>
          </a:p>
        </p:txBody>
      </p:sp>
      <p:pic>
        <p:nvPicPr>
          <p:cNvPr id="6" name="Picture 5" descr="A person in a red shirt&#10;&#10;Description automatically generated">
            <a:extLst>
              <a:ext uri="{FF2B5EF4-FFF2-40B4-BE49-F238E27FC236}">
                <a16:creationId xmlns:a16="http://schemas.microsoft.com/office/drawing/2014/main" id="{FCBC8C43-E10A-CBA3-500B-D0A8091E65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8889" r="18889" b="38889"/>
          <a:stretch/>
        </p:blipFill>
        <p:spPr>
          <a:xfrm>
            <a:off x="3810000" y="914400"/>
            <a:ext cx="1559667" cy="1981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0AC5EC-36D1-D0DA-9092-F7E4E4DB081B}"/>
              </a:ext>
            </a:extLst>
          </p:cNvPr>
          <p:cNvSpPr txBox="1"/>
          <p:nvPr/>
        </p:nvSpPr>
        <p:spPr>
          <a:xfrm>
            <a:off x="3581400" y="2895600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Sebastian Kurtek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Ohio State U.</a:t>
            </a:r>
          </a:p>
        </p:txBody>
      </p:sp>
      <p:pic>
        <p:nvPicPr>
          <p:cNvPr id="9" name="Picture 8" descr="A person in a brown shirt&#10;&#10;Description automatically generated">
            <a:extLst>
              <a:ext uri="{FF2B5EF4-FFF2-40B4-BE49-F238E27FC236}">
                <a16:creationId xmlns:a16="http://schemas.microsoft.com/office/drawing/2014/main" id="{5E290B46-06CC-7C09-E9AD-FD7402E40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4445" r="21667" b="46131"/>
          <a:stretch/>
        </p:blipFill>
        <p:spPr>
          <a:xfrm>
            <a:off x="6705600" y="914400"/>
            <a:ext cx="1556812" cy="1981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45B1D-3DA1-1564-36AF-79F3419F20B5}"/>
              </a:ext>
            </a:extLst>
          </p:cNvPr>
          <p:cNvSpPr txBox="1"/>
          <p:nvPr/>
        </p:nvSpPr>
        <p:spPr>
          <a:xfrm>
            <a:off x="6629400" y="2895600"/>
            <a:ext cx="1732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R. Todd Ogden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Columbia 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E97CB-CEE4-D862-867B-927A869C94CD}"/>
              </a:ext>
            </a:extLst>
          </p:cNvPr>
          <p:cNvSpPr txBox="1"/>
          <p:nvPr/>
        </p:nvSpPr>
        <p:spPr>
          <a:xfrm>
            <a:off x="767040" y="5983069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Daniel Osborne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Florida A&amp;M U.</a:t>
            </a:r>
          </a:p>
        </p:txBody>
      </p:sp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5C62059-6A2E-046E-CA6B-1DA59B0B8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16667" r="30549" b="40000"/>
          <a:stretch/>
        </p:blipFill>
        <p:spPr>
          <a:xfrm>
            <a:off x="3733800" y="3976689"/>
            <a:ext cx="1676399" cy="20431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4034EC-B488-93BB-400C-D930CA2FD9F5}"/>
              </a:ext>
            </a:extLst>
          </p:cNvPr>
          <p:cNvSpPr txBox="1"/>
          <p:nvPr/>
        </p:nvSpPr>
        <p:spPr>
          <a:xfrm>
            <a:off x="3581400" y="5983069"/>
            <a:ext cx="191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Megan Owen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City U. New York</a:t>
            </a:r>
          </a:p>
        </p:txBody>
      </p:sp>
      <p:pic>
        <p:nvPicPr>
          <p:cNvPr id="18" name="Picture 17" descr="A person in a red shirt&#10;&#10;Description automatically generated">
            <a:extLst>
              <a:ext uri="{FF2B5EF4-FFF2-40B4-BE49-F238E27FC236}">
                <a16:creationId xmlns:a16="http://schemas.microsoft.com/office/drawing/2014/main" id="{6066B335-0B4E-82BC-FF33-725C8D5603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t="2941" r="20259" b="30000"/>
          <a:stretch/>
        </p:blipFill>
        <p:spPr>
          <a:xfrm>
            <a:off x="6781800" y="3962400"/>
            <a:ext cx="1450744" cy="2057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92D526-3AF3-2092-2510-EBAEDD9F281E}"/>
              </a:ext>
            </a:extLst>
          </p:cNvPr>
          <p:cNvSpPr txBox="1"/>
          <p:nvPr/>
        </p:nvSpPr>
        <p:spPr>
          <a:xfrm>
            <a:off x="6629400" y="5983069"/>
            <a:ext cx="1779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Sean Simpson</a:t>
            </a:r>
          </a:p>
          <a:p>
            <a:pPr algn="ctr"/>
            <a:r>
              <a:rPr lang="en-US" sz="1800" dirty="0">
                <a:solidFill>
                  <a:schemeClr val="bg2"/>
                </a:solidFill>
              </a:rPr>
              <a:t>Wake Forest U.</a:t>
            </a:r>
          </a:p>
        </p:txBody>
      </p:sp>
      <p:pic>
        <p:nvPicPr>
          <p:cNvPr id="21" name="Picture 20" descr="A person smiling at camera&#10;&#10;Description automatically generated">
            <a:extLst>
              <a:ext uri="{FF2B5EF4-FFF2-40B4-BE49-F238E27FC236}">
                <a16:creationId xmlns:a16="http://schemas.microsoft.com/office/drawing/2014/main" id="{C851398E-A094-FA48-8E03-F1E281DD0C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t="27777" r="32222" b="32004"/>
          <a:stretch/>
        </p:blipFill>
        <p:spPr>
          <a:xfrm rot="16200000">
            <a:off x="598591" y="4256192"/>
            <a:ext cx="2057400" cy="14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8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1295400"/>
            <a:ext cx="8509518" cy="54102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a Serious Challenge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But Much Harder (&amp; More Important?)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Dreaming Outloud Script Pro" panose="020F0502020204030204" pitchFamily="66" charset="0"/>
              </a:rPr>
              <a:t>Complex Data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of FDA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More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Statistical “Atoms”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35887AD-EE48-C083-774C-A044C493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9320" r="22762" b="20972"/>
          <a:stretch>
            <a:fillRect/>
          </a:stretch>
        </p:blipFill>
        <p:spPr bwMode="auto">
          <a:xfrm>
            <a:off x="1371600" y="2438400"/>
            <a:ext cx="163992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54BC7F01-43BD-2DDF-0CD1-7402C200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95700" y="2438400"/>
            <a:ext cx="1676400" cy="187408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E66DBC0-2067-273A-D1EE-88209729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0620" t="22137" r="8850" b="9488"/>
          <a:stretch>
            <a:fillRect/>
          </a:stretch>
        </p:blipFill>
        <p:spPr>
          <a:xfrm>
            <a:off x="6019800" y="2438400"/>
            <a:ext cx="1936457" cy="1841098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D871E97-0200-2991-0FB2-752DED39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677" t="17647" r="56175" b="41176"/>
          <a:stretch>
            <a:fillRect/>
          </a:stretch>
        </p:blipFill>
        <p:spPr bwMode="auto">
          <a:xfrm>
            <a:off x="1981200" y="4648200"/>
            <a:ext cx="2667000" cy="1857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37B99E8-1C73-2B71-5C44-5227A96D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1968" t="19302" r="21968" b="12869"/>
          <a:stretch>
            <a:fillRect/>
          </a:stretch>
        </p:blipFill>
        <p:spPr bwMode="auto">
          <a:xfrm>
            <a:off x="5562600" y="4648200"/>
            <a:ext cx="1828800" cy="18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90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Another Name?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152193-96AC-0974-7EB6-A98BBC06D066}"/>
              </a:ext>
            </a:extLst>
          </p:cNvPr>
          <p:cNvCxnSpPr/>
          <p:nvPr/>
        </p:nvCxnSpPr>
        <p:spPr bwMode="auto">
          <a:xfrm flipV="1">
            <a:off x="2514600" y="685800"/>
            <a:ext cx="1752600" cy="1524000"/>
          </a:xfrm>
          <a:prstGeom prst="straightConnector1">
            <a:avLst/>
          </a:prstGeom>
          <a:noFill/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288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Another Name: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Focusses Discussion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shall we take as Data Objects?”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9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with Ian Dryden: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F6986C-8769-8862-AE26-FFBD022A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4" t="21111" r="20335" b="3333"/>
          <a:stretch/>
        </p:blipFill>
        <p:spPr>
          <a:xfrm>
            <a:off x="5029200" y="830945"/>
            <a:ext cx="3581400" cy="579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84B3FD-B418-5888-69D8-1BA28A05E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8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Oriented Data Analysis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Terminology for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Next Grant Proposal?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B1DBD-66E8-E9B1-6B4F-DE24ADC98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20526" r="63334" b="68246"/>
          <a:stretch/>
        </p:blipFill>
        <p:spPr>
          <a:xfrm>
            <a:off x="-1" y="4419600"/>
            <a:ext cx="5200641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12739-1E4E-954A-0795-436B92DE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t="23333" r="80001" b="62632"/>
          <a:stretch/>
        </p:blipFill>
        <p:spPr>
          <a:xfrm>
            <a:off x="4998720" y="4059380"/>
            <a:ext cx="4145280" cy="18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8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682" y="0"/>
            <a:ext cx="8509518" cy="762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682" y="914400"/>
            <a:ext cx="8509518" cy="5410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Deliberately Interactive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Discussion Groups (vs. Series of Talks)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Need Your Help / Engagement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Please Speak Up With Questions, etc.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497</Words>
  <Application>Microsoft Office PowerPoint</Application>
  <PresentationFormat>On-screen Show (4:3)</PresentationFormat>
  <Paragraphs>129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Edwardian Script ITC</vt:lpstr>
      <vt:lpstr>Tahoma</vt:lpstr>
      <vt:lpstr>Times New Roman</vt:lpstr>
      <vt:lpstr>Wingdings</vt:lpstr>
      <vt:lpstr>Default Design</vt:lpstr>
      <vt:lpstr>IMSI Workshop: Object Oriented Data Analysis in Health Sciences</vt:lpstr>
      <vt:lpstr>Organizing Committee</vt:lpstr>
      <vt:lpstr>Object Oriented Data Analysis</vt:lpstr>
      <vt:lpstr>Object Oriented Data Analysis</vt:lpstr>
      <vt:lpstr>Object Oriented Data Analysis</vt:lpstr>
      <vt:lpstr>Object Oriented Data Analysis</vt:lpstr>
      <vt:lpstr>Object Oriented Data Analysis</vt:lpstr>
      <vt:lpstr>Object Oriented Data Analysis</vt:lpstr>
      <vt:lpstr>Workshop Format</vt:lpstr>
      <vt:lpstr>Discussion Groups</vt:lpstr>
      <vt:lpstr>Research Talks</vt:lpstr>
      <vt:lpstr>Scheduling</vt:lpstr>
      <vt:lpstr>Organization</vt:lpstr>
      <vt:lpstr>IMSI Google Docs</vt:lpstr>
      <vt:lpstr>IMSI Google Docs</vt:lpstr>
      <vt:lpstr>Introductory Talks</vt:lpstr>
      <vt:lpstr>Further Thoughts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40</cp:revision>
  <dcterms:created xsi:type="dcterms:W3CDTF">2001-06-08T01:38:43Z</dcterms:created>
  <dcterms:modified xsi:type="dcterms:W3CDTF">2023-07-10T10:43:29Z</dcterms:modified>
</cp:coreProperties>
</file>