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102" r:id="rId2"/>
    <p:sldMasterId id="2147484130" r:id="rId3"/>
    <p:sldMasterId id="2147484143" r:id="rId4"/>
    <p:sldMasterId id="2147484156" r:id="rId5"/>
  </p:sldMasterIdLst>
  <p:notesMasterIdLst>
    <p:notesMasterId r:id="rId147"/>
  </p:notesMasterIdLst>
  <p:sldIdLst>
    <p:sldId id="262" r:id="rId6"/>
    <p:sldId id="2388" r:id="rId7"/>
    <p:sldId id="2389" r:id="rId8"/>
    <p:sldId id="1992" r:id="rId9"/>
    <p:sldId id="2001" r:id="rId10"/>
    <p:sldId id="2004" r:id="rId11"/>
    <p:sldId id="2033" r:id="rId12"/>
    <p:sldId id="2199" r:id="rId13"/>
    <p:sldId id="2080" r:id="rId14"/>
    <p:sldId id="2108" r:id="rId15"/>
    <p:sldId id="2115" r:id="rId16"/>
    <p:sldId id="2137" r:id="rId17"/>
    <p:sldId id="2154" r:id="rId18"/>
    <p:sldId id="2051" r:id="rId19"/>
    <p:sldId id="2052" r:id="rId20"/>
    <p:sldId id="2053" r:id="rId21"/>
    <p:sldId id="2054" r:id="rId22"/>
    <p:sldId id="2055" r:id="rId23"/>
    <p:sldId id="2056" r:id="rId24"/>
    <p:sldId id="2063" r:id="rId25"/>
    <p:sldId id="2064" r:id="rId26"/>
    <p:sldId id="2158" r:id="rId27"/>
    <p:sldId id="2157" r:id="rId28"/>
    <p:sldId id="2065" r:id="rId29"/>
    <p:sldId id="2161" r:id="rId30"/>
    <p:sldId id="2163" r:id="rId31"/>
    <p:sldId id="2160" r:id="rId32"/>
    <p:sldId id="2159" r:id="rId33"/>
    <p:sldId id="2066" r:id="rId34"/>
    <p:sldId id="2162" r:id="rId35"/>
    <p:sldId id="2167" r:id="rId36"/>
    <p:sldId id="2168" r:id="rId37"/>
    <p:sldId id="2067" r:id="rId38"/>
    <p:sldId id="2166" r:id="rId39"/>
    <p:sldId id="2165" r:id="rId40"/>
    <p:sldId id="2164" r:id="rId41"/>
    <p:sldId id="2169" r:id="rId42"/>
    <p:sldId id="2172" r:id="rId43"/>
    <p:sldId id="2203" r:id="rId44"/>
    <p:sldId id="2171" r:id="rId45"/>
    <p:sldId id="2170" r:id="rId46"/>
    <p:sldId id="2205" r:id="rId47"/>
    <p:sldId id="2206" r:id="rId48"/>
    <p:sldId id="2208" r:id="rId49"/>
    <p:sldId id="2209" r:id="rId50"/>
    <p:sldId id="2210" r:id="rId51"/>
    <p:sldId id="2211" r:id="rId52"/>
    <p:sldId id="2212" r:id="rId53"/>
    <p:sldId id="2215" r:id="rId54"/>
    <p:sldId id="2214" r:id="rId55"/>
    <p:sldId id="2216" r:id="rId56"/>
    <p:sldId id="2217" r:id="rId57"/>
    <p:sldId id="2218" r:id="rId58"/>
    <p:sldId id="2219" r:id="rId59"/>
    <p:sldId id="2220" r:id="rId60"/>
    <p:sldId id="2221" r:id="rId61"/>
    <p:sldId id="2222" r:id="rId62"/>
    <p:sldId id="2223" r:id="rId63"/>
    <p:sldId id="2224" r:id="rId64"/>
    <p:sldId id="2225" r:id="rId65"/>
    <p:sldId id="2204" r:id="rId66"/>
    <p:sldId id="2226" r:id="rId67"/>
    <p:sldId id="2173" r:id="rId68"/>
    <p:sldId id="2390" r:id="rId69"/>
    <p:sldId id="2175" r:id="rId70"/>
    <p:sldId id="2174" r:id="rId71"/>
    <p:sldId id="2178" r:id="rId72"/>
    <p:sldId id="2177" r:id="rId73"/>
    <p:sldId id="2176" r:id="rId74"/>
    <p:sldId id="2180" r:id="rId75"/>
    <p:sldId id="2181" r:id="rId76"/>
    <p:sldId id="2179" r:id="rId77"/>
    <p:sldId id="2183" r:id="rId78"/>
    <p:sldId id="2182" r:id="rId79"/>
    <p:sldId id="2185" r:id="rId80"/>
    <p:sldId id="2186" r:id="rId81"/>
    <p:sldId id="2188" r:id="rId82"/>
    <p:sldId id="2189" r:id="rId83"/>
    <p:sldId id="2190" r:id="rId84"/>
    <p:sldId id="2227" r:id="rId85"/>
    <p:sldId id="2184" r:id="rId86"/>
    <p:sldId id="2191" r:id="rId87"/>
    <p:sldId id="2194" r:id="rId88"/>
    <p:sldId id="2187" r:id="rId89"/>
    <p:sldId id="2193" r:id="rId90"/>
    <p:sldId id="2192" r:id="rId91"/>
    <p:sldId id="2197" r:id="rId92"/>
    <p:sldId id="2202" r:id="rId93"/>
    <p:sldId id="2230" r:id="rId94"/>
    <p:sldId id="2229" r:id="rId95"/>
    <p:sldId id="2228" r:id="rId96"/>
    <p:sldId id="2076" r:id="rId97"/>
    <p:sldId id="2077" r:id="rId98"/>
    <p:sldId id="2231" r:id="rId99"/>
    <p:sldId id="2232" r:id="rId100"/>
    <p:sldId id="2233" r:id="rId101"/>
    <p:sldId id="2234" r:id="rId102"/>
    <p:sldId id="2235" r:id="rId103"/>
    <p:sldId id="2391" r:id="rId104"/>
    <p:sldId id="2392" r:id="rId105"/>
    <p:sldId id="2386" r:id="rId106"/>
    <p:sldId id="2393" r:id="rId107"/>
    <p:sldId id="2236" r:id="rId108"/>
    <p:sldId id="2237" r:id="rId109"/>
    <p:sldId id="2238" r:id="rId110"/>
    <p:sldId id="2244" r:id="rId111"/>
    <p:sldId id="2247" r:id="rId112"/>
    <p:sldId id="2248" r:id="rId113"/>
    <p:sldId id="2249" r:id="rId114"/>
    <p:sldId id="2250" r:id="rId115"/>
    <p:sldId id="2251" r:id="rId116"/>
    <p:sldId id="2252" r:id="rId117"/>
    <p:sldId id="2253" r:id="rId118"/>
    <p:sldId id="2254" r:id="rId119"/>
    <p:sldId id="2255" r:id="rId120"/>
    <p:sldId id="2256" r:id="rId121"/>
    <p:sldId id="2257" r:id="rId122"/>
    <p:sldId id="2258" r:id="rId123"/>
    <p:sldId id="2259" r:id="rId124"/>
    <p:sldId id="2260" r:id="rId125"/>
    <p:sldId id="2261" r:id="rId126"/>
    <p:sldId id="2262" r:id="rId127"/>
    <p:sldId id="2263" r:id="rId128"/>
    <p:sldId id="2264" r:id="rId129"/>
    <p:sldId id="2265" r:id="rId130"/>
    <p:sldId id="2266" r:id="rId131"/>
    <p:sldId id="2282" r:id="rId132"/>
    <p:sldId id="2394" r:id="rId133"/>
    <p:sldId id="2395" r:id="rId134"/>
    <p:sldId id="2396" r:id="rId135"/>
    <p:sldId id="2397" r:id="rId136"/>
    <p:sldId id="2398" r:id="rId137"/>
    <p:sldId id="2399" r:id="rId138"/>
    <p:sldId id="2400" r:id="rId139"/>
    <p:sldId id="2401" r:id="rId140"/>
    <p:sldId id="2402" r:id="rId141"/>
    <p:sldId id="2403" r:id="rId142"/>
    <p:sldId id="2404" r:id="rId143"/>
    <p:sldId id="2405" r:id="rId144"/>
    <p:sldId id="2406" r:id="rId145"/>
    <p:sldId id="2407" r:id="rId1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FF00FF"/>
    <a:srgbClr val="00FFFF"/>
    <a:srgbClr val="D357FF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slide" Target="slides/slide139.xml"/><Relationship Id="rId14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openxmlformats.org/officeDocument/2006/relationships/theme" Target="theme/theme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137" Type="http://schemas.openxmlformats.org/officeDocument/2006/relationships/slide" Target="slides/slide13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slide" Target="slides/slide138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5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59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6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107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108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109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5E4BD-420E-4C74-812C-315145DF4C5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110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111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112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113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114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115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116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117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118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119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120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121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122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123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124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125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126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A2082-D931-4DB3-80E8-E79AD27A6455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53C52-0E43-4DE5-AE6B-EB2BFCFC368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53C52-0E43-4DE5-AE6B-EB2BFCFC368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53C52-0E43-4DE5-AE6B-EB2BFCFC368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5F2BA1-803B-47C7-8EAF-66E1A18649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4A1BCC-9A84-408D-98B6-469B60FEAA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A9AE17-F08A-4AA0-A60F-0AABAB7DD9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430F5-16B3-44D9-97E0-9C72F46488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BE1D1A-C75C-494E-A8D7-099C04D6CF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BE1D1A-C75C-494E-A8D7-099C04D6CF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BE1D1A-C75C-494E-A8D7-099C04D6CF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0BBB0F-17A1-46B9-8B57-F1D83D09093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0BBB0F-17A1-46B9-8B57-F1D83D09093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5BD4C95-DADD-41E7-B55B-004F3185AC8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B3BE37C-1351-4F17-869A-38A26A8D3E7F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C1151D-9DC4-43FF-8F3F-BC9500DBA2A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3787D8-D395-4557-A552-91B599DF7EB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71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1335C6-141A-4EE8-8C3C-563A22744C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3C9BD2-B715-4636-9E8B-CA05735883A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25D12-7B15-494F-830D-9783852197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22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FFF9A-AEF8-4419-BA0D-2060698C6C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96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AC592-AFE7-4A6E-AC86-737C162428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83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D1657-B3DA-423F-B231-E289855732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6C201-BB14-4100-BB34-5300CCB801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6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F527D-10B8-4D53-8DDA-C073B5851D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1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D6505-33D0-47A7-A94F-92B3566859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54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03054-A977-4A3D-AFDA-1350CA74AE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67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AEA56-AF7C-44D8-8D3D-4FD349A36F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11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23BA-F154-4AE8-A6A9-906E8C53A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59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D53B-EF33-42FC-853A-34F420200B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15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5454C-5822-40F2-B515-600AB01529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81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7D83E-CB0E-4361-8B85-BF365F8131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74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41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13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1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64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25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0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79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26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0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12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20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292890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450A0-A13E-4004-92B2-78CD9424E8F5}" type="datetimeFigureOut">
              <a:rPr lang="en-US">
                <a:solidFill>
                  <a:srgbClr val="FFFFFF"/>
                </a:solidFill>
              </a:rPr>
              <a:pPr/>
              <a:t>10/21/2012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D5247-04B6-4E97-A5B5-009A021D6C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1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C7025-38B0-436D-A96E-8C95B8CDB50D}" type="datetimeFigureOut">
              <a:rPr lang="en-US">
                <a:solidFill>
                  <a:srgbClr val="FFFFFF"/>
                </a:solidFill>
              </a:rPr>
              <a:pPr/>
              <a:t>10/21/2012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AE7BB-3B40-4BC3-9C3B-CE6A8206D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84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3E1A9-7B19-4BF0-B828-D1D0E9B95B9D}" type="datetimeFigureOut">
              <a:rPr lang="en-US">
                <a:solidFill>
                  <a:srgbClr val="FFFFFF"/>
                </a:solidFill>
              </a:rPr>
              <a:pPr/>
              <a:t>10/21/2012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6EC80-9E49-41AB-8692-70F862175A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13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DC417-F38C-4746-9337-5D17062CB9EA}" type="datetimeFigureOut">
              <a:rPr lang="en-US">
                <a:solidFill>
                  <a:srgbClr val="FFFFFF"/>
                </a:solidFill>
              </a:rPr>
              <a:pPr/>
              <a:t>10/21/2012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23D50-3621-4352-B727-7DEDD49C2DC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61120-C5B1-45FC-A56D-ECEB2545389B}" type="datetimeFigureOut">
              <a:rPr lang="en-US">
                <a:solidFill>
                  <a:srgbClr val="FFFFFF"/>
                </a:solidFill>
              </a:rPr>
              <a:pPr/>
              <a:t>10/21/2012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A8FA1-4DA6-465E-81E6-A7D6B0A59E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96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3B6DB-97C7-4AB5-B0C2-D737F32014D4}" type="datetimeFigureOut">
              <a:rPr lang="en-US">
                <a:solidFill>
                  <a:srgbClr val="FFFFFF"/>
                </a:solidFill>
              </a:rPr>
              <a:pPr/>
              <a:t>10/21/2012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DDA84-4242-4D76-9C65-5B7054C332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61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3320C-03D1-4787-8209-C3D27774F4D7}" type="datetimeFigureOut">
              <a:rPr lang="en-US">
                <a:solidFill>
                  <a:srgbClr val="FFFFFF"/>
                </a:solidFill>
              </a:rPr>
              <a:pPr/>
              <a:t>10/21/2012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ACDE3-D195-4446-87CA-E18B47220B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550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DFDE9-21A9-4229-9741-E0A8CC508ACF}" type="datetimeFigureOut">
              <a:rPr lang="en-US">
                <a:solidFill>
                  <a:srgbClr val="FFFFFF"/>
                </a:solidFill>
              </a:rPr>
              <a:pPr/>
              <a:t>10/21/2012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0031A-AFE6-4E21-8239-C5248341DB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81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10F2E-0A65-450C-BFC0-41121971598C}" type="datetimeFigureOut">
              <a:rPr lang="en-US">
                <a:solidFill>
                  <a:srgbClr val="FFFFFF"/>
                </a:solidFill>
              </a:rPr>
              <a:pPr/>
              <a:t>10/21/2012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8A6A3-BDE6-4F5F-9223-4EBBAFA1994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31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59887-12BB-4AB5-AC71-AED2E435C0B1}" type="datetimeFigureOut">
              <a:rPr lang="en-US">
                <a:solidFill>
                  <a:srgbClr val="FFFFFF"/>
                </a:solidFill>
              </a:rPr>
              <a:pPr/>
              <a:t>10/21/2012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35ED5-0921-46BE-8ED6-AF7D55A28E4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328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7F3A5-BD99-4866-BA0F-3136DD08971F}" type="datetimeFigureOut">
              <a:rPr lang="en-US">
                <a:solidFill>
                  <a:srgbClr val="FFFFFF"/>
                </a:solidFill>
              </a:rPr>
              <a:pPr/>
              <a:t>10/21/2012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4A3B1-B3E6-4228-B89D-7F78128F29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4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BBD75-BFFB-4ABA-8097-AC6533B6D0E8}" type="datetimeFigureOut">
              <a:rPr lang="en-US">
                <a:solidFill>
                  <a:srgbClr val="FFFFFF"/>
                </a:solidFill>
              </a:rPr>
              <a:pPr/>
              <a:t>10/21/2012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53151-2FD7-4547-B266-F6F2B650C4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00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3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0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770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48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20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81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963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5995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94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31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03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37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236319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1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89ED1BA-2A6B-40EE-90DF-2C4896D52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416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728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D2C47BB2-C92E-48E9-9AFB-9086ACF4CAD3}" type="datetimeFigureOut">
              <a:rPr lang="en-US" smtClean="0">
                <a:solidFill>
                  <a:srgbClr val="FFFFFF"/>
                </a:solidFill>
              </a:rPr>
              <a:pPr/>
              <a:t>10/21/2012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1154454B-7533-4FDB-AED3-8312CD0C701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450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434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7A99A644-986E-4FFB-B43A-2E99FCC0AA4C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8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43262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Relationship Id="rId14" Type="http://schemas.openxmlformats.org/officeDocument/2006/relationships/image" Target="../media/image15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9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5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notesSlide" Target="../notesSlides/notesSlide109.xml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7.wmf"/><Relationship Id="rId18" Type="http://schemas.openxmlformats.org/officeDocument/2006/relationships/image" Target="../media/image20.png"/><Relationship Id="rId3" Type="http://schemas.openxmlformats.org/officeDocument/2006/relationships/video" Target="../media/media1.avi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9.wmf"/><Relationship Id="rId2" Type="http://schemas.microsoft.com/office/2007/relationships/media" Target="../media/media1.avi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2.wmf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3.bin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5.bin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5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5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5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5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5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5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5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5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5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5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5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5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5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5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5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5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8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8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8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3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3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3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3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notesSlide" Target="../notesSlides/notesSlide135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76.wmf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notesSlide" Target="../notesSlides/notesSlide136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76.wmf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notesSlide" Target="../notesSlides/notesSlide137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76.wmf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38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38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3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4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4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5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5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4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59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62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63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47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47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73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74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75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76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78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80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37.w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86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8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63.w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92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13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94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mtClean="0"/>
              <a:t>Statistics – O. R. 891</a:t>
            </a:r>
            <a:br>
              <a:rPr lang="en-US" smtClean="0"/>
            </a:br>
            <a:r>
              <a:rPr lang="en-US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J. S. </a:t>
            </a:r>
            <a:r>
              <a:rPr lang="en-US" dirty="0" err="1" smtClean="0"/>
              <a:t>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3434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Assume </a:t>
            </a:r>
            <a:r>
              <a:rPr lang="en-US" sz="1800" smtClean="0">
                <a:solidFill>
                  <a:schemeClr val="bg2"/>
                </a:solidFill>
                <a:latin typeface="Arial" charset="0"/>
              </a:rPr>
              <a:t>                                    ,  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let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Study Subspace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Hyperplane through 0,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        of	dimension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Points are “nearly equidistant to 	0”,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        &amp; dist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Within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plane, can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“rotate  towards           Unit Simplex”</a:t>
            </a:r>
            <a:endParaRPr lang="en-US" sz="2000" i="1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All Gaussian data sets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are: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“near Unit Simplex Vertices”!!!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“Randomness” </a:t>
            </a: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appears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only in rotation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of simplex</a:t>
            </a:r>
            <a:r>
              <a:rPr lang="en-US" sz="1800" smtClean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19400" y="2667000"/>
          <a:ext cx="2873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7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2873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19295297"/>
              </p:ext>
            </p:extLst>
          </p:nvPr>
        </p:nvGraphicFramePr>
        <p:xfrm>
          <a:off x="4495800" y="1458912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8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58912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1600200" y="1371600"/>
          <a:ext cx="2286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9" name="Equation" r:id="rId8" imgW="2527200" imgH="380880" progId="Equation.3">
                  <p:embed/>
                </p:oleObj>
              </mc:Choice>
              <mc:Fallback>
                <p:oleObj name="Equation" r:id="rId8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286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2438400" y="4191000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0" name="Equation" r:id="rId10" imgW="647640" imgH="342720" progId="Equation.3">
                  <p:embed/>
                </p:oleObj>
              </mc:Choice>
              <mc:Fallback>
                <p:oleObj name="Equation" r:id="rId10" imgW="647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1000"/>
                        <a:ext cx="685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2057400" y="3352800"/>
          <a:ext cx="3730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1" name="Equation" r:id="rId12" imgW="444240" imgH="342720" progId="Equation.3">
                  <p:embed/>
                </p:oleObj>
              </mc:Choice>
              <mc:Fallback>
                <p:oleObj name="Equation" r:id="rId12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52800"/>
                        <a:ext cx="3730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Hall, Marron &amp; Neeman (2005)</a:t>
            </a:r>
          </a:p>
        </p:txBody>
      </p:sp>
    </p:spTree>
    <p:extLst>
      <p:ext uri="{BB962C8B-B14F-4D97-AF65-F5344CB8AC3E}">
        <p14:creationId xmlns:p14="http://schemas.microsoft.com/office/powerpoint/2010/main" val="39464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Interesting Question: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Behavior in Very High Dimension?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Answer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     El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Karoui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(2010)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Random Matrix Limit,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Kernel Embedded Classifiers  ~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~  Linear Classifiers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D0F23527-4E00-41E9-A9CF-103C987DE569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9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Interesting Question: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Behavior in Very High Dimension?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Implications for DWD: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Recall Main Advantage is for High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</p:spTree>
    <p:extLst>
      <p:ext uri="{BB962C8B-B14F-4D97-AF65-F5344CB8AC3E}">
        <p14:creationId xmlns:p14="http://schemas.microsoft.com/office/powerpoint/2010/main" val="20908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Interesting Question: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Behavior in Very High Dimension?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Implications for DWD: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Recall Main Advantage is for High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So not Clear Embedding Helps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Thus not yet Implemented in DWD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</p:spTree>
    <p:extLst>
      <p:ext uri="{BB962C8B-B14F-4D97-AF65-F5344CB8AC3E}">
        <p14:creationId xmlns:p14="http://schemas.microsoft.com/office/powerpoint/2010/main" val="15218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29039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Oldest and Best Known (in Statistics):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44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 Based</a:t>
            </a:r>
            <a:endParaRPr lang="en-US" sz="4400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14164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Landmark Based Shape Analysis: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Kendall (et al  1999)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Bookstein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(1991)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Dryden &amp;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Mardia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(1998, revision coming)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(Note: these are summarizing 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Monographs,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many papers)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5766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 Based Shape Analysis: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Kendall (et al  1999)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Bookstein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(1991)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Dryden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Mardia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(1998, revision coming)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Recommended as Most Accessible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733800" y="4038600"/>
            <a:ext cx="3352800" cy="1371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3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Start by Representing </a:t>
            </a:r>
            <a:r>
              <a:rPr lang="en-US" i="1" dirty="0" smtClean="0"/>
              <a:t>Shapes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64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Start by Representing </a:t>
            </a:r>
            <a:r>
              <a:rPr lang="en-US" i="1" dirty="0" smtClean="0"/>
              <a:t>Shapes</a:t>
            </a:r>
            <a:r>
              <a:rPr lang="en-US" dirty="0" smtClean="0"/>
              <a:t> by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u="sng" dirty="0" smtClean="0"/>
              <a:t>Landmarks</a:t>
            </a:r>
            <a:r>
              <a:rPr lang="en-US" dirty="0" smtClean="0"/>
              <a:t> (points in R</a:t>
            </a:r>
            <a:r>
              <a:rPr lang="en-US" baseline="30000" dirty="0" smtClean="0"/>
              <a:t>2</a:t>
            </a:r>
            <a:r>
              <a:rPr lang="en-US" dirty="0" smtClean="0"/>
              <a:t> or R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2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Start by Representing </a:t>
            </a:r>
            <a:r>
              <a:rPr lang="en-US" i="1" dirty="0" smtClean="0"/>
              <a:t>Shapes</a:t>
            </a:r>
            <a:r>
              <a:rPr lang="en-US" dirty="0" smtClean="0"/>
              <a:t> by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u="sng" dirty="0" smtClean="0"/>
              <a:t>Landmarks</a:t>
            </a:r>
            <a:r>
              <a:rPr lang="en-US" dirty="0" smtClean="0"/>
              <a:t> (points in R</a:t>
            </a:r>
            <a:r>
              <a:rPr lang="en-US" baseline="30000" dirty="0" smtClean="0"/>
              <a:t>2</a:t>
            </a:r>
            <a:r>
              <a:rPr lang="en-US" dirty="0" smtClean="0"/>
              <a:t> or R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859687"/>
              </p:ext>
            </p:extLst>
          </p:nvPr>
        </p:nvGraphicFramePr>
        <p:xfrm>
          <a:off x="6700838" y="2819400"/>
          <a:ext cx="1611312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2" name="Equation" r:id="rId7" imgW="634680" imgH="1396800" progId="Equation.3">
                  <p:embed/>
                </p:oleObj>
              </mc:Choice>
              <mc:Fallback>
                <p:oleObj name="Equation" r:id="rId7" imgW="634680" imgH="139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0838" y="2819400"/>
                        <a:ext cx="1611312" cy="354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2057400" y="3274367"/>
            <a:ext cx="4267200" cy="2308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133600" y="4648200"/>
            <a:ext cx="4267200" cy="68356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400800" y="5331767"/>
            <a:ext cx="304800" cy="2308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878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Represent’n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8862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                             ,    let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dimensional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are pairwise equidistant,    	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lie at vertices of: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“regular         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Again “randomness in data” is 	</a:t>
            </a:r>
            <a:r>
              <a:rPr lang="en-US" sz="20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only in rotation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Surprisingly rigid structure in 	random data?</a:t>
            </a: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8200" y="2590800"/>
          <a:ext cx="5937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0" name="Equation" r:id="rId6" imgW="571320" imgH="279360" progId="Equation.3">
                  <p:embed/>
                </p:oleObj>
              </mc:Choice>
              <mc:Fallback>
                <p:oleObj name="Equation" r:id="rId6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59372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196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1" name="Equation" r:id="rId8" imgW="876240" imgH="279360" progId="Equation.3">
                  <p:embed/>
                </p:oleObj>
              </mc:Choice>
              <mc:Fallback>
                <p:oleObj name="Equation" r:id="rId8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1600200" y="1447800"/>
          <a:ext cx="22098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2" name="Equation" r:id="rId10" imgW="2527200" imgH="380880" progId="Equation.3">
                  <p:embed/>
                </p:oleObj>
              </mc:Choice>
              <mc:Fallback>
                <p:oleObj name="Equation" r:id="rId10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22098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3276600" y="3657600"/>
          <a:ext cx="7524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3" name="Equation" r:id="rId12" imgW="799920" imgH="342720" progId="Equation.3">
                  <p:embed/>
                </p:oleObj>
              </mc:Choice>
              <mc:Fallback>
                <p:oleObj name="Equation" r:id="rId12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57600"/>
                        <a:ext cx="7524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656312"/>
              </p:ext>
            </p:extLst>
          </p:nvPr>
        </p:nvGraphicFramePr>
        <p:xfrm>
          <a:off x="2057400" y="3200400"/>
          <a:ext cx="76199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4" name="Equation" r:id="rId14" imgW="457200" imgH="228600" progId="Equation.3">
                  <p:embed/>
                </p:oleObj>
              </mc:Choice>
              <mc:Fallback>
                <p:oleObj name="Equation" r:id="rId1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76199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0"/>
          <p:cNvGraphicFramePr>
            <a:graphicFrameLocks noChangeAspect="1"/>
          </p:cNvGraphicFramePr>
          <p:nvPr/>
        </p:nvGraphicFramePr>
        <p:xfrm>
          <a:off x="1676400" y="4114800"/>
          <a:ext cx="466725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5" name="Equation" r:id="rId16" imgW="419040" imgH="203040" progId="Equation.3">
                  <p:embed/>
                </p:oleObj>
              </mc:Choice>
              <mc:Fallback>
                <p:oleObj name="Equation" r:id="rId16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466725" cy="23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872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what about:                  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831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what about:                   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(just translation and rotation of, 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</a:t>
            </a:r>
            <a:r>
              <a:rPr lang="en-US" i="1" dirty="0" smtClean="0"/>
              <a:t>different</a:t>
            </a:r>
            <a:r>
              <a:rPr lang="en-US" dirty="0" smtClean="0"/>
              <a:t>  points in  R</a:t>
            </a:r>
            <a:r>
              <a:rPr lang="en-US" baseline="30000" dirty="0" smtClean="0"/>
              <a:t>6</a:t>
            </a:r>
            <a:r>
              <a:rPr lang="en-US" dirty="0" smtClean="0"/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" name="Straight Arrow Connector 17"/>
          <p:cNvCxnSpPr/>
          <p:nvPr/>
        </p:nvCxnSpPr>
        <p:spPr bwMode="auto">
          <a:xfrm flipH="1" flipV="1">
            <a:off x="2057400" y="3705936"/>
            <a:ext cx="5257800" cy="200906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878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394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256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870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527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24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Results in:    </a:t>
            </a:r>
            <a:r>
              <a:rPr lang="en-US" u="sng" dirty="0" smtClean="0"/>
              <a:t>Equivalence Classes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50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Results in:    </a:t>
            </a:r>
            <a:r>
              <a:rPr lang="en-US" u="sng" dirty="0" smtClean="0"/>
              <a:t>Equivalence Classes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Which become the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26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say more about: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Mathematical Statistical Question: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Mathematics behind this???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(Use Geometric Representation)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Equivalence Classes </a:t>
            </a:r>
            <a:r>
              <a:rPr lang="en-US" dirty="0" smtClean="0"/>
              <a:t>become </a:t>
            </a:r>
            <a:r>
              <a:rPr lang="en-US" i="1" dirty="0" smtClean="0"/>
              <a:t>Data Objects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Equivalence Classes </a:t>
            </a:r>
            <a:r>
              <a:rPr lang="en-US" dirty="0" smtClean="0"/>
              <a:t>become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Mathematics:    Called “Quotient Space”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Equivalence Classes </a:t>
            </a:r>
            <a:r>
              <a:rPr lang="en-US" dirty="0" smtClean="0"/>
              <a:t>become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Mathematics:    Called “Quotient Space”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Intuitive Representation:     Manifold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(curved surface)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   R</a:t>
            </a:r>
            <a:r>
              <a:rPr lang="en-US" baseline="30000" dirty="0" smtClean="0"/>
              <a:t>6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4</a:t>
            </a:r>
            <a:r>
              <a:rPr lang="en-US" dirty="0" smtClean="0"/>
              <a:t>   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translation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H="1" flipV="1">
            <a:off x="1752600" y="2590800"/>
            <a:ext cx="1524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6829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   R</a:t>
            </a:r>
            <a:r>
              <a:rPr lang="en-US" baseline="30000" dirty="0" smtClean="0"/>
              <a:t>6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4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	rotation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3048000" y="2590800"/>
            <a:ext cx="1524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7650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   R</a:t>
            </a:r>
            <a:r>
              <a:rPr lang="en-US" baseline="30000" dirty="0" smtClean="0"/>
              <a:t>6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4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3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			scaling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                            </a:t>
            </a:r>
            <a:r>
              <a:rPr lang="en-US" sz="1400" dirty="0" smtClean="0"/>
              <a:t>(thanks to Wikipedia)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762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900238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5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Common Property of Shape Data Objects: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Natural Feature Space is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Curved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a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Manifold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(from Differential Geometry)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14302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(Elegant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Illustrative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Graphic)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                                                  Thanks to P. T. Fletcher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Lie in Curved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Surface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200400" y="1600200"/>
            <a:ext cx="1752600" cy="11699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Notes on Kent’s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Data Vectors are indep’dent of each other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entries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of each have strong depend’ce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However, can show entries have cov = 0!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Recall statistical folklore: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Covariance = 0                Independence</a:t>
            </a: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371600" y="1905000"/>
          <a:ext cx="60309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0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603091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4343400" y="5410200"/>
          <a:ext cx="6032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1" name="Equation" r:id="rId6" imgW="190440" imgH="152280" progId="Equation.3">
                  <p:embed/>
                </p:oleObj>
              </mc:Choice>
              <mc:Fallback>
                <p:oleObj name="Equation" r:id="rId6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10200"/>
                        <a:ext cx="6032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4343400" y="5410200"/>
            <a:ext cx="6096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343400" y="5410200"/>
            <a:ext cx="533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0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At Each Point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895600" y="2209800"/>
            <a:ext cx="3886200" cy="827088"/>
          </a:xfrm>
          <a:prstGeom prst="straightConnector1">
            <a:avLst/>
          </a:prstGeom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8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At Each Point,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Approx’ing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Tangent Plane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(in limit of shrinking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neighborhoods of p)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581400" y="3886200"/>
            <a:ext cx="3886200" cy="21113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9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5867400" y="2590800"/>
            <a:ext cx="76200" cy="223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5867400" y="2590800"/>
            <a:ext cx="76200" cy="179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4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(matrix versions)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1676400"/>
            <a:ext cx="457200" cy="1790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046025"/>
              </p:ext>
            </p:extLst>
          </p:nvPr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3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955628"/>
              </p:ext>
            </p:extLst>
          </p:nvPr>
        </p:nvGraphicFramePr>
        <p:xfrm>
          <a:off x="8594725" y="2286000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4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286000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509818"/>
              </p:ext>
            </p:extLst>
          </p:nvPr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5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5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Exponential: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  <a:endParaRPr lang="en-US" dirty="0">
              <a:solidFill>
                <a:srgbClr val="FF000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1676400"/>
            <a:ext cx="457200" cy="1790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977974"/>
              </p:ext>
            </p:extLst>
          </p:nvPr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7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033488"/>
              </p:ext>
            </p:extLst>
          </p:nvPr>
        </p:nvGraphicFramePr>
        <p:xfrm>
          <a:off x="8594725" y="2286000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8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286000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829901"/>
              </p:ext>
            </p:extLst>
          </p:nvPr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9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620000" y="1676400"/>
            <a:ext cx="533400" cy="685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8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Exponential: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Logarithm: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Manifold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Tangent Plane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1676400"/>
            <a:ext cx="457200" cy="1790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743838"/>
              </p:ext>
            </p:extLst>
          </p:nvPr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1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456570"/>
              </p:ext>
            </p:extLst>
          </p:nvPr>
        </p:nvGraphicFramePr>
        <p:xfrm>
          <a:off x="8594725" y="2286000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2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286000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323564"/>
              </p:ext>
            </p:extLst>
          </p:nvPr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3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1" idx="0"/>
          </p:cNvCxnSpPr>
          <p:nvPr/>
        </p:nvCxnSpPr>
        <p:spPr>
          <a:xfrm flipV="1">
            <a:off x="7620000" y="1676400"/>
            <a:ext cx="533400" cy="685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9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  Angles as Data Objects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Wind Directions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Magnetic Compass Headings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Cracks in Mines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</a:t>
            </a:r>
          </a:p>
        </p:txBody>
      </p:sp>
    </p:spTree>
    <p:extLst>
      <p:ext uri="{BB962C8B-B14F-4D97-AF65-F5344CB8AC3E}">
        <p14:creationId xmlns:p14="http://schemas.microsoft.com/office/powerpoint/2010/main" val="2774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Standard Statistical Example: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Directional Data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(aka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Circular Data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Mardia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(1972)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Mardia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Jupp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(2000)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Fisher, Lewis</a:t>
                </a: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&amp;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Engleton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(1987)</a:t>
                </a: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Fisher (1993)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(Again Monographs,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Large Literature)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1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Reasonable View: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on Unit Circle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Random Variables       and    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Make both Gaussian</a:t>
            </a:r>
          </a:p>
          <a:p>
            <a:pPr marL="0" indent="0" eaLnBrk="1" hangingPunct="1">
              <a:lnSpc>
                <a:spcPct val="125000"/>
              </a:lnSpc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(Note: 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Using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M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ultivariate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Gaussian)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9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0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4876800" y="2590800"/>
          <a:ext cx="27305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1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27305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60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Random Variables       and    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Make both Gaussian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With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strong dependence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 Yet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</a:t>
            </a:r>
          </a:p>
          <a:p>
            <a:pPr marL="0" indent="0" eaLnBrk="1" hangingPunct="1">
              <a:lnSpc>
                <a:spcPct val="125000"/>
              </a:lnSpc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Given           ,    define     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3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4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4876800" y="2590800"/>
          <a:ext cx="27305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5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27305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7"/>
          <p:cNvGraphicFramePr>
            <a:graphicFrameLocks noChangeAspect="1"/>
          </p:cNvGraphicFramePr>
          <p:nvPr/>
        </p:nvGraphicFramePr>
        <p:xfrm>
          <a:off x="1676400" y="5486400"/>
          <a:ext cx="10826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6" name="Equation" r:id="rId10" imgW="342720" imgH="177480" progId="Equation.3">
                  <p:embed/>
                </p:oleObj>
              </mc:Choice>
              <mc:Fallback>
                <p:oleObj name="Equation" r:id="rId10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86400"/>
                        <a:ext cx="1082675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8"/>
          <p:cNvGraphicFramePr>
            <a:graphicFrameLocks noChangeAspect="1"/>
          </p:cNvGraphicFramePr>
          <p:nvPr/>
        </p:nvGraphicFramePr>
        <p:xfrm>
          <a:off x="4800600" y="4953000"/>
          <a:ext cx="3649663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7" name="Equation" r:id="rId12" imgW="1155600" imgH="507960" progId="Equation.3">
                  <p:embed/>
                </p:oleObj>
              </mc:Choice>
              <mc:Fallback>
                <p:oleObj name="Equation" r:id="rId12" imgW="1155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953000"/>
                        <a:ext cx="3649663" cy="161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8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3012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1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4036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8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Example,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to make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cov(X,Y) = 0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5060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  <a:endParaRPr lang="en-US" dirty="0" smtClean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2733490"/>
            <a:ext cx="9181148" cy="412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784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Result: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Joint distribution of       and     :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Has Gaussian marginals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Has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Yet strong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dependence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of        and   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Thus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 not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multivariate Gaussian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Shows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Multivariate Gaussian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means more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	than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Gaussian Marginals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3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4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2209800" y="3200400"/>
          <a:ext cx="2133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5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21336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7"/>
          <p:cNvGraphicFramePr>
            <a:graphicFrameLocks noChangeAspect="1"/>
          </p:cNvGraphicFramePr>
          <p:nvPr/>
        </p:nvGraphicFramePr>
        <p:xfrm>
          <a:off x="5562600" y="3886200"/>
          <a:ext cx="4810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6" name="Equation" r:id="rId10" imgW="177480" imgH="164880" progId="Equation.3">
                  <p:embed/>
                </p:oleObj>
              </mc:Choice>
              <mc:Fallback>
                <p:oleObj name="Equation" r:id="rId10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86200"/>
                        <a:ext cx="4810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8"/>
          <p:cNvGraphicFramePr>
            <a:graphicFrameLocks noChangeAspect="1"/>
          </p:cNvGraphicFramePr>
          <p:nvPr/>
        </p:nvGraphicFramePr>
        <p:xfrm>
          <a:off x="6934200" y="3886200"/>
          <a:ext cx="377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7" name="Equation" r:id="rId11" imgW="139680" imgH="164880" progId="Equation.3">
                  <p:embed/>
                </p:oleObj>
              </mc:Choice>
              <mc:Fallback>
                <p:oleObj name="Equation" r:id="rId11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86200"/>
                        <a:ext cx="3778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5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"/>
            <a:ext cx="86868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762000"/>
            <a:ext cx="8305800" cy="5638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Further Consequences of Geometric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DWD more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stable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than SVM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(based on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deeper limiting distributions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(reflects intuitive idea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feeling sampling variation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(something like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mean vs. median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"/>
            <a:ext cx="86868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762000"/>
            <a:ext cx="8305800" cy="5638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Further Consequences of Geometric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DWD more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stable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than SVM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(based on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deeper limiting distributions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(reflects intuitive idea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feeling sampling variation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(something like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mean vs. median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1-NN rule inefficiency is quantified. 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"/>
            <a:ext cx="86868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762000"/>
            <a:ext cx="8305800" cy="5638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Further Consequences of Geometric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DWD more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stable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than SVM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(based on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deeper limiting distributions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(reflects intuitive idea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feeling sampling variation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(something like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mean vs. median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1-NN rule inefficiency is quantified. 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Inefficiency of DWD for uneven sample size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(motivates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weighted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version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Qiao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et al (2010)</a:t>
            </a:r>
          </a:p>
        </p:txBody>
      </p:sp>
    </p:spTree>
    <p:extLst>
      <p:ext uri="{BB962C8B-B14F-4D97-AF65-F5344CB8AC3E}">
        <p14:creationId xmlns:p14="http://schemas.microsoft.com/office/powerpoint/2010/main" val="2812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(Study Properties of PCA,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In Estimating Eigen-Directions &amp; -Values)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 Covariance Model, Paul (2007)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Eigenvalues:    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86200" y="2819400"/>
          <a:ext cx="468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8" name="Equation" r:id="rId4" imgW="1803240" imgH="253800" progId="Equation.3">
                  <p:embed/>
                </p:oleObj>
              </mc:Choice>
              <mc:Fallback>
                <p:oleObj name="Equation" r:id="rId4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468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6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 Covariance Model, Paul (2007)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Eigenvalues:    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Note:  Critical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Parameter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86200" y="2819400"/>
          <a:ext cx="468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2" name="Equation" r:id="rId4" imgW="1803240" imgH="253800" progId="Equation.3">
                  <p:embed/>
                </p:oleObj>
              </mc:Choice>
              <mc:Fallback>
                <p:oleObj name="Equation" r:id="rId4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468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5105400" y="2819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 Covariance Model, Paul (2007)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Eigenvalues:    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Eigenvector: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Turns out:  Direction Doesn’t Matter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86200" y="2819400"/>
          <a:ext cx="468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6" name="Equation" r:id="rId4" imgW="1803240" imgH="253800" progId="Equation.3">
                  <p:embed/>
                </p:oleObj>
              </mc:Choice>
              <mc:Fallback>
                <p:oleObj name="Equation" r:id="rId4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468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810000" y="3470275"/>
          <a:ext cx="5715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7" name="Equation" r:id="rId6" imgW="164880" imgH="241200" progId="Equation.3">
                  <p:embed/>
                </p:oleObj>
              </mc:Choice>
              <mc:Fallback>
                <p:oleObj name="Equation" r:id="rId6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70275"/>
                        <a:ext cx="5715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11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 Covariance Model, Paul (2007)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Eigenvalues:    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Eigenvector: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Good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are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Empirical Versions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Estimates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86200" y="2819400"/>
          <a:ext cx="468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3" name="Equation" r:id="rId4" imgW="1803240" imgH="253800" progId="Equation.3">
                  <p:embed/>
                </p:oleObj>
              </mc:Choice>
              <mc:Fallback>
                <p:oleObj name="Equation" r:id="rId4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468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810000" y="3470275"/>
          <a:ext cx="5715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4" name="Equation" r:id="rId6" imgW="164880" imgH="241200" progId="Equation.3">
                  <p:embed/>
                </p:oleObj>
              </mc:Choice>
              <mc:Fallback>
                <p:oleObj name="Equation" r:id="rId6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70275"/>
                        <a:ext cx="5715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638800" y="5715000"/>
          <a:ext cx="31702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5" name="Equation" r:id="rId8" imgW="965160" imgH="266400" progId="Equation.3">
                  <p:embed/>
                </p:oleObj>
              </mc:Choice>
              <mc:Fallback>
                <p:oleObj name="Equation" r:id="rId8" imgW="965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15000"/>
                        <a:ext cx="31702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7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(big enough spike):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690308"/>
              </p:ext>
            </p:extLst>
          </p:nvPr>
        </p:nvGraphicFramePr>
        <p:xfrm>
          <a:off x="1219200" y="1981200"/>
          <a:ext cx="8175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0" name="Equation" r:id="rId4" imgW="355320" imgH="177480" progId="Equation.3">
                  <p:embed/>
                </p:oleObj>
              </mc:Choice>
              <mc:Fallback>
                <p:oleObj name="Equation" r:id="rId4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8175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866527"/>
              </p:ext>
            </p:extLst>
          </p:nvPr>
        </p:nvGraphicFramePr>
        <p:xfrm>
          <a:off x="2895600" y="2590800"/>
          <a:ext cx="3276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1" name="Equation" r:id="rId6" imgW="1091880" imgH="215640" progId="Equation.3">
                  <p:embed/>
                </p:oleObj>
              </mc:Choice>
              <mc:Fallback>
                <p:oleObj name="Equation" r:id="rId6" imgW="1091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3276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1420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Please Send (Tentative) Title</a:t>
            </a:r>
            <a:endParaRPr lang="en-US" dirty="0" smtClean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2733490"/>
            <a:ext cx="9181148" cy="412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143000" y="2133600"/>
            <a:ext cx="5257800" cy="2362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752600" y="2133600"/>
            <a:ext cx="4876800" cy="4191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00600" y="2133600"/>
            <a:ext cx="1981200" cy="3581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172200" y="2133600"/>
            <a:ext cx="762000" cy="3581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086600" y="2133600"/>
            <a:ext cx="838200" cy="3962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833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(big enough spike):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Strong Inconsistency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(spike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big enough):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,</a:t>
            </a: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549227"/>
              </p:ext>
            </p:extLst>
          </p:nvPr>
        </p:nvGraphicFramePr>
        <p:xfrm>
          <a:off x="1219200" y="1981200"/>
          <a:ext cx="8175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94" name="Equation" r:id="rId4" imgW="355320" imgH="177480" progId="Equation.3">
                  <p:embed/>
                </p:oleObj>
              </mc:Choice>
              <mc:Fallback>
                <p:oleObj name="Equation" r:id="rId4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8175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498560"/>
              </p:ext>
            </p:extLst>
          </p:nvPr>
        </p:nvGraphicFramePr>
        <p:xfrm>
          <a:off x="2895600" y="2590800"/>
          <a:ext cx="3276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95" name="Equation" r:id="rId6" imgW="1091880" imgH="215640" progId="Equation.3">
                  <p:embed/>
                </p:oleObj>
              </mc:Choice>
              <mc:Fallback>
                <p:oleObj name="Equation" r:id="rId6" imgW="1091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3276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06758"/>
              </p:ext>
            </p:extLst>
          </p:nvPr>
        </p:nvGraphicFramePr>
        <p:xfrm>
          <a:off x="1219200" y="4724400"/>
          <a:ext cx="788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96" name="Equation" r:id="rId8" imgW="342720" imgH="177480" progId="Equation.3">
                  <p:embed/>
                </p:oleObj>
              </mc:Choice>
              <mc:Fallback>
                <p:oleObj name="Equation" r:id="rId8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24400"/>
                        <a:ext cx="7889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848178"/>
              </p:ext>
            </p:extLst>
          </p:nvPr>
        </p:nvGraphicFramePr>
        <p:xfrm>
          <a:off x="2743200" y="5410200"/>
          <a:ext cx="3657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97" name="Equation" r:id="rId10" imgW="1218960" imgH="228600" progId="Equation.3">
                  <p:embed/>
                </p:oleObj>
              </mc:Choice>
              <mc:Fallback>
                <p:oleObj name="Equation" r:id="rId10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3657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5118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229600" cy="51816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Intuition:       Random Noise   ~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1/2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For      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(Recall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Scale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Variance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Spike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Pops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ut of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Pure Noise Sphere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519308"/>
              </p:ext>
            </p:extLst>
          </p:nvPr>
        </p:nvGraphicFramePr>
        <p:xfrm>
          <a:off x="1198938" y="2743200"/>
          <a:ext cx="101086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7" name="Equation" r:id="rId4" imgW="355138" imgH="177569" progId="Equation.3">
                  <p:embed/>
                </p:oleObj>
              </mc:Choice>
              <mc:Fallback>
                <p:oleObj name="Equation" r:id="rId4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938" y="2743200"/>
                        <a:ext cx="101086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2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229600" cy="51816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Intuition:       Random Noise   ~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1/2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For      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(Recall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Scale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Variance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Spike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Pops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ut of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Pure Noise Sphere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For          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Spike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Contained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in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Pure Noise Sphere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780617"/>
              </p:ext>
            </p:extLst>
          </p:nvPr>
        </p:nvGraphicFramePr>
        <p:xfrm>
          <a:off x="1198938" y="2743200"/>
          <a:ext cx="101086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0" name="Equation" r:id="rId4" imgW="355138" imgH="177569" progId="Equation.3">
                  <p:embed/>
                </p:oleObj>
              </mc:Choice>
              <mc:Fallback>
                <p:oleObj name="Equation" r:id="rId4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938" y="2743200"/>
                        <a:ext cx="101086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37456"/>
              </p:ext>
            </p:extLst>
          </p:nvPr>
        </p:nvGraphicFramePr>
        <p:xfrm>
          <a:off x="1219200" y="5124565"/>
          <a:ext cx="990600" cy="51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1" name="Equation" r:id="rId6" imgW="342603" imgH="177646" progId="Equation.3">
                  <p:embed/>
                </p:oleObj>
              </mc:Choice>
              <mc:Fallback>
                <p:oleObj name="Equation" r:id="rId6" imgW="342603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24565"/>
                        <a:ext cx="990600" cy="514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0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of eigenvalues?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276600" y="2438400"/>
          <a:ext cx="32385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4" name="Equation" r:id="rId4" imgW="1079280" imgH="419040" progId="Equation.3">
                  <p:embed/>
                </p:oleObj>
              </mc:Choice>
              <mc:Fallback>
                <p:oleObj name="Equation" r:id="rId4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32385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2864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of eigenvalues?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Eigenvalues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276600" y="2438400"/>
          <a:ext cx="32385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8" name="Equation" r:id="rId4" imgW="1079280" imgH="419040" progId="Equation.3">
                  <p:embed/>
                </p:oleObj>
              </mc:Choice>
              <mc:Fallback>
                <p:oleObj name="Equation" r:id="rId4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32385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2526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of eigenvalues?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Eigenvalues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nown Distribution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276600" y="2438400"/>
          <a:ext cx="32385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2" name="Equation" r:id="rId4" imgW="1079280" imgH="419040" progId="Equation.3">
                  <p:embed/>
                </p:oleObj>
              </mc:Choice>
              <mc:Fallback>
                <p:oleObj name="Equation" r:id="rId4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32385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7164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of eigenvalues?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Eigenvalues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nown Distribution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when                  as Well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276600" y="2438400"/>
          <a:ext cx="32385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6" name="Equation" r:id="rId4" imgW="1079280" imgH="419040" progId="Equation.3">
                  <p:embed/>
                </p:oleObj>
              </mc:Choice>
              <mc:Fallback>
                <p:oleObj name="Equation" r:id="rId4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32385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382258"/>
              </p:ext>
            </p:extLst>
          </p:nvPr>
        </p:nvGraphicFramePr>
        <p:xfrm>
          <a:off x="4360862" y="5562600"/>
          <a:ext cx="15065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7" name="Equation" r:id="rId6" imgW="444240" imgH="139680" progId="Equation.3">
                  <p:embed/>
                </p:oleObj>
              </mc:Choice>
              <mc:Fallback>
                <p:oleObj name="Equation" r:id="rId6" imgW="44424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2" y="5562600"/>
                        <a:ext cx="1506538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606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PCA Consist.: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John Kent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226780"/>
              </p:ext>
            </p:extLst>
          </p:nvPr>
        </p:nvGraphicFramePr>
        <p:xfrm>
          <a:off x="3276600" y="2570162"/>
          <a:ext cx="5373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6" name="Equation" r:id="rId4" imgW="2260600" imgH="393700" progId="Equation.3">
                  <p:embed/>
                </p:oleObj>
              </mc:Choice>
              <mc:Fallback>
                <p:oleObj name="Equation" r:id="rId4" imgW="22606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70162"/>
                        <a:ext cx="53736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671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PCA Consist.: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John Kent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only say: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 deterministic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267207"/>
              </p:ext>
            </p:extLst>
          </p:nvPr>
        </p:nvGraphicFramePr>
        <p:xfrm>
          <a:off x="3276600" y="2570162"/>
          <a:ext cx="5373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0" name="Equation" r:id="rId4" imgW="2260600" imgH="393700" progId="Equation.3">
                  <p:embed/>
                </p:oleObj>
              </mc:Choice>
              <mc:Fallback>
                <p:oleObj name="Equation" r:id="rId4" imgW="2260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70162"/>
                        <a:ext cx="53736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79763" y="3733800"/>
          <a:ext cx="55768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1" name="Equation" r:id="rId6" imgW="2438400" imgH="533400" progId="Equation.3">
                  <p:embed/>
                </p:oleObj>
              </mc:Choice>
              <mc:Fallback>
                <p:oleObj name="Equation" r:id="rId6" imgW="24384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3733800"/>
                        <a:ext cx="557688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79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PCA Consist.: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John Kent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only say: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 deterministic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PCA Conditions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since Noise Still   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125073"/>
              </p:ext>
            </p:extLst>
          </p:nvPr>
        </p:nvGraphicFramePr>
        <p:xfrm>
          <a:off x="3276600" y="2570162"/>
          <a:ext cx="5373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6" name="Equation" r:id="rId4" imgW="2260600" imgH="393700" progId="Equation.3">
                  <p:embed/>
                </p:oleObj>
              </mc:Choice>
              <mc:Fallback>
                <p:oleObj name="Equation" r:id="rId4" imgW="2260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70162"/>
                        <a:ext cx="53736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79763" y="3733800"/>
          <a:ext cx="55768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7" name="Equation" r:id="rId6" imgW="2438400" imgH="533400" progId="Equation.3">
                  <p:embed/>
                </p:oleObj>
              </mc:Choice>
              <mc:Fallback>
                <p:oleObj name="Equation" r:id="rId6" imgW="24384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3733800"/>
                        <a:ext cx="557688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480213"/>
              </p:ext>
            </p:extLst>
          </p:nvPr>
        </p:nvGraphicFramePr>
        <p:xfrm>
          <a:off x="7667725" y="5791200"/>
          <a:ext cx="1476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8" name="Equation" r:id="rId8" imgW="545760" imgH="253800" progId="Equation.3">
                  <p:embed/>
                </p:oleObj>
              </mc:Choice>
              <mc:Fallback>
                <p:oleObj name="Equation" r:id="rId8" imgW="545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725" y="5791200"/>
                        <a:ext cx="14762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0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76400"/>
            <a:ext cx="7010400" cy="4951413"/>
          </a:xfrm>
          <a:noFill/>
        </p:spPr>
      </p:pic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5:    SVD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Matrix-Image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Const. x Linear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x Cubic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Noise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29000" y="2667000"/>
            <a:ext cx="838200" cy="2895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29000" y="3886200"/>
            <a:ext cx="2057400" cy="1524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4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PCA Consist.: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John Kent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only say: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deterministic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need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some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M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ixing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Cond.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391590"/>
              </p:ext>
            </p:extLst>
          </p:nvPr>
        </p:nvGraphicFramePr>
        <p:xfrm>
          <a:off x="3276600" y="2570162"/>
          <a:ext cx="5373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4" name="Equation" r:id="rId4" imgW="2260600" imgH="393700" progId="Equation.3">
                  <p:embed/>
                </p:oleObj>
              </mc:Choice>
              <mc:Fallback>
                <p:oleObj name="Equation" r:id="rId4" imgW="2260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70162"/>
                        <a:ext cx="53736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79763" y="3733800"/>
          <a:ext cx="55768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5" name="Equation" r:id="rId6" imgW="2438400" imgH="533400" progId="Equation.3">
                  <p:embed/>
                </p:oleObj>
              </mc:Choice>
              <mc:Fallback>
                <p:oleObj name="Equation" r:id="rId6" imgW="24384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3733800"/>
                        <a:ext cx="557688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6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Conclude: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Need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some 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ixing Condition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7123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6476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40002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9578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≈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𝑛</m:t>
                          </m:r>
                        </m:e>
                      </m:ra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6707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Both have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Technical Assumptions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(Usually Ignore ???)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0053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Both have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Technical Assumptions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Independent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Ident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Dist’d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5385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Explore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Weaker Assumptions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to Still Get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6848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hole Area in Probability Theory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 Large Literature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7230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914400"/>
            <a:ext cx="84582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 of Variation (Centered at 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Yields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seful (1-d)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ode of Variation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6087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1598" b="20209"/>
          <a:stretch>
            <a:fillRect/>
          </a:stretch>
        </p:blipFill>
        <p:spPr>
          <a:xfrm>
            <a:off x="838200" y="2286000"/>
            <a:ext cx="7267575" cy="376555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H="1">
            <a:off x="3810000" y="1981200"/>
            <a:ext cx="2286000" cy="121920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96000" y="1981200"/>
            <a:ext cx="228600" cy="137160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hole Area in Probability Theory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 Large Literature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Comprehensive Reference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Bradley (2005, update of 1986 version)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9618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hole Area in Probability Theory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 Large Literature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Comprehensive Reference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Bradley (2005, update of </a:t>
                </a:r>
                <a:r>
                  <a:rPr lang="en-US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1986 version)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Better, Newer References???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7660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 Used Here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Rho – Mixing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687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163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3" name="Oval 2"/>
          <p:cNvSpPr/>
          <p:nvPr/>
        </p:nvSpPr>
        <p:spPr>
          <a:xfrm>
            <a:off x="3048000" y="3505200"/>
            <a:ext cx="1066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5800" y="4724400"/>
            <a:ext cx="2362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24" name="Oval 23"/>
          <p:cNvSpPr/>
          <p:nvPr/>
        </p:nvSpPr>
        <p:spPr>
          <a:xfrm>
            <a:off x="685800" y="5334000"/>
            <a:ext cx="2590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34000" y="3505200"/>
            <a:ext cx="1752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 Gap of 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Lag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 b="-10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25" name="Oval 24"/>
          <p:cNvSpPr/>
          <p:nvPr/>
        </p:nvSpPr>
        <p:spPr>
          <a:xfrm>
            <a:off x="2209800" y="2819400"/>
            <a:ext cx="1219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819400" y="5257800"/>
            <a:ext cx="12954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828800" y="5905500"/>
            <a:ext cx="2286000" cy="342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7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Assume: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𝜌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9853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Assume: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𝜌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Uncorrelated at Far Lags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 b="-8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495800" y="5334000"/>
            <a:ext cx="1295400" cy="762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9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Neeman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(2005):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Entries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Data Vectors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Are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-mixing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4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894080"/>
              </p:ext>
            </p:extLst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1" name="Equation" r:id="rId5" imgW="380880" imgH="1396800" progId="Equation.3">
                  <p:embed/>
                </p:oleObj>
              </mc:Choice>
              <mc:Fallback>
                <p:oleObj name="Equation" r:id="rId5" imgW="380880" imgH="1396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>
            <a:off x="7086600" y="3810000"/>
            <a:ext cx="381000" cy="1447800"/>
          </a:xfrm>
          <a:prstGeom prst="leftBrac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1"/>
          </p:cNvCxnSpPr>
          <p:nvPr/>
        </p:nvCxnSpPr>
        <p:spPr>
          <a:xfrm flipH="1" flipV="1">
            <a:off x="3352800" y="3810000"/>
            <a:ext cx="3733800" cy="7239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5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SV1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 of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 (Centered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0):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Unintuitive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813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1598" b="20209"/>
          <a:stretch>
            <a:fillRect/>
          </a:stretch>
        </p:blipFill>
        <p:spPr>
          <a:xfrm>
            <a:off x="838200" y="2286000"/>
            <a:ext cx="7267575" cy="3765550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H="1">
            <a:off x="3276600" y="1981200"/>
            <a:ext cx="1676400" cy="213360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53000" y="1981200"/>
            <a:ext cx="1066800" cy="121920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4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Drawback:   Strong Assumption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JRSS-B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since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Biometrika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Refused)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727153"/>
              </p:ext>
            </p:extLst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4" name="Equation" r:id="rId4" imgW="380880" imgH="1396800" progId="Equation.3">
                  <p:embed/>
                </p:oleObj>
              </mc:Choice>
              <mc:Fallback>
                <p:oleObj name="Equation" r:id="rId4" imgW="3808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V="1">
            <a:off x="2362200" y="3287714"/>
            <a:ext cx="1143000" cy="1741486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8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Series of Technical Improvements: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Muller &amp; Chi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(2007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Aoshima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(2010),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Yata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Aoshima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(2012)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(Fully Covariance Based,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Mixing)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3798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Tricky Point: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Classical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onditions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	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equire Notion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ime Ordering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Not 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lways Clear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 e.g.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Microarrays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960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Note:  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Gaussian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317543"/>
              </p:ext>
            </p:extLst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5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66358"/>
              </p:ext>
            </p:extLst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6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1676400" y="3200400"/>
            <a:ext cx="1295400" cy="1905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3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Define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	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Standardized Version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351018"/>
              </p:ext>
            </p:extLst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5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082884"/>
              </p:ext>
            </p:extLst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6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993776"/>
              </p:ext>
            </p:extLst>
          </p:nvPr>
        </p:nvGraphicFramePr>
        <p:xfrm>
          <a:off x="2192337" y="4162425"/>
          <a:ext cx="329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7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4162425"/>
                        <a:ext cx="32940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Define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Assume:    Ǝ  a permutation,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that                 is  ρ-mixing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109914"/>
              </p:ext>
            </p:extLst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18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560145"/>
              </p:ext>
            </p:extLst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19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721061"/>
              </p:ext>
            </p:extLst>
          </p:nvPr>
        </p:nvGraphicFramePr>
        <p:xfrm>
          <a:off x="2192337" y="4162425"/>
          <a:ext cx="329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0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4162425"/>
                        <a:ext cx="32940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847187"/>
              </p:ext>
            </p:extLst>
          </p:nvPr>
        </p:nvGraphicFramePr>
        <p:xfrm>
          <a:off x="5905500" y="4953000"/>
          <a:ext cx="5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1" name="Equation" r:id="rId10" imgW="190500" imgH="228600" progId="Equation.3">
                  <p:embed/>
                </p:oleObj>
              </mc:Choice>
              <mc:Fallback>
                <p:oleObj name="Equation" r:id="rId10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953000"/>
                        <a:ext cx="571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921220"/>
              </p:ext>
            </p:extLst>
          </p:nvPr>
        </p:nvGraphicFramePr>
        <p:xfrm>
          <a:off x="2209800" y="5715000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2" name="Equation" r:id="rId12" imgW="355446" imgH="228501" progId="Equation.3">
                  <p:embed/>
                </p:oleObj>
              </mc:Choice>
              <mc:Fallback>
                <p:oleObj name="Equation" r:id="rId12" imgW="35544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715000"/>
                        <a:ext cx="1066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35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Careful look at: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  Consistency  -        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(Reality Check, Suggested by Reviewer)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931319"/>
              </p:ext>
            </p:extLst>
          </p:nvPr>
        </p:nvGraphicFramePr>
        <p:xfrm>
          <a:off x="4303712" y="1976438"/>
          <a:ext cx="110648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8" name="Equation" r:id="rId4" imgW="355138" imgH="177569" progId="Equation.3">
                  <p:embed/>
                </p:oleObj>
              </mc:Choice>
              <mc:Fallback>
                <p:oleObj name="Equation" r:id="rId4" imgW="355138" imgH="17756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2" y="1976438"/>
                        <a:ext cx="1106488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3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Careful look at: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  Consistency  -             spike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Independent of Sample Size,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true for  n = 1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(!?!)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259300"/>
              </p:ext>
            </p:extLst>
          </p:nvPr>
        </p:nvGraphicFramePr>
        <p:xfrm>
          <a:off x="4303712" y="1976438"/>
          <a:ext cx="110648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5" name="Equation" r:id="rId4" imgW="355138" imgH="177569" progId="Equation.3">
                  <p:embed/>
                </p:oleObj>
              </mc:Choice>
              <mc:Fallback>
                <p:oleObj name="Equation" r:id="rId4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2" y="1976438"/>
                        <a:ext cx="1106488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3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Careful look at: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  Consistency  -             spike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Independent of Sample Size,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true for  n = 1   (!?!)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Reviewers Conclusion:  Absurd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shows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assumption too strong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practice ???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242277"/>
              </p:ext>
            </p:extLst>
          </p:nvPr>
        </p:nvGraphicFramePr>
        <p:xfrm>
          <a:off x="4303712" y="1976438"/>
          <a:ext cx="110648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9" name="Equation" r:id="rId4" imgW="355138" imgH="177569" progId="Equation.3">
                  <p:embed/>
                </p:oleObj>
              </mc:Choice>
              <mc:Fallback>
                <p:oleObj name="Equation" r:id="rId4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2" y="1976438"/>
                        <a:ext cx="1106488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/>
          <p:cNvSpPr/>
          <p:nvPr/>
        </p:nvSpPr>
        <p:spPr bwMode="auto">
          <a:xfrm>
            <a:off x="4114800" y="1916112"/>
            <a:ext cx="2590800" cy="67468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4267200" y="2590800"/>
            <a:ext cx="1114567" cy="251460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99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Signal,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 Pure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Noise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41056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Real Reasons: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Approximation provides insights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Can find simple underlying structure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In complex situations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Thus various flavors are fine:</a:t>
            </a:r>
          </a:p>
          <a:p>
            <a:pPr marL="0" indent="0" eaLnBrk="1" hangingPunct="1">
              <a:buFont typeface="Wingdings" pitchFamily="2" charset="2"/>
              <a:buChar char="§"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Char char="§"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Even desirable!  (find additional insights)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514600" y="5105400"/>
          <a:ext cx="42545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Equation" r:id="rId4" imgW="1498320" imgH="291960" progId="Equation.3">
                  <p:embed/>
                </p:oleObj>
              </mc:Choice>
              <mc:Fallback>
                <p:oleObj name="Equation" r:id="rId4" imgW="14983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05400"/>
                        <a:ext cx="42545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2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RNAseq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8/23/12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~ 1700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 = 180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40865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97889" cy="57912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Brushed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Splicing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Not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Noise!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6485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Theoretical Separation:</a:t>
            </a:r>
          </a:p>
          <a:p>
            <a:pPr marL="533400" indent="-533400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Strong Inconsistency -            spike</a:t>
            </a:r>
          </a:p>
          <a:p>
            <a:pPr marL="533400" indent="-533400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Consistency  -        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808455"/>
              </p:ext>
            </p:extLst>
          </p:nvPr>
        </p:nvGraphicFramePr>
        <p:xfrm>
          <a:off x="4572000" y="2433637"/>
          <a:ext cx="10668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4" name="Equation" r:id="rId4" imgW="342603" imgH="177646" progId="Equation.3">
                  <p:embed/>
                </p:oleObj>
              </mc:Choice>
              <mc:Fallback>
                <p:oleObj name="Equation" r:id="rId4" imgW="342603" imgH="17764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33637"/>
                        <a:ext cx="106680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273705"/>
              </p:ext>
            </p:extLst>
          </p:nvPr>
        </p:nvGraphicFramePr>
        <p:xfrm>
          <a:off x="3200400" y="3505200"/>
          <a:ext cx="11064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5" name="Equation" r:id="rId6" imgW="355138" imgH="177569" progId="Equation.3">
                  <p:embed/>
                </p:oleObj>
              </mc:Choice>
              <mc:Fallback>
                <p:oleObj name="Equation" r:id="rId6" imgW="355138" imgH="17756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05200"/>
                        <a:ext cx="110648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4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Theoretical Separation:</a:t>
            </a:r>
          </a:p>
          <a:p>
            <a:pPr marL="533400" indent="-533400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Strong Inconsistency -            spike</a:t>
            </a:r>
          </a:p>
          <a:p>
            <a:pPr marL="533400" indent="-533400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Consistency  -        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</a:t>
            </a:r>
          </a:p>
          <a:p>
            <a:pPr marL="533400" indent="-533400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Mathematically Driven Conclusion: </a:t>
            </a:r>
          </a:p>
          <a:p>
            <a:pPr marL="533400" indent="-533400" algn="ctr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Real Data Signals Are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This Strong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988053"/>
              </p:ext>
            </p:extLst>
          </p:nvPr>
        </p:nvGraphicFramePr>
        <p:xfrm>
          <a:off x="4572000" y="2433637"/>
          <a:ext cx="10668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0" name="Equation" r:id="rId4" imgW="342603" imgH="177646" progId="Equation.3">
                  <p:embed/>
                </p:oleObj>
              </mc:Choice>
              <mc:Fallback>
                <p:oleObj name="Equation" r:id="rId4" imgW="342603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33637"/>
                        <a:ext cx="106680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307275"/>
              </p:ext>
            </p:extLst>
          </p:nvPr>
        </p:nvGraphicFramePr>
        <p:xfrm>
          <a:off x="3200400" y="3505200"/>
          <a:ext cx="11064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1" name="Equation" r:id="rId6" imgW="355138" imgH="177569" progId="Equation.3">
                  <p:embed/>
                </p:oleObj>
              </mc:Choice>
              <mc:Fallback>
                <p:oleObj name="Equation" r:id="rId6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05200"/>
                        <a:ext cx="110648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3048000" y="3429000"/>
            <a:ext cx="2514600" cy="76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Objection: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Should not Study Angles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643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Objection: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Should not Study Angles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Recall,    for           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879990"/>
              </p:ext>
            </p:extLst>
          </p:nvPr>
        </p:nvGraphicFramePr>
        <p:xfrm>
          <a:off x="2667000" y="2743200"/>
          <a:ext cx="8175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5" name="Equation" r:id="rId4" imgW="355138" imgH="177569" progId="Equation.3">
                  <p:embed/>
                </p:oleObj>
              </mc:Choice>
              <mc:Fallback>
                <p:oleObj name="Equation" r:id="rId4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743200"/>
                        <a:ext cx="8175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886019"/>
              </p:ext>
            </p:extLst>
          </p:nvPr>
        </p:nvGraphicFramePr>
        <p:xfrm>
          <a:off x="2743200" y="3390900"/>
          <a:ext cx="3276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6" name="Equation" r:id="rId6" imgW="1091726" imgH="215806" progId="Equation.3">
                  <p:embed/>
                </p:oleObj>
              </mc:Choice>
              <mc:Fallback>
                <p:oleObj name="Equation" r:id="rId6" imgW="1091726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90900"/>
                        <a:ext cx="3276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2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Objection: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Should not Study Angles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Recall,    for           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For            Strong Inconsistency: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194420"/>
              </p:ext>
            </p:extLst>
          </p:nvPr>
        </p:nvGraphicFramePr>
        <p:xfrm>
          <a:off x="2667000" y="2743200"/>
          <a:ext cx="8175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8" name="Equation" r:id="rId4" imgW="355138" imgH="177569" progId="Equation.3">
                  <p:embed/>
                </p:oleObj>
              </mc:Choice>
              <mc:Fallback>
                <p:oleObj name="Equation" r:id="rId4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743200"/>
                        <a:ext cx="8175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857279"/>
              </p:ext>
            </p:extLst>
          </p:nvPr>
        </p:nvGraphicFramePr>
        <p:xfrm>
          <a:off x="2743200" y="3390900"/>
          <a:ext cx="3276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9" name="Equation" r:id="rId6" imgW="1091726" imgH="215806" progId="Equation.3">
                  <p:embed/>
                </p:oleObj>
              </mc:Choice>
              <mc:Fallback>
                <p:oleObj name="Equation" r:id="rId6" imgW="109172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90900"/>
                        <a:ext cx="3276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003467"/>
              </p:ext>
            </p:extLst>
          </p:nvPr>
        </p:nvGraphicFramePr>
        <p:xfrm>
          <a:off x="1192212" y="4314825"/>
          <a:ext cx="788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0" name="Equation" r:id="rId8" imgW="342603" imgH="177646" progId="Equation.3">
                  <p:embed/>
                </p:oleObj>
              </mc:Choice>
              <mc:Fallback>
                <p:oleObj name="Equation" r:id="rId8" imgW="342603" imgH="17764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2" y="4314825"/>
                        <a:ext cx="7889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658769"/>
              </p:ext>
            </p:extLst>
          </p:nvPr>
        </p:nvGraphicFramePr>
        <p:xfrm>
          <a:off x="2590800" y="5029200"/>
          <a:ext cx="3657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1" name="Equation" r:id="rId10" imgW="1219200" imgH="228600" progId="Equation.3">
                  <p:embed/>
                </p:oleObj>
              </mc:Choice>
              <mc:Fallback>
                <p:oleObj name="Equation" r:id="rId10" imgW="12192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29200"/>
                        <a:ext cx="3657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1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Objection: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Should not Study Angles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Because 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1916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Objection: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Should not Study Angles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Because 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For Scores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What we study in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PCA scatterplots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113911"/>
              </p:ext>
            </p:extLst>
          </p:nvPr>
        </p:nvGraphicFramePr>
        <p:xfrm>
          <a:off x="2798763" y="4191000"/>
          <a:ext cx="177323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4" name="Equation" r:id="rId4" imgW="647640" imgH="253800" progId="Equation.3">
                  <p:embed/>
                </p:oleObj>
              </mc:Choice>
              <mc:Fallback>
                <p:oleObj name="Equation" r:id="rId4" imgW="64764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4191000"/>
                        <a:ext cx="1773237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/>
          <p:cNvSpPr/>
          <p:nvPr/>
        </p:nvSpPr>
        <p:spPr bwMode="auto">
          <a:xfrm>
            <a:off x="2514600" y="4114800"/>
            <a:ext cx="2286000" cy="8382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Objection: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Should not Study Angles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Because 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For Scores                     and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      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84059"/>
              </p:ext>
            </p:extLst>
          </p:nvPr>
        </p:nvGraphicFramePr>
        <p:xfrm>
          <a:off x="2590800" y="4191000"/>
          <a:ext cx="177323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5" name="Equation" r:id="rId4" imgW="647640" imgH="253800" progId="Equation.3">
                  <p:embed/>
                </p:oleObj>
              </mc:Choice>
              <mc:Fallback>
                <p:oleObj name="Equation" r:id="rId4" imgW="64764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1773237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612506"/>
              </p:ext>
            </p:extLst>
          </p:nvPr>
        </p:nvGraphicFramePr>
        <p:xfrm>
          <a:off x="5715000" y="4191000"/>
          <a:ext cx="177323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6" name="Equation" r:id="rId6" imgW="647419" imgH="253890" progId="Equation.3">
                  <p:embed/>
                </p:oleObj>
              </mc:Choice>
              <mc:Fallback>
                <p:oleObj name="Equation" r:id="rId6" imgW="647419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191000"/>
                        <a:ext cx="1773237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4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Objection: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Should not Study Angles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Because 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For Scores                     and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      Can Show                        (Random!)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Thanks </a:t>
            </a: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to Dan </a:t>
            </a:r>
            <a:r>
              <a:rPr lang="en-US" sz="1600" dirty="0" err="1">
                <a:solidFill>
                  <a:schemeClr val="bg2"/>
                </a:solidFill>
                <a:latin typeface="Arial" charset="0"/>
                <a:cs typeface="Arial" charset="0"/>
              </a:rPr>
              <a:t>Shen</a:t>
            </a: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472535"/>
              </p:ext>
            </p:extLst>
          </p:nvPr>
        </p:nvGraphicFramePr>
        <p:xfrm>
          <a:off x="2590800" y="4191000"/>
          <a:ext cx="177323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8" name="Equation" r:id="rId4" imgW="647640" imgH="253800" progId="Equation.3">
                  <p:embed/>
                </p:oleObj>
              </mc:Choice>
              <mc:Fallback>
                <p:oleObj name="Equation" r:id="rId4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1773237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61431"/>
              </p:ext>
            </p:extLst>
          </p:nvPr>
        </p:nvGraphicFramePr>
        <p:xfrm>
          <a:off x="5715000" y="4191000"/>
          <a:ext cx="177323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9" name="Equation" r:id="rId6" imgW="647419" imgH="253890" progId="Equation.3">
                  <p:embed/>
                </p:oleObj>
              </mc:Choice>
              <mc:Fallback>
                <p:oleObj name="Equation" r:id="rId6" imgW="64741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191000"/>
                        <a:ext cx="1773237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928964"/>
              </p:ext>
            </p:extLst>
          </p:nvPr>
        </p:nvGraphicFramePr>
        <p:xfrm>
          <a:off x="3454400" y="5105400"/>
          <a:ext cx="2260600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0" name="Equation" r:id="rId8" imgW="825480" imgH="469800" progId="Equation.3">
                  <p:embed/>
                </p:oleObj>
              </mc:Choice>
              <mc:Fallback>
                <p:oleObj name="Equation" r:id="rId8" imgW="825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5105400"/>
                        <a:ext cx="2260600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7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how can PCA find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Useful Signals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Data?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5985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Signal,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 Pure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Noise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5201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how can PCA find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Useful Signals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Data?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Key is “Proportional Errors”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171326"/>
              </p:ext>
            </p:extLst>
          </p:nvPr>
        </p:nvGraphicFramePr>
        <p:xfrm>
          <a:off x="5664200" y="3505200"/>
          <a:ext cx="22606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5" name="Equation" r:id="rId4" imgW="825480" imgH="469800" progId="Equation.3">
                  <p:embed/>
                </p:oleObj>
              </mc:Choice>
              <mc:Fallback>
                <p:oleObj name="Equation" r:id="rId4" imgW="825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3505200"/>
                        <a:ext cx="226060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0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how can PCA find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Signals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Data?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Key is “Proportional Errors”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Same Realization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=1,⋯,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4"/>
                <a:stretch>
                  <a:fillRect l="-1891" r="-1527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819062"/>
              </p:ext>
            </p:extLst>
          </p:nvPr>
        </p:nvGraphicFramePr>
        <p:xfrm>
          <a:off x="5664200" y="3505200"/>
          <a:ext cx="22606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2" name="Equation" r:id="rId5" imgW="825480" imgH="469800" progId="Equation.3">
                  <p:embed/>
                </p:oleObj>
              </mc:Choice>
              <mc:Fallback>
                <p:oleObj name="Equation" r:id="rId5" imgW="82548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3505200"/>
                        <a:ext cx="226060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4267200" y="4343400"/>
            <a:ext cx="28194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9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how can PCA find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Useful Signals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Data?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Key is “Proportional Errors”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Axes have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Inconsistent Scales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Relationships are Still Useful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8426"/>
              </p:ext>
            </p:extLst>
          </p:nvPr>
        </p:nvGraphicFramePr>
        <p:xfrm>
          <a:off x="5664200" y="3505200"/>
          <a:ext cx="22606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9" name="Equation" r:id="rId4" imgW="825480" imgH="469800" progId="Equation.3">
                  <p:embed/>
                </p:oleObj>
              </mc:Choice>
              <mc:Fallback>
                <p:oleObj name="Equation" r:id="rId4" imgW="825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3505200"/>
                        <a:ext cx="226060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2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 Consistency: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Consistency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What happens at boundary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)???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Deep Open Problem</a:t>
            </a:r>
          </a:p>
        </p:txBody>
      </p:sp>
    </p:spTree>
    <p:extLst>
      <p:ext uri="{BB962C8B-B14F-4D97-AF65-F5344CB8AC3E}">
        <p14:creationId xmlns:p14="http://schemas.microsoft.com/office/powerpoint/2010/main" val="5836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 Consistency: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Consistency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What happens at boundary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)???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Ǝ interesting Limit </a:t>
                </a:r>
                <a:r>
                  <a:rPr lang="en-US" dirty="0" err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Distn’s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Jung, </a:t>
                </a:r>
                <a:r>
                  <a:rPr lang="en-US" dirty="0" err="1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Sen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&amp; </a:t>
                </a:r>
                <a:r>
                  <a:rPr lang="en-US" dirty="0" err="1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(2012)</a:t>
                </a:r>
                <a:endParaRPr lang="en-US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Deep Open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5809" y="228600"/>
            <a:ext cx="162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Result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 flipV="1">
            <a:off x="4038600" y="381000"/>
            <a:ext cx="2819400" cy="30480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530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…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…]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As                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Char char="-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Data lie roughly on surface of sphere,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with radius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- Yet origin is point of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highest density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???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- Paradox resolved by: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" charset="0"/>
              </a:rPr>
              <a:t>density w. r. t. Lebesgue Measure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71600" y="1219200"/>
          <a:ext cx="1447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7" name="Equation" r:id="rId4" imgW="876240" imgH="279360" progId="Equation.3">
                  <p:embed/>
                </p:oleObj>
              </mc:Choice>
              <mc:Fallback>
                <p:oleObj name="Equation" r:id="rId4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1447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2819400" y="1981200"/>
          <a:ext cx="32004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" name="Equation" r:id="rId6" imgW="2044440" imgH="431640" progId="Equation.3">
                  <p:embed/>
                </p:oleObj>
              </mc:Choice>
              <mc:Fallback>
                <p:oleObj name="Equation" r:id="rId6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81200"/>
                        <a:ext cx="32004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5715000" y="3624263"/>
          <a:ext cx="6858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" name="Equation" r:id="rId8" imgW="444240" imgH="342720" progId="Equation.3">
                  <p:embed/>
                </p:oleObj>
              </mc:Choice>
              <mc:Fallback>
                <p:oleObj name="Equation" r:id="rId8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24263"/>
                        <a:ext cx="6858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9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(?)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520113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The Future of 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“Contiguity” in Hypo Testing?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Rates of Convergence?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Improvements of DWD?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(e.g. other functions of distance than inverse)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Many Others?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It is still early days …</a:t>
            </a:r>
          </a:p>
        </p:txBody>
      </p:sp>
    </p:spTree>
    <p:extLst>
      <p:ext uri="{BB962C8B-B14F-4D97-AF65-F5344CB8AC3E}">
        <p14:creationId xmlns:p14="http://schemas.microsoft.com/office/powerpoint/2010/main" val="21634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State of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Research?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3810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Development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Of Methods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Mathematical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Assessment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…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smtClean="0">
                <a:solidFill>
                  <a:schemeClr val="bg2"/>
                </a:solidFill>
                <a:latin typeface="Arial" charset="0"/>
                <a:cs typeface="Arial" charset="0"/>
              </a:rPr>
              <a:t>(thanks to: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smtClean="0">
                <a:solidFill>
                  <a:schemeClr val="bg2"/>
                </a:solidFill>
                <a:latin typeface="Arial" charset="0"/>
                <a:cs typeface="Arial" charset="0"/>
              </a:rPr>
              <a:t>defiant.corban.edu/gtipton/net-fun/iceberg.html)</a:t>
            </a:r>
          </a:p>
        </p:txBody>
      </p:sp>
      <p:pic>
        <p:nvPicPr>
          <p:cNvPr id="52228" name="Picture 3" descr="icebe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50975"/>
            <a:ext cx="395605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29" name="Straight Arrow Connector 5"/>
          <p:cNvCxnSpPr>
            <a:cxnSpLocks noChangeShapeType="1"/>
          </p:cNvCxnSpPr>
          <p:nvPr/>
        </p:nvCxnSpPr>
        <p:spPr bwMode="auto">
          <a:xfrm>
            <a:off x="3200400" y="1905000"/>
            <a:ext cx="3581400" cy="4572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Straight Arrow Connector 6"/>
          <p:cNvCxnSpPr>
            <a:cxnSpLocks noChangeShapeType="1"/>
          </p:cNvCxnSpPr>
          <p:nvPr/>
        </p:nvCxnSpPr>
        <p:spPr bwMode="auto">
          <a:xfrm flipV="1">
            <a:off x="3124200" y="2514600"/>
            <a:ext cx="3124200" cy="10668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39657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00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20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Interesting Question: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Behavior in Very High Dimension?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</p:spTree>
    <p:extLst>
      <p:ext uri="{BB962C8B-B14F-4D97-AF65-F5344CB8AC3E}">
        <p14:creationId xmlns:p14="http://schemas.microsoft.com/office/powerpoint/2010/main" val="24666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Interesting Question: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Behavior in Very High Dimension?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Answer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         El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Karoui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(2010)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</p:spTree>
    <p:extLst>
      <p:ext uri="{BB962C8B-B14F-4D97-AF65-F5344CB8AC3E}">
        <p14:creationId xmlns:p14="http://schemas.microsoft.com/office/powerpoint/2010/main" val="27897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Interesting Question: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Behavior in Very High Dimension?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Answer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     El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Karoui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(2010)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Random Matrix Limit,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F8995B7F-6D8B-42EB-873C-A878656BA1CF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1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8902</TotalTime>
  <Words>3941</Words>
  <Application>Microsoft Office PowerPoint</Application>
  <PresentationFormat>On-screen Show (4:3)</PresentationFormat>
  <Paragraphs>1076</Paragraphs>
  <Slides>141</Slides>
  <Notes>141</Notes>
  <HiddenSlides>0</HiddenSlides>
  <MMClips>1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141</vt:i4>
      </vt:variant>
    </vt:vector>
  </HeadingPairs>
  <TitlesOfParts>
    <vt:vector size="148" baseType="lpstr">
      <vt:lpstr>1_Default Design</vt:lpstr>
      <vt:lpstr>6_Default Design</vt:lpstr>
      <vt:lpstr>2_Default Design</vt:lpstr>
      <vt:lpstr>13_Default Design</vt:lpstr>
      <vt:lpstr>14_Nature</vt:lpstr>
      <vt:lpstr>Image File</vt:lpstr>
      <vt:lpstr>Equation</vt:lpstr>
      <vt:lpstr>Statistics – O. R. 891 Object Oriented Data Analysis</vt:lpstr>
      <vt:lpstr>Participant Presentations</vt:lpstr>
      <vt:lpstr>Participant Presentations</vt:lpstr>
      <vt:lpstr>Primal - Dual PCA</vt:lpstr>
      <vt:lpstr>Primal - Dual PCA</vt:lpstr>
      <vt:lpstr>Primal - Dual PCA</vt:lpstr>
      <vt:lpstr>HDLSS Asymptotics</vt:lpstr>
      <vt:lpstr>HDLSS Asymptotics</vt:lpstr>
      <vt:lpstr>HDLSS Asymptotics: Simple Paradoxes</vt:lpstr>
      <vt:lpstr>HDLSS Asy’s: Geometrical Represent’n</vt:lpstr>
      <vt:lpstr>HDLSS Asy’s: Geometrical Represent’n</vt:lpstr>
      <vt:lpstr>HDLSS Discrim’n Simulations</vt:lpstr>
      <vt:lpstr>2nd Paper on HDLSS Asymptotics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HDLSS Asy’s: Geometrical Represen’tion</vt:lpstr>
      <vt:lpstr>HDLSS Asy’s: Geometrical Represen’tion</vt:lpstr>
      <vt:lpstr>HDLSS Asy’s: Geometrical Represen’tion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Functional Data Analysis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Deep Open Problem</vt:lpstr>
      <vt:lpstr>HDLSS Deep Open Problem</vt:lpstr>
      <vt:lpstr>HDLSS Asymptotics</vt:lpstr>
      <vt:lpstr>HDLSS Asymptotics</vt:lpstr>
      <vt:lpstr>HDLSS Asymptotics</vt:lpstr>
      <vt:lpstr>HDLSS Asymptotics</vt:lpstr>
      <vt:lpstr>The Future of HDLSS Asymptotics</vt:lpstr>
      <vt:lpstr>State of HDLSS Research?</vt:lpstr>
      <vt:lpstr>HDLSS Asymptotics &amp; Kernel Methods</vt:lpstr>
      <vt:lpstr>HDLSS Asymptotics &amp; Kernel Methods</vt:lpstr>
      <vt:lpstr>HDLSS Asymptotics &amp; Kernel Methods</vt:lpstr>
      <vt:lpstr>HDLSS Asymptotics &amp; Kernel Methods</vt:lpstr>
      <vt:lpstr>HDLSS Asymptotics &amp; Kernel Methods</vt:lpstr>
      <vt:lpstr>HDLSS Asymptotics &amp; Kernel Methods</vt:lpstr>
      <vt:lpstr>HDLSS Asymptotics &amp; Kernel Methods</vt:lpstr>
      <vt:lpstr>HDLSS Asymptotics &amp; Kernel Methods</vt:lpstr>
      <vt:lpstr>HDLSS Asymptotics &amp; Kernel Methods</vt:lpstr>
      <vt:lpstr>Shapes As Data Objects</vt:lpstr>
      <vt:lpstr>Shapes As Data Objects</vt:lpstr>
      <vt:lpstr>Shapes As Data Objects</vt:lpstr>
      <vt:lpstr>Shapes As Data Objects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Shapes As Data Objects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</cp:lastModifiedBy>
  <cp:revision>454</cp:revision>
  <dcterms:created xsi:type="dcterms:W3CDTF">2001-06-08T01:38:43Z</dcterms:created>
  <dcterms:modified xsi:type="dcterms:W3CDTF">2012-10-23T00:23:03Z</dcterms:modified>
</cp:coreProperties>
</file>