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130" r:id="rId2"/>
    <p:sldMasterId id="2147484156" r:id="rId3"/>
    <p:sldMasterId id="2147484172" r:id="rId4"/>
    <p:sldMasterId id="2147484186" r:id="rId5"/>
    <p:sldMasterId id="2147484202" r:id="rId6"/>
  </p:sldMasterIdLst>
  <p:notesMasterIdLst>
    <p:notesMasterId r:id="rId147"/>
  </p:notesMasterIdLst>
  <p:sldIdLst>
    <p:sldId id="262" r:id="rId7"/>
    <p:sldId id="2033" r:id="rId8"/>
    <p:sldId id="2193" r:id="rId9"/>
    <p:sldId id="2077" r:id="rId10"/>
    <p:sldId id="2416" r:id="rId11"/>
    <p:sldId id="2237" r:id="rId12"/>
    <p:sldId id="2262" r:id="rId13"/>
    <p:sldId id="2266" r:id="rId14"/>
    <p:sldId id="2282" r:id="rId15"/>
    <p:sldId id="2286" r:id="rId16"/>
    <p:sldId id="2292" r:id="rId17"/>
    <p:sldId id="2291" r:id="rId18"/>
    <p:sldId id="2294" r:id="rId19"/>
    <p:sldId id="2296" r:id="rId20"/>
    <p:sldId id="2297" r:id="rId21"/>
    <p:sldId id="2298" r:id="rId22"/>
    <p:sldId id="2299" r:id="rId23"/>
    <p:sldId id="2300" r:id="rId24"/>
    <p:sldId id="2301" r:id="rId25"/>
    <p:sldId id="2302" r:id="rId26"/>
    <p:sldId id="2303" r:id="rId27"/>
    <p:sldId id="2304" r:id="rId28"/>
    <p:sldId id="2305" r:id="rId29"/>
    <p:sldId id="2306" r:id="rId30"/>
    <p:sldId id="2308" r:id="rId31"/>
    <p:sldId id="2311" r:id="rId32"/>
    <p:sldId id="2310" r:id="rId33"/>
    <p:sldId id="2312" r:id="rId34"/>
    <p:sldId id="2309" r:id="rId35"/>
    <p:sldId id="2313" r:id="rId36"/>
    <p:sldId id="2421" r:id="rId37"/>
    <p:sldId id="2420" r:id="rId38"/>
    <p:sldId id="2419" r:id="rId39"/>
    <p:sldId id="2418" r:id="rId40"/>
    <p:sldId id="2422" r:id="rId41"/>
    <p:sldId id="2423" r:id="rId42"/>
    <p:sldId id="2417" r:id="rId43"/>
    <p:sldId id="2425" r:id="rId44"/>
    <p:sldId id="2424" r:id="rId45"/>
    <p:sldId id="2314" r:id="rId46"/>
    <p:sldId id="2307" r:id="rId47"/>
    <p:sldId id="2315" r:id="rId48"/>
    <p:sldId id="2426" r:id="rId49"/>
    <p:sldId id="2428" r:id="rId50"/>
    <p:sldId id="2318" r:id="rId51"/>
    <p:sldId id="2427" r:id="rId52"/>
    <p:sldId id="2316" r:id="rId53"/>
    <p:sldId id="2429" r:id="rId54"/>
    <p:sldId id="2320" r:id="rId55"/>
    <p:sldId id="2319" r:id="rId56"/>
    <p:sldId id="2321" r:id="rId57"/>
    <p:sldId id="2322" r:id="rId58"/>
    <p:sldId id="2317" r:id="rId59"/>
    <p:sldId id="2323" r:id="rId60"/>
    <p:sldId id="2353" r:id="rId61"/>
    <p:sldId id="2351" r:id="rId62"/>
    <p:sldId id="2352" r:id="rId63"/>
    <p:sldId id="2350" r:id="rId64"/>
    <p:sldId id="2324" r:id="rId65"/>
    <p:sldId id="2356" r:id="rId66"/>
    <p:sldId id="2355" r:id="rId67"/>
    <p:sldId id="2354" r:id="rId68"/>
    <p:sldId id="2325" r:id="rId69"/>
    <p:sldId id="2326" r:id="rId70"/>
    <p:sldId id="2357" r:id="rId71"/>
    <p:sldId id="2430" r:id="rId72"/>
    <p:sldId id="2327" r:id="rId73"/>
    <p:sldId id="2328" r:id="rId74"/>
    <p:sldId id="2432" r:id="rId75"/>
    <p:sldId id="2431" r:id="rId76"/>
    <p:sldId id="2329" r:id="rId77"/>
    <p:sldId id="2330" r:id="rId78"/>
    <p:sldId id="2436" r:id="rId79"/>
    <p:sldId id="2435" r:id="rId80"/>
    <p:sldId id="2433" r:id="rId81"/>
    <p:sldId id="2434" r:id="rId82"/>
    <p:sldId id="2437" r:id="rId83"/>
    <p:sldId id="2439" r:id="rId84"/>
    <p:sldId id="2438" r:id="rId85"/>
    <p:sldId id="2331" r:id="rId86"/>
    <p:sldId id="2332" r:id="rId87"/>
    <p:sldId id="2333" r:id="rId88"/>
    <p:sldId id="2441" r:id="rId89"/>
    <p:sldId id="2440" r:id="rId90"/>
    <p:sldId id="2448" r:id="rId91"/>
    <p:sldId id="2449" r:id="rId92"/>
    <p:sldId id="2334" r:id="rId93"/>
    <p:sldId id="2447" r:id="rId94"/>
    <p:sldId id="2446" r:id="rId95"/>
    <p:sldId id="2445" r:id="rId96"/>
    <p:sldId id="2444" r:id="rId97"/>
    <p:sldId id="2443" r:id="rId98"/>
    <p:sldId id="2442" r:id="rId99"/>
    <p:sldId id="2335" r:id="rId100"/>
    <p:sldId id="2415" r:id="rId101"/>
    <p:sldId id="2336" r:id="rId102"/>
    <p:sldId id="2450" r:id="rId103"/>
    <p:sldId id="2339" r:id="rId104"/>
    <p:sldId id="2340" r:id="rId105"/>
    <p:sldId id="2341" r:id="rId106"/>
    <p:sldId id="2452" r:id="rId107"/>
    <p:sldId id="2451" r:id="rId108"/>
    <p:sldId id="2342" r:id="rId109"/>
    <p:sldId id="2456" r:id="rId110"/>
    <p:sldId id="2455" r:id="rId111"/>
    <p:sldId id="2454" r:id="rId112"/>
    <p:sldId id="2453" r:id="rId113"/>
    <p:sldId id="2457" r:id="rId114"/>
    <p:sldId id="2461" r:id="rId115"/>
    <p:sldId id="2460" r:id="rId116"/>
    <p:sldId id="2459" r:id="rId117"/>
    <p:sldId id="2458" r:id="rId118"/>
    <p:sldId id="2344" r:id="rId119"/>
    <p:sldId id="2345" r:id="rId120"/>
    <p:sldId id="2346" r:id="rId121"/>
    <p:sldId id="2463" r:id="rId122"/>
    <p:sldId id="2462" r:id="rId123"/>
    <p:sldId id="2347" r:id="rId124"/>
    <p:sldId id="2348" r:id="rId125"/>
    <p:sldId id="2468" r:id="rId126"/>
    <p:sldId id="2467" r:id="rId127"/>
    <p:sldId id="2466" r:id="rId128"/>
    <p:sldId id="2465" r:id="rId129"/>
    <p:sldId id="2464" r:id="rId130"/>
    <p:sldId id="2469" r:id="rId131"/>
    <p:sldId id="2470" r:id="rId132"/>
    <p:sldId id="2472" r:id="rId133"/>
    <p:sldId id="2349" r:id="rId134"/>
    <p:sldId id="2471" r:id="rId135"/>
    <p:sldId id="2358" r:id="rId136"/>
    <p:sldId id="2474" r:id="rId137"/>
    <p:sldId id="2473" r:id="rId138"/>
    <p:sldId id="2359" r:id="rId139"/>
    <p:sldId id="2360" r:id="rId140"/>
    <p:sldId id="2361" r:id="rId141"/>
    <p:sldId id="2362" r:id="rId142"/>
    <p:sldId id="2475" r:id="rId143"/>
    <p:sldId id="2363" r:id="rId144"/>
    <p:sldId id="2364" r:id="rId145"/>
    <p:sldId id="2476" r:id="rId1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00"/>
    <a:srgbClr val="FF00FF"/>
    <a:srgbClr val="00FFFF"/>
    <a:srgbClr val="D357FF"/>
    <a:srgbClr val="99FF99"/>
    <a:srgbClr val="FFB279"/>
    <a:srgbClr val="DA71FF"/>
    <a:srgbClr val="D1FFD1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104" d="100"/>
          <a:sy n="104" d="100"/>
        </p:scale>
        <p:origin x="-1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theme" Target="theme/them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4D3178-5A6C-4C1A-A11B-565CFC57DD9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4D3178-5A6C-4C1A-A11B-565CFC57DD9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4D3178-5A6C-4C1A-A11B-565CFC57DD9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43FF2-1884-4456-BC9B-C5A4F5884013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43FF2-1884-4456-BC9B-C5A4F5884013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43FF2-1884-4456-BC9B-C5A4F5884013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43FF2-1884-4456-BC9B-C5A4F5884013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43FF2-1884-4456-BC9B-C5A4F5884013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107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F58C0F-5F02-401F-AFB7-F5578D3BA861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108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F58C0F-5F02-401F-AFB7-F5578D3BA861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109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F58C0F-5F02-401F-AFB7-F5578D3BA861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F58C0F-5F02-401F-AFB7-F5578D3BA861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F58C0F-5F02-401F-AFB7-F5578D3BA861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6396EE-6807-4235-842A-8916BC35363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1F7D68-FB5C-4CAD-B7E1-546D877ADEC9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AB7B64-D446-4035-90EA-4D13A702BE52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AB7B64-D446-4035-90EA-4D13A702BE52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4AB7B64-D446-4035-90EA-4D13A702BE52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117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000D96-693D-4A18-8AD8-4762E4170261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118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119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7CB44-767F-4572-9419-215B28BA815E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9BD649-CF21-4C71-AA1D-1860E0CF31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9BD649-CF21-4C71-AA1D-1860E0CF31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9BD649-CF21-4C71-AA1D-1860E0CF31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7E3E2-85E9-4DFE-8A64-65C24C719916}" type="slidenum">
              <a:rPr lang="ko-KR" altLang="en-US" smtClean="0">
                <a:solidFill>
                  <a:prstClr val="black"/>
                </a:solidFill>
              </a:rPr>
              <a:pPr/>
              <a:t>130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7E3E2-85E9-4DFE-8A64-65C24C719916}" type="slidenum">
              <a:rPr lang="ko-KR" altLang="en-US" smtClean="0">
                <a:solidFill>
                  <a:prstClr val="black"/>
                </a:solidFill>
              </a:rPr>
              <a:pPr/>
              <a:t>131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5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7E3E2-85E9-4DFE-8A64-65C24C719916}" type="slidenum">
              <a:rPr lang="ko-KR" altLang="en-US" smtClean="0">
                <a:solidFill>
                  <a:prstClr val="black"/>
                </a:solidFill>
              </a:rPr>
              <a:pPr/>
              <a:t>132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6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04EA8-BF74-4EC2-813B-77DD32470508}" type="slidenum">
              <a:rPr lang="ko-KR" altLang="en-US" smtClean="0">
                <a:solidFill>
                  <a:srgbClr val="000000"/>
                </a:solidFill>
              </a:rPr>
              <a:pPr/>
              <a:t>133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AD259-66D3-4871-B15D-79F3F2285F72}" type="slidenum">
              <a:rPr lang="ko-KR" altLang="en-US" smtClean="0">
                <a:solidFill>
                  <a:srgbClr val="000000"/>
                </a:solidFill>
              </a:rPr>
              <a:pPr/>
              <a:t>134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8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7382E-4F79-4BF8-9404-E1049235A380}" type="slidenum">
              <a:rPr lang="ko-KR" altLang="en-US" smtClean="0">
                <a:solidFill>
                  <a:srgbClr val="000000"/>
                </a:solidFill>
              </a:rPr>
              <a:pPr/>
              <a:t>135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E1877-0B9F-4B05-A712-EA6D2F5F5BA7}" type="slidenum">
              <a:rPr lang="ko-KR" altLang="en-US" smtClean="0">
                <a:solidFill>
                  <a:srgbClr val="000000"/>
                </a:solidFill>
              </a:rPr>
              <a:pPr/>
              <a:t>136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E1877-0B9F-4B05-A712-EA6D2F5F5BA7}" type="slidenum">
              <a:rPr lang="ko-KR" altLang="en-US" smtClean="0">
                <a:solidFill>
                  <a:srgbClr val="000000"/>
                </a:solidFill>
              </a:rPr>
              <a:pPr/>
              <a:t>137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0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0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A6956-2A1C-4F84-9C0E-EA456D4D751B}" type="slidenum">
              <a:rPr lang="ko-KR" altLang="en-US" smtClean="0">
                <a:solidFill>
                  <a:srgbClr val="000000"/>
                </a:solidFill>
              </a:rPr>
              <a:pPr/>
              <a:t>138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1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863189-CA2E-487A-985A-4F8D7D691266}" type="slidenum">
              <a:rPr lang="ko-KR" altLang="en-US" smtClean="0">
                <a:solidFill>
                  <a:srgbClr val="000000"/>
                </a:solidFill>
              </a:rPr>
              <a:pPr/>
              <a:t>139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1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1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863189-CA2E-487A-985A-4F8D7D691266}" type="slidenum">
              <a:rPr lang="ko-KR" altLang="en-US" smtClean="0">
                <a:solidFill>
                  <a:srgbClr val="000000"/>
                </a:solidFill>
              </a:rPr>
              <a:pPr/>
              <a:t>140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17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18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19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83787D8-D395-4557-A552-91B599DF7EB8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27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28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29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37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38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39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3C9BD2-B715-4636-9E8B-CA05735883AB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44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47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48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49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5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50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51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52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53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58AF1F-EF00-4F71-B8E3-65707DF9B2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58AF1F-EF00-4F71-B8E3-65707DF9B2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58AF1F-EF00-4F71-B8E3-65707DF9B2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58AF1F-EF00-4F71-B8E3-65707DF9B2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58AF1F-EF00-4F71-B8E3-65707DF9B2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F4CE04-5D85-4B83-8569-BD5EFB7450F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6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F4CE04-5D85-4B83-8569-BD5EFB7450F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F4CE04-5D85-4B83-8569-BD5EFB7450F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F4CE04-5D85-4B83-8569-BD5EFB7450F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B56E0A-A0B3-45CC-B292-1927BE37457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D65F07-43F8-483C-AC97-D4C7BDB77F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1A3EF9-7893-46C5-B111-2C72302CA91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1A3EF9-7893-46C5-B111-2C72302CA91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1A3EF9-7893-46C5-B111-2C72302CA91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215204-2484-473D-977C-8541D7BA78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215204-2484-473D-977C-8541D7BA78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91C2A-7075-459F-A4ED-E9CF106EF5D9}" type="slidenum">
              <a:rPr lang="ko-KR" altLang="en-US" smtClean="0">
                <a:solidFill>
                  <a:srgbClr val="000000"/>
                </a:solidFill>
              </a:rPr>
              <a:pPr/>
              <a:t>7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215204-2484-473D-977C-8541D7BA78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9A96F5-50E3-4737-9687-FA85A8DA73E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A36A04-176C-4564-84DA-6757ADC76B7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72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A36A04-176C-4564-84DA-6757ADC76B7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73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A36A04-176C-4564-84DA-6757ADC76B7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74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A36A04-176C-4564-84DA-6757ADC76B7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75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4A36A04-176C-4564-84DA-6757ADC76B7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76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BA8D15-60F8-46C1-BE4A-A67CE5678DA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BA8D15-60F8-46C1-BE4A-A67CE5678DA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BA8D15-60F8-46C1-BE4A-A67CE5678DA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79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91C2A-7075-459F-A4ED-E9CF106EF5D9}" type="slidenum">
              <a:rPr lang="ko-KR" altLang="en-US" smtClean="0">
                <a:solidFill>
                  <a:srgbClr val="000000"/>
                </a:solidFill>
              </a:rPr>
              <a:pPr/>
              <a:t>8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BA8D15-60F8-46C1-BE4A-A67CE5678DA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80C554-1E22-4337-8AB1-E7C1223E53B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CCMsciznormRaw.avi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A8F2DD-49FC-4936-A5E3-BAD77B1D768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CCMsciznormRaw.avi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A8F2DD-49FC-4936-A5E3-BAD77B1D768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CCMsciznormRaw.avi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A8F2DD-49FC-4936-A5E3-BAD77B1D768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CCMsciznormRaw.avi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89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2A6084-B7A3-425A-A883-F764B00268B7}" type="slidenum">
              <a:rPr lang="ko-KR" altLang="en-US" sz="1200">
                <a:solidFill>
                  <a:prstClr val="black"/>
                </a:solidFill>
                <a:latin typeface="Times New Roman" pitchFamily="18" charset="0"/>
                <a:ea typeface="Gulim" pitchFamily="34" charset="-127"/>
              </a:rPr>
              <a:pPr eaLnBrk="1" hangingPunct="1"/>
              <a:t>9</a:t>
            </a:fld>
            <a:endParaRPr lang="en-US" altLang="ko-KR" sz="1200">
              <a:solidFill>
                <a:prstClr val="black"/>
              </a:solidFill>
              <a:latin typeface="Times New Roman" pitchFamily="18" charset="0"/>
              <a:ea typeface="Gulim" pitchFamily="34" charset="-127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FD31C4-2F53-4951-845C-F9BB92F450F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OODA.ppt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A9471A-CCCC-49AF-BDFA-C5B5273FF44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fletcher_thesis.pdf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A9471A-CCCC-49AF-BDFA-C5B5273FF44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fletcher_thesis.pdf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80FD6D-0166-4B7A-8D21-DB710CFEE09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80FD6D-0166-4B7A-8D21-DB710CFEE09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F08658-679B-4198-B0F4-3B3FFEEC094A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1293BA-8766-413B-903F-B8537E0D943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99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66FF9A-CBEC-43E1-BD80-C677356D63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1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8B061-0C82-4CA1-AEDB-81395224065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13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176CB-423E-48DF-B26B-96ADFA4311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15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08212-AE63-47BC-BBFD-1EA8964648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64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170FC-7CAD-4550-BDCC-7FC7ADD844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25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A4DA1-2180-4F52-892D-F9774BDD570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C1FCE-78EB-45F6-A960-4F010E4A59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79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3E6D0-343A-4DAF-B265-DB5E818B56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26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FC54C-3EEB-4C4A-885E-75C9ADA196E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0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73ADB-DBE5-443C-87ED-EED2B87855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12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54A0-EE46-4152-B43E-3204690EF0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20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92890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53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90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770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5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8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963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599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945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1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03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9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03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2363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12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52E6-CE53-4877-8A56-B1DCB1117D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14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50AB-67B2-4302-B5D8-92F667B738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19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2E17A-748A-41F7-AFB0-0789EAE1A0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7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77A9-80D3-4BF0-AB99-4EE4621E075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63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0DB-53CE-4B3B-A98A-9D6E115521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19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83306-CDA4-4E9E-9C12-218D769245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11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89C1C-E7DD-4B75-AE56-E4D6E9E683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3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73CC-B4D0-4108-9B1E-E6BB5102BE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00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B9558-596E-413D-9B56-21148019425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2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A7DB2-A4C5-48F3-A37D-6163422AD3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15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7B3A-9EE5-4C0E-BE92-67C1C04313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63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68A40-E203-4217-BD26-EE80A36DFF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3801F-20D4-4556-823C-027B25E800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72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76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16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9212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35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36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67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512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244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0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836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30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4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98294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58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0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12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2742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22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72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21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7406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94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364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4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72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15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75500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vmlDrawing" Target="../drawings/vmlDrawing2.v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CFF53A8E-80C6-4FE0-BFCF-ED1C2DA6FF4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72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434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7A99A644-986E-4FFB-B43A-2E99FCC0AA4C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14338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3" name="Image File" r:id="rId18" imgW="246600" imgH="324360" progId="">
                  <p:embed/>
                </p:oleObj>
              </mc:Choice>
              <mc:Fallback>
                <p:oleObj name="Image File" r:id="rId18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143262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AA8F239-8617-40CD-8AE7-F7A2F1C4B9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7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9FE3FD4F-CD92-4632-B56B-3B37CBDFFA57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1026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2" name="Image File" r:id="rId18" imgW="246600" imgH="324360" progId="">
                  <p:embed/>
                </p:oleObj>
              </mc:Choice>
              <mc:Fallback>
                <p:oleObj name="Image File" r:id="rId18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158856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  <p:sldLayoutId id="2147484199" r:id="rId13"/>
    <p:sldLayoutId id="2147484200" r:id="rId14"/>
    <p:sldLayoutId id="2147484201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229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53CE5E6C-61E5-408B-A1DC-0EF4F76E0981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12290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76" name="Image File" r:id="rId18" imgW="246600" imgH="324360" progId="">
                  <p:embed/>
                </p:oleObj>
              </mc:Choice>
              <mc:Fallback>
                <p:oleObj name="Image File" r:id="rId18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65015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  <p:sldLayoutId id="2147484216" r:id="rId14"/>
    <p:sldLayoutId id="214748421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0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3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9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9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5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5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5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5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5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5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5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5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8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2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2.w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2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2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metry.caltech.edu/pubs.html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4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6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8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/>
              <a:t>J. S. </a:t>
            </a:r>
            <a:r>
              <a:rPr lang="en-US" dirty="0" err="1" smtClean="0"/>
              <a:t>Marron</a:t>
            </a:r>
            <a:endParaRPr lang="en-US" dirty="0" smtClean="0"/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At Each Point,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" charset="0"/>
                      </a:rPr>
                      <m:t>∃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Approx’ing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	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Tangent Plane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(in limit of shrinking 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 neighborhoods of p)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/>
          <a:srcRect l="10620" t="22137" r="8850" b="9488"/>
          <a:stretch>
            <a:fillRect/>
          </a:stretch>
        </p:blipFill>
        <p:spPr bwMode="auto">
          <a:xfrm>
            <a:off x="4135437" y="1752600"/>
            <a:ext cx="4932363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81400" y="3886200"/>
            <a:ext cx="3886200" cy="211137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9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Curved Manifold Viewpoint: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Simple Toy Example (last movie)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a Cylinder  =  </a:t>
            </a: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2209800"/>
          <a:ext cx="1219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7" name="Equation" r:id="rId4" imgW="876240" imgH="342720" progId="Equation.3">
                  <p:embed/>
                </p:oleObj>
              </mc:Choice>
              <mc:Fallback>
                <p:oleObj name="Equation" r:id="rId4" imgW="87624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09800"/>
                        <a:ext cx="1219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1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0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Curved Manifold Viewpoint: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Simple Toy Example (last movie)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a Cylinder  = 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Simplest non-Euclidean Example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data, embedded on manifold in  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flatten the cylinder, to a plane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</a:t>
            </a: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periodic representation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2209800"/>
          <a:ext cx="1219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4" name="Equation" r:id="rId4" imgW="876240" imgH="342720" progId="Equation.3">
                  <p:embed/>
                </p:oleObj>
              </mc:Choice>
              <mc:Fallback>
                <p:oleObj name="Equation" r:id="rId4" imgW="87624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09800"/>
                        <a:ext cx="1219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1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14"/>
          <p:cNvGraphicFramePr>
            <a:graphicFrameLocks noChangeAspect="1"/>
          </p:cNvGraphicFramePr>
          <p:nvPr/>
        </p:nvGraphicFramePr>
        <p:xfrm>
          <a:off x="7239000" y="3657600"/>
          <a:ext cx="46355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5" name="Equation" r:id="rId6" imgW="342720" imgH="330120" progId="Equation.3">
                  <p:embed/>
                </p:oleObj>
              </mc:Choice>
              <mc:Fallback>
                <p:oleObj name="Equation" r:id="rId6" imgW="34272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657600"/>
                        <a:ext cx="46355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8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Curved Manifold Viewpoint: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Simple Toy Example (last movie)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a Cylinder  = 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Simplest non-Euclidean Example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data, embedded on manifold in  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 flatten the cylinder, to a plane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periodic representation</a:t>
            </a:r>
          </a:p>
          <a:p>
            <a:pPr marL="1104900" lvl="1" indent="-533400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by:    Suman Sen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idea for more complex direct prod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2209800"/>
          <a:ext cx="1219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8" name="Equation" r:id="rId4" imgW="876240" imgH="342720" progId="Equation.3">
                  <p:embed/>
                </p:oleObj>
              </mc:Choice>
              <mc:Fallback>
                <p:oleObj name="Equation" r:id="rId4" imgW="87624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209800"/>
                        <a:ext cx="1219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1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5123" name="Object 14"/>
          <p:cNvGraphicFramePr>
            <a:graphicFrameLocks noChangeAspect="1"/>
          </p:cNvGraphicFramePr>
          <p:nvPr/>
        </p:nvGraphicFramePr>
        <p:xfrm>
          <a:off x="7239000" y="3657600"/>
          <a:ext cx="46355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9" name="Equation" r:id="rId6" imgW="342720" imgH="330120" progId="Equation.3">
                  <p:embed/>
                </p:oleObj>
              </mc:Choice>
              <mc:Fallback>
                <p:oleObj name="Equation" r:id="rId6" imgW="34272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3657600"/>
                        <a:ext cx="46355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75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 Challenging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Bladder – Prostate – Rectum</a:t>
            </a:r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657600"/>
            <a:ext cx="2592388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7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 Challenging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Bladder – Prostate – Rectum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How do they move over time (days)?</a:t>
            </a:r>
          </a:p>
          <a:p>
            <a:pPr marL="1009650" lvl="1" indent="-609600" eaLnBrk="1" hangingPunct="1"/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1009650" lvl="1" indent="-609600" eaLnBrk="1" hangingPunct="1"/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400050" lvl="1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(all within same person)</a:t>
            </a:r>
          </a:p>
        </p:txBody>
      </p:sp>
    </p:spTree>
    <p:extLst>
      <p:ext uri="{BB962C8B-B14F-4D97-AF65-F5344CB8AC3E}">
        <p14:creationId xmlns:p14="http://schemas.microsoft.com/office/powerpoint/2010/main" val="22670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 Challenging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Bladder – Prostate – Rectum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How do they move over time (days)?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Critical to Radiation Treatment (cancer)</a:t>
            </a:r>
          </a:p>
        </p:txBody>
      </p:sp>
    </p:spTree>
    <p:extLst>
      <p:ext uri="{BB962C8B-B14F-4D97-AF65-F5344CB8AC3E}">
        <p14:creationId xmlns:p14="http://schemas.microsoft.com/office/powerpoint/2010/main" val="18894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 Challenging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Bladder – Prostate – Rectum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How do they move over time (days)?</a:t>
            </a:r>
          </a:p>
          <a:p>
            <a:pPr marL="1009650" lvl="1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Critical to Radiation Treatment (cancer)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Work with 3-d CT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/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(“Computed Tomography”,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= 3d version of X-ray)</a:t>
            </a:r>
          </a:p>
        </p:txBody>
      </p:sp>
    </p:spTree>
    <p:extLst>
      <p:ext uri="{BB962C8B-B14F-4D97-AF65-F5344CB8AC3E}">
        <p14:creationId xmlns:p14="http://schemas.microsoft.com/office/powerpoint/2010/main" val="3702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 Challenging Example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</a:t>
            </a:r>
          </a:p>
          <a:p>
            <a:pPr marL="1009650" lvl="1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Bladder – Prostate – Rectum</a:t>
            </a:r>
          </a:p>
          <a:p>
            <a:pPr marL="1009650" lvl="1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How do they move over time (days)?</a:t>
            </a:r>
          </a:p>
          <a:p>
            <a:pPr marL="1009650" lvl="1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Critical to Radiation Treatment (cancer)</a:t>
            </a:r>
          </a:p>
          <a:p>
            <a:pPr marL="609600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Work with 3-d CT</a:t>
            </a:r>
          </a:p>
          <a:p>
            <a:pPr marL="1009650" lvl="1" indent="-609600" eaLnBrk="1" hangingPunct="1"/>
            <a:r>
              <a:rPr lang="en-US" i="1" smtClean="0">
                <a:solidFill>
                  <a:schemeClr val="bg2"/>
                </a:solidFill>
                <a:latin typeface="Arial" charset="0"/>
                <a:cs typeface="Arial" charset="0"/>
              </a:rPr>
              <a:t>Very</a:t>
            </a: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 Challenging to Segment</a:t>
            </a:r>
          </a:p>
          <a:p>
            <a:pPr marL="1009650" lvl="1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Find boundary of each object?</a:t>
            </a:r>
          </a:p>
          <a:p>
            <a:pPr marL="1009650" lvl="1" indent="-609600"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Represent each Object?</a:t>
            </a:r>
          </a:p>
        </p:txBody>
      </p:sp>
    </p:spTree>
    <p:extLst>
      <p:ext uri="{BB962C8B-B14F-4D97-AF65-F5344CB8AC3E}">
        <p14:creationId xmlns:p14="http://schemas.microsoft.com/office/powerpoint/2010/main" val="36334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971800" cy="476885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CT Slice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(in 3d image)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Like X-ray: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White = Dense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	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(Bone)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Black = Gas</a:t>
            </a:r>
          </a:p>
        </p:txBody>
      </p:sp>
      <p:pic>
        <p:nvPicPr>
          <p:cNvPr id="29700" name="Picture 3" descr="BladderProstateRectumRaw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7091" r="1566" b="17091"/>
          <a:stretch>
            <a:fillRect/>
          </a:stretch>
        </p:blipFill>
        <p:spPr bwMode="auto">
          <a:xfrm>
            <a:off x="3200400" y="1981200"/>
            <a:ext cx="5656263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0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667000" cy="476885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CT Slice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(in 3d image)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12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Tail Bone</a:t>
            </a:r>
          </a:p>
        </p:txBody>
      </p:sp>
      <p:pic>
        <p:nvPicPr>
          <p:cNvPr id="29700" name="Picture 3" descr="BladderProstateRectumRaw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7091" r="1566" b="17091"/>
          <a:stretch>
            <a:fillRect/>
          </a:stretch>
        </p:blipFill>
        <p:spPr bwMode="auto">
          <a:xfrm>
            <a:off x="3200400" y="1981200"/>
            <a:ext cx="5656263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Arrow Connector 5"/>
          <p:cNvCxnSpPr>
            <a:cxnSpLocks noChangeShapeType="1"/>
          </p:cNvCxnSpPr>
          <p:nvPr/>
        </p:nvCxnSpPr>
        <p:spPr bwMode="auto">
          <a:xfrm flipV="1">
            <a:off x="2209800" y="3200400"/>
            <a:ext cx="5867400" cy="6858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583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Log &amp;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Exp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Memory Device: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Complex Numbers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Exponential: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Tangent Plane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 Manifold</a:t>
            </a:r>
            <a:endParaRPr lang="en-US" dirty="0">
              <a:solidFill>
                <a:srgbClr val="FF0000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57800" y="2057400"/>
            <a:ext cx="2895600" cy="28194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153400" y="1676400"/>
            <a:ext cx="0" cy="320040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705600" y="1676400"/>
            <a:ext cx="1447800" cy="179070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3467100"/>
            <a:ext cx="358140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8153400" y="1676400"/>
            <a:ext cx="457200" cy="1790700"/>
          </a:xfrm>
          <a:prstGeom prst="rightBrace">
            <a:avLst>
              <a:gd name="adj1" fmla="val 35199"/>
              <a:gd name="adj2" fmla="val 50000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165425"/>
              </p:ext>
            </p:extLst>
          </p:nvPr>
        </p:nvGraphicFramePr>
        <p:xfrm>
          <a:off x="6872785" y="3056183"/>
          <a:ext cx="366215" cy="449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4" name="Equation" r:id="rId4" imgW="126720" imgH="177480" progId="Equation.3">
                  <p:embed/>
                </p:oleObj>
              </mc:Choice>
              <mc:Fallback>
                <p:oleObj name="Equation" r:id="rId4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785" y="3056183"/>
                        <a:ext cx="366215" cy="449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999673"/>
              </p:ext>
            </p:extLst>
          </p:nvPr>
        </p:nvGraphicFramePr>
        <p:xfrm>
          <a:off x="8594725" y="2286000"/>
          <a:ext cx="55086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5" name="Equation" r:id="rId6" imgW="190440" imgH="177480" progId="Equation.3">
                  <p:embed/>
                </p:oleObj>
              </mc:Choice>
              <mc:Fallback>
                <p:oleObj name="Equation" r:id="rId6" imgW="1904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4725" y="2286000"/>
                        <a:ext cx="55086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265380"/>
              </p:ext>
            </p:extLst>
          </p:nvPr>
        </p:nvGraphicFramePr>
        <p:xfrm>
          <a:off x="6742019" y="838200"/>
          <a:ext cx="812869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6" name="Equation" r:id="rId8" imgW="203040" imgH="203040" progId="Equation.3">
                  <p:embed/>
                </p:oleObj>
              </mc:Choice>
              <mc:Fallback>
                <p:oleObj name="Equation" r:id="rId8" imgW="203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019" y="838200"/>
                        <a:ext cx="812869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>
            <a:stCxn id="14" idx="2"/>
          </p:cNvCxnSpPr>
          <p:nvPr/>
        </p:nvCxnSpPr>
        <p:spPr>
          <a:xfrm>
            <a:off x="7148453" y="1547813"/>
            <a:ext cx="471547" cy="81438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7620000" y="1676400"/>
            <a:ext cx="533400" cy="685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9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667000" cy="476885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CT Slice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(in 3d image)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12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Tail Bone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Rectum</a:t>
            </a:r>
          </a:p>
        </p:txBody>
      </p:sp>
      <p:pic>
        <p:nvPicPr>
          <p:cNvPr id="29700" name="Picture 3" descr="BladderProstateRectumRaw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7091" r="1566" b="17091"/>
          <a:stretch>
            <a:fillRect/>
          </a:stretch>
        </p:blipFill>
        <p:spPr bwMode="auto">
          <a:xfrm>
            <a:off x="3200400" y="1981200"/>
            <a:ext cx="5656263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Arrow Connector 5"/>
          <p:cNvCxnSpPr>
            <a:cxnSpLocks noChangeShapeType="1"/>
          </p:cNvCxnSpPr>
          <p:nvPr/>
        </p:nvCxnSpPr>
        <p:spPr bwMode="auto">
          <a:xfrm flipV="1">
            <a:off x="2209800" y="3200400"/>
            <a:ext cx="5867400" cy="6858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5"/>
          <p:cNvCxnSpPr>
            <a:cxnSpLocks noChangeShapeType="1"/>
          </p:cNvCxnSpPr>
          <p:nvPr/>
        </p:nvCxnSpPr>
        <p:spPr bwMode="auto">
          <a:xfrm flipV="1">
            <a:off x="1761331" y="4267200"/>
            <a:ext cx="5706269" cy="4572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009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667000" cy="476885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CT Slice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(in 3d image)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12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Tail Bone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Rectum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Bladder</a:t>
            </a:r>
          </a:p>
        </p:txBody>
      </p:sp>
      <p:pic>
        <p:nvPicPr>
          <p:cNvPr id="29700" name="Picture 3" descr="BladderProstateRectumRaw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7091" r="1566" b="17091"/>
          <a:stretch>
            <a:fillRect/>
          </a:stretch>
        </p:blipFill>
        <p:spPr bwMode="auto">
          <a:xfrm>
            <a:off x="3200400" y="1981200"/>
            <a:ext cx="5656263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Arrow Connector 5"/>
          <p:cNvCxnSpPr>
            <a:cxnSpLocks noChangeShapeType="1"/>
          </p:cNvCxnSpPr>
          <p:nvPr/>
        </p:nvCxnSpPr>
        <p:spPr bwMode="auto">
          <a:xfrm flipV="1">
            <a:off x="2209800" y="3200400"/>
            <a:ext cx="5867400" cy="6858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Straight Arrow Connector 9"/>
          <p:cNvCxnSpPr>
            <a:cxnSpLocks noChangeShapeType="1"/>
          </p:cNvCxnSpPr>
          <p:nvPr/>
        </p:nvCxnSpPr>
        <p:spPr bwMode="auto">
          <a:xfrm flipV="1">
            <a:off x="1761331" y="4094162"/>
            <a:ext cx="3725069" cy="14684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5"/>
          <p:cNvCxnSpPr>
            <a:cxnSpLocks noChangeShapeType="1"/>
          </p:cNvCxnSpPr>
          <p:nvPr/>
        </p:nvCxnSpPr>
        <p:spPr bwMode="auto">
          <a:xfrm flipV="1">
            <a:off x="1761331" y="4267200"/>
            <a:ext cx="5706269" cy="4572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407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667000" cy="476885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One CT Slice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(in 3d image)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endParaRPr lang="en-US" sz="12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Tail Bone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Rectum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Bladder</a:t>
            </a:r>
          </a:p>
          <a:p>
            <a:pPr marL="609600" indent="-60960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Prostate</a:t>
            </a:r>
          </a:p>
        </p:txBody>
      </p:sp>
      <p:pic>
        <p:nvPicPr>
          <p:cNvPr id="29700" name="Picture 3" descr="BladderProstateRectumRaw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17091" r="1566" b="17091"/>
          <a:stretch>
            <a:fillRect/>
          </a:stretch>
        </p:blipFill>
        <p:spPr bwMode="auto">
          <a:xfrm>
            <a:off x="3200400" y="1981200"/>
            <a:ext cx="5656263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Arrow Connector 5"/>
          <p:cNvCxnSpPr>
            <a:cxnSpLocks noChangeShapeType="1"/>
          </p:cNvCxnSpPr>
          <p:nvPr/>
        </p:nvCxnSpPr>
        <p:spPr bwMode="auto">
          <a:xfrm flipV="1">
            <a:off x="2209800" y="3200400"/>
            <a:ext cx="5867400" cy="6858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2" name="Straight Arrow Connector 9"/>
          <p:cNvCxnSpPr>
            <a:cxnSpLocks noChangeShapeType="1"/>
          </p:cNvCxnSpPr>
          <p:nvPr/>
        </p:nvCxnSpPr>
        <p:spPr bwMode="auto">
          <a:xfrm flipV="1">
            <a:off x="1761331" y="4094162"/>
            <a:ext cx="3725069" cy="14684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3" name="Straight Arrow Connector 10"/>
          <p:cNvCxnSpPr>
            <a:cxnSpLocks noChangeShapeType="1"/>
          </p:cNvCxnSpPr>
          <p:nvPr/>
        </p:nvCxnSpPr>
        <p:spPr bwMode="auto">
          <a:xfrm flipV="1">
            <a:off x="1905000" y="4953000"/>
            <a:ext cx="4648200" cy="15240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5"/>
          <p:cNvCxnSpPr>
            <a:cxnSpLocks noChangeShapeType="1"/>
          </p:cNvCxnSpPr>
          <p:nvPr/>
        </p:nvCxnSpPr>
        <p:spPr bwMode="auto">
          <a:xfrm flipV="1">
            <a:off x="1761331" y="4267200"/>
            <a:ext cx="5706269" cy="4572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497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2667000" cy="47688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Prostate: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manual segmentation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Slice by slice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Reassembled</a:t>
            </a:r>
          </a:p>
        </p:txBody>
      </p:sp>
      <p:pic>
        <p:nvPicPr>
          <p:cNvPr id="30724" name="Picture 7" descr="BladderProstateRectumCTHandSeg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4577" r="1575" b="5783"/>
          <a:stretch>
            <a:fillRect/>
          </a:stretch>
        </p:blipFill>
        <p:spPr bwMode="auto">
          <a:xfrm>
            <a:off x="3216275" y="1782763"/>
            <a:ext cx="5626100" cy="440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5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Male Pelvis – Raw Data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79550"/>
            <a:ext cx="4648200" cy="514985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Prostate: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Slices: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Reassembled in 3d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u="sng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How to represent?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Thanks: 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Jeong</a:t>
            </a:r>
            <a:endParaRPr lang="en-US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8" name="Picture 4" descr="BladderProstateRectumHandSeg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4" t="18517" r="1566" b="7121"/>
          <a:stretch>
            <a:fillRect/>
          </a:stretch>
        </p:blipFill>
        <p:spPr bwMode="auto">
          <a:xfrm>
            <a:off x="4983163" y="1627188"/>
            <a:ext cx="3735387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1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Object Representation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Landmarks (hard to find)</a:t>
            </a:r>
          </a:p>
        </p:txBody>
      </p:sp>
    </p:spTree>
    <p:extLst>
      <p:ext uri="{BB962C8B-B14F-4D97-AF65-F5344CB8AC3E}">
        <p14:creationId xmlns:p14="http://schemas.microsoft.com/office/powerpoint/2010/main" val="7341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Object Representation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Landmarks (hard to find)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Boundary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Rep’ns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(no correspondence)</a:t>
            </a:r>
          </a:p>
        </p:txBody>
      </p:sp>
    </p:spTree>
    <p:extLst>
      <p:ext uri="{BB962C8B-B14F-4D97-AF65-F5344CB8AC3E}">
        <p14:creationId xmlns:p14="http://schemas.microsoft.com/office/powerpoint/2010/main" val="72150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Object Representation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Landmarks (hard to find)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Boundary Rep’ns (no correspondence)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Medial representations</a:t>
            </a:r>
          </a:p>
          <a:p>
            <a:pPr marL="1009650" lvl="1" indent="-609600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Find “skeleton”</a:t>
            </a:r>
          </a:p>
          <a:p>
            <a:pPr marL="1009650" lvl="1" indent="-609600" eaLnBrk="1" hangingPunct="1">
              <a:lnSpc>
                <a:spcPct val="150000"/>
              </a:lnSpc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Discretize as “atoms” called M-reps</a:t>
            </a:r>
          </a:p>
        </p:txBody>
      </p:sp>
    </p:spTree>
    <p:extLst>
      <p:ext uri="{BB962C8B-B14F-4D97-AF65-F5344CB8AC3E}">
        <p14:creationId xmlns:p14="http://schemas.microsoft.com/office/powerpoint/2010/main" val="10986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pic>
        <p:nvPicPr>
          <p:cNvPr id="3379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352800"/>
            <a:ext cx="2782888" cy="3109913"/>
          </a:xfrm>
          <a:noFill/>
        </p:spPr>
      </p:pic>
      <p:pic>
        <p:nvPicPr>
          <p:cNvPr id="33796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3352800"/>
            <a:ext cx="2746375" cy="3070225"/>
          </a:xfrm>
        </p:spPr>
      </p:pic>
      <p:pic>
        <p:nvPicPr>
          <p:cNvPr id="3379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352800"/>
            <a:ext cx="2746375" cy="3070225"/>
          </a:xfrm>
          <a:noFill/>
        </p:spPr>
      </p:pic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3799" name="Text Box 13"/>
          <p:cNvSpPr txBox="1">
            <a:spLocks noChangeArrowheads="1"/>
          </p:cNvSpPr>
          <p:nvPr/>
        </p:nvSpPr>
        <p:spPr bwMode="auto">
          <a:xfrm>
            <a:off x="228600" y="1371600"/>
            <a:ext cx="8610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Bladder – Prostate – Rectum    (multiple objects, J. Y. Jeong)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Medial Atoms provide “skeleton”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Implied Boundary from “spokes”  </a:t>
            </a:r>
            <a:r>
              <a:rPr lang="en-US" smtClean="0">
                <a:solidFill>
                  <a:srgbClr val="000000"/>
                </a:solidFill>
                <a:sym typeface="Wingdings" pitchFamily="2" charset="2"/>
              </a:rPr>
              <a:t>  “surface”</a:t>
            </a: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10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Easy, when starting from </a:t>
            </a:r>
            <a:r>
              <a:rPr lang="en-US" i="1" dirty="0" smtClean="0">
                <a:solidFill>
                  <a:srgbClr val="000000"/>
                </a:solidFill>
              </a:rPr>
              <a:t>binary</a:t>
            </a:r>
            <a:r>
              <a:rPr lang="en-US" dirty="0" smtClean="0">
                <a:solidFill>
                  <a:srgbClr val="000000"/>
                </a:solidFill>
              </a:rPr>
              <a:t> (blue)</a:t>
            </a: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501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Log &amp;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Exp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Memory Device: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Complex Numbers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Exponential: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Tangent Plane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  <a:sym typeface="Wingdings" pitchFamily="2" charset="2"/>
              </a:rPr>
              <a:t> Manifold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Logarithm: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Manifold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 Tangent Plane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57800" y="2057400"/>
            <a:ext cx="2895600" cy="28194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8153400" y="1676400"/>
            <a:ext cx="0" cy="320040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705600" y="1676400"/>
            <a:ext cx="1447800" cy="1790700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53000" y="3467100"/>
            <a:ext cx="3581400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/>
          <p:cNvSpPr/>
          <p:nvPr/>
        </p:nvSpPr>
        <p:spPr>
          <a:xfrm>
            <a:off x="8153400" y="1676400"/>
            <a:ext cx="457200" cy="1790700"/>
          </a:xfrm>
          <a:prstGeom prst="rightBrace">
            <a:avLst>
              <a:gd name="adj1" fmla="val 35199"/>
              <a:gd name="adj2" fmla="val 50000"/>
            </a:avLst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943901"/>
              </p:ext>
            </p:extLst>
          </p:nvPr>
        </p:nvGraphicFramePr>
        <p:xfrm>
          <a:off x="6872785" y="3056183"/>
          <a:ext cx="366215" cy="449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8" name="Equation" r:id="rId4" imgW="126720" imgH="177480" progId="Equation.3">
                  <p:embed/>
                </p:oleObj>
              </mc:Choice>
              <mc:Fallback>
                <p:oleObj name="Equation" r:id="rId4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785" y="3056183"/>
                        <a:ext cx="366215" cy="449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582881"/>
              </p:ext>
            </p:extLst>
          </p:nvPr>
        </p:nvGraphicFramePr>
        <p:xfrm>
          <a:off x="8594725" y="2286000"/>
          <a:ext cx="550863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9" name="Equation" r:id="rId6" imgW="190440" imgH="177480" progId="Equation.3">
                  <p:embed/>
                </p:oleObj>
              </mc:Choice>
              <mc:Fallback>
                <p:oleObj name="Equation" r:id="rId6" imgW="1904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4725" y="2286000"/>
                        <a:ext cx="550863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0743"/>
              </p:ext>
            </p:extLst>
          </p:nvPr>
        </p:nvGraphicFramePr>
        <p:xfrm>
          <a:off x="6742019" y="838200"/>
          <a:ext cx="812869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50" name="Equation" r:id="rId8" imgW="203040" imgH="203040" progId="Equation.3">
                  <p:embed/>
                </p:oleObj>
              </mc:Choice>
              <mc:Fallback>
                <p:oleObj name="Equation" r:id="rId8" imgW="203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019" y="838200"/>
                        <a:ext cx="812869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/>
          <p:cNvCxnSpPr>
            <a:stCxn id="14" idx="2"/>
          </p:cNvCxnSpPr>
          <p:nvPr/>
        </p:nvCxnSpPr>
        <p:spPr>
          <a:xfrm>
            <a:off x="7148453" y="1547813"/>
            <a:ext cx="471547" cy="81438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1" idx="0"/>
          </p:cNvCxnSpPr>
          <p:nvPr/>
        </p:nvCxnSpPr>
        <p:spPr>
          <a:xfrm flipV="1">
            <a:off x="7620000" y="1676400"/>
            <a:ext cx="533400" cy="6858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7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21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Easy, when starting from </a:t>
            </a:r>
            <a:r>
              <a:rPr lang="en-US" i="1" dirty="0" smtClean="0">
                <a:solidFill>
                  <a:srgbClr val="000000"/>
                </a:solidFill>
              </a:rPr>
              <a:t>binary</a:t>
            </a:r>
            <a:r>
              <a:rPr lang="en-US" dirty="0" smtClean="0">
                <a:solidFill>
                  <a:srgbClr val="000000"/>
                </a:solidFill>
              </a:rPr>
              <a:t> (blue)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But very expensive (30 – 40 minutes technician’s time)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Want </a:t>
            </a:r>
            <a:r>
              <a:rPr lang="en-US" i="1" dirty="0" smtClean="0">
                <a:solidFill>
                  <a:srgbClr val="000000"/>
                </a:solidFill>
              </a:rPr>
              <a:t>automatic approach</a:t>
            </a: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871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323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Easy, when starting from </a:t>
            </a:r>
            <a:r>
              <a:rPr lang="en-US" i="1" dirty="0" smtClean="0">
                <a:solidFill>
                  <a:srgbClr val="000000"/>
                </a:solidFill>
              </a:rPr>
              <a:t>binary</a:t>
            </a:r>
            <a:r>
              <a:rPr lang="en-US" dirty="0" smtClean="0">
                <a:solidFill>
                  <a:srgbClr val="000000"/>
                </a:solidFill>
              </a:rPr>
              <a:t> (blue)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But very expensive (30 – 40 minutes technician’s time)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Want </a:t>
            </a:r>
            <a:r>
              <a:rPr lang="en-US" i="1" dirty="0" smtClean="0">
                <a:solidFill>
                  <a:srgbClr val="000000"/>
                </a:solidFill>
              </a:rPr>
              <a:t>automatic approach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Challenging, because of poor contrast, noise, …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Need to borrow information across training sample</a:t>
            </a: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5528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489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Easy, when starting from </a:t>
            </a:r>
            <a:r>
              <a:rPr lang="en-US" i="1" dirty="0" smtClean="0">
                <a:solidFill>
                  <a:srgbClr val="000000"/>
                </a:solidFill>
              </a:rPr>
              <a:t>binary</a:t>
            </a:r>
            <a:r>
              <a:rPr lang="en-US" dirty="0" smtClean="0">
                <a:solidFill>
                  <a:srgbClr val="000000"/>
                </a:solidFill>
              </a:rPr>
              <a:t> (blue)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But very expensive (30 – 40 minutes technician’s time)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Want </a:t>
            </a:r>
            <a:r>
              <a:rPr lang="en-US" i="1" dirty="0" smtClean="0">
                <a:solidFill>
                  <a:srgbClr val="000000"/>
                </a:solidFill>
              </a:rPr>
              <a:t>automatic approach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Challenging, because of poor contrast, noise, …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Need to borrow information across training sample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Bayes approach:   prior &amp; likelihood 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   posterior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0" indent="0"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(A surrogate for “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atomical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knowledge”)</a:t>
            </a:r>
          </a:p>
        </p:txBody>
      </p:sp>
    </p:spTree>
    <p:extLst>
      <p:ext uri="{BB962C8B-B14F-4D97-AF65-F5344CB8AC3E}">
        <p14:creationId xmlns:p14="http://schemas.microsoft.com/office/powerpoint/2010/main" val="32485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54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Easy, when starting from </a:t>
            </a:r>
            <a:r>
              <a:rPr lang="en-US" i="1" dirty="0" smtClean="0">
                <a:solidFill>
                  <a:srgbClr val="000000"/>
                </a:solidFill>
              </a:rPr>
              <a:t>binary</a:t>
            </a:r>
            <a:r>
              <a:rPr lang="en-US" dirty="0" smtClean="0">
                <a:solidFill>
                  <a:srgbClr val="000000"/>
                </a:solidFill>
              </a:rPr>
              <a:t> (blue)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But very expensive (30 – 40 minutes technician’s time)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Want </a:t>
            </a:r>
            <a:r>
              <a:rPr lang="en-US" i="1" dirty="0" smtClean="0">
                <a:solidFill>
                  <a:srgbClr val="000000"/>
                </a:solidFill>
              </a:rPr>
              <a:t>automatic approach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Challenging, because of poor contrast, noise, …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Need to borrow information across training sample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Bayes approach:   prior &amp; likelihood 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   posterior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~Conjugate Gaussians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0" indent="0" eaLnBrk="1" hangingPunct="1">
              <a:spcBef>
                <a:spcPct val="50000"/>
              </a:spcBef>
            </a:pP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0" indent="0" algn="ctr"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sym typeface="Wingdings" pitchFamily="2" charset="2"/>
              </a:rPr>
              <a:t>Embarassingly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Straightforward?)</a:t>
            </a:r>
          </a:p>
        </p:txBody>
      </p:sp>
    </p:spTree>
    <p:extLst>
      <p:ext uri="{BB962C8B-B14F-4D97-AF65-F5344CB8AC3E}">
        <p14:creationId xmlns:p14="http://schemas.microsoft.com/office/powerpoint/2010/main" val="12902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Easy, when starting from </a:t>
            </a:r>
            <a:r>
              <a:rPr lang="en-US" i="1" smtClean="0">
                <a:solidFill>
                  <a:srgbClr val="000000"/>
                </a:solidFill>
              </a:rPr>
              <a:t>binary</a:t>
            </a:r>
            <a:r>
              <a:rPr lang="en-US" smtClean="0">
                <a:solidFill>
                  <a:srgbClr val="000000"/>
                </a:solidFill>
              </a:rPr>
              <a:t> (blue)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But very expensive (30 – 40 minutes technician’s time)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Want </a:t>
            </a:r>
            <a:r>
              <a:rPr lang="en-US" i="1" smtClean="0">
                <a:solidFill>
                  <a:srgbClr val="000000"/>
                </a:solidFill>
              </a:rPr>
              <a:t>automatic approach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Challenging, because of poor contrast, noise, …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Need to borrow information across training sample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</a:rPr>
              <a:t>Use Bayes approach:   prior &amp; likelihood  </a:t>
            </a:r>
            <a:r>
              <a:rPr lang="en-US" smtClean="0">
                <a:solidFill>
                  <a:srgbClr val="000000"/>
                </a:solidFill>
                <a:sym typeface="Wingdings" pitchFamily="2" charset="2"/>
              </a:rPr>
              <a:t>   posterior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  <a:sym typeface="Wingdings" pitchFamily="2" charset="2"/>
              </a:rPr>
              <a:t>~Conjugate Gaussians, but there are issues: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  <a:sym typeface="Wingdings" pitchFamily="2" charset="2"/>
              </a:rPr>
              <a:t>Major</a:t>
            </a:r>
            <a:r>
              <a:rPr lang="en-US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US" smtClean="0">
                <a:solidFill>
                  <a:srgbClr val="00FF00"/>
                </a:solidFill>
                <a:sym typeface="Wingdings" pitchFamily="2" charset="2"/>
              </a:rPr>
              <a:t>HLDSS</a:t>
            </a:r>
            <a:r>
              <a:rPr lang="en-US" smtClean="0">
                <a:solidFill>
                  <a:srgbClr val="000000"/>
                </a:solidFill>
                <a:sym typeface="Wingdings" pitchFamily="2" charset="2"/>
              </a:rPr>
              <a:t> challenges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mtClean="0">
                <a:solidFill>
                  <a:srgbClr val="000000"/>
                </a:solidFill>
                <a:sym typeface="Wingdings" pitchFamily="2" charset="2"/>
              </a:rPr>
              <a:t>Manifold aspect of data</a:t>
            </a: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Very Successful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Jeong</a:t>
            </a:r>
            <a:r>
              <a:rPr lang="en-US" dirty="0" smtClean="0">
                <a:solidFill>
                  <a:srgbClr val="000000"/>
                </a:solidFill>
              </a:rPr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361386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3-d m-reps</a:t>
            </a:r>
          </a:p>
        </p:txBody>
      </p:sp>
      <p:sp>
        <p:nvSpPr>
          <p:cNvPr id="34819" name="Text Box 12"/>
          <p:cNvSpPr txBox="1">
            <a:spLocks noChangeArrowheads="1"/>
          </p:cNvSpPr>
          <p:nvPr/>
        </p:nvSpPr>
        <p:spPr bwMode="auto">
          <a:xfrm>
            <a:off x="685800" y="14478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8610600" cy="21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</a:rPr>
              <a:t>M-rep model fitting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Very Successful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err="1" smtClean="0">
                <a:solidFill>
                  <a:srgbClr val="000000"/>
                </a:solidFill>
              </a:rPr>
              <a:t>Jeong</a:t>
            </a:r>
            <a:r>
              <a:rPr lang="en-US" dirty="0" smtClean="0">
                <a:solidFill>
                  <a:srgbClr val="000000"/>
                </a:solidFill>
              </a:rPr>
              <a:t> (2009)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Basis of Startup Company:    </a:t>
            </a:r>
            <a:r>
              <a:rPr lang="en-US" dirty="0" err="1" smtClean="0">
                <a:solidFill>
                  <a:srgbClr val="FF0000"/>
                </a:solidFill>
              </a:rPr>
              <a:t>Morphormics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9" b="-1271"/>
          <a:stretch/>
        </p:blipFill>
        <p:spPr bwMode="auto">
          <a:xfrm>
            <a:off x="476250" y="3733800"/>
            <a:ext cx="83629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5638800"/>
            <a:ext cx="1524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Mildly Non-Euclidean Spaces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Analysis of M-rep Data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Many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 products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Locations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Radii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98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Mildly Non-Euclidean Spaces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Analysis of M-rep Data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Many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 products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Locations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Radii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 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points on smooth manifold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89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Mildly Non-Euclidean Spaces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Analysis of M-rep Data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Many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 products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Locations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Radii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   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points on smooth manifold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in non-Euclidean Space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mildly non-Euclidean</a:t>
            </a:r>
          </a:p>
        </p:txBody>
      </p:sp>
    </p:spTree>
    <p:extLst>
      <p:ext uri="{BB962C8B-B14F-4D97-AF65-F5344CB8AC3E}">
        <p14:creationId xmlns:p14="http://schemas.microsoft.com/office/powerpoint/2010/main" val="33430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Standard Statistical Example: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Directional Data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(aka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Circular Data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  <a:endParaRPr lang="en-US" sz="16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Idea:    Angles as Data Objects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Wind Directions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Magnetic Compass Headings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q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Cracks in Mines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PCA for m-reps, II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PCA on non-Euclidean spaces?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(i.e. on Lie Groups / Symmetric Spaces)</a:t>
            </a:r>
          </a:p>
        </p:txBody>
      </p:sp>
    </p:spTree>
    <p:extLst>
      <p:ext uri="{BB962C8B-B14F-4D97-AF65-F5344CB8AC3E}">
        <p14:creationId xmlns:p14="http://schemas.microsoft.com/office/powerpoint/2010/main" val="11849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PCA for m-reps, II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PCA on non-Euclidean spaces?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(i.e. on Lie Groups / Symmetric Spaces)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dirty="0" smtClean="0"/>
              <a:t>T. Fletcher:   Principal Geodesic Analysis</a:t>
            </a:r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(2004 UNC CS PhD Dissertation)</a:t>
            </a:r>
          </a:p>
        </p:txBody>
      </p:sp>
    </p:spTree>
    <p:extLst>
      <p:ext uri="{BB962C8B-B14F-4D97-AF65-F5344CB8AC3E}">
        <p14:creationId xmlns:p14="http://schemas.microsoft.com/office/powerpoint/2010/main" val="10212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PCA for m-reps, II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mtClean="0"/>
              <a:t>PCA on non-Euclidean spaces?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(i.e. on Lie Groups / Symmetric Spaces)</a:t>
            </a:r>
          </a:p>
          <a:p>
            <a:pPr algn="l" eaLnBrk="1" hangingPunct="1">
              <a:buFont typeface="Wingdings" pitchFamily="2" charset="2"/>
              <a:buNone/>
            </a:pPr>
            <a:endParaRPr lang="en-US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smtClean="0"/>
              <a:t>T. Fletcher:   Principal Geodesic Analysis</a:t>
            </a:r>
          </a:p>
          <a:p>
            <a:pPr algn="l" eaLnBrk="1" hangingPunct="1">
              <a:buFont typeface="Wingdings" pitchFamily="2" charset="2"/>
              <a:buNone/>
            </a:pPr>
            <a:endParaRPr lang="en-US" smtClean="0"/>
          </a:p>
          <a:p>
            <a:pPr algn="l" eaLnBrk="1" hangingPunct="1">
              <a:buFont typeface="Wingdings" pitchFamily="2" charset="2"/>
              <a:buNone/>
            </a:pPr>
            <a:r>
              <a:rPr lang="en-US" smtClean="0"/>
              <a:t>Idea:  replace “linear summary of data”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mtClean="0"/>
              <a:t>With “geodesic summary of data”…</a:t>
            </a:r>
          </a:p>
        </p:txBody>
      </p:sp>
    </p:spTree>
    <p:extLst>
      <p:ext uri="{BB962C8B-B14F-4D97-AF65-F5344CB8AC3E}">
        <p14:creationId xmlns:p14="http://schemas.microsoft.com/office/powerpoint/2010/main" val="36042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PGA for m-reps, Bladder-Prostate-Rectum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479550"/>
            <a:ext cx="8054975" cy="1797050"/>
          </a:xfrm>
        </p:spPr>
        <p:txBody>
          <a:bodyPr/>
          <a:lstStyle/>
          <a:p>
            <a:pPr marL="0" indent="0" algn="l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smtClean="0"/>
              <a:t>Bladder – Prostate – Rectum,  1 person, 17 days</a:t>
            </a:r>
          </a:p>
          <a:p>
            <a:pPr marL="0" indent="0" algn="l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smtClean="0"/>
              <a:t>      PG 1                   PG 2                  PG 3</a:t>
            </a:r>
          </a:p>
          <a:p>
            <a:pPr marL="0" indent="0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400" smtClean="0"/>
              <a:t>(analysis by Ja Yeon Jeong)</a:t>
            </a:r>
          </a:p>
        </p:txBody>
      </p:sp>
      <p:pic>
        <p:nvPicPr>
          <p:cNvPr id="1228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3352800"/>
            <a:ext cx="2747963" cy="3070225"/>
          </a:xfrm>
          <a:noFill/>
        </p:spPr>
      </p:pic>
      <p:pic>
        <p:nvPicPr>
          <p:cNvPr id="122885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72200" y="3352800"/>
            <a:ext cx="2747963" cy="3070225"/>
          </a:xfrm>
          <a:noFill/>
        </p:spPr>
      </p:pic>
      <p:pic>
        <p:nvPicPr>
          <p:cNvPr id="12288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352800"/>
            <a:ext cx="2716213" cy="303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288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352800"/>
            <a:ext cx="2716213" cy="3033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96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PGA for m-reps, Bladder-Prostate-Rectum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479550"/>
            <a:ext cx="8054975" cy="1797050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smtClean="0"/>
              <a:t>Bladder – Prostate – Rectum,  1 person, 17 days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smtClean="0"/>
              <a:t>      PG 1                   PG 2                  PG 3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400" smtClean="0"/>
              <a:t>(analysis by Ja Yeon Jeong)</a:t>
            </a:r>
          </a:p>
        </p:txBody>
      </p:sp>
      <p:pic>
        <p:nvPicPr>
          <p:cNvPr id="12390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3352800"/>
            <a:ext cx="2747963" cy="3070225"/>
          </a:xfrm>
          <a:noFill/>
        </p:spPr>
      </p:pic>
      <p:pic>
        <p:nvPicPr>
          <p:cNvPr id="12390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72200" y="3352800"/>
            <a:ext cx="2747963" cy="3070225"/>
          </a:xfrm>
          <a:noFill/>
        </p:spPr>
      </p:pic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2800"/>
            <a:ext cx="2716213" cy="303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2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PGA for m-reps, Bladder-Prostate-Rectum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1825" y="1479550"/>
            <a:ext cx="8054975" cy="1797050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smtClean="0"/>
              <a:t>Bladder – Prostate – Rectum,  1 person, 17 days</a:t>
            </a:r>
          </a:p>
          <a:p>
            <a:pPr algn="l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smtClean="0"/>
              <a:t>      PG 1                   PG 2                  PG 3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400" smtClean="0"/>
              <a:t>(analysis by Ja Yeon Jeong)</a:t>
            </a:r>
          </a:p>
        </p:txBody>
      </p:sp>
      <p:pic>
        <p:nvPicPr>
          <p:cNvPr id="12493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3352800"/>
            <a:ext cx="2747963" cy="3070225"/>
          </a:xfrm>
          <a:noFill/>
        </p:spPr>
      </p:pic>
      <p:pic>
        <p:nvPicPr>
          <p:cNvPr id="12493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72200" y="3352800"/>
            <a:ext cx="2747963" cy="3070225"/>
          </a:xfrm>
          <a:noFill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352800"/>
            <a:ext cx="2716213" cy="303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352800"/>
            <a:ext cx="2716213" cy="303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89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Extensions for Data on Manifolds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smtClean="0"/>
              <a:t>Fletcher (Principal Geodesic Anal.)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smtClean="0"/>
              <a:t>Best fit of geodesic to data</a:t>
            </a:r>
          </a:p>
        </p:txBody>
      </p:sp>
      <p:pic>
        <p:nvPicPr>
          <p:cNvPr id="1698818" name="Picture 2" descr="http://www.cs.utah.edu/people/faculty/fletcher/images/fletc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01143"/>
            <a:ext cx="2209800" cy="31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4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Extensions for Data on Manifolds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Fletcher (Principal Geodesic Anal.)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Best fit of geodesic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Constrained to go through geodesic mean</a:t>
            </a:r>
          </a:p>
        </p:txBody>
      </p:sp>
    </p:spTree>
    <p:extLst>
      <p:ext uri="{BB962C8B-B14F-4D97-AF65-F5344CB8AC3E}">
        <p14:creationId xmlns:p14="http://schemas.microsoft.com/office/powerpoint/2010/main" val="15830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Extensions for Data on Manifolds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Fletcher (Principal Geodesic Anal.)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Best fit of geodesic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Constrained to go through geodesic mean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Counterexample: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	Data on sphere, along equator</a:t>
            </a:r>
          </a:p>
        </p:txBody>
      </p:sp>
    </p:spTree>
    <p:extLst>
      <p:ext uri="{BB962C8B-B14F-4D97-AF65-F5344CB8AC3E}">
        <p14:creationId xmlns:p14="http://schemas.microsoft.com/office/powerpoint/2010/main" val="172266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Extensions for Data on Manifolds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smtClean="0"/>
              <a:t>Fletcher (Principal Geodesic Anal.)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smtClean="0"/>
              <a:t>Best fit of geodesic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smtClean="0"/>
              <a:t>Constrained to go through geodesic mean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 err="1" smtClean="0"/>
              <a:t>Huckemann</a:t>
            </a:r>
            <a:r>
              <a:rPr lang="en-US" dirty="0" smtClean="0"/>
              <a:t>, </a:t>
            </a:r>
            <a:r>
              <a:rPr lang="en-US" dirty="0" err="1" smtClean="0"/>
              <a:t>Hotz</a:t>
            </a:r>
            <a:r>
              <a:rPr lang="en-US" dirty="0" smtClean="0"/>
              <a:t> &amp; </a:t>
            </a:r>
            <a:r>
              <a:rPr lang="en-US" dirty="0" err="1" smtClean="0"/>
              <a:t>Munk</a:t>
            </a:r>
            <a:r>
              <a:rPr lang="en-US" dirty="0" smtClean="0"/>
              <a:t>  (</a:t>
            </a:r>
            <a:r>
              <a:rPr lang="en-US" dirty="0" err="1" smtClean="0"/>
              <a:t>Geod</a:t>
            </a:r>
            <a:r>
              <a:rPr lang="en-US" dirty="0" smtClean="0"/>
              <a:t>. PCA)</a:t>
            </a:r>
          </a:p>
        </p:txBody>
      </p:sp>
      <p:pic>
        <p:nvPicPr>
          <p:cNvPr id="1700866" name="Picture 2" descr="https://encrypted-tbn0.gstatic.com/images?q=tbn:ANd9GcQ7o22AZxaWKxlOgjcCCTlTbIYS9JAseaI_PEAkYCe8tPq-pb0Y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4767050"/>
            <a:ext cx="1612503" cy="19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0868" name="Picture 4" descr="https://encrypted-tbn3.gstatic.com/images?q=tbn:ANd9GcSw7VBMeb853uG9WtExUu7zBQ3PG7pQ1XEse8uO9yeTX7nOhMr6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62501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0870" name="Picture 6" descr="https://encrypted-tbn3.gstatic.com/images?q=tbn:ANd9GcTOJjwECh6YGVhBekykLiK94XNlu78CNTBqfLva1dx-NE4fFhC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67050"/>
            <a:ext cx="152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Standard Statistical Example: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Directional Data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(aka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Circular Data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Reasonable View: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Points on Unit Circle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(a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V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ery 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imple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Manifold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Extensions for Data on Manifolds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Fletcher (Principal Geodesic Anal.)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Best fit of geodesic to data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Constrained to go through geodesic mean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Huckemann, Hotz &amp; Munk  (Geod. PCA)</a:t>
            </a:r>
          </a:p>
          <a:p>
            <a:pPr lvl="1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Best fit of </a:t>
            </a:r>
            <a:r>
              <a:rPr lang="en-US" u="sng" smtClean="0"/>
              <a:t>any</a:t>
            </a:r>
            <a:r>
              <a:rPr lang="en-US" smtClean="0"/>
              <a:t> geodesic to data</a:t>
            </a:r>
          </a:p>
        </p:txBody>
      </p:sp>
    </p:spTree>
    <p:extLst>
      <p:ext uri="{BB962C8B-B14F-4D97-AF65-F5344CB8AC3E}">
        <p14:creationId xmlns:p14="http://schemas.microsoft.com/office/powerpoint/2010/main" val="38142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Directional Data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u="sng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u="sng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u="sng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(Already Challenging)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type m:val="skw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cs typeface="Arial" charset="0"/>
                              </a:rPr>
                              <m:t>4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?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1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type m:val="skw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Arial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charset="0"/>
                              </a:rPr>
                              <m:t>4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   </a:t>
                </a: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57700" y="3352800"/>
            <a:ext cx="0" cy="350520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743200" y="5105400"/>
            <a:ext cx="3505200" cy="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 rot="5400000">
            <a:off x="5899666" y="47683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5899666" y="50731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895600" y="3581400"/>
            <a:ext cx="3124200" cy="3124200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899666" y="48445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5899666" y="49969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1524000" y="5143500"/>
            <a:ext cx="1371600" cy="2667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54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  <a:cs typeface="Arial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type m:val="skw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Arial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cs typeface="Arial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Arial" charset="0"/>
                              </a:rPr>
                              <m:t>4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   </a:t>
                </a:r>
                <a:endParaRPr lang="en-US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Clearly Inappropriate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b="-8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57700" y="3352800"/>
            <a:ext cx="0" cy="350520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743200" y="5105400"/>
            <a:ext cx="3505200" cy="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 rot="5400000">
            <a:off x="5899666" y="47683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5899666" y="50731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895600" y="3581400"/>
            <a:ext cx="3124200" cy="3124200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899666" y="48445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5899666" y="49969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1524000" y="5143500"/>
            <a:ext cx="1371600" cy="2667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562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smtClean="0">
                <a:solidFill>
                  <a:srgbClr val="00FF00"/>
                </a:solidFill>
                <a:latin typeface="Arial" charset="0"/>
              </a:rPr>
              <a:t>HDLSS</a:t>
            </a:r>
            <a:r>
              <a:rPr lang="en-US" sz="3600" smtClean="0">
                <a:latin typeface="Arial" charset="0"/>
              </a:rPr>
              <a:t> </a:t>
            </a:r>
            <a:r>
              <a:rPr lang="en-US" sz="3600" smtClean="0">
                <a:solidFill>
                  <a:schemeClr val="bg2"/>
                </a:solidFill>
                <a:latin typeface="Arial" charset="0"/>
              </a:rPr>
              <a:t>Asymptotics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066800"/>
            <a:ext cx="8054975" cy="5562600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Modern Mathematical Statistics:</a:t>
            </a:r>
          </a:p>
          <a:p>
            <a:pPr marL="0" indent="0" eaLnBrk="1" hangingPunct="1">
              <a:buFont typeface="Wingdings" pitchFamily="2" charset="2"/>
              <a:buChar char="§"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  Based on </a:t>
            </a:r>
            <a:r>
              <a:rPr lang="en-US" i="1" smtClean="0">
                <a:solidFill>
                  <a:schemeClr val="bg2"/>
                </a:solidFill>
                <a:latin typeface="Arial" charset="0"/>
              </a:rPr>
              <a:t>asymptotic</a:t>
            </a:r>
            <a:r>
              <a:rPr lang="en-US" smtClean="0">
                <a:solidFill>
                  <a:schemeClr val="bg2"/>
                </a:solidFill>
                <a:latin typeface="Arial" charset="0"/>
              </a:rPr>
              <a:t> analysis</a:t>
            </a:r>
          </a:p>
          <a:p>
            <a:pPr marL="0" indent="0" eaLnBrk="1" hangingPunct="1">
              <a:buFont typeface="Wingdings" pitchFamily="2" charset="2"/>
              <a:buChar char="§"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  Real Reasons:</a:t>
            </a:r>
          </a:p>
          <a:p>
            <a:pPr marL="400050" lvl="1" indent="0" eaLnBrk="1" hangingPunct="1">
              <a:buFont typeface="Wingdings" pitchFamily="2" charset="2"/>
              <a:buChar char="§"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Approximation provides insights</a:t>
            </a:r>
          </a:p>
          <a:p>
            <a:pPr marL="400050" lvl="1" indent="0" eaLnBrk="1" hangingPunct="1">
              <a:buFont typeface="Wingdings" pitchFamily="2" charset="2"/>
              <a:buChar char="§"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Can find simple underlying structure</a:t>
            </a:r>
          </a:p>
          <a:p>
            <a:pPr marL="400050" lvl="1" indent="0" eaLnBrk="1" hangingPunct="1">
              <a:buFont typeface="Wingdings" pitchFamily="2" charset="2"/>
              <a:buChar char="§"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In complex situations</a:t>
            </a:r>
          </a:p>
          <a:p>
            <a:pPr marL="0" indent="0" eaLnBrk="1" hangingPunct="1">
              <a:buFont typeface="Wingdings" pitchFamily="2" charset="2"/>
              <a:buChar char="§"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Thus various flavors are fine:</a:t>
            </a:r>
          </a:p>
          <a:p>
            <a:pPr marL="0" indent="0" eaLnBrk="1" hangingPunct="1">
              <a:buFont typeface="Wingdings" pitchFamily="2" charset="2"/>
              <a:buChar char="§"/>
            </a:pPr>
            <a:endParaRPr lang="en-US" smtClean="0">
              <a:solidFill>
                <a:schemeClr val="bg2"/>
              </a:solidFill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Char char="§"/>
            </a:pPr>
            <a:endParaRPr lang="en-US" smtClean="0">
              <a:solidFill>
                <a:schemeClr val="bg2"/>
              </a:solidFill>
              <a:latin typeface="Arial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</a:rPr>
              <a:t>Even desirable!  (find additional insights)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514600" y="5105400"/>
          <a:ext cx="42545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2" name="Equation" r:id="rId4" imgW="1498320" imgH="291960" progId="Equation.3">
                  <p:embed/>
                </p:oleObj>
              </mc:Choice>
              <mc:Fallback>
                <p:oleObj name="Equation" r:id="rId4" imgW="14983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105400"/>
                        <a:ext cx="4254500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2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								</a:t>
                </a:r>
                <a:r>
                  <a:rPr lang="en-US" dirty="0" smtClean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Should 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	</a:t>
                </a:r>
                <a:r>
                  <a:rPr lang="en-US" dirty="0" smtClean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							Use Unit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	</a:t>
                </a:r>
                <a:r>
                  <a:rPr lang="en-US" dirty="0" smtClean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							Circle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	</a:t>
                </a:r>
                <a:r>
                  <a:rPr lang="en-US" dirty="0" smtClean="0">
                    <a:solidFill>
                      <a:srgbClr val="00FF00"/>
                    </a:solidFill>
                    <a:latin typeface="Arial" charset="0"/>
                    <a:cs typeface="Arial" charset="0"/>
                  </a:rPr>
                  <a:t>							Structure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r="-145" b="-6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457700" y="3352800"/>
            <a:ext cx="0" cy="350520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743200" y="5105400"/>
            <a:ext cx="3505200" cy="0"/>
          </a:xfrm>
          <a:prstGeom prst="lin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 rot="5400000">
            <a:off x="5899666" y="47683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5899666" y="50731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895600" y="3581400"/>
            <a:ext cx="3124200" cy="3124200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5B524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899666" y="48445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5899666" y="49969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x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6052066" y="5143500"/>
            <a:ext cx="577334" cy="190500"/>
          </a:xfrm>
          <a:prstGeom prst="straightConnector1">
            <a:avLst/>
          </a:prstGeom>
          <a:noFill/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658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Recommended Approach: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(There are a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umber of Others)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b="-6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Recommended Approach: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Mean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Directional Data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E.g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. “average” of: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2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358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>
                    <a:solidFill>
                      <a:schemeClr val="bg2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cs typeface="Arial" charset="0"/>
                          </a:rPr>
                          <m:t>359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,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  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= 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???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Recommended Approach: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Mean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(1948)</a:t>
                </a:r>
                <a:endParaRPr lang="en-US" dirty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Mean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Synonyms:</a:t>
                </a:r>
              </a:p>
              <a:p>
                <a:pPr eaLnBrk="1" hangingPunct="1">
                  <a:lnSpc>
                    <a:spcPct val="140000"/>
                  </a:lnSpc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Geodesic Mean</a:t>
                </a:r>
              </a:p>
              <a:p>
                <a:pPr eaLnBrk="1" hangingPunct="1">
                  <a:lnSpc>
                    <a:spcPct val="140000"/>
                  </a:lnSpc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Barycenter</a:t>
                </a:r>
              </a:p>
              <a:p>
                <a:pPr eaLnBrk="1" hangingPunct="1">
                  <a:lnSpc>
                    <a:spcPct val="140000"/>
                  </a:lnSpc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Karcher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Mean</a:t>
                </a:r>
              </a:p>
              <a:p>
                <a:pPr marL="0" indent="0" eaLnBrk="1" hangingPunct="1">
                  <a:lnSpc>
                    <a:spcPct val="14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⋮</m:t>
                    </m:r>
                  </m:oMath>
                </a14:m>
                <a:endParaRPr lang="en-US" sz="4000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b="-2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5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Mean 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of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Numbers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Point Nearest to Data Points in L. S. Sense 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4233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9" name="Equation" r:id="rId4" imgW="2946400" imgH="736600" progId="Equation.3">
                  <p:embed/>
                </p:oleObj>
              </mc:Choice>
              <mc:Fallback>
                <p:oleObj name="Equation" r:id="rId4" imgW="2946400" imgH="736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flipV="1">
            <a:off x="1981200" y="2514600"/>
            <a:ext cx="1981200" cy="9144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Mean 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of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Numbers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(Easy to Check by Calculus)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311501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5" name="Equation" r:id="rId4" imgW="2946400" imgH="736600" progId="Equation.3">
                  <p:embed/>
                </p:oleObj>
              </mc:Choice>
              <mc:Fallback>
                <p:oleObj name="Equation" r:id="rId4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 flipV="1">
            <a:off x="3048000" y="2209800"/>
            <a:ext cx="2971800" cy="1981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Numbers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err="1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Fréchet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 Euclidean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Space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):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4"/>
                <a:stretch>
                  <a:fillRect l="-189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997107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80" name="Equation" r:id="rId5" imgW="2946400" imgH="736600" progId="Equation.3">
                  <p:embed/>
                </p:oleObj>
              </mc:Choice>
              <mc:Fallback>
                <p:oleObj name="Equation" r:id="rId5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638196"/>
              </p:ext>
            </p:extLst>
          </p:nvPr>
        </p:nvGraphicFramePr>
        <p:xfrm>
          <a:off x="1143000" y="3276600"/>
          <a:ext cx="699928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81" name="Equation" r:id="rId7" imgW="2895600" imgH="431800" progId="Equation.3">
                  <p:embed/>
                </p:oleObj>
              </mc:Choice>
              <mc:Fallback>
                <p:oleObj name="Equation" r:id="rId7" imgW="2895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76600"/>
                        <a:ext cx="6999288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0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Numbers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err="1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Fréchet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 Euclidean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Space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):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(Also Can Check with Calculus)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4"/>
                <a:stretch>
                  <a:fillRect l="-1891" t="-1508" b="-4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9951737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4" name="Equation" r:id="rId5" imgW="2946400" imgH="736600" progId="Equation.3">
                  <p:embed/>
                </p:oleObj>
              </mc:Choice>
              <mc:Fallback>
                <p:oleObj name="Equation" r:id="rId5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786179"/>
              </p:ext>
            </p:extLst>
          </p:nvPr>
        </p:nvGraphicFramePr>
        <p:xfrm>
          <a:off x="1143000" y="3276600"/>
          <a:ext cx="699928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05" name="Equation" r:id="rId7" imgW="2895600" imgH="431800" progId="Equation.3">
                  <p:embed/>
                </p:oleObj>
              </mc:Choice>
              <mc:Fallback>
                <p:oleObj name="Equation" r:id="rId7" imgW="2895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76600"/>
                        <a:ext cx="6999288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130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Numbers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err="1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Fréchet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 Euclidean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Space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):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err="1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Fréchet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on a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Manifold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Replace Euclidean        by 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Geodesic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4"/>
                <a:stretch>
                  <a:fillRect l="-189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340544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1" name="Equation" r:id="rId5" imgW="2946400" imgH="736600" progId="Equation.3">
                  <p:embed/>
                </p:oleObj>
              </mc:Choice>
              <mc:Fallback>
                <p:oleObj name="Equation" r:id="rId5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014152"/>
              </p:ext>
            </p:extLst>
          </p:nvPr>
        </p:nvGraphicFramePr>
        <p:xfrm>
          <a:off x="1143000" y="3276600"/>
          <a:ext cx="699928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2" name="Equation" r:id="rId7" imgW="2895600" imgH="431800" progId="Equation.3">
                  <p:embed/>
                </p:oleObj>
              </mc:Choice>
              <mc:Fallback>
                <p:oleObj name="Equation" r:id="rId7" imgW="2895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76600"/>
                        <a:ext cx="6999288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406781"/>
              </p:ext>
            </p:extLst>
          </p:nvPr>
        </p:nvGraphicFramePr>
        <p:xfrm>
          <a:off x="4756150" y="5181600"/>
          <a:ext cx="3492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3" name="Equation" r:id="rId9" imgW="228600" imgH="279400" progId="Equation.3">
                  <p:embed/>
                </p:oleObj>
              </mc:Choice>
              <mc:Fallback>
                <p:oleObj name="Equation" r:id="rId9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5181600"/>
                        <a:ext cx="3492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901263"/>
              </p:ext>
            </p:extLst>
          </p:nvPr>
        </p:nvGraphicFramePr>
        <p:xfrm>
          <a:off x="7880350" y="5181600"/>
          <a:ext cx="3492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94" name="Equation" r:id="rId11" imgW="228600" imgH="279400" progId="Equation.3">
                  <p:embed/>
                </p:oleObj>
              </mc:Choice>
              <mc:Fallback>
                <p:oleObj name="Equation" r:id="rId11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0350" y="5181600"/>
                        <a:ext cx="3492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25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PC Scores (i.e. projections)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Not Consistent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So how can PCA find </a:t>
            </a: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Useful Signals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in Data?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Key is “Proportional Errors”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Axes have </a:t>
            </a:r>
            <a:r>
              <a:rPr lang="en-US" i="1" dirty="0">
                <a:solidFill>
                  <a:schemeClr val="bg2"/>
                </a:solidFill>
                <a:latin typeface="Arial" charset="0"/>
                <a:cs typeface="Arial" charset="0"/>
              </a:rPr>
              <a:t>Inconsistent Scales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, 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But </a:t>
            </a: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Relationships are Still Useful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04800"/>
            <a:ext cx="7696200" cy="49212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HDLSS</a:t>
            </a:r>
            <a:r>
              <a:rPr lang="en-US" sz="36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Math. Stat. of PCA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8426"/>
              </p:ext>
            </p:extLst>
          </p:nvPr>
        </p:nvGraphicFramePr>
        <p:xfrm>
          <a:off x="5664200" y="3505200"/>
          <a:ext cx="2260600" cy="128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4" name="Equation" r:id="rId4" imgW="825480" imgH="469800" progId="Equation.3">
                  <p:embed/>
                </p:oleObj>
              </mc:Choice>
              <mc:Fallback>
                <p:oleObj name="Equation" r:id="rId4" imgW="8254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4200" y="3505200"/>
                        <a:ext cx="2260600" cy="128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72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Geodesics: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Idea:   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March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Along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Manifold </a:t>
            </a:r>
            <a:r>
              <a:rPr lang="en-US" u="sng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ithout Turning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Geodesics: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Idea:   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March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Along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Manifold </a:t>
            </a:r>
            <a:r>
              <a:rPr lang="en-US" u="sng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ithout Turning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(Defined in Tangent Plane)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Geodesics: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Idea:   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March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Along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Manifold </a:t>
            </a:r>
            <a:r>
              <a:rPr lang="en-US" u="sng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ithout Turning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(Defined in Tangent Plane)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E.g. Surface of the Earth:   Great Circle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sz="1600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(but not small circles)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Geodesics: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Idea:   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March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Along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Manifold </a:t>
            </a:r>
            <a:r>
              <a:rPr lang="en-US" u="sng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ithout Turning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(Defined in Tangent Plane)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E.g. Surface of the Earth:   Great Circle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E.g. Lines of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ongitude (Not Latitude…)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0419"/>
            <a:ext cx="1681162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7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Geodesic Distance: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Given Points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𝑥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𝑦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, define</a:t>
                </a: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: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𝑔𝑒𝑜𝑑𝑒𝑠𝑖𝑐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𝑓𝑟𝑜𝑚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𝑡𝑜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𝑙𝑒𝑛𝑔𝑡h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Geodesic Distance: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Given Points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𝑥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𝑦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, define</a:t>
                </a:r>
              </a:p>
              <a:p>
                <a:pPr marL="533400" indent="-533400" algn="ctr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: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𝑔𝑒𝑜𝑑𝑒𝑠𝑖𝑐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𝑓𝑟𝑜𝑚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𝑡𝑜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𝑙𝑒𝑛𝑔𝑡h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Can Show:</a:t>
                </a:r>
              </a:p>
              <a:p>
                <a:pPr marL="0" indent="0" algn="ctr" eaLnBrk="1" hangingPunct="1">
                  <a:lnSpc>
                    <a:spcPct val="14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is a metric (distance)</a:t>
                </a: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Numbers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err="1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Fréchet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 Euclidean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Space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):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err="1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Fréchet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on a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Manifold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Replace Euclidean        by 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Geodesic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4"/>
                <a:stretch>
                  <a:fillRect l="-189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267336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8" name="Equation" r:id="rId5" imgW="2946400" imgH="736600" progId="Equation.3">
                  <p:embed/>
                </p:oleObj>
              </mc:Choice>
              <mc:Fallback>
                <p:oleObj name="Equation" r:id="rId5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496267"/>
              </p:ext>
            </p:extLst>
          </p:nvPr>
        </p:nvGraphicFramePr>
        <p:xfrm>
          <a:off x="1143000" y="3276600"/>
          <a:ext cx="699928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9" name="Equation" r:id="rId7" imgW="2895600" imgH="431800" progId="Equation.3">
                  <p:embed/>
                </p:oleObj>
              </mc:Choice>
              <mc:Fallback>
                <p:oleObj name="Equation" r:id="rId7" imgW="2895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76600"/>
                        <a:ext cx="6999288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184068"/>
              </p:ext>
            </p:extLst>
          </p:nvPr>
        </p:nvGraphicFramePr>
        <p:xfrm>
          <a:off x="4756150" y="5181600"/>
          <a:ext cx="3492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0" name="Equation" r:id="rId9" imgW="228600" imgH="279400" progId="Equation.3">
                  <p:embed/>
                </p:oleObj>
              </mc:Choice>
              <mc:Fallback>
                <p:oleObj name="Equation" r:id="rId9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5181600"/>
                        <a:ext cx="3492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900897"/>
              </p:ext>
            </p:extLst>
          </p:nvPr>
        </p:nvGraphicFramePr>
        <p:xfrm>
          <a:off x="7880350" y="5181600"/>
          <a:ext cx="3492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81" name="Equation" r:id="rId11" imgW="228600" imgH="279400" progId="Equation.3">
                  <p:embed/>
                </p:oleObj>
              </mc:Choice>
              <mc:Fallback>
                <p:oleObj name="Equation" r:id="rId11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0350" y="5181600"/>
                        <a:ext cx="3492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039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Mean 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of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Numbers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Well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Known 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in </a:t>
            </a:r>
            <a:r>
              <a:rPr lang="en-US" u="sng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Robust Statistics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370434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1" name="Equation" r:id="rId4" imgW="2946400" imgH="736600" progId="Equation.3">
                  <p:embed/>
                </p:oleObj>
              </mc:Choice>
              <mc:Fallback>
                <p:oleObj name="Equation" r:id="rId4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9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Numbers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Well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Known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Robust Statistics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Replace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Euclidean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 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With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Robust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,  e.g.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with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4"/>
                <a:stretch>
                  <a:fillRect l="-189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637273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8" name="Equation" r:id="rId5" imgW="2946400" imgH="736600" progId="Equation.3">
                  <p:embed/>
                </p:oleObj>
              </mc:Choice>
              <mc:Fallback>
                <p:oleObj name="Equation" r:id="rId5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422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Mean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Numbers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Well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Known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Robust Statistics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:</a:t>
                </a: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Replace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Euclidean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 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With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Robust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,  e.g.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with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1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Reduces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Influence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Outliers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Gives Other Notions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of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Robust Median</a:t>
                </a:r>
                <a:endParaRPr lang="en-US" i="1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4"/>
                <a:stretch>
                  <a:fillRect l="-1891" t="-1508" b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435729"/>
              </p:ext>
            </p:extLst>
          </p:nvPr>
        </p:nvGraphicFramePr>
        <p:xfrm>
          <a:off x="2743200" y="1600200"/>
          <a:ext cx="37338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2" name="Equation" r:id="rId5" imgW="2946400" imgH="736600" progId="Equation.3">
                  <p:embed/>
                </p:oleObj>
              </mc:Choice>
              <mc:Fallback>
                <p:oleObj name="Equation" r:id="rId5" imgW="29464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600200"/>
                        <a:ext cx="3733800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35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chemeClr val="bg2"/>
                </a:solidFill>
                <a:latin typeface="Arial" charset="0"/>
                <a:cs typeface="Arial" charset="0"/>
              </a:rPr>
              <a:t>State of </a:t>
            </a:r>
            <a:r>
              <a:rPr lang="en-US" sz="3600" smtClean="0">
                <a:solidFill>
                  <a:srgbClr val="00FF00"/>
                </a:solidFill>
                <a:latin typeface="Arial" charset="0"/>
                <a:cs typeface="Arial" charset="0"/>
              </a:rPr>
              <a:t>HDLSS</a:t>
            </a:r>
            <a:r>
              <a:rPr lang="en-US" sz="3600" smtClean="0">
                <a:solidFill>
                  <a:schemeClr val="bg2"/>
                </a:solidFill>
                <a:latin typeface="Arial" charset="0"/>
                <a:cs typeface="Arial" charset="0"/>
              </a:rPr>
              <a:t> Research?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3810000" cy="51816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Development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Of Methods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Mathematical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Assessment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>
                <a:solidFill>
                  <a:schemeClr val="bg2"/>
                </a:solidFill>
                <a:latin typeface="Arial" charset="0"/>
                <a:cs typeface="Arial" charset="0"/>
              </a:rPr>
              <a:t>…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200" smtClean="0">
                <a:solidFill>
                  <a:schemeClr val="bg2"/>
                </a:solidFill>
                <a:latin typeface="Arial" charset="0"/>
                <a:cs typeface="Arial" charset="0"/>
              </a:rPr>
              <a:t>(thanks to: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200" smtClean="0">
                <a:solidFill>
                  <a:schemeClr val="bg2"/>
                </a:solidFill>
                <a:latin typeface="Arial" charset="0"/>
                <a:cs typeface="Arial" charset="0"/>
              </a:rPr>
              <a:t>defiant.corban.edu/gtipton/net-fun/iceberg.html)</a:t>
            </a:r>
          </a:p>
        </p:txBody>
      </p:sp>
      <p:pic>
        <p:nvPicPr>
          <p:cNvPr id="52228" name="Picture 3" descr="ice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50975"/>
            <a:ext cx="395605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9" name="Straight Arrow Connector 5"/>
          <p:cNvCxnSpPr>
            <a:cxnSpLocks noChangeShapeType="1"/>
          </p:cNvCxnSpPr>
          <p:nvPr/>
        </p:nvCxnSpPr>
        <p:spPr bwMode="auto">
          <a:xfrm>
            <a:off x="3200400" y="1905000"/>
            <a:ext cx="3581400" cy="4572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0" name="Straight Arrow Connector 6"/>
          <p:cNvCxnSpPr>
            <a:cxnSpLocks noChangeShapeType="1"/>
          </p:cNvCxnSpPr>
          <p:nvPr/>
        </p:nvCxnSpPr>
        <p:spPr bwMode="auto">
          <a:xfrm flipV="1">
            <a:off x="3124200" y="2514600"/>
            <a:ext cx="3124200" cy="10668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39657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Mean in General: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Big Advantage: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Works in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</a:t>
            </a:r>
            <a:r>
              <a:rPr lang="en-US" u="sng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ny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Metric Space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983659"/>
              </p:ext>
            </p:extLst>
          </p:nvPr>
        </p:nvGraphicFramePr>
        <p:xfrm>
          <a:off x="2622550" y="2063750"/>
          <a:ext cx="4348197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45" name="Equation" r:id="rId4" imgW="1549080" imgH="431640" progId="Equation.3">
                  <p:embed/>
                </p:oleObj>
              </mc:Choice>
              <mc:Fallback>
                <p:oleObj name="Equation" r:id="rId4" imgW="154908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2063750"/>
                        <a:ext cx="4348197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80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Mean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EGGeodMean2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77165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Directional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Mean: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always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easily </a:t>
            </a:r>
            <a:r>
              <a:rPr lang="en-US" u="sng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interpretable</a:t>
            </a: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486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6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Directional Data Examples of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Mean: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easily interpretable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Think about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distances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along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arc</a:t>
                </a:r>
                <a:endParaRPr lang="en-US" i="1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about  “points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”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Sum of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squared distances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400050" lvl="1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strongly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feels the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largest</a:t>
                </a: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Directional Data Examples of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Mean: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easily interpretable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Think about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distances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along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arc</a:t>
                </a:r>
                <a:endParaRPr lang="en-US" i="1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about  “points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”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Sum of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squared distances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400050" lvl="1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strongly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feels the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largest</a:t>
                </a:r>
                <a:endParaRPr lang="en-US" u="sng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unique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Directional Data Examples of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Mean: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easily interpretable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Think about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distances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along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arc</a:t>
                </a:r>
                <a:endParaRPr lang="en-US" i="1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about  “points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”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Sum of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squared distances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400050" lvl="1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strongly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feels the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largest</a:t>
                </a:r>
                <a:endParaRPr lang="en-US" u="sng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unique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But unique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with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probability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one 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400050" lvl="1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(for data from distribution absolutely </a:t>
                </a:r>
              </a:p>
              <a:p>
                <a:pPr marL="400050" lvl="1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continuous w. r. t.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Lebesgue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Measure)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t="-1508" b="-14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Directional Data Examples of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cs typeface="Arial" pitchFamily="34" charset="0"/>
                  </a:rPr>
                  <a:t>Fr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échet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Mean: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easily interpretable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Think about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distances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along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arc</a:t>
                </a:r>
                <a:endParaRPr lang="en-US" i="1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about  “points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”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Sum of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squared distances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endParaRPr lang="en-US" dirty="0" smtClean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400050" lvl="1" indent="0" algn="ctr" eaLnBrk="1" hangingPunct="1"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strongly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feels the 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largest</a:t>
                </a:r>
                <a:endParaRPr lang="en-US" u="sng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609600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Not always </a:t>
                </a:r>
                <a:r>
                  <a:rPr lang="en-US" u="sng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unique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But unique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with 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probability </a:t>
                </a:r>
                <a:r>
                  <a:rPr lang="en-US" dirty="0" smtClean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one </a:t>
                </a:r>
                <a:endParaRPr lang="en-US" dirty="0">
                  <a:solidFill>
                    <a:schemeClr val="bg2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endParaRP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Non-unique requires strong symmetry</a:t>
                </a:r>
              </a:p>
              <a:p>
                <a:pPr marL="1009650" lvl="1" indent="-609600" eaLnBrk="1" hangingPunct="1"/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But possible to have </a:t>
                </a:r>
                <a:r>
                  <a:rPr lang="en-US" i="1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many</a:t>
                </a:r>
                <a:r>
                  <a:rPr lang="en-US" dirty="0">
                    <a:solidFill>
                      <a:schemeClr val="bg2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means</a:t>
                </a:r>
              </a:p>
              <a:p>
                <a:pPr marL="533400" indent="-533400" eaLnBrk="1" hangingPunct="1">
                  <a:lnSpc>
                    <a:spcPct val="140000"/>
                  </a:lnSpc>
                  <a:buFont typeface="Wingdings" pitchFamily="2" charset="2"/>
                  <a:buNone/>
                </a:pPr>
                <a:endParaRPr lang="en-US" dirty="0" smtClean="0">
                  <a:solidFill>
                    <a:schemeClr val="bg2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35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228600" y="990600"/>
                <a:ext cx="8382000" cy="5257800"/>
              </a:xfrm>
              <a:blipFill rotWithShape="1">
                <a:blip r:embed="rId3"/>
                <a:stretch>
                  <a:fillRect l="-1891" t="-1508" b="-4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always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sensible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notion of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center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95550"/>
            <a:ext cx="5486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always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sensible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notion of center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Sometimes prefer </a:t>
            </a:r>
            <a:r>
              <a:rPr lang="en-US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top </a:t>
            </a:r>
            <a:r>
              <a:rPr lang="en-US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&amp; </a:t>
            </a:r>
            <a:r>
              <a:rPr lang="en-US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bottom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?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At end: </a:t>
            </a:r>
            <a:r>
              <a:rPr lang="en-US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farthest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points from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data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always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sensible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notion of center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Sometimes prefer </a:t>
            </a:r>
            <a:r>
              <a:rPr lang="en-US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top </a:t>
            </a:r>
            <a:r>
              <a:rPr lang="en-US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&amp; </a:t>
            </a:r>
            <a:r>
              <a:rPr lang="en-US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bottom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?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At end: </a:t>
            </a:r>
            <a:r>
              <a:rPr lang="en-US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farthest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points from data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continuous Function of Data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Jump from 1 – 2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Jump from 2 – 8 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Interesting Question: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Behavior in Very High Dimension?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Implications for DWD: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Recall Main Advantage is for High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So not Clear Embedding Helps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Ø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Thus not yet Implemented in DWD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FF00"/>
                </a:solidFill>
                <a:latin typeface="Arial" charset="0"/>
                <a:cs typeface="Arial" charset="0"/>
              </a:rPr>
              <a:t>HDLSS</a:t>
            </a:r>
            <a:r>
              <a:rPr lang="en-US" sz="36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Asymptotics</a:t>
            </a:r>
            <a:r>
              <a:rPr lang="en-US" sz="36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&amp; Kernel Methods</a:t>
            </a:r>
          </a:p>
        </p:txBody>
      </p:sp>
    </p:spTree>
    <p:extLst>
      <p:ext uri="{BB962C8B-B14F-4D97-AF65-F5344CB8AC3E}">
        <p14:creationId xmlns:p14="http://schemas.microsoft.com/office/powerpoint/2010/main" val="15707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Dir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always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sensible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notion of center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Sometimes prefer </a:t>
            </a:r>
            <a:r>
              <a:rPr lang="en-US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top </a:t>
            </a:r>
            <a:r>
              <a:rPr lang="en-US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&amp; </a:t>
            </a:r>
            <a:r>
              <a:rPr lang="en-US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bottom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?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At end: </a:t>
            </a:r>
            <a:r>
              <a:rPr lang="en-US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farthest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points from data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 continuous Function of Data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Jump from 1 – 2</a:t>
            </a:r>
          </a:p>
          <a:p>
            <a:pPr marL="1009650" lvl="1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Jump from 2 – 8 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All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False 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for Euclidean Mean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But all happen generally for 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Manifold Data</a:t>
            </a:r>
            <a:endParaRPr lang="en-US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Directional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Also of interest is </a:t>
            </a:r>
            <a:r>
              <a:rPr lang="en-US" sz="2800" dirty="0" err="1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Fréchet</a:t>
            </a:r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Variance:</a:t>
            </a:r>
          </a:p>
          <a:p>
            <a:pPr marL="609600" indent="-609600" eaLnBrk="1" hangingPunct="1"/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Works </a:t>
            </a:r>
            <a:r>
              <a:rPr lang="en-US" sz="2800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like Euclidean </a:t>
            </a:r>
            <a:r>
              <a:rPr lang="en-US" sz="2800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sample </a:t>
            </a:r>
            <a:r>
              <a:rPr lang="en-US" sz="2800" i="1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variance</a:t>
            </a: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363995"/>
              </p:ext>
            </p:extLst>
          </p:nvPr>
        </p:nvGraphicFramePr>
        <p:xfrm>
          <a:off x="2892425" y="1960817"/>
          <a:ext cx="3508375" cy="1010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1" name="Equation" r:id="rId4" imgW="1497950" imgH="431613" progId="Equation.3">
                  <p:embed/>
                </p:oleObj>
              </mc:Choice>
              <mc:Fallback>
                <p:oleObj name="Equation" r:id="rId4" imgW="149795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1960817"/>
                        <a:ext cx="3508375" cy="1010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335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Directional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Also of interest is </a:t>
            </a:r>
            <a:r>
              <a:rPr lang="en-US" sz="2800" dirty="0" err="1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Fréchet</a:t>
            </a:r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Variance:</a:t>
            </a:r>
          </a:p>
          <a:p>
            <a:pPr marL="609600" indent="-609600" eaLnBrk="1" hangingPunct="1"/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Works like Euclidean </a:t>
            </a:r>
            <a:r>
              <a:rPr lang="en-US" sz="2800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sample variance</a:t>
            </a: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Note values in movie, reflecting </a:t>
            </a:r>
            <a:r>
              <a:rPr lang="en-US" sz="2800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spread</a:t>
            </a:r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in </a:t>
            </a:r>
            <a:r>
              <a:rPr lang="en-US" sz="2800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data</a:t>
            </a: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187014"/>
              </p:ext>
            </p:extLst>
          </p:nvPr>
        </p:nvGraphicFramePr>
        <p:xfrm>
          <a:off x="2892425" y="1960817"/>
          <a:ext cx="3508375" cy="1010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5" name="Equation" r:id="rId4" imgW="1497950" imgH="431613" progId="Equation.3">
                  <p:embed/>
                </p:oleObj>
              </mc:Choice>
              <mc:Fallback>
                <p:oleObj name="Equation" r:id="rId4" imgW="149795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1960817"/>
                        <a:ext cx="3508375" cy="1010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/>
            </a:gs>
            <a:gs pos="50000">
              <a:schemeClr val="tx1"/>
            </a:gs>
            <a:gs pos="100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Directional Data Examples of 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</a:t>
            </a:r>
            <a:r>
              <a:rPr lang="en-US" dirty="0" err="1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échet</a:t>
            </a:r>
            <a:r>
              <a:rPr lang="en-US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Mean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:</a:t>
            </a: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Also of interest is </a:t>
            </a:r>
            <a:r>
              <a:rPr lang="en-US" sz="2800" dirty="0" err="1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Fréchet</a:t>
            </a:r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Variance:</a:t>
            </a:r>
          </a:p>
          <a:p>
            <a:pPr marL="609600" indent="-609600" eaLnBrk="1" hangingPunct="1"/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Works like Euclidean </a:t>
            </a:r>
            <a:r>
              <a:rPr lang="en-US" sz="2800" i="1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sample variance</a:t>
            </a: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Note values in movie, reflecting </a:t>
            </a:r>
            <a:r>
              <a:rPr lang="en-US" sz="2800" u="sng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spread</a:t>
            </a:r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in data</a:t>
            </a: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Note theoretical version:</a:t>
            </a:r>
          </a:p>
          <a:p>
            <a:pPr marL="609600" indent="-609600" eaLnBrk="1" hangingPunct="1">
              <a:buFontTx/>
              <a:buNone/>
            </a:pPr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endParaRPr lang="en-US" sz="28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/>
            <a:r>
              <a:rPr lang="en-US" sz="28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Useful for Laws of Large Numbers, etc.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Manifold Feature Spaces</a:t>
            </a:r>
            <a:endParaRPr lang="en-US" sz="3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640975"/>
              </p:ext>
            </p:extLst>
          </p:nvPr>
        </p:nvGraphicFramePr>
        <p:xfrm>
          <a:off x="2971800" y="4679890"/>
          <a:ext cx="3352799" cy="806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8" name="Equation" r:id="rId4" imgW="1320227" imgH="317362" progId="Equation.3">
                  <p:embed/>
                </p:oleObj>
              </mc:Choice>
              <mc:Fallback>
                <p:oleObj name="Equation" r:id="rId4" imgW="1320227" imgH="31736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679890"/>
                        <a:ext cx="3352799" cy="806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907100"/>
              </p:ext>
            </p:extLst>
          </p:nvPr>
        </p:nvGraphicFramePr>
        <p:xfrm>
          <a:off x="2892425" y="1960817"/>
          <a:ext cx="3508375" cy="1010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9" name="Equation" r:id="rId6" imgW="1497950" imgH="431613" progId="Equation.3">
                  <p:embed/>
                </p:oleObj>
              </mc:Choice>
              <mc:Fallback>
                <p:oleObj name="Equation" r:id="rId6" imgW="1497950" imgH="43161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425" y="1960817"/>
                        <a:ext cx="3508375" cy="1010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47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Generation Problems</a:t>
            </a:r>
          </a:p>
        </p:txBody>
      </p:sp>
    </p:spTree>
    <p:extLst>
      <p:ext uri="{BB962C8B-B14F-4D97-AF65-F5344CB8AC3E}">
        <p14:creationId xmlns:p14="http://schemas.microsoft.com/office/powerpoint/2010/main" val="19370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Denoising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(extract signal from noise)</a:t>
            </a:r>
          </a:p>
        </p:txBody>
      </p:sp>
    </p:spTree>
    <p:extLst>
      <p:ext uri="{BB962C8B-B14F-4D97-AF65-F5344CB8AC3E}">
        <p14:creationId xmlns:p14="http://schemas.microsoft.com/office/powerpoint/2010/main" val="21034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Denoising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Segmentation 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(find object boundary)</a:t>
            </a:r>
          </a:p>
        </p:txBody>
      </p:sp>
    </p:spTree>
    <p:extLst>
      <p:ext uri="{BB962C8B-B14F-4D97-AF65-F5344CB8AC3E}">
        <p14:creationId xmlns:p14="http://schemas.microsoft.com/office/powerpoint/2010/main" val="24149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Denoising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Segmentation 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Registration   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(align same object in 2 images)</a:t>
            </a:r>
          </a:p>
        </p:txBody>
      </p:sp>
    </p:spTree>
    <p:extLst>
      <p:ext uri="{BB962C8B-B14F-4D97-AF65-F5344CB8AC3E}">
        <p14:creationId xmlns:p14="http://schemas.microsoft.com/office/powerpoint/2010/main" val="274484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First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Denoising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Segmentation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Registration</a:t>
            </a:r>
          </a:p>
          <a:p>
            <a:pPr marL="609600" indent="-609600" eaLnBrk="1" hangingPunct="1">
              <a:lnSpc>
                <a:spcPct val="140000"/>
              </a:lnSpc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(all about single images,</a:t>
            </a:r>
          </a:p>
          <a:p>
            <a:pPr marL="609600" indent="-609600" algn="ctr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interesting challenges)</a:t>
            </a:r>
          </a:p>
        </p:txBody>
      </p:sp>
    </p:spTree>
    <p:extLst>
      <p:ext uri="{BB962C8B-B14F-4D97-AF65-F5344CB8AC3E}">
        <p14:creationId xmlns:p14="http://schemas.microsoft.com/office/powerpoint/2010/main" val="1019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Populations of Images</a:t>
            </a:r>
          </a:p>
        </p:txBody>
      </p:sp>
    </p:spTree>
    <p:extLst>
      <p:ext uri="{BB962C8B-B14F-4D97-AF65-F5344CB8AC3E}">
        <p14:creationId xmlns:p14="http://schemas.microsoft.com/office/powerpoint/2010/main" val="32115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Several Different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Notions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of Shape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Oldest and Best Known (in Statistics):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Landmark Based</a:t>
            </a: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Shapes As Data Objects</a:t>
            </a:r>
          </a:p>
        </p:txBody>
      </p:sp>
    </p:spTree>
    <p:extLst>
      <p:ext uri="{BB962C8B-B14F-4D97-AF65-F5344CB8AC3E}">
        <p14:creationId xmlns:p14="http://schemas.microsoft.com/office/powerpoint/2010/main" val="141646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Populations of Images</a:t>
            </a:r>
          </a:p>
          <a:p>
            <a:pPr marL="1104900" lvl="1" indent="-5334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Population Variation </a:t>
            </a:r>
          </a:p>
          <a:p>
            <a:pPr marL="1104900" lvl="1" indent="-5334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Discrimination (a.k.a. 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Classification)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73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Populations of Images</a:t>
            </a:r>
          </a:p>
          <a:p>
            <a:pPr marL="1104900" lvl="1" indent="-5334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Population Variation </a:t>
            </a:r>
          </a:p>
          <a:p>
            <a:pPr marL="1104900" lvl="1" indent="-5334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Discrimination (a.k.a. Classification)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Complex Data Structures (&amp; Spaces)</a:t>
            </a:r>
          </a:p>
        </p:txBody>
      </p:sp>
    </p:spTree>
    <p:extLst>
      <p:ext uri="{BB962C8B-B14F-4D97-AF65-F5344CB8AC3E}">
        <p14:creationId xmlns:p14="http://schemas.microsoft.com/office/powerpoint/2010/main" val="29226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OODA in Image Analysis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Second Generation Problems: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Populations of Images</a:t>
            </a:r>
          </a:p>
          <a:p>
            <a:pPr marL="1104900" lvl="1" indent="-533400" eaLnBrk="1" hangingPunct="1">
              <a:lnSpc>
                <a:spcPct val="14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Population Variation </a:t>
            </a:r>
          </a:p>
          <a:p>
            <a:pPr marL="1104900" lvl="1" indent="-533400" eaLnBrk="1" hangingPunct="1">
              <a:lnSpc>
                <a:spcPct val="14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Discrimination (a.k.a. Classification)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Complex Data Structures (&amp; Spaces)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smtClean="0">
                <a:solidFill>
                  <a:srgbClr val="00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Statistics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5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Image Object Representation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Approaches for Image Data Objects: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Landmark Representations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  <a:endParaRPr lang="en-US" sz="36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99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Landmark Representations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Landmarks for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ly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ing Data: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1600" i="1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16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                                          Thanks to George Gilchrist</a:t>
            </a:r>
            <a:endParaRPr lang="en-US" sz="16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32564" r="6575" b="20840"/>
          <a:stretch>
            <a:fillRect/>
          </a:stretch>
        </p:blipFill>
        <p:spPr bwMode="auto">
          <a:xfrm>
            <a:off x="1143000" y="2743200"/>
            <a:ext cx="70643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8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Landmark Representations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Drawback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Landmarks: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always find each landmark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same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2845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Landmark Representations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Drawback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Landmarks: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always find each landmark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same relationship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Landmarks need to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83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Landmark Representations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u="sng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Major Drawback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Landmarks: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always find each landmark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same relationship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Landmarks need to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fails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medical images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How many corresponding landmarks on a set of kidneys, livers or brains???</a:t>
            </a:r>
          </a:p>
        </p:txBody>
      </p:sp>
    </p:spTree>
    <p:extLst>
      <p:ext uri="{BB962C8B-B14F-4D97-AF65-F5344CB8AC3E}">
        <p14:creationId xmlns:p14="http://schemas.microsoft.com/office/powerpoint/2010/main" val="40589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Traditional Major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ets of Ideas: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Triangular Meshes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Survey:  Owen (1998)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51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Traditional Major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ets of Ideas: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Triangular Meshes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Survey:  Owen (1998)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Active Shape Models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Cootes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 (1993)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666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Landmark Based Shape Analysis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371600"/>
            <a:ext cx="8421688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u="sng" dirty="0" smtClean="0"/>
              <a:t>Equivalence Classes </a:t>
            </a:r>
            <a:r>
              <a:rPr lang="en-US" dirty="0" smtClean="0"/>
              <a:t>become </a:t>
            </a:r>
            <a:r>
              <a:rPr lang="en-US" i="1" dirty="0" smtClean="0"/>
              <a:t>Data Objects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Mathematics:    Called “Quotient Space”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Intuitive Representation:     Manifold</a:t>
            </a:r>
          </a:p>
          <a:p>
            <a:pPr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(curved surface)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200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               ,       ,      ,         ,        ,         ,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76400" y="5257800"/>
            <a:ext cx="457200" cy="1295400"/>
            <a:chOff x="1981200" y="3429000"/>
            <a:chExt cx="762000" cy="167640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2667000" y="5257800"/>
            <a:ext cx="457200" cy="1295400"/>
            <a:chOff x="1981200" y="3429000"/>
            <a:chExt cx="762000" cy="1676400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3581400" y="4724400"/>
            <a:ext cx="457200" cy="1295400"/>
            <a:chOff x="1981200" y="3429000"/>
            <a:chExt cx="762000" cy="1676400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 rot="19560269">
            <a:off x="4590276" y="5122513"/>
            <a:ext cx="457200" cy="1295400"/>
            <a:chOff x="1981200" y="3429000"/>
            <a:chExt cx="762000" cy="1676400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 rot="13327233">
            <a:off x="5709369" y="5243843"/>
            <a:ext cx="457200" cy="1295400"/>
            <a:chOff x="1981200" y="3429000"/>
            <a:chExt cx="762000" cy="1676400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858000" y="4572000"/>
            <a:ext cx="914400" cy="1981200"/>
            <a:chOff x="1981200" y="3429000"/>
            <a:chExt cx="762000" cy="167640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 rot="10800000">
            <a:off x="7924801" y="5678836"/>
            <a:ext cx="266701" cy="721963"/>
            <a:chOff x="1981200" y="3429000"/>
            <a:chExt cx="762000" cy="1676400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Left Brace 1"/>
          <p:cNvSpPr/>
          <p:nvPr/>
        </p:nvSpPr>
        <p:spPr bwMode="auto">
          <a:xfrm>
            <a:off x="838200" y="4572000"/>
            <a:ext cx="533400" cy="213360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36" name="Left Brace 35"/>
          <p:cNvSpPr/>
          <p:nvPr/>
        </p:nvSpPr>
        <p:spPr bwMode="auto">
          <a:xfrm rot="10800000">
            <a:off x="8382000" y="4572000"/>
            <a:ext cx="533400" cy="213360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5B524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9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Traditional Major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ets of Ideas: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Triangular Meshes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Survey:  Owen (1998)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Active Shape Models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Cootes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 (1993)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Fourier Boundary Representations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Keleman</a:t>
            </a:r>
            <a:r>
              <a:rPr lang="en-US" sz="28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 (1997 &amp; 1999)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44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Example of triangular mesh 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rep’n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1600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" charset="0"/>
              </a:rPr>
              <a:t>From:</a:t>
            </a:r>
            <a:r>
              <a:rPr lang="en-US" sz="1600" dirty="0" err="1" smtClean="0">
                <a:solidFill>
                  <a:schemeClr val="bg2"/>
                </a:solidFill>
                <a:latin typeface="Arial" charset="0"/>
                <a:cs typeface="Arial" charset="0"/>
                <a:hlinkClick r:id="rId3"/>
              </a:rPr>
              <a:t>www.geometry.caltech.edu</a:t>
            </a:r>
            <a:r>
              <a:rPr lang="en-US" sz="1600" dirty="0" smtClean="0">
                <a:solidFill>
                  <a:schemeClr val="bg2"/>
                </a:solidFill>
                <a:latin typeface="Arial" charset="0"/>
                <a:cs typeface="Arial" charset="0"/>
                <a:hlinkClick r:id="rId3"/>
              </a:rPr>
              <a:t>/pubs.html</a:t>
            </a:r>
            <a:endParaRPr lang="en-US" sz="1600" dirty="0" smtClean="0">
              <a:solidFill>
                <a:schemeClr val="bg2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484" name="Picture 5" descr="A high-genus buddha simplified down to 2K triangles, with and without topology filt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770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Drawback: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Correspondence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OODA (on vectors of parameters):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“match up points”</a:t>
            </a:r>
          </a:p>
        </p:txBody>
      </p:sp>
    </p:spTree>
    <p:extLst>
      <p:ext uri="{BB962C8B-B14F-4D97-AF65-F5344CB8AC3E}">
        <p14:creationId xmlns:p14="http://schemas.microsoft.com/office/powerpoint/2010/main" val="40903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Drawback: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Correspondence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OODA (on vectors of parameters):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“match up points”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find triangular mesh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Lots of research on this driven by gamers</a:t>
            </a:r>
          </a:p>
        </p:txBody>
      </p:sp>
    </p:spTree>
    <p:extLst>
      <p:ext uri="{BB962C8B-B14F-4D97-AF65-F5344CB8AC3E}">
        <p14:creationId xmlns:p14="http://schemas.microsoft.com/office/powerpoint/2010/main" val="316877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Drawback: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Correspondence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OODA (on vectors of parameters):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to “match up points”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find triangular mesh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Lots of research on this driven by gamers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Challenge to match mesh across objects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 some interesting ideas…</a:t>
            </a:r>
          </a:p>
        </p:txBody>
      </p:sp>
    </p:spTree>
    <p:extLst>
      <p:ext uri="{BB962C8B-B14F-4D97-AF65-F5344CB8AC3E}">
        <p14:creationId xmlns:p14="http://schemas.microsoft.com/office/powerpoint/2010/main" val="3979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Correspondence for Mesh Objects:</a:t>
            </a:r>
          </a:p>
          <a:p>
            <a:pPr marL="609600" indent="-609600" eaLnBrk="1" hangingPunct="1">
              <a:lnSpc>
                <a:spcPct val="120000"/>
              </a:lnSpc>
              <a:buFontTx/>
              <a:buAutoNum type="arabicPeriod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Active Shape Models (PCA – like)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13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 Representations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Correspondence for Mesh Objects:</a:t>
            </a:r>
          </a:p>
          <a:p>
            <a:pPr marL="609600" indent="-609600" eaLnBrk="1" hangingPunct="1">
              <a:lnSpc>
                <a:spcPct val="120000"/>
              </a:lnSpc>
              <a:buFontTx/>
              <a:buAutoNum type="arabicPeriod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Active Shape Models (PCA – like)</a:t>
            </a:r>
          </a:p>
          <a:p>
            <a:pPr marL="609600" indent="-609600" eaLnBrk="1" hangingPunct="1">
              <a:lnSpc>
                <a:spcPct val="120000"/>
              </a:lnSpc>
              <a:buFontTx/>
              <a:buAutoNum type="arabicPeriod"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AutoNum type="arabicPeriod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Automatic Landmark Choice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Cates, et al (2007)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Based on Optimization Problem: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Correspondence &amp; Separation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(Formulate via Entropy)</a:t>
            </a:r>
          </a:p>
          <a:p>
            <a:pPr marL="0" indent="0" algn="ctr" eaLnBrk="1" hangingPunct="1">
              <a:lnSpc>
                <a:spcPct val="120000"/>
              </a:lnSpc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657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</a:t>
            </a:r>
          </a:p>
        </p:txBody>
      </p:sp>
    </p:spTree>
    <p:extLst>
      <p:ext uri="{BB962C8B-B14F-4D97-AF65-F5344CB8AC3E}">
        <p14:creationId xmlns:p14="http://schemas.microsoft.com/office/powerpoint/2010/main" val="17396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Objects as: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Discretized skeletons (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atoms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78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Objects as: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Discretized skeletons (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atoms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Plus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spokes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center to edge</a:t>
            </a:r>
          </a:p>
          <a:p>
            <a:pPr marL="609600" indent="-6096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</a:t>
            </a: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imply a boundary</a:t>
            </a:r>
          </a:p>
        </p:txBody>
      </p:sp>
    </p:spTree>
    <p:extLst>
      <p:ext uri="{BB962C8B-B14F-4D97-AF65-F5344CB8AC3E}">
        <p14:creationId xmlns:p14="http://schemas.microsoft.com/office/powerpoint/2010/main" val="5193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Landmark Based Shape Analysis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371600"/>
            <a:ext cx="8421688" cy="5181600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Triangle Shape Space:  Represent as Sphere: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 smtClean="0"/>
              <a:t>   R</a:t>
            </a:r>
            <a:r>
              <a:rPr lang="en-US" baseline="30000" dirty="0" smtClean="0"/>
              <a:t>6</a:t>
            </a:r>
            <a:r>
              <a:rPr lang="en-US" dirty="0" smtClean="0"/>
              <a:t>   </a:t>
            </a:r>
            <a:r>
              <a:rPr lang="en-US" dirty="0" smtClean="0">
                <a:sym typeface="Wingdings" pitchFamily="2" charset="2"/>
              </a:rPr>
              <a:t>   </a:t>
            </a:r>
            <a:r>
              <a:rPr lang="en-US" dirty="0" smtClean="0"/>
              <a:t>R</a:t>
            </a:r>
            <a:r>
              <a:rPr lang="en-US" baseline="30000" dirty="0" smtClean="0"/>
              <a:t>4</a:t>
            </a:r>
            <a:r>
              <a:rPr lang="en-US" dirty="0" smtClean="0"/>
              <a:t>   </a:t>
            </a:r>
            <a:r>
              <a:rPr lang="en-US" dirty="0" smtClean="0">
                <a:sym typeface="Wingdings" pitchFamily="2" charset="2"/>
              </a:rPr>
              <a:t>   </a:t>
            </a:r>
            <a:r>
              <a:rPr lang="en-US" dirty="0" smtClean="0"/>
              <a:t>R</a:t>
            </a:r>
            <a:r>
              <a:rPr lang="en-US" baseline="30000" dirty="0" smtClean="0"/>
              <a:t>3</a:t>
            </a:r>
            <a:r>
              <a:rPr lang="en-US" dirty="0" smtClean="0"/>
              <a:t>   </a:t>
            </a:r>
            <a:r>
              <a:rPr lang="en-US" dirty="0" smtClean="0">
                <a:sym typeface="Wingdings" pitchFamily="2" charset="2"/>
              </a:rPr>
              <a:t> 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					scaling</a:t>
            </a: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                                           </a:t>
            </a:r>
            <a:r>
              <a:rPr lang="en-US" sz="1400" dirty="0" smtClean="0"/>
              <a:t>(thanks to Wikipedia)</a:t>
            </a:r>
            <a:endParaRPr lang="en-US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dirty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endParaRPr lang="en-US" sz="1200" dirty="0" smtClean="0"/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None/>
            </a:pPr>
            <a:r>
              <a:rPr lang="en-US" dirty="0" smtClean="0"/>
              <a:t>               ,       ,      ,         ,        ,         ,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76400" y="5257800"/>
            <a:ext cx="457200" cy="1295400"/>
            <a:chOff x="1981200" y="3429000"/>
            <a:chExt cx="762000" cy="167640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2667000" y="5257800"/>
            <a:ext cx="457200" cy="1295400"/>
            <a:chOff x="1981200" y="3429000"/>
            <a:chExt cx="762000" cy="1676400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3581400" y="4724400"/>
            <a:ext cx="457200" cy="1295400"/>
            <a:chOff x="1981200" y="3429000"/>
            <a:chExt cx="762000" cy="1676400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 rot="19560269">
            <a:off x="4590276" y="5122513"/>
            <a:ext cx="457200" cy="1295400"/>
            <a:chOff x="1981200" y="3429000"/>
            <a:chExt cx="762000" cy="1676400"/>
          </a:xfrm>
        </p:grpSpPr>
        <p:cxnSp>
          <p:nvCxnSpPr>
            <p:cNvPr id="21" name="Straight Connector 20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 rot="13327233">
            <a:off x="5709369" y="5243843"/>
            <a:ext cx="457200" cy="1295400"/>
            <a:chOff x="1981200" y="3429000"/>
            <a:chExt cx="762000" cy="1676400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858000" y="4572000"/>
            <a:ext cx="914400" cy="1981200"/>
            <a:chOff x="1981200" y="3429000"/>
            <a:chExt cx="762000" cy="1676400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 rot="10800000">
            <a:off x="7924801" y="5678836"/>
            <a:ext cx="266701" cy="721963"/>
            <a:chOff x="1981200" y="3429000"/>
            <a:chExt cx="762000" cy="1676400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981200" y="3429000"/>
              <a:ext cx="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H="1">
              <a:off x="1981200" y="5105400"/>
              <a:ext cx="76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1981200" y="3429000"/>
              <a:ext cx="762000" cy="167640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Left Brace 1"/>
          <p:cNvSpPr/>
          <p:nvPr/>
        </p:nvSpPr>
        <p:spPr bwMode="auto">
          <a:xfrm>
            <a:off x="838200" y="4572000"/>
            <a:ext cx="533400" cy="213360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36" name="Left Brace 35"/>
          <p:cNvSpPr/>
          <p:nvPr/>
        </p:nvSpPr>
        <p:spPr bwMode="auto">
          <a:xfrm rot="10800000">
            <a:off x="8382000" y="4572000"/>
            <a:ext cx="533400" cy="2133600"/>
          </a:xfrm>
          <a:prstGeom prst="lef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5B5249"/>
              </a:solidFill>
              <a:latin typeface="Tahoma" pitchFamily="34" charset="0"/>
            </a:endParaRPr>
          </a:p>
        </p:txBody>
      </p:sp>
      <p:cxnSp>
        <p:nvCxnSpPr>
          <p:cNvPr id="37" name="Straight Arrow Connector 8"/>
          <p:cNvCxnSpPr>
            <a:cxnSpLocks noChangeShapeType="1"/>
          </p:cNvCxnSpPr>
          <p:nvPr/>
        </p:nvCxnSpPr>
        <p:spPr bwMode="auto">
          <a:xfrm flipV="1">
            <a:off x="4724400" y="2590800"/>
            <a:ext cx="76200" cy="685800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</p:spPr>
      </p:cxnSp>
      <p:pic>
        <p:nvPicPr>
          <p:cNvPr id="1691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900238"/>
            <a:ext cx="1681162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5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Represent Objects as: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Discretized skeletons (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atoms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Plus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spokes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center to edge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Which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imply a boundary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accessible early reference: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Yushkevich, et al  (2001)</a:t>
            </a:r>
            <a:endParaRPr lang="en-US" sz="36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9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M-Rep Example:  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(Yushkevich)</a:t>
            </a:r>
          </a:p>
        </p:txBody>
      </p:sp>
      <p:pic>
        <p:nvPicPr>
          <p:cNvPr id="3" name="CCMsciznormRa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649" y="2381250"/>
            <a:ext cx="6237663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M-Rep Example: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Yushkevich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26643" r="10844" b="11668"/>
          <a:stretch>
            <a:fillRect/>
          </a:stretch>
        </p:blipFill>
        <p:spPr>
          <a:xfrm>
            <a:off x="3135313" y="2671763"/>
            <a:ext cx="5307012" cy="3714750"/>
          </a:xfrm>
          <a:noFill/>
        </p:spPr>
      </p:pic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676400" y="3810000"/>
            <a:ext cx="2590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M-Rep Example:  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3200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Yushkevich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Spokes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26643" r="10844" b="11668"/>
          <a:stretch>
            <a:fillRect/>
          </a:stretch>
        </p:blipFill>
        <p:spPr>
          <a:xfrm>
            <a:off x="3135313" y="2671763"/>
            <a:ext cx="5307012" cy="3714750"/>
          </a:xfrm>
          <a:noFill/>
        </p:spPr>
      </p:pic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676400" y="3810000"/>
            <a:ext cx="2590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1752600" y="4343400"/>
            <a:ext cx="24384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H="1" flipV="1">
            <a:off x="4114800" y="4114800"/>
            <a:ext cx="762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 flipV="1">
            <a:off x="4191000" y="4419600"/>
            <a:ext cx="228600" cy="76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2-d M-Rep Example:  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(Yushkevich)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Spokes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Boundary</a:t>
            </a:r>
            <a:endParaRPr lang="en-US" sz="36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26643" r="10844" b="11668"/>
          <a:stretch>
            <a:fillRect/>
          </a:stretch>
        </p:blipFill>
        <p:spPr>
          <a:xfrm>
            <a:off x="3135313" y="2671763"/>
            <a:ext cx="5307012" cy="3714750"/>
          </a:xfrm>
          <a:noFill/>
        </p:spPr>
      </p:pic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1676400" y="3810000"/>
            <a:ext cx="2590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1752600" y="4343400"/>
            <a:ext cx="2438400" cy="152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H="1" flipV="1">
            <a:off x="4114800" y="4114800"/>
            <a:ext cx="76200" cy="3810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 flipV="1">
            <a:off x="4191000" y="4419600"/>
            <a:ext cx="228600" cy="76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V="1">
            <a:off x="2286000" y="5334000"/>
            <a:ext cx="1066800" cy="2286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5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</p:txBody>
      </p:sp>
    </p:spTree>
    <p:extLst>
      <p:ext uri="{BB962C8B-B14F-4D97-AF65-F5344CB8AC3E}">
        <p14:creationId xmlns:p14="http://schemas.microsoft.com/office/powerpoint/2010/main" val="28390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Male Pelvis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Valve on Bladder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676400" y="1981200"/>
            <a:ext cx="2438400" cy="1447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Male Pelvis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Valve on Bladder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Area for Cancer in Males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800600" y="1981200"/>
            <a:ext cx="1752600" cy="20574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Male Pelvis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Valve on Bladder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Area for Cancer in Males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Goal:   Design Radiation Treatment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Hit Prostate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Miss Prostate &amp; Rectum</a:t>
            </a:r>
          </a:p>
        </p:txBody>
      </p:sp>
    </p:spTree>
    <p:extLst>
      <p:ext uri="{BB962C8B-B14F-4D97-AF65-F5344CB8AC3E}">
        <p14:creationId xmlns:p14="http://schemas.microsoft.com/office/powerpoint/2010/main" val="19547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Male Pelvis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Valve on Bladder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Common Area for Cancer in Males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Goal:   Design Radiation Treatment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Hit Prostate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Miss Prostate &amp; Rectum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Course of Many Days</a:t>
            </a:r>
          </a:p>
        </p:txBody>
      </p:sp>
    </p:spTree>
    <p:extLst>
      <p:ext uri="{BB962C8B-B14F-4D97-AF65-F5344CB8AC3E}">
        <p14:creationId xmlns:p14="http://schemas.microsoft.com/office/powerpoint/2010/main" val="17443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Common Property of Shape Data Objects: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Natural Feature Space is </a:t>
            </a:r>
            <a:r>
              <a:rPr lang="en-US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Curved</a:t>
            </a:r>
          </a:p>
          <a:p>
            <a:pPr marL="533400" indent="-533400" algn="ctr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I.e. a </a:t>
            </a:r>
            <a:r>
              <a:rPr lang="en-US" u="sng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Manifold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(from Differential Geometry)</a:t>
            </a: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49212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Shapes As Data Objects</a:t>
            </a:r>
          </a:p>
        </p:txBody>
      </p:sp>
    </p:spTree>
    <p:extLst>
      <p:ext uri="{BB962C8B-B14F-4D97-AF65-F5344CB8AC3E}">
        <p14:creationId xmlns:p14="http://schemas.microsoft.com/office/powerpoint/2010/main" val="14302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           (yellow dots)</a:t>
            </a:r>
            <a:endParaRPr lang="en-US" sz="36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4" name="Picture 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90800"/>
            <a:ext cx="2592388" cy="28956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1066800" y="3657600"/>
            <a:ext cx="609600" cy="2590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3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Ja-Yeon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Jeong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   -   Spokes              (line segments)</a:t>
            </a:r>
            <a:endParaRPr lang="en-US" sz="36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4" name="Picture 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90800"/>
            <a:ext cx="2592388" cy="28956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981200" y="3657600"/>
            <a:ext cx="1219200" cy="2514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Ja-Yeon Jeong</a:t>
            </a:r>
          </a:p>
          <a:p>
            <a:pPr marL="609600" indent="-6096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   -   Spokes   -   Implied Boundary</a:t>
            </a:r>
            <a:endParaRPr lang="en-US" sz="36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4" name="Picture 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90800"/>
            <a:ext cx="2592388" cy="2895600"/>
          </a:xfrm>
          <a:noFill/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098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4876800" y="4572000"/>
            <a:ext cx="1676400" cy="1752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0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7912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 Example:    From Ja-Yeon Jeong</a:t>
            </a:r>
          </a:p>
          <a:p>
            <a:pPr marL="609600" indent="-609600" algn="ctr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Bladder </a:t>
            </a:r>
            <a:r>
              <a:rPr lang="en-US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Prostate - Rectum  </a:t>
            </a: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Atoms   -   Spokes   -   Implied Boundary</a:t>
            </a:r>
            <a:endParaRPr lang="en-US" sz="36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4" name="Picture 2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590800"/>
            <a:ext cx="2592388" cy="2895600"/>
          </a:xfrm>
          <a:noFill/>
        </p:spPr>
      </p:pic>
      <p:pic>
        <p:nvPicPr>
          <p:cNvPr id="256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098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590800"/>
            <a:ext cx="2592388" cy="28956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6553200" y="4876800"/>
            <a:ext cx="533400" cy="1447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3-d M-reps:   there are several variations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Two choices: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Fletcher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(2004)</a:t>
            </a:r>
            <a:endParaRPr lang="en-US" sz="36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2137" r="6442" b="12650"/>
          <a:stretch>
            <a:fillRect/>
          </a:stretch>
        </p:blipFill>
        <p:spPr>
          <a:xfrm>
            <a:off x="2971800" y="2133600"/>
            <a:ext cx="5732463" cy="4373563"/>
          </a:xfrm>
          <a:noFill/>
        </p:spPr>
      </p:pic>
    </p:spTree>
    <p:extLst>
      <p:ext uri="{BB962C8B-B14F-4D97-AF65-F5344CB8AC3E}">
        <p14:creationId xmlns:p14="http://schemas.microsoft.com/office/powerpoint/2010/main" val="6929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Detailed discussion of M-reps: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Siddiqi</a:t>
            </a:r>
            <a:r>
              <a:rPr lang="en-US" sz="32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K. and </a:t>
            </a:r>
            <a:r>
              <a:rPr lang="en-US" sz="3200" dirty="0" err="1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Pizer</a:t>
            </a:r>
            <a:r>
              <a:rPr lang="en-US" sz="32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, S. M. (</a:t>
            </a:r>
            <a:r>
              <a:rPr lang="en-US" sz="3200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2008)</a:t>
            </a:r>
          </a:p>
        </p:txBody>
      </p:sp>
    </p:spTree>
    <p:extLst>
      <p:ext uri="{BB962C8B-B14F-4D97-AF65-F5344CB8AC3E}">
        <p14:creationId xmlns:p14="http://schemas.microsoft.com/office/powerpoint/2010/main" val="3937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Challenge</a:t>
            </a:r>
          </a:p>
          <a:p>
            <a:pPr marL="609600" indent="-609600" eaLnBrk="1" hangingPunct="1"/>
            <a:r>
              <a:rPr lang="en-US" sz="36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M-rep parameters are:</a:t>
            </a:r>
          </a:p>
          <a:p>
            <a:pPr marL="1104900" lvl="1" indent="-5334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Locations</a:t>
            </a:r>
          </a:p>
          <a:p>
            <a:pPr marL="1104900" lvl="1" indent="-5334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Radii</a:t>
            </a:r>
          </a:p>
          <a:p>
            <a:pPr marL="1104900" lvl="1" indent="-533400" eaLnBrk="1" hangingPunct="1"/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     (not comparable)</a:t>
            </a:r>
            <a:endParaRPr lang="en-US" sz="36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810000" y="2438400"/>
          <a:ext cx="17732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6" name="Equation" r:id="rId4" imgW="1295280" imgH="406080" progId="Equation.3">
                  <p:embed/>
                </p:oleObj>
              </mc:Choice>
              <mc:Fallback>
                <p:oleObj name="Equation" r:id="rId4" imgW="12952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438400"/>
                        <a:ext cx="1773238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048000" y="3048000"/>
          <a:ext cx="5762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67" name="Equation" r:id="rId6" imgW="419040" imgH="279360" progId="Equation.3">
                  <p:embed/>
                </p:oleObj>
              </mc:Choice>
              <mc:Fallback>
                <p:oleObj name="Equation" r:id="rId6" imgW="4190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048000"/>
                        <a:ext cx="576263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7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Challenge</a:t>
            </a:r>
          </a:p>
          <a:p>
            <a:pPr marL="609600" indent="-609600" eaLnBrk="1" hangingPunct="1"/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M-rep parameters are:</a:t>
            </a:r>
          </a:p>
          <a:p>
            <a:pPr marL="1104900" lvl="1" indent="-5334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Locations</a:t>
            </a:r>
          </a:p>
          <a:p>
            <a:pPr marL="1104900" lvl="1" indent="-5334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Radii</a:t>
            </a:r>
          </a:p>
          <a:p>
            <a:pPr marL="1104900" lvl="1" indent="-5334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     (not comparable)</a:t>
            </a:r>
          </a:p>
          <a:p>
            <a:pPr marL="609600" indent="-609600" eaLnBrk="1" hangingPunct="1"/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Stuffed into a long vector</a:t>
            </a:r>
          </a:p>
          <a:p>
            <a:pPr marL="609600" indent="-609600" eaLnBrk="1" hangingPunct="1"/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many </a:t>
            </a:r>
            <a:r>
              <a:rPr lang="en-US" sz="36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 products</a:t>
            </a:r>
            <a:r>
              <a:rPr lang="en-US" sz="36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these</a:t>
            </a: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810000" y="2438400"/>
          <a:ext cx="17732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0" name="Equation" r:id="rId4" imgW="1295280" imgH="406080" progId="Equation.3">
                  <p:embed/>
                </p:oleObj>
              </mc:Choice>
              <mc:Fallback>
                <p:oleObj name="Equation" r:id="rId4" imgW="12952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438400"/>
                        <a:ext cx="1773238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3048000" y="3048000"/>
          <a:ext cx="5762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1" name="Equation" r:id="rId6" imgW="419040" imgH="279360" progId="Equation.3">
                  <p:embed/>
                </p:oleObj>
              </mc:Choice>
              <mc:Fallback>
                <p:oleObj name="Equation" r:id="rId6" imgW="4190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048000"/>
                        <a:ext cx="576263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3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Statistical Challenge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Many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 products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of:</a:t>
            </a:r>
          </a:p>
          <a:p>
            <a:pPr marL="1104900" lvl="1" indent="-5334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Locations</a:t>
            </a:r>
          </a:p>
          <a:p>
            <a:pPr marL="1104900" lvl="1" indent="-5334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Radii</a:t>
            </a:r>
          </a:p>
          <a:p>
            <a:pPr marL="1104900" lvl="1" indent="-5334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Angles     (not comparable)</a:t>
            </a:r>
          </a:p>
          <a:p>
            <a:pPr marL="609600" indent="-609600" eaLnBrk="1" hangingPunct="1"/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Appropriate View: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Lie on </a:t>
            </a:r>
            <a:r>
              <a:rPr lang="en-US" sz="3200" i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Curved Manifold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in higher dim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 Eucl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Space</a:t>
            </a:r>
          </a:p>
        </p:txBody>
      </p:sp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3810000" y="2362200"/>
          <a:ext cx="17732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6" name="Equation" r:id="rId4" imgW="1295280" imgH="406080" progId="Equation.3">
                  <p:embed/>
                </p:oleObj>
              </mc:Choice>
              <mc:Fallback>
                <p:oleObj name="Equation" r:id="rId4" imgW="12952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362200"/>
                        <a:ext cx="1773238" cy="5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graphicFrame>
        <p:nvGraphicFramePr>
          <p:cNvPr id="4099" name="Object 7"/>
          <p:cNvGraphicFramePr>
            <a:graphicFrameLocks noChangeAspect="1"/>
          </p:cNvGraphicFramePr>
          <p:nvPr/>
        </p:nvGraphicFramePr>
        <p:xfrm>
          <a:off x="3048000" y="3048000"/>
          <a:ext cx="5762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7" name="Equation" r:id="rId6" imgW="419040" imgH="279360" progId="Equation.3">
                  <p:embed/>
                </p:oleObj>
              </mc:Choice>
              <mc:Fallback>
                <p:oleObj name="Equation" r:id="rId6" imgW="41904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048000"/>
                        <a:ext cx="576263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47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Medial Representations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1430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on Curved Manifold Toy Example: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7654" name="Rectangle 15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2" name="cylinder1_dat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790700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1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8894</TotalTime>
  <Words>3865</Words>
  <Application>Microsoft Office PowerPoint</Application>
  <PresentationFormat>On-screen Show (4:3)</PresentationFormat>
  <Paragraphs>1132</Paragraphs>
  <Slides>140</Slides>
  <Notes>140</Notes>
  <HiddenSlides>0</HiddenSlides>
  <MMClips>3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140</vt:i4>
      </vt:variant>
    </vt:vector>
  </HeadingPairs>
  <TitlesOfParts>
    <vt:vector size="148" baseType="lpstr">
      <vt:lpstr>1_Default Design</vt:lpstr>
      <vt:lpstr>2_Default Design</vt:lpstr>
      <vt:lpstr>14_Nature</vt:lpstr>
      <vt:lpstr>Default Design</vt:lpstr>
      <vt:lpstr>Nature</vt:lpstr>
      <vt:lpstr>11_Nature</vt:lpstr>
      <vt:lpstr>Image File</vt:lpstr>
      <vt:lpstr>Equation</vt:lpstr>
      <vt:lpstr>Statistics – O. R. 891 Object Oriented Data Analysis</vt:lpstr>
      <vt:lpstr>HDLSS Asymptotics</vt:lpstr>
      <vt:lpstr>HDLSS Math. Stat. of PCA</vt:lpstr>
      <vt:lpstr>State of HDLSS Research?</vt:lpstr>
      <vt:lpstr>HDLSS Asymptotics &amp; Kernel Methods</vt:lpstr>
      <vt:lpstr>Shapes As Data Objects</vt:lpstr>
      <vt:lpstr>Landmark Based Shape Analysis</vt:lpstr>
      <vt:lpstr>Landmark Based Shape Analysis</vt:lpstr>
      <vt:lpstr>Shapes As Data Objects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Manifold Feature Spaces</vt:lpstr>
      <vt:lpstr>OODA in Image Analysis</vt:lpstr>
      <vt:lpstr>OODA in Image Analysis</vt:lpstr>
      <vt:lpstr>OODA in Image Analysis</vt:lpstr>
      <vt:lpstr>OODA in Image Analysis</vt:lpstr>
      <vt:lpstr>OODA in Image Analysis</vt:lpstr>
      <vt:lpstr>OODA in Image Analysis</vt:lpstr>
      <vt:lpstr>OODA in Image Analysis</vt:lpstr>
      <vt:lpstr>OODA in Image Analysis</vt:lpstr>
      <vt:lpstr>OODA in Image Analysis</vt:lpstr>
      <vt:lpstr>Image Object Representation</vt:lpstr>
      <vt:lpstr>Landmark Representations</vt:lpstr>
      <vt:lpstr>Landmark Representations</vt:lpstr>
      <vt:lpstr>Landmark Representations</vt:lpstr>
      <vt:lpstr>Landmark Representations</vt:lpstr>
      <vt:lpstr>Boundary Representations</vt:lpstr>
      <vt:lpstr>Boundary Representations</vt:lpstr>
      <vt:lpstr>Boundary Representations</vt:lpstr>
      <vt:lpstr>Boundary Representations</vt:lpstr>
      <vt:lpstr>Boundary Representations</vt:lpstr>
      <vt:lpstr>Boundary Representations</vt:lpstr>
      <vt:lpstr>Boundary Representations</vt:lpstr>
      <vt:lpstr>Boundary Representations</vt:lpstr>
      <vt:lpstr>Boundary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Medial Representations</vt:lpstr>
      <vt:lpstr>A Challenging Example</vt:lpstr>
      <vt:lpstr>A Challenging Example</vt:lpstr>
      <vt:lpstr>A Challenging Example</vt:lpstr>
      <vt:lpstr>A Challenging Example</vt:lpstr>
      <vt:lpstr>A Challenging Example</vt:lpstr>
      <vt:lpstr>Male Pelvis – Raw Data</vt:lpstr>
      <vt:lpstr>Male Pelvis – Raw Data</vt:lpstr>
      <vt:lpstr>Male Pelvis – Raw Data</vt:lpstr>
      <vt:lpstr>Male Pelvis – Raw Data</vt:lpstr>
      <vt:lpstr>Male Pelvis – Raw Data</vt:lpstr>
      <vt:lpstr>Male Pelvis – Raw Data</vt:lpstr>
      <vt:lpstr>Male Pelvis – Raw Data</vt:lpstr>
      <vt:lpstr>Object Representation</vt:lpstr>
      <vt:lpstr>Object Representation</vt:lpstr>
      <vt:lpstr>Object Representation</vt:lpstr>
      <vt:lpstr>3-d m-reps</vt:lpstr>
      <vt:lpstr>3-d m-reps</vt:lpstr>
      <vt:lpstr>3-d m-reps</vt:lpstr>
      <vt:lpstr>3-d m-reps</vt:lpstr>
      <vt:lpstr>3-d m-reps</vt:lpstr>
      <vt:lpstr>3-d m-reps</vt:lpstr>
      <vt:lpstr>3-d m-reps</vt:lpstr>
      <vt:lpstr>3-d m-reps</vt:lpstr>
      <vt:lpstr>3-d m-reps</vt:lpstr>
      <vt:lpstr>Mildly Non-Euclidean Spaces</vt:lpstr>
      <vt:lpstr>Mildly Non-Euclidean Spaces</vt:lpstr>
      <vt:lpstr>Mildly Non-Euclidean Spaces</vt:lpstr>
      <vt:lpstr>PCA for m-reps, II</vt:lpstr>
      <vt:lpstr>PCA for m-reps, II</vt:lpstr>
      <vt:lpstr>PCA for m-reps, II</vt:lpstr>
      <vt:lpstr>PGA for m-reps, Bladder-Prostate-Rectum</vt:lpstr>
      <vt:lpstr>PGA for m-reps, Bladder-Prostate-Rectum</vt:lpstr>
      <vt:lpstr>PGA for m-reps, Bladder-Prostate-Rectum</vt:lpstr>
      <vt:lpstr>PCA Extensions for Data on Manifolds</vt:lpstr>
      <vt:lpstr>PCA Extensions for Data on Manifolds</vt:lpstr>
      <vt:lpstr>PCA Extensions for Data on Manifolds</vt:lpstr>
      <vt:lpstr>PCA Extensions for Data on Manifolds</vt:lpstr>
      <vt:lpstr>PCA Extensions for Data on Manifolds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Lenovo User</cp:lastModifiedBy>
  <cp:revision>468</cp:revision>
  <dcterms:created xsi:type="dcterms:W3CDTF">2001-06-08T01:38:43Z</dcterms:created>
  <dcterms:modified xsi:type="dcterms:W3CDTF">2012-10-25T18:10:57Z</dcterms:modified>
</cp:coreProperties>
</file>