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4266" r:id="rId2"/>
  </p:sldMasterIdLst>
  <p:notesMasterIdLst>
    <p:notesMasterId r:id="rId34"/>
  </p:notesMasterIdLst>
  <p:sldIdLst>
    <p:sldId id="262" r:id="rId3"/>
    <p:sldId id="2995" r:id="rId4"/>
    <p:sldId id="2955" r:id="rId5"/>
    <p:sldId id="2956" r:id="rId6"/>
    <p:sldId id="2957" r:id="rId7"/>
    <p:sldId id="2958" r:id="rId8"/>
    <p:sldId id="2959" r:id="rId9"/>
    <p:sldId id="2585" r:id="rId10"/>
    <p:sldId id="2714" r:id="rId11"/>
    <p:sldId id="2711" r:id="rId12"/>
    <p:sldId id="2712" r:id="rId13"/>
    <p:sldId id="2715" r:id="rId14"/>
    <p:sldId id="2716" r:id="rId15"/>
    <p:sldId id="2717" r:id="rId16"/>
    <p:sldId id="2718" r:id="rId17"/>
    <p:sldId id="2722" r:id="rId18"/>
    <p:sldId id="2719" r:id="rId19"/>
    <p:sldId id="2720" r:id="rId20"/>
    <p:sldId id="2721" r:id="rId21"/>
    <p:sldId id="2723" r:id="rId22"/>
    <p:sldId id="2724" r:id="rId23"/>
    <p:sldId id="2725" r:id="rId24"/>
    <p:sldId id="2726" r:id="rId25"/>
    <p:sldId id="2727" r:id="rId26"/>
    <p:sldId id="2960" r:id="rId27"/>
    <p:sldId id="2961" r:id="rId28"/>
    <p:sldId id="2728" r:id="rId29"/>
    <p:sldId id="2729" r:id="rId30"/>
    <p:sldId id="2730" r:id="rId31"/>
    <p:sldId id="2962" r:id="rId32"/>
    <p:sldId id="2731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FF00"/>
    <a:srgbClr val="FF00FF"/>
    <a:srgbClr val="00FFFF"/>
    <a:srgbClr val="D357FF"/>
    <a:srgbClr val="99FF99"/>
    <a:srgbClr val="FFB279"/>
    <a:srgbClr val="DA71FF"/>
    <a:srgbClr val="D1FFD1"/>
    <a:srgbClr val="E1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5" autoAdjust="0"/>
    <p:restoredTop sz="94907" autoAdjust="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A4C0FB1F-073C-49F3-B714-73CBCAB95A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987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96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B8D27CA-2D5D-489C-9D1E-0057729DA34A}" type="slidenum">
              <a:rPr lang="en-US" smtClean="0">
                <a:latin typeface="Times New Roman" pitchFamily="18" charset="0"/>
              </a:rPr>
              <a:pPr eaLnBrk="1" hangingPunct="1"/>
              <a:t>1</a:t>
            </a:fld>
            <a:endParaRPr lang="en-US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10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11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12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13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14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15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16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17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18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19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71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771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27D88B-DC80-488C-A4AA-85BD17E17234}" type="slidenum">
              <a:rPr lang="ko-KR" altLang="en-US" smtClean="0">
                <a:solidFill>
                  <a:prstClr val="black"/>
                </a:solidFill>
              </a:rPr>
              <a:pPr/>
              <a:t>2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20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21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280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A01531-BC8D-4F62-924F-1212CFAE9237}" type="slidenum">
              <a:rPr lang="ko-KR" altLang="en-US" smtClean="0"/>
              <a:pPr/>
              <a:t>22</a:t>
            </a:fld>
            <a:endParaRPr lang="en-US" altLang="ko-KR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9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29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87274B-544B-48C2-81B3-DEC5399F7511}" type="slidenum">
              <a:rPr lang="ko-KR" altLang="en-US" smtClean="0"/>
              <a:pPr/>
              <a:t>23</a:t>
            </a:fld>
            <a:endParaRPr lang="en-US" altLang="ko-KR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8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398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A0C69-3B9B-4682-B077-2419C75E9202}" type="slidenum">
              <a:rPr lang="ko-KR" altLang="en-US">
                <a:solidFill>
                  <a:srgbClr val="000000"/>
                </a:solidFill>
              </a:rPr>
              <a:pPr/>
              <a:t>24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8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398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A0C69-3B9B-4682-B077-2419C75E9202}" type="slidenum">
              <a:rPr lang="ko-KR" altLang="en-US">
                <a:solidFill>
                  <a:srgbClr val="000000"/>
                </a:solidFill>
              </a:rPr>
              <a:pPr/>
              <a:t>25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8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398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A0C69-3B9B-4682-B077-2419C75E9202}" type="slidenum">
              <a:rPr lang="ko-KR" altLang="en-US">
                <a:solidFill>
                  <a:srgbClr val="000000"/>
                </a:solidFill>
              </a:rPr>
              <a:pPr/>
              <a:t>26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399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4AAAA5-A662-4306-A85D-AA5D8AE424C6}" type="slidenum">
              <a:rPr lang="ko-KR" altLang="en-US">
                <a:solidFill>
                  <a:srgbClr val="000000"/>
                </a:solidFill>
              </a:rPr>
              <a:pPr/>
              <a:t>27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0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400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8DDCAEC-2D91-4A8F-861E-C3CA0F169DC1}" type="slidenum">
              <a:rPr lang="ko-KR" altLang="en-US">
                <a:solidFill>
                  <a:srgbClr val="000000"/>
                </a:solidFill>
              </a:rPr>
              <a:pPr/>
              <a:t>28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1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401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F57BA7-8E32-4B7D-9B72-BA03FC16A491}" type="slidenum">
              <a:rPr lang="ko-KR" altLang="en-US">
                <a:solidFill>
                  <a:srgbClr val="000000"/>
                </a:solidFill>
              </a:rPr>
              <a:pPr/>
              <a:t>29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EA5D0A4-7D94-4EC9-934C-60319A0DB5C9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1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401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CF57BA7-8E32-4B7D-9B72-BA03FC16A491}" type="slidenum">
              <a:rPr lang="ko-KR" altLang="en-US">
                <a:solidFill>
                  <a:srgbClr val="000000"/>
                </a:solidFill>
              </a:rPr>
              <a:pPr/>
              <a:t>30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2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402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797C41-EA5C-4822-9888-5DDDF2A57AA8}" type="slidenum">
              <a:rPr lang="ko-KR" altLang="en-US">
                <a:solidFill>
                  <a:srgbClr val="000000"/>
                </a:solidFill>
              </a:rPr>
              <a:pPr/>
              <a:t>31</a:t>
            </a:fld>
            <a:endParaRPr lang="en-US" altLang="ko-K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8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08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84B7D0-3EDD-4BE3-AB46-23B07CB716F4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17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54B79-8DA7-4064-B3C5-253A57D120C9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8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28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E26DC7-227C-4B25-BE34-104C6BA80398}" type="slidenum">
              <a:rPr lang="ko-KR" altLang="en-US" smtClean="0">
                <a:solidFill>
                  <a:prstClr val="black"/>
                </a:solidFill>
              </a:rPr>
              <a:pPr/>
              <a:t>6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67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6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45CA91-4B3B-4767-BE91-F997869BAF66}" type="slidenum">
              <a:rPr lang="ko-KR" altLang="en-US" smtClean="0">
                <a:solidFill>
                  <a:prstClr val="black"/>
                </a:solidFill>
              </a:rPr>
              <a:pPr/>
              <a:t>7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8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굴림" pitchFamily="34" charset="-127"/>
              <a:ea typeface="굴림" pitchFamily="34" charset="-127"/>
            </a:endParaRPr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9091F7-FDBF-4681-B3AE-02FD36807F44}" type="slidenum">
              <a:rPr lang="ko-KR" altLang="en-US" smtClean="0">
                <a:solidFill>
                  <a:prstClr val="black"/>
                </a:solidFill>
              </a:rPr>
              <a:pPr/>
              <a:t>9</a:t>
            </a:fld>
            <a:endParaRPr lang="en-US" altLang="ko-KR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C204E-063C-4EE9-8940-A7589E04F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0905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8B6C2-0BE7-40B0-8C6E-D878A5C0BD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7631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7A010-AE76-4916-A07B-A7AF71F5F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39674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533EB-74C5-4C7C-A078-E2FDABED3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049970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C331E-F313-4595-9770-5193DCA4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79587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220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902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7671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1825" y="1479550"/>
            <a:ext cx="3970338" cy="4768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563" y="1479550"/>
            <a:ext cx="3971925" cy="47688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4289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85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3772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0BAD0-2FA2-4CD5-B3B7-96138F8457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12683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88296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70654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12413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6869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7038" y="457200"/>
            <a:ext cx="2047875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1825" y="457200"/>
            <a:ext cx="5992813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4070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148513" cy="4921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1825" y="1479550"/>
            <a:ext cx="3970338" cy="47688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54563" y="1479550"/>
            <a:ext cx="3971925" cy="2308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54563" y="3940175"/>
            <a:ext cx="3971925" cy="2308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50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DFD86-2316-4429-979D-65D2B0A678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7197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8DA27-54EA-406E-8F3B-047F3EFFE6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26609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93B65-3342-4BD7-938C-7072CF849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11658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782B4-4705-4118-A8E7-BBDC46459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663463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FB4EA-E92A-474E-BDBF-C2E2AFD6F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93539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D0C67-A3F0-4447-9F7B-7055110FD4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326507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B2B04-B64A-4DBA-8E18-8D181EDE5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4848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C8C8FF"/>
            </a:gs>
            <a:gs pos="50000">
              <a:schemeClr val="bg1"/>
            </a:gs>
            <a:gs pos="100000">
              <a:srgbClr val="C8C8FF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B3DAB159-1BC5-4B00-8396-DFE35EB83A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chemeClr val="accent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148513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University of North Carolina, Chapel Hill</a:t>
            </a:r>
          </a:p>
        </p:txBody>
      </p:sp>
      <p:sp>
        <p:nvSpPr>
          <p:cNvPr id="1029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1825" y="1479550"/>
            <a:ext cx="8094663" cy="476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ko-KR" smtClean="0"/>
              <a:t>Title</a:t>
            </a:r>
          </a:p>
          <a:p>
            <a:pPr lvl="0"/>
            <a:r>
              <a:rPr lang="en-US" altLang="ko-KR" smtClean="0"/>
              <a:t>J. S. Marron</a:t>
            </a:r>
          </a:p>
          <a:p>
            <a:pPr lvl="1"/>
            <a:r>
              <a:rPr lang="en-US" altLang="ko-KR" smtClean="0"/>
              <a:t>Dept. of Statistics and Operations Research</a:t>
            </a:r>
          </a:p>
          <a:p>
            <a:pPr lvl="1"/>
            <a:endParaRPr lang="en-US" altLang="ko-KR" smtClean="0"/>
          </a:p>
          <a:p>
            <a:pPr lvl="1"/>
            <a:endParaRPr lang="en-US" altLang="ko-KR" smtClean="0"/>
          </a:p>
        </p:txBody>
      </p:sp>
      <p:sp>
        <p:nvSpPr>
          <p:cNvPr id="89103" name="Line 15"/>
          <p:cNvSpPr>
            <a:spLocks noChangeShapeType="1"/>
          </p:cNvSpPr>
          <p:nvPr userDrawn="1"/>
        </p:nvSpPr>
        <p:spPr bwMode="auto">
          <a:xfrm>
            <a:off x="1198563" y="1230313"/>
            <a:ext cx="7820025" cy="0"/>
          </a:xfrm>
          <a:prstGeom prst="line">
            <a:avLst/>
          </a:prstGeom>
          <a:noFill/>
          <a:ln w="28575">
            <a:solidFill>
              <a:srgbClr val="0FC7FF"/>
            </a:solidFill>
            <a:round/>
            <a:headEnd type="none" w="sm" len="sm"/>
            <a:tailEnd type="none" w="sm" len="sm"/>
          </a:ln>
          <a:effectLst>
            <a:outerShdw dist="17961" dir="2700000" algn="ctr" rotWithShape="0">
              <a:srgbClr val="232323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 sz="2400">
              <a:solidFill>
                <a:srgbClr val="5B5249"/>
              </a:solidFill>
              <a:latin typeface="Tahoma" pitchFamily="34" charset="0"/>
            </a:endParaRPr>
          </a:p>
        </p:txBody>
      </p:sp>
      <p:sp>
        <p:nvSpPr>
          <p:cNvPr id="89104" name="Text Box 16"/>
          <p:cNvSpPr txBox="1">
            <a:spLocks noChangeArrowheads="1"/>
          </p:cNvSpPr>
          <p:nvPr userDrawn="1"/>
        </p:nvSpPr>
        <p:spPr bwMode="auto">
          <a:xfrm>
            <a:off x="8747125" y="6629400"/>
            <a:ext cx="339725" cy="228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>
              <a:lnSpc>
                <a:spcPct val="90000"/>
              </a:lnSpc>
              <a:defRPr/>
            </a:pPr>
            <a:fld id="{F2F8EAB4-DAE0-411C-9C0A-E05F3646B9DD}" type="slidenum">
              <a:rPr lang="ko-KR" altLang="en-US" sz="1000">
                <a:solidFill>
                  <a:srgbClr val="2A3D7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34" charset="-127"/>
              </a:rPr>
              <a:pPr eaLnBrk="0" hangingPunct="0">
                <a:lnSpc>
                  <a:spcPct val="90000"/>
                </a:lnSpc>
                <a:defRPr/>
              </a:pPr>
              <a:t>‹#›</a:t>
            </a:fld>
            <a:endParaRPr lang="en-US" altLang="ko-KR" sz="1000">
              <a:solidFill>
                <a:srgbClr val="2A3D7A"/>
              </a:solidFill>
              <a:effectLst>
                <a:outerShdw blurRad="38100" dist="38100" dir="2700000" algn="tl">
                  <a:srgbClr val="000000"/>
                </a:outerShdw>
              </a:effectLst>
              <a:ea typeface="굴림" pitchFamily="34" charset="-127"/>
            </a:endParaRPr>
          </a:p>
        </p:txBody>
      </p:sp>
      <p:graphicFrame>
        <p:nvGraphicFramePr>
          <p:cNvPr id="1026" name="Object 19"/>
          <p:cNvGraphicFramePr>
            <a:graphicFrameLocks noChangeAspect="1"/>
          </p:cNvGraphicFramePr>
          <p:nvPr/>
        </p:nvGraphicFramePr>
        <p:xfrm>
          <a:off x="228600" y="228600"/>
          <a:ext cx="762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2333" name="Image File" r:id="rId15" imgW="246600" imgH="324360" progId="">
                  <p:embed/>
                </p:oleObj>
              </mc:Choice>
              <mc:Fallback>
                <p:oleObj name="Image File" r:id="rId15" imgW="246600" imgH="3243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28600"/>
                        <a:ext cx="762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C9DDF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5B5249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CEC8BA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9108" name="Text Box 20"/>
          <p:cNvSpPr txBox="1">
            <a:spLocks noChangeArrowheads="1"/>
          </p:cNvSpPr>
          <p:nvPr userDrawn="1"/>
        </p:nvSpPr>
        <p:spPr bwMode="auto">
          <a:xfrm>
            <a:off x="0" y="1143000"/>
            <a:ext cx="123825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US" sz="1200">
                <a:solidFill>
                  <a:srgbClr val="5B5249"/>
                </a:solidFill>
                <a:latin typeface="Tahoma" pitchFamily="34" charset="0"/>
              </a:rPr>
              <a:t>UNC, Stat &amp; OR</a:t>
            </a:r>
          </a:p>
        </p:txBody>
      </p:sp>
    </p:spTree>
    <p:extLst>
      <p:ext uri="{BB962C8B-B14F-4D97-AF65-F5344CB8AC3E}">
        <p14:creationId xmlns:p14="http://schemas.microsoft.com/office/powerpoint/2010/main" val="33926223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7" r:id="rId1"/>
    <p:sldLayoutId id="2147484268" r:id="rId2"/>
    <p:sldLayoutId id="2147484269" r:id="rId3"/>
    <p:sldLayoutId id="2147484270" r:id="rId4"/>
    <p:sldLayoutId id="2147484271" r:id="rId5"/>
    <p:sldLayoutId id="2147484272" r:id="rId6"/>
    <p:sldLayoutId id="2147484273" r:id="rId7"/>
    <p:sldLayoutId id="2147484274" r:id="rId8"/>
    <p:sldLayoutId id="2147484275" r:id="rId9"/>
    <p:sldLayoutId id="2147484276" r:id="rId10"/>
    <p:sldLayoutId id="2147484277" r:id="rId11"/>
    <p:sldLayoutId id="2147484278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00007F"/>
          </a:solidFill>
          <a:latin typeface="Tahoma" pitchFamily="34" charset="0"/>
        </a:defRPr>
      </a:lvl9pPr>
    </p:titleStyle>
    <p:bodyStyle>
      <a:lvl1pPr marL="457200" indent="-457200" algn="ctr" rtl="0" eaLnBrk="0" fontAlgn="base" hangingPunct="0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1027113" indent="-455613" algn="ctr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–"/>
        <a:defRPr sz="2800">
          <a:solidFill>
            <a:srgbClr val="000000"/>
          </a:solidFill>
          <a:latin typeface="+mn-lt"/>
        </a:defRPr>
      </a:lvl2pPr>
      <a:lvl3pPr marL="1370013" indent="-228600" algn="l" rtl="0" eaLnBrk="0" fontAlgn="base" hangingPunct="0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eaLnBrk="0" fontAlgn="base" hangingPunct="0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50000">
              <a:schemeClr val="bg1"/>
            </a:gs>
            <a:gs pos="100000">
              <a:schemeClr val="accent2">
                <a:lumMod val="60000"/>
                <a:lumOff val="40000"/>
              </a:schemeClr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06562"/>
          </a:xfrm>
        </p:spPr>
        <p:txBody>
          <a:bodyPr/>
          <a:lstStyle/>
          <a:p>
            <a:pPr eaLnBrk="1" hangingPunct="1"/>
            <a:r>
              <a:rPr lang="en-US" smtClean="0"/>
              <a:t>Statistics – O. R. 891</a:t>
            </a:r>
            <a:br>
              <a:rPr lang="en-US" smtClean="0"/>
            </a:br>
            <a:r>
              <a:rPr lang="en-US" smtClean="0"/>
              <a:t>Object Oriented Data Analysis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362200"/>
            <a:ext cx="8229600" cy="41148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dirty="0" smtClean="0"/>
              <a:t>J. S. </a:t>
            </a:r>
            <a:r>
              <a:rPr lang="en-US" dirty="0" err="1" smtClean="0"/>
              <a:t>Marron</a:t>
            </a:r>
            <a:endParaRPr lang="en-US" dirty="0" smtClean="0"/>
          </a:p>
          <a:p>
            <a:pPr algn="ctr" eaLnBrk="1" hangingPunct="1">
              <a:buFontTx/>
              <a:buNone/>
            </a:pPr>
            <a:endParaRPr lang="en-US" dirty="0" smtClean="0"/>
          </a:p>
          <a:p>
            <a:pPr algn="ctr" eaLnBrk="1" hangingPunct="1">
              <a:buFontTx/>
              <a:buNone/>
            </a:pPr>
            <a:r>
              <a:rPr lang="en-US" dirty="0" smtClean="0"/>
              <a:t>Dept. of Statistics and Operations Research</a:t>
            </a:r>
          </a:p>
          <a:p>
            <a:pPr algn="ctr" eaLnBrk="1" hangingPunct="1">
              <a:buFontTx/>
              <a:buNone/>
            </a:pPr>
            <a:r>
              <a:rPr lang="en-US" dirty="0" smtClean="0"/>
              <a:t>University of North Carolina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Approach: Different Coordinate System</a:t>
            </a: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err="1" smtClean="0">
                <a:solidFill>
                  <a:srgbClr val="000000"/>
                </a:solidFill>
                <a:latin typeface="Tahoma" pitchFamily="34" charset="0"/>
              </a:rPr>
              <a:t>Aydin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, et al (2011)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260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Approach: Different Coordinate System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Idea:  Focus on Important Aspects (of Nodes)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Level of Node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Number of Children</a:t>
            </a: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56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Approach: Different Coordinate System</a:t>
            </a:r>
          </a:p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Idea:  Focus on Important Aspects (of Nodes)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Level of Node</a:t>
            </a:r>
          </a:p>
          <a:p>
            <a:pPr marL="457200" indent="-457200"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Number of Children</a:t>
            </a:r>
          </a:p>
          <a:p>
            <a:pPr>
              <a:lnSpc>
                <a:spcPct val="150000"/>
              </a:lnSpc>
            </a:pPr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00"/>
                </a:solidFill>
                <a:latin typeface="Tahoma" pitchFamily="34" charset="0"/>
              </a:rPr>
              <a:t>Using These as </a:t>
            </a:r>
            <a:r>
              <a:rPr lang="en-US" sz="3200" i="1" dirty="0">
                <a:solidFill>
                  <a:srgbClr val="000000"/>
                </a:solidFill>
                <a:latin typeface="Tahoma" pitchFamily="34" charset="0"/>
              </a:rPr>
              <a:t>Coordinates</a:t>
            </a: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50000"/>
              </a:lnSpc>
            </a:pP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4" name="Straight Arrow Connector 3"/>
          <p:cNvCxnSpPr/>
          <p:nvPr/>
        </p:nvCxnSpPr>
        <p:spPr bwMode="auto">
          <a:xfrm flipH="1" flipV="1">
            <a:off x="1676400" y="3429000"/>
            <a:ext cx="457200" cy="17526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" name="Straight Arrow Connector 4"/>
          <p:cNvCxnSpPr/>
          <p:nvPr/>
        </p:nvCxnSpPr>
        <p:spPr bwMode="auto">
          <a:xfrm flipV="1">
            <a:off x="2133600" y="4114800"/>
            <a:ext cx="1219200" cy="10668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173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716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Nodes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1524000" y="3048000"/>
            <a:ext cx="2590800" cy="6858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00685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Level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1295400" y="3581400"/>
            <a:ext cx="3810000" cy="28956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7339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Level</a:t>
            </a: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Much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Deeper 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Than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Early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>
            <a:off x="1600200" y="5029200"/>
            <a:ext cx="3352800" cy="11430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5628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# Des-</a:t>
            </a:r>
          </a:p>
          <a:p>
            <a:r>
              <a:rPr lang="en-US" sz="3200" dirty="0" err="1">
                <a:solidFill>
                  <a:srgbClr val="000000"/>
                </a:solidFill>
                <a:latin typeface="Tahoma" pitchFamily="34" charset="0"/>
              </a:rPr>
              <a:t>c</a:t>
            </a:r>
            <a:r>
              <a:rPr lang="en-US" sz="3200" dirty="0" err="1" smtClean="0">
                <a:solidFill>
                  <a:srgbClr val="000000"/>
                </a:solidFill>
                <a:latin typeface="Tahoma" pitchFamily="34" charset="0"/>
              </a:rPr>
              <a:t>end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-</a:t>
            </a:r>
          </a:p>
          <a:p>
            <a:r>
              <a:rPr lang="en-US" sz="3200" dirty="0">
                <a:solidFill>
                  <a:srgbClr val="000000"/>
                </a:solidFill>
                <a:latin typeface="Tahoma" pitchFamily="34" charset="0"/>
              </a:rPr>
              <a:t>a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nts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(log</a:t>
            </a:r>
          </a:p>
          <a:p>
            <a:r>
              <a:rPr lang="en-US" sz="3200" dirty="0">
                <a:solidFill>
                  <a:srgbClr val="000000"/>
                </a:solidFill>
                <a:latin typeface="Tahoma" pitchFamily="34" charset="0"/>
              </a:rPr>
              <a:t>s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cale)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V="1">
            <a:off x="1295400" y="4115026"/>
            <a:ext cx="1143000" cy="761774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14572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Color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Codes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Branch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Thick-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ness</a:t>
            </a: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V="1">
            <a:off x="1143000" y="3810000"/>
            <a:ext cx="6400800" cy="16764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7393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Reveals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Strange</a:t>
            </a:r>
          </a:p>
          <a:p>
            <a:r>
              <a:rPr lang="en-US" sz="3200" dirty="0" err="1" smtClean="0">
                <a:solidFill>
                  <a:srgbClr val="000000"/>
                </a:solidFill>
                <a:latin typeface="Tahoma" pitchFamily="34" charset="0"/>
              </a:rPr>
              <a:t>Struc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-</a:t>
            </a:r>
          </a:p>
          <a:p>
            <a:r>
              <a:rPr lang="en-US" sz="3200" dirty="0" err="1" smtClean="0">
                <a:solidFill>
                  <a:srgbClr val="000000"/>
                </a:solidFill>
                <a:latin typeface="Tahoma" pitchFamily="34" charset="0"/>
              </a:rPr>
              <a:t>ture</a:t>
            </a:r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V="1">
            <a:off x="1066800" y="3962400"/>
            <a:ext cx="2362200" cy="5334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54109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072313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Blood vessel tree data</a:t>
            </a:r>
          </a:p>
        </p:txBody>
      </p:sp>
      <p:sp>
        <p:nvSpPr>
          <p:cNvPr id="39939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Big Picture:     3 Approaches</a:t>
            </a:r>
          </a:p>
          <a:p>
            <a:pPr>
              <a:lnSpc>
                <a:spcPct val="130000"/>
              </a:lnSpc>
            </a:pPr>
            <a:endParaRPr lang="en-US" sz="320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en-US" sz="3200" b="1">
                <a:solidFill>
                  <a:srgbClr val="000000"/>
                </a:solidFill>
                <a:latin typeface="Tahoma" pitchFamily="34" charset="0"/>
              </a:rPr>
              <a:t>Purely Combinatorial</a:t>
            </a: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endParaRPr lang="en-US" sz="320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Euclidean Orthant</a:t>
            </a: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endParaRPr lang="en-US" sz="320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Dyck Path</a:t>
            </a:r>
          </a:p>
        </p:txBody>
      </p:sp>
    </p:spTree>
    <p:extLst>
      <p:ext uri="{BB962C8B-B14F-4D97-AF65-F5344CB8AC3E}">
        <p14:creationId xmlns:p14="http://schemas.microsoft.com/office/powerpoint/2010/main" val="20060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Reveals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Strange</a:t>
            </a:r>
          </a:p>
          <a:p>
            <a:r>
              <a:rPr lang="en-US" sz="3200" dirty="0" err="1" smtClean="0">
                <a:solidFill>
                  <a:srgbClr val="000000"/>
                </a:solidFill>
                <a:latin typeface="Tahoma" pitchFamily="34" charset="0"/>
              </a:rPr>
              <a:t>Struc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-</a:t>
            </a:r>
          </a:p>
          <a:p>
            <a:r>
              <a:rPr lang="en-US" sz="3200" dirty="0" err="1">
                <a:solidFill>
                  <a:srgbClr val="000000"/>
                </a:solidFill>
                <a:latin typeface="Tahoma" pitchFamily="34" charset="0"/>
              </a:rPr>
              <a:t>t</a:t>
            </a:r>
            <a:r>
              <a:rPr lang="en-US" sz="3200" dirty="0" err="1" smtClean="0">
                <a:solidFill>
                  <a:srgbClr val="000000"/>
                </a:solidFill>
                <a:latin typeface="Tahoma" pitchFamily="34" charset="0"/>
              </a:rPr>
              <a:t>ure</a:t>
            </a:r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Linking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Errors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cxnSp>
        <p:nvCxnSpPr>
          <p:cNvPr id="5" name="Straight Arrow Connector 4"/>
          <p:cNvCxnSpPr/>
          <p:nvPr/>
        </p:nvCxnSpPr>
        <p:spPr bwMode="auto">
          <a:xfrm flipV="1">
            <a:off x="1066800" y="3962400"/>
            <a:ext cx="2362200" cy="5334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23016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D-L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View</a:t>
            </a: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endParaRPr lang="en-US" sz="3200" dirty="0" smtClean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Fixed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Version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9404" y="1372053"/>
            <a:ext cx="7314596" cy="5485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368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072313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Blood vessel tree data</a:t>
            </a:r>
          </a:p>
        </p:txBody>
      </p:sp>
      <p:sp>
        <p:nvSpPr>
          <p:cNvPr id="36867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4573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>
                <a:solidFill>
                  <a:srgbClr val="000000"/>
                </a:solidFill>
              </a:rPr>
              <a:t>Big Picture:     3 Approaches</a:t>
            </a:r>
          </a:p>
          <a:p>
            <a:pPr>
              <a:lnSpc>
                <a:spcPct val="130000"/>
              </a:lnSpc>
            </a:pP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en-US" sz="3200" dirty="0">
                <a:solidFill>
                  <a:srgbClr val="000000"/>
                </a:solidFill>
              </a:rPr>
              <a:t>Purely Combinatorial</a:t>
            </a: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en-US" sz="3200" b="1" dirty="0">
                <a:solidFill>
                  <a:srgbClr val="000000"/>
                </a:solidFill>
              </a:rPr>
              <a:t>Euclidean </a:t>
            </a:r>
            <a:r>
              <a:rPr lang="en-US" sz="3200" b="1" dirty="0" err="1">
                <a:solidFill>
                  <a:srgbClr val="000000"/>
                </a:solidFill>
              </a:rPr>
              <a:t>Orthant</a:t>
            </a:r>
            <a:endParaRPr lang="en-US" sz="3200" b="1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buFont typeface="Tahoma" pitchFamily="34" charset="0"/>
              <a:buAutoNum type="arabicPeriod"/>
            </a:pPr>
            <a:r>
              <a:rPr lang="en-US" sz="3200" dirty="0" err="1" smtClean="0">
                <a:solidFill>
                  <a:srgbClr val="000000"/>
                </a:solidFill>
              </a:rPr>
              <a:t>Dyck</a:t>
            </a:r>
            <a:r>
              <a:rPr lang="en-US" sz="3200" smtClean="0">
                <a:solidFill>
                  <a:srgbClr val="000000"/>
                </a:solidFill>
              </a:rPr>
              <a:t> Path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55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Euclidean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Orthant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Approach</a:t>
            </a:r>
          </a:p>
        </p:txBody>
      </p:sp>
      <p:sp>
        <p:nvSpPr>
          <p:cNvPr id="37891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4573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>
                <a:solidFill>
                  <a:srgbClr val="000000"/>
                </a:solidFill>
              </a:rPr>
              <a:t>People:</a:t>
            </a: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  Scott </a:t>
            </a:r>
            <a:r>
              <a:rPr lang="en-US" sz="3200" dirty="0" err="1">
                <a:solidFill>
                  <a:srgbClr val="000000"/>
                </a:solidFill>
              </a:rPr>
              <a:t>Provan</a:t>
            </a: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  Sean </a:t>
            </a:r>
            <a:r>
              <a:rPr lang="en-US" sz="3200" dirty="0" err="1">
                <a:solidFill>
                  <a:srgbClr val="000000"/>
                </a:solidFill>
              </a:rPr>
              <a:t>Skwerer</a:t>
            </a: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  Megan </a:t>
            </a:r>
            <a:r>
              <a:rPr lang="en-US" sz="3200" dirty="0" smtClean="0">
                <a:solidFill>
                  <a:srgbClr val="000000"/>
                </a:solidFill>
              </a:rPr>
              <a:t>Owen</a:t>
            </a: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en-US" sz="3200" dirty="0" smtClean="0">
                <a:solidFill>
                  <a:srgbClr val="000000"/>
                </a:solidFill>
              </a:rPr>
              <a:t>  Ezra Miller</a:t>
            </a: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  Martin </a:t>
            </a:r>
            <a:r>
              <a:rPr lang="en-US" sz="3200" dirty="0" err="1">
                <a:solidFill>
                  <a:srgbClr val="000000"/>
                </a:solidFill>
              </a:rPr>
              <a:t>Styner</a:t>
            </a: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  <a:buFont typeface="Arial" charset="0"/>
              <a:buChar char="•"/>
            </a:pPr>
            <a:r>
              <a:rPr lang="en-US" sz="3200" dirty="0">
                <a:solidFill>
                  <a:srgbClr val="000000"/>
                </a:solidFill>
              </a:rPr>
              <a:t>  </a:t>
            </a:r>
            <a:r>
              <a:rPr lang="en-US" sz="3200" dirty="0" err="1">
                <a:solidFill>
                  <a:srgbClr val="000000"/>
                </a:solidFill>
              </a:rPr>
              <a:t>Ipek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Oguz</a:t>
            </a:r>
            <a:endParaRPr lang="en-US" sz="3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2483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Euclidean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Orthant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Approach</a:t>
            </a:r>
          </a:p>
        </p:txBody>
      </p:sp>
      <p:sp>
        <p:nvSpPr>
          <p:cNvPr id="188419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13726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Setting:    Connectivity &amp; Length</a:t>
            </a: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49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Euclidean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Orthant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Approach</a:t>
            </a:r>
          </a:p>
        </p:txBody>
      </p:sp>
      <p:sp>
        <p:nvSpPr>
          <p:cNvPr id="188419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193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smtClean="0">
                <a:solidFill>
                  <a:srgbClr val="000000"/>
                </a:solidFill>
              </a:rPr>
              <a:t>Setting:    Connectivity &amp; Length</a:t>
            </a:r>
          </a:p>
          <a:p>
            <a:pPr>
              <a:lnSpc>
                <a:spcPct val="130000"/>
              </a:lnSpc>
            </a:pPr>
            <a:endParaRPr lang="en-US" sz="320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smtClean="0">
                <a:solidFill>
                  <a:srgbClr val="000000"/>
                </a:solidFill>
              </a:rPr>
              <a:t>Background:    Phylogenetic Trees</a:t>
            </a:r>
            <a:endParaRPr lang="en-US" sz="3200" u="sng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440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Euclidean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Orthant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Approach</a:t>
            </a:r>
          </a:p>
        </p:txBody>
      </p:sp>
      <p:sp>
        <p:nvSpPr>
          <p:cNvPr id="188419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393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Setting:    Connectivity &amp; Length</a:t>
            </a: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Background:    Phylogenetic Trees</a:t>
            </a:r>
          </a:p>
          <a:p>
            <a:pPr>
              <a:lnSpc>
                <a:spcPct val="130000"/>
              </a:lnSpc>
            </a:pPr>
            <a:endParaRPr lang="en-US" sz="3200" u="sng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endParaRPr lang="en-US" sz="3200" u="sng" dirty="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Important Concept from Evolutionary Biology</a:t>
            </a:r>
          </a:p>
        </p:txBody>
      </p:sp>
      <p:cxnSp>
        <p:nvCxnSpPr>
          <p:cNvPr id="3" name="Straight Arrow Connector 2"/>
          <p:cNvCxnSpPr/>
          <p:nvPr/>
        </p:nvCxnSpPr>
        <p:spPr bwMode="auto">
          <a:xfrm flipV="1">
            <a:off x="1600200" y="3262092"/>
            <a:ext cx="2667000" cy="1462308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7163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44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1900" y="990600"/>
            <a:ext cx="5372100" cy="60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Phylogenetic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Trees</a:t>
            </a:r>
          </a:p>
        </p:txBody>
      </p:sp>
      <p:sp>
        <p:nvSpPr>
          <p:cNvPr id="189444" name="TextBox 4"/>
          <p:cNvSpPr txBox="1">
            <a:spLocks noChangeArrowheads="1"/>
          </p:cNvSpPr>
          <p:nvPr/>
        </p:nvSpPr>
        <p:spPr bwMode="auto">
          <a:xfrm>
            <a:off x="533400" y="1447800"/>
            <a:ext cx="8305800" cy="497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smtClean="0">
                <a:solidFill>
                  <a:srgbClr val="000000"/>
                </a:solidFill>
              </a:rPr>
              <a:t>Idea:  Study</a:t>
            </a:r>
          </a:p>
          <a:p>
            <a:pPr>
              <a:lnSpc>
                <a:spcPct val="130000"/>
              </a:lnSpc>
            </a:pPr>
            <a:r>
              <a:rPr lang="en-US" sz="3200" smtClean="0">
                <a:solidFill>
                  <a:srgbClr val="000000"/>
                </a:solidFill>
              </a:rPr>
              <a:t>“Common</a:t>
            </a:r>
          </a:p>
          <a:p>
            <a:pPr>
              <a:lnSpc>
                <a:spcPct val="130000"/>
              </a:lnSpc>
            </a:pPr>
            <a:r>
              <a:rPr lang="en-US" sz="3200" smtClean="0">
                <a:solidFill>
                  <a:srgbClr val="000000"/>
                </a:solidFill>
              </a:rPr>
              <a:t>Ancestry”</a:t>
            </a:r>
          </a:p>
          <a:p>
            <a:pPr>
              <a:lnSpc>
                <a:spcPct val="130000"/>
              </a:lnSpc>
            </a:pPr>
            <a:endParaRPr lang="en-US" sz="320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smtClean="0">
                <a:solidFill>
                  <a:srgbClr val="000000"/>
                </a:solidFill>
              </a:rPr>
              <a:t>Via a </a:t>
            </a:r>
            <a:r>
              <a:rPr lang="en-US" sz="3200" u="sng" smtClean="0">
                <a:solidFill>
                  <a:srgbClr val="000000"/>
                </a:solidFill>
              </a:rPr>
              <a:t>tree</a:t>
            </a:r>
          </a:p>
          <a:p>
            <a:pPr>
              <a:lnSpc>
                <a:spcPct val="130000"/>
              </a:lnSpc>
            </a:pPr>
            <a:r>
              <a:rPr lang="en-US" sz="3200" smtClean="0">
                <a:solidFill>
                  <a:srgbClr val="000000"/>
                </a:solidFill>
              </a:rPr>
              <a:t>Species are leaves</a:t>
            </a:r>
          </a:p>
          <a:p>
            <a:pPr>
              <a:lnSpc>
                <a:spcPct val="130000"/>
              </a:lnSpc>
            </a:pPr>
            <a:endParaRPr lang="en-US" sz="3200" u="sng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2000" smtClean="0">
                <a:solidFill>
                  <a:srgbClr val="000000"/>
                </a:solidFill>
              </a:rPr>
              <a:t>thanks to Susan Holmes</a:t>
            </a:r>
          </a:p>
        </p:txBody>
      </p:sp>
    </p:spTree>
    <p:extLst>
      <p:ext uri="{BB962C8B-B14F-4D97-AF65-F5344CB8AC3E}">
        <p14:creationId xmlns:p14="http://schemas.microsoft.com/office/powerpoint/2010/main" val="196846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Phylogenetic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Trees</a:t>
            </a:r>
          </a:p>
        </p:txBody>
      </p:sp>
      <p:sp>
        <p:nvSpPr>
          <p:cNvPr id="190467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smtClean="0">
                <a:solidFill>
                  <a:srgbClr val="000000"/>
                </a:solidFill>
              </a:rPr>
              <a:t>Very Early Reference:</a:t>
            </a:r>
          </a:p>
          <a:p>
            <a:pPr>
              <a:lnSpc>
                <a:spcPct val="130000"/>
              </a:lnSpc>
            </a:pPr>
            <a:endParaRPr lang="en-US" sz="320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de-DE" sz="3200" smtClean="0">
                <a:solidFill>
                  <a:srgbClr val="000000"/>
                </a:solidFill>
              </a:rPr>
              <a:t>E. Schröder (1870),</a:t>
            </a:r>
          </a:p>
          <a:p>
            <a:pPr>
              <a:lnSpc>
                <a:spcPct val="130000"/>
              </a:lnSpc>
            </a:pPr>
            <a:r>
              <a:rPr lang="de-DE" sz="3200" i="1" smtClean="0">
                <a:solidFill>
                  <a:srgbClr val="000000"/>
                </a:solidFill>
              </a:rPr>
              <a:t>Zeit. für. Math. Phys.</a:t>
            </a:r>
            <a:r>
              <a:rPr lang="de-DE" sz="3200" smtClean="0">
                <a:solidFill>
                  <a:srgbClr val="000000"/>
                </a:solidFill>
              </a:rPr>
              <a:t>, </a:t>
            </a:r>
          </a:p>
          <a:p>
            <a:pPr>
              <a:lnSpc>
                <a:spcPct val="130000"/>
              </a:lnSpc>
            </a:pPr>
            <a:r>
              <a:rPr lang="de-DE" sz="3200" smtClean="0">
                <a:solidFill>
                  <a:srgbClr val="000000"/>
                </a:solidFill>
              </a:rPr>
              <a:t>15,  361-376.</a:t>
            </a:r>
            <a:endParaRPr lang="en-US" sz="320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endParaRPr lang="en-US" sz="3200" u="sng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2000" smtClean="0">
                <a:solidFill>
                  <a:srgbClr val="000000"/>
                </a:solidFill>
              </a:rPr>
              <a:t>thanks to Susan Holmes</a:t>
            </a:r>
          </a:p>
        </p:txBody>
      </p:sp>
      <p:pic>
        <p:nvPicPr>
          <p:cNvPr id="190468" name="Picture 4"/>
          <p:cNvPicPr>
            <a:picLocks noChangeAspect="1" noChangeArrowheads="1"/>
          </p:cNvPicPr>
          <p:nvPr/>
        </p:nvPicPr>
        <p:blipFill>
          <a:blip r:embed="rId3" cstate="print"/>
          <a:srcRect l="43243" t="22737" r="20180" b="6316"/>
          <a:stretch>
            <a:fillRect/>
          </a:stretch>
        </p:blipFill>
        <p:spPr bwMode="auto">
          <a:xfrm>
            <a:off x="5334000" y="1447800"/>
            <a:ext cx="3479800" cy="513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2075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Phylogenetic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Trees</a:t>
            </a:r>
          </a:p>
        </p:txBody>
      </p:sp>
      <p:sp>
        <p:nvSpPr>
          <p:cNvPr id="191491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393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Important Reference:</a:t>
            </a: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dirty="0" err="1" smtClean="0">
                <a:solidFill>
                  <a:srgbClr val="000000"/>
                </a:solidFill>
              </a:rPr>
              <a:t>Billera</a:t>
            </a:r>
            <a:r>
              <a:rPr lang="en-US" sz="3200" dirty="0" smtClean="0">
                <a:solidFill>
                  <a:srgbClr val="000000"/>
                </a:solidFill>
              </a:rPr>
              <a:t> L, Holmes S, &amp; </a:t>
            </a:r>
            <a:r>
              <a:rPr lang="en-US" sz="3200" dirty="0" err="1" smtClean="0">
                <a:solidFill>
                  <a:srgbClr val="000000"/>
                </a:solidFill>
              </a:rPr>
              <a:t>Vogtmann</a:t>
            </a:r>
            <a:r>
              <a:rPr lang="en-US" sz="3200" dirty="0" smtClean="0">
                <a:solidFill>
                  <a:srgbClr val="000000"/>
                </a:solidFill>
              </a:rPr>
              <a:t> K (2001)</a:t>
            </a:r>
          </a:p>
          <a:p>
            <a:pPr>
              <a:lnSpc>
                <a:spcPct val="130000"/>
              </a:lnSpc>
            </a:pP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000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457200"/>
            <a:ext cx="7696200" cy="492125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Graphical Concept:    Support Tree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632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458200" cy="4953000"/>
          </a:xfrm>
        </p:spPr>
        <p:txBody>
          <a:bodyPr/>
          <a:lstStyle/>
          <a:p>
            <a:pPr algn="l">
              <a:buFont typeface="Wingdings" pitchFamily="2" charset="2"/>
              <a:buNone/>
            </a:pPr>
            <a:r>
              <a:rPr lang="en-US" smtClean="0"/>
              <a:t>Comparison of Correspondences:</a:t>
            </a:r>
          </a:p>
          <a:p>
            <a:pPr algn="l">
              <a:lnSpc>
                <a:spcPct val="150000"/>
              </a:lnSpc>
              <a:buClrTx/>
              <a:buSzPct val="100000"/>
              <a:buFont typeface="Wingdings" pitchFamily="2" charset="2"/>
              <a:buChar char="§"/>
            </a:pPr>
            <a:r>
              <a:rPr lang="en-US" smtClean="0"/>
              <a:t>Thickness Corr. gives bushier trees</a:t>
            </a:r>
          </a:p>
          <a:p>
            <a:pPr>
              <a:lnSpc>
                <a:spcPct val="150000"/>
              </a:lnSpc>
              <a:buClrTx/>
              <a:buSzPct val="100000"/>
              <a:buFont typeface="Wingdings" pitchFamily="2" charset="2"/>
              <a:buNone/>
            </a:pPr>
            <a:r>
              <a:rPr lang="en-US" smtClean="0"/>
              <a:t>(shows more population structure)</a:t>
            </a:r>
          </a:p>
          <a:p>
            <a:pPr algn="l">
              <a:lnSpc>
                <a:spcPct val="150000"/>
              </a:lnSpc>
              <a:buClrTx/>
              <a:buSzPct val="100000"/>
              <a:buFont typeface="Wingdings" pitchFamily="2" charset="2"/>
              <a:buChar char="§"/>
            </a:pPr>
            <a:r>
              <a:rPr lang="en-US" smtClean="0"/>
              <a:t>Descendant Corr. suggests compact rep’n</a:t>
            </a:r>
          </a:p>
          <a:p>
            <a:pPr>
              <a:lnSpc>
                <a:spcPct val="150000"/>
              </a:lnSpc>
              <a:buClrTx/>
              <a:buSzPct val="100000"/>
              <a:buFont typeface="Wingdings" pitchFamily="2" charset="2"/>
              <a:buNone/>
            </a:pPr>
            <a:r>
              <a:rPr lang="en-US" smtClean="0"/>
              <a:t>(easier to decompose, e.g. “PCA”?)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152400" y="3986212"/>
            <a:ext cx="8382000" cy="1576388"/>
          </a:xfrm>
          <a:prstGeom prst="round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2075" tIns="46038" rIns="92075" bIns="46038" numCol="1" rtlCol="0" anchor="ctr" anchorCtr="0" compatLnSpc="1">
            <a:prstTxWarp prst="textNoShape">
              <a:avLst/>
            </a:prstTxWarp>
          </a:bodyPr>
          <a:lstStyle/>
          <a:p>
            <a:endParaRPr lang="en-US" sz="2400" smtClean="0">
              <a:solidFill>
                <a:srgbClr val="5B5249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7328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Phylogenetic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Trees</a:t>
            </a:r>
          </a:p>
        </p:txBody>
      </p:sp>
      <p:sp>
        <p:nvSpPr>
          <p:cNvPr id="191491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3933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Important Reference:</a:t>
            </a: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dirty="0" err="1" smtClean="0">
                <a:solidFill>
                  <a:srgbClr val="000000"/>
                </a:solidFill>
              </a:rPr>
              <a:t>Billera</a:t>
            </a:r>
            <a:r>
              <a:rPr lang="en-US" sz="3200" dirty="0" smtClean="0">
                <a:solidFill>
                  <a:srgbClr val="000000"/>
                </a:solidFill>
              </a:rPr>
              <a:t> L, Holmes S, &amp; </a:t>
            </a:r>
            <a:r>
              <a:rPr lang="en-US" sz="3200" dirty="0" err="1" smtClean="0">
                <a:solidFill>
                  <a:srgbClr val="000000"/>
                </a:solidFill>
              </a:rPr>
              <a:t>Vogtmann</a:t>
            </a:r>
            <a:r>
              <a:rPr lang="en-US" sz="3200" dirty="0" smtClean="0">
                <a:solidFill>
                  <a:srgbClr val="000000"/>
                </a:solidFill>
              </a:rPr>
              <a:t> K (2001)</a:t>
            </a:r>
          </a:p>
          <a:p>
            <a:pPr>
              <a:lnSpc>
                <a:spcPct val="130000"/>
              </a:lnSpc>
            </a:pPr>
            <a:endParaRPr lang="en-US" sz="3200" dirty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Put Large Field on Firm Mathematical Basis</a:t>
            </a:r>
          </a:p>
        </p:txBody>
      </p:sp>
    </p:spTree>
    <p:extLst>
      <p:ext uri="{BB962C8B-B14F-4D97-AF65-F5344CB8AC3E}">
        <p14:creationId xmlns:p14="http://schemas.microsoft.com/office/powerpoint/2010/main" val="311294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91400" cy="7969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Euclidean </a:t>
            </a:r>
            <a:r>
              <a:rPr lang="en-US" sz="36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Orthant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 Approach</a:t>
            </a:r>
          </a:p>
        </p:txBody>
      </p:sp>
      <p:sp>
        <p:nvSpPr>
          <p:cNvPr id="192515" name="TextBox 4"/>
          <p:cNvSpPr txBox="1">
            <a:spLocks noChangeArrowheads="1"/>
          </p:cNvSpPr>
          <p:nvPr/>
        </p:nvSpPr>
        <p:spPr bwMode="auto">
          <a:xfrm>
            <a:off x="533400" y="1295400"/>
            <a:ext cx="8305800" cy="322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Setting:    Connectivity &amp; Length</a:t>
            </a: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Background:    Phylogenetic Trees</a:t>
            </a:r>
          </a:p>
          <a:p>
            <a:pPr>
              <a:lnSpc>
                <a:spcPct val="130000"/>
              </a:lnSpc>
            </a:pPr>
            <a:endParaRPr lang="en-US" sz="3200" dirty="0" smtClean="0">
              <a:solidFill>
                <a:srgbClr val="000000"/>
              </a:solidFill>
            </a:endParaRPr>
          </a:p>
          <a:p>
            <a:pPr>
              <a:lnSpc>
                <a:spcPct val="130000"/>
              </a:lnSpc>
            </a:pPr>
            <a:r>
              <a:rPr lang="en-US" sz="3200" dirty="0" smtClean="0">
                <a:solidFill>
                  <a:srgbClr val="000000"/>
                </a:solidFill>
              </a:rPr>
              <a:t>Major Restriction:    Need </a:t>
            </a:r>
            <a:r>
              <a:rPr lang="en-US" sz="3200" i="1" dirty="0" smtClean="0">
                <a:solidFill>
                  <a:srgbClr val="000000"/>
                </a:solidFill>
              </a:rPr>
              <a:t>common leaves</a:t>
            </a:r>
          </a:p>
        </p:txBody>
      </p:sp>
    </p:spTree>
    <p:extLst>
      <p:ext uri="{BB962C8B-B14F-4D97-AF65-F5344CB8AC3E}">
        <p14:creationId xmlns:p14="http://schemas.microsoft.com/office/powerpoint/2010/main" val="2839959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301625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Arial Unicode MS" pitchFamily="34" charset="-128"/>
                <a:cs typeface="Arial Unicode MS" pitchFamily="34" charset="-128"/>
              </a:rPr>
              <a:t>Strongly Non-Euclidean Spaces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304800" y="1295400"/>
            <a:ext cx="8534400" cy="5334000"/>
          </a:xfrm>
        </p:spPr>
        <p:txBody>
          <a:bodyPr/>
          <a:lstStyle/>
          <a:p>
            <a:pPr marL="609600" indent="-609600" algn="l" eaLnBrk="1" hangingPunct="1">
              <a:lnSpc>
                <a:spcPct val="120000"/>
              </a:lnSpc>
              <a:buFontTx/>
              <a:buNone/>
            </a:pPr>
            <a:r>
              <a:rPr lang="en-US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PCA on Tree Space: </a:t>
            </a:r>
            <a:r>
              <a:rPr lang="en-US" sz="3200" u="sng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Treeline</a:t>
            </a:r>
            <a:r>
              <a:rPr lang="en-US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marL="609600" indent="-609600" algn="l" eaLnBrk="1" hangingPunct="1"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Best </a:t>
            </a:r>
            <a:r>
              <a:rPr lang="en-US" sz="3200" i="1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1-d representation</a:t>
            </a:r>
            <a:r>
              <a:rPr lang="en-US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of data</a:t>
            </a:r>
          </a:p>
          <a:p>
            <a:pPr marL="609600" indent="-609600" algn="l" eaLnBrk="1" hangingPunct="1">
              <a:lnSpc>
                <a:spcPct val="120000"/>
              </a:lnSpc>
              <a:buClrTx/>
              <a:buSzPct val="100000"/>
              <a:buFont typeface="Wingdings" pitchFamily="2" charset="2"/>
              <a:buNone/>
            </a:pPr>
            <a:r>
              <a:rPr lang="en-US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Basic idea:</a:t>
            </a:r>
          </a:p>
          <a:p>
            <a:pPr marL="609600" indent="-609600" algn="l" eaLnBrk="1" hangingPunct="1"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From some starting tree</a:t>
            </a:r>
          </a:p>
          <a:p>
            <a:pPr marL="609600" indent="-609600" algn="l" eaLnBrk="1" hangingPunct="1">
              <a:lnSpc>
                <a:spcPct val="120000"/>
              </a:lnSpc>
              <a:buClrTx/>
              <a:buSzPct val="100000"/>
              <a:buFont typeface="Arial" charset="0"/>
              <a:buChar char="•"/>
            </a:pPr>
            <a:r>
              <a:rPr lang="en-US" sz="320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Grow only in 1 “direction”</a:t>
            </a:r>
          </a:p>
        </p:txBody>
      </p:sp>
      <p:pic>
        <p:nvPicPr>
          <p:cNvPr id="70660" name="Picture 4" descr="Ptreeline.bmp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4641850"/>
            <a:ext cx="5181600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1454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Example of projection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76200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mtClean="0"/>
              <a:t>    u</a:t>
            </a:r>
            <a:r>
              <a:rPr lang="en-US" baseline="-25000" smtClean="0"/>
              <a:t>0</a:t>
            </a:r>
            <a:r>
              <a:rPr lang="en-US" smtClean="0"/>
              <a:t>:                                 d(u</a:t>
            </a:r>
            <a:r>
              <a:rPr lang="en-US" baseline="-25000" smtClean="0"/>
              <a:t>0</a:t>
            </a:r>
            <a:r>
              <a:rPr lang="en-US" smtClean="0"/>
              <a:t>,t) = 6</a:t>
            </a:r>
          </a:p>
          <a:p>
            <a:endParaRPr lang="en-US" smtClean="0"/>
          </a:p>
          <a:p>
            <a:pPr>
              <a:buFont typeface="Arial" charset="0"/>
              <a:buNone/>
            </a:pPr>
            <a:r>
              <a:rPr lang="en-US" smtClean="0"/>
              <a:t>    u</a:t>
            </a:r>
            <a:r>
              <a:rPr lang="en-US" baseline="-25000" smtClean="0"/>
              <a:t>1</a:t>
            </a:r>
            <a:r>
              <a:rPr lang="en-US" smtClean="0"/>
              <a:t>:                                  d(u</a:t>
            </a:r>
            <a:r>
              <a:rPr lang="en-US" baseline="-25000" smtClean="0"/>
              <a:t>1</a:t>
            </a:r>
            <a:r>
              <a:rPr lang="en-US" smtClean="0"/>
              <a:t>,t)=5</a:t>
            </a:r>
          </a:p>
          <a:p>
            <a:endParaRPr lang="en-US" smtClean="0"/>
          </a:p>
          <a:p>
            <a:pPr>
              <a:buFont typeface="Arial" charset="0"/>
              <a:buNone/>
            </a:pPr>
            <a:r>
              <a:rPr lang="en-US" smtClean="0"/>
              <a:t>    u</a:t>
            </a:r>
            <a:r>
              <a:rPr lang="en-US" baseline="-25000" smtClean="0"/>
              <a:t>2</a:t>
            </a:r>
            <a:r>
              <a:rPr lang="en-US" smtClean="0"/>
              <a:t>:                                  d(u</a:t>
            </a:r>
            <a:r>
              <a:rPr lang="en-US" baseline="-25000" smtClean="0"/>
              <a:t>2</a:t>
            </a:r>
            <a:r>
              <a:rPr lang="en-US" smtClean="0"/>
              <a:t>,t)=4</a:t>
            </a:r>
          </a:p>
          <a:p>
            <a:pPr>
              <a:buFont typeface="Arial" charset="0"/>
              <a:buNone/>
            </a:pPr>
            <a:endParaRPr lang="en-US" smtClean="0"/>
          </a:p>
          <a:p>
            <a:pPr>
              <a:buFont typeface="Arial" charset="0"/>
              <a:buNone/>
            </a:pPr>
            <a:r>
              <a:rPr lang="en-US" smtClean="0"/>
              <a:t>    u</a:t>
            </a:r>
            <a:r>
              <a:rPr lang="en-US" baseline="-25000" smtClean="0"/>
              <a:t>3</a:t>
            </a:r>
            <a:r>
              <a:rPr lang="en-US" smtClean="0"/>
              <a:t>:                                  d(u</a:t>
            </a:r>
            <a:r>
              <a:rPr lang="en-US" baseline="-25000" smtClean="0"/>
              <a:t>3</a:t>
            </a:r>
            <a:r>
              <a:rPr lang="en-US" smtClean="0"/>
              <a:t>,t)=5</a:t>
            </a:r>
          </a:p>
        </p:txBody>
      </p:sp>
      <p:grpSp>
        <p:nvGrpSpPr>
          <p:cNvPr id="77828" name="Group 7"/>
          <p:cNvGrpSpPr>
            <a:grpSpLocks/>
          </p:cNvGrpSpPr>
          <p:nvPr/>
        </p:nvGrpSpPr>
        <p:grpSpPr bwMode="auto">
          <a:xfrm>
            <a:off x="1676400" y="1371600"/>
            <a:ext cx="2316163" cy="4953000"/>
            <a:chOff x="1447800" y="1295400"/>
            <a:chExt cx="2316422" cy="4953000"/>
          </a:xfrm>
        </p:grpSpPr>
        <p:pic>
          <p:nvPicPr>
            <p:cNvPr id="77831" name="Picture 3" descr="Ptreeu0.bmp"/>
            <p:cNvPicPr>
              <a:picLocks noChangeAspect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447800" y="1295400"/>
              <a:ext cx="1265557" cy="1600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7832" name="Picture 4" descr="Ptreeu1.bmp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438400" y="2286000"/>
              <a:ext cx="1325822" cy="1676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7833" name="Picture 5" descr="Ptreeu2.bmp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524000" y="3733800"/>
              <a:ext cx="1143000" cy="14452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7834" name="Picture 6" descr="Ptreeu3.bmp"/>
            <p:cNvPicPr>
              <a:picLocks noChangeAspect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514600" y="4724400"/>
              <a:ext cx="1205293" cy="152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Left Arrow 8"/>
          <p:cNvSpPr/>
          <p:nvPr/>
        </p:nvSpPr>
        <p:spPr>
          <a:xfrm>
            <a:off x="7543800" y="4267200"/>
            <a:ext cx="990600" cy="228600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 b="1">
              <a:solidFill>
                <a:srgbClr val="5B5249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7830" name="TextBox 9"/>
          <p:cNvSpPr txBox="1">
            <a:spLocks noChangeArrowheads="1"/>
          </p:cNvSpPr>
          <p:nvPr/>
        </p:nvSpPr>
        <p:spPr bwMode="auto">
          <a:xfrm>
            <a:off x="7391400" y="4572000"/>
            <a:ext cx="152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solidFill>
                  <a:srgbClr val="FF0000"/>
                </a:solidFill>
                <a:latin typeface="Calibri" pitchFamily="34" charset="0"/>
              </a:rPr>
              <a:t>Closest!</a:t>
            </a:r>
          </a:p>
        </p:txBody>
      </p:sp>
    </p:spTree>
    <p:extLst>
      <p:ext uri="{BB962C8B-B14F-4D97-AF65-F5344CB8AC3E}">
        <p14:creationId xmlns:p14="http://schemas.microsoft.com/office/powerpoint/2010/main" val="352458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PCA for blood vessel tree data</a:t>
            </a:r>
          </a:p>
        </p:txBody>
      </p:sp>
      <p:sp>
        <p:nvSpPr>
          <p:cNvPr id="88067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22098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Descendant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Corr.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 Similar 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   Lessons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 But Effects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   Stronger</a:t>
            </a:r>
          </a:p>
          <a:p>
            <a:pPr>
              <a:lnSpc>
                <a:spcPct val="150000"/>
              </a:lnSpc>
              <a:buFontTx/>
              <a:buChar char="-"/>
            </a:pP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 Better</a:t>
            </a:r>
          </a:p>
          <a:p>
            <a:pPr>
              <a:lnSpc>
                <a:spcPct val="150000"/>
              </a:lnSpc>
            </a:pPr>
            <a:r>
              <a:rPr lang="en-US" sz="2800">
                <a:solidFill>
                  <a:srgbClr val="000000"/>
                </a:solidFill>
                <a:latin typeface="Tahoma" pitchFamily="34" charset="0"/>
              </a:rPr>
              <a:t>   Repres’n?</a:t>
            </a:r>
          </a:p>
        </p:txBody>
      </p:sp>
      <p:pic>
        <p:nvPicPr>
          <p:cNvPr id="88068" name="Picture 5" descr="linesModified.jpg"/>
          <p:cNvPicPr>
            <a:picLocks noChangeAspect="1"/>
          </p:cNvPicPr>
          <p:nvPr/>
        </p:nvPicPr>
        <p:blipFill>
          <a:blip r:embed="rId3" cstate="print"/>
          <a:srcRect l="10313" t="4337" r="8438" b="7230"/>
          <a:stretch>
            <a:fillRect/>
          </a:stretch>
        </p:blipFill>
        <p:spPr bwMode="auto">
          <a:xfrm>
            <a:off x="2249488" y="1524000"/>
            <a:ext cx="6894512" cy="4865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29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298575" y="228600"/>
            <a:ext cx="74533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PCA for blood vessel tree data</a:t>
            </a:r>
          </a:p>
        </p:txBody>
      </p:sp>
      <p:sp>
        <p:nvSpPr>
          <p:cNvPr id="106499" name="TextBox 4"/>
          <p:cNvSpPr txBox="1">
            <a:spLocks noChangeArrowheads="1"/>
          </p:cNvSpPr>
          <p:nvPr/>
        </p:nvSpPr>
        <p:spPr bwMode="auto">
          <a:xfrm>
            <a:off x="228600" y="1066800"/>
            <a:ext cx="86106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Data Analytic Goals:  Age, Gender</a:t>
            </a:r>
          </a:p>
          <a:p>
            <a:pPr>
              <a:lnSpc>
                <a:spcPct val="150000"/>
              </a:lnSpc>
            </a:pPr>
            <a:endParaRPr lang="en-US" sz="320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See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these?</a:t>
            </a:r>
          </a:p>
          <a:p>
            <a:pPr>
              <a:lnSpc>
                <a:spcPct val="150000"/>
              </a:lnSpc>
            </a:pPr>
            <a:endParaRPr lang="en-US" sz="3200">
              <a:solidFill>
                <a:srgbClr val="000000"/>
              </a:solidFill>
              <a:latin typeface="Tahoma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000000"/>
                </a:solidFill>
                <a:latin typeface="Tahoma" pitchFamily="34" charset="0"/>
              </a:rPr>
              <a:t>No…</a:t>
            </a:r>
          </a:p>
        </p:txBody>
      </p:sp>
      <p:pic>
        <p:nvPicPr>
          <p:cNvPr id="10650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752600"/>
            <a:ext cx="7467600" cy="527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43136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Challenge: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Visual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Display of</a:t>
            </a:r>
          </a:p>
          <a:p>
            <a:r>
              <a:rPr lang="en-US" sz="3200" u="sng" dirty="0" smtClean="0">
                <a:solidFill>
                  <a:srgbClr val="000000"/>
                </a:solidFill>
                <a:latin typeface="Tahoma" pitchFamily="34" charset="0"/>
              </a:rPr>
              <a:t>Full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 Tree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Structure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pic>
        <p:nvPicPr>
          <p:cNvPr id="1955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587" y="1447800"/>
            <a:ext cx="642076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71710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00"/>
            </a:gs>
            <a:gs pos="50000">
              <a:schemeClr val="accent1">
                <a:gamma/>
                <a:tint val="0"/>
                <a:invGamma/>
              </a:schemeClr>
            </a:gs>
            <a:gs pos="100000">
              <a:srgbClr val="FFFF00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7529513" cy="720725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D-L Visualization of Trees</a:t>
            </a:r>
          </a:p>
        </p:txBody>
      </p:sp>
      <p:sp>
        <p:nvSpPr>
          <p:cNvPr id="105475" name="TextBox 4"/>
          <p:cNvSpPr txBox="1">
            <a:spLocks noChangeArrowheads="1"/>
          </p:cNvSpPr>
          <p:nvPr/>
        </p:nvSpPr>
        <p:spPr bwMode="auto">
          <a:xfrm>
            <a:off x="152400" y="1295400"/>
            <a:ext cx="86106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Challenge: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Visual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Display of</a:t>
            </a:r>
          </a:p>
          <a:p>
            <a:r>
              <a:rPr lang="en-US" sz="3200" u="sng" dirty="0" smtClean="0">
                <a:solidFill>
                  <a:srgbClr val="000000"/>
                </a:solidFill>
                <a:latin typeface="Tahoma" pitchFamily="34" charset="0"/>
              </a:rPr>
              <a:t>Full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 Tree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Structure</a:t>
            </a:r>
          </a:p>
          <a:p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Actually 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Goes to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Level 17</a:t>
            </a:r>
          </a:p>
          <a:p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(Truncated</a:t>
            </a:r>
          </a:p>
          <a:p>
            <a:r>
              <a:rPr lang="en-US" sz="3200" dirty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sz="3200" dirty="0" smtClean="0">
                <a:solidFill>
                  <a:srgbClr val="000000"/>
                </a:solidFill>
                <a:latin typeface="Tahoma" pitchFamily="34" charset="0"/>
              </a:rPr>
              <a:t>  in View)</a:t>
            </a:r>
            <a:endParaRPr lang="en-US" sz="3200" dirty="0">
              <a:solidFill>
                <a:srgbClr val="000000"/>
              </a:solidFill>
              <a:latin typeface="Tahoma" pitchFamily="34" charset="0"/>
            </a:endParaRPr>
          </a:p>
        </p:txBody>
      </p:sp>
      <p:pic>
        <p:nvPicPr>
          <p:cNvPr id="1955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9587" y="1447800"/>
            <a:ext cx="6420765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/>
          <p:nvPr/>
        </p:nvCxnSpPr>
        <p:spPr bwMode="auto">
          <a:xfrm>
            <a:off x="1905000" y="5562600"/>
            <a:ext cx="2895600" cy="609600"/>
          </a:xfrm>
          <a:prstGeom prst="straightConnector1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1227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11798</TotalTime>
  <Words>578</Words>
  <Application>Microsoft Office PowerPoint</Application>
  <PresentationFormat>On-screen Show (4:3)</PresentationFormat>
  <Paragraphs>254</Paragraphs>
  <Slides>31</Slides>
  <Notes>31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4" baseType="lpstr">
      <vt:lpstr>1_Default Design</vt:lpstr>
      <vt:lpstr>Nature</vt:lpstr>
      <vt:lpstr>Image File</vt:lpstr>
      <vt:lpstr>Statistics – O. R. 891 Object Oriented Data Analysis</vt:lpstr>
      <vt:lpstr>Blood vessel tree data</vt:lpstr>
      <vt:lpstr>Graphical Concept:    Support Tree</vt:lpstr>
      <vt:lpstr>Strongly Non-Euclidean Spaces</vt:lpstr>
      <vt:lpstr>Example of projection</vt:lpstr>
      <vt:lpstr>PCA for blood vessel tree data</vt:lpstr>
      <vt:lpstr>PCA for blood vessel tree data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D-L Visualization of Trees</vt:lpstr>
      <vt:lpstr>Blood vessel tree data</vt:lpstr>
      <vt:lpstr>Euclidean Orthant Approach</vt:lpstr>
      <vt:lpstr>Euclidean Orthant Approach</vt:lpstr>
      <vt:lpstr>Euclidean Orthant Approach</vt:lpstr>
      <vt:lpstr>Euclidean Orthant Approach</vt:lpstr>
      <vt:lpstr>Phylogenetic Trees</vt:lpstr>
      <vt:lpstr>Phylogenetic Trees</vt:lpstr>
      <vt:lpstr>Phylogenetic Trees</vt:lpstr>
      <vt:lpstr>Phylogenetic Trees</vt:lpstr>
      <vt:lpstr>Euclidean Orthant Approach</vt:lpstr>
    </vt:vector>
  </TitlesOfParts>
  <Company>Dell Computer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Preferred Customer</dc:creator>
  <cp:lastModifiedBy>marron</cp:lastModifiedBy>
  <cp:revision>536</cp:revision>
  <dcterms:created xsi:type="dcterms:W3CDTF">2001-06-08T01:38:43Z</dcterms:created>
  <dcterms:modified xsi:type="dcterms:W3CDTF">2012-11-09T02:59:42Z</dcterms:modified>
</cp:coreProperties>
</file>