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66" r:id="rId2"/>
  </p:sldMasterIdLst>
  <p:notesMasterIdLst>
    <p:notesMasterId r:id="rId117"/>
  </p:notesMasterIdLst>
  <p:sldIdLst>
    <p:sldId id="262" r:id="rId3"/>
    <p:sldId id="2996" r:id="rId4"/>
    <p:sldId id="2995" r:id="rId5"/>
    <p:sldId id="2997" r:id="rId6"/>
    <p:sldId id="2998" r:id="rId7"/>
    <p:sldId id="2999" r:id="rId8"/>
    <p:sldId id="3000" r:id="rId9"/>
    <p:sldId id="3001" r:id="rId10"/>
    <p:sldId id="3002" r:id="rId11"/>
    <p:sldId id="3003" r:id="rId12"/>
    <p:sldId id="3004" r:id="rId13"/>
    <p:sldId id="3005" r:id="rId14"/>
    <p:sldId id="3006" r:id="rId15"/>
    <p:sldId id="3007" r:id="rId16"/>
    <p:sldId id="3008" r:id="rId17"/>
    <p:sldId id="3009" r:id="rId18"/>
    <p:sldId id="3010" r:id="rId19"/>
    <p:sldId id="3011" r:id="rId20"/>
    <p:sldId id="3012" r:id="rId21"/>
    <p:sldId id="3013" r:id="rId22"/>
    <p:sldId id="3014" r:id="rId23"/>
    <p:sldId id="3015" r:id="rId24"/>
    <p:sldId id="3016" r:id="rId25"/>
    <p:sldId id="3017" r:id="rId26"/>
    <p:sldId id="3018" r:id="rId27"/>
    <p:sldId id="3019" r:id="rId28"/>
    <p:sldId id="3020" r:id="rId29"/>
    <p:sldId id="3021" r:id="rId30"/>
    <p:sldId id="3022" r:id="rId31"/>
    <p:sldId id="3023" r:id="rId32"/>
    <p:sldId id="3024" r:id="rId33"/>
    <p:sldId id="3025" r:id="rId34"/>
    <p:sldId id="3026" r:id="rId35"/>
    <p:sldId id="3027" r:id="rId36"/>
    <p:sldId id="3028" r:id="rId37"/>
    <p:sldId id="3029" r:id="rId38"/>
    <p:sldId id="3030" r:id="rId39"/>
    <p:sldId id="3031" r:id="rId40"/>
    <p:sldId id="3032" r:id="rId41"/>
    <p:sldId id="3033" r:id="rId42"/>
    <p:sldId id="3034" r:id="rId43"/>
    <p:sldId id="3035" r:id="rId44"/>
    <p:sldId id="3036" r:id="rId45"/>
    <p:sldId id="3037" r:id="rId46"/>
    <p:sldId id="3039" r:id="rId47"/>
    <p:sldId id="3038" r:id="rId48"/>
    <p:sldId id="3040" r:id="rId49"/>
    <p:sldId id="3041" r:id="rId50"/>
    <p:sldId id="3042" r:id="rId51"/>
    <p:sldId id="3043" r:id="rId52"/>
    <p:sldId id="3044" r:id="rId53"/>
    <p:sldId id="3045" r:id="rId54"/>
    <p:sldId id="3046" r:id="rId55"/>
    <p:sldId id="3047" r:id="rId56"/>
    <p:sldId id="3048" r:id="rId57"/>
    <p:sldId id="3049" r:id="rId58"/>
    <p:sldId id="3050" r:id="rId59"/>
    <p:sldId id="2782" r:id="rId60"/>
    <p:sldId id="2966" r:id="rId61"/>
    <p:sldId id="2784" r:id="rId62"/>
    <p:sldId id="2785" r:id="rId63"/>
    <p:sldId id="2786" r:id="rId64"/>
    <p:sldId id="2787" r:id="rId65"/>
    <p:sldId id="2967" r:id="rId66"/>
    <p:sldId id="2788" r:id="rId67"/>
    <p:sldId id="2789" r:id="rId68"/>
    <p:sldId id="2790" r:id="rId69"/>
    <p:sldId id="2968" r:id="rId70"/>
    <p:sldId id="2791" r:id="rId71"/>
    <p:sldId id="2792" r:id="rId72"/>
    <p:sldId id="2793" r:id="rId73"/>
    <p:sldId id="2794" r:id="rId74"/>
    <p:sldId id="2795" r:id="rId75"/>
    <p:sldId id="2796" r:id="rId76"/>
    <p:sldId id="2797" r:id="rId77"/>
    <p:sldId id="2798" r:id="rId78"/>
    <p:sldId id="2799" r:id="rId79"/>
    <p:sldId id="2800" r:id="rId80"/>
    <p:sldId id="2801" r:id="rId81"/>
    <p:sldId id="2802" r:id="rId82"/>
    <p:sldId id="2803" r:id="rId83"/>
    <p:sldId id="2804" r:id="rId84"/>
    <p:sldId id="2805" r:id="rId85"/>
    <p:sldId id="2806" r:id="rId86"/>
    <p:sldId id="2807" r:id="rId87"/>
    <p:sldId id="3051" r:id="rId88"/>
    <p:sldId id="3052" r:id="rId89"/>
    <p:sldId id="3053" r:id="rId90"/>
    <p:sldId id="3054" r:id="rId91"/>
    <p:sldId id="3055" r:id="rId92"/>
    <p:sldId id="3056" r:id="rId93"/>
    <p:sldId id="3057" r:id="rId94"/>
    <p:sldId id="3066" r:id="rId95"/>
    <p:sldId id="3068" r:id="rId96"/>
    <p:sldId id="3067" r:id="rId97"/>
    <p:sldId id="3069" r:id="rId98"/>
    <p:sldId id="3070" r:id="rId99"/>
    <p:sldId id="3072" r:id="rId100"/>
    <p:sldId id="3073" r:id="rId101"/>
    <p:sldId id="3071" r:id="rId102"/>
    <p:sldId id="3058" r:id="rId103"/>
    <p:sldId id="3074" r:id="rId104"/>
    <p:sldId id="3075" r:id="rId105"/>
    <p:sldId id="3076" r:id="rId106"/>
    <p:sldId id="3077" r:id="rId107"/>
    <p:sldId id="3078" r:id="rId108"/>
    <p:sldId id="3079" r:id="rId109"/>
    <p:sldId id="3059" r:id="rId110"/>
    <p:sldId id="3060" r:id="rId111"/>
    <p:sldId id="3061" r:id="rId112"/>
    <p:sldId id="3062" r:id="rId113"/>
    <p:sldId id="3063" r:id="rId114"/>
    <p:sldId id="3064" r:id="rId115"/>
    <p:sldId id="3065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00FF"/>
    <a:srgbClr val="D357FF"/>
    <a:srgbClr val="000000"/>
    <a:srgbClr val="00FFFF"/>
    <a:srgbClr val="99FF99"/>
    <a:srgbClr val="FFB279"/>
    <a:srgbClr val="DA71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F496D-954C-4967-AA18-8E23DF19C2CB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21892-4314-4604-97B2-879C1664EC46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B07A1-3561-4C74-88D3-8F7C9B9903E7}" type="slidenum">
              <a:rPr lang="ko-KR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591D9-0675-421C-BB29-825B6E3298EF}" type="slidenum">
              <a:rPr lang="ko-KR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96AB6-EB9F-4B52-9DE2-0872FC916D76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D9740-2504-4921-9753-C92F0ADA9ECA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84F92-6AF5-4151-91A6-45F68F797E18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4F0BC-1107-4409-9221-9E59F58F606A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DCFBC-5C14-4D24-B0B1-43F5B5577799}" type="slidenum">
              <a:rPr lang="ko-KR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D224E-DA7E-4D28-A1AF-A9115EC3C979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01531-BC8D-4F62-924F-1212CFAE9237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0AB43-8705-42AE-84EA-3117241C8395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95BF0-73FB-4A48-A1DE-D17D0E67A7BF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A84AA-0E6A-4E03-B3EA-E01B4C91C64F}" type="slidenum">
              <a:rPr lang="ko-KR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3893C-F9E5-48C3-9217-38DD3F8BE125}" type="slidenum">
              <a:rPr lang="ko-KR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1420B-BBA1-4020-A49E-F2497476655B}" type="slidenum">
              <a:rPr lang="ko-KR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F77F4-1A0F-4789-BE43-C749FA6587F7}" type="slidenum">
              <a:rPr lang="ko-KR" altLang="en-US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0D173-DF98-4B23-BD14-7EB81A258C0F}" type="slidenum">
              <a:rPr lang="ko-KR" altLang="en-US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85E7B-1B3E-4656-8185-F985EA6A98B7}" type="slidenum">
              <a:rPr lang="ko-KR" altLang="en-US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12981-1326-49C1-9B94-D5FBCB0ACA32}" type="slidenum">
              <a:rPr lang="ko-KR" altLang="en-US" smtClean="0"/>
              <a:pPr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65A3C-0ACE-4455-A7FA-1EC900EECFC4}" type="slidenum">
              <a:rPr lang="ko-KR" altLang="en-US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1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1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7BA7-8E32-4B7D-9B72-BA03FC16A491}" type="slidenum">
              <a:rPr lang="ko-KR" altLang="en-US">
                <a:solidFill>
                  <a:srgbClr val="000000"/>
                </a:solidFill>
              </a:rPr>
              <a:pPr/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885D9-C61D-4630-B3BF-9E4AFAF76372}" type="slidenum">
              <a:rPr lang="ko-KR" altLang="en-US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DDFA0-F615-43F4-8A84-9E9C86FA8A02}" type="slidenum">
              <a:rPr lang="ko-KR" altLang="en-US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FAD01-7BA7-4C62-85B8-FCBE216BC459}" type="slidenum">
              <a:rPr lang="ko-KR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2282B-CD6E-4EBB-904F-857B0C8E18F0}" type="slidenum">
              <a:rPr lang="ko-KR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FD752-0E42-48E7-966C-EB6B1DFC98A9}" type="slidenum">
              <a:rPr lang="ko-KR" altLang="en-US" smtClean="0"/>
              <a:pPr/>
              <a:t>34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0103E-81E2-4AA6-A9B7-FBD4A8F69C5B}" type="slidenum">
              <a:rPr lang="ko-KR" altLang="en-US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691741-5584-4F3C-9DEF-5EAB5FC4B7CC}" type="slidenum">
              <a:rPr lang="ko-KR" altLang="en-US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09599-B41D-4934-B260-F92AF286FC05}" type="slidenum">
              <a:rPr lang="ko-KR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2CB88-DCAB-4F47-AEC6-2AA396BD418B}" type="slidenum">
              <a:rPr lang="ko-KR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AA10B-A6A4-487F-9925-3C09D0504194}" type="slidenum">
              <a:rPr lang="ko-KR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33C96-5AA2-454A-8F2C-CA3C484B5E0C}" type="slidenum">
              <a:rPr lang="ko-KR" altLang="en-US" smtClean="0"/>
              <a:pPr/>
              <a:t>40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587B57-F151-424A-867C-6991BD701486}" type="slidenum">
              <a:rPr lang="ko-KR" altLang="en-US" smtClean="0"/>
              <a:pPr/>
              <a:t>41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5FC10-6F8C-435F-80B7-91AD664A70AF}" type="slidenum">
              <a:rPr lang="ko-KR" altLang="en-US" smtClean="0"/>
              <a:pPr/>
              <a:t>42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1D901-4CE1-4393-8F19-4998C09641BB}" type="slidenum">
              <a:rPr lang="ko-KR" altLang="en-US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7ADBA-A6E4-4362-888D-E8271A0CD249}" type="slidenum">
              <a:rPr lang="ko-KR" altLang="en-US" smtClean="0"/>
              <a:pPr/>
              <a:t>44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7EDB2-E4DD-4BAD-A692-342C48AD435B}" type="slidenum">
              <a:rPr lang="ko-KR" altLang="en-US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BABD9-5CBE-4D36-B252-13B22B63EE59}" type="slidenum">
              <a:rPr lang="ko-KR" altLang="en-US" smtClean="0"/>
              <a:pPr/>
              <a:t>46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D6215-7458-4701-BA50-0F76A00329E2}" type="slidenum">
              <a:rPr lang="ko-KR" altLang="en-US" smtClean="0"/>
              <a:pPr/>
              <a:t>47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4B191-6C73-4D58-8267-99C98E95A467}" type="slidenum">
              <a:rPr lang="ko-KR" altLang="en-US" smtClean="0"/>
              <a:pPr/>
              <a:t>48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3ACE5-E736-45E4-90AC-4C41A077A6CC}" type="slidenum">
              <a:rPr lang="ko-KR" altLang="en-US" smtClean="0"/>
              <a:pPr/>
              <a:t>49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8F7E0-1353-44B2-9398-33A56C0E95FB}" type="slidenum">
              <a:rPr lang="ko-KR" altLang="en-US" smtClean="0"/>
              <a:pPr/>
              <a:t>50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73D4C-756C-4E86-A562-3166AB18A744}" type="slidenum">
              <a:rPr lang="ko-KR" altLang="en-US" smtClean="0"/>
              <a:pPr/>
              <a:t>51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D00DD-0A07-4847-8F87-8AB1AE957163}" type="slidenum">
              <a:rPr lang="ko-KR" altLang="en-US" smtClean="0"/>
              <a:pPr/>
              <a:t>52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B7138-68F8-4847-A9BD-AC70595A45C7}" type="slidenum">
              <a:rPr lang="ko-KR" altLang="en-US" smtClean="0"/>
              <a:pPr/>
              <a:t>53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85044-E666-48C1-9C0D-618E65013D63}" type="slidenum">
              <a:rPr lang="ko-KR" altLang="en-US" smtClean="0"/>
              <a:pPr/>
              <a:t>54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4D0BA-CC57-428F-8B7C-2E7D27742A04}" type="slidenum">
              <a:rPr lang="ko-KR" altLang="en-US" smtClean="0"/>
              <a:pPr/>
              <a:t>55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79D8F-AA5F-4663-BCF7-9845163D4F3D}" type="slidenum">
              <a:rPr lang="ko-KR" altLang="en-US" smtClean="0"/>
              <a:pPr/>
              <a:t>56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ED927-3D39-4B49-9669-68DFFB236B01}" type="slidenum">
              <a:rPr lang="ko-KR" altLang="en-US" smtClean="0"/>
              <a:pPr/>
              <a:t>57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58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59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6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62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66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67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68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69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51142-8876-4C37-94AC-535B0ECD641C}" type="slidenum">
              <a:rPr lang="ko-KR" altLang="en-US" sz="1200">
                <a:latin typeface="Times New Roman" pitchFamily="18" charset="0"/>
              </a:rPr>
              <a:pPr eaLnBrk="1" hangingPunct="1"/>
              <a:t>73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74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75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76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2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2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97C41-EA5C-4822-9888-5DDDF2A57AA8}" type="slidenum">
              <a:rPr lang="ko-KR" altLang="en-US">
                <a:solidFill>
                  <a:srgbClr val="000000"/>
                </a:solidFill>
              </a:rPr>
              <a:pPr/>
              <a:t>77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78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79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80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81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83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22C8A-55D3-455B-8546-AF5968B764F7}" type="slidenum">
              <a:rPr lang="ko-KR" altLang="en-US">
                <a:solidFill>
                  <a:srgbClr val="000000"/>
                </a:solidFill>
              </a:rPr>
              <a:pPr/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84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22A36050-B990-4955-BEA2-901BA086B4E4}" type="slidenum">
              <a:rPr lang="ko-KR" altLang="en-US" sz="1200">
                <a:latin typeface="Times New Roman" pitchFamily="18" charset="0"/>
              </a:rPr>
              <a:pPr eaLnBrk="1" hangingPunct="1"/>
              <a:t>85</a:t>
            </a:fld>
            <a:endParaRPr lang="en-US" altLang="ko-K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AC4C463-8C87-439B-B2BA-639AD6A6B2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AC4C463-8C87-439B-B2BA-639AD6A6B2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AC4C463-8C87-439B-B2BA-639AD6A6B2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AC4C463-8C87-439B-B2BA-639AD6A6B208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2C2609A-4CE7-4031-8A11-351851F838F7}" type="slidenum">
              <a:rPr lang="ko-KR" altLang="en-US" sz="1200" smtClean="0">
                <a:solidFill>
                  <a:prstClr val="black"/>
                </a:solidFill>
                <a:latin typeface="Times New Roman" pitchFamily="18" charset="0"/>
                <a:ea typeface="굴림" pitchFamily="34" charset="-127"/>
              </a:rPr>
              <a:pPr eaLnBrk="1" hangingPunct="1"/>
              <a:t>91</a:t>
            </a:fld>
            <a:endParaRPr lang="en-US" altLang="ko-KR" sz="1200" smtClean="0">
              <a:solidFill>
                <a:prstClr val="black"/>
              </a:solidFill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6761CF99-E842-4E94-B0EB-A05E410DE5E6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1060F-3728-4F78-BEC6-514B26E556BB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42A6D14A-6B17-4A4D-BDA1-CE9FEA13A409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75945-B6F8-46A1-92A7-AF5E8FB7A315}" type="slidenum">
              <a:rPr lang="ko-KR" altLang="en-US" smtClean="0">
                <a:solidFill>
                  <a:prstClr val="black"/>
                </a:solidFill>
              </a:rPr>
              <a:pPr/>
              <a:t>113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8BA8C-5FAD-40B1-A407-6C2D849C48BE}" type="slidenum">
              <a:rPr lang="ko-KR" altLang="en-US" smtClean="0">
                <a:solidFill>
                  <a:prstClr val="black"/>
                </a:solidFill>
              </a:rPr>
              <a:pPr/>
              <a:t>114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0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67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7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82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065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24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86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7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F2F8EAB4-DAE0-411C-9C0A-E05F3646B9DD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43" name="Image File" r:id="rId15" imgW="246600" imgH="324360" progId="">
                  <p:embed/>
                </p:oleObj>
              </mc:Choice>
              <mc:Fallback>
                <p:oleObj name="Image File" r:id="rId15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3926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9.png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4505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622300" y="6248400"/>
            <a:ext cx="364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(thanks to Sean Skwerer)</a:t>
            </a:r>
          </a:p>
        </p:txBody>
      </p:sp>
    </p:spTree>
    <p:extLst>
      <p:ext uri="{BB962C8B-B14F-4D97-AF65-F5344CB8AC3E}">
        <p14:creationId xmlns:p14="http://schemas.microsoft.com/office/powerpoint/2010/main" val="18024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Manifolds (planes)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f </a:t>
            </a:r>
            <a:r>
              <a:rPr lang="en-US" sz="3200" u="sng" dirty="0" smtClean="0">
                <a:solidFill>
                  <a:srgbClr val="000000"/>
                </a:solidFill>
              </a:rPr>
              <a:t>Different Dimensions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Glued Together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14600" y="5181600"/>
            <a:ext cx="34290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514600" y="4108579"/>
            <a:ext cx="3429000" cy="1682621"/>
          </a:xfrm>
          <a:prstGeom prst="straightConnector1">
            <a:avLst/>
          </a:prstGeom>
          <a:noFill/>
          <a:ln w="25400" cap="flat" cmpd="sng" algn="ctr">
            <a:solidFill>
              <a:srgbClr val="D357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514600" y="2819400"/>
            <a:ext cx="2590800" cy="29718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514600" y="5715000"/>
            <a:ext cx="2438400" cy="762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514600" y="4800600"/>
            <a:ext cx="4495800" cy="990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83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(Reflects edge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lengths &gt; 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Star (0) Tree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(At Origin)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7400" y="2438400"/>
            <a:ext cx="1524000" cy="2667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52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Star (0) Tree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Single Edge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Trees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 smtClean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(On Boundary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	Lines)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86000" y="3352800"/>
            <a:ext cx="236220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286000" y="3581400"/>
            <a:ext cx="4114800" cy="1219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57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Cone Structure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Star (0) Tree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Single Edge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Trees</a:t>
            </a:r>
          </a:p>
          <a:p>
            <a:pPr algn="l">
              <a:buClrTx/>
              <a:buSzPct val="100000"/>
              <a:buFont typeface="Wingdings" pitchFamily="2" charset="2"/>
              <a:buChar char="§"/>
            </a:pPr>
            <a:r>
              <a:rPr lang="en-US" dirty="0" smtClean="0"/>
              <a:t>Full (2 Edge)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Trees</a:t>
            </a:r>
          </a:p>
          <a:p>
            <a:pPr marL="0" indent="0" algn="l">
              <a:buClrTx/>
              <a:buSzPct val="100000"/>
              <a:buNone/>
            </a:pPr>
            <a:endParaRPr lang="en-US" dirty="0" smtClean="0"/>
          </a:p>
          <a:p>
            <a:pPr algn="l">
              <a:buClrTx/>
              <a:buSzPct val="100000"/>
              <a:buFont typeface="Wingdings" pitchFamily="2" charset="2"/>
              <a:buChar char="§"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(On Planes)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86000" y="2971800"/>
            <a:ext cx="2171700" cy="1828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86000" y="3733800"/>
            <a:ext cx="4343400" cy="10668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0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Each Line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Connects 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3 planes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(# compatible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edges)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7400" y="2362200"/>
            <a:ext cx="2667000" cy="914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905000" y="2514600"/>
            <a:ext cx="2514600" cy="1066800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1905000" y="3505200"/>
            <a:ext cx="3276600" cy="76200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905000" y="3581400"/>
            <a:ext cx="2514600" cy="533400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447800"/>
            <a:ext cx="61245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‘Connectivity’ of T-4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79550"/>
            <a:ext cx="84978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Each Line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Connects to 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3 planes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 smtClean="0"/>
              <a:t>(# compatible</a:t>
            </a:r>
          </a:p>
          <a:p>
            <a:pPr marL="0" indent="0" algn="l"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edges)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352800" y="27432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419600" y="41148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943600" y="5551932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772400" y="50292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77000" y="2991612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467100" y="5715000"/>
            <a:ext cx="381000" cy="3810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Connector 6"/>
          <p:cNvCxnSpPr>
            <a:stCxn id="12" idx="6"/>
            <a:endCxn id="14" idx="2"/>
          </p:cNvCxnSpPr>
          <p:nvPr/>
        </p:nvCxnSpPr>
        <p:spPr bwMode="auto">
          <a:xfrm>
            <a:off x="4800600" y="4305300"/>
            <a:ext cx="2971800" cy="91440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4" idx="5"/>
            <a:endCxn id="13" idx="1"/>
          </p:cNvCxnSpPr>
          <p:nvPr/>
        </p:nvCxnSpPr>
        <p:spPr bwMode="auto">
          <a:xfrm>
            <a:off x="3678004" y="3068404"/>
            <a:ext cx="2321392" cy="2539324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6" idx="7"/>
            <a:endCxn id="15" idx="3"/>
          </p:cNvCxnSpPr>
          <p:nvPr/>
        </p:nvCxnSpPr>
        <p:spPr bwMode="auto">
          <a:xfrm flipV="1">
            <a:off x="3792304" y="3316816"/>
            <a:ext cx="2740492" cy="2453980"/>
          </a:xfrm>
          <a:prstGeom prst="lin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5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72313" cy="796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Paths Between Trees</a:t>
            </a:r>
          </a:p>
        </p:txBody>
      </p:sp>
      <p:pic>
        <p:nvPicPr>
          <p:cNvPr id="44035" name="Picture 6" descr="treepath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443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609600" y="52768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Compare </a:t>
            </a:r>
            <a:r>
              <a:rPr lang="en-US" dirty="0">
                <a:solidFill>
                  <a:srgbClr val="000000"/>
                </a:solidFill>
              </a:rPr>
              <a:t>trees </a:t>
            </a:r>
            <a:r>
              <a:rPr lang="en-US" dirty="0" smtClean="0">
                <a:solidFill>
                  <a:srgbClr val="000000"/>
                </a:solidFill>
              </a:rPr>
              <a:t>by </a:t>
            </a:r>
            <a:r>
              <a:rPr lang="en-US" dirty="0">
                <a:solidFill>
                  <a:srgbClr val="000000"/>
                </a:solidFill>
              </a:rPr>
              <a:t>“how far apart” they </a:t>
            </a:r>
            <a:r>
              <a:rPr lang="en-US" dirty="0" smtClean="0">
                <a:solidFill>
                  <a:srgbClr val="000000"/>
                </a:solidFill>
              </a:rPr>
              <a:t>are: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Use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continuous” path </a:t>
            </a:r>
            <a:r>
              <a:rPr lang="en-US" dirty="0">
                <a:solidFill>
                  <a:srgbClr val="000000"/>
                </a:solidFill>
              </a:rPr>
              <a:t>between </a:t>
            </a:r>
            <a:r>
              <a:rPr lang="en-US" dirty="0" smtClean="0">
                <a:solidFill>
                  <a:srgbClr val="000000"/>
                </a:solidFill>
              </a:rPr>
              <a:t>them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 Based upon </a:t>
            </a:r>
            <a:r>
              <a:rPr lang="en-US" i="1" dirty="0" smtClean="0">
                <a:solidFill>
                  <a:srgbClr val="000000"/>
                </a:solidFill>
              </a:rPr>
              <a:t>changing </a:t>
            </a:r>
            <a:r>
              <a:rPr lang="en-US" i="1" dirty="0">
                <a:solidFill>
                  <a:srgbClr val="000000"/>
                </a:solidFill>
              </a:rPr>
              <a:t>edge </a:t>
            </a:r>
            <a:r>
              <a:rPr lang="en-US" i="1" dirty="0" smtClean="0">
                <a:solidFill>
                  <a:srgbClr val="000000"/>
                </a:solidFill>
              </a:rPr>
              <a:t>lengths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762000" y="3200400"/>
            <a:ext cx="22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8001000" y="2895600"/>
            <a:ext cx="15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>
            <a:off x="914400" y="2895600"/>
            <a:ext cx="22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7696200" y="3657600"/>
            <a:ext cx="22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2057400" y="385286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3810000" y="31670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6781800" y="25908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4419600" y="32766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44045" name="TextBox 18"/>
          <p:cNvSpPr txBox="1">
            <a:spLocks noChangeArrowheads="1"/>
          </p:cNvSpPr>
          <p:nvPr/>
        </p:nvSpPr>
        <p:spPr bwMode="auto">
          <a:xfrm>
            <a:off x="4800600" y="2633663"/>
            <a:ext cx="15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046" name="TextBox 20"/>
          <p:cNvSpPr txBox="1">
            <a:spLocks noChangeArrowheads="1"/>
          </p:cNvSpPr>
          <p:nvPr/>
        </p:nvSpPr>
        <p:spPr bwMode="auto">
          <a:xfrm>
            <a:off x="3657600" y="3657600"/>
            <a:ext cx="15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019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 </a:t>
            </a:r>
            <a:r>
              <a:rPr lang="en-US" sz="3200" dirty="0" smtClean="0">
                <a:solidFill>
                  <a:srgbClr val="000000"/>
                </a:solidFill>
              </a:rPr>
              <a:t>between is a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3600" dirty="0">
                <a:solidFill>
                  <a:srgbClr val="000000"/>
                </a:solidFill>
              </a:rPr>
              <a:t>g</a:t>
            </a:r>
            <a:r>
              <a:rPr lang="en-US" sz="3600" dirty="0" smtClean="0">
                <a:solidFill>
                  <a:srgbClr val="000000"/>
                </a:solidFill>
              </a:rPr>
              <a:t>eodesic</a:t>
            </a:r>
          </a:p>
          <a:p>
            <a:pPr lvl="1" algn="ctr" eaLnBrk="1" hangingPunct="1">
              <a:lnSpc>
                <a:spcPct val="130000"/>
              </a:lnSpc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4608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9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97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 </a:t>
            </a:r>
            <a:r>
              <a:rPr lang="en-US" sz="3200" dirty="0" smtClean="0">
                <a:solidFill>
                  <a:srgbClr val="000000"/>
                </a:solidFill>
              </a:rPr>
              <a:t>between is a</a:t>
            </a:r>
            <a:endParaRPr lang="en-US" sz="4400" dirty="0" smtClean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r>
              <a:rPr lang="en-US" sz="3600" dirty="0">
                <a:solidFill>
                  <a:srgbClr val="000000"/>
                </a:solidFill>
              </a:rPr>
              <a:t>g</a:t>
            </a:r>
            <a:r>
              <a:rPr lang="en-US" sz="3600" dirty="0" smtClean="0">
                <a:solidFill>
                  <a:srgbClr val="000000"/>
                </a:solidFill>
              </a:rPr>
              <a:t>eodesic</a:t>
            </a:r>
          </a:p>
          <a:p>
            <a:pPr lvl="1" algn="ctr" eaLnBrk="1" hangingPunct="1">
              <a:lnSpc>
                <a:spcPct val="130000"/>
              </a:lnSpc>
            </a:pPr>
            <a:endParaRPr lang="en-US" sz="3600" dirty="0">
              <a:solidFill>
                <a:srgbClr val="000000"/>
              </a:solidFill>
            </a:endParaRPr>
          </a:p>
          <a:p>
            <a:pPr lvl="1" algn="ctr" eaLnBrk="1" hangingPunct="1">
              <a:lnSpc>
                <a:spcPct val="130000"/>
              </a:lnSpc>
            </a:pPr>
            <a:endParaRPr lang="en-US" sz="36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Recall:    March along manifold </a:t>
            </a:r>
          </a:p>
          <a:p>
            <a:pPr lvl="1"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“without turning”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200400" y="3657600"/>
            <a:ext cx="7620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43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1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math: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 Can show </a:t>
            </a:r>
            <a:r>
              <a:rPr lang="en-US" sz="3200" u="sng" dirty="0" smtClean="0">
                <a:solidFill>
                  <a:srgbClr val="000000"/>
                </a:solidFill>
              </a:rPr>
              <a:t>unique</a:t>
            </a:r>
            <a:r>
              <a:rPr lang="en-US" sz="3200" dirty="0" smtClean="0">
                <a:solidFill>
                  <a:srgbClr val="000000"/>
                </a:solidFill>
              </a:rPr>
              <a:t> in this space</a:t>
            </a:r>
          </a:p>
          <a:p>
            <a:pPr lvl="1"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(non-positive curvature)</a:t>
            </a:r>
          </a:p>
        </p:txBody>
      </p:sp>
    </p:spTree>
    <p:extLst>
      <p:ext uri="{BB962C8B-B14F-4D97-AF65-F5344CB8AC3E}">
        <p14:creationId xmlns:p14="http://schemas.microsoft.com/office/powerpoint/2010/main" val="5459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Paths</a:t>
            </a:r>
          </a:p>
        </p:txBody>
      </p:sp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152400" y="1524000"/>
            <a:ext cx="8001000" cy="47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Given 2 trees,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Shortest path</a:t>
            </a:r>
          </a:p>
          <a:p>
            <a:pPr lvl="1" eaLnBrk="1" hangingPunct="1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Some math: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 Can show </a:t>
            </a:r>
            <a:r>
              <a:rPr lang="en-US" sz="3200" u="sng" dirty="0" smtClean="0">
                <a:solidFill>
                  <a:srgbClr val="000000"/>
                </a:solidFill>
              </a:rPr>
              <a:t>unique</a:t>
            </a:r>
            <a:r>
              <a:rPr lang="en-US" sz="3200" dirty="0" smtClean="0">
                <a:solidFill>
                  <a:srgbClr val="000000"/>
                </a:solidFill>
              </a:rPr>
              <a:t> in this space</a:t>
            </a:r>
          </a:p>
          <a:p>
            <a:pPr lvl="1" eaLnBrk="1" hangingPunct="1">
              <a:lnSpc>
                <a:spcPct val="130000"/>
              </a:lnSpc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	Both geodesics &amp; shortest paths</a:t>
            </a:r>
          </a:p>
        </p:txBody>
      </p:sp>
    </p:spTree>
    <p:extLst>
      <p:ext uri="{BB962C8B-B14F-4D97-AF65-F5344CB8AC3E}">
        <p14:creationId xmlns:p14="http://schemas.microsoft.com/office/powerpoint/2010/main" val="1687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 l="5690" t="18462" r="4063" b="6154"/>
          <a:stretch>
            <a:fillRect/>
          </a:stretch>
        </p:blipFill>
        <p:spPr bwMode="auto">
          <a:xfrm>
            <a:off x="457200" y="1600200"/>
            <a:ext cx="8121650" cy="447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Geodesic Examples, T-4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 l="6778" t="15778" r="5084" b="3641"/>
          <a:stretch>
            <a:fillRect/>
          </a:stretch>
        </p:blipFill>
        <p:spPr bwMode="auto">
          <a:xfrm>
            <a:off x="682625" y="1447800"/>
            <a:ext cx="7608888" cy="485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4710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5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4813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3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4915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3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Vessel Locations</a:t>
            </a:r>
          </a:p>
        </p:txBody>
      </p:sp>
      <p:pic>
        <p:nvPicPr>
          <p:cNvPr id="5017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3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120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6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222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65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325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24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427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3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00000"/>
                </a:solidFill>
              </a:rPr>
              <a:t>Big Picture:     3 Approaches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>
                <a:solidFill>
                  <a:srgbClr val="000000"/>
                </a:solidFill>
              </a:rPr>
              <a:t>Purely Combinatorial</a:t>
            </a: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b="1" dirty="0">
                <a:solidFill>
                  <a:srgbClr val="000000"/>
                </a:solidFill>
              </a:rPr>
              <a:t>Euclidean </a:t>
            </a:r>
            <a:r>
              <a:rPr lang="en-US" sz="3200" b="1" dirty="0" err="1">
                <a:solidFill>
                  <a:srgbClr val="000000"/>
                </a:solidFill>
              </a:rPr>
              <a:t>Orthant</a:t>
            </a:r>
            <a:endParaRPr lang="en-US" sz="32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buFont typeface="Tahoma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</a:rPr>
              <a:t>Dyck</a:t>
            </a:r>
            <a:r>
              <a:rPr lang="en-US" sz="3200" smtClean="0">
                <a:solidFill>
                  <a:srgbClr val="000000"/>
                </a:solidFill>
              </a:rPr>
              <a:t> Path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529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3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Common Color</a:t>
            </a:r>
          </a:p>
        </p:txBody>
      </p:sp>
      <p:pic>
        <p:nvPicPr>
          <p:cNvPr id="5632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1600200" y="1600200"/>
            <a:ext cx="5943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4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57347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5002"/>
          <a:stretch>
            <a:fillRect/>
          </a:stretch>
        </p:blipFill>
        <p:spPr bwMode="auto">
          <a:xfrm>
            <a:off x="1143000" y="1590675"/>
            <a:ext cx="724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300" y="6248400"/>
            <a:ext cx="6855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Corresponding</a:t>
            </a:r>
            <a:r>
              <a:rPr lang="en-US" dirty="0" smtClean="0">
                <a:solidFill>
                  <a:srgbClr val="000000"/>
                </a:solidFill>
              </a:rPr>
              <a:t> Landmarks Courtesy of </a:t>
            </a:r>
            <a:r>
              <a:rPr lang="en-US" dirty="0" err="1" smtClean="0">
                <a:solidFill>
                  <a:srgbClr val="000000"/>
                </a:solidFill>
              </a:rPr>
              <a:t>Ipek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Oguz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58371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5002"/>
          <a:stretch>
            <a:fillRect/>
          </a:stretch>
        </p:blipFill>
        <p:spPr bwMode="auto">
          <a:xfrm>
            <a:off x="1143000" y="1590675"/>
            <a:ext cx="724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8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59395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5002"/>
          <a:stretch>
            <a:fillRect/>
          </a:stretch>
        </p:blipFill>
        <p:spPr bwMode="auto">
          <a:xfrm>
            <a:off x="1143000" y="1590675"/>
            <a:ext cx="724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60419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5002"/>
          <a:stretch>
            <a:fillRect/>
          </a:stretch>
        </p:blipFill>
        <p:spPr bwMode="auto">
          <a:xfrm>
            <a:off x="1143000" y="1590675"/>
            <a:ext cx="724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5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61443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5002"/>
          <a:stretch>
            <a:fillRect/>
          </a:stretch>
        </p:blipFill>
        <p:spPr bwMode="auto">
          <a:xfrm>
            <a:off x="1143000" y="1590675"/>
            <a:ext cx="724058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3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Cortical Surface &amp; Landmarks</a:t>
            </a:r>
          </a:p>
        </p:txBody>
      </p:sp>
      <p:pic>
        <p:nvPicPr>
          <p:cNvPr id="62467" name="Picture 4" descr="image1.png"/>
          <p:cNvPicPr>
            <a:picLocks noChangeAspect="1"/>
          </p:cNvPicPr>
          <p:nvPr/>
        </p:nvPicPr>
        <p:blipFill>
          <a:blip r:embed="rId3" cstate="print"/>
          <a:srcRect l="23752" t="25002" r="21252" b="21667"/>
          <a:stretch>
            <a:fillRect/>
          </a:stretch>
        </p:blipFill>
        <p:spPr bwMode="auto">
          <a:xfrm>
            <a:off x="1141413" y="1592263"/>
            <a:ext cx="724058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349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5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451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0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Phylogenetic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Trees</a:t>
            </a:r>
          </a:p>
        </p:txBody>
      </p:sp>
      <p:sp>
        <p:nvSpPr>
          <p:cNvPr id="191491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Important Reference: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Billera</a:t>
            </a:r>
            <a:r>
              <a:rPr lang="en-US" sz="3200" dirty="0" smtClean="0">
                <a:solidFill>
                  <a:srgbClr val="000000"/>
                </a:solidFill>
              </a:rPr>
              <a:t> L, Holmes S, &amp; </a:t>
            </a:r>
            <a:r>
              <a:rPr lang="en-US" sz="3200" dirty="0" err="1" smtClean="0">
                <a:solidFill>
                  <a:srgbClr val="000000"/>
                </a:solidFill>
              </a:rPr>
              <a:t>Vogtmann</a:t>
            </a:r>
            <a:r>
              <a:rPr lang="en-US" sz="3200" dirty="0" smtClean="0">
                <a:solidFill>
                  <a:srgbClr val="000000"/>
                </a:solidFill>
              </a:rPr>
              <a:t> K (2001)</a:t>
            </a: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Put Large Field on Firm Mathematical Basis</a:t>
            </a:r>
          </a:p>
        </p:txBody>
      </p:sp>
    </p:spTree>
    <p:extLst>
      <p:ext uri="{BB962C8B-B14F-4D97-AF65-F5344CB8AC3E}">
        <p14:creationId xmlns:p14="http://schemas.microsoft.com/office/powerpoint/2010/main" val="18967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553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9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656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5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758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Landmarks and Vessels</a:t>
            </a:r>
          </a:p>
        </p:txBody>
      </p:sp>
      <p:pic>
        <p:nvPicPr>
          <p:cNvPr id="6861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963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0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065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2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168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4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270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5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373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3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Attach Landmarks &amp;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Subtrees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7475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68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Big Payoff:  Data space </a:t>
            </a:r>
            <a:r>
              <a:rPr lang="en-US" sz="3200" u="sng" smtClean="0">
                <a:solidFill>
                  <a:srgbClr val="000000"/>
                </a:solidFill>
              </a:rPr>
              <a:t>nearly Euclidean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3200" u="sng" smtClean="0">
                <a:solidFill>
                  <a:srgbClr val="000000"/>
                </a:solidFill>
              </a:rPr>
              <a:t>sort of Euclidean</a:t>
            </a:r>
          </a:p>
        </p:txBody>
      </p:sp>
      <p:cxnSp>
        <p:nvCxnSpPr>
          <p:cNvPr id="192516" name="Straight Connector 4"/>
          <p:cNvCxnSpPr>
            <a:cxnSpLocks noChangeShapeType="1"/>
          </p:cNvCxnSpPr>
          <p:nvPr/>
        </p:nvCxnSpPr>
        <p:spPr bwMode="auto">
          <a:xfrm rot="10800000">
            <a:off x="4800600" y="5334000"/>
            <a:ext cx="3124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449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7577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00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7680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1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7782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9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7885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7987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5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192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3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Highlight Orphans</a:t>
            </a:r>
          </a:p>
        </p:txBody>
      </p:sp>
      <p:pic>
        <p:nvPicPr>
          <p:cNvPr id="8089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6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294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9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397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8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499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0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6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</p:txBody>
      </p:sp>
    </p:spTree>
    <p:extLst>
      <p:ext uri="{BB962C8B-B14F-4D97-AF65-F5344CB8AC3E}">
        <p14:creationId xmlns:p14="http://schemas.microsoft.com/office/powerpoint/2010/main" val="16772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601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Trim Orphans</a:t>
            </a:r>
          </a:p>
        </p:txBody>
      </p:sp>
      <p:pic>
        <p:nvPicPr>
          <p:cNvPr id="8704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32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8806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6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89091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0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90115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28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91139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92163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0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Final Tree (common leaves)</a:t>
            </a:r>
          </a:p>
        </p:txBody>
      </p:sp>
      <p:pic>
        <p:nvPicPr>
          <p:cNvPr id="93187" name="Picture 4" descr="image1.png"/>
          <p:cNvPicPr>
            <a:picLocks noChangeAspect="1"/>
          </p:cNvPicPr>
          <p:nvPr/>
        </p:nvPicPr>
        <p:blipFill>
          <a:blip r:embed="rId3" cstate="print"/>
          <a:srcRect l="17500" t="16669" r="17500" b="16669"/>
          <a:stretch>
            <a:fillRect/>
          </a:stretch>
        </p:blipFill>
        <p:spPr bwMode="auto">
          <a:xfrm>
            <a:off x="914400" y="1371600"/>
            <a:ext cx="7131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0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Setting:    Connectivity &amp; Length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Background:    Phylogenetic Trees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Big Payoff:  Data space </a:t>
            </a:r>
            <a:r>
              <a:rPr lang="en-US" sz="3200" u="sng" smtClean="0">
                <a:solidFill>
                  <a:srgbClr val="000000"/>
                </a:solidFill>
              </a:rPr>
              <a:t>nearly Euclidean</a:t>
            </a: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                                  </a:t>
            </a:r>
            <a:r>
              <a:rPr lang="en-US" sz="3200" u="sng" smtClean="0">
                <a:solidFill>
                  <a:srgbClr val="000000"/>
                </a:solidFill>
              </a:rPr>
              <a:t>sort of Euclidean</a:t>
            </a:r>
          </a:p>
        </p:txBody>
      </p:sp>
      <p:cxnSp>
        <p:nvCxnSpPr>
          <p:cNvPr id="192516" name="Straight Connector 4"/>
          <p:cNvCxnSpPr>
            <a:cxnSpLocks noChangeShapeType="1"/>
          </p:cNvCxnSpPr>
          <p:nvPr/>
        </p:nvCxnSpPr>
        <p:spPr bwMode="auto">
          <a:xfrm rot="10800000">
            <a:off x="4800600" y="5334000"/>
            <a:ext cx="3124200" cy="304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2333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79425" y="1600200"/>
            <a:ext cx="4473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e.g.  n =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sz="3200" kern="0" dirty="0" smtClean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Thanks to Sean </a:t>
            </a:r>
            <a:r>
              <a:rPr lang="en-US" sz="1800" kern="0" dirty="0" err="1" smtClean="0">
                <a:solidFill>
                  <a:srgbClr val="000000"/>
                </a:solidFill>
                <a:latin typeface="+mn-lt"/>
              </a:rPr>
              <a:t>Skwerer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2971800" y="3886200"/>
            <a:ext cx="2057400" cy="304800"/>
          </a:xfrm>
          <a:prstGeom prst="straightConnector1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40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32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Find </a:t>
            </a:r>
            <a:r>
              <a:rPr lang="en-US" sz="3200" u="sng" dirty="0" smtClean="0">
                <a:solidFill>
                  <a:srgbClr val="000000"/>
                </a:solidFill>
              </a:rPr>
              <a:t>common</a:t>
            </a:r>
            <a:r>
              <a:rPr lang="en-US" sz="3200" dirty="0" smtClean="0">
                <a:solidFill>
                  <a:srgbClr val="000000"/>
                </a:solidFill>
              </a:rPr>
              <a:t> cortical landmarks (</a:t>
            </a: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3200" i="1" dirty="0" smtClean="0">
                <a:solidFill>
                  <a:srgbClr val="000000"/>
                </a:solidFill>
              </a:rPr>
              <a:t>corresponding</a:t>
            </a:r>
            <a:r>
              <a:rPr lang="en-US" sz="3200" dirty="0" smtClean="0">
                <a:solidFill>
                  <a:srgbClr val="000000"/>
                </a:solidFill>
              </a:rPr>
              <a:t> across cases</a:t>
            </a:r>
          </a:p>
        </p:txBody>
      </p:sp>
    </p:spTree>
    <p:extLst>
      <p:ext uri="{BB962C8B-B14F-4D97-AF65-F5344CB8AC3E}">
        <p14:creationId xmlns:p14="http://schemas.microsoft.com/office/powerpoint/2010/main" val="38156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24600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endCxn id="71" idx="2"/>
          </p:cNvCxnSpPr>
          <p:nvPr/>
        </p:nvCxnSpPr>
        <p:spPr bwMode="auto">
          <a:xfrm flipV="1">
            <a:off x="4191000" y="3491425"/>
            <a:ext cx="1893841" cy="137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73" idx="2"/>
          </p:cNvCxnSpPr>
          <p:nvPr/>
        </p:nvCxnSpPr>
        <p:spPr bwMode="auto">
          <a:xfrm>
            <a:off x="4191000" y="3505200"/>
            <a:ext cx="2633138" cy="20360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70" idx="2"/>
          </p:cNvCxnSpPr>
          <p:nvPr/>
        </p:nvCxnSpPr>
        <p:spPr bwMode="auto">
          <a:xfrm flipV="1">
            <a:off x="4191000" y="2866159"/>
            <a:ext cx="2684318" cy="63904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74" idx="0"/>
          </p:cNvCxnSpPr>
          <p:nvPr/>
        </p:nvCxnSpPr>
        <p:spPr bwMode="auto">
          <a:xfrm>
            <a:off x="4191000" y="3505200"/>
            <a:ext cx="1028700" cy="990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92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# edges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node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endCxn id="71" idx="2"/>
          </p:cNvCxnSpPr>
          <p:nvPr/>
        </p:nvCxnSpPr>
        <p:spPr bwMode="auto">
          <a:xfrm flipV="1">
            <a:off x="4191000" y="3491425"/>
            <a:ext cx="1893841" cy="1377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endCxn id="73" idx="2"/>
          </p:cNvCxnSpPr>
          <p:nvPr/>
        </p:nvCxnSpPr>
        <p:spPr bwMode="auto">
          <a:xfrm>
            <a:off x="4191000" y="3505200"/>
            <a:ext cx="2633138" cy="203609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70" idx="2"/>
          </p:cNvCxnSpPr>
          <p:nvPr/>
        </p:nvCxnSpPr>
        <p:spPr bwMode="auto">
          <a:xfrm flipV="1">
            <a:off x="4191000" y="2866159"/>
            <a:ext cx="2684318" cy="63904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74" idx="0"/>
          </p:cNvCxnSpPr>
          <p:nvPr/>
        </p:nvCxnSpPr>
        <p:spPr bwMode="auto">
          <a:xfrm>
            <a:off x="4191000" y="3505200"/>
            <a:ext cx="1028700" cy="990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209800" y="4343400"/>
            <a:ext cx="228600" cy="762000"/>
          </a:xfrm>
          <a:prstGeom prst="straightConnector1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453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(note:  </a:t>
            </a:r>
            <a:r>
              <a:rPr lang="en-US" i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labelled</a:t>
            </a:r>
            <a:r>
              <a:rPr lang="en-US" dirty="0" smtClean="0"/>
              <a:t>)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leaves</a:t>
            </a:r>
            <a:r>
              <a:rPr lang="en-US" dirty="0" smtClean="0"/>
              <a:t> </a:t>
            </a:r>
            <a:r>
              <a:rPr lang="en-US" dirty="0"/>
              <a:t>- fixed a </a:t>
            </a:r>
            <a:r>
              <a:rPr lang="en-US" dirty="0" smtClean="0"/>
              <a:t>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labeled </a:t>
            </a:r>
            <a:r>
              <a:rPr lang="en-US" dirty="0"/>
              <a:t>{0,1, . . . ,n</a:t>
            </a:r>
            <a:r>
              <a:rPr lang="en-US" dirty="0" smtClean="0"/>
              <a:t>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</a:rPr>
              <a:t>Internal (</a:t>
            </a:r>
            <a:r>
              <a:rPr lang="en-US" dirty="0" err="1" smtClean="0">
                <a:solidFill>
                  <a:srgbClr val="FF0000"/>
                </a:solidFill>
              </a:rPr>
              <a:t>nonleaf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vertices </a:t>
            </a:r>
            <a:r>
              <a:rPr lang="en-US" dirty="0"/>
              <a:t>degree ≥ </a:t>
            </a:r>
            <a:r>
              <a:rPr lang="en-US" dirty="0" smtClean="0"/>
              <a:t>3</a:t>
            </a:r>
            <a:endParaRPr lang="en-US" dirty="0"/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>
                <a:solidFill>
                  <a:srgbClr val="FF0000"/>
                </a:solidFill>
              </a:rPr>
              <a:t>edge</a:t>
            </a:r>
            <a:r>
              <a:rPr lang="en-US" dirty="0"/>
              <a:t> </a:t>
            </a:r>
            <a:r>
              <a:rPr lang="en-US" i="1" dirty="0">
                <a:solidFill>
                  <a:srgbClr val="885D17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 </a:t>
            </a:r>
            <a:r>
              <a:rPr lang="en-US" dirty="0" smtClean="0"/>
              <a:t>has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rgbClr val="FF0000"/>
                </a:solidFill>
              </a:rPr>
              <a:t>nonneg</a:t>
            </a:r>
            <a:r>
              <a:rPr lang="en-US" dirty="0" smtClean="0">
                <a:solidFill>
                  <a:srgbClr val="FF0000"/>
                </a:solidFill>
              </a:rPr>
              <a:t>. length</a:t>
            </a:r>
            <a:endParaRPr lang="en-US" i="1" dirty="0">
              <a:solidFill>
                <a:srgbClr val="885D1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1</a:t>
            </a:r>
            <a:r>
              <a:rPr lang="en-US" dirty="0" smtClean="0"/>
              <a:t>|=3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2</a:t>
            </a:r>
            <a:r>
              <a:rPr lang="en-US" dirty="0" smtClean="0"/>
              <a:t>|=4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/>
              <a:t>3</a:t>
            </a:r>
            <a:r>
              <a:rPr lang="en-US" dirty="0" smtClean="0"/>
              <a:t>|=</a:t>
            </a:r>
            <a:r>
              <a:rPr lang="en-US" dirty="0"/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Note:   To study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‘topology’,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(i.e. tree structure)</a:t>
            </a:r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1</a:t>
            </a:r>
            <a:r>
              <a:rPr lang="en-US" dirty="0" smtClean="0"/>
              <a:t>|=3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2</a:t>
            </a:r>
            <a:r>
              <a:rPr lang="en-US" dirty="0" smtClean="0"/>
              <a:t>|=4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/>
              <a:t>3</a:t>
            </a:r>
            <a:r>
              <a:rPr lang="en-US" dirty="0" smtClean="0"/>
              <a:t>|=</a:t>
            </a:r>
            <a:r>
              <a:rPr lang="en-US" dirty="0"/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Note:   To study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‘topology’,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(i.e. tree structure)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Enough to consider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i="1" dirty="0" smtClean="0"/>
              <a:t>only</a:t>
            </a:r>
            <a:r>
              <a:rPr lang="en-US" dirty="0" smtClean="0"/>
              <a:t> lengths of 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u="sng" dirty="0" smtClean="0"/>
              <a:t>internal</a:t>
            </a:r>
            <a:r>
              <a:rPr lang="en-US" dirty="0" smtClean="0"/>
              <a:t> edges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1</a:t>
            </a:r>
            <a:r>
              <a:rPr lang="en-US" dirty="0" smtClean="0"/>
              <a:t>|=3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2</a:t>
            </a:r>
            <a:r>
              <a:rPr lang="en-US" dirty="0" smtClean="0"/>
              <a:t>|=4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/>
              <a:t>3</a:t>
            </a:r>
            <a:r>
              <a:rPr lang="en-US" dirty="0" smtClean="0"/>
              <a:t>|=</a:t>
            </a:r>
            <a:r>
              <a:rPr lang="en-US" dirty="0"/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Labeled n-Trees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Terminology: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Leaf edges called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  ‘pendants’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(Care about lengths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 of pendants in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/>
              <a:t>            brain arteries)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/>
          </a:p>
        </p:txBody>
      </p:sp>
      <p:sp>
        <p:nvSpPr>
          <p:cNvPr id="69" name="Oval 68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6824138" y="549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467960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8" name="Straight Connector 77"/>
          <p:cNvCxnSpPr>
            <a:stCxn id="69" idx="4"/>
            <a:endCxn id="70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stCxn id="71" idx="7"/>
            <a:endCxn id="70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>
            <a:stCxn id="74" idx="7"/>
            <a:endCxn id="71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70" idx="5"/>
            <a:endCxn id="72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1" idx="5"/>
            <a:endCxn id="73" idx="0"/>
          </p:cNvCxnSpPr>
          <p:nvPr/>
        </p:nvCxnSpPr>
        <p:spPr bwMode="auto">
          <a:xfrm>
            <a:off x="6149882" y="3524489"/>
            <a:ext cx="712356" cy="197005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Oval 82"/>
          <p:cNvSpPr/>
          <p:nvPr/>
        </p:nvSpPr>
        <p:spPr bwMode="auto">
          <a:xfrm>
            <a:off x="7168382" y="61722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4" name="Straight Connector 83"/>
          <p:cNvCxnSpPr>
            <a:stCxn id="74" idx="4"/>
            <a:endCxn id="77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74" idx="5"/>
            <a:endCxn id="75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73" idx="3"/>
            <a:endCxn id="76" idx="7"/>
          </p:cNvCxnSpPr>
          <p:nvPr/>
        </p:nvCxnSpPr>
        <p:spPr bwMode="auto">
          <a:xfrm flipH="1">
            <a:off x="6533001" y="5574363"/>
            <a:ext cx="302296" cy="6115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73" idx="5"/>
            <a:endCxn id="83" idx="6"/>
          </p:cNvCxnSpPr>
          <p:nvPr/>
        </p:nvCxnSpPr>
        <p:spPr bwMode="auto">
          <a:xfrm>
            <a:off x="6889179" y="5574363"/>
            <a:ext cx="355403" cy="64459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25"/>
          <p:cNvSpPr>
            <a:spLocks/>
          </p:cNvSpPr>
          <p:nvPr/>
        </p:nvSpPr>
        <p:spPr bwMode="auto">
          <a:xfrm>
            <a:off x="6437174" y="6313487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6"/>
          <p:cNvSpPr>
            <a:spLocks noEditPoints="1"/>
          </p:cNvSpPr>
          <p:nvPr/>
        </p:nvSpPr>
        <p:spPr bwMode="auto">
          <a:xfrm>
            <a:off x="7148662" y="635461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976120" y="1450170"/>
            <a:ext cx="183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root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0098" y="2919845"/>
            <a:ext cx="122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1</a:t>
            </a:r>
            <a:r>
              <a:rPr lang="en-US" dirty="0" smtClean="0"/>
              <a:t>|=3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876798" y="376388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 smtClean="0"/>
              <a:t>2</a:t>
            </a:r>
            <a:r>
              <a:rPr lang="en-US" dirty="0" smtClean="0"/>
              <a:t>|=4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943600" y="4589318"/>
            <a:ext cx="12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|e</a:t>
            </a:r>
            <a:r>
              <a:rPr lang="en-US" baseline="-25000" dirty="0"/>
              <a:t>3</a:t>
            </a:r>
            <a:r>
              <a:rPr lang="en-US" dirty="0" smtClean="0"/>
              <a:t>|=</a:t>
            </a:r>
            <a:r>
              <a:rPr lang="en-US" dirty="0"/>
              <a:t>6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809424" y="1404003"/>
            <a:ext cx="1808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5-tree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dirty="0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Find </a:t>
            </a:r>
            <a:r>
              <a:rPr lang="en-US" sz="3200" u="sng" dirty="0" smtClean="0">
                <a:solidFill>
                  <a:srgbClr val="000000"/>
                </a:solidFill>
              </a:rPr>
              <a:t>common</a:t>
            </a:r>
            <a:r>
              <a:rPr lang="en-US" sz="3200" dirty="0" smtClean="0">
                <a:solidFill>
                  <a:srgbClr val="000000"/>
                </a:solidFill>
              </a:rPr>
              <a:t> cortical landmarks (</a:t>
            </a: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sz="3200" i="1" dirty="0" smtClean="0">
                <a:solidFill>
                  <a:srgbClr val="000000"/>
                </a:solidFill>
              </a:rPr>
              <a:t>corresponding</a:t>
            </a:r>
            <a:r>
              <a:rPr lang="en-US" sz="3200" dirty="0" smtClean="0">
                <a:solidFill>
                  <a:srgbClr val="000000"/>
                </a:solidFill>
              </a:rPr>
              <a:t> across cases</a:t>
            </a:r>
          </a:p>
          <a:p>
            <a:pPr algn="ctr">
              <a:lnSpc>
                <a:spcPct val="13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err="1" smtClean="0">
                <a:solidFill>
                  <a:srgbClr val="000000"/>
                </a:solidFill>
              </a:rPr>
              <a:t>Oguz</a:t>
            </a:r>
            <a:r>
              <a:rPr lang="en-US" sz="3200" smtClean="0">
                <a:solidFill>
                  <a:srgbClr val="000000"/>
                </a:solidFill>
              </a:rPr>
              <a:t> (2009)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656341" y="445596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161041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8" name="Straight Connector 37"/>
          <p:cNvCxnSpPr>
            <a:stCxn id="22" idx="4"/>
            <a:endCxn id="28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7"/>
            <a:endCxn id="28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2" idx="7"/>
            <a:endCxn id="29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8" idx="5"/>
            <a:endCxn id="30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9" idx="5"/>
            <a:endCxn id="31" idx="0"/>
          </p:cNvCxnSpPr>
          <p:nvPr/>
        </p:nvCxnSpPr>
        <p:spPr bwMode="auto">
          <a:xfrm>
            <a:off x="6149882" y="3524489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7010400" y="5261263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0" name="Straight Connector 59"/>
          <p:cNvCxnSpPr>
            <a:stCxn id="32" idx="4"/>
            <a:endCxn id="36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32" idx="5"/>
            <a:endCxn id="33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31" idx="3"/>
            <a:endCxn id="34" idx="7"/>
          </p:cNvCxnSpPr>
          <p:nvPr/>
        </p:nvCxnSpPr>
        <p:spPr bwMode="auto">
          <a:xfrm flipH="1">
            <a:off x="6226082" y="4535791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31" idx="5"/>
            <a:endCxn id="58" idx="6"/>
          </p:cNvCxnSpPr>
          <p:nvPr/>
        </p:nvCxnSpPr>
        <p:spPr bwMode="auto">
          <a:xfrm>
            <a:off x="6721382" y="4535791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25"/>
          <p:cNvSpPr>
            <a:spLocks/>
          </p:cNvSpPr>
          <p:nvPr/>
        </p:nvSpPr>
        <p:spPr bwMode="auto">
          <a:xfrm>
            <a:off x="6161041" y="5520821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26"/>
          <p:cNvSpPr>
            <a:spLocks noEditPoints="1"/>
          </p:cNvSpPr>
          <p:nvPr/>
        </p:nvSpPr>
        <p:spPr bwMode="auto">
          <a:xfrm>
            <a:off x="6996906" y="5513388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2536918" y="2229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554236" y="28392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763759" y="346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908518" y="527767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335259" y="447584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860518" y="4515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130682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839959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17618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8" name="Straight Connector 87"/>
          <p:cNvCxnSpPr>
            <a:stCxn id="79" idx="4"/>
            <a:endCxn id="80" idx="0"/>
          </p:cNvCxnSpPr>
          <p:nvPr/>
        </p:nvCxnSpPr>
        <p:spPr bwMode="auto">
          <a:xfrm>
            <a:off x="2575018" y="2323192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81" idx="7"/>
            <a:endCxn id="80" idx="4"/>
          </p:cNvCxnSpPr>
          <p:nvPr/>
        </p:nvCxnSpPr>
        <p:spPr bwMode="auto">
          <a:xfrm flipV="1">
            <a:off x="1828800" y="2932792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84" idx="7"/>
            <a:endCxn id="81" idx="3"/>
          </p:cNvCxnSpPr>
          <p:nvPr/>
        </p:nvCxnSpPr>
        <p:spPr bwMode="auto">
          <a:xfrm flipV="1">
            <a:off x="925559" y="3544363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80" idx="5"/>
            <a:endCxn id="82" idx="0"/>
          </p:cNvCxnSpPr>
          <p:nvPr/>
        </p:nvCxnSpPr>
        <p:spPr bwMode="auto">
          <a:xfrm>
            <a:off x="2619277" y="2919097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1" idx="5"/>
            <a:endCxn id="83" idx="0"/>
          </p:cNvCxnSpPr>
          <p:nvPr/>
        </p:nvCxnSpPr>
        <p:spPr bwMode="auto">
          <a:xfrm>
            <a:off x="1828800" y="3544363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2689318" y="5281137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4" name="Straight Connector 93"/>
          <p:cNvCxnSpPr>
            <a:stCxn id="84" idx="4"/>
            <a:endCxn id="87" idx="6"/>
          </p:cNvCxnSpPr>
          <p:nvPr/>
        </p:nvCxnSpPr>
        <p:spPr bwMode="auto">
          <a:xfrm flipH="1">
            <a:off x="593818" y="4609192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4" idx="5"/>
            <a:endCxn id="85" idx="0"/>
          </p:cNvCxnSpPr>
          <p:nvPr/>
        </p:nvCxnSpPr>
        <p:spPr bwMode="auto">
          <a:xfrm>
            <a:off x="925559" y="4595497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3" idx="3"/>
            <a:endCxn id="86" idx="7"/>
          </p:cNvCxnSpPr>
          <p:nvPr/>
        </p:nvCxnSpPr>
        <p:spPr bwMode="auto">
          <a:xfrm flipH="1">
            <a:off x="1905000" y="4555665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3" idx="5"/>
            <a:endCxn id="93" idx="6"/>
          </p:cNvCxnSpPr>
          <p:nvPr/>
        </p:nvCxnSpPr>
        <p:spPr bwMode="auto">
          <a:xfrm>
            <a:off x="2400300" y="4555665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Freeform 127"/>
          <p:cNvSpPr>
            <a:spLocks noEditPoints="1"/>
          </p:cNvSpPr>
          <p:nvPr/>
        </p:nvSpPr>
        <p:spPr bwMode="auto">
          <a:xfrm>
            <a:off x="2514215" y="1924874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3908518" y="5539654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23"/>
          <p:cNvSpPr>
            <a:spLocks/>
          </p:cNvSpPr>
          <p:nvPr/>
        </p:nvSpPr>
        <p:spPr bwMode="auto">
          <a:xfrm>
            <a:off x="525555" y="5517748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24"/>
          <p:cNvSpPr>
            <a:spLocks/>
          </p:cNvSpPr>
          <p:nvPr/>
        </p:nvSpPr>
        <p:spPr bwMode="auto">
          <a:xfrm>
            <a:off x="1144177" y="5534850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25"/>
          <p:cNvSpPr>
            <a:spLocks/>
          </p:cNvSpPr>
          <p:nvPr/>
        </p:nvSpPr>
        <p:spPr bwMode="auto">
          <a:xfrm>
            <a:off x="2676618" y="5497874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26"/>
          <p:cNvSpPr>
            <a:spLocks noEditPoints="1"/>
          </p:cNvSpPr>
          <p:nvPr/>
        </p:nvSpPr>
        <p:spPr bwMode="auto">
          <a:xfrm>
            <a:off x="1810855" y="5528644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706236" y="2977623"/>
            <a:ext cx="987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56" name="Oval 55"/>
          <p:cNvSpPr/>
          <p:nvPr/>
        </p:nvSpPr>
        <p:spPr bwMode="auto">
          <a:xfrm>
            <a:off x="1440906" y="5216020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838188" y="5297776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219200" y="6019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tree, since same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edges</a:t>
            </a:r>
          </a:p>
        </p:txBody>
      </p:sp>
    </p:spTree>
    <p:extLst>
      <p:ext uri="{BB962C8B-B14F-4D97-AF65-F5344CB8AC3E}">
        <p14:creationId xmlns:p14="http://schemas.microsoft.com/office/powerpoint/2010/main" val="7997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6858000" y="2209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875318" y="28194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84841" y="3444666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229600" y="525779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656341" y="4455968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181600" y="4495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451764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161041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838700" y="525780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8" name="Straight Connector 37"/>
          <p:cNvCxnSpPr>
            <a:stCxn id="22" idx="4"/>
            <a:endCxn id="28" idx="0"/>
          </p:cNvCxnSpPr>
          <p:nvPr/>
        </p:nvCxnSpPr>
        <p:spPr bwMode="auto">
          <a:xfrm>
            <a:off x="6896100" y="2303318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29" idx="7"/>
            <a:endCxn id="28" idx="4"/>
          </p:cNvCxnSpPr>
          <p:nvPr/>
        </p:nvCxnSpPr>
        <p:spPr bwMode="auto">
          <a:xfrm flipV="1">
            <a:off x="6149882" y="2912918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32" idx="7"/>
            <a:endCxn id="29" idx="3"/>
          </p:cNvCxnSpPr>
          <p:nvPr/>
        </p:nvCxnSpPr>
        <p:spPr bwMode="auto">
          <a:xfrm flipV="1">
            <a:off x="5246641" y="3524489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28" idx="5"/>
            <a:endCxn id="30" idx="0"/>
          </p:cNvCxnSpPr>
          <p:nvPr/>
        </p:nvCxnSpPr>
        <p:spPr bwMode="auto">
          <a:xfrm>
            <a:off x="6940359" y="2899223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29" idx="5"/>
            <a:endCxn id="31" idx="0"/>
          </p:cNvCxnSpPr>
          <p:nvPr/>
        </p:nvCxnSpPr>
        <p:spPr bwMode="auto">
          <a:xfrm>
            <a:off x="6149882" y="3524489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7010400" y="5261263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0" name="Straight Connector 59"/>
          <p:cNvCxnSpPr>
            <a:stCxn id="32" idx="4"/>
            <a:endCxn id="36" idx="6"/>
          </p:cNvCxnSpPr>
          <p:nvPr/>
        </p:nvCxnSpPr>
        <p:spPr bwMode="auto">
          <a:xfrm flipH="1">
            <a:off x="4914900" y="4589318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32" idx="5"/>
            <a:endCxn id="33" idx="0"/>
          </p:cNvCxnSpPr>
          <p:nvPr/>
        </p:nvCxnSpPr>
        <p:spPr bwMode="auto">
          <a:xfrm>
            <a:off x="5246641" y="4575623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31" idx="3"/>
            <a:endCxn id="34" idx="7"/>
          </p:cNvCxnSpPr>
          <p:nvPr/>
        </p:nvCxnSpPr>
        <p:spPr bwMode="auto">
          <a:xfrm flipH="1">
            <a:off x="6226082" y="4535791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31" idx="5"/>
            <a:endCxn id="58" idx="6"/>
          </p:cNvCxnSpPr>
          <p:nvPr/>
        </p:nvCxnSpPr>
        <p:spPr bwMode="auto">
          <a:xfrm>
            <a:off x="6721382" y="4535791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Freeform 127"/>
          <p:cNvSpPr>
            <a:spLocks noEditPoints="1"/>
          </p:cNvSpPr>
          <p:nvPr/>
        </p:nvSpPr>
        <p:spPr bwMode="auto">
          <a:xfrm>
            <a:off x="6835297" y="1905000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8261350" y="548640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23"/>
          <p:cNvSpPr>
            <a:spLocks/>
          </p:cNvSpPr>
          <p:nvPr/>
        </p:nvSpPr>
        <p:spPr bwMode="auto">
          <a:xfrm>
            <a:off x="4846637" y="549787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24"/>
          <p:cNvSpPr>
            <a:spLocks/>
          </p:cNvSpPr>
          <p:nvPr/>
        </p:nvSpPr>
        <p:spPr bwMode="auto">
          <a:xfrm>
            <a:off x="5465259" y="5514976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25"/>
          <p:cNvSpPr>
            <a:spLocks/>
          </p:cNvSpPr>
          <p:nvPr/>
        </p:nvSpPr>
        <p:spPr bwMode="auto">
          <a:xfrm>
            <a:off x="6161041" y="5520821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26"/>
          <p:cNvSpPr>
            <a:spLocks noEditPoints="1"/>
          </p:cNvSpPr>
          <p:nvPr/>
        </p:nvSpPr>
        <p:spPr bwMode="auto">
          <a:xfrm>
            <a:off x="6996906" y="5513388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8"/>
          <p:cNvSpPr/>
          <p:nvPr/>
        </p:nvSpPr>
        <p:spPr bwMode="auto">
          <a:xfrm>
            <a:off x="2536918" y="2229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554236" y="28392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763759" y="3464540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3908518" y="527767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335259" y="4475842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860518" y="4515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130682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839959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517618" y="5277674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8" name="Straight Connector 87"/>
          <p:cNvCxnSpPr>
            <a:stCxn id="79" idx="4"/>
            <a:endCxn id="80" idx="0"/>
          </p:cNvCxnSpPr>
          <p:nvPr/>
        </p:nvCxnSpPr>
        <p:spPr bwMode="auto">
          <a:xfrm>
            <a:off x="2575018" y="2323192"/>
            <a:ext cx="17318" cy="51608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>
            <a:stCxn id="81" idx="7"/>
            <a:endCxn id="80" idx="4"/>
          </p:cNvCxnSpPr>
          <p:nvPr/>
        </p:nvCxnSpPr>
        <p:spPr bwMode="auto">
          <a:xfrm flipV="1">
            <a:off x="1828800" y="2932792"/>
            <a:ext cx="763536" cy="54544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84" idx="7"/>
            <a:endCxn id="81" idx="3"/>
          </p:cNvCxnSpPr>
          <p:nvPr/>
        </p:nvCxnSpPr>
        <p:spPr bwMode="auto">
          <a:xfrm flipV="1">
            <a:off x="925559" y="3544363"/>
            <a:ext cx="849359" cy="98500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80" idx="5"/>
            <a:endCxn id="82" idx="0"/>
          </p:cNvCxnSpPr>
          <p:nvPr/>
        </p:nvCxnSpPr>
        <p:spPr bwMode="auto">
          <a:xfrm>
            <a:off x="2619277" y="2919097"/>
            <a:ext cx="1327341" cy="235857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81" idx="5"/>
            <a:endCxn id="83" idx="0"/>
          </p:cNvCxnSpPr>
          <p:nvPr/>
        </p:nvCxnSpPr>
        <p:spPr bwMode="auto">
          <a:xfrm>
            <a:off x="1828800" y="3544363"/>
            <a:ext cx="544559" cy="93147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Oval 92"/>
          <p:cNvSpPr/>
          <p:nvPr/>
        </p:nvSpPr>
        <p:spPr bwMode="auto">
          <a:xfrm>
            <a:off x="2689318" y="5281137"/>
            <a:ext cx="76200" cy="93518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4" name="Straight Connector 93"/>
          <p:cNvCxnSpPr>
            <a:stCxn id="84" idx="4"/>
            <a:endCxn id="87" idx="6"/>
          </p:cNvCxnSpPr>
          <p:nvPr/>
        </p:nvCxnSpPr>
        <p:spPr bwMode="auto">
          <a:xfrm flipH="1">
            <a:off x="593818" y="4609192"/>
            <a:ext cx="304800" cy="71524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84" idx="5"/>
            <a:endCxn id="85" idx="0"/>
          </p:cNvCxnSpPr>
          <p:nvPr/>
        </p:nvCxnSpPr>
        <p:spPr bwMode="auto">
          <a:xfrm>
            <a:off x="925559" y="4595497"/>
            <a:ext cx="243223" cy="68217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83" idx="3"/>
            <a:endCxn id="86" idx="7"/>
          </p:cNvCxnSpPr>
          <p:nvPr/>
        </p:nvCxnSpPr>
        <p:spPr bwMode="auto">
          <a:xfrm flipH="1">
            <a:off x="1905000" y="4555665"/>
            <a:ext cx="441418" cy="735704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83" idx="5"/>
            <a:endCxn id="93" idx="6"/>
          </p:cNvCxnSpPr>
          <p:nvPr/>
        </p:nvCxnSpPr>
        <p:spPr bwMode="auto">
          <a:xfrm>
            <a:off x="2400300" y="4555665"/>
            <a:ext cx="365218" cy="772231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Freeform 127"/>
          <p:cNvSpPr>
            <a:spLocks noEditPoints="1"/>
          </p:cNvSpPr>
          <p:nvPr/>
        </p:nvSpPr>
        <p:spPr bwMode="auto">
          <a:xfrm>
            <a:off x="2514215" y="1924874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57"/>
          <p:cNvSpPr>
            <a:spLocks/>
          </p:cNvSpPr>
          <p:nvPr/>
        </p:nvSpPr>
        <p:spPr bwMode="auto">
          <a:xfrm>
            <a:off x="2704492" y="5513388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23"/>
          <p:cNvSpPr>
            <a:spLocks/>
          </p:cNvSpPr>
          <p:nvPr/>
        </p:nvSpPr>
        <p:spPr bwMode="auto">
          <a:xfrm>
            <a:off x="525555" y="5517748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24"/>
          <p:cNvSpPr>
            <a:spLocks/>
          </p:cNvSpPr>
          <p:nvPr/>
        </p:nvSpPr>
        <p:spPr bwMode="auto">
          <a:xfrm>
            <a:off x="1144177" y="5534850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25"/>
          <p:cNvSpPr>
            <a:spLocks/>
          </p:cNvSpPr>
          <p:nvPr/>
        </p:nvSpPr>
        <p:spPr bwMode="auto">
          <a:xfrm>
            <a:off x="1839959" y="5540695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26"/>
          <p:cNvSpPr>
            <a:spLocks noEditPoints="1"/>
          </p:cNvSpPr>
          <p:nvPr/>
        </p:nvSpPr>
        <p:spPr bwMode="auto">
          <a:xfrm>
            <a:off x="3895024" y="5498338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706236" y="2977623"/>
            <a:ext cx="987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cxnSp>
        <p:nvCxnSpPr>
          <p:cNvPr id="105" name="Straight Connector 104"/>
          <p:cNvCxnSpPr/>
          <p:nvPr/>
        </p:nvCxnSpPr>
        <p:spPr bwMode="auto">
          <a:xfrm flipH="1">
            <a:off x="3706236" y="3266281"/>
            <a:ext cx="865764" cy="95805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3796724" y="3266281"/>
            <a:ext cx="775276" cy="83740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Oval 106"/>
          <p:cNvSpPr/>
          <p:nvPr/>
        </p:nvSpPr>
        <p:spPr bwMode="auto">
          <a:xfrm>
            <a:off x="2411459" y="5257798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6748632" y="5216020"/>
            <a:ext cx="1788705" cy="6096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33400" y="60198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US" sz="3200" u="sng" kern="0" dirty="0" smtClean="0">
                <a:solidFill>
                  <a:srgbClr val="000000"/>
                </a:solidFill>
                <a:latin typeface="+mn-lt"/>
              </a:rPr>
              <a:t>Different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tree, since different 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33862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962400" y="34290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81600" y="44196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819400" y="4447309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00200" y="4426527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38600" y="4426527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24600" y="4495800"/>
            <a:ext cx="152400" cy="1524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3" name="Straight Connector 12"/>
          <p:cNvCxnSpPr>
            <a:stCxn id="5" idx="4"/>
            <a:endCxn id="9" idx="7"/>
          </p:cNvCxnSpPr>
          <p:nvPr/>
        </p:nvCxnSpPr>
        <p:spPr bwMode="auto">
          <a:xfrm rot="5400000">
            <a:off x="2450719" y="2860963"/>
            <a:ext cx="867445" cy="23083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4"/>
            <a:endCxn id="7" idx="7"/>
          </p:cNvCxnSpPr>
          <p:nvPr/>
        </p:nvCxnSpPr>
        <p:spPr bwMode="auto">
          <a:xfrm rot="5400000">
            <a:off x="3049928" y="3480954"/>
            <a:ext cx="888227" cy="10891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5" idx="4"/>
            <a:endCxn id="10" idx="4"/>
          </p:cNvCxnSpPr>
          <p:nvPr/>
        </p:nvCxnSpPr>
        <p:spPr bwMode="auto">
          <a:xfrm rot="16200000" flipH="1">
            <a:off x="3577937" y="4042063"/>
            <a:ext cx="997527" cy="762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5" idx="5"/>
            <a:endCxn id="6" idx="2"/>
          </p:cNvCxnSpPr>
          <p:nvPr/>
        </p:nvCxnSpPr>
        <p:spPr bwMode="auto">
          <a:xfrm>
            <a:off x="4092482" y="3559082"/>
            <a:ext cx="1089118" cy="9367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5" idx="5"/>
            <a:endCxn id="11" idx="2"/>
          </p:cNvCxnSpPr>
          <p:nvPr/>
        </p:nvCxnSpPr>
        <p:spPr bwMode="auto">
          <a:xfrm rot="16200000" flipH="1">
            <a:off x="4702082" y="2949482"/>
            <a:ext cx="1012918" cy="2232118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4"/>
            <a:endCxn id="5" idx="0"/>
          </p:cNvCxnSpPr>
          <p:nvPr/>
        </p:nvCxnSpPr>
        <p:spPr bwMode="auto">
          <a:xfrm>
            <a:off x="4038600" y="2209800"/>
            <a:ext cx="0" cy="1219200"/>
          </a:xfrm>
          <a:prstGeom prst="line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Freeform 57"/>
          <p:cNvSpPr>
            <a:spLocks/>
          </p:cNvSpPr>
          <p:nvPr/>
        </p:nvSpPr>
        <p:spPr bwMode="auto">
          <a:xfrm>
            <a:off x="5262006" y="4929960"/>
            <a:ext cx="88900" cy="160338"/>
          </a:xfrm>
          <a:custGeom>
            <a:avLst/>
            <a:gdLst>
              <a:gd name="T0" fmla="*/ 22 w 56"/>
              <a:gd name="T1" fmla="*/ 0 h 101"/>
              <a:gd name="T2" fmla="*/ 56 w 56"/>
              <a:gd name="T3" fmla="*/ 0 h 101"/>
              <a:gd name="T4" fmla="*/ 50 w 56"/>
              <a:gd name="T5" fmla="*/ 12 h 101"/>
              <a:gd name="T6" fmla="*/ 20 w 56"/>
              <a:gd name="T7" fmla="*/ 12 h 101"/>
              <a:gd name="T8" fmla="*/ 14 w 56"/>
              <a:gd name="T9" fmla="*/ 26 h 101"/>
              <a:gd name="T10" fmla="*/ 27 w 56"/>
              <a:gd name="T11" fmla="*/ 28 h 101"/>
              <a:gd name="T12" fmla="*/ 37 w 56"/>
              <a:gd name="T13" fmla="*/ 34 h 101"/>
              <a:gd name="T14" fmla="*/ 45 w 56"/>
              <a:gd name="T15" fmla="*/ 40 h 101"/>
              <a:gd name="T16" fmla="*/ 50 w 56"/>
              <a:gd name="T17" fmla="*/ 47 h 101"/>
              <a:gd name="T18" fmla="*/ 53 w 56"/>
              <a:gd name="T19" fmla="*/ 55 h 101"/>
              <a:gd name="T20" fmla="*/ 54 w 56"/>
              <a:gd name="T21" fmla="*/ 64 h 101"/>
              <a:gd name="T22" fmla="*/ 53 w 56"/>
              <a:gd name="T23" fmla="*/ 71 h 101"/>
              <a:gd name="T24" fmla="*/ 51 w 56"/>
              <a:gd name="T25" fmla="*/ 77 h 101"/>
              <a:gd name="T26" fmla="*/ 48 w 56"/>
              <a:gd name="T27" fmla="*/ 84 h 101"/>
              <a:gd name="T28" fmla="*/ 44 w 56"/>
              <a:gd name="T29" fmla="*/ 90 h 101"/>
              <a:gd name="T30" fmla="*/ 41 w 56"/>
              <a:gd name="T31" fmla="*/ 92 h 101"/>
              <a:gd name="T32" fmla="*/ 37 w 56"/>
              <a:gd name="T33" fmla="*/ 95 h 101"/>
              <a:gd name="T34" fmla="*/ 33 w 56"/>
              <a:gd name="T35" fmla="*/ 96 h 101"/>
              <a:gd name="T36" fmla="*/ 25 w 56"/>
              <a:gd name="T37" fmla="*/ 100 h 101"/>
              <a:gd name="T38" fmla="*/ 17 w 56"/>
              <a:gd name="T39" fmla="*/ 101 h 101"/>
              <a:gd name="T40" fmla="*/ 12 w 56"/>
              <a:gd name="T41" fmla="*/ 101 h 101"/>
              <a:gd name="T42" fmla="*/ 7 w 56"/>
              <a:gd name="T43" fmla="*/ 100 h 101"/>
              <a:gd name="T44" fmla="*/ 4 w 56"/>
              <a:gd name="T45" fmla="*/ 98 h 101"/>
              <a:gd name="T46" fmla="*/ 1 w 56"/>
              <a:gd name="T47" fmla="*/ 95 h 101"/>
              <a:gd name="T48" fmla="*/ 0 w 56"/>
              <a:gd name="T49" fmla="*/ 92 h 101"/>
              <a:gd name="T50" fmla="*/ 0 w 56"/>
              <a:gd name="T51" fmla="*/ 90 h 101"/>
              <a:gd name="T52" fmla="*/ 1 w 56"/>
              <a:gd name="T53" fmla="*/ 89 h 101"/>
              <a:gd name="T54" fmla="*/ 1 w 56"/>
              <a:gd name="T55" fmla="*/ 89 h 101"/>
              <a:gd name="T56" fmla="*/ 1 w 56"/>
              <a:gd name="T57" fmla="*/ 89 h 101"/>
              <a:gd name="T58" fmla="*/ 3 w 56"/>
              <a:gd name="T59" fmla="*/ 87 h 101"/>
              <a:gd name="T60" fmla="*/ 11 w 56"/>
              <a:gd name="T61" fmla="*/ 87 h 101"/>
              <a:gd name="T62" fmla="*/ 14 w 56"/>
              <a:gd name="T63" fmla="*/ 90 h 101"/>
              <a:gd name="T64" fmla="*/ 16 w 56"/>
              <a:gd name="T65" fmla="*/ 91 h 101"/>
              <a:gd name="T66" fmla="*/ 19 w 56"/>
              <a:gd name="T67" fmla="*/ 92 h 101"/>
              <a:gd name="T68" fmla="*/ 22 w 56"/>
              <a:gd name="T69" fmla="*/ 92 h 101"/>
              <a:gd name="T70" fmla="*/ 25 w 56"/>
              <a:gd name="T71" fmla="*/ 93 h 101"/>
              <a:gd name="T72" fmla="*/ 32 w 56"/>
              <a:gd name="T73" fmla="*/ 92 h 101"/>
              <a:gd name="T74" fmla="*/ 39 w 56"/>
              <a:gd name="T75" fmla="*/ 87 h 101"/>
              <a:gd name="T76" fmla="*/ 44 w 56"/>
              <a:gd name="T77" fmla="*/ 80 h 101"/>
              <a:gd name="T78" fmla="*/ 45 w 56"/>
              <a:gd name="T79" fmla="*/ 71 h 101"/>
              <a:gd name="T80" fmla="*/ 44 w 56"/>
              <a:gd name="T81" fmla="*/ 65 h 101"/>
              <a:gd name="T82" fmla="*/ 43 w 56"/>
              <a:gd name="T83" fmla="*/ 59 h 101"/>
              <a:gd name="T84" fmla="*/ 39 w 56"/>
              <a:gd name="T85" fmla="*/ 54 h 101"/>
              <a:gd name="T86" fmla="*/ 35 w 56"/>
              <a:gd name="T87" fmla="*/ 49 h 101"/>
              <a:gd name="T88" fmla="*/ 30 w 56"/>
              <a:gd name="T89" fmla="*/ 45 h 101"/>
              <a:gd name="T90" fmla="*/ 23 w 56"/>
              <a:gd name="T91" fmla="*/ 42 h 101"/>
              <a:gd name="T92" fmla="*/ 14 w 56"/>
              <a:gd name="T93" fmla="*/ 40 h 101"/>
              <a:gd name="T94" fmla="*/ 3 w 56"/>
              <a:gd name="T95" fmla="*/ 39 h 101"/>
              <a:gd name="T96" fmla="*/ 22 w 56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6" h="101">
                <a:moveTo>
                  <a:pt x="22" y="0"/>
                </a:moveTo>
                <a:lnTo>
                  <a:pt x="56" y="0"/>
                </a:lnTo>
                <a:lnTo>
                  <a:pt x="50" y="12"/>
                </a:lnTo>
                <a:lnTo>
                  <a:pt x="20" y="12"/>
                </a:lnTo>
                <a:lnTo>
                  <a:pt x="14" y="26"/>
                </a:lnTo>
                <a:lnTo>
                  <a:pt x="27" y="28"/>
                </a:lnTo>
                <a:lnTo>
                  <a:pt x="37" y="34"/>
                </a:lnTo>
                <a:lnTo>
                  <a:pt x="45" y="40"/>
                </a:lnTo>
                <a:lnTo>
                  <a:pt x="50" y="47"/>
                </a:lnTo>
                <a:lnTo>
                  <a:pt x="53" y="55"/>
                </a:lnTo>
                <a:lnTo>
                  <a:pt x="54" y="64"/>
                </a:lnTo>
                <a:lnTo>
                  <a:pt x="53" y="71"/>
                </a:lnTo>
                <a:lnTo>
                  <a:pt x="51" y="77"/>
                </a:lnTo>
                <a:lnTo>
                  <a:pt x="48" y="84"/>
                </a:lnTo>
                <a:lnTo>
                  <a:pt x="44" y="90"/>
                </a:lnTo>
                <a:lnTo>
                  <a:pt x="41" y="92"/>
                </a:lnTo>
                <a:lnTo>
                  <a:pt x="37" y="95"/>
                </a:lnTo>
                <a:lnTo>
                  <a:pt x="33" y="96"/>
                </a:lnTo>
                <a:lnTo>
                  <a:pt x="25" y="100"/>
                </a:lnTo>
                <a:lnTo>
                  <a:pt x="17" y="101"/>
                </a:lnTo>
                <a:lnTo>
                  <a:pt x="12" y="101"/>
                </a:lnTo>
                <a:lnTo>
                  <a:pt x="7" y="100"/>
                </a:lnTo>
                <a:lnTo>
                  <a:pt x="4" y="98"/>
                </a:lnTo>
                <a:lnTo>
                  <a:pt x="1" y="95"/>
                </a:lnTo>
                <a:lnTo>
                  <a:pt x="0" y="92"/>
                </a:lnTo>
                <a:lnTo>
                  <a:pt x="0" y="90"/>
                </a:lnTo>
                <a:lnTo>
                  <a:pt x="1" y="89"/>
                </a:lnTo>
                <a:lnTo>
                  <a:pt x="1" y="89"/>
                </a:lnTo>
                <a:lnTo>
                  <a:pt x="1" y="89"/>
                </a:lnTo>
                <a:lnTo>
                  <a:pt x="3" y="87"/>
                </a:lnTo>
                <a:lnTo>
                  <a:pt x="11" y="87"/>
                </a:lnTo>
                <a:lnTo>
                  <a:pt x="14" y="90"/>
                </a:lnTo>
                <a:lnTo>
                  <a:pt x="16" y="91"/>
                </a:lnTo>
                <a:lnTo>
                  <a:pt x="19" y="92"/>
                </a:lnTo>
                <a:lnTo>
                  <a:pt x="22" y="92"/>
                </a:lnTo>
                <a:lnTo>
                  <a:pt x="25" y="93"/>
                </a:lnTo>
                <a:lnTo>
                  <a:pt x="32" y="92"/>
                </a:lnTo>
                <a:lnTo>
                  <a:pt x="39" y="87"/>
                </a:lnTo>
                <a:lnTo>
                  <a:pt x="44" y="80"/>
                </a:lnTo>
                <a:lnTo>
                  <a:pt x="45" y="71"/>
                </a:lnTo>
                <a:lnTo>
                  <a:pt x="44" y="65"/>
                </a:lnTo>
                <a:lnTo>
                  <a:pt x="43" y="59"/>
                </a:lnTo>
                <a:lnTo>
                  <a:pt x="39" y="54"/>
                </a:lnTo>
                <a:lnTo>
                  <a:pt x="35" y="49"/>
                </a:lnTo>
                <a:lnTo>
                  <a:pt x="30" y="45"/>
                </a:lnTo>
                <a:lnTo>
                  <a:pt x="23" y="42"/>
                </a:lnTo>
                <a:lnTo>
                  <a:pt x="14" y="40"/>
                </a:lnTo>
                <a:lnTo>
                  <a:pt x="3" y="39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23"/>
          <p:cNvSpPr>
            <a:spLocks/>
          </p:cNvSpPr>
          <p:nvPr/>
        </p:nvSpPr>
        <p:spPr bwMode="auto">
          <a:xfrm>
            <a:off x="1646237" y="4850884"/>
            <a:ext cx="60325" cy="160338"/>
          </a:xfrm>
          <a:custGeom>
            <a:avLst/>
            <a:gdLst>
              <a:gd name="T0" fmla="*/ 23 w 38"/>
              <a:gd name="T1" fmla="*/ 0 h 101"/>
              <a:gd name="T2" fmla="*/ 26 w 38"/>
              <a:gd name="T3" fmla="*/ 0 h 101"/>
              <a:gd name="T4" fmla="*/ 26 w 38"/>
              <a:gd name="T5" fmla="*/ 95 h 101"/>
              <a:gd name="T6" fmla="*/ 27 w 38"/>
              <a:gd name="T7" fmla="*/ 96 h 101"/>
              <a:gd name="T8" fmla="*/ 28 w 38"/>
              <a:gd name="T9" fmla="*/ 97 h 101"/>
              <a:gd name="T10" fmla="*/ 28 w 38"/>
              <a:gd name="T11" fmla="*/ 98 h 101"/>
              <a:gd name="T12" fmla="*/ 29 w 38"/>
              <a:gd name="T13" fmla="*/ 98 h 101"/>
              <a:gd name="T14" fmla="*/ 31 w 38"/>
              <a:gd name="T15" fmla="*/ 99 h 101"/>
              <a:gd name="T16" fmla="*/ 33 w 38"/>
              <a:gd name="T17" fmla="*/ 100 h 101"/>
              <a:gd name="T18" fmla="*/ 38 w 38"/>
              <a:gd name="T19" fmla="*/ 100 h 101"/>
              <a:gd name="T20" fmla="*/ 38 w 38"/>
              <a:gd name="T21" fmla="*/ 101 h 101"/>
              <a:gd name="T22" fmla="*/ 1 w 38"/>
              <a:gd name="T23" fmla="*/ 101 h 101"/>
              <a:gd name="T24" fmla="*/ 1 w 38"/>
              <a:gd name="T25" fmla="*/ 100 h 101"/>
              <a:gd name="T26" fmla="*/ 7 w 38"/>
              <a:gd name="T27" fmla="*/ 100 h 101"/>
              <a:gd name="T28" fmla="*/ 10 w 38"/>
              <a:gd name="T29" fmla="*/ 98 h 101"/>
              <a:gd name="T30" fmla="*/ 11 w 38"/>
              <a:gd name="T31" fmla="*/ 98 h 101"/>
              <a:gd name="T32" fmla="*/ 12 w 38"/>
              <a:gd name="T33" fmla="*/ 97 h 101"/>
              <a:gd name="T34" fmla="*/ 12 w 38"/>
              <a:gd name="T35" fmla="*/ 95 h 101"/>
              <a:gd name="T36" fmla="*/ 13 w 38"/>
              <a:gd name="T37" fmla="*/ 94 h 101"/>
              <a:gd name="T38" fmla="*/ 13 w 38"/>
              <a:gd name="T39" fmla="*/ 91 h 101"/>
              <a:gd name="T40" fmla="*/ 13 w 38"/>
              <a:gd name="T41" fmla="*/ 14 h 101"/>
              <a:gd name="T42" fmla="*/ 12 w 38"/>
              <a:gd name="T43" fmla="*/ 12 h 101"/>
              <a:gd name="T44" fmla="*/ 11 w 38"/>
              <a:gd name="T45" fmla="*/ 12 h 101"/>
              <a:gd name="T46" fmla="*/ 10 w 38"/>
              <a:gd name="T47" fmla="*/ 10 h 101"/>
              <a:gd name="T48" fmla="*/ 6 w 38"/>
              <a:gd name="T49" fmla="*/ 10 h 101"/>
              <a:gd name="T50" fmla="*/ 5 w 38"/>
              <a:gd name="T51" fmla="*/ 11 h 101"/>
              <a:gd name="T52" fmla="*/ 3 w 38"/>
              <a:gd name="T53" fmla="*/ 11 h 101"/>
              <a:gd name="T54" fmla="*/ 1 w 38"/>
              <a:gd name="T55" fmla="*/ 12 h 101"/>
              <a:gd name="T56" fmla="*/ 0 w 38"/>
              <a:gd name="T57" fmla="*/ 10 h 101"/>
              <a:gd name="T58" fmla="*/ 23 w 38"/>
              <a:gd name="T5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101">
                <a:moveTo>
                  <a:pt x="23" y="0"/>
                </a:moveTo>
                <a:lnTo>
                  <a:pt x="26" y="0"/>
                </a:lnTo>
                <a:lnTo>
                  <a:pt x="26" y="95"/>
                </a:lnTo>
                <a:lnTo>
                  <a:pt x="27" y="96"/>
                </a:lnTo>
                <a:lnTo>
                  <a:pt x="28" y="97"/>
                </a:lnTo>
                <a:lnTo>
                  <a:pt x="28" y="98"/>
                </a:lnTo>
                <a:lnTo>
                  <a:pt x="29" y="98"/>
                </a:lnTo>
                <a:lnTo>
                  <a:pt x="31" y="99"/>
                </a:lnTo>
                <a:lnTo>
                  <a:pt x="33" y="100"/>
                </a:lnTo>
                <a:lnTo>
                  <a:pt x="38" y="100"/>
                </a:lnTo>
                <a:lnTo>
                  <a:pt x="38" y="101"/>
                </a:lnTo>
                <a:lnTo>
                  <a:pt x="1" y="101"/>
                </a:lnTo>
                <a:lnTo>
                  <a:pt x="1" y="100"/>
                </a:lnTo>
                <a:lnTo>
                  <a:pt x="7" y="100"/>
                </a:lnTo>
                <a:lnTo>
                  <a:pt x="10" y="98"/>
                </a:lnTo>
                <a:lnTo>
                  <a:pt x="11" y="98"/>
                </a:lnTo>
                <a:lnTo>
                  <a:pt x="12" y="97"/>
                </a:lnTo>
                <a:lnTo>
                  <a:pt x="12" y="95"/>
                </a:lnTo>
                <a:lnTo>
                  <a:pt x="13" y="94"/>
                </a:lnTo>
                <a:lnTo>
                  <a:pt x="13" y="91"/>
                </a:lnTo>
                <a:lnTo>
                  <a:pt x="13" y="14"/>
                </a:lnTo>
                <a:lnTo>
                  <a:pt x="12" y="12"/>
                </a:lnTo>
                <a:lnTo>
                  <a:pt x="11" y="12"/>
                </a:lnTo>
                <a:lnTo>
                  <a:pt x="10" y="10"/>
                </a:lnTo>
                <a:lnTo>
                  <a:pt x="6" y="10"/>
                </a:lnTo>
                <a:lnTo>
                  <a:pt x="5" y="11"/>
                </a:lnTo>
                <a:lnTo>
                  <a:pt x="3" y="11"/>
                </a:lnTo>
                <a:lnTo>
                  <a:pt x="1" y="12"/>
                </a:lnTo>
                <a:lnTo>
                  <a:pt x="0" y="1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24"/>
          <p:cNvSpPr>
            <a:spLocks/>
          </p:cNvSpPr>
          <p:nvPr/>
        </p:nvSpPr>
        <p:spPr bwMode="auto">
          <a:xfrm>
            <a:off x="2846294" y="4895778"/>
            <a:ext cx="103188" cy="160338"/>
          </a:xfrm>
          <a:custGeom>
            <a:avLst/>
            <a:gdLst>
              <a:gd name="T0" fmla="*/ 30 w 65"/>
              <a:gd name="T1" fmla="*/ 0 h 101"/>
              <a:gd name="T2" fmla="*/ 38 w 65"/>
              <a:gd name="T3" fmla="*/ 1 h 101"/>
              <a:gd name="T4" fmla="*/ 45 w 65"/>
              <a:gd name="T5" fmla="*/ 4 h 101"/>
              <a:gd name="T6" fmla="*/ 51 w 65"/>
              <a:gd name="T7" fmla="*/ 7 h 101"/>
              <a:gd name="T8" fmla="*/ 55 w 65"/>
              <a:gd name="T9" fmla="*/ 13 h 101"/>
              <a:gd name="T10" fmla="*/ 58 w 65"/>
              <a:gd name="T11" fmla="*/ 19 h 101"/>
              <a:gd name="T12" fmla="*/ 58 w 65"/>
              <a:gd name="T13" fmla="*/ 26 h 101"/>
              <a:gd name="T14" fmla="*/ 58 w 65"/>
              <a:gd name="T15" fmla="*/ 33 h 101"/>
              <a:gd name="T16" fmla="*/ 55 w 65"/>
              <a:gd name="T17" fmla="*/ 41 h 101"/>
              <a:gd name="T18" fmla="*/ 51 w 65"/>
              <a:gd name="T19" fmla="*/ 49 h 101"/>
              <a:gd name="T20" fmla="*/ 45 w 65"/>
              <a:gd name="T21" fmla="*/ 57 h 101"/>
              <a:gd name="T22" fmla="*/ 37 w 65"/>
              <a:gd name="T23" fmla="*/ 67 h 101"/>
              <a:gd name="T24" fmla="*/ 22 w 65"/>
              <a:gd name="T25" fmla="*/ 82 h 101"/>
              <a:gd name="T26" fmla="*/ 17 w 65"/>
              <a:gd name="T27" fmla="*/ 87 h 101"/>
              <a:gd name="T28" fmla="*/ 14 w 65"/>
              <a:gd name="T29" fmla="*/ 90 h 101"/>
              <a:gd name="T30" fmla="*/ 51 w 65"/>
              <a:gd name="T31" fmla="*/ 90 h 101"/>
              <a:gd name="T32" fmla="*/ 53 w 65"/>
              <a:gd name="T33" fmla="*/ 90 h 101"/>
              <a:gd name="T34" fmla="*/ 56 w 65"/>
              <a:gd name="T35" fmla="*/ 88 h 101"/>
              <a:gd name="T36" fmla="*/ 57 w 65"/>
              <a:gd name="T37" fmla="*/ 87 h 101"/>
              <a:gd name="T38" fmla="*/ 59 w 65"/>
              <a:gd name="T39" fmla="*/ 84 h 101"/>
              <a:gd name="T40" fmla="*/ 62 w 65"/>
              <a:gd name="T41" fmla="*/ 82 h 101"/>
              <a:gd name="T42" fmla="*/ 65 w 65"/>
              <a:gd name="T43" fmla="*/ 82 h 101"/>
              <a:gd name="T44" fmla="*/ 58 w 65"/>
              <a:gd name="T45" fmla="*/ 101 h 101"/>
              <a:gd name="T46" fmla="*/ 0 w 65"/>
              <a:gd name="T47" fmla="*/ 101 h 101"/>
              <a:gd name="T48" fmla="*/ 0 w 65"/>
              <a:gd name="T49" fmla="*/ 98 h 101"/>
              <a:gd name="T50" fmla="*/ 12 w 65"/>
              <a:gd name="T51" fmla="*/ 87 h 101"/>
              <a:gd name="T52" fmla="*/ 21 w 65"/>
              <a:gd name="T53" fmla="*/ 77 h 101"/>
              <a:gd name="T54" fmla="*/ 30 w 65"/>
              <a:gd name="T55" fmla="*/ 68 h 101"/>
              <a:gd name="T56" fmla="*/ 36 w 65"/>
              <a:gd name="T57" fmla="*/ 60 h 101"/>
              <a:gd name="T58" fmla="*/ 42 w 65"/>
              <a:gd name="T59" fmla="*/ 50 h 101"/>
              <a:gd name="T60" fmla="*/ 45 w 65"/>
              <a:gd name="T61" fmla="*/ 41 h 101"/>
              <a:gd name="T62" fmla="*/ 46 w 65"/>
              <a:gd name="T63" fmla="*/ 32 h 101"/>
              <a:gd name="T64" fmla="*/ 45 w 65"/>
              <a:gd name="T65" fmla="*/ 24 h 101"/>
              <a:gd name="T66" fmla="*/ 40 w 65"/>
              <a:gd name="T67" fmla="*/ 17 h 101"/>
              <a:gd name="T68" fmla="*/ 36 w 65"/>
              <a:gd name="T69" fmla="*/ 13 h 101"/>
              <a:gd name="T70" fmla="*/ 32 w 65"/>
              <a:gd name="T71" fmla="*/ 11 h 101"/>
              <a:gd name="T72" fmla="*/ 26 w 65"/>
              <a:gd name="T73" fmla="*/ 10 h 101"/>
              <a:gd name="T74" fmla="*/ 19 w 65"/>
              <a:gd name="T75" fmla="*/ 12 h 101"/>
              <a:gd name="T76" fmla="*/ 12 w 65"/>
              <a:gd name="T77" fmla="*/ 16 h 101"/>
              <a:gd name="T78" fmla="*/ 9 w 65"/>
              <a:gd name="T79" fmla="*/ 19 h 101"/>
              <a:gd name="T80" fmla="*/ 6 w 65"/>
              <a:gd name="T81" fmla="*/ 22 h 101"/>
              <a:gd name="T82" fmla="*/ 4 w 65"/>
              <a:gd name="T83" fmla="*/ 28 h 101"/>
              <a:gd name="T84" fmla="*/ 1 w 65"/>
              <a:gd name="T85" fmla="*/ 28 h 101"/>
              <a:gd name="T86" fmla="*/ 3 w 65"/>
              <a:gd name="T87" fmla="*/ 19 h 101"/>
              <a:gd name="T88" fmla="*/ 6 w 65"/>
              <a:gd name="T89" fmla="*/ 13 h 101"/>
              <a:gd name="T90" fmla="*/ 11 w 65"/>
              <a:gd name="T91" fmla="*/ 7 h 101"/>
              <a:gd name="T92" fmla="*/ 16 w 65"/>
              <a:gd name="T93" fmla="*/ 4 h 101"/>
              <a:gd name="T94" fmla="*/ 23 w 65"/>
              <a:gd name="T95" fmla="*/ 1 h 101"/>
              <a:gd name="T96" fmla="*/ 30 w 65"/>
              <a:gd name="T9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" h="101">
                <a:moveTo>
                  <a:pt x="30" y="0"/>
                </a:moveTo>
                <a:lnTo>
                  <a:pt x="38" y="1"/>
                </a:lnTo>
                <a:lnTo>
                  <a:pt x="45" y="4"/>
                </a:lnTo>
                <a:lnTo>
                  <a:pt x="51" y="7"/>
                </a:lnTo>
                <a:lnTo>
                  <a:pt x="55" y="13"/>
                </a:lnTo>
                <a:lnTo>
                  <a:pt x="58" y="19"/>
                </a:lnTo>
                <a:lnTo>
                  <a:pt x="58" y="26"/>
                </a:lnTo>
                <a:lnTo>
                  <a:pt x="58" y="33"/>
                </a:lnTo>
                <a:lnTo>
                  <a:pt x="55" y="41"/>
                </a:lnTo>
                <a:lnTo>
                  <a:pt x="51" y="49"/>
                </a:lnTo>
                <a:lnTo>
                  <a:pt x="45" y="57"/>
                </a:lnTo>
                <a:lnTo>
                  <a:pt x="37" y="67"/>
                </a:lnTo>
                <a:lnTo>
                  <a:pt x="22" y="82"/>
                </a:lnTo>
                <a:lnTo>
                  <a:pt x="17" y="87"/>
                </a:lnTo>
                <a:lnTo>
                  <a:pt x="14" y="90"/>
                </a:lnTo>
                <a:lnTo>
                  <a:pt x="51" y="90"/>
                </a:lnTo>
                <a:lnTo>
                  <a:pt x="53" y="90"/>
                </a:lnTo>
                <a:lnTo>
                  <a:pt x="56" y="88"/>
                </a:lnTo>
                <a:lnTo>
                  <a:pt x="57" y="87"/>
                </a:lnTo>
                <a:lnTo>
                  <a:pt x="59" y="84"/>
                </a:lnTo>
                <a:lnTo>
                  <a:pt x="62" y="82"/>
                </a:lnTo>
                <a:lnTo>
                  <a:pt x="65" y="82"/>
                </a:lnTo>
                <a:lnTo>
                  <a:pt x="58" y="101"/>
                </a:lnTo>
                <a:lnTo>
                  <a:pt x="0" y="101"/>
                </a:lnTo>
                <a:lnTo>
                  <a:pt x="0" y="98"/>
                </a:lnTo>
                <a:lnTo>
                  <a:pt x="12" y="87"/>
                </a:lnTo>
                <a:lnTo>
                  <a:pt x="21" y="77"/>
                </a:lnTo>
                <a:lnTo>
                  <a:pt x="30" y="68"/>
                </a:lnTo>
                <a:lnTo>
                  <a:pt x="36" y="60"/>
                </a:lnTo>
                <a:lnTo>
                  <a:pt x="42" y="50"/>
                </a:lnTo>
                <a:lnTo>
                  <a:pt x="45" y="41"/>
                </a:lnTo>
                <a:lnTo>
                  <a:pt x="46" y="32"/>
                </a:lnTo>
                <a:lnTo>
                  <a:pt x="45" y="24"/>
                </a:lnTo>
                <a:lnTo>
                  <a:pt x="40" y="17"/>
                </a:lnTo>
                <a:lnTo>
                  <a:pt x="36" y="13"/>
                </a:lnTo>
                <a:lnTo>
                  <a:pt x="32" y="11"/>
                </a:lnTo>
                <a:lnTo>
                  <a:pt x="26" y="10"/>
                </a:lnTo>
                <a:lnTo>
                  <a:pt x="19" y="12"/>
                </a:lnTo>
                <a:lnTo>
                  <a:pt x="12" y="16"/>
                </a:lnTo>
                <a:lnTo>
                  <a:pt x="9" y="19"/>
                </a:lnTo>
                <a:lnTo>
                  <a:pt x="6" y="22"/>
                </a:lnTo>
                <a:lnTo>
                  <a:pt x="4" y="28"/>
                </a:lnTo>
                <a:lnTo>
                  <a:pt x="1" y="28"/>
                </a:lnTo>
                <a:lnTo>
                  <a:pt x="3" y="19"/>
                </a:lnTo>
                <a:lnTo>
                  <a:pt x="6" y="13"/>
                </a:lnTo>
                <a:lnTo>
                  <a:pt x="11" y="7"/>
                </a:lnTo>
                <a:lnTo>
                  <a:pt x="16" y="4"/>
                </a:lnTo>
                <a:lnTo>
                  <a:pt x="23" y="1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25"/>
          <p:cNvSpPr>
            <a:spLocks/>
          </p:cNvSpPr>
          <p:nvPr/>
        </p:nvSpPr>
        <p:spPr bwMode="auto">
          <a:xfrm>
            <a:off x="4048032" y="4921405"/>
            <a:ext cx="88900" cy="163513"/>
          </a:xfrm>
          <a:custGeom>
            <a:avLst/>
            <a:gdLst>
              <a:gd name="T0" fmla="*/ 35 w 56"/>
              <a:gd name="T1" fmla="*/ 1 h 103"/>
              <a:gd name="T2" fmla="*/ 47 w 56"/>
              <a:gd name="T3" fmla="*/ 8 h 103"/>
              <a:gd name="T4" fmla="*/ 51 w 56"/>
              <a:gd name="T5" fmla="*/ 20 h 103"/>
              <a:gd name="T6" fmla="*/ 45 w 56"/>
              <a:gd name="T7" fmla="*/ 35 h 103"/>
              <a:gd name="T8" fmla="*/ 46 w 56"/>
              <a:gd name="T9" fmla="*/ 47 h 103"/>
              <a:gd name="T10" fmla="*/ 55 w 56"/>
              <a:gd name="T11" fmla="*/ 61 h 103"/>
              <a:gd name="T12" fmla="*/ 54 w 56"/>
              <a:gd name="T13" fmla="*/ 80 h 103"/>
              <a:gd name="T14" fmla="*/ 42 w 56"/>
              <a:gd name="T15" fmla="*/ 96 h 103"/>
              <a:gd name="T16" fmla="*/ 27 w 56"/>
              <a:gd name="T17" fmla="*/ 102 h 103"/>
              <a:gd name="T18" fmla="*/ 11 w 56"/>
              <a:gd name="T19" fmla="*/ 103 h 103"/>
              <a:gd name="T20" fmla="*/ 3 w 56"/>
              <a:gd name="T21" fmla="*/ 100 h 103"/>
              <a:gd name="T22" fmla="*/ 0 w 56"/>
              <a:gd name="T23" fmla="*/ 95 h 103"/>
              <a:gd name="T24" fmla="*/ 3 w 56"/>
              <a:gd name="T25" fmla="*/ 91 h 103"/>
              <a:gd name="T26" fmla="*/ 13 w 56"/>
              <a:gd name="T27" fmla="*/ 92 h 103"/>
              <a:gd name="T28" fmla="*/ 18 w 56"/>
              <a:gd name="T29" fmla="*/ 94 h 103"/>
              <a:gd name="T30" fmla="*/ 22 w 56"/>
              <a:gd name="T31" fmla="*/ 97 h 103"/>
              <a:gd name="T32" fmla="*/ 31 w 56"/>
              <a:gd name="T33" fmla="*/ 96 h 103"/>
              <a:gd name="T34" fmla="*/ 39 w 56"/>
              <a:gd name="T35" fmla="*/ 91 h 103"/>
              <a:gd name="T36" fmla="*/ 44 w 56"/>
              <a:gd name="T37" fmla="*/ 82 h 103"/>
              <a:gd name="T38" fmla="*/ 45 w 56"/>
              <a:gd name="T39" fmla="*/ 74 h 103"/>
              <a:gd name="T40" fmla="*/ 43 w 56"/>
              <a:gd name="T41" fmla="*/ 68 h 103"/>
              <a:gd name="T42" fmla="*/ 39 w 56"/>
              <a:gd name="T43" fmla="*/ 59 h 103"/>
              <a:gd name="T44" fmla="*/ 34 w 56"/>
              <a:gd name="T45" fmla="*/ 56 h 103"/>
              <a:gd name="T46" fmla="*/ 25 w 56"/>
              <a:gd name="T47" fmla="*/ 52 h 103"/>
              <a:gd name="T48" fmla="*/ 17 w 56"/>
              <a:gd name="T49" fmla="*/ 51 h 103"/>
              <a:gd name="T50" fmla="*/ 23 w 56"/>
              <a:gd name="T51" fmla="*/ 48 h 103"/>
              <a:gd name="T52" fmla="*/ 32 w 56"/>
              <a:gd name="T53" fmla="*/ 43 h 103"/>
              <a:gd name="T54" fmla="*/ 38 w 56"/>
              <a:gd name="T55" fmla="*/ 37 h 103"/>
              <a:gd name="T56" fmla="*/ 40 w 56"/>
              <a:gd name="T57" fmla="*/ 32 h 103"/>
              <a:gd name="T58" fmla="*/ 41 w 56"/>
              <a:gd name="T59" fmla="*/ 27 h 103"/>
              <a:gd name="T60" fmla="*/ 36 w 56"/>
              <a:gd name="T61" fmla="*/ 14 h 103"/>
              <a:gd name="T62" fmla="*/ 23 w 56"/>
              <a:gd name="T63" fmla="*/ 9 h 103"/>
              <a:gd name="T64" fmla="*/ 10 w 56"/>
              <a:gd name="T65" fmla="*/ 15 h 103"/>
              <a:gd name="T66" fmla="*/ 2 w 56"/>
              <a:gd name="T67" fmla="*/ 20 h 103"/>
              <a:gd name="T68" fmla="*/ 13 w 56"/>
              <a:gd name="T69" fmla="*/ 5 h 103"/>
              <a:gd name="T70" fmla="*/ 28 w 56"/>
              <a:gd name="T71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" h="103">
                <a:moveTo>
                  <a:pt x="28" y="0"/>
                </a:moveTo>
                <a:lnTo>
                  <a:pt x="35" y="1"/>
                </a:lnTo>
                <a:lnTo>
                  <a:pt x="41" y="4"/>
                </a:lnTo>
                <a:lnTo>
                  <a:pt x="47" y="8"/>
                </a:lnTo>
                <a:lnTo>
                  <a:pt x="50" y="14"/>
                </a:lnTo>
                <a:lnTo>
                  <a:pt x="51" y="20"/>
                </a:lnTo>
                <a:lnTo>
                  <a:pt x="50" y="28"/>
                </a:lnTo>
                <a:lnTo>
                  <a:pt x="45" y="35"/>
                </a:lnTo>
                <a:lnTo>
                  <a:pt x="38" y="42"/>
                </a:lnTo>
                <a:lnTo>
                  <a:pt x="46" y="47"/>
                </a:lnTo>
                <a:lnTo>
                  <a:pt x="51" y="53"/>
                </a:lnTo>
                <a:lnTo>
                  <a:pt x="55" y="61"/>
                </a:lnTo>
                <a:lnTo>
                  <a:pt x="56" y="69"/>
                </a:lnTo>
                <a:lnTo>
                  <a:pt x="54" y="80"/>
                </a:lnTo>
                <a:lnTo>
                  <a:pt x="48" y="91"/>
                </a:lnTo>
                <a:lnTo>
                  <a:pt x="42" y="96"/>
                </a:lnTo>
                <a:lnTo>
                  <a:pt x="35" y="100"/>
                </a:lnTo>
                <a:lnTo>
                  <a:pt x="27" y="102"/>
                </a:lnTo>
                <a:lnTo>
                  <a:pt x="17" y="103"/>
                </a:lnTo>
                <a:lnTo>
                  <a:pt x="11" y="103"/>
                </a:lnTo>
                <a:lnTo>
                  <a:pt x="7" y="102"/>
                </a:lnTo>
                <a:lnTo>
                  <a:pt x="3" y="100"/>
                </a:lnTo>
                <a:lnTo>
                  <a:pt x="2" y="98"/>
                </a:lnTo>
                <a:lnTo>
                  <a:pt x="0" y="95"/>
                </a:lnTo>
                <a:lnTo>
                  <a:pt x="0" y="94"/>
                </a:lnTo>
                <a:lnTo>
                  <a:pt x="3" y="91"/>
                </a:lnTo>
                <a:lnTo>
                  <a:pt x="11" y="91"/>
                </a:lnTo>
                <a:lnTo>
                  <a:pt x="13" y="92"/>
                </a:lnTo>
                <a:lnTo>
                  <a:pt x="16" y="94"/>
                </a:lnTo>
                <a:lnTo>
                  <a:pt x="18" y="94"/>
                </a:lnTo>
                <a:lnTo>
                  <a:pt x="21" y="96"/>
                </a:lnTo>
                <a:lnTo>
                  <a:pt x="22" y="97"/>
                </a:lnTo>
                <a:lnTo>
                  <a:pt x="26" y="97"/>
                </a:lnTo>
                <a:lnTo>
                  <a:pt x="31" y="96"/>
                </a:lnTo>
                <a:lnTo>
                  <a:pt x="35" y="94"/>
                </a:lnTo>
                <a:lnTo>
                  <a:pt x="39" y="91"/>
                </a:lnTo>
                <a:lnTo>
                  <a:pt x="43" y="87"/>
                </a:lnTo>
                <a:lnTo>
                  <a:pt x="44" y="82"/>
                </a:lnTo>
                <a:lnTo>
                  <a:pt x="45" y="76"/>
                </a:lnTo>
                <a:lnTo>
                  <a:pt x="45" y="74"/>
                </a:lnTo>
                <a:lnTo>
                  <a:pt x="44" y="71"/>
                </a:lnTo>
                <a:lnTo>
                  <a:pt x="43" y="68"/>
                </a:lnTo>
                <a:lnTo>
                  <a:pt x="41" y="64"/>
                </a:lnTo>
                <a:lnTo>
                  <a:pt x="39" y="59"/>
                </a:lnTo>
                <a:lnTo>
                  <a:pt x="37" y="57"/>
                </a:lnTo>
                <a:lnTo>
                  <a:pt x="34" y="56"/>
                </a:lnTo>
                <a:lnTo>
                  <a:pt x="27" y="54"/>
                </a:lnTo>
                <a:lnTo>
                  <a:pt x="25" y="52"/>
                </a:lnTo>
                <a:lnTo>
                  <a:pt x="22" y="51"/>
                </a:lnTo>
                <a:lnTo>
                  <a:pt x="17" y="51"/>
                </a:lnTo>
                <a:lnTo>
                  <a:pt x="17" y="50"/>
                </a:lnTo>
                <a:lnTo>
                  <a:pt x="23" y="48"/>
                </a:lnTo>
                <a:lnTo>
                  <a:pt x="29" y="45"/>
                </a:lnTo>
                <a:lnTo>
                  <a:pt x="32" y="43"/>
                </a:lnTo>
                <a:lnTo>
                  <a:pt x="35" y="40"/>
                </a:lnTo>
                <a:lnTo>
                  <a:pt x="38" y="37"/>
                </a:lnTo>
                <a:lnTo>
                  <a:pt x="38" y="35"/>
                </a:lnTo>
                <a:lnTo>
                  <a:pt x="40" y="32"/>
                </a:lnTo>
                <a:lnTo>
                  <a:pt x="41" y="29"/>
                </a:lnTo>
                <a:lnTo>
                  <a:pt x="41" y="27"/>
                </a:lnTo>
                <a:lnTo>
                  <a:pt x="39" y="20"/>
                </a:lnTo>
                <a:lnTo>
                  <a:pt x="36" y="14"/>
                </a:lnTo>
                <a:lnTo>
                  <a:pt x="30" y="11"/>
                </a:lnTo>
                <a:lnTo>
                  <a:pt x="23" y="9"/>
                </a:lnTo>
                <a:lnTo>
                  <a:pt x="17" y="11"/>
                </a:lnTo>
                <a:lnTo>
                  <a:pt x="10" y="15"/>
                </a:lnTo>
                <a:lnTo>
                  <a:pt x="5" y="22"/>
                </a:lnTo>
                <a:lnTo>
                  <a:pt x="2" y="20"/>
                </a:lnTo>
                <a:lnTo>
                  <a:pt x="7" y="12"/>
                </a:lnTo>
                <a:lnTo>
                  <a:pt x="13" y="5"/>
                </a:lnTo>
                <a:lnTo>
                  <a:pt x="20" y="1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26"/>
          <p:cNvSpPr>
            <a:spLocks noEditPoints="1"/>
          </p:cNvSpPr>
          <p:nvPr/>
        </p:nvSpPr>
        <p:spPr bwMode="auto">
          <a:xfrm>
            <a:off x="6394233" y="4845359"/>
            <a:ext cx="103188" cy="160338"/>
          </a:xfrm>
          <a:custGeom>
            <a:avLst/>
            <a:gdLst>
              <a:gd name="T0" fmla="*/ 39 w 65"/>
              <a:gd name="T1" fmla="*/ 15 h 101"/>
              <a:gd name="T2" fmla="*/ 6 w 65"/>
              <a:gd name="T3" fmla="*/ 66 h 101"/>
              <a:gd name="T4" fmla="*/ 39 w 65"/>
              <a:gd name="T5" fmla="*/ 66 h 101"/>
              <a:gd name="T6" fmla="*/ 39 w 65"/>
              <a:gd name="T7" fmla="*/ 15 h 101"/>
              <a:gd name="T8" fmla="*/ 43 w 65"/>
              <a:gd name="T9" fmla="*/ 0 h 101"/>
              <a:gd name="T10" fmla="*/ 51 w 65"/>
              <a:gd name="T11" fmla="*/ 0 h 101"/>
              <a:gd name="T12" fmla="*/ 51 w 65"/>
              <a:gd name="T13" fmla="*/ 66 h 101"/>
              <a:gd name="T14" fmla="*/ 65 w 65"/>
              <a:gd name="T15" fmla="*/ 66 h 101"/>
              <a:gd name="T16" fmla="*/ 65 w 65"/>
              <a:gd name="T17" fmla="*/ 75 h 101"/>
              <a:gd name="T18" fmla="*/ 51 w 65"/>
              <a:gd name="T19" fmla="*/ 75 h 101"/>
              <a:gd name="T20" fmla="*/ 51 w 65"/>
              <a:gd name="T21" fmla="*/ 101 h 101"/>
              <a:gd name="T22" fmla="*/ 39 w 65"/>
              <a:gd name="T23" fmla="*/ 101 h 101"/>
              <a:gd name="T24" fmla="*/ 39 w 65"/>
              <a:gd name="T25" fmla="*/ 75 h 101"/>
              <a:gd name="T26" fmla="*/ 0 w 65"/>
              <a:gd name="T27" fmla="*/ 75 h 101"/>
              <a:gd name="T28" fmla="*/ 0 w 65"/>
              <a:gd name="T29" fmla="*/ 68 h 101"/>
              <a:gd name="T30" fmla="*/ 43 w 65"/>
              <a:gd name="T3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101">
                <a:moveTo>
                  <a:pt x="39" y="15"/>
                </a:moveTo>
                <a:lnTo>
                  <a:pt x="6" y="66"/>
                </a:lnTo>
                <a:lnTo>
                  <a:pt x="39" y="66"/>
                </a:lnTo>
                <a:lnTo>
                  <a:pt x="39" y="15"/>
                </a:lnTo>
                <a:close/>
                <a:moveTo>
                  <a:pt x="43" y="0"/>
                </a:moveTo>
                <a:lnTo>
                  <a:pt x="51" y="0"/>
                </a:lnTo>
                <a:lnTo>
                  <a:pt x="51" y="66"/>
                </a:lnTo>
                <a:lnTo>
                  <a:pt x="65" y="66"/>
                </a:lnTo>
                <a:lnTo>
                  <a:pt x="65" y="75"/>
                </a:lnTo>
                <a:lnTo>
                  <a:pt x="51" y="75"/>
                </a:lnTo>
                <a:lnTo>
                  <a:pt x="51" y="101"/>
                </a:lnTo>
                <a:lnTo>
                  <a:pt x="39" y="101"/>
                </a:lnTo>
                <a:lnTo>
                  <a:pt x="39" y="75"/>
                </a:lnTo>
                <a:lnTo>
                  <a:pt x="0" y="75"/>
                </a:lnTo>
                <a:lnTo>
                  <a:pt x="0" y="68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27"/>
          <p:cNvSpPr>
            <a:spLocks noEditPoints="1"/>
          </p:cNvSpPr>
          <p:nvPr/>
        </p:nvSpPr>
        <p:spPr bwMode="auto">
          <a:xfrm>
            <a:off x="3998025" y="1759876"/>
            <a:ext cx="100013" cy="161925"/>
          </a:xfrm>
          <a:custGeom>
            <a:avLst/>
            <a:gdLst>
              <a:gd name="T0" fmla="*/ 29 w 63"/>
              <a:gd name="T1" fmla="*/ 4 h 102"/>
              <a:gd name="T2" fmla="*/ 27 w 63"/>
              <a:gd name="T3" fmla="*/ 6 h 102"/>
              <a:gd name="T4" fmla="*/ 25 w 63"/>
              <a:gd name="T5" fmla="*/ 7 h 102"/>
              <a:gd name="T6" fmla="*/ 23 w 63"/>
              <a:gd name="T7" fmla="*/ 9 h 102"/>
              <a:gd name="T8" fmla="*/ 20 w 63"/>
              <a:gd name="T9" fmla="*/ 13 h 102"/>
              <a:gd name="T10" fmla="*/ 18 w 63"/>
              <a:gd name="T11" fmla="*/ 20 h 102"/>
              <a:gd name="T12" fmla="*/ 16 w 63"/>
              <a:gd name="T13" fmla="*/ 27 h 102"/>
              <a:gd name="T14" fmla="*/ 14 w 63"/>
              <a:gd name="T15" fmla="*/ 41 h 102"/>
              <a:gd name="T16" fmla="*/ 14 w 63"/>
              <a:gd name="T17" fmla="*/ 54 h 102"/>
              <a:gd name="T18" fmla="*/ 15 w 63"/>
              <a:gd name="T19" fmla="*/ 71 h 102"/>
              <a:gd name="T20" fmla="*/ 19 w 63"/>
              <a:gd name="T21" fmla="*/ 86 h 102"/>
              <a:gd name="T22" fmla="*/ 22 w 63"/>
              <a:gd name="T23" fmla="*/ 93 h 102"/>
              <a:gd name="T24" fmla="*/ 26 w 63"/>
              <a:gd name="T25" fmla="*/ 96 h 102"/>
              <a:gd name="T26" fmla="*/ 31 w 63"/>
              <a:gd name="T27" fmla="*/ 98 h 102"/>
              <a:gd name="T28" fmla="*/ 33 w 63"/>
              <a:gd name="T29" fmla="*/ 98 h 102"/>
              <a:gd name="T30" fmla="*/ 35 w 63"/>
              <a:gd name="T31" fmla="*/ 97 h 102"/>
              <a:gd name="T32" fmla="*/ 37 w 63"/>
              <a:gd name="T33" fmla="*/ 95 h 102"/>
              <a:gd name="T34" fmla="*/ 39 w 63"/>
              <a:gd name="T35" fmla="*/ 95 h 102"/>
              <a:gd name="T36" fmla="*/ 43 w 63"/>
              <a:gd name="T37" fmla="*/ 89 h 102"/>
              <a:gd name="T38" fmla="*/ 45 w 63"/>
              <a:gd name="T39" fmla="*/ 82 h 102"/>
              <a:gd name="T40" fmla="*/ 47 w 63"/>
              <a:gd name="T41" fmla="*/ 73 h 102"/>
              <a:gd name="T42" fmla="*/ 48 w 63"/>
              <a:gd name="T43" fmla="*/ 61 h 102"/>
              <a:gd name="T44" fmla="*/ 48 w 63"/>
              <a:gd name="T45" fmla="*/ 46 h 102"/>
              <a:gd name="T46" fmla="*/ 47 w 63"/>
              <a:gd name="T47" fmla="*/ 31 h 102"/>
              <a:gd name="T48" fmla="*/ 45 w 63"/>
              <a:gd name="T49" fmla="*/ 18 h 102"/>
              <a:gd name="T50" fmla="*/ 44 w 63"/>
              <a:gd name="T51" fmla="*/ 15 h 102"/>
              <a:gd name="T52" fmla="*/ 43 w 63"/>
              <a:gd name="T53" fmla="*/ 13 h 102"/>
              <a:gd name="T54" fmla="*/ 41 w 63"/>
              <a:gd name="T55" fmla="*/ 10 h 102"/>
              <a:gd name="T56" fmla="*/ 40 w 63"/>
              <a:gd name="T57" fmla="*/ 9 h 102"/>
              <a:gd name="T58" fmla="*/ 39 w 63"/>
              <a:gd name="T59" fmla="*/ 7 h 102"/>
              <a:gd name="T60" fmla="*/ 37 w 63"/>
              <a:gd name="T61" fmla="*/ 6 h 102"/>
              <a:gd name="T62" fmla="*/ 35 w 63"/>
              <a:gd name="T63" fmla="*/ 5 h 102"/>
              <a:gd name="T64" fmla="*/ 31 w 63"/>
              <a:gd name="T65" fmla="*/ 4 h 102"/>
              <a:gd name="T66" fmla="*/ 29 w 63"/>
              <a:gd name="T67" fmla="*/ 4 h 102"/>
              <a:gd name="T68" fmla="*/ 31 w 63"/>
              <a:gd name="T69" fmla="*/ 0 h 102"/>
              <a:gd name="T70" fmla="*/ 38 w 63"/>
              <a:gd name="T71" fmla="*/ 0 h 102"/>
              <a:gd name="T72" fmla="*/ 45 w 63"/>
              <a:gd name="T73" fmla="*/ 4 h 102"/>
              <a:gd name="T74" fmla="*/ 51 w 63"/>
              <a:gd name="T75" fmla="*/ 10 h 102"/>
              <a:gd name="T76" fmla="*/ 57 w 63"/>
              <a:gd name="T77" fmla="*/ 18 h 102"/>
              <a:gd name="T78" fmla="*/ 60 w 63"/>
              <a:gd name="T79" fmla="*/ 27 h 102"/>
              <a:gd name="T80" fmla="*/ 62 w 63"/>
              <a:gd name="T81" fmla="*/ 38 h 102"/>
              <a:gd name="T82" fmla="*/ 63 w 63"/>
              <a:gd name="T83" fmla="*/ 49 h 102"/>
              <a:gd name="T84" fmla="*/ 62 w 63"/>
              <a:gd name="T85" fmla="*/ 61 h 102"/>
              <a:gd name="T86" fmla="*/ 60 w 63"/>
              <a:gd name="T87" fmla="*/ 70 h 102"/>
              <a:gd name="T88" fmla="*/ 58 w 63"/>
              <a:gd name="T89" fmla="*/ 79 h 102"/>
              <a:gd name="T90" fmla="*/ 52 w 63"/>
              <a:gd name="T91" fmla="*/ 89 h 102"/>
              <a:gd name="T92" fmla="*/ 45 w 63"/>
              <a:gd name="T93" fmla="*/ 98 h 102"/>
              <a:gd name="T94" fmla="*/ 38 w 63"/>
              <a:gd name="T95" fmla="*/ 101 h 102"/>
              <a:gd name="T96" fmla="*/ 31 w 63"/>
              <a:gd name="T97" fmla="*/ 102 h 102"/>
              <a:gd name="T98" fmla="*/ 23 w 63"/>
              <a:gd name="T99" fmla="*/ 100 h 102"/>
              <a:gd name="T100" fmla="*/ 14 w 63"/>
              <a:gd name="T101" fmla="*/ 95 h 102"/>
              <a:gd name="T102" fmla="*/ 8 w 63"/>
              <a:gd name="T103" fmla="*/ 85 h 102"/>
              <a:gd name="T104" fmla="*/ 4 w 63"/>
              <a:gd name="T105" fmla="*/ 75 h 102"/>
              <a:gd name="T106" fmla="*/ 2 w 63"/>
              <a:gd name="T107" fmla="*/ 64 h 102"/>
              <a:gd name="T108" fmla="*/ 0 w 63"/>
              <a:gd name="T109" fmla="*/ 51 h 102"/>
              <a:gd name="T110" fmla="*/ 2 w 63"/>
              <a:gd name="T111" fmla="*/ 36 h 102"/>
              <a:gd name="T112" fmla="*/ 5 w 63"/>
              <a:gd name="T113" fmla="*/ 23 h 102"/>
              <a:gd name="T114" fmla="*/ 11 w 63"/>
              <a:gd name="T115" fmla="*/ 12 h 102"/>
              <a:gd name="T116" fmla="*/ 19 w 63"/>
              <a:gd name="T117" fmla="*/ 4 h 102"/>
              <a:gd name="T118" fmla="*/ 25 w 63"/>
              <a:gd name="T119" fmla="*/ 0 h 102"/>
              <a:gd name="T120" fmla="*/ 31 w 63"/>
              <a:gd name="T121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" h="102">
                <a:moveTo>
                  <a:pt x="29" y="4"/>
                </a:moveTo>
                <a:lnTo>
                  <a:pt x="27" y="6"/>
                </a:lnTo>
                <a:lnTo>
                  <a:pt x="25" y="7"/>
                </a:lnTo>
                <a:lnTo>
                  <a:pt x="23" y="9"/>
                </a:lnTo>
                <a:lnTo>
                  <a:pt x="20" y="13"/>
                </a:lnTo>
                <a:lnTo>
                  <a:pt x="18" y="20"/>
                </a:lnTo>
                <a:lnTo>
                  <a:pt x="16" y="27"/>
                </a:lnTo>
                <a:lnTo>
                  <a:pt x="14" y="41"/>
                </a:lnTo>
                <a:lnTo>
                  <a:pt x="14" y="54"/>
                </a:lnTo>
                <a:lnTo>
                  <a:pt x="15" y="71"/>
                </a:lnTo>
                <a:lnTo>
                  <a:pt x="19" y="86"/>
                </a:lnTo>
                <a:lnTo>
                  <a:pt x="22" y="93"/>
                </a:lnTo>
                <a:lnTo>
                  <a:pt x="26" y="96"/>
                </a:lnTo>
                <a:lnTo>
                  <a:pt x="31" y="98"/>
                </a:lnTo>
                <a:lnTo>
                  <a:pt x="33" y="98"/>
                </a:lnTo>
                <a:lnTo>
                  <a:pt x="35" y="97"/>
                </a:lnTo>
                <a:lnTo>
                  <a:pt x="37" y="95"/>
                </a:lnTo>
                <a:lnTo>
                  <a:pt x="39" y="95"/>
                </a:lnTo>
                <a:lnTo>
                  <a:pt x="43" y="89"/>
                </a:lnTo>
                <a:lnTo>
                  <a:pt x="45" y="82"/>
                </a:lnTo>
                <a:lnTo>
                  <a:pt x="47" y="73"/>
                </a:lnTo>
                <a:lnTo>
                  <a:pt x="48" y="61"/>
                </a:lnTo>
                <a:lnTo>
                  <a:pt x="48" y="46"/>
                </a:lnTo>
                <a:lnTo>
                  <a:pt x="47" y="31"/>
                </a:lnTo>
                <a:lnTo>
                  <a:pt x="45" y="18"/>
                </a:lnTo>
                <a:lnTo>
                  <a:pt x="44" y="15"/>
                </a:lnTo>
                <a:lnTo>
                  <a:pt x="43" y="13"/>
                </a:lnTo>
                <a:lnTo>
                  <a:pt x="41" y="10"/>
                </a:lnTo>
                <a:lnTo>
                  <a:pt x="40" y="9"/>
                </a:lnTo>
                <a:lnTo>
                  <a:pt x="39" y="7"/>
                </a:lnTo>
                <a:lnTo>
                  <a:pt x="37" y="6"/>
                </a:lnTo>
                <a:lnTo>
                  <a:pt x="35" y="5"/>
                </a:lnTo>
                <a:lnTo>
                  <a:pt x="31" y="4"/>
                </a:lnTo>
                <a:lnTo>
                  <a:pt x="29" y="4"/>
                </a:lnTo>
                <a:close/>
                <a:moveTo>
                  <a:pt x="31" y="0"/>
                </a:moveTo>
                <a:lnTo>
                  <a:pt x="38" y="0"/>
                </a:lnTo>
                <a:lnTo>
                  <a:pt x="45" y="4"/>
                </a:lnTo>
                <a:lnTo>
                  <a:pt x="51" y="10"/>
                </a:lnTo>
                <a:lnTo>
                  <a:pt x="57" y="18"/>
                </a:lnTo>
                <a:lnTo>
                  <a:pt x="60" y="27"/>
                </a:lnTo>
                <a:lnTo>
                  <a:pt x="62" y="38"/>
                </a:lnTo>
                <a:lnTo>
                  <a:pt x="63" y="49"/>
                </a:lnTo>
                <a:lnTo>
                  <a:pt x="62" y="61"/>
                </a:lnTo>
                <a:lnTo>
                  <a:pt x="60" y="70"/>
                </a:lnTo>
                <a:lnTo>
                  <a:pt x="58" y="79"/>
                </a:lnTo>
                <a:lnTo>
                  <a:pt x="52" y="89"/>
                </a:lnTo>
                <a:lnTo>
                  <a:pt x="45" y="98"/>
                </a:lnTo>
                <a:lnTo>
                  <a:pt x="38" y="101"/>
                </a:lnTo>
                <a:lnTo>
                  <a:pt x="31" y="102"/>
                </a:lnTo>
                <a:lnTo>
                  <a:pt x="23" y="100"/>
                </a:lnTo>
                <a:lnTo>
                  <a:pt x="14" y="95"/>
                </a:lnTo>
                <a:lnTo>
                  <a:pt x="8" y="85"/>
                </a:lnTo>
                <a:lnTo>
                  <a:pt x="4" y="75"/>
                </a:lnTo>
                <a:lnTo>
                  <a:pt x="2" y="64"/>
                </a:lnTo>
                <a:lnTo>
                  <a:pt x="0" y="51"/>
                </a:lnTo>
                <a:lnTo>
                  <a:pt x="2" y="36"/>
                </a:lnTo>
                <a:lnTo>
                  <a:pt x="5" y="23"/>
                </a:lnTo>
                <a:lnTo>
                  <a:pt x="11" y="12"/>
                </a:lnTo>
                <a:lnTo>
                  <a:pt x="19" y="4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33400" y="52578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A valid tree,   called   “Star tree” </a:t>
            </a:r>
            <a:r>
              <a:rPr kumimoji="0" lang="en-US" sz="32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3200" b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“0 tree”  (since all </a:t>
            </a:r>
            <a:r>
              <a:rPr kumimoji="0" lang="en-US" sz="3200" b="0" i="1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</a:t>
            </a:r>
            <a:r>
              <a:rPr kumimoji="0" lang="en-US" sz="3200" b="0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edge lengths are 0)</a:t>
            </a:r>
            <a:endParaRPr kumimoji="0" lang="en-US" sz="3200" b="0" i="1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 Examples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447800"/>
            <a:ext cx="4473575" cy="51054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sz="2400" dirty="0" smtClean="0"/>
              <a:t>A  5-tree 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sz="2400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sz="2400" dirty="0"/>
              <a:t>leaves - fixed a priori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sz="2400" dirty="0"/>
              <a:t>	- labels {0,1, . . . </a:t>
            </a:r>
            <a:r>
              <a:rPr lang="en-US" sz="2400" dirty="0" smtClean="0"/>
              <a:t>,5}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sz="2400" dirty="0"/>
          </a:p>
          <a:p>
            <a:pPr marL="0" indent="0" algn="l" eaLnBrk="1" hangingPunct="1">
              <a:buClrTx/>
              <a:buSzPct val="10000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Internal (</a:t>
            </a:r>
            <a:r>
              <a:rPr lang="en-US" sz="2400" dirty="0" err="1" smtClean="0">
                <a:solidFill>
                  <a:srgbClr val="FF0000"/>
                </a:solidFill>
              </a:rPr>
              <a:t>nonleaf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 vertices </a:t>
            </a:r>
            <a:r>
              <a:rPr lang="en-US" sz="2400" dirty="0"/>
              <a:t>degree ≥ 3.</a:t>
            </a:r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sz="2400" dirty="0" smtClean="0"/>
              <a:t>	</a:t>
            </a:r>
          </a:p>
        </p:txBody>
      </p:sp>
      <p:pic>
        <p:nvPicPr>
          <p:cNvPr id="10244" name="Picture 9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862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Edges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edge</a:t>
            </a:r>
            <a:r>
              <a:rPr lang="en-US" sz="2800" dirty="0" smtClean="0"/>
              <a:t> characterized </a:t>
            </a:r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r>
              <a:rPr lang="en-US" sz="2800" dirty="0" smtClean="0"/>
              <a:t>by </a:t>
            </a:r>
            <a:r>
              <a:rPr lang="en-US" sz="2800" dirty="0" smtClean="0">
                <a:solidFill>
                  <a:srgbClr val="FF0000"/>
                </a:solidFill>
              </a:rPr>
              <a:t>split</a:t>
            </a:r>
            <a:r>
              <a:rPr lang="en-US" sz="2800" dirty="0" smtClean="0"/>
              <a:t> of vertices</a:t>
            </a: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7944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267200" y="3352800"/>
            <a:ext cx="533400" cy="990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9" idx="0"/>
            <a:endCxn id="3" idx="2"/>
          </p:cNvCxnSpPr>
          <p:nvPr/>
        </p:nvCxnSpPr>
        <p:spPr bwMode="auto">
          <a:xfrm flipV="1">
            <a:off x="1752600" y="3848100"/>
            <a:ext cx="2514600" cy="16383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953000" y="1447800"/>
            <a:ext cx="2971800" cy="426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6"/>
            <a:endCxn id="17" idx="3"/>
          </p:cNvCxnSpPr>
          <p:nvPr/>
        </p:nvCxnSpPr>
        <p:spPr bwMode="auto">
          <a:xfrm flipV="1">
            <a:off x="2895600" y="5090083"/>
            <a:ext cx="2492610" cy="54871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524000" y="5486400"/>
            <a:ext cx="4572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133600" y="5486400"/>
            <a:ext cx="7620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Edges</a:t>
            </a: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7944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223819" y="2133600"/>
            <a:ext cx="685800" cy="8382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9" idx="0"/>
            <a:endCxn id="3" idx="2"/>
          </p:cNvCxnSpPr>
          <p:nvPr/>
        </p:nvCxnSpPr>
        <p:spPr bwMode="auto">
          <a:xfrm flipV="1">
            <a:off x="1638300" y="2552700"/>
            <a:ext cx="3585519" cy="3238500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3810000" y="3048000"/>
            <a:ext cx="4114800" cy="26670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7"/>
            <a:endCxn id="17" idx="3"/>
          </p:cNvCxnSpPr>
          <p:nvPr/>
        </p:nvCxnSpPr>
        <p:spPr bwMode="auto">
          <a:xfrm flipV="1">
            <a:off x="2512685" y="5324427"/>
            <a:ext cx="1899914" cy="589272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295400" y="5791200"/>
            <a:ext cx="685800" cy="460524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400" y="5869062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518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characterized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vertices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7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Edges</a:t>
            </a: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114800" y="1905000"/>
            <a:ext cx="2133600" cy="262890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endCxn id="3" idx="2"/>
          </p:cNvCxnSpPr>
          <p:nvPr/>
        </p:nvCxnSpPr>
        <p:spPr bwMode="auto">
          <a:xfrm flipV="1">
            <a:off x="1611527" y="3219450"/>
            <a:ext cx="2503273" cy="3028950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6400800" y="4343400"/>
            <a:ext cx="1524000" cy="137160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7"/>
            <a:endCxn id="17" idx="3"/>
          </p:cNvCxnSpPr>
          <p:nvPr/>
        </p:nvCxnSpPr>
        <p:spPr bwMode="auto">
          <a:xfrm flipV="1">
            <a:off x="2512685" y="5514134"/>
            <a:ext cx="4111300" cy="778903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219200" y="6248400"/>
            <a:ext cx="784654" cy="30480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400" y="6248400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518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characterized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vertices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Characterizing Trees</a:t>
            </a:r>
          </a:p>
        </p:txBody>
      </p:sp>
      <p:sp>
        <p:nvSpPr>
          <p:cNvPr id="192515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Which set of splits can form a tree?</a:t>
            </a:r>
          </a:p>
          <a:p>
            <a:pPr>
              <a:lnSpc>
                <a:spcPct val="130000"/>
              </a:lnSpc>
            </a:pPr>
            <a:endParaRPr lang="en-US" sz="3200" u="sng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Key Concept:    </a:t>
            </a:r>
            <a:r>
              <a:rPr lang="en-US" sz="3200" i="1" dirty="0" smtClean="0">
                <a:solidFill>
                  <a:srgbClr val="000000"/>
                </a:solidFill>
              </a:rPr>
              <a:t>Compatibility</a:t>
            </a:r>
          </a:p>
          <a:p>
            <a:pPr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Edges in the same tree must be compatible</a:t>
            </a:r>
          </a:p>
          <a:p>
            <a:pPr algn="ctr">
              <a:lnSpc>
                <a:spcPct val="130000"/>
              </a:lnSpc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Characterization?</a:t>
            </a:r>
          </a:p>
        </p:txBody>
      </p:sp>
    </p:spTree>
    <p:extLst>
      <p:ext uri="{BB962C8B-B14F-4D97-AF65-F5344CB8AC3E}">
        <p14:creationId xmlns:p14="http://schemas.microsoft.com/office/powerpoint/2010/main" val="36805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Trees</a:t>
            </a:r>
          </a:p>
        </p:txBody>
      </p:sp>
      <p:sp>
        <p:nvSpPr>
          <p:cNvPr id="1126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  <a:blipFill rotWithShape="1">
            <a:blip r:embed="rId3" cstate="print"/>
            <a:stretch>
              <a:fillRect l="-1529" t="-786" r="-824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3" y="2982913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812706" y="3678194"/>
            <a:ext cx="4264493" cy="2798805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9" idx="7"/>
            <a:endCxn id="3" idx="2"/>
          </p:cNvCxnSpPr>
          <p:nvPr/>
        </p:nvCxnSpPr>
        <p:spPr bwMode="auto">
          <a:xfrm flipV="1">
            <a:off x="1877617" y="5077597"/>
            <a:ext cx="1935089" cy="848308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267200" y="4058942"/>
            <a:ext cx="1377015" cy="10858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7"/>
            <a:endCxn id="17" idx="3"/>
          </p:cNvCxnSpPr>
          <p:nvPr/>
        </p:nvCxnSpPr>
        <p:spPr bwMode="auto">
          <a:xfrm flipV="1">
            <a:off x="1979285" y="4985773"/>
            <a:ext cx="2489574" cy="5452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207873" y="5881268"/>
            <a:ext cx="784654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24000" y="5486400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Trees</a:t>
            </a:r>
          </a:p>
        </p:txBody>
      </p:sp>
      <p:sp>
        <p:nvSpPr>
          <p:cNvPr id="1126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  <a:blipFill rotWithShape="1">
            <a:blip r:embed="rId3" cstate="print"/>
            <a:stretch>
              <a:fillRect l="-1529" t="-786" r="-824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3" y="2982913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05400" y="2743201"/>
            <a:ext cx="1447800" cy="990599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9" idx="7"/>
            <a:endCxn id="3" idx="2"/>
          </p:cNvCxnSpPr>
          <p:nvPr/>
        </p:nvCxnSpPr>
        <p:spPr bwMode="auto">
          <a:xfrm flipV="1">
            <a:off x="2650944" y="3238501"/>
            <a:ext cx="2454456" cy="2678618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4267200" y="4058942"/>
            <a:ext cx="1377015" cy="10858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7"/>
            <a:endCxn id="17" idx="3"/>
          </p:cNvCxnSpPr>
          <p:nvPr/>
        </p:nvCxnSpPr>
        <p:spPr bwMode="auto">
          <a:xfrm flipV="1">
            <a:off x="1979285" y="4985773"/>
            <a:ext cx="2489574" cy="5452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981200" y="5872482"/>
            <a:ext cx="784654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524000" y="5486400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95600"/>
            <a:ext cx="1531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Empty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Intersection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914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Euclidean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Orthant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Approach</a:t>
            </a:r>
          </a:p>
        </p:txBody>
      </p:sp>
      <p:sp>
        <p:nvSpPr>
          <p:cNvPr id="193539" name="Text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Major Restriction:    Need </a:t>
            </a:r>
            <a:r>
              <a:rPr lang="en-US" sz="3200" i="1" smtClean="0">
                <a:solidFill>
                  <a:srgbClr val="000000"/>
                </a:solidFill>
              </a:rPr>
              <a:t>common leaves</a:t>
            </a:r>
          </a:p>
          <a:p>
            <a:pPr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Approach: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Find </a:t>
            </a:r>
            <a:r>
              <a:rPr lang="en-US" sz="3200" u="sng" smtClean="0">
                <a:solidFill>
                  <a:srgbClr val="000000"/>
                </a:solidFill>
              </a:rPr>
              <a:t>common</a:t>
            </a:r>
            <a:r>
              <a:rPr lang="en-US" sz="3200" smtClean="0">
                <a:solidFill>
                  <a:srgbClr val="000000"/>
                </a:solidFill>
              </a:rPr>
              <a:t> cortical landmarks (Oguz)</a:t>
            </a:r>
          </a:p>
          <a:p>
            <a:pPr algn="ctr">
              <a:lnSpc>
                <a:spcPct val="130000"/>
              </a:lnSpc>
            </a:pPr>
            <a:r>
              <a:rPr lang="en-US" sz="3200" i="1" smtClean="0">
                <a:solidFill>
                  <a:srgbClr val="000000"/>
                </a:solidFill>
              </a:rPr>
              <a:t>corresponding</a:t>
            </a:r>
            <a:r>
              <a:rPr lang="en-US" sz="3200" smtClean="0">
                <a:solidFill>
                  <a:srgbClr val="000000"/>
                </a:solidFill>
              </a:rPr>
              <a:t> across cases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Treat as pseudo – leaves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by projecting to points on tree</a:t>
            </a:r>
          </a:p>
          <a:p>
            <a:pPr algn="ctr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(draw pic)</a:t>
            </a:r>
          </a:p>
        </p:txBody>
      </p:sp>
    </p:spTree>
    <p:extLst>
      <p:ext uri="{BB962C8B-B14F-4D97-AF65-F5344CB8AC3E}">
        <p14:creationId xmlns:p14="http://schemas.microsoft.com/office/powerpoint/2010/main" val="4335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Trees</a:t>
            </a:r>
          </a:p>
        </p:txBody>
      </p:sp>
      <p:sp>
        <p:nvSpPr>
          <p:cNvPr id="1126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  <a:blipFill rotWithShape="1">
            <a:blip r:embed="rId3" cstate="print"/>
            <a:stretch>
              <a:fillRect l="-1529" t="-786" r="-824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3" y="2982913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334000" y="1905000"/>
            <a:ext cx="2743199" cy="4495801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9" idx="7"/>
            <a:endCxn id="3" idx="2"/>
          </p:cNvCxnSpPr>
          <p:nvPr/>
        </p:nvCxnSpPr>
        <p:spPr bwMode="auto">
          <a:xfrm flipV="1">
            <a:off x="1877617" y="4152901"/>
            <a:ext cx="3456383" cy="1773004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3962400" y="3733800"/>
            <a:ext cx="4191000" cy="2743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7"/>
            <a:endCxn id="17" idx="3"/>
          </p:cNvCxnSpPr>
          <p:nvPr/>
        </p:nvCxnSpPr>
        <p:spPr bwMode="auto">
          <a:xfrm>
            <a:off x="2729795" y="5546388"/>
            <a:ext cx="1846363" cy="52888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1207873" y="5881268"/>
            <a:ext cx="784654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399" y="5501751"/>
            <a:ext cx="787761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Trees</a:t>
            </a:r>
          </a:p>
        </p:txBody>
      </p:sp>
      <p:sp>
        <p:nvSpPr>
          <p:cNvPr id="1126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  <a:blipFill rotWithShape="1">
            <a:blip r:embed="rId3" cstate="print"/>
            <a:stretch>
              <a:fillRect l="-1529" t="-786" r="-824"/>
            </a:stretch>
          </a:blipFill>
        </p:spPr>
        <p:txBody>
          <a:bodyPr/>
          <a:lstStyle/>
          <a:p>
            <a:pPr>
              <a:buNone/>
            </a:pPr>
            <a:endParaRPr lang="en-US" dirty="0" smtClean="0">
              <a:noFill/>
            </a:endParaRPr>
          </a:p>
          <a:p>
            <a:pPr>
              <a:buNone/>
            </a:pPr>
            <a:endParaRPr lang="en-US" dirty="0" smtClean="0">
              <a:noFill/>
            </a:endParaRPr>
          </a:p>
          <a:p>
            <a:pPr>
              <a:buNone/>
            </a:pPr>
            <a:endParaRPr lang="en-US" dirty="0" smtClean="0">
              <a:noFill/>
            </a:endParaRPr>
          </a:p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3" y="2982913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" y="5309919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62000" y="3111231"/>
            <a:ext cx="1219200" cy="77496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05399" y="2743199"/>
            <a:ext cx="1295401" cy="1066801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28800" y="3657600"/>
            <a:ext cx="762000" cy="175260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19" idx="7"/>
            <a:endCxn id="3" idx="2"/>
          </p:cNvCxnSpPr>
          <p:nvPr/>
        </p:nvCxnSpPr>
        <p:spPr bwMode="auto">
          <a:xfrm flipV="1">
            <a:off x="2512685" y="3276600"/>
            <a:ext cx="2592714" cy="2648511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105400" y="2209800"/>
            <a:ext cx="3048000" cy="419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2" name="Straight Arrow Connector 21"/>
          <p:cNvCxnSpPr>
            <a:stCxn id="20" idx="7"/>
            <a:endCxn id="17" idx="3"/>
          </p:cNvCxnSpPr>
          <p:nvPr/>
        </p:nvCxnSpPr>
        <p:spPr bwMode="auto">
          <a:xfrm>
            <a:off x="2709315" y="5552707"/>
            <a:ext cx="2842454" cy="23433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2057400" y="5880474"/>
            <a:ext cx="533400" cy="304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67696" y="5508070"/>
            <a:ext cx="751703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867" y="457200"/>
            <a:ext cx="7148513" cy="492125"/>
          </a:xfrm>
        </p:spPr>
        <p:txBody>
          <a:bodyPr/>
          <a:lstStyle/>
          <a:p>
            <a:r>
              <a:rPr lang="en-US" dirty="0" smtClean="0"/>
              <a:t>Incompatible Splits Example </a:t>
            </a: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898963" y="1253651"/>
            <a:ext cx="3027363" cy="3084513"/>
            <a:chOff x="671" y="924"/>
            <a:chExt cx="1907" cy="1943"/>
          </a:xfrm>
        </p:grpSpPr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01" y="1955"/>
              <a:ext cx="54" cy="64"/>
            </a:xfrm>
            <a:custGeom>
              <a:avLst/>
              <a:gdLst>
                <a:gd name="T0" fmla="*/ 37 w 54"/>
                <a:gd name="T1" fmla="*/ 3 h 64"/>
                <a:gd name="T2" fmla="*/ 33 w 54"/>
                <a:gd name="T3" fmla="*/ 4 h 64"/>
                <a:gd name="T4" fmla="*/ 28 w 54"/>
                <a:gd name="T5" fmla="*/ 6 h 64"/>
                <a:gd name="T6" fmla="*/ 23 w 54"/>
                <a:gd name="T7" fmla="*/ 10 h 64"/>
                <a:gd name="T8" fmla="*/ 18 w 54"/>
                <a:gd name="T9" fmla="*/ 17 h 64"/>
                <a:gd name="T10" fmla="*/ 15 w 54"/>
                <a:gd name="T11" fmla="*/ 25 h 64"/>
                <a:gd name="T12" fmla="*/ 13 w 54"/>
                <a:gd name="T13" fmla="*/ 34 h 64"/>
                <a:gd name="T14" fmla="*/ 21 w 54"/>
                <a:gd name="T15" fmla="*/ 32 h 64"/>
                <a:gd name="T16" fmla="*/ 27 w 54"/>
                <a:gd name="T17" fmla="*/ 29 h 64"/>
                <a:gd name="T18" fmla="*/ 35 w 54"/>
                <a:gd name="T19" fmla="*/ 25 h 64"/>
                <a:gd name="T20" fmla="*/ 39 w 54"/>
                <a:gd name="T21" fmla="*/ 21 h 64"/>
                <a:gd name="T22" fmla="*/ 42 w 54"/>
                <a:gd name="T23" fmla="*/ 15 h 64"/>
                <a:gd name="T24" fmla="*/ 43 w 54"/>
                <a:gd name="T25" fmla="*/ 10 h 64"/>
                <a:gd name="T26" fmla="*/ 43 w 54"/>
                <a:gd name="T27" fmla="*/ 8 h 64"/>
                <a:gd name="T28" fmla="*/ 42 w 54"/>
                <a:gd name="T29" fmla="*/ 5 h 64"/>
                <a:gd name="T30" fmla="*/ 40 w 54"/>
                <a:gd name="T31" fmla="*/ 3 h 64"/>
                <a:gd name="T32" fmla="*/ 37 w 54"/>
                <a:gd name="T33" fmla="*/ 3 h 64"/>
                <a:gd name="T34" fmla="*/ 40 w 54"/>
                <a:gd name="T35" fmla="*/ 0 h 64"/>
                <a:gd name="T36" fmla="*/ 44 w 54"/>
                <a:gd name="T37" fmla="*/ 0 h 64"/>
                <a:gd name="T38" fmla="*/ 48 w 54"/>
                <a:gd name="T39" fmla="*/ 2 h 64"/>
                <a:gd name="T40" fmla="*/ 51 w 54"/>
                <a:gd name="T41" fmla="*/ 3 h 64"/>
                <a:gd name="T42" fmla="*/ 52 w 54"/>
                <a:gd name="T43" fmla="*/ 5 h 64"/>
                <a:gd name="T44" fmla="*/ 53 w 54"/>
                <a:gd name="T45" fmla="*/ 8 h 64"/>
                <a:gd name="T46" fmla="*/ 54 w 54"/>
                <a:gd name="T47" fmla="*/ 10 h 64"/>
                <a:gd name="T48" fmla="*/ 53 w 54"/>
                <a:gd name="T49" fmla="*/ 16 h 64"/>
                <a:gd name="T50" fmla="*/ 49 w 54"/>
                <a:gd name="T51" fmla="*/ 21 h 64"/>
                <a:gd name="T52" fmla="*/ 40 w 54"/>
                <a:gd name="T53" fmla="*/ 29 h 64"/>
                <a:gd name="T54" fmla="*/ 33 w 54"/>
                <a:gd name="T55" fmla="*/ 32 h 64"/>
                <a:gd name="T56" fmla="*/ 27 w 54"/>
                <a:gd name="T57" fmla="*/ 34 h 64"/>
                <a:gd name="T58" fmla="*/ 20 w 54"/>
                <a:gd name="T59" fmla="*/ 35 h 64"/>
                <a:gd name="T60" fmla="*/ 11 w 54"/>
                <a:gd name="T61" fmla="*/ 37 h 64"/>
                <a:gd name="T62" fmla="*/ 11 w 54"/>
                <a:gd name="T63" fmla="*/ 45 h 64"/>
                <a:gd name="T64" fmla="*/ 13 w 54"/>
                <a:gd name="T65" fmla="*/ 47 h 64"/>
                <a:gd name="T66" fmla="*/ 14 w 54"/>
                <a:gd name="T67" fmla="*/ 49 h 64"/>
                <a:gd name="T68" fmla="*/ 16 w 54"/>
                <a:gd name="T69" fmla="*/ 51 h 64"/>
                <a:gd name="T70" fmla="*/ 20 w 54"/>
                <a:gd name="T71" fmla="*/ 55 h 64"/>
                <a:gd name="T72" fmla="*/ 26 w 54"/>
                <a:gd name="T73" fmla="*/ 56 h 64"/>
                <a:gd name="T74" fmla="*/ 28 w 54"/>
                <a:gd name="T75" fmla="*/ 56 h 64"/>
                <a:gd name="T76" fmla="*/ 31 w 54"/>
                <a:gd name="T77" fmla="*/ 55 h 64"/>
                <a:gd name="T78" fmla="*/ 34 w 54"/>
                <a:gd name="T79" fmla="*/ 54 h 64"/>
                <a:gd name="T80" fmla="*/ 40 w 54"/>
                <a:gd name="T81" fmla="*/ 51 h 64"/>
                <a:gd name="T82" fmla="*/ 48 w 54"/>
                <a:gd name="T83" fmla="*/ 45 h 64"/>
                <a:gd name="T84" fmla="*/ 49 w 54"/>
                <a:gd name="T85" fmla="*/ 47 h 64"/>
                <a:gd name="T86" fmla="*/ 39 w 54"/>
                <a:gd name="T87" fmla="*/ 57 h 64"/>
                <a:gd name="T88" fmla="*/ 28 w 54"/>
                <a:gd name="T89" fmla="*/ 63 h 64"/>
                <a:gd name="T90" fmla="*/ 18 w 54"/>
                <a:gd name="T91" fmla="*/ 64 h 64"/>
                <a:gd name="T92" fmla="*/ 11 w 54"/>
                <a:gd name="T93" fmla="*/ 63 h 64"/>
                <a:gd name="T94" fmla="*/ 4 w 54"/>
                <a:gd name="T95" fmla="*/ 59 h 64"/>
                <a:gd name="T96" fmla="*/ 1 w 54"/>
                <a:gd name="T97" fmla="*/ 52 h 64"/>
                <a:gd name="T98" fmla="*/ 0 w 54"/>
                <a:gd name="T99" fmla="*/ 44 h 64"/>
                <a:gd name="T100" fmla="*/ 0 w 54"/>
                <a:gd name="T101" fmla="*/ 37 h 64"/>
                <a:gd name="T102" fmla="*/ 2 w 54"/>
                <a:gd name="T103" fmla="*/ 31 h 64"/>
                <a:gd name="T104" fmla="*/ 5 w 54"/>
                <a:gd name="T105" fmla="*/ 23 h 64"/>
                <a:gd name="T106" fmla="*/ 10 w 54"/>
                <a:gd name="T107" fmla="*/ 17 h 64"/>
                <a:gd name="T108" fmla="*/ 15 w 54"/>
                <a:gd name="T109" fmla="*/ 11 h 64"/>
                <a:gd name="T110" fmla="*/ 21 w 54"/>
                <a:gd name="T111" fmla="*/ 6 h 64"/>
                <a:gd name="T112" fmla="*/ 30 w 54"/>
                <a:gd name="T113" fmla="*/ 2 h 64"/>
                <a:gd name="T114" fmla="*/ 40 w 54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64">
                  <a:moveTo>
                    <a:pt x="37" y="3"/>
                  </a:moveTo>
                  <a:lnTo>
                    <a:pt x="33" y="4"/>
                  </a:lnTo>
                  <a:lnTo>
                    <a:pt x="28" y="6"/>
                  </a:lnTo>
                  <a:lnTo>
                    <a:pt x="23" y="10"/>
                  </a:lnTo>
                  <a:lnTo>
                    <a:pt x="18" y="17"/>
                  </a:lnTo>
                  <a:lnTo>
                    <a:pt x="15" y="25"/>
                  </a:lnTo>
                  <a:lnTo>
                    <a:pt x="13" y="34"/>
                  </a:lnTo>
                  <a:lnTo>
                    <a:pt x="21" y="32"/>
                  </a:lnTo>
                  <a:lnTo>
                    <a:pt x="27" y="29"/>
                  </a:lnTo>
                  <a:lnTo>
                    <a:pt x="35" y="25"/>
                  </a:lnTo>
                  <a:lnTo>
                    <a:pt x="39" y="21"/>
                  </a:lnTo>
                  <a:lnTo>
                    <a:pt x="42" y="15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7" y="3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3" y="16"/>
                  </a:lnTo>
                  <a:lnTo>
                    <a:pt x="49" y="21"/>
                  </a:lnTo>
                  <a:lnTo>
                    <a:pt x="40" y="29"/>
                  </a:lnTo>
                  <a:lnTo>
                    <a:pt x="33" y="32"/>
                  </a:lnTo>
                  <a:lnTo>
                    <a:pt x="27" y="34"/>
                  </a:lnTo>
                  <a:lnTo>
                    <a:pt x="20" y="35"/>
                  </a:lnTo>
                  <a:lnTo>
                    <a:pt x="11" y="37"/>
                  </a:lnTo>
                  <a:lnTo>
                    <a:pt x="11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0" y="55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1" y="55"/>
                  </a:lnTo>
                  <a:lnTo>
                    <a:pt x="34" y="54"/>
                  </a:lnTo>
                  <a:lnTo>
                    <a:pt x="40" y="51"/>
                  </a:lnTo>
                  <a:lnTo>
                    <a:pt x="48" y="45"/>
                  </a:lnTo>
                  <a:lnTo>
                    <a:pt x="49" y="47"/>
                  </a:lnTo>
                  <a:lnTo>
                    <a:pt x="39" y="57"/>
                  </a:lnTo>
                  <a:lnTo>
                    <a:pt x="28" y="63"/>
                  </a:lnTo>
                  <a:lnTo>
                    <a:pt x="18" y="64"/>
                  </a:lnTo>
                  <a:lnTo>
                    <a:pt x="11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1" y="6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386" y="150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431" y="153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827" y="1976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4 h 64"/>
                <a:gd name="T12" fmla="*/ 13 w 55"/>
                <a:gd name="T13" fmla="*/ 34 h 64"/>
                <a:gd name="T14" fmla="*/ 22 w 55"/>
                <a:gd name="T15" fmla="*/ 31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0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4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1 h 64"/>
                <a:gd name="T40" fmla="*/ 52 w 55"/>
                <a:gd name="T41" fmla="*/ 3 h 64"/>
                <a:gd name="T42" fmla="*/ 53 w 55"/>
                <a:gd name="T43" fmla="*/ 4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0 h 64"/>
                <a:gd name="T52" fmla="*/ 41 w 55"/>
                <a:gd name="T53" fmla="*/ 29 h 64"/>
                <a:gd name="T54" fmla="*/ 34 w 55"/>
                <a:gd name="T55" fmla="*/ 32 h 64"/>
                <a:gd name="T56" fmla="*/ 28 w 55"/>
                <a:gd name="T57" fmla="*/ 33 h 64"/>
                <a:gd name="T58" fmla="*/ 21 w 55"/>
                <a:gd name="T59" fmla="*/ 35 h 64"/>
                <a:gd name="T60" fmla="*/ 12 w 55"/>
                <a:gd name="T61" fmla="*/ 36 h 64"/>
                <a:gd name="T62" fmla="*/ 12 w 55"/>
                <a:gd name="T63" fmla="*/ 45 h 64"/>
                <a:gd name="T64" fmla="*/ 13 w 55"/>
                <a:gd name="T65" fmla="*/ 47 h 64"/>
                <a:gd name="T66" fmla="*/ 15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7 w 55"/>
                <a:gd name="T73" fmla="*/ 56 h 64"/>
                <a:gd name="T74" fmla="*/ 30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6 h 64"/>
                <a:gd name="T88" fmla="*/ 29 w 55"/>
                <a:gd name="T89" fmla="*/ 62 h 64"/>
                <a:gd name="T90" fmla="*/ 19 w 55"/>
                <a:gd name="T91" fmla="*/ 64 h 64"/>
                <a:gd name="T92" fmla="*/ 12 w 55"/>
                <a:gd name="T93" fmla="*/ 63 h 64"/>
                <a:gd name="T94" fmla="*/ 5 w 55"/>
                <a:gd name="T95" fmla="*/ 59 h 64"/>
                <a:gd name="T96" fmla="*/ 2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0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5 h 64"/>
                <a:gd name="T112" fmla="*/ 31 w 55"/>
                <a:gd name="T113" fmla="*/ 1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13" y="34"/>
                  </a:lnTo>
                  <a:lnTo>
                    <a:pt x="22" y="31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1" y="29"/>
                  </a:lnTo>
                  <a:lnTo>
                    <a:pt x="34" y="32"/>
                  </a:lnTo>
                  <a:lnTo>
                    <a:pt x="28" y="33"/>
                  </a:lnTo>
                  <a:lnTo>
                    <a:pt x="21" y="35"/>
                  </a:lnTo>
                  <a:lnTo>
                    <a:pt x="12" y="36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6"/>
                  </a:lnTo>
                  <a:lnTo>
                    <a:pt x="29" y="62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5" y="59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46" y="199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743" y="1987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262" y="102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303" y="104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298" y="105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291" y="106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H="1">
              <a:off x="1284" y="106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 flipV="1">
              <a:off x="1275" y="106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H="1" flipV="1">
              <a:off x="1268" y="106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 flipV="1">
              <a:off x="1264" y="105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 flipV="1">
              <a:off x="1262" y="104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1262" y="104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V="1">
              <a:off x="1264" y="103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1268" y="103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275" y="102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1284" y="102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291" y="103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298" y="103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1303" y="104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481" y="2619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2478" y="2616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2306" y="2731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2303" y="2728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430" y="115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1427" y="114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743" y="1783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740" y="1780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 flipH="1" flipV="1">
              <a:off x="764" y="1803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H="1">
              <a:off x="767" y="1910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1327" y="1749"/>
              <a:ext cx="1004" cy="7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1269" y="125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 flipH="1">
              <a:off x="939" y="1749"/>
              <a:ext cx="382" cy="16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1265" y="117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1265" y="104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2326" y="2539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2326" y="2548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2280" y="2788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274" y="92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1498" y="109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534" y="2639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671" y="1980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677" y="1720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Freeform 61"/>
          <p:cNvSpPr>
            <a:spLocks noEditPoints="1"/>
          </p:cNvSpPr>
          <p:nvPr/>
        </p:nvSpPr>
        <p:spPr bwMode="auto">
          <a:xfrm>
            <a:off x="5542438" y="2939489"/>
            <a:ext cx="80963" cy="127000"/>
          </a:xfrm>
          <a:custGeom>
            <a:avLst/>
            <a:gdLst>
              <a:gd name="T0" fmla="*/ 30 w 51"/>
              <a:gd name="T1" fmla="*/ 11 h 80"/>
              <a:gd name="T2" fmla="*/ 4 w 51"/>
              <a:gd name="T3" fmla="*/ 52 h 80"/>
              <a:gd name="T4" fmla="*/ 30 w 51"/>
              <a:gd name="T5" fmla="*/ 52 h 80"/>
              <a:gd name="T6" fmla="*/ 30 w 51"/>
              <a:gd name="T7" fmla="*/ 11 h 80"/>
              <a:gd name="T8" fmla="*/ 34 w 51"/>
              <a:gd name="T9" fmla="*/ 0 h 80"/>
              <a:gd name="T10" fmla="*/ 40 w 51"/>
              <a:gd name="T11" fmla="*/ 0 h 80"/>
              <a:gd name="T12" fmla="*/ 40 w 51"/>
              <a:gd name="T13" fmla="*/ 52 h 80"/>
              <a:gd name="T14" fmla="*/ 51 w 51"/>
              <a:gd name="T15" fmla="*/ 52 h 80"/>
              <a:gd name="T16" fmla="*/ 51 w 51"/>
              <a:gd name="T17" fmla="*/ 59 h 80"/>
              <a:gd name="T18" fmla="*/ 40 w 51"/>
              <a:gd name="T19" fmla="*/ 59 h 80"/>
              <a:gd name="T20" fmla="*/ 40 w 51"/>
              <a:gd name="T21" fmla="*/ 80 h 80"/>
              <a:gd name="T22" fmla="*/ 30 w 51"/>
              <a:gd name="T23" fmla="*/ 80 h 80"/>
              <a:gd name="T24" fmla="*/ 30 w 51"/>
              <a:gd name="T25" fmla="*/ 59 h 80"/>
              <a:gd name="T26" fmla="*/ 0 w 51"/>
              <a:gd name="T27" fmla="*/ 59 h 80"/>
              <a:gd name="T28" fmla="*/ 0 w 51"/>
              <a:gd name="T29" fmla="*/ 53 h 80"/>
              <a:gd name="T30" fmla="*/ 34 w 51"/>
              <a:gd name="T3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80">
                <a:moveTo>
                  <a:pt x="30" y="11"/>
                </a:moveTo>
                <a:lnTo>
                  <a:pt x="4" y="52"/>
                </a:lnTo>
                <a:lnTo>
                  <a:pt x="30" y="52"/>
                </a:lnTo>
                <a:lnTo>
                  <a:pt x="30" y="11"/>
                </a:lnTo>
                <a:close/>
                <a:moveTo>
                  <a:pt x="34" y="0"/>
                </a:moveTo>
                <a:lnTo>
                  <a:pt x="40" y="0"/>
                </a:lnTo>
                <a:lnTo>
                  <a:pt x="40" y="52"/>
                </a:lnTo>
                <a:lnTo>
                  <a:pt x="51" y="52"/>
                </a:lnTo>
                <a:lnTo>
                  <a:pt x="51" y="59"/>
                </a:lnTo>
                <a:lnTo>
                  <a:pt x="40" y="59"/>
                </a:lnTo>
                <a:lnTo>
                  <a:pt x="40" y="80"/>
                </a:lnTo>
                <a:lnTo>
                  <a:pt x="30" y="80"/>
                </a:lnTo>
                <a:lnTo>
                  <a:pt x="30" y="59"/>
                </a:lnTo>
                <a:lnTo>
                  <a:pt x="0" y="59"/>
                </a:lnTo>
                <a:lnTo>
                  <a:pt x="0" y="5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57"/>
          <p:cNvSpPr>
            <a:spLocks/>
          </p:cNvSpPr>
          <p:nvPr/>
        </p:nvSpPr>
        <p:spPr bwMode="auto">
          <a:xfrm>
            <a:off x="6821426" y="3006830"/>
            <a:ext cx="69850" cy="125413"/>
          </a:xfrm>
          <a:custGeom>
            <a:avLst/>
            <a:gdLst>
              <a:gd name="T0" fmla="*/ 17 w 44"/>
              <a:gd name="T1" fmla="*/ 0 h 79"/>
              <a:gd name="T2" fmla="*/ 44 w 44"/>
              <a:gd name="T3" fmla="*/ 0 h 79"/>
              <a:gd name="T4" fmla="*/ 38 w 44"/>
              <a:gd name="T5" fmla="*/ 10 h 79"/>
              <a:gd name="T6" fmla="*/ 15 w 44"/>
              <a:gd name="T7" fmla="*/ 10 h 79"/>
              <a:gd name="T8" fmla="*/ 11 w 44"/>
              <a:gd name="T9" fmla="*/ 21 h 79"/>
              <a:gd name="T10" fmla="*/ 21 w 44"/>
              <a:gd name="T11" fmla="*/ 22 h 79"/>
              <a:gd name="T12" fmla="*/ 28 w 44"/>
              <a:gd name="T13" fmla="*/ 27 h 79"/>
              <a:gd name="T14" fmla="*/ 35 w 44"/>
              <a:gd name="T15" fmla="*/ 32 h 79"/>
              <a:gd name="T16" fmla="*/ 39 w 44"/>
              <a:gd name="T17" fmla="*/ 37 h 79"/>
              <a:gd name="T18" fmla="*/ 41 w 44"/>
              <a:gd name="T19" fmla="*/ 43 h 79"/>
              <a:gd name="T20" fmla="*/ 42 w 44"/>
              <a:gd name="T21" fmla="*/ 50 h 79"/>
              <a:gd name="T22" fmla="*/ 41 w 44"/>
              <a:gd name="T23" fmla="*/ 56 h 79"/>
              <a:gd name="T24" fmla="*/ 40 w 44"/>
              <a:gd name="T25" fmla="*/ 61 h 79"/>
              <a:gd name="T26" fmla="*/ 37 w 44"/>
              <a:gd name="T27" fmla="*/ 66 h 79"/>
              <a:gd name="T28" fmla="*/ 34 w 44"/>
              <a:gd name="T29" fmla="*/ 71 h 79"/>
              <a:gd name="T30" fmla="*/ 31 w 44"/>
              <a:gd name="T31" fmla="*/ 73 h 79"/>
              <a:gd name="T32" fmla="*/ 28 w 44"/>
              <a:gd name="T33" fmla="*/ 74 h 79"/>
              <a:gd name="T34" fmla="*/ 25 w 44"/>
              <a:gd name="T35" fmla="*/ 76 h 79"/>
              <a:gd name="T36" fmla="*/ 19 w 44"/>
              <a:gd name="T37" fmla="*/ 79 h 79"/>
              <a:gd name="T38" fmla="*/ 13 w 44"/>
              <a:gd name="T39" fmla="*/ 79 h 79"/>
              <a:gd name="T40" fmla="*/ 9 w 44"/>
              <a:gd name="T41" fmla="*/ 79 h 79"/>
              <a:gd name="T42" fmla="*/ 5 w 44"/>
              <a:gd name="T43" fmla="*/ 79 h 79"/>
              <a:gd name="T44" fmla="*/ 3 w 44"/>
              <a:gd name="T45" fmla="*/ 77 h 79"/>
              <a:gd name="T46" fmla="*/ 1 w 44"/>
              <a:gd name="T47" fmla="*/ 74 h 79"/>
              <a:gd name="T48" fmla="*/ 0 w 44"/>
              <a:gd name="T49" fmla="*/ 72 h 79"/>
              <a:gd name="T50" fmla="*/ 0 w 44"/>
              <a:gd name="T51" fmla="*/ 71 h 79"/>
              <a:gd name="T52" fmla="*/ 0 w 44"/>
              <a:gd name="T53" fmla="*/ 70 h 79"/>
              <a:gd name="T54" fmla="*/ 0 w 44"/>
              <a:gd name="T55" fmla="*/ 70 h 79"/>
              <a:gd name="T56" fmla="*/ 1 w 44"/>
              <a:gd name="T57" fmla="*/ 70 h 79"/>
              <a:gd name="T58" fmla="*/ 2 w 44"/>
              <a:gd name="T59" fmla="*/ 69 h 79"/>
              <a:gd name="T60" fmla="*/ 8 w 44"/>
              <a:gd name="T61" fmla="*/ 69 h 79"/>
              <a:gd name="T62" fmla="*/ 11 w 44"/>
              <a:gd name="T63" fmla="*/ 71 h 79"/>
              <a:gd name="T64" fmla="*/ 13 w 44"/>
              <a:gd name="T65" fmla="*/ 72 h 79"/>
              <a:gd name="T66" fmla="*/ 15 w 44"/>
              <a:gd name="T67" fmla="*/ 73 h 79"/>
              <a:gd name="T68" fmla="*/ 17 w 44"/>
              <a:gd name="T69" fmla="*/ 73 h 79"/>
              <a:gd name="T70" fmla="*/ 19 w 44"/>
              <a:gd name="T71" fmla="*/ 73 h 79"/>
              <a:gd name="T72" fmla="*/ 25 w 44"/>
              <a:gd name="T73" fmla="*/ 72 h 79"/>
              <a:gd name="T74" fmla="*/ 30 w 44"/>
              <a:gd name="T75" fmla="*/ 69 h 79"/>
              <a:gd name="T76" fmla="*/ 34 w 44"/>
              <a:gd name="T77" fmla="*/ 63 h 79"/>
              <a:gd name="T78" fmla="*/ 35 w 44"/>
              <a:gd name="T79" fmla="*/ 56 h 79"/>
              <a:gd name="T80" fmla="*/ 34 w 44"/>
              <a:gd name="T81" fmla="*/ 51 h 79"/>
              <a:gd name="T82" fmla="*/ 33 w 44"/>
              <a:gd name="T83" fmla="*/ 47 h 79"/>
              <a:gd name="T84" fmla="*/ 30 w 44"/>
              <a:gd name="T85" fmla="*/ 43 h 79"/>
              <a:gd name="T86" fmla="*/ 27 w 44"/>
              <a:gd name="T87" fmla="*/ 39 h 79"/>
              <a:gd name="T88" fmla="*/ 23 w 44"/>
              <a:gd name="T89" fmla="*/ 35 h 79"/>
              <a:gd name="T90" fmla="*/ 18 w 44"/>
              <a:gd name="T91" fmla="*/ 33 h 79"/>
              <a:gd name="T92" fmla="*/ 11 w 44"/>
              <a:gd name="T93" fmla="*/ 31 h 79"/>
              <a:gd name="T94" fmla="*/ 2 w 44"/>
              <a:gd name="T95" fmla="*/ 31 h 79"/>
              <a:gd name="T96" fmla="*/ 17 w 44"/>
              <a:gd name="T9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4" h="79">
                <a:moveTo>
                  <a:pt x="17" y="0"/>
                </a:moveTo>
                <a:lnTo>
                  <a:pt x="44" y="0"/>
                </a:lnTo>
                <a:lnTo>
                  <a:pt x="38" y="10"/>
                </a:lnTo>
                <a:lnTo>
                  <a:pt x="15" y="10"/>
                </a:lnTo>
                <a:lnTo>
                  <a:pt x="11" y="21"/>
                </a:lnTo>
                <a:lnTo>
                  <a:pt x="21" y="22"/>
                </a:lnTo>
                <a:lnTo>
                  <a:pt x="28" y="27"/>
                </a:lnTo>
                <a:lnTo>
                  <a:pt x="35" y="32"/>
                </a:lnTo>
                <a:lnTo>
                  <a:pt x="39" y="37"/>
                </a:lnTo>
                <a:lnTo>
                  <a:pt x="41" y="43"/>
                </a:lnTo>
                <a:lnTo>
                  <a:pt x="42" y="50"/>
                </a:lnTo>
                <a:lnTo>
                  <a:pt x="41" y="56"/>
                </a:lnTo>
                <a:lnTo>
                  <a:pt x="40" y="61"/>
                </a:lnTo>
                <a:lnTo>
                  <a:pt x="37" y="66"/>
                </a:lnTo>
                <a:lnTo>
                  <a:pt x="34" y="71"/>
                </a:lnTo>
                <a:lnTo>
                  <a:pt x="31" y="73"/>
                </a:lnTo>
                <a:lnTo>
                  <a:pt x="28" y="74"/>
                </a:lnTo>
                <a:lnTo>
                  <a:pt x="25" y="76"/>
                </a:lnTo>
                <a:lnTo>
                  <a:pt x="19" y="79"/>
                </a:lnTo>
                <a:lnTo>
                  <a:pt x="13" y="79"/>
                </a:lnTo>
                <a:lnTo>
                  <a:pt x="9" y="79"/>
                </a:lnTo>
                <a:lnTo>
                  <a:pt x="5" y="79"/>
                </a:lnTo>
                <a:lnTo>
                  <a:pt x="3" y="77"/>
                </a:lnTo>
                <a:lnTo>
                  <a:pt x="1" y="74"/>
                </a:lnTo>
                <a:lnTo>
                  <a:pt x="0" y="72"/>
                </a:lnTo>
                <a:lnTo>
                  <a:pt x="0" y="71"/>
                </a:lnTo>
                <a:lnTo>
                  <a:pt x="0" y="70"/>
                </a:lnTo>
                <a:lnTo>
                  <a:pt x="0" y="70"/>
                </a:lnTo>
                <a:lnTo>
                  <a:pt x="1" y="70"/>
                </a:lnTo>
                <a:lnTo>
                  <a:pt x="2" y="69"/>
                </a:lnTo>
                <a:lnTo>
                  <a:pt x="8" y="69"/>
                </a:lnTo>
                <a:lnTo>
                  <a:pt x="11" y="71"/>
                </a:lnTo>
                <a:lnTo>
                  <a:pt x="13" y="72"/>
                </a:lnTo>
                <a:lnTo>
                  <a:pt x="15" y="73"/>
                </a:lnTo>
                <a:lnTo>
                  <a:pt x="17" y="73"/>
                </a:lnTo>
                <a:lnTo>
                  <a:pt x="19" y="73"/>
                </a:lnTo>
                <a:lnTo>
                  <a:pt x="25" y="72"/>
                </a:lnTo>
                <a:lnTo>
                  <a:pt x="30" y="69"/>
                </a:lnTo>
                <a:lnTo>
                  <a:pt x="34" y="63"/>
                </a:lnTo>
                <a:lnTo>
                  <a:pt x="35" y="56"/>
                </a:lnTo>
                <a:lnTo>
                  <a:pt x="34" y="51"/>
                </a:lnTo>
                <a:lnTo>
                  <a:pt x="33" y="47"/>
                </a:lnTo>
                <a:lnTo>
                  <a:pt x="30" y="43"/>
                </a:lnTo>
                <a:lnTo>
                  <a:pt x="27" y="39"/>
                </a:lnTo>
                <a:lnTo>
                  <a:pt x="23" y="35"/>
                </a:lnTo>
                <a:lnTo>
                  <a:pt x="18" y="33"/>
                </a:lnTo>
                <a:lnTo>
                  <a:pt x="11" y="31"/>
                </a:lnTo>
                <a:lnTo>
                  <a:pt x="2" y="3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9"/>
          <p:cNvGrpSpPr>
            <a:grpSpLocks noChangeAspect="1"/>
          </p:cNvGrpSpPr>
          <p:nvPr/>
        </p:nvGrpSpPr>
        <p:grpSpPr bwMode="auto">
          <a:xfrm>
            <a:off x="478571" y="1347313"/>
            <a:ext cx="3017838" cy="3082925"/>
            <a:chOff x="2885" y="876"/>
            <a:chExt cx="1901" cy="1942"/>
          </a:xfrm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3209" y="1907"/>
              <a:ext cx="54" cy="64"/>
            </a:xfrm>
            <a:custGeom>
              <a:avLst/>
              <a:gdLst>
                <a:gd name="T0" fmla="*/ 37 w 54"/>
                <a:gd name="T1" fmla="*/ 3 h 64"/>
                <a:gd name="T2" fmla="*/ 33 w 54"/>
                <a:gd name="T3" fmla="*/ 4 h 64"/>
                <a:gd name="T4" fmla="*/ 28 w 54"/>
                <a:gd name="T5" fmla="*/ 6 h 64"/>
                <a:gd name="T6" fmla="*/ 23 w 54"/>
                <a:gd name="T7" fmla="*/ 10 h 64"/>
                <a:gd name="T8" fmla="*/ 18 w 54"/>
                <a:gd name="T9" fmla="*/ 17 h 64"/>
                <a:gd name="T10" fmla="*/ 15 w 54"/>
                <a:gd name="T11" fmla="*/ 25 h 64"/>
                <a:gd name="T12" fmla="*/ 13 w 54"/>
                <a:gd name="T13" fmla="*/ 34 h 64"/>
                <a:gd name="T14" fmla="*/ 21 w 54"/>
                <a:gd name="T15" fmla="*/ 32 h 64"/>
                <a:gd name="T16" fmla="*/ 27 w 54"/>
                <a:gd name="T17" fmla="*/ 29 h 64"/>
                <a:gd name="T18" fmla="*/ 35 w 54"/>
                <a:gd name="T19" fmla="*/ 25 h 64"/>
                <a:gd name="T20" fmla="*/ 39 w 54"/>
                <a:gd name="T21" fmla="*/ 21 h 64"/>
                <a:gd name="T22" fmla="*/ 42 w 54"/>
                <a:gd name="T23" fmla="*/ 15 h 64"/>
                <a:gd name="T24" fmla="*/ 43 w 54"/>
                <a:gd name="T25" fmla="*/ 10 h 64"/>
                <a:gd name="T26" fmla="*/ 43 w 54"/>
                <a:gd name="T27" fmla="*/ 8 h 64"/>
                <a:gd name="T28" fmla="*/ 42 w 54"/>
                <a:gd name="T29" fmla="*/ 5 h 64"/>
                <a:gd name="T30" fmla="*/ 40 w 54"/>
                <a:gd name="T31" fmla="*/ 3 h 64"/>
                <a:gd name="T32" fmla="*/ 37 w 54"/>
                <a:gd name="T33" fmla="*/ 3 h 64"/>
                <a:gd name="T34" fmla="*/ 40 w 54"/>
                <a:gd name="T35" fmla="*/ 0 h 64"/>
                <a:gd name="T36" fmla="*/ 44 w 54"/>
                <a:gd name="T37" fmla="*/ 0 h 64"/>
                <a:gd name="T38" fmla="*/ 48 w 54"/>
                <a:gd name="T39" fmla="*/ 2 h 64"/>
                <a:gd name="T40" fmla="*/ 51 w 54"/>
                <a:gd name="T41" fmla="*/ 3 h 64"/>
                <a:gd name="T42" fmla="*/ 52 w 54"/>
                <a:gd name="T43" fmla="*/ 5 h 64"/>
                <a:gd name="T44" fmla="*/ 53 w 54"/>
                <a:gd name="T45" fmla="*/ 8 h 64"/>
                <a:gd name="T46" fmla="*/ 54 w 54"/>
                <a:gd name="T47" fmla="*/ 10 h 64"/>
                <a:gd name="T48" fmla="*/ 53 w 54"/>
                <a:gd name="T49" fmla="*/ 16 h 64"/>
                <a:gd name="T50" fmla="*/ 49 w 54"/>
                <a:gd name="T51" fmla="*/ 21 h 64"/>
                <a:gd name="T52" fmla="*/ 40 w 54"/>
                <a:gd name="T53" fmla="*/ 29 h 64"/>
                <a:gd name="T54" fmla="*/ 33 w 54"/>
                <a:gd name="T55" fmla="*/ 32 h 64"/>
                <a:gd name="T56" fmla="*/ 27 w 54"/>
                <a:gd name="T57" fmla="*/ 34 h 64"/>
                <a:gd name="T58" fmla="*/ 20 w 54"/>
                <a:gd name="T59" fmla="*/ 35 h 64"/>
                <a:gd name="T60" fmla="*/ 11 w 54"/>
                <a:gd name="T61" fmla="*/ 37 h 64"/>
                <a:gd name="T62" fmla="*/ 11 w 54"/>
                <a:gd name="T63" fmla="*/ 45 h 64"/>
                <a:gd name="T64" fmla="*/ 13 w 54"/>
                <a:gd name="T65" fmla="*/ 47 h 64"/>
                <a:gd name="T66" fmla="*/ 14 w 54"/>
                <a:gd name="T67" fmla="*/ 49 h 64"/>
                <a:gd name="T68" fmla="*/ 16 w 54"/>
                <a:gd name="T69" fmla="*/ 51 h 64"/>
                <a:gd name="T70" fmla="*/ 20 w 54"/>
                <a:gd name="T71" fmla="*/ 55 h 64"/>
                <a:gd name="T72" fmla="*/ 26 w 54"/>
                <a:gd name="T73" fmla="*/ 56 h 64"/>
                <a:gd name="T74" fmla="*/ 28 w 54"/>
                <a:gd name="T75" fmla="*/ 56 h 64"/>
                <a:gd name="T76" fmla="*/ 31 w 54"/>
                <a:gd name="T77" fmla="*/ 55 h 64"/>
                <a:gd name="T78" fmla="*/ 34 w 54"/>
                <a:gd name="T79" fmla="*/ 54 h 64"/>
                <a:gd name="T80" fmla="*/ 40 w 54"/>
                <a:gd name="T81" fmla="*/ 51 h 64"/>
                <a:gd name="T82" fmla="*/ 48 w 54"/>
                <a:gd name="T83" fmla="*/ 45 h 64"/>
                <a:gd name="T84" fmla="*/ 49 w 54"/>
                <a:gd name="T85" fmla="*/ 47 h 64"/>
                <a:gd name="T86" fmla="*/ 39 w 54"/>
                <a:gd name="T87" fmla="*/ 57 h 64"/>
                <a:gd name="T88" fmla="*/ 28 w 54"/>
                <a:gd name="T89" fmla="*/ 63 h 64"/>
                <a:gd name="T90" fmla="*/ 18 w 54"/>
                <a:gd name="T91" fmla="*/ 64 h 64"/>
                <a:gd name="T92" fmla="*/ 11 w 54"/>
                <a:gd name="T93" fmla="*/ 63 h 64"/>
                <a:gd name="T94" fmla="*/ 4 w 54"/>
                <a:gd name="T95" fmla="*/ 59 h 64"/>
                <a:gd name="T96" fmla="*/ 1 w 54"/>
                <a:gd name="T97" fmla="*/ 52 h 64"/>
                <a:gd name="T98" fmla="*/ 0 w 54"/>
                <a:gd name="T99" fmla="*/ 44 h 64"/>
                <a:gd name="T100" fmla="*/ 0 w 54"/>
                <a:gd name="T101" fmla="*/ 37 h 64"/>
                <a:gd name="T102" fmla="*/ 2 w 54"/>
                <a:gd name="T103" fmla="*/ 31 h 64"/>
                <a:gd name="T104" fmla="*/ 5 w 54"/>
                <a:gd name="T105" fmla="*/ 23 h 64"/>
                <a:gd name="T106" fmla="*/ 10 w 54"/>
                <a:gd name="T107" fmla="*/ 17 h 64"/>
                <a:gd name="T108" fmla="*/ 15 w 54"/>
                <a:gd name="T109" fmla="*/ 11 h 64"/>
                <a:gd name="T110" fmla="*/ 21 w 54"/>
                <a:gd name="T111" fmla="*/ 6 h 64"/>
                <a:gd name="T112" fmla="*/ 30 w 54"/>
                <a:gd name="T113" fmla="*/ 2 h 64"/>
                <a:gd name="T114" fmla="*/ 40 w 54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64">
                  <a:moveTo>
                    <a:pt x="37" y="3"/>
                  </a:moveTo>
                  <a:lnTo>
                    <a:pt x="33" y="4"/>
                  </a:lnTo>
                  <a:lnTo>
                    <a:pt x="28" y="6"/>
                  </a:lnTo>
                  <a:lnTo>
                    <a:pt x="23" y="10"/>
                  </a:lnTo>
                  <a:lnTo>
                    <a:pt x="18" y="17"/>
                  </a:lnTo>
                  <a:lnTo>
                    <a:pt x="15" y="25"/>
                  </a:lnTo>
                  <a:lnTo>
                    <a:pt x="13" y="34"/>
                  </a:lnTo>
                  <a:lnTo>
                    <a:pt x="21" y="32"/>
                  </a:lnTo>
                  <a:lnTo>
                    <a:pt x="27" y="29"/>
                  </a:lnTo>
                  <a:lnTo>
                    <a:pt x="35" y="25"/>
                  </a:lnTo>
                  <a:lnTo>
                    <a:pt x="39" y="21"/>
                  </a:lnTo>
                  <a:lnTo>
                    <a:pt x="42" y="15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7" y="3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3" y="8"/>
                  </a:lnTo>
                  <a:lnTo>
                    <a:pt x="54" y="10"/>
                  </a:lnTo>
                  <a:lnTo>
                    <a:pt x="53" y="16"/>
                  </a:lnTo>
                  <a:lnTo>
                    <a:pt x="49" y="21"/>
                  </a:lnTo>
                  <a:lnTo>
                    <a:pt x="40" y="29"/>
                  </a:lnTo>
                  <a:lnTo>
                    <a:pt x="33" y="32"/>
                  </a:lnTo>
                  <a:lnTo>
                    <a:pt x="27" y="34"/>
                  </a:lnTo>
                  <a:lnTo>
                    <a:pt x="20" y="35"/>
                  </a:lnTo>
                  <a:lnTo>
                    <a:pt x="11" y="37"/>
                  </a:lnTo>
                  <a:lnTo>
                    <a:pt x="11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0" y="55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1" y="55"/>
                  </a:lnTo>
                  <a:lnTo>
                    <a:pt x="34" y="54"/>
                  </a:lnTo>
                  <a:lnTo>
                    <a:pt x="40" y="51"/>
                  </a:lnTo>
                  <a:lnTo>
                    <a:pt x="48" y="45"/>
                  </a:lnTo>
                  <a:lnTo>
                    <a:pt x="49" y="47"/>
                  </a:lnTo>
                  <a:lnTo>
                    <a:pt x="39" y="57"/>
                  </a:lnTo>
                  <a:lnTo>
                    <a:pt x="28" y="63"/>
                  </a:lnTo>
                  <a:lnTo>
                    <a:pt x="18" y="64"/>
                  </a:lnTo>
                  <a:lnTo>
                    <a:pt x="11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1" y="6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265" y="1932"/>
              <a:ext cx="30" cy="80"/>
            </a:xfrm>
            <a:custGeom>
              <a:avLst/>
              <a:gdLst>
                <a:gd name="T0" fmla="*/ 18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5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8 h 80"/>
                <a:gd name="T18" fmla="*/ 30 w 30"/>
                <a:gd name="T19" fmla="*/ 78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8 h 80"/>
                <a:gd name="T26" fmla="*/ 6 w 30"/>
                <a:gd name="T27" fmla="*/ 78 h 80"/>
                <a:gd name="T28" fmla="*/ 8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2 h 80"/>
                <a:gd name="T42" fmla="*/ 10 w 30"/>
                <a:gd name="T43" fmla="*/ 10 h 80"/>
                <a:gd name="T44" fmla="*/ 10 w 30"/>
                <a:gd name="T45" fmla="*/ 10 h 80"/>
                <a:gd name="T46" fmla="*/ 9 w 30"/>
                <a:gd name="T47" fmla="*/ 10 h 80"/>
                <a:gd name="T48" fmla="*/ 8 w 30"/>
                <a:gd name="T49" fmla="*/ 9 h 80"/>
                <a:gd name="T50" fmla="*/ 5 w 30"/>
                <a:gd name="T51" fmla="*/ 9 h 80"/>
                <a:gd name="T52" fmla="*/ 4 w 30"/>
                <a:gd name="T53" fmla="*/ 9 h 80"/>
                <a:gd name="T54" fmla="*/ 3 w 30"/>
                <a:gd name="T55" fmla="*/ 9 h 80"/>
                <a:gd name="T56" fmla="*/ 1 w 30"/>
                <a:gd name="T57" fmla="*/ 10 h 80"/>
                <a:gd name="T58" fmla="*/ 0 w 30"/>
                <a:gd name="T59" fmla="*/ 9 h 80"/>
                <a:gd name="T60" fmla="*/ 18 w 30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80">
                  <a:moveTo>
                    <a:pt x="18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5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9"/>
            <p:cNvSpPr>
              <a:spLocks noEditPoints="1"/>
            </p:cNvSpPr>
            <p:nvPr/>
          </p:nvSpPr>
          <p:spPr bwMode="auto">
            <a:xfrm>
              <a:off x="3594" y="1457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639" y="1482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 noEditPoints="1"/>
            </p:cNvSpPr>
            <p:nvPr/>
          </p:nvSpPr>
          <p:spPr bwMode="auto">
            <a:xfrm>
              <a:off x="4035" y="1928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4 h 64"/>
                <a:gd name="T12" fmla="*/ 13 w 55"/>
                <a:gd name="T13" fmla="*/ 34 h 64"/>
                <a:gd name="T14" fmla="*/ 22 w 55"/>
                <a:gd name="T15" fmla="*/ 31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0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4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1 h 64"/>
                <a:gd name="T40" fmla="*/ 52 w 55"/>
                <a:gd name="T41" fmla="*/ 3 h 64"/>
                <a:gd name="T42" fmla="*/ 53 w 55"/>
                <a:gd name="T43" fmla="*/ 4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0 h 64"/>
                <a:gd name="T52" fmla="*/ 41 w 55"/>
                <a:gd name="T53" fmla="*/ 29 h 64"/>
                <a:gd name="T54" fmla="*/ 34 w 55"/>
                <a:gd name="T55" fmla="*/ 32 h 64"/>
                <a:gd name="T56" fmla="*/ 28 w 55"/>
                <a:gd name="T57" fmla="*/ 33 h 64"/>
                <a:gd name="T58" fmla="*/ 21 w 55"/>
                <a:gd name="T59" fmla="*/ 35 h 64"/>
                <a:gd name="T60" fmla="*/ 12 w 55"/>
                <a:gd name="T61" fmla="*/ 36 h 64"/>
                <a:gd name="T62" fmla="*/ 12 w 55"/>
                <a:gd name="T63" fmla="*/ 45 h 64"/>
                <a:gd name="T64" fmla="*/ 13 w 55"/>
                <a:gd name="T65" fmla="*/ 47 h 64"/>
                <a:gd name="T66" fmla="*/ 15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7 w 55"/>
                <a:gd name="T73" fmla="*/ 56 h 64"/>
                <a:gd name="T74" fmla="*/ 30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6 h 64"/>
                <a:gd name="T88" fmla="*/ 29 w 55"/>
                <a:gd name="T89" fmla="*/ 62 h 64"/>
                <a:gd name="T90" fmla="*/ 19 w 55"/>
                <a:gd name="T91" fmla="*/ 64 h 64"/>
                <a:gd name="T92" fmla="*/ 12 w 55"/>
                <a:gd name="T93" fmla="*/ 63 h 64"/>
                <a:gd name="T94" fmla="*/ 5 w 55"/>
                <a:gd name="T95" fmla="*/ 59 h 64"/>
                <a:gd name="T96" fmla="*/ 2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0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5 h 64"/>
                <a:gd name="T112" fmla="*/ 31 w 55"/>
                <a:gd name="T113" fmla="*/ 1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13" y="34"/>
                  </a:lnTo>
                  <a:lnTo>
                    <a:pt x="22" y="31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1" y="29"/>
                  </a:lnTo>
                  <a:lnTo>
                    <a:pt x="34" y="32"/>
                  </a:lnTo>
                  <a:lnTo>
                    <a:pt x="28" y="33"/>
                  </a:lnTo>
                  <a:lnTo>
                    <a:pt x="21" y="35"/>
                  </a:lnTo>
                  <a:lnTo>
                    <a:pt x="12" y="36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6"/>
                  </a:lnTo>
                  <a:lnTo>
                    <a:pt x="29" y="62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5" y="59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083" y="1953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6 w 44"/>
                <a:gd name="T7" fmla="*/ 27 h 81"/>
                <a:gd name="T8" fmla="*/ 36 w 44"/>
                <a:gd name="T9" fmla="*/ 37 h 81"/>
                <a:gd name="T10" fmla="*/ 43 w 44"/>
                <a:gd name="T11" fmla="*/ 47 h 81"/>
                <a:gd name="T12" fmla="*/ 43 w 44"/>
                <a:gd name="T13" fmla="*/ 63 h 81"/>
                <a:gd name="T14" fmla="*/ 33 w 44"/>
                <a:gd name="T15" fmla="*/ 75 h 81"/>
                <a:gd name="T16" fmla="*/ 21 w 44"/>
                <a:gd name="T17" fmla="*/ 80 h 81"/>
                <a:gd name="T18" fmla="*/ 9 w 44"/>
                <a:gd name="T19" fmla="*/ 81 h 81"/>
                <a:gd name="T20" fmla="*/ 3 w 44"/>
                <a:gd name="T21" fmla="*/ 78 h 81"/>
                <a:gd name="T22" fmla="*/ 0 w 44"/>
                <a:gd name="T23" fmla="*/ 75 h 81"/>
                <a:gd name="T24" fmla="*/ 3 w 44"/>
                <a:gd name="T25" fmla="*/ 71 h 81"/>
                <a:gd name="T26" fmla="*/ 10 w 44"/>
                <a:gd name="T27" fmla="*/ 72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5 h 81"/>
                <a:gd name="T34" fmla="*/ 31 w 44"/>
                <a:gd name="T35" fmla="*/ 71 h 81"/>
                <a:gd name="T36" fmla="*/ 35 w 44"/>
                <a:gd name="T37" fmla="*/ 65 h 81"/>
                <a:gd name="T38" fmla="*/ 36 w 44"/>
                <a:gd name="T39" fmla="*/ 58 h 81"/>
                <a:gd name="T40" fmla="*/ 34 w 44"/>
                <a:gd name="T41" fmla="*/ 53 h 81"/>
                <a:gd name="T42" fmla="*/ 31 w 44"/>
                <a:gd name="T43" fmla="*/ 46 h 81"/>
                <a:gd name="T44" fmla="*/ 27 w 44"/>
                <a:gd name="T45" fmla="*/ 44 h 81"/>
                <a:gd name="T46" fmla="*/ 20 w 44"/>
                <a:gd name="T47" fmla="*/ 41 h 81"/>
                <a:gd name="T48" fmla="*/ 14 w 44"/>
                <a:gd name="T49" fmla="*/ 40 h 81"/>
                <a:gd name="T50" fmla="*/ 18 w 44"/>
                <a:gd name="T51" fmla="*/ 38 h 81"/>
                <a:gd name="T52" fmla="*/ 26 w 44"/>
                <a:gd name="T53" fmla="*/ 34 h 81"/>
                <a:gd name="T54" fmla="*/ 30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1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6" y="27"/>
                  </a:lnTo>
                  <a:lnTo>
                    <a:pt x="30" y="33"/>
                  </a:lnTo>
                  <a:lnTo>
                    <a:pt x="36" y="37"/>
                  </a:lnTo>
                  <a:lnTo>
                    <a:pt x="40" y="41"/>
                  </a:lnTo>
                  <a:lnTo>
                    <a:pt x="43" y="47"/>
                  </a:lnTo>
                  <a:lnTo>
                    <a:pt x="44" y="54"/>
                  </a:lnTo>
                  <a:lnTo>
                    <a:pt x="43" y="63"/>
                  </a:lnTo>
                  <a:lnTo>
                    <a:pt x="38" y="71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3" y="78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3" y="71"/>
                  </a:lnTo>
                  <a:lnTo>
                    <a:pt x="9" y="71"/>
                  </a:lnTo>
                  <a:lnTo>
                    <a:pt x="10" y="72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5"/>
                  </a:lnTo>
                  <a:lnTo>
                    <a:pt x="28" y="73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5" y="56"/>
                  </a:lnTo>
                  <a:lnTo>
                    <a:pt x="34" y="53"/>
                  </a:lnTo>
                  <a:lnTo>
                    <a:pt x="33" y="50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20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15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2954" y="1942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7"/>
            <p:cNvSpPr>
              <a:spLocks noEditPoints="1"/>
            </p:cNvSpPr>
            <p:nvPr/>
          </p:nvSpPr>
          <p:spPr bwMode="auto">
            <a:xfrm>
              <a:off x="2951" y="1939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3470" y="980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89"/>
            <p:cNvSpPr>
              <a:spLocks noChangeShapeType="1"/>
            </p:cNvSpPr>
            <p:nvPr/>
          </p:nvSpPr>
          <p:spPr bwMode="auto">
            <a:xfrm flipH="1">
              <a:off x="3511" y="100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H="1">
              <a:off x="3506" y="1009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H="1">
              <a:off x="3499" y="1016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 flipH="1">
              <a:off x="3492" y="1020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 flipH="1" flipV="1">
              <a:off x="3483" y="1020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 flipH="1" flipV="1">
              <a:off x="3476" y="1016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 flipH="1" flipV="1">
              <a:off x="3472" y="1009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6"/>
            <p:cNvSpPr>
              <a:spLocks noChangeShapeType="1"/>
            </p:cNvSpPr>
            <p:nvPr/>
          </p:nvSpPr>
          <p:spPr bwMode="auto">
            <a:xfrm flipH="1" flipV="1">
              <a:off x="3470" y="100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7"/>
            <p:cNvSpPr>
              <a:spLocks noChangeShapeType="1"/>
            </p:cNvSpPr>
            <p:nvPr/>
          </p:nvSpPr>
          <p:spPr bwMode="auto">
            <a:xfrm flipV="1">
              <a:off x="3470" y="993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 flipV="1">
              <a:off x="3472" y="986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9"/>
            <p:cNvSpPr>
              <a:spLocks noChangeShapeType="1"/>
            </p:cNvSpPr>
            <p:nvPr/>
          </p:nvSpPr>
          <p:spPr bwMode="auto">
            <a:xfrm flipV="1">
              <a:off x="3476" y="982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 flipV="1">
              <a:off x="3483" y="980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1"/>
            <p:cNvSpPr>
              <a:spLocks noChangeShapeType="1"/>
            </p:cNvSpPr>
            <p:nvPr/>
          </p:nvSpPr>
          <p:spPr bwMode="auto">
            <a:xfrm>
              <a:off x="3492" y="980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2"/>
            <p:cNvSpPr>
              <a:spLocks noChangeShapeType="1"/>
            </p:cNvSpPr>
            <p:nvPr/>
          </p:nvSpPr>
          <p:spPr bwMode="auto">
            <a:xfrm>
              <a:off x="3499" y="982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3"/>
            <p:cNvSpPr>
              <a:spLocks noChangeShapeType="1"/>
            </p:cNvSpPr>
            <p:nvPr/>
          </p:nvSpPr>
          <p:spPr bwMode="auto">
            <a:xfrm>
              <a:off x="3506" y="986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4"/>
            <p:cNvSpPr>
              <a:spLocks noChangeShapeType="1"/>
            </p:cNvSpPr>
            <p:nvPr/>
          </p:nvSpPr>
          <p:spPr bwMode="auto">
            <a:xfrm>
              <a:off x="3511" y="993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4689" y="2571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6"/>
            <p:cNvSpPr>
              <a:spLocks noEditPoints="1"/>
            </p:cNvSpPr>
            <p:nvPr/>
          </p:nvSpPr>
          <p:spPr bwMode="auto">
            <a:xfrm>
              <a:off x="4686" y="2568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4514" y="2683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8"/>
            <p:cNvSpPr>
              <a:spLocks noEditPoints="1"/>
            </p:cNvSpPr>
            <p:nvPr/>
          </p:nvSpPr>
          <p:spPr bwMode="auto">
            <a:xfrm>
              <a:off x="4511" y="2680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3638" y="1102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0"/>
            <p:cNvSpPr>
              <a:spLocks noEditPoints="1"/>
            </p:cNvSpPr>
            <p:nvPr/>
          </p:nvSpPr>
          <p:spPr bwMode="auto">
            <a:xfrm>
              <a:off x="3635" y="1099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2951" y="1735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2"/>
            <p:cNvSpPr>
              <a:spLocks noEditPoints="1"/>
            </p:cNvSpPr>
            <p:nvPr/>
          </p:nvSpPr>
          <p:spPr bwMode="auto">
            <a:xfrm>
              <a:off x="2948" y="1732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13"/>
            <p:cNvSpPr>
              <a:spLocks noChangeShapeType="1"/>
            </p:cNvSpPr>
            <p:nvPr/>
          </p:nvSpPr>
          <p:spPr bwMode="auto">
            <a:xfrm flipH="1" flipV="1">
              <a:off x="2972" y="1755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 flipH="1">
              <a:off x="2975" y="1862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15"/>
            <p:cNvSpPr>
              <a:spLocks noChangeShapeType="1"/>
            </p:cNvSpPr>
            <p:nvPr/>
          </p:nvSpPr>
          <p:spPr bwMode="auto">
            <a:xfrm>
              <a:off x="3535" y="1701"/>
              <a:ext cx="1004" cy="7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6"/>
            <p:cNvSpPr>
              <a:spLocks noChangeShapeType="1"/>
            </p:cNvSpPr>
            <p:nvPr/>
          </p:nvSpPr>
          <p:spPr bwMode="auto">
            <a:xfrm>
              <a:off x="3477" y="1205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7"/>
            <p:cNvSpPr>
              <a:spLocks noChangeShapeType="1"/>
            </p:cNvSpPr>
            <p:nvPr/>
          </p:nvSpPr>
          <p:spPr bwMode="auto">
            <a:xfrm flipH="1">
              <a:off x="3147" y="1701"/>
              <a:ext cx="382" cy="16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18"/>
            <p:cNvSpPr>
              <a:spLocks noChangeShapeType="1"/>
            </p:cNvSpPr>
            <p:nvPr/>
          </p:nvSpPr>
          <p:spPr bwMode="auto">
            <a:xfrm flipV="1">
              <a:off x="3473" y="1123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9"/>
            <p:cNvSpPr>
              <a:spLocks noChangeShapeType="1"/>
            </p:cNvSpPr>
            <p:nvPr/>
          </p:nvSpPr>
          <p:spPr bwMode="auto">
            <a:xfrm flipV="1">
              <a:off x="3473" y="1001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20"/>
            <p:cNvSpPr>
              <a:spLocks noChangeShapeType="1"/>
            </p:cNvSpPr>
            <p:nvPr/>
          </p:nvSpPr>
          <p:spPr bwMode="auto">
            <a:xfrm>
              <a:off x="4534" y="2491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21"/>
            <p:cNvSpPr>
              <a:spLocks noChangeShapeType="1"/>
            </p:cNvSpPr>
            <p:nvPr/>
          </p:nvSpPr>
          <p:spPr bwMode="auto">
            <a:xfrm>
              <a:off x="4534" y="2500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2900" y="1962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3482" y="876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3706" y="1043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4742" y="2591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 noEditPoints="1"/>
            </p:cNvSpPr>
            <p:nvPr/>
          </p:nvSpPr>
          <p:spPr bwMode="auto">
            <a:xfrm>
              <a:off x="4510" y="2738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 noEditPoints="1"/>
            </p:cNvSpPr>
            <p:nvPr/>
          </p:nvSpPr>
          <p:spPr bwMode="auto">
            <a:xfrm>
              <a:off x="2885" y="1672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392613" y="503331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05 | 1234</a:t>
            </a:r>
          </a:p>
          <a:p>
            <a:pPr lvl="1"/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04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1235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0124 | 35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26655" y="48925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/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267709" y="4934653"/>
            <a:ext cx="488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169080" y="5354206"/>
            <a:ext cx="428688" cy="3048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cxnSp>
        <p:nvCxnSpPr>
          <p:cNvPr id="143" name="Straight Arrow Connector 142"/>
          <p:cNvCxnSpPr>
            <a:stCxn id="140" idx="0"/>
            <a:endCxn id="150" idx="5"/>
          </p:cNvCxnSpPr>
          <p:nvPr/>
        </p:nvCxnSpPr>
        <p:spPr bwMode="auto">
          <a:xfrm flipH="1" flipV="1">
            <a:off x="758733" y="3502580"/>
            <a:ext cx="753376" cy="143207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>
            <a:stCxn id="141" idx="0"/>
            <a:endCxn id="163" idx="4"/>
          </p:cNvCxnSpPr>
          <p:nvPr/>
        </p:nvCxnSpPr>
        <p:spPr bwMode="auto">
          <a:xfrm flipH="1" flipV="1">
            <a:off x="5018026" y="3317401"/>
            <a:ext cx="365398" cy="2036805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Oval 149"/>
          <p:cNvSpPr/>
          <p:nvPr/>
        </p:nvSpPr>
        <p:spPr bwMode="auto">
          <a:xfrm>
            <a:off x="335310" y="2332120"/>
            <a:ext cx="496071" cy="137127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1745396" y="4934653"/>
            <a:ext cx="594025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938806" y="664688"/>
            <a:ext cx="3013332" cy="411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cxnSp>
        <p:nvCxnSpPr>
          <p:cNvPr id="156" name="Straight Arrow Connector 155"/>
          <p:cNvCxnSpPr>
            <a:stCxn id="153" idx="0"/>
            <a:endCxn id="154" idx="4"/>
          </p:cNvCxnSpPr>
          <p:nvPr/>
        </p:nvCxnSpPr>
        <p:spPr bwMode="auto">
          <a:xfrm flipV="1">
            <a:off x="2042409" y="4779488"/>
            <a:ext cx="403063" cy="15516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2" name="Oval 161"/>
          <p:cNvSpPr/>
          <p:nvPr/>
        </p:nvSpPr>
        <p:spPr bwMode="auto">
          <a:xfrm>
            <a:off x="5698746" y="5354206"/>
            <a:ext cx="511238" cy="3048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4698120" y="2424949"/>
            <a:ext cx="639812" cy="892452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5452176" y="588489"/>
            <a:ext cx="2878200" cy="4190999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Tahoma" pitchFamily="34" charset="0"/>
            </a:endParaRPr>
          </a:p>
        </p:txBody>
      </p:sp>
      <p:cxnSp>
        <p:nvCxnSpPr>
          <p:cNvPr id="167" name="Straight Arrow Connector 166"/>
          <p:cNvCxnSpPr>
            <a:stCxn id="162" idx="7"/>
            <a:endCxn id="164" idx="4"/>
          </p:cNvCxnSpPr>
          <p:nvPr/>
        </p:nvCxnSpPr>
        <p:spPr bwMode="auto">
          <a:xfrm flipV="1">
            <a:off x="6135115" y="4779488"/>
            <a:ext cx="756161" cy="619355"/>
          </a:xfrm>
          <a:prstGeom prst="straightConnector1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0" name="TextBox 169"/>
          <p:cNvSpPr txBox="1"/>
          <p:nvPr/>
        </p:nvSpPr>
        <p:spPr>
          <a:xfrm>
            <a:off x="228600" y="5979303"/>
            <a:ext cx="8736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e</a:t>
            </a:r>
            <a:r>
              <a:rPr lang="en-US" sz="3200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and</a:t>
            </a:r>
            <a:r>
              <a:rPr lang="en-US" sz="3200" dirty="0" smtClean="0"/>
              <a:t> </a:t>
            </a:r>
            <a:r>
              <a:rPr lang="en-US" sz="3200" i="1" dirty="0" smtClean="0">
                <a:solidFill>
                  <a:srgbClr val="7030A0"/>
                </a:solidFill>
              </a:rPr>
              <a:t>e</a:t>
            </a:r>
            <a:r>
              <a:rPr lang="en-US" sz="3200" i="1" baseline="-25000" dirty="0" smtClean="0">
                <a:solidFill>
                  <a:srgbClr val="7030A0"/>
                </a:solidFill>
              </a:rPr>
              <a:t>4</a:t>
            </a:r>
            <a:r>
              <a:rPr lang="en-US" sz="3200" i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>can not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92D050"/>
                </a:solidFill>
              </a:rPr>
              <a:t>be in the same tree!</a:t>
            </a:r>
            <a:endParaRPr lang="en-US" sz="32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 Edges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sz="2200" dirty="0">
                <a:solidFill>
                  <a:srgbClr val="002060"/>
                </a:solidFill>
              </a:rPr>
              <a:t>Set of mutually compatible splits </a:t>
            </a:r>
            <a:r>
              <a:rPr lang="en-US" sz="2200" dirty="0">
                <a:solidFill>
                  <a:srgbClr val="002060"/>
                </a:solidFill>
                <a:sym typeface="Wingdings" pitchFamily="2" charset="2"/>
              </a:rPr>
              <a:t> tree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 algn="l" eaLnBrk="1" hangingPunct="1">
              <a:buClrTx/>
              <a:buSzPct val="100000"/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5788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125147" y="2962148"/>
            <a:ext cx="2457450" cy="3082925"/>
            <a:chOff x="2854" y="1404"/>
            <a:chExt cx="1548" cy="1942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76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08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326" y="2003"/>
              <a:ext cx="74" cy="29"/>
            </a:xfrm>
            <a:custGeom>
              <a:avLst/>
              <a:gdLst>
                <a:gd name="T0" fmla="*/ 0 w 74"/>
                <a:gd name="T1" fmla="*/ 23 h 29"/>
                <a:gd name="T2" fmla="*/ 74 w 74"/>
                <a:gd name="T3" fmla="*/ 23 h 29"/>
                <a:gd name="T4" fmla="*/ 74 w 74"/>
                <a:gd name="T5" fmla="*/ 29 h 29"/>
                <a:gd name="T6" fmla="*/ 0 w 74"/>
                <a:gd name="T7" fmla="*/ 29 h 29"/>
                <a:gd name="T8" fmla="*/ 0 w 74"/>
                <a:gd name="T9" fmla="*/ 23 h 29"/>
                <a:gd name="T10" fmla="*/ 0 w 74"/>
                <a:gd name="T11" fmla="*/ 0 h 29"/>
                <a:gd name="T12" fmla="*/ 74 w 74"/>
                <a:gd name="T13" fmla="*/ 0 h 29"/>
                <a:gd name="T14" fmla="*/ 74 w 74"/>
                <a:gd name="T15" fmla="*/ 5 h 29"/>
                <a:gd name="T16" fmla="*/ 0 w 74"/>
                <a:gd name="T17" fmla="*/ 5 h 29"/>
                <a:gd name="T18" fmla="*/ 0 w 7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9">
                  <a:moveTo>
                    <a:pt x="0" y="23"/>
                  </a:moveTo>
                  <a:lnTo>
                    <a:pt x="74" y="23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210" y="198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55" y="201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617" y="2438"/>
              <a:ext cx="6" cy="12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749" y="2438"/>
              <a:ext cx="6" cy="12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3768" y="2474"/>
              <a:ext cx="73" cy="29"/>
            </a:xfrm>
            <a:custGeom>
              <a:avLst/>
              <a:gdLst>
                <a:gd name="T0" fmla="*/ 0 w 73"/>
                <a:gd name="T1" fmla="*/ 23 h 29"/>
                <a:gd name="T2" fmla="*/ 73 w 73"/>
                <a:gd name="T3" fmla="*/ 23 h 29"/>
                <a:gd name="T4" fmla="*/ 73 w 73"/>
                <a:gd name="T5" fmla="*/ 29 h 29"/>
                <a:gd name="T6" fmla="*/ 0 w 73"/>
                <a:gd name="T7" fmla="*/ 29 h 29"/>
                <a:gd name="T8" fmla="*/ 0 w 73"/>
                <a:gd name="T9" fmla="*/ 23 h 29"/>
                <a:gd name="T10" fmla="*/ 0 w 73"/>
                <a:gd name="T11" fmla="*/ 0 h 29"/>
                <a:gd name="T12" fmla="*/ 73 w 73"/>
                <a:gd name="T13" fmla="*/ 0 h 29"/>
                <a:gd name="T14" fmla="*/ 73 w 73"/>
                <a:gd name="T15" fmla="*/ 5 h 29"/>
                <a:gd name="T16" fmla="*/ 0 w 73"/>
                <a:gd name="T17" fmla="*/ 5 h 29"/>
                <a:gd name="T18" fmla="*/ 0 w 7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29">
                  <a:moveTo>
                    <a:pt x="0" y="23"/>
                  </a:moveTo>
                  <a:lnTo>
                    <a:pt x="73" y="23"/>
                  </a:lnTo>
                  <a:lnTo>
                    <a:pt x="73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3" y="0"/>
                  </a:lnTo>
                  <a:lnTo>
                    <a:pt x="7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651" y="2456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4 h 64"/>
                <a:gd name="T12" fmla="*/ 13 w 55"/>
                <a:gd name="T13" fmla="*/ 34 h 64"/>
                <a:gd name="T14" fmla="*/ 22 w 55"/>
                <a:gd name="T15" fmla="*/ 31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0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4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1 h 64"/>
                <a:gd name="T40" fmla="*/ 52 w 55"/>
                <a:gd name="T41" fmla="*/ 3 h 64"/>
                <a:gd name="T42" fmla="*/ 53 w 55"/>
                <a:gd name="T43" fmla="*/ 4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0 h 64"/>
                <a:gd name="T52" fmla="*/ 41 w 55"/>
                <a:gd name="T53" fmla="*/ 29 h 64"/>
                <a:gd name="T54" fmla="*/ 34 w 55"/>
                <a:gd name="T55" fmla="*/ 32 h 64"/>
                <a:gd name="T56" fmla="*/ 28 w 55"/>
                <a:gd name="T57" fmla="*/ 33 h 64"/>
                <a:gd name="T58" fmla="*/ 21 w 55"/>
                <a:gd name="T59" fmla="*/ 35 h 64"/>
                <a:gd name="T60" fmla="*/ 12 w 55"/>
                <a:gd name="T61" fmla="*/ 36 h 64"/>
                <a:gd name="T62" fmla="*/ 12 w 55"/>
                <a:gd name="T63" fmla="*/ 45 h 64"/>
                <a:gd name="T64" fmla="*/ 13 w 55"/>
                <a:gd name="T65" fmla="*/ 47 h 64"/>
                <a:gd name="T66" fmla="*/ 15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7 w 55"/>
                <a:gd name="T73" fmla="*/ 56 h 64"/>
                <a:gd name="T74" fmla="*/ 30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6 h 64"/>
                <a:gd name="T88" fmla="*/ 29 w 55"/>
                <a:gd name="T89" fmla="*/ 62 h 64"/>
                <a:gd name="T90" fmla="*/ 19 w 55"/>
                <a:gd name="T91" fmla="*/ 64 h 64"/>
                <a:gd name="T92" fmla="*/ 12 w 55"/>
                <a:gd name="T93" fmla="*/ 63 h 64"/>
                <a:gd name="T94" fmla="*/ 5 w 55"/>
                <a:gd name="T95" fmla="*/ 59 h 64"/>
                <a:gd name="T96" fmla="*/ 2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0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5 h 64"/>
                <a:gd name="T112" fmla="*/ 31 w 55"/>
                <a:gd name="T113" fmla="*/ 1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13" y="34"/>
                  </a:lnTo>
                  <a:lnTo>
                    <a:pt x="22" y="31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1" y="29"/>
                  </a:lnTo>
                  <a:lnTo>
                    <a:pt x="34" y="32"/>
                  </a:lnTo>
                  <a:lnTo>
                    <a:pt x="28" y="33"/>
                  </a:lnTo>
                  <a:lnTo>
                    <a:pt x="21" y="35"/>
                  </a:lnTo>
                  <a:lnTo>
                    <a:pt x="12" y="36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6"/>
                  </a:lnTo>
                  <a:lnTo>
                    <a:pt x="29" y="62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5" y="59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699" y="2481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6 w 44"/>
                <a:gd name="T7" fmla="*/ 27 h 81"/>
                <a:gd name="T8" fmla="*/ 36 w 44"/>
                <a:gd name="T9" fmla="*/ 37 h 81"/>
                <a:gd name="T10" fmla="*/ 43 w 44"/>
                <a:gd name="T11" fmla="*/ 47 h 81"/>
                <a:gd name="T12" fmla="*/ 43 w 44"/>
                <a:gd name="T13" fmla="*/ 63 h 81"/>
                <a:gd name="T14" fmla="*/ 33 w 44"/>
                <a:gd name="T15" fmla="*/ 75 h 81"/>
                <a:gd name="T16" fmla="*/ 21 w 44"/>
                <a:gd name="T17" fmla="*/ 80 h 81"/>
                <a:gd name="T18" fmla="*/ 9 w 44"/>
                <a:gd name="T19" fmla="*/ 81 h 81"/>
                <a:gd name="T20" fmla="*/ 3 w 44"/>
                <a:gd name="T21" fmla="*/ 78 h 81"/>
                <a:gd name="T22" fmla="*/ 0 w 44"/>
                <a:gd name="T23" fmla="*/ 75 h 81"/>
                <a:gd name="T24" fmla="*/ 3 w 44"/>
                <a:gd name="T25" fmla="*/ 71 h 81"/>
                <a:gd name="T26" fmla="*/ 10 w 44"/>
                <a:gd name="T27" fmla="*/ 72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5 h 81"/>
                <a:gd name="T34" fmla="*/ 31 w 44"/>
                <a:gd name="T35" fmla="*/ 71 h 81"/>
                <a:gd name="T36" fmla="*/ 35 w 44"/>
                <a:gd name="T37" fmla="*/ 65 h 81"/>
                <a:gd name="T38" fmla="*/ 36 w 44"/>
                <a:gd name="T39" fmla="*/ 58 h 81"/>
                <a:gd name="T40" fmla="*/ 34 w 44"/>
                <a:gd name="T41" fmla="*/ 53 h 81"/>
                <a:gd name="T42" fmla="*/ 31 w 44"/>
                <a:gd name="T43" fmla="*/ 46 h 81"/>
                <a:gd name="T44" fmla="*/ 27 w 44"/>
                <a:gd name="T45" fmla="*/ 44 h 81"/>
                <a:gd name="T46" fmla="*/ 20 w 44"/>
                <a:gd name="T47" fmla="*/ 41 h 81"/>
                <a:gd name="T48" fmla="*/ 14 w 44"/>
                <a:gd name="T49" fmla="*/ 40 h 81"/>
                <a:gd name="T50" fmla="*/ 18 w 44"/>
                <a:gd name="T51" fmla="*/ 38 h 81"/>
                <a:gd name="T52" fmla="*/ 26 w 44"/>
                <a:gd name="T53" fmla="*/ 34 h 81"/>
                <a:gd name="T54" fmla="*/ 30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1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6" y="27"/>
                  </a:lnTo>
                  <a:lnTo>
                    <a:pt x="30" y="33"/>
                  </a:lnTo>
                  <a:lnTo>
                    <a:pt x="36" y="37"/>
                  </a:lnTo>
                  <a:lnTo>
                    <a:pt x="40" y="41"/>
                  </a:lnTo>
                  <a:lnTo>
                    <a:pt x="43" y="47"/>
                  </a:lnTo>
                  <a:lnTo>
                    <a:pt x="44" y="54"/>
                  </a:lnTo>
                  <a:lnTo>
                    <a:pt x="43" y="63"/>
                  </a:lnTo>
                  <a:lnTo>
                    <a:pt x="38" y="71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3" y="78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3" y="71"/>
                  </a:lnTo>
                  <a:lnTo>
                    <a:pt x="9" y="71"/>
                  </a:lnTo>
                  <a:lnTo>
                    <a:pt x="10" y="72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5"/>
                  </a:lnTo>
                  <a:lnTo>
                    <a:pt x="28" y="73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5" y="56"/>
                  </a:lnTo>
                  <a:lnTo>
                    <a:pt x="34" y="53"/>
                  </a:lnTo>
                  <a:lnTo>
                    <a:pt x="33" y="50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20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15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33" y="2309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2930" y="2311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086" y="150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3127" y="15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122" y="153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115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3108" y="154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 flipV="1">
              <a:off x="3099" y="154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3092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3088" y="153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 flipV="1">
              <a:off x="3086" y="152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2" name="Line 32"/>
            <p:cNvSpPr>
              <a:spLocks noChangeShapeType="1"/>
            </p:cNvSpPr>
            <p:nvPr/>
          </p:nvSpPr>
          <p:spPr bwMode="auto">
            <a:xfrm flipV="1">
              <a:off x="3086" y="152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3" name="Line 33"/>
            <p:cNvSpPr>
              <a:spLocks noChangeShapeType="1"/>
            </p:cNvSpPr>
            <p:nvPr/>
          </p:nvSpPr>
          <p:spPr bwMode="auto">
            <a:xfrm flipV="1">
              <a:off x="3088" y="151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5" name="Line 34"/>
            <p:cNvSpPr>
              <a:spLocks noChangeShapeType="1"/>
            </p:cNvSpPr>
            <p:nvPr/>
          </p:nvSpPr>
          <p:spPr bwMode="auto">
            <a:xfrm flipV="1">
              <a:off x="3092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6" name="Line 35"/>
            <p:cNvSpPr>
              <a:spLocks noChangeShapeType="1"/>
            </p:cNvSpPr>
            <p:nvPr/>
          </p:nvSpPr>
          <p:spPr bwMode="auto">
            <a:xfrm flipV="1">
              <a:off x="3099" y="150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7" name="Line 36"/>
            <p:cNvSpPr>
              <a:spLocks noChangeShapeType="1"/>
            </p:cNvSpPr>
            <p:nvPr/>
          </p:nvSpPr>
          <p:spPr bwMode="auto">
            <a:xfrm>
              <a:off x="3108" y="150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8" name="Line 37"/>
            <p:cNvSpPr>
              <a:spLocks noChangeShapeType="1"/>
            </p:cNvSpPr>
            <p:nvPr/>
          </p:nvSpPr>
          <p:spPr bwMode="auto">
            <a:xfrm>
              <a:off x="3115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9" name="Line 38"/>
            <p:cNvSpPr>
              <a:spLocks noChangeShapeType="1"/>
            </p:cNvSpPr>
            <p:nvPr/>
          </p:nvSpPr>
          <p:spPr bwMode="auto">
            <a:xfrm>
              <a:off x="3122" y="151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0" name="Line 39"/>
            <p:cNvSpPr>
              <a:spLocks noChangeShapeType="1"/>
            </p:cNvSpPr>
            <p:nvPr/>
          </p:nvSpPr>
          <p:spPr bwMode="auto">
            <a:xfrm>
              <a:off x="3127" y="152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1" name="Freeform 40"/>
            <p:cNvSpPr>
              <a:spLocks/>
            </p:cNvSpPr>
            <p:nvPr/>
          </p:nvSpPr>
          <p:spPr bwMode="auto">
            <a:xfrm>
              <a:off x="4305" y="3099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2" name="Freeform 41"/>
            <p:cNvSpPr>
              <a:spLocks noEditPoints="1"/>
            </p:cNvSpPr>
            <p:nvPr/>
          </p:nvSpPr>
          <p:spPr bwMode="auto">
            <a:xfrm>
              <a:off x="4302" y="3096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3" name="Freeform 42"/>
            <p:cNvSpPr>
              <a:spLocks/>
            </p:cNvSpPr>
            <p:nvPr/>
          </p:nvSpPr>
          <p:spPr bwMode="auto">
            <a:xfrm>
              <a:off x="4130" y="3211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4" name="Freeform 43"/>
            <p:cNvSpPr>
              <a:spLocks noEditPoints="1"/>
            </p:cNvSpPr>
            <p:nvPr/>
          </p:nvSpPr>
          <p:spPr bwMode="auto">
            <a:xfrm>
              <a:off x="4127" y="3208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5" name="Freeform 44"/>
            <p:cNvSpPr>
              <a:spLocks/>
            </p:cNvSpPr>
            <p:nvPr/>
          </p:nvSpPr>
          <p:spPr bwMode="auto">
            <a:xfrm>
              <a:off x="3254" y="163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6" name="Freeform 45"/>
            <p:cNvSpPr>
              <a:spLocks noEditPoints="1"/>
            </p:cNvSpPr>
            <p:nvPr/>
          </p:nvSpPr>
          <p:spPr bwMode="auto">
            <a:xfrm>
              <a:off x="3251" y="162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7" name="Freeform 46"/>
            <p:cNvSpPr>
              <a:spLocks/>
            </p:cNvSpPr>
            <p:nvPr/>
          </p:nvSpPr>
          <p:spPr bwMode="auto">
            <a:xfrm>
              <a:off x="2920" y="2088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8" name="Freeform 47"/>
            <p:cNvSpPr>
              <a:spLocks noEditPoints="1"/>
            </p:cNvSpPr>
            <p:nvPr/>
          </p:nvSpPr>
          <p:spPr bwMode="auto">
            <a:xfrm>
              <a:off x="2922" y="2085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9" name="Line 48"/>
            <p:cNvSpPr>
              <a:spLocks noChangeShapeType="1"/>
            </p:cNvSpPr>
            <p:nvPr/>
          </p:nvSpPr>
          <p:spPr bwMode="auto">
            <a:xfrm flipH="1" flipV="1">
              <a:off x="2970" y="2127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0" name="Line 49"/>
            <p:cNvSpPr>
              <a:spLocks noChangeShapeType="1"/>
            </p:cNvSpPr>
            <p:nvPr/>
          </p:nvSpPr>
          <p:spPr bwMode="auto">
            <a:xfrm flipH="1">
              <a:off x="2961" y="2233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1" name="Line 50"/>
            <p:cNvSpPr>
              <a:spLocks noChangeShapeType="1"/>
            </p:cNvSpPr>
            <p:nvPr/>
          </p:nvSpPr>
          <p:spPr bwMode="auto">
            <a:xfrm>
              <a:off x="3151" y="2229"/>
              <a:ext cx="1004" cy="7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2" name="Line 51"/>
            <p:cNvSpPr>
              <a:spLocks noChangeShapeType="1"/>
            </p:cNvSpPr>
            <p:nvPr/>
          </p:nvSpPr>
          <p:spPr bwMode="auto">
            <a:xfrm>
              <a:off x="3093" y="173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4" name="Line 53"/>
            <p:cNvSpPr>
              <a:spLocks noChangeShapeType="1"/>
            </p:cNvSpPr>
            <p:nvPr/>
          </p:nvSpPr>
          <p:spPr bwMode="auto">
            <a:xfrm flipV="1">
              <a:off x="3089" y="165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5" name="Line 54"/>
            <p:cNvSpPr>
              <a:spLocks noChangeShapeType="1"/>
            </p:cNvSpPr>
            <p:nvPr/>
          </p:nvSpPr>
          <p:spPr bwMode="auto">
            <a:xfrm flipV="1">
              <a:off x="3089" y="152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6" name="Line 55"/>
            <p:cNvSpPr>
              <a:spLocks noChangeShapeType="1"/>
            </p:cNvSpPr>
            <p:nvPr/>
          </p:nvSpPr>
          <p:spPr bwMode="auto">
            <a:xfrm>
              <a:off x="4150" y="3019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7" name="Line 56"/>
            <p:cNvSpPr>
              <a:spLocks noChangeShapeType="1"/>
            </p:cNvSpPr>
            <p:nvPr/>
          </p:nvSpPr>
          <p:spPr bwMode="auto">
            <a:xfrm>
              <a:off x="4150" y="3028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8" name="Freeform 57"/>
            <p:cNvSpPr>
              <a:spLocks/>
            </p:cNvSpPr>
            <p:nvPr/>
          </p:nvSpPr>
          <p:spPr bwMode="auto">
            <a:xfrm>
              <a:off x="2854" y="2290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9" name="Freeform 58"/>
            <p:cNvSpPr>
              <a:spLocks/>
            </p:cNvSpPr>
            <p:nvPr/>
          </p:nvSpPr>
          <p:spPr bwMode="auto">
            <a:xfrm>
              <a:off x="3098" y="140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0" name="Freeform 59"/>
            <p:cNvSpPr>
              <a:spLocks/>
            </p:cNvSpPr>
            <p:nvPr/>
          </p:nvSpPr>
          <p:spPr bwMode="auto">
            <a:xfrm>
              <a:off x="3322" y="157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1" name="Freeform 60"/>
            <p:cNvSpPr>
              <a:spLocks/>
            </p:cNvSpPr>
            <p:nvPr/>
          </p:nvSpPr>
          <p:spPr bwMode="auto">
            <a:xfrm>
              <a:off x="4358" y="3119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2" name="Freeform 61"/>
            <p:cNvSpPr>
              <a:spLocks noEditPoints="1"/>
            </p:cNvSpPr>
            <p:nvPr/>
          </p:nvSpPr>
          <p:spPr bwMode="auto">
            <a:xfrm>
              <a:off x="4126" y="3266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3" name="Freeform 62"/>
            <p:cNvSpPr>
              <a:spLocks noEditPoints="1"/>
            </p:cNvSpPr>
            <p:nvPr/>
          </p:nvSpPr>
          <p:spPr bwMode="auto">
            <a:xfrm>
              <a:off x="2854" y="2003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Freeform 64"/>
            <p:cNvSpPr>
              <a:spLocks noEditPoints="1"/>
            </p:cNvSpPr>
            <p:nvPr/>
          </p:nvSpPr>
          <p:spPr bwMode="auto">
            <a:xfrm>
              <a:off x="3440" y="1965"/>
              <a:ext cx="62" cy="95"/>
            </a:xfrm>
            <a:custGeom>
              <a:avLst/>
              <a:gdLst>
                <a:gd name="T0" fmla="*/ 37 w 62"/>
                <a:gd name="T1" fmla="*/ 13 h 95"/>
                <a:gd name="T2" fmla="*/ 6 w 62"/>
                <a:gd name="T3" fmla="*/ 61 h 95"/>
                <a:gd name="T4" fmla="*/ 37 w 62"/>
                <a:gd name="T5" fmla="*/ 61 h 95"/>
                <a:gd name="T6" fmla="*/ 37 w 62"/>
                <a:gd name="T7" fmla="*/ 13 h 95"/>
                <a:gd name="T8" fmla="*/ 41 w 62"/>
                <a:gd name="T9" fmla="*/ 0 h 95"/>
                <a:gd name="T10" fmla="*/ 49 w 62"/>
                <a:gd name="T11" fmla="*/ 0 h 95"/>
                <a:gd name="T12" fmla="*/ 49 w 62"/>
                <a:gd name="T13" fmla="*/ 61 h 95"/>
                <a:gd name="T14" fmla="*/ 62 w 62"/>
                <a:gd name="T15" fmla="*/ 61 h 95"/>
                <a:gd name="T16" fmla="*/ 62 w 62"/>
                <a:gd name="T17" fmla="*/ 70 h 95"/>
                <a:gd name="T18" fmla="*/ 49 w 62"/>
                <a:gd name="T19" fmla="*/ 70 h 95"/>
                <a:gd name="T20" fmla="*/ 49 w 62"/>
                <a:gd name="T21" fmla="*/ 95 h 95"/>
                <a:gd name="T22" fmla="*/ 37 w 62"/>
                <a:gd name="T23" fmla="*/ 95 h 95"/>
                <a:gd name="T24" fmla="*/ 37 w 62"/>
                <a:gd name="T25" fmla="*/ 70 h 95"/>
                <a:gd name="T26" fmla="*/ 0 w 62"/>
                <a:gd name="T27" fmla="*/ 70 h 95"/>
                <a:gd name="T28" fmla="*/ 0 w 62"/>
                <a:gd name="T29" fmla="*/ 63 h 95"/>
                <a:gd name="T30" fmla="*/ 41 w 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37" y="13"/>
                  </a:moveTo>
                  <a:lnTo>
                    <a:pt x="6" y="61"/>
                  </a:lnTo>
                  <a:lnTo>
                    <a:pt x="37" y="61"/>
                  </a:lnTo>
                  <a:lnTo>
                    <a:pt x="37" y="13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62" y="61"/>
                  </a:lnTo>
                  <a:lnTo>
                    <a:pt x="62" y="70"/>
                  </a:lnTo>
                  <a:lnTo>
                    <a:pt x="49" y="70"/>
                  </a:lnTo>
                  <a:lnTo>
                    <a:pt x="49" y="95"/>
                  </a:lnTo>
                  <a:lnTo>
                    <a:pt x="37" y="95"/>
                  </a:lnTo>
                  <a:lnTo>
                    <a:pt x="37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6" name="Freeform 65"/>
            <p:cNvSpPr>
              <a:spLocks/>
            </p:cNvSpPr>
            <p:nvPr/>
          </p:nvSpPr>
          <p:spPr bwMode="auto">
            <a:xfrm>
              <a:off x="3887" y="2437"/>
              <a:ext cx="37" cy="96"/>
            </a:xfrm>
            <a:custGeom>
              <a:avLst/>
              <a:gdLst>
                <a:gd name="T0" fmla="*/ 22 w 37"/>
                <a:gd name="T1" fmla="*/ 0 h 96"/>
                <a:gd name="T2" fmla="*/ 25 w 37"/>
                <a:gd name="T3" fmla="*/ 0 h 96"/>
                <a:gd name="T4" fmla="*/ 25 w 37"/>
                <a:gd name="T5" fmla="*/ 90 h 96"/>
                <a:gd name="T6" fmla="*/ 27 w 37"/>
                <a:gd name="T7" fmla="*/ 91 h 96"/>
                <a:gd name="T8" fmla="*/ 27 w 37"/>
                <a:gd name="T9" fmla="*/ 93 h 96"/>
                <a:gd name="T10" fmla="*/ 28 w 37"/>
                <a:gd name="T11" fmla="*/ 93 h 96"/>
                <a:gd name="T12" fmla="*/ 29 w 37"/>
                <a:gd name="T13" fmla="*/ 93 h 96"/>
                <a:gd name="T14" fmla="*/ 32 w 37"/>
                <a:gd name="T15" fmla="*/ 94 h 96"/>
                <a:gd name="T16" fmla="*/ 34 w 37"/>
                <a:gd name="T17" fmla="*/ 94 h 96"/>
                <a:gd name="T18" fmla="*/ 37 w 37"/>
                <a:gd name="T19" fmla="*/ 94 h 96"/>
                <a:gd name="T20" fmla="*/ 37 w 37"/>
                <a:gd name="T21" fmla="*/ 96 h 96"/>
                <a:gd name="T22" fmla="*/ 2 w 37"/>
                <a:gd name="T23" fmla="*/ 96 h 96"/>
                <a:gd name="T24" fmla="*/ 2 w 37"/>
                <a:gd name="T25" fmla="*/ 94 h 96"/>
                <a:gd name="T26" fmla="*/ 5 w 37"/>
                <a:gd name="T27" fmla="*/ 94 h 96"/>
                <a:gd name="T28" fmla="*/ 7 w 37"/>
                <a:gd name="T29" fmla="*/ 94 h 96"/>
                <a:gd name="T30" fmla="*/ 11 w 37"/>
                <a:gd name="T31" fmla="*/ 93 h 96"/>
                <a:gd name="T32" fmla="*/ 12 w 37"/>
                <a:gd name="T33" fmla="*/ 93 h 96"/>
                <a:gd name="T34" fmla="*/ 12 w 37"/>
                <a:gd name="T35" fmla="*/ 91 h 96"/>
                <a:gd name="T36" fmla="*/ 12 w 37"/>
                <a:gd name="T37" fmla="*/ 90 h 96"/>
                <a:gd name="T38" fmla="*/ 13 w 37"/>
                <a:gd name="T39" fmla="*/ 86 h 96"/>
                <a:gd name="T40" fmla="*/ 14 w 37"/>
                <a:gd name="T41" fmla="*/ 80 h 96"/>
                <a:gd name="T42" fmla="*/ 14 w 37"/>
                <a:gd name="T43" fmla="*/ 13 h 96"/>
                <a:gd name="T44" fmla="*/ 13 w 37"/>
                <a:gd name="T45" fmla="*/ 13 h 96"/>
                <a:gd name="T46" fmla="*/ 12 w 37"/>
                <a:gd name="T47" fmla="*/ 11 h 96"/>
                <a:gd name="T48" fmla="*/ 11 w 37"/>
                <a:gd name="T49" fmla="*/ 10 h 96"/>
                <a:gd name="T50" fmla="*/ 7 w 37"/>
                <a:gd name="T51" fmla="*/ 10 h 96"/>
                <a:gd name="T52" fmla="*/ 6 w 37"/>
                <a:gd name="T53" fmla="*/ 11 h 96"/>
                <a:gd name="T54" fmla="*/ 4 w 37"/>
                <a:gd name="T55" fmla="*/ 11 h 96"/>
                <a:gd name="T56" fmla="*/ 2 w 37"/>
                <a:gd name="T57" fmla="*/ 12 h 96"/>
                <a:gd name="T58" fmla="*/ 0 w 37"/>
                <a:gd name="T59" fmla="*/ 10 h 96"/>
                <a:gd name="T60" fmla="*/ 22 w 37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96">
                  <a:moveTo>
                    <a:pt x="22" y="0"/>
                  </a:moveTo>
                  <a:lnTo>
                    <a:pt x="25" y="0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3"/>
                  </a:lnTo>
                  <a:lnTo>
                    <a:pt x="32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5" y="94"/>
                  </a:lnTo>
                  <a:lnTo>
                    <a:pt x="7" y="94"/>
                  </a:lnTo>
                  <a:lnTo>
                    <a:pt x="11" y="93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2" y="90"/>
                  </a:lnTo>
                  <a:lnTo>
                    <a:pt x="13" y="86"/>
                  </a:lnTo>
                  <a:lnTo>
                    <a:pt x="14" y="80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Freeform 66"/>
            <p:cNvSpPr>
              <a:spLocks noEditPoints="1"/>
            </p:cNvSpPr>
            <p:nvPr/>
          </p:nvSpPr>
          <p:spPr bwMode="auto">
            <a:xfrm>
              <a:off x="3947" y="2437"/>
              <a:ext cx="59" cy="97"/>
            </a:xfrm>
            <a:custGeom>
              <a:avLst/>
              <a:gdLst>
                <a:gd name="T0" fmla="*/ 27 w 59"/>
                <a:gd name="T1" fmla="*/ 5 h 97"/>
                <a:gd name="T2" fmla="*/ 25 w 59"/>
                <a:gd name="T3" fmla="*/ 5 h 97"/>
                <a:gd name="T4" fmla="*/ 23 w 59"/>
                <a:gd name="T5" fmla="*/ 7 h 97"/>
                <a:gd name="T6" fmla="*/ 22 w 59"/>
                <a:gd name="T7" fmla="*/ 9 h 97"/>
                <a:gd name="T8" fmla="*/ 19 w 59"/>
                <a:gd name="T9" fmla="*/ 13 h 97"/>
                <a:gd name="T10" fmla="*/ 17 w 59"/>
                <a:gd name="T11" fmla="*/ 20 h 97"/>
                <a:gd name="T12" fmla="*/ 15 w 59"/>
                <a:gd name="T13" fmla="*/ 27 h 97"/>
                <a:gd name="T14" fmla="*/ 13 w 59"/>
                <a:gd name="T15" fmla="*/ 39 h 97"/>
                <a:gd name="T16" fmla="*/ 13 w 59"/>
                <a:gd name="T17" fmla="*/ 52 h 97"/>
                <a:gd name="T18" fmla="*/ 15 w 59"/>
                <a:gd name="T19" fmla="*/ 68 h 97"/>
                <a:gd name="T20" fmla="*/ 18 w 59"/>
                <a:gd name="T21" fmla="*/ 82 h 97"/>
                <a:gd name="T22" fmla="*/ 21 w 59"/>
                <a:gd name="T23" fmla="*/ 88 h 97"/>
                <a:gd name="T24" fmla="*/ 25 w 59"/>
                <a:gd name="T25" fmla="*/ 91 h 97"/>
                <a:gd name="T26" fmla="*/ 29 w 59"/>
                <a:gd name="T27" fmla="*/ 93 h 97"/>
                <a:gd name="T28" fmla="*/ 31 w 59"/>
                <a:gd name="T29" fmla="*/ 93 h 97"/>
                <a:gd name="T30" fmla="*/ 33 w 59"/>
                <a:gd name="T31" fmla="*/ 91 h 97"/>
                <a:gd name="T32" fmla="*/ 35 w 59"/>
                <a:gd name="T33" fmla="*/ 91 h 97"/>
                <a:gd name="T34" fmla="*/ 37 w 59"/>
                <a:gd name="T35" fmla="*/ 90 h 97"/>
                <a:gd name="T36" fmla="*/ 41 w 59"/>
                <a:gd name="T37" fmla="*/ 85 h 97"/>
                <a:gd name="T38" fmla="*/ 42 w 59"/>
                <a:gd name="T39" fmla="*/ 78 h 97"/>
                <a:gd name="T40" fmla="*/ 44 w 59"/>
                <a:gd name="T41" fmla="*/ 69 h 97"/>
                <a:gd name="T42" fmla="*/ 45 w 59"/>
                <a:gd name="T43" fmla="*/ 58 h 97"/>
                <a:gd name="T44" fmla="*/ 45 w 59"/>
                <a:gd name="T45" fmla="*/ 44 h 97"/>
                <a:gd name="T46" fmla="*/ 45 w 59"/>
                <a:gd name="T47" fmla="*/ 30 h 97"/>
                <a:gd name="T48" fmla="*/ 42 w 59"/>
                <a:gd name="T49" fmla="*/ 18 h 97"/>
                <a:gd name="T50" fmla="*/ 39 w 59"/>
                <a:gd name="T51" fmla="*/ 10 h 97"/>
                <a:gd name="T52" fmla="*/ 37 w 59"/>
                <a:gd name="T53" fmla="*/ 8 h 97"/>
                <a:gd name="T54" fmla="*/ 35 w 59"/>
                <a:gd name="T55" fmla="*/ 6 h 97"/>
                <a:gd name="T56" fmla="*/ 32 w 59"/>
                <a:gd name="T57" fmla="*/ 5 h 97"/>
                <a:gd name="T58" fmla="*/ 27 w 59"/>
                <a:gd name="T59" fmla="*/ 5 h 97"/>
                <a:gd name="T60" fmla="*/ 29 w 59"/>
                <a:gd name="T61" fmla="*/ 0 h 97"/>
                <a:gd name="T62" fmla="*/ 36 w 59"/>
                <a:gd name="T63" fmla="*/ 1 h 97"/>
                <a:gd name="T64" fmla="*/ 42 w 59"/>
                <a:gd name="T65" fmla="*/ 4 h 97"/>
                <a:gd name="T66" fmla="*/ 48 w 59"/>
                <a:gd name="T67" fmla="*/ 10 h 97"/>
                <a:gd name="T68" fmla="*/ 53 w 59"/>
                <a:gd name="T69" fmla="*/ 18 h 97"/>
                <a:gd name="T70" fmla="*/ 57 w 59"/>
                <a:gd name="T71" fmla="*/ 27 h 97"/>
                <a:gd name="T72" fmla="*/ 58 w 59"/>
                <a:gd name="T73" fmla="*/ 36 h 97"/>
                <a:gd name="T74" fmla="*/ 59 w 59"/>
                <a:gd name="T75" fmla="*/ 47 h 97"/>
                <a:gd name="T76" fmla="*/ 58 w 59"/>
                <a:gd name="T77" fmla="*/ 58 h 97"/>
                <a:gd name="T78" fmla="*/ 57 w 59"/>
                <a:gd name="T79" fmla="*/ 67 h 97"/>
                <a:gd name="T80" fmla="*/ 54 w 59"/>
                <a:gd name="T81" fmla="*/ 75 h 97"/>
                <a:gd name="T82" fmla="*/ 51 w 59"/>
                <a:gd name="T83" fmla="*/ 82 h 97"/>
                <a:gd name="T84" fmla="*/ 47 w 59"/>
                <a:gd name="T85" fmla="*/ 88 h 97"/>
                <a:gd name="T86" fmla="*/ 42 w 59"/>
                <a:gd name="T87" fmla="*/ 93 h 97"/>
                <a:gd name="T88" fmla="*/ 36 w 59"/>
                <a:gd name="T89" fmla="*/ 96 h 97"/>
                <a:gd name="T90" fmla="*/ 29 w 59"/>
                <a:gd name="T91" fmla="*/ 97 h 97"/>
                <a:gd name="T92" fmla="*/ 23 w 59"/>
                <a:gd name="T93" fmla="*/ 96 h 97"/>
                <a:gd name="T94" fmla="*/ 18 w 59"/>
                <a:gd name="T95" fmla="*/ 93 h 97"/>
                <a:gd name="T96" fmla="*/ 12 w 59"/>
                <a:gd name="T97" fmla="*/ 88 h 97"/>
                <a:gd name="T98" fmla="*/ 8 w 59"/>
                <a:gd name="T99" fmla="*/ 81 h 97"/>
                <a:gd name="T100" fmla="*/ 4 w 59"/>
                <a:gd name="T101" fmla="*/ 71 h 97"/>
                <a:gd name="T102" fmla="*/ 1 w 59"/>
                <a:gd name="T103" fmla="*/ 61 h 97"/>
                <a:gd name="T104" fmla="*/ 0 w 59"/>
                <a:gd name="T105" fmla="*/ 49 h 97"/>
                <a:gd name="T106" fmla="*/ 1 w 59"/>
                <a:gd name="T107" fmla="*/ 39 h 97"/>
                <a:gd name="T108" fmla="*/ 2 w 59"/>
                <a:gd name="T109" fmla="*/ 30 h 97"/>
                <a:gd name="T110" fmla="*/ 5 w 59"/>
                <a:gd name="T111" fmla="*/ 22 h 97"/>
                <a:gd name="T112" fmla="*/ 10 w 59"/>
                <a:gd name="T113" fmla="*/ 13 h 97"/>
                <a:gd name="T114" fmla="*/ 18 w 59"/>
                <a:gd name="T115" fmla="*/ 5 h 97"/>
                <a:gd name="T116" fmla="*/ 22 w 59"/>
                <a:gd name="T117" fmla="*/ 3 h 97"/>
                <a:gd name="T118" fmla="*/ 25 w 59"/>
                <a:gd name="T119" fmla="*/ 1 h 97"/>
                <a:gd name="T120" fmla="*/ 29 w 59"/>
                <a:gd name="T1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97">
                  <a:moveTo>
                    <a:pt x="27" y="5"/>
                  </a:moveTo>
                  <a:lnTo>
                    <a:pt x="25" y="5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19" y="13"/>
                  </a:lnTo>
                  <a:lnTo>
                    <a:pt x="17" y="20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5" y="68"/>
                  </a:lnTo>
                  <a:lnTo>
                    <a:pt x="18" y="82"/>
                  </a:lnTo>
                  <a:lnTo>
                    <a:pt x="21" y="88"/>
                  </a:lnTo>
                  <a:lnTo>
                    <a:pt x="25" y="91"/>
                  </a:lnTo>
                  <a:lnTo>
                    <a:pt x="29" y="93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5" y="91"/>
                  </a:lnTo>
                  <a:lnTo>
                    <a:pt x="37" y="90"/>
                  </a:lnTo>
                  <a:lnTo>
                    <a:pt x="41" y="85"/>
                  </a:lnTo>
                  <a:lnTo>
                    <a:pt x="42" y="78"/>
                  </a:lnTo>
                  <a:lnTo>
                    <a:pt x="44" y="69"/>
                  </a:lnTo>
                  <a:lnTo>
                    <a:pt x="45" y="58"/>
                  </a:lnTo>
                  <a:lnTo>
                    <a:pt x="45" y="44"/>
                  </a:lnTo>
                  <a:lnTo>
                    <a:pt x="45" y="3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2" y="5"/>
                  </a:lnTo>
                  <a:lnTo>
                    <a:pt x="27" y="5"/>
                  </a:lnTo>
                  <a:close/>
                  <a:moveTo>
                    <a:pt x="29" y="0"/>
                  </a:moveTo>
                  <a:lnTo>
                    <a:pt x="36" y="1"/>
                  </a:lnTo>
                  <a:lnTo>
                    <a:pt x="42" y="4"/>
                  </a:lnTo>
                  <a:lnTo>
                    <a:pt x="48" y="10"/>
                  </a:lnTo>
                  <a:lnTo>
                    <a:pt x="53" y="18"/>
                  </a:lnTo>
                  <a:lnTo>
                    <a:pt x="57" y="27"/>
                  </a:lnTo>
                  <a:lnTo>
                    <a:pt x="58" y="36"/>
                  </a:lnTo>
                  <a:lnTo>
                    <a:pt x="59" y="47"/>
                  </a:lnTo>
                  <a:lnTo>
                    <a:pt x="58" y="58"/>
                  </a:lnTo>
                  <a:lnTo>
                    <a:pt x="57" y="67"/>
                  </a:lnTo>
                  <a:lnTo>
                    <a:pt x="54" y="75"/>
                  </a:lnTo>
                  <a:lnTo>
                    <a:pt x="51" y="82"/>
                  </a:lnTo>
                  <a:lnTo>
                    <a:pt x="47" y="88"/>
                  </a:lnTo>
                  <a:lnTo>
                    <a:pt x="42" y="93"/>
                  </a:lnTo>
                  <a:lnTo>
                    <a:pt x="36" y="96"/>
                  </a:lnTo>
                  <a:lnTo>
                    <a:pt x="29" y="97"/>
                  </a:lnTo>
                  <a:lnTo>
                    <a:pt x="23" y="96"/>
                  </a:lnTo>
                  <a:lnTo>
                    <a:pt x="18" y="93"/>
                  </a:lnTo>
                  <a:lnTo>
                    <a:pt x="12" y="88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1" y="61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3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18369" y="2987121"/>
            <a:ext cx="1028700" cy="1925638"/>
            <a:chOff x="2854" y="1404"/>
            <a:chExt cx="648" cy="1213"/>
          </a:xfrm>
        </p:grpSpPr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176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308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3326" y="2003"/>
              <a:ext cx="74" cy="29"/>
            </a:xfrm>
            <a:custGeom>
              <a:avLst/>
              <a:gdLst>
                <a:gd name="T0" fmla="*/ 0 w 74"/>
                <a:gd name="T1" fmla="*/ 23 h 29"/>
                <a:gd name="T2" fmla="*/ 74 w 74"/>
                <a:gd name="T3" fmla="*/ 23 h 29"/>
                <a:gd name="T4" fmla="*/ 74 w 74"/>
                <a:gd name="T5" fmla="*/ 29 h 29"/>
                <a:gd name="T6" fmla="*/ 0 w 74"/>
                <a:gd name="T7" fmla="*/ 29 h 29"/>
                <a:gd name="T8" fmla="*/ 0 w 74"/>
                <a:gd name="T9" fmla="*/ 23 h 29"/>
                <a:gd name="T10" fmla="*/ 0 w 74"/>
                <a:gd name="T11" fmla="*/ 0 h 29"/>
                <a:gd name="T12" fmla="*/ 74 w 74"/>
                <a:gd name="T13" fmla="*/ 0 h 29"/>
                <a:gd name="T14" fmla="*/ 74 w 74"/>
                <a:gd name="T15" fmla="*/ 5 h 29"/>
                <a:gd name="T16" fmla="*/ 0 w 74"/>
                <a:gd name="T17" fmla="*/ 5 h 29"/>
                <a:gd name="T18" fmla="*/ 0 w 7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9">
                  <a:moveTo>
                    <a:pt x="0" y="23"/>
                  </a:moveTo>
                  <a:lnTo>
                    <a:pt x="74" y="23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3210" y="198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3255" y="201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2933" y="2309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"/>
            <p:cNvSpPr>
              <a:spLocks noEditPoints="1"/>
            </p:cNvSpPr>
            <p:nvPr/>
          </p:nvSpPr>
          <p:spPr bwMode="auto">
            <a:xfrm>
              <a:off x="2930" y="2311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3086" y="150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3127" y="15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3122" y="153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3115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3108" y="154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 flipV="1">
              <a:off x="3099" y="154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 flipV="1">
              <a:off x="3092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 flipV="1">
              <a:off x="3088" y="153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 flipV="1">
              <a:off x="3086" y="152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 flipV="1">
              <a:off x="3086" y="152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V="1">
              <a:off x="3088" y="151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V="1">
              <a:off x="3092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auto">
            <a:xfrm flipV="1">
              <a:off x="3099" y="150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108" y="150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115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3122" y="151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>
              <a:off x="3127" y="152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3308" y="2310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3311" y="2302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/>
            <p:cNvSpPr>
              <a:spLocks/>
            </p:cNvSpPr>
            <p:nvPr/>
          </p:nvSpPr>
          <p:spPr bwMode="auto">
            <a:xfrm>
              <a:off x="3119" y="2413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3"/>
            <p:cNvSpPr>
              <a:spLocks noEditPoints="1"/>
            </p:cNvSpPr>
            <p:nvPr/>
          </p:nvSpPr>
          <p:spPr bwMode="auto">
            <a:xfrm>
              <a:off x="3121" y="2420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4"/>
            <p:cNvSpPr>
              <a:spLocks/>
            </p:cNvSpPr>
            <p:nvPr/>
          </p:nvSpPr>
          <p:spPr bwMode="auto">
            <a:xfrm>
              <a:off x="3254" y="163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5"/>
            <p:cNvSpPr>
              <a:spLocks noEditPoints="1"/>
            </p:cNvSpPr>
            <p:nvPr/>
          </p:nvSpPr>
          <p:spPr bwMode="auto">
            <a:xfrm>
              <a:off x="3251" y="162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6"/>
            <p:cNvSpPr>
              <a:spLocks/>
            </p:cNvSpPr>
            <p:nvPr/>
          </p:nvSpPr>
          <p:spPr bwMode="auto">
            <a:xfrm>
              <a:off x="2920" y="2088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2922" y="2085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 flipV="1">
              <a:off x="2970" y="2127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2961" y="2233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51"/>
            <p:cNvSpPr>
              <a:spLocks noChangeShapeType="1"/>
            </p:cNvSpPr>
            <p:nvPr/>
          </p:nvSpPr>
          <p:spPr bwMode="auto">
            <a:xfrm>
              <a:off x="3093" y="173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3"/>
            <p:cNvSpPr>
              <a:spLocks noChangeShapeType="1"/>
            </p:cNvSpPr>
            <p:nvPr/>
          </p:nvSpPr>
          <p:spPr bwMode="auto">
            <a:xfrm flipV="1">
              <a:off x="3089" y="165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 flipV="1">
              <a:off x="3089" y="152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3144" y="2221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3145" y="2217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854" y="2290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3098" y="140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3322" y="157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3418" y="2367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"/>
            <p:cNvSpPr>
              <a:spLocks noEditPoints="1"/>
            </p:cNvSpPr>
            <p:nvPr/>
          </p:nvSpPr>
          <p:spPr bwMode="auto">
            <a:xfrm>
              <a:off x="3119" y="2537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"/>
            <p:cNvSpPr>
              <a:spLocks noEditPoints="1"/>
            </p:cNvSpPr>
            <p:nvPr/>
          </p:nvSpPr>
          <p:spPr bwMode="auto">
            <a:xfrm>
              <a:off x="2854" y="2003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 noEditPoints="1"/>
            </p:cNvSpPr>
            <p:nvPr/>
          </p:nvSpPr>
          <p:spPr bwMode="auto">
            <a:xfrm>
              <a:off x="3440" y="1965"/>
              <a:ext cx="62" cy="95"/>
            </a:xfrm>
            <a:custGeom>
              <a:avLst/>
              <a:gdLst>
                <a:gd name="T0" fmla="*/ 37 w 62"/>
                <a:gd name="T1" fmla="*/ 13 h 95"/>
                <a:gd name="T2" fmla="*/ 6 w 62"/>
                <a:gd name="T3" fmla="*/ 61 h 95"/>
                <a:gd name="T4" fmla="*/ 37 w 62"/>
                <a:gd name="T5" fmla="*/ 61 h 95"/>
                <a:gd name="T6" fmla="*/ 37 w 62"/>
                <a:gd name="T7" fmla="*/ 13 h 95"/>
                <a:gd name="T8" fmla="*/ 41 w 62"/>
                <a:gd name="T9" fmla="*/ 0 h 95"/>
                <a:gd name="T10" fmla="*/ 49 w 62"/>
                <a:gd name="T11" fmla="*/ 0 h 95"/>
                <a:gd name="T12" fmla="*/ 49 w 62"/>
                <a:gd name="T13" fmla="*/ 61 h 95"/>
                <a:gd name="T14" fmla="*/ 62 w 62"/>
                <a:gd name="T15" fmla="*/ 61 h 95"/>
                <a:gd name="T16" fmla="*/ 62 w 62"/>
                <a:gd name="T17" fmla="*/ 70 h 95"/>
                <a:gd name="T18" fmla="*/ 49 w 62"/>
                <a:gd name="T19" fmla="*/ 70 h 95"/>
                <a:gd name="T20" fmla="*/ 49 w 62"/>
                <a:gd name="T21" fmla="*/ 95 h 95"/>
                <a:gd name="T22" fmla="*/ 37 w 62"/>
                <a:gd name="T23" fmla="*/ 95 h 95"/>
                <a:gd name="T24" fmla="*/ 37 w 62"/>
                <a:gd name="T25" fmla="*/ 70 h 95"/>
                <a:gd name="T26" fmla="*/ 0 w 62"/>
                <a:gd name="T27" fmla="*/ 70 h 95"/>
                <a:gd name="T28" fmla="*/ 0 w 62"/>
                <a:gd name="T29" fmla="*/ 63 h 95"/>
                <a:gd name="T30" fmla="*/ 41 w 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37" y="13"/>
                  </a:moveTo>
                  <a:lnTo>
                    <a:pt x="6" y="61"/>
                  </a:lnTo>
                  <a:lnTo>
                    <a:pt x="37" y="61"/>
                  </a:lnTo>
                  <a:lnTo>
                    <a:pt x="37" y="13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62" y="61"/>
                  </a:lnTo>
                  <a:lnTo>
                    <a:pt x="62" y="70"/>
                  </a:lnTo>
                  <a:lnTo>
                    <a:pt x="49" y="70"/>
                  </a:lnTo>
                  <a:lnTo>
                    <a:pt x="49" y="95"/>
                  </a:lnTo>
                  <a:lnTo>
                    <a:pt x="37" y="95"/>
                  </a:lnTo>
                  <a:lnTo>
                    <a:pt x="37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TextBox 5"/>
          <p:cNvSpPr txBox="1">
            <a:spLocks noChangeArrowheads="1"/>
          </p:cNvSpPr>
          <p:nvPr/>
        </p:nvSpPr>
        <p:spPr bwMode="auto">
          <a:xfrm>
            <a:off x="304800" y="5309918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72" name="Oval 11271"/>
          <p:cNvSpPr/>
          <p:nvPr/>
        </p:nvSpPr>
        <p:spPr bwMode="auto">
          <a:xfrm>
            <a:off x="685800" y="2667000"/>
            <a:ext cx="1523999" cy="24384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273" name="Oval 11272"/>
          <p:cNvSpPr/>
          <p:nvPr/>
        </p:nvSpPr>
        <p:spPr bwMode="auto">
          <a:xfrm>
            <a:off x="609600" y="5864099"/>
            <a:ext cx="2286000" cy="384302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 Edges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sz="2200" dirty="0">
                <a:solidFill>
                  <a:srgbClr val="002060"/>
                </a:solidFill>
              </a:rPr>
              <a:t>Set of mutually compatible splits </a:t>
            </a:r>
            <a:r>
              <a:rPr lang="en-US" sz="2200" dirty="0">
                <a:solidFill>
                  <a:srgbClr val="002060"/>
                </a:solidFill>
                <a:sym typeface="Wingdings" pitchFamily="2" charset="2"/>
              </a:rPr>
              <a:t> tree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5788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125147" y="2962148"/>
            <a:ext cx="2457450" cy="3082925"/>
            <a:chOff x="2854" y="1404"/>
            <a:chExt cx="1548" cy="1942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76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08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326" y="2003"/>
              <a:ext cx="74" cy="29"/>
            </a:xfrm>
            <a:custGeom>
              <a:avLst/>
              <a:gdLst>
                <a:gd name="T0" fmla="*/ 0 w 74"/>
                <a:gd name="T1" fmla="*/ 23 h 29"/>
                <a:gd name="T2" fmla="*/ 74 w 74"/>
                <a:gd name="T3" fmla="*/ 23 h 29"/>
                <a:gd name="T4" fmla="*/ 74 w 74"/>
                <a:gd name="T5" fmla="*/ 29 h 29"/>
                <a:gd name="T6" fmla="*/ 0 w 74"/>
                <a:gd name="T7" fmla="*/ 29 h 29"/>
                <a:gd name="T8" fmla="*/ 0 w 74"/>
                <a:gd name="T9" fmla="*/ 23 h 29"/>
                <a:gd name="T10" fmla="*/ 0 w 74"/>
                <a:gd name="T11" fmla="*/ 0 h 29"/>
                <a:gd name="T12" fmla="*/ 74 w 74"/>
                <a:gd name="T13" fmla="*/ 0 h 29"/>
                <a:gd name="T14" fmla="*/ 74 w 74"/>
                <a:gd name="T15" fmla="*/ 5 h 29"/>
                <a:gd name="T16" fmla="*/ 0 w 74"/>
                <a:gd name="T17" fmla="*/ 5 h 29"/>
                <a:gd name="T18" fmla="*/ 0 w 7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9">
                  <a:moveTo>
                    <a:pt x="0" y="23"/>
                  </a:moveTo>
                  <a:lnTo>
                    <a:pt x="74" y="23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210" y="198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55" y="201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617" y="2438"/>
              <a:ext cx="6" cy="12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749" y="2438"/>
              <a:ext cx="6" cy="12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3768" y="2474"/>
              <a:ext cx="73" cy="29"/>
            </a:xfrm>
            <a:custGeom>
              <a:avLst/>
              <a:gdLst>
                <a:gd name="T0" fmla="*/ 0 w 73"/>
                <a:gd name="T1" fmla="*/ 23 h 29"/>
                <a:gd name="T2" fmla="*/ 73 w 73"/>
                <a:gd name="T3" fmla="*/ 23 h 29"/>
                <a:gd name="T4" fmla="*/ 73 w 73"/>
                <a:gd name="T5" fmla="*/ 29 h 29"/>
                <a:gd name="T6" fmla="*/ 0 w 73"/>
                <a:gd name="T7" fmla="*/ 29 h 29"/>
                <a:gd name="T8" fmla="*/ 0 w 73"/>
                <a:gd name="T9" fmla="*/ 23 h 29"/>
                <a:gd name="T10" fmla="*/ 0 w 73"/>
                <a:gd name="T11" fmla="*/ 0 h 29"/>
                <a:gd name="T12" fmla="*/ 73 w 73"/>
                <a:gd name="T13" fmla="*/ 0 h 29"/>
                <a:gd name="T14" fmla="*/ 73 w 73"/>
                <a:gd name="T15" fmla="*/ 5 h 29"/>
                <a:gd name="T16" fmla="*/ 0 w 73"/>
                <a:gd name="T17" fmla="*/ 5 h 29"/>
                <a:gd name="T18" fmla="*/ 0 w 7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29">
                  <a:moveTo>
                    <a:pt x="0" y="23"/>
                  </a:moveTo>
                  <a:lnTo>
                    <a:pt x="73" y="23"/>
                  </a:lnTo>
                  <a:lnTo>
                    <a:pt x="73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3" y="0"/>
                  </a:lnTo>
                  <a:lnTo>
                    <a:pt x="7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651" y="2456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4 h 64"/>
                <a:gd name="T12" fmla="*/ 13 w 55"/>
                <a:gd name="T13" fmla="*/ 34 h 64"/>
                <a:gd name="T14" fmla="*/ 22 w 55"/>
                <a:gd name="T15" fmla="*/ 31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0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4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1 h 64"/>
                <a:gd name="T40" fmla="*/ 52 w 55"/>
                <a:gd name="T41" fmla="*/ 3 h 64"/>
                <a:gd name="T42" fmla="*/ 53 w 55"/>
                <a:gd name="T43" fmla="*/ 4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0 h 64"/>
                <a:gd name="T52" fmla="*/ 41 w 55"/>
                <a:gd name="T53" fmla="*/ 29 h 64"/>
                <a:gd name="T54" fmla="*/ 34 w 55"/>
                <a:gd name="T55" fmla="*/ 32 h 64"/>
                <a:gd name="T56" fmla="*/ 28 w 55"/>
                <a:gd name="T57" fmla="*/ 33 h 64"/>
                <a:gd name="T58" fmla="*/ 21 w 55"/>
                <a:gd name="T59" fmla="*/ 35 h 64"/>
                <a:gd name="T60" fmla="*/ 12 w 55"/>
                <a:gd name="T61" fmla="*/ 36 h 64"/>
                <a:gd name="T62" fmla="*/ 12 w 55"/>
                <a:gd name="T63" fmla="*/ 45 h 64"/>
                <a:gd name="T64" fmla="*/ 13 w 55"/>
                <a:gd name="T65" fmla="*/ 47 h 64"/>
                <a:gd name="T66" fmla="*/ 15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7 w 55"/>
                <a:gd name="T73" fmla="*/ 56 h 64"/>
                <a:gd name="T74" fmla="*/ 30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6 h 64"/>
                <a:gd name="T88" fmla="*/ 29 w 55"/>
                <a:gd name="T89" fmla="*/ 62 h 64"/>
                <a:gd name="T90" fmla="*/ 19 w 55"/>
                <a:gd name="T91" fmla="*/ 64 h 64"/>
                <a:gd name="T92" fmla="*/ 12 w 55"/>
                <a:gd name="T93" fmla="*/ 63 h 64"/>
                <a:gd name="T94" fmla="*/ 5 w 55"/>
                <a:gd name="T95" fmla="*/ 59 h 64"/>
                <a:gd name="T96" fmla="*/ 2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0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5 h 64"/>
                <a:gd name="T112" fmla="*/ 31 w 55"/>
                <a:gd name="T113" fmla="*/ 1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13" y="34"/>
                  </a:lnTo>
                  <a:lnTo>
                    <a:pt x="22" y="31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1" y="29"/>
                  </a:lnTo>
                  <a:lnTo>
                    <a:pt x="34" y="32"/>
                  </a:lnTo>
                  <a:lnTo>
                    <a:pt x="28" y="33"/>
                  </a:lnTo>
                  <a:lnTo>
                    <a:pt x="21" y="35"/>
                  </a:lnTo>
                  <a:lnTo>
                    <a:pt x="12" y="36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6"/>
                  </a:lnTo>
                  <a:lnTo>
                    <a:pt x="29" y="62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5" y="59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699" y="2481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6 w 44"/>
                <a:gd name="T7" fmla="*/ 27 h 81"/>
                <a:gd name="T8" fmla="*/ 36 w 44"/>
                <a:gd name="T9" fmla="*/ 37 h 81"/>
                <a:gd name="T10" fmla="*/ 43 w 44"/>
                <a:gd name="T11" fmla="*/ 47 h 81"/>
                <a:gd name="T12" fmla="*/ 43 w 44"/>
                <a:gd name="T13" fmla="*/ 63 h 81"/>
                <a:gd name="T14" fmla="*/ 33 w 44"/>
                <a:gd name="T15" fmla="*/ 75 h 81"/>
                <a:gd name="T16" fmla="*/ 21 w 44"/>
                <a:gd name="T17" fmla="*/ 80 h 81"/>
                <a:gd name="T18" fmla="*/ 9 w 44"/>
                <a:gd name="T19" fmla="*/ 81 h 81"/>
                <a:gd name="T20" fmla="*/ 3 w 44"/>
                <a:gd name="T21" fmla="*/ 78 h 81"/>
                <a:gd name="T22" fmla="*/ 0 w 44"/>
                <a:gd name="T23" fmla="*/ 75 h 81"/>
                <a:gd name="T24" fmla="*/ 3 w 44"/>
                <a:gd name="T25" fmla="*/ 71 h 81"/>
                <a:gd name="T26" fmla="*/ 10 w 44"/>
                <a:gd name="T27" fmla="*/ 72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5 h 81"/>
                <a:gd name="T34" fmla="*/ 31 w 44"/>
                <a:gd name="T35" fmla="*/ 71 h 81"/>
                <a:gd name="T36" fmla="*/ 35 w 44"/>
                <a:gd name="T37" fmla="*/ 65 h 81"/>
                <a:gd name="T38" fmla="*/ 36 w 44"/>
                <a:gd name="T39" fmla="*/ 58 h 81"/>
                <a:gd name="T40" fmla="*/ 34 w 44"/>
                <a:gd name="T41" fmla="*/ 53 h 81"/>
                <a:gd name="T42" fmla="*/ 31 w 44"/>
                <a:gd name="T43" fmla="*/ 46 h 81"/>
                <a:gd name="T44" fmla="*/ 27 w 44"/>
                <a:gd name="T45" fmla="*/ 44 h 81"/>
                <a:gd name="T46" fmla="*/ 20 w 44"/>
                <a:gd name="T47" fmla="*/ 41 h 81"/>
                <a:gd name="T48" fmla="*/ 14 w 44"/>
                <a:gd name="T49" fmla="*/ 40 h 81"/>
                <a:gd name="T50" fmla="*/ 18 w 44"/>
                <a:gd name="T51" fmla="*/ 38 h 81"/>
                <a:gd name="T52" fmla="*/ 26 w 44"/>
                <a:gd name="T53" fmla="*/ 34 h 81"/>
                <a:gd name="T54" fmla="*/ 30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1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6" y="27"/>
                  </a:lnTo>
                  <a:lnTo>
                    <a:pt x="30" y="33"/>
                  </a:lnTo>
                  <a:lnTo>
                    <a:pt x="36" y="37"/>
                  </a:lnTo>
                  <a:lnTo>
                    <a:pt x="40" y="41"/>
                  </a:lnTo>
                  <a:lnTo>
                    <a:pt x="43" y="47"/>
                  </a:lnTo>
                  <a:lnTo>
                    <a:pt x="44" y="54"/>
                  </a:lnTo>
                  <a:lnTo>
                    <a:pt x="43" y="63"/>
                  </a:lnTo>
                  <a:lnTo>
                    <a:pt x="38" y="71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3" y="78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3" y="71"/>
                  </a:lnTo>
                  <a:lnTo>
                    <a:pt x="9" y="71"/>
                  </a:lnTo>
                  <a:lnTo>
                    <a:pt x="10" y="72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5"/>
                  </a:lnTo>
                  <a:lnTo>
                    <a:pt x="28" y="73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5" y="56"/>
                  </a:lnTo>
                  <a:lnTo>
                    <a:pt x="34" y="53"/>
                  </a:lnTo>
                  <a:lnTo>
                    <a:pt x="33" y="50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20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15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33" y="2309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2930" y="2311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086" y="150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3127" y="15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122" y="153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115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3108" y="154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 flipV="1">
              <a:off x="3099" y="154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3092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3088" y="153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 flipV="1">
              <a:off x="3086" y="152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2" name="Line 32"/>
            <p:cNvSpPr>
              <a:spLocks noChangeShapeType="1"/>
            </p:cNvSpPr>
            <p:nvPr/>
          </p:nvSpPr>
          <p:spPr bwMode="auto">
            <a:xfrm flipV="1">
              <a:off x="3086" y="152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3" name="Line 33"/>
            <p:cNvSpPr>
              <a:spLocks noChangeShapeType="1"/>
            </p:cNvSpPr>
            <p:nvPr/>
          </p:nvSpPr>
          <p:spPr bwMode="auto">
            <a:xfrm flipV="1">
              <a:off x="3088" y="151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5" name="Line 34"/>
            <p:cNvSpPr>
              <a:spLocks noChangeShapeType="1"/>
            </p:cNvSpPr>
            <p:nvPr/>
          </p:nvSpPr>
          <p:spPr bwMode="auto">
            <a:xfrm flipV="1">
              <a:off x="3092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6" name="Line 35"/>
            <p:cNvSpPr>
              <a:spLocks noChangeShapeType="1"/>
            </p:cNvSpPr>
            <p:nvPr/>
          </p:nvSpPr>
          <p:spPr bwMode="auto">
            <a:xfrm flipV="1">
              <a:off x="3099" y="150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7" name="Line 36"/>
            <p:cNvSpPr>
              <a:spLocks noChangeShapeType="1"/>
            </p:cNvSpPr>
            <p:nvPr/>
          </p:nvSpPr>
          <p:spPr bwMode="auto">
            <a:xfrm>
              <a:off x="3108" y="150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8" name="Line 37"/>
            <p:cNvSpPr>
              <a:spLocks noChangeShapeType="1"/>
            </p:cNvSpPr>
            <p:nvPr/>
          </p:nvSpPr>
          <p:spPr bwMode="auto">
            <a:xfrm>
              <a:off x="3115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9" name="Line 38"/>
            <p:cNvSpPr>
              <a:spLocks noChangeShapeType="1"/>
            </p:cNvSpPr>
            <p:nvPr/>
          </p:nvSpPr>
          <p:spPr bwMode="auto">
            <a:xfrm>
              <a:off x="3122" y="151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0" name="Line 39"/>
            <p:cNvSpPr>
              <a:spLocks noChangeShapeType="1"/>
            </p:cNvSpPr>
            <p:nvPr/>
          </p:nvSpPr>
          <p:spPr bwMode="auto">
            <a:xfrm>
              <a:off x="3127" y="152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1" name="Freeform 40"/>
            <p:cNvSpPr>
              <a:spLocks/>
            </p:cNvSpPr>
            <p:nvPr/>
          </p:nvSpPr>
          <p:spPr bwMode="auto">
            <a:xfrm>
              <a:off x="4305" y="3099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2" name="Freeform 41"/>
            <p:cNvSpPr>
              <a:spLocks noEditPoints="1"/>
            </p:cNvSpPr>
            <p:nvPr/>
          </p:nvSpPr>
          <p:spPr bwMode="auto">
            <a:xfrm>
              <a:off x="4302" y="3096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3" name="Freeform 42"/>
            <p:cNvSpPr>
              <a:spLocks/>
            </p:cNvSpPr>
            <p:nvPr/>
          </p:nvSpPr>
          <p:spPr bwMode="auto">
            <a:xfrm>
              <a:off x="4130" y="3211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4" name="Freeform 43"/>
            <p:cNvSpPr>
              <a:spLocks noEditPoints="1"/>
            </p:cNvSpPr>
            <p:nvPr/>
          </p:nvSpPr>
          <p:spPr bwMode="auto">
            <a:xfrm>
              <a:off x="4127" y="3208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5" name="Freeform 44"/>
            <p:cNvSpPr>
              <a:spLocks/>
            </p:cNvSpPr>
            <p:nvPr/>
          </p:nvSpPr>
          <p:spPr bwMode="auto">
            <a:xfrm>
              <a:off x="3254" y="163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6" name="Freeform 45"/>
            <p:cNvSpPr>
              <a:spLocks noEditPoints="1"/>
            </p:cNvSpPr>
            <p:nvPr/>
          </p:nvSpPr>
          <p:spPr bwMode="auto">
            <a:xfrm>
              <a:off x="3251" y="162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7" name="Freeform 46"/>
            <p:cNvSpPr>
              <a:spLocks/>
            </p:cNvSpPr>
            <p:nvPr/>
          </p:nvSpPr>
          <p:spPr bwMode="auto">
            <a:xfrm>
              <a:off x="2920" y="2088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8" name="Freeform 47"/>
            <p:cNvSpPr>
              <a:spLocks noEditPoints="1"/>
            </p:cNvSpPr>
            <p:nvPr/>
          </p:nvSpPr>
          <p:spPr bwMode="auto">
            <a:xfrm>
              <a:off x="2922" y="2085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9" name="Line 48"/>
            <p:cNvSpPr>
              <a:spLocks noChangeShapeType="1"/>
            </p:cNvSpPr>
            <p:nvPr/>
          </p:nvSpPr>
          <p:spPr bwMode="auto">
            <a:xfrm flipH="1" flipV="1">
              <a:off x="2970" y="2127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0" name="Line 49"/>
            <p:cNvSpPr>
              <a:spLocks noChangeShapeType="1"/>
            </p:cNvSpPr>
            <p:nvPr/>
          </p:nvSpPr>
          <p:spPr bwMode="auto">
            <a:xfrm flipH="1">
              <a:off x="2961" y="2233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1" name="Line 50"/>
            <p:cNvSpPr>
              <a:spLocks noChangeShapeType="1"/>
            </p:cNvSpPr>
            <p:nvPr/>
          </p:nvSpPr>
          <p:spPr bwMode="auto">
            <a:xfrm>
              <a:off x="3151" y="2229"/>
              <a:ext cx="1004" cy="7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2" name="Line 51"/>
            <p:cNvSpPr>
              <a:spLocks noChangeShapeType="1"/>
            </p:cNvSpPr>
            <p:nvPr/>
          </p:nvSpPr>
          <p:spPr bwMode="auto">
            <a:xfrm>
              <a:off x="3093" y="173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4" name="Line 53"/>
            <p:cNvSpPr>
              <a:spLocks noChangeShapeType="1"/>
            </p:cNvSpPr>
            <p:nvPr/>
          </p:nvSpPr>
          <p:spPr bwMode="auto">
            <a:xfrm flipV="1">
              <a:off x="3089" y="165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5" name="Line 54"/>
            <p:cNvSpPr>
              <a:spLocks noChangeShapeType="1"/>
            </p:cNvSpPr>
            <p:nvPr/>
          </p:nvSpPr>
          <p:spPr bwMode="auto">
            <a:xfrm flipV="1">
              <a:off x="3089" y="152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6" name="Line 55"/>
            <p:cNvSpPr>
              <a:spLocks noChangeShapeType="1"/>
            </p:cNvSpPr>
            <p:nvPr/>
          </p:nvSpPr>
          <p:spPr bwMode="auto">
            <a:xfrm>
              <a:off x="4150" y="3019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7" name="Line 56"/>
            <p:cNvSpPr>
              <a:spLocks noChangeShapeType="1"/>
            </p:cNvSpPr>
            <p:nvPr/>
          </p:nvSpPr>
          <p:spPr bwMode="auto">
            <a:xfrm>
              <a:off x="4150" y="3028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8" name="Freeform 57"/>
            <p:cNvSpPr>
              <a:spLocks/>
            </p:cNvSpPr>
            <p:nvPr/>
          </p:nvSpPr>
          <p:spPr bwMode="auto">
            <a:xfrm>
              <a:off x="2854" y="2290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9" name="Freeform 58"/>
            <p:cNvSpPr>
              <a:spLocks/>
            </p:cNvSpPr>
            <p:nvPr/>
          </p:nvSpPr>
          <p:spPr bwMode="auto">
            <a:xfrm>
              <a:off x="3098" y="140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0" name="Freeform 59"/>
            <p:cNvSpPr>
              <a:spLocks/>
            </p:cNvSpPr>
            <p:nvPr/>
          </p:nvSpPr>
          <p:spPr bwMode="auto">
            <a:xfrm>
              <a:off x="3322" y="157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1" name="Freeform 60"/>
            <p:cNvSpPr>
              <a:spLocks/>
            </p:cNvSpPr>
            <p:nvPr/>
          </p:nvSpPr>
          <p:spPr bwMode="auto">
            <a:xfrm>
              <a:off x="4358" y="3119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2" name="Freeform 61"/>
            <p:cNvSpPr>
              <a:spLocks noEditPoints="1"/>
            </p:cNvSpPr>
            <p:nvPr/>
          </p:nvSpPr>
          <p:spPr bwMode="auto">
            <a:xfrm>
              <a:off x="4126" y="3266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3" name="Freeform 62"/>
            <p:cNvSpPr>
              <a:spLocks noEditPoints="1"/>
            </p:cNvSpPr>
            <p:nvPr/>
          </p:nvSpPr>
          <p:spPr bwMode="auto">
            <a:xfrm>
              <a:off x="2854" y="2003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Freeform 64"/>
            <p:cNvSpPr>
              <a:spLocks noEditPoints="1"/>
            </p:cNvSpPr>
            <p:nvPr/>
          </p:nvSpPr>
          <p:spPr bwMode="auto">
            <a:xfrm>
              <a:off x="3440" y="1965"/>
              <a:ext cx="62" cy="95"/>
            </a:xfrm>
            <a:custGeom>
              <a:avLst/>
              <a:gdLst>
                <a:gd name="T0" fmla="*/ 37 w 62"/>
                <a:gd name="T1" fmla="*/ 13 h 95"/>
                <a:gd name="T2" fmla="*/ 6 w 62"/>
                <a:gd name="T3" fmla="*/ 61 h 95"/>
                <a:gd name="T4" fmla="*/ 37 w 62"/>
                <a:gd name="T5" fmla="*/ 61 h 95"/>
                <a:gd name="T6" fmla="*/ 37 w 62"/>
                <a:gd name="T7" fmla="*/ 13 h 95"/>
                <a:gd name="T8" fmla="*/ 41 w 62"/>
                <a:gd name="T9" fmla="*/ 0 h 95"/>
                <a:gd name="T10" fmla="*/ 49 w 62"/>
                <a:gd name="T11" fmla="*/ 0 h 95"/>
                <a:gd name="T12" fmla="*/ 49 w 62"/>
                <a:gd name="T13" fmla="*/ 61 h 95"/>
                <a:gd name="T14" fmla="*/ 62 w 62"/>
                <a:gd name="T15" fmla="*/ 61 h 95"/>
                <a:gd name="T16" fmla="*/ 62 w 62"/>
                <a:gd name="T17" fmla="*/ 70 h 95"/>
                <a:gd name="T18" fmla="*/ 49 w 62"/>
                <a:gd name="T19" fmla="*/ 70 h 95"/>
                <a:gd name="T20" fmla="*/ 49 w 62"/>
                <a:gd name="T21" fmla="*/ 95 h 95"/>
                <a:gd name="T22" fmla="*/ 37 w 62"/>
                <a:gd name="T23" fmla="*/ 95 h 95"/>
                <a:gd name="T24" fmla="*/ 37 w 62"/>
                <a:gd name="T25" fmla="*/ 70 h 95"/>
                <a:gd name="T26" fmla="*/ 0 w 62"/>
                <a:gd name="T27" fmla="*/ 70 h 95"/>
                <a:gd name="T28" fmla="*/ 0 w 62"/>
                <a:gd name="T29" fmla="*/ 63 h 95"/>
                <a:gd name="T30" fmla="*/ 41 w 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37" y="13"/>
                  </a:moveTo>
                  <a:lnTo>
                    <a:pt x="6" y="61"/>
                  </a:lnTo>
                  <a:lnTo>
                    <a:pt x="37" y="61"/>
                  </a:lnTo>
                  <a:lnTo>
                    <a:pt x="37" y="13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62" y="61"/>
                  </a:lnTo>
                  <a:lnTo>
                    <a:pt x="62" y="70"/>
                  </a:lnTo>
                  <a:lnTo>
                    <a:pt x="49" y="70"/>
                  </a:lnTo>
                  <a:lnTo>
                    <a:pt x="49" y="95"/>
                  </a:lnTo>
                  <a:lnTo>
                    <a:pt x="37" y="95"/>
                  </a:lnTo>
                  <a:lnTo>
                    <a:pt x="37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6" name="Freeform 65"/>
            <p:cNvSpPr>
              <a:spLocks/>
            </p:cNvSpPr>
            <p:nvPr/>
          </p:nvSpPr>
          <p:spPr bwMode="auto">
            <a:xfrm>
              <a:off x="3887" y="2437"/>
              <a:ext cx="37" cy="96"/>
            </a:xfrm>
            <a:custGeom>
              <a:avLst/>
              <a:gdLst>
                <a:gd name="T0" fmla="*/ 22 w 37"/>
                <a:gd name="T1" fmla="*/ 0 h 96"/>
                <a:gd name="T2" fmla="*/ 25 w 37"/>
                <a:gd name="T3" fmla="*/ 0 h 96"/>
                <a:gd name="T4" fmla="*/ 25 w 37"/>
                <a:gd name="T5" fmla="*/ 90 h 96"/>
                <a:gd name="T6" fmla="*/ 27 w 37"/>
                <a:gd name="T7" fmla="*/ 91 h 96"/>
                <a:gd name="T8" fmla="*/ 27 w 37"/>
                <a:gd name="T9" fmla="*/ 93 h 96"/>
                <a:gd name="T10" fmla="*/ 28 w 37"/>
                <a:gd name="T11" fmla="*/ 93 h 96"/>
                <a:gd name="T12" fmla="*/ 29 w 37"/>
                <a:gd name="T13" fmla="*/ 93 h 96"/>
                <a:gd name="T14" fmla="*/ 32 w 37"/>
                <a:gd name="T15" fmla="*/ 94 h 96"/>
                <a:gd name="T16" fmla="*/ 34 w 37"/>
                <a:gd name="T17" fmla="*/ 94 h 96"/>
                <a:gd name="T18" fmla="*/ 37 w 37"/>
                <a:gd name="T19" fmla="*/ 94 h 96"/>
                <a:gd name="T20" fmla="*/ 37 w 37"/>
                <a:gd name="T21" fmla="*/ 96 h 96"/>
                <a:gd name="T22" fmla="*/ 2 w 37"/>
                <a:gd name="T23" fmla="*/ 96 h 96"/>
                <a:gd name="T24" fmla="*/ 2 w 37"/>
                <a:gd name="T25" fmla="*/ 94 h 96"/>
                <a:gd name="T26" fmla="*/ 5 w 37"/>
                <a:gd name="T27" fmla="*/ 94 h 96"/>
                <a:gd name="T28" fmla="*/ 7 w 37"/>
                <a:gd name="T29" fmla="*/ 94 h 96"/>
                <a:gd name="T30" fmla="*/ 11 w 37"/>
                <a:gd name="T31" fmla="*/ 93 h 96"/>
                <a:gd name="T32" fmla="*/ 12 w 37"/>
                <a:gd name="T33" fmla="*/ 93 h 96"/>
                <a:gd name="T34" fmla="*/ 12 w 37"/>
                <a:gd name="T35" fmla="*/ 91 h 96"/>
                <a:gd name="T36" fmla="*/ 12 w 37"/>
                <a:gd name="T37" fmla="*/ 90 h 96"/>
                <a:gd name="T38" fmla="*/ 13 w 37"/>
                <a:gd name="T39" fmla="*/ 86 h 96"/>
                <a:gd name="T40" fmla="*/ 14 w 37"/>
                <a:gd name="T41" fmla="*/ 80 h 96"/>
                <a:gd name="T42" fmla="*/ 14 w 37"/>
                <a:gd name="T43" fmla="*/ 13 h 96"/>
                <a:gd name="T44" fmla="*/ 13 w 37"/>
                <a:gd name="T45" fmla="*/ 13 h 96"/>
                <a:gd name="T46" fmla="*/ 12 w 37"/>
                <a:gd name="T47" fmla="*/ 11 h 96"/>
                <a:gd name="T48" fmla="*/ 11 w 37"/>
                <a:gd name="T49" fmla="*/ 10 h 96"/>
                <a:gd name="T50" fmla="*/ 7 w 37"/>
                <a:gd name="T51" fmla="*/ 10 h 96"/>
                <a:gd name="T52" fmla="*/ 6 w 37"/>
                <a:gd name="T53" fmla="*/ 11 h 96"/>
                <a:gd name="T54" fmla="*/ 4 w 37"/>
                <a:gd name="T55" fmla="*/ 11 h 96"/>
                <a:gd name="T56" fmla="*/ 2 w 37"/>
                <a:gd name="T57" fmla="*/ 12 h 96"/>
                <a:gd name="T58" fmla="*/ 0 w 37"/>
                <a:gd name="T59" fmla="*/ 10 h 96"/>
                <a:gd name="T60" fmla="*/ 22 w 37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96">
                  <a:moveTo>
                    <a:pt x="22" y="0"/>
                  </a:moveTo>
                  <a:lnTo>
                    <a:pt x="25" y="0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3"/>
                  </a:lnTo>
                  <a:lnTo>
                    <a:pt x="32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5" y="94"/>
                  </a:lnTo>
                  <a:lnTo>
                    <a:pt x="7" y="94"/>
                  </a:lnTo>
                  <a:lnTo>
                    <a:pt x="11" y="93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2" y="90"/>
                  </a:lnTo>
                  <a:lnTo>
                    <a:pt x="13" y="86"/>
                  </a:lnTo>
                  <a:lnTo>
                    <a:pt x="14" y="80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Freeform 66"/>
            <p:cNvSpPr>
              <a:spLocks noEditPoints="1"/>
            </p:cNvSpPr>
            <p:nvPr/>
          </p:nvSpPr>
          <p:spPr bwMode="auto">
            <a:xfrm>
              <a:off x="3947" y="2437"/>
              <a:ext cx="59" cy="97"/>
            </a:xfrm>
            <a:custGeom>
              <a:avLst/>
              <a:gdLst>
                <a:gd name="T0" fmla="*/ 27 w 59"/>
                <a:gd name="T1" fmla="*/ 5 h 97"/>
                <a:gd name="T2" fmla="*/ 25 w 59"/>
                <a:gd name="T3" fmla="*/ 5 h 97"/>
                <a:gd name="T4" fmla="*/ 23 w 59"/>
                <a:gd name="T5" fmla="*/ 7 h 97"/>
                <a:gd name="T6" fmla="*/ 22 w 59"/>
                <a:gd name="T7" fmla="*/ 9 h 97"/>
                <a:gd name="T8" fmla="*/ 19 w 59"/>
                <a:gd name="T9" fmla="*/ 13 h 97"/>
                <a:gd name="T10" fmla="*/ 17 w 59"/>
                <a:gd name="T11" fmla="*/ 20 h 97"/>
                <a:gd name="T12" fmla="*/ 15 w 59"/>
                <a:gd name="T13" fmla="*/ 27 h 97"/>
                <a:gd name="T14" fmla="*/ 13 w 59"/>
                <a:gd name="T15" fmla="*/ 39 h 97"/>
                <a:gd name="T16" fmla="*/ 13 w 59"/>
                <a:gd name="T17" fmla="*/ 52 h 97"/>
                <a:gd name="T18" fmla="*/ 15 w 59"/>
                <a:gd name="T19" fmla="*/ 68 h 97"/>
                <a:gd name="T20" fmla="*/ 18 w 59"/>
                <a:gd name="T21" fmla="*/ 82 h 97"/>
                <a:gd name="T22" fmla="*/ 21 w 59"/>
                <a:gd name="T23" fmla="*/ 88 h 97"/>
                <a:gd name="T24" fmla="*/ 25 w 59"/>
                <a:gd name="T25" fmla="*/ 91 h 97"/>
                <a:gd name="T26" fmla="*/ 29 w 59"/>
                <a:gd name="T27" fmla="*/ 93 h 97"/>
                <a:gd name="T28" fmla="*/ 31 w 59"/>
                <a:gd name="T29" fmla="*/ 93 h 97"/>
                <a:gd name="T30" fmla="*/ 33 w 59"/>
                <a:gd name="T31" fmla="*/ 91 h 97"/>
                <a:gd name="T32" fmla="*/ 35 w 59"/>
                <a:gd name="T33" fmla="*/ 91 h 97"/>
                <a:gd name="T34" fmla="*/ 37 w 59"/>
                <a:gd name="T35" fmla="*/ 90 h 97"/>
                <a:gd name="T36" fmla="*/ 41 w 59"/>
                <a:gd name="T37" fmla="*/ 85 h 97"/>
                <a:gd name="T38" fmla="*/ 42 w 59"/>
                <a:gd name="T39" fmla="*/ 78 h 97"/>
                <a:gd name="T40" fmla="*/ 44 w 59"/>
                <a:gd name="T41" fmla="*/ 69 h 97"/>
                <a:gd name="T42" fmla="*/ 45 w 59"/>
                <a:gd name="T43" fmla="*/ 58 h 97"/>
                <a:gd name="T44" fmla="*/ 45 w 59"/>
                <a:gd name="T45" fmla="*/ 44 h 97"/>
                <a:gd name="T46" fmla="*/ 45 w 59"/>
                <a:gd name="T47" fmla="*/ 30 h 97"/>
                <a:gd name="T48" fmla="*/ 42 w 59"/>
                <a:gd name="T49" fmla="*/ 18 h 97"/>
                <a:gd name="T50" fmla="*/ 39 w 59"/>
                <a:gd name="T51" fmla="*/ 10 h 97"/>
                <a:gd name="T52" fmla="*/ 37 w 59"/>
                <a:gd name="T53" fmla="*/ 8 h 97"/>
                <a:gd name="T54" fmla="*/ 35 w 59"/>
                <a:gd name="T55" fmla="*/ 6 h 97"/>
                <a:gd name="T56" fmla="*/ 32 w 59"/>
                <a:gd name="T57" fmla="*/ 5 h 97"/>
                <a:gd name="T58" fmla="*/ 27 w 59"/>
                <a:gd name="T59" fmla="*/ 5 h 97"/>
                <a:gd name="T60" fmla="*/ 29 w 59"/>
                <a:gd name="T61" fmla="*/ 0 h 97"/>
                <a:gd name="T62" fmla="*/ 36 w 59"/>
                <a:gd name="T63" fmla="*/ 1 h 97"/>
                <a:gd name="T64" fmla="*/ 42 w 59"/>
                <a:gd name="T65" fmla="*/ 4 h 97"/>
                <a:gd name="T66" fmla="*/ 48 w 59"/>
                <a:gd name="T67" fmla="*/ 10 h 97"/>
                <a:gd name="T68" fmla="*/ 53 w 59"/>
                <a:gd name="T69" fmla="*/ 18 h 97"/>
                <a:gd name="T70" fmla="*/ 57 w 59"/>
                <a:gd name="T71" fmla="*/ 27 h 97"/>
                <a:gd name="T72" fmla="*/ 58 w 59"/>
                <a:gd name="T73" fmla="*/ 36 h 97"/>
                <a:gd name="T74" fmla="*/ 59 w 59"/>
                <a:gd name="T75" fmla="*/ 47 h 97"/>
                <a:gd name="T76" fmla="*/ 58 w 59"/>
                <a:gd name="T77" fmla="*/ 58 h 97"/>
                <a:gd name="T78" fmla="*/ 57 w 59"/>
                <a:gd name="T79" fmla="*/ 67 h 97"/>
                <a:gd name="T80" fmla="*/ 54 w 59"/>
                <a:gd name="T81" fmla="*/ 75 h 97"/>
                <a:gd name="T82" fmla="*/ 51 w 59"/>
                <a:gd name="T83" fmla="*/ 82 h 97"/>
                <a:gd name="T84" fmla="*/ 47 w 59"/>
                <a:gd name="T85" fmla="*/ 88 h 97"/>
                <a:gd name="T86" fmla="*/ 42 w 59"/>
                <a:gd name="T87" fmla="*/ 93 h 97"/>
                <a:gd name="T88" fmla="*/ 36 w 59"/>
                <a:gd name="T89" fmla="*/ 96 h 97"/>
                <a:gd name="T90" fmla="*/ 29 w 59"/>
                <a:gd name="T91" fmla="*/ 97 h 97"/>
                <a:gd name="T92" fmla="*/ 23 w 59"/>
                <a:gd name="T93" fmla="*/ 96 h 97"/>
                <a:gd name="T94" fmla="*/ 18 w 59"/>
                <a:gd name="T95" fmla="*/ 93 h 97"/>
                <a:gd name="T96" fmla="*/ 12 w 59"/>
                <a:gd name="T97" fmla="*/ 88 h 97"/>
                <a:gd name="T98" fmla="*/ 8 w 59"/>
                <a:gd name="T99" fmla="*/ 81 h 97"/>
                <a:gd name="T100" fmla="*/ 4 w 59"/>
                <a:gd name="T101" fmla="*/ 71 h 97"/>
                <a:gd name="T102" fmla="*/ 1 w 59"/>
                <a:gd name="T103" fmla="*/ 61 h 97"/>
                <a:gd name="T104" fmla="*/ 0 w 59"/>
                <a:gd name="T105" fmla="*/ 49 h 97"/>
                <a:gd name="T106" fmla="*/ 1 w 59"/>
                <a:gd name="T107" fmla="*/ 39 h 97"/>
                <a:gd name="T108" fmla="*/ 2 w 59"/>
                <a:gd name="T109" fmla="*/ 30 h 97"/>
                <a:gd name="T110" fmla="*/ 5 w 59"/>
                <a:gd name="T111" fmla="*/ 22 h 97"/>
                <a:gd name="T112" fmla="*/ 10 w 59"/>
                <a:gd name="T113" fmla="*/ 13 h 97"/>
                <a:gd name="T114" fmla="*/ 18 w 59"/>
                <a:gd name="T115" fmla="*/ 5 h 97"/>
                <a:gd name="T116" fmla="*/ 22 w 59"/>
                <a:gd name="T117" fmla="*/ 3 h 97"/>
                <a:gd name="T118" fmla="*/ 25 w 59"/>
                <a:gd name="T119" fmla="*/ 1 h 97"/>
                <a:gd name="T120" fmla="*/ 29 w 59"/>
                <a:gd name="T1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97">
                  <a:moveTo>
                    <a:pt x="27" y="5"/>
                  </a:moveTo>
                  <a:lnTo>
                    <a:pt x="25" y="5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19" y="13"/>
                  </a:lnTo>
                  <a:lnTo>
                    <a:pt x="17" y="20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5" y="68"/>
                  </a:lnTo>
                  <a:lnTo>
                    <a:pt x="18" y="82"/>
                  </a:lnTo>
                  <a:lnTo>
                    <a:pt x="21" y="88"/>
                  </a:lnTo>
                  <a:lnTo>
                    <a:pt x="25" y="91"/>
                  </a:lnTo>
                  <a:lnTo>
                    <a:pt x="29" y="93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5" y="91"/>
                  </a:lnTo>
                  <a:lnTo>
                    <a:pt x="37" y="90"/>
                  </a:lnTo>
                  <a:lnTo>
                    <a:pt x="41" y="85"/>
                  </a:lnTo>
                  <a:lnTo>
                    <a:pt x="42" y="78"/>
                  </a:lnTo>
                  <a:lnTo>
                    <a:pt x="44" y="69"/>
                  </a:lnTo>
                  <a:lnTo>
                    <a:pt x="45" y="58"/>
                  </a:lnTo>
                  <a:lnTo>
                    <a:pt x="45" y="44"/>
                  </a:lnTo>
                  <a:lnTo>
                    <a:pt x="45" y="3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2" y="5"/>
                  </a:lnTo>
                  <a:lnTo>
                    <a:pt x="27" y="5"/>
                  </a:lnTo>
                  <a:close/>
                  <a:moveTo>
                    <a:pt x="29" y="0"/>
                  </a:moveTo>
                  <a:lnTo>
                    <a:pt x="36" y="1"/>
                  </a:lnTo>
                  <a:lnTo>
                    <a:pt x="42" y="4"/>
                  </a:lnTo>
                  <a:lnTo>
                    <a:pt x="48" y="10"/>
                  </a:lnTo>
                  <a:lnTo>
                    <a:pt x="53" y="18"/>
                  </a:lnTo>
                  <a:lnTo>
                    <a:pt x="57" y="27"/>
                  </a:lnTo>
                  <a:lnTo>
                    <a:pt x="58" y="36"/>
                  </a:lnTo>
                  <a:lnTo>
                    <a:pt x="59" y="47"/>
                  </a:lnTo>
                  <a:lnTo>
                    <a:pt x="58" y="58"/>
                  </a:lnTo>
                  <a:lnTo>
                    <a:pt x="57" y="67"/>
                  </a:lnTo>
                  <a:lnTo>
                    <a:pt x="54" y="75"/>
                  </a:lnTo>
                  <a:lnTo>
                    <a:pt x="51" y="82"/>
                  </a:lnTo>
                  <a:lnTo>
                    <a:pt x="47" y="88"/>
                  </a:lnTo>
                  <a:lnTo>
                    <a:pt x="42" y="93"/>
                  </a:lnTo>
                  <a:lnTo>
                    <a:pt x="36" y="96"/>
                  </a:lnTo>
                  <a:lnTo>
                    <a:pt x="29" y="97"/>
                  </a:lnTo>
                  <a:lnTo>
                    <a:pt x="23" y="96"/>
                  </a:lnTo>
                  <a:lnTo>
                    <a:pt x="18" y="93"/>
                  </a:lnTo>
                  <a:lnTo>
                    <a:pt x="12" y="88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1" y="61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3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18369" y="2987121"/>
            <a:ext cx="1028700" cy="1925638"/>
            <a:chOff x="2854" y="1404"/>
            <a:chExt cx="648" cy="1213"/>
          </a:xfrm>
        </p:grpSpPr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176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308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3326" y="2003"/>
              <a:ext cx="74" cy="29"/>
            </a:xfrm>
            <a:custGeom>
              <a:avLst/>
              <a:gdLst>
                <a:gd name="T0" fmla="*/ 0 w 74"/>
                <a:gd name="T1" fmla="*/ 23 h 29"/>
                <a:gd name="T2" fmla="*/ 74 w 74"/>
                <a:gd name="T3" fmla="*/ 23 h 29"/>
                <a:gd name="T4" fmla="*/ 74 w 74"/>
                <a:gd name="T5" fmla="*/ 29 h 29"/>
                <a:gd name="T6" fmla="*/ 0 w 74"/>
                <a:gd name="T7" fmla="*/ 29 h 29"/>
                <a:gd name="T8" fmla="*/ 0 w 74"/>
                <a:gd name="T9" fmla="*/ 23 h 29"/>
                <a:gd name="T10" fmla="*/ 0 w 74"/>
                <a:gd name="T11" fmla="*/ 0 h 29"/>
                <a:gd name="T12" fmla="*/ 74 w 74"/>
                <a:gd name="T13" fmla="*/ 0 h 29"/>
                <a:gd name="T14" fmla="*/ 74 w 74"/>
                <a:gd name="T15" fmla="*/ 5 h 29"/>
                <a:gd name="T16" fmla="*/ 0 w 74"/>
                <a:gd name="T17" fmla="*/ 5 h 29"/>
                <a:gd name="T18" fmla="*/ 0 w 7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9">
                  <a:moveTo>
                    <a:pt x="0" y="23"/>
                  </a:moveTo>
                  <a:lnTo>
                    <a:pt x="74" y="23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3210" y="198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3255" y="201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2933" y="2309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"/>
            <p:cNvSpPr>
              <a:spLocks noEditPoints="1"/>
            </p:cNvSpPr>
            <p:nvPr/>
          </p:nvSpPr>
          <p:spPr bwMode="auto">
            <a:xfrm>
              <a:off x="2930" y="2311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3086" y="150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3127" y="15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3122" y="153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3115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3108" y="154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 flipV="1">
              <a:off x="3099" y="154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 flipV="1">
              <a:off x="3092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 flipV="1">
              <a:off x="3088" y="153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 flipV="1">
              <a:off x="3086" y="152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 flipV="1">
              <a:off x="3086" y="152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V="1">
              <a:off x="3088" y="151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V="1">
              <a:off x="3092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auto">
            <a:xfrm flipV="1">
              <a:off x="3099" y="150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108" y="150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115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3122" y="151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>
              <a:off x="3127" y="152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3308" y="2310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3311" y="2302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/>
            <p:cNvSpPr>
              <a:spLocks/>
            </p:cNvSpPr>
            <p:nvPr/>
          </p:nvSpPr>
          <p:spPr bwMode="auto">
            <a:xfrm>
              <a:off x="3119" y="2413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3"/>
            <p:cNvSpPr>
              <a:spLocks noEditPoints="1"/>
            </p:cNvSpPr>
            <p:nvPr/>
          </p:nvSpPr>
          <p:spPr bwMode="auto">
            <a:xfrm>
              <a:off x="3121" y="2420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4"/>
            <p:cNvSpPr>
              <a:spLocks/>
            </p:cNvSpPr>
            <p:nvPr/>
          </p:nvSpPr>
          <p:spPr bwMode="auto">
            <a:xfrm>
              <a:off x="3254" y="163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5"/>
            <p:cNvSpPr>
              <a:spLocks noEditPoints="1"/>
            </p:cNvSpPr>
            <p:nvPr/>
          </p:nvSpPr>
          <p:spPr bwMode="auto">
            <a:xfrm>
              <a:off x="3251" y="162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6"/>
            <p:cNvSpPr>
              <a:spLocks/>
            </p:cNvSpPr>
            <p:nvPr/>
          </p:nvSpPr>
          <p:spPr bwMode="auto">
            <a:xfrm>
              <a:off x="2920" y="2088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2922" y="2085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 flipV="1">
              <a:off x="2970" y="2127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2961" y="2233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51"/>
            <p:cNvSpPr>
              <a:spLocks noChangeShapeType="1"/>
            </p:cNvSpPr>
            <p:nvPr/>
          </p:nvSpPr>
          <p:spPr bwMode="auto">
            <a:xfrm>
              <a:off x="3093" y="173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3"/>
            <p:cNvSpPr>
              <a:spLocks noChangeShapeType="1"/>
            </p:cNvSpPr>
            <p:nvPr/>
          </p:nvSpPr>
          <p:spPr bwMode="auto">
            <a:xfrm flipV="1">
              <a:off x="3089" y="165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 flipV="1">
              <a:off x="3089" y="152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3144" y="2221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3145" y="2217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854" y="2290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3098" y="140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3322" y="157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3418" y="2367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"/>
            <p:cNvSpPr>
              <a:spLocks noEditPoints="1"/>
            </p:cNvSpPr>
            <p:nvPr/>
          </p:nvSpPr>
          <p:spPr bwMode="auto">
            <a:xfrm>
              <a:off x="3119" y="2537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"/>
            <p:cNvSpPr>
              <a:spLocks noEditPoints="1"/>
            </p:cNvSpPr>
            <p:nvPr/>
          </p:nvSpPr>
          <p:spPr bwMode="auto">
            <a:xfrm>
              <a:off x="2854" y="2003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 noEditPoints="1"/>
            </p:cNvSpPr>
            <p:nvPr/>
          </p:nvSpPr>
          <p:spPr bwMode="auto">
            <a:xfrm>
              <a:off x="3440" y="1965"/>
              <a:ext cx="62" cy="95"/>
            </a:xfrm>
            <a:custGeom>
              <a:avLst/>
              <a:gdLst>
                <a:gd name="T0" fmla="*/ 37 w 62"/>
                <a:gd name="T1" fmla="*/ 13 h 95"/>
                <a:gd name="T2" fmla="*/ 6 w 62"/>
                <a:gd name="T3" fmla="*/ 61 h 95"/>
                <a:gd name="T4" fmla="*/ 37 w 62"/>
                <a:gd name="T5" fmla="*/ 61 h 95"/>
                <a:gd name="T6" fmla="*/ 37 w 62"/>
                <a:gd name="T7" fmla="*/ 13 h 95"/>
                <a:gd name="T8" fmla="*/ 41 w 62"/>
                <a:gd name="T9" fmla="*/ 0 h 95"/>
                <a:gd name="T10" fmla="*/ 49 w 62"/>
                <a:gd name="T11" fmla="*/ 0 h 95"/>
                <a:gd name="T12" fmla="*/ 49 w 62"/>
                <a:gd name="T13" fmla="*/ 61 h 95"/>
                <a:gd name="T14" fmla="*/ 62 w 62"/>
                <a:gd name="T15" fmla="*/ 61 h 95"/>
                <a:gd name="T16" fmla="*/ 62 w 62"/>
                <a:gd name="T17" fmla="*/ 70 h 95"/>
                <a:gd name="T18" fmla="*/ 49 w 62"/>
                <a:gd name="T19" fmla="*/ 70 h 95"/>
                <a:gd name="T20" fmla="*/ 49 w 62"/>
                <a:gd name="T21" fmla="*/ 95 h 95"/>
                <a:gd name="T22" fmla="*/ 37 w 62"/>
                <a:gd name="T23" fmla="*/ 95 h 95"/>
                <a:gd name="T24" fmla="*/ 37 w 62"/>
                <a:gd name="T25" fmla="*/ 70 h 95"/>
                <a:gd name="T26" fmla="*/ 0 w 62"/>
                <a:gd name="T27" fmla="*/ 70 h 95"/>
                <a:gd name="T28" fmla="*/ 0 w 62"/>
                <a:gd name="T29" fmla="*/ 63 h 95"/>
                <a:gd name="T30" fmla="*/ 41 w 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37" y="13"/>
                  </a:moveTo>
                  <a:lnTo>
                    <a:pt x="6" y="61"/>
                  </a:lnTo>
                  <a:lnTo>
                    <a:pt x="37" y="61"/>
                  </a:lnTo>
                  <a:lnTo>
                    <a:pt x="37" y="13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62" y="61"/>
                  </a:lnTo>
                  <a:lnTo>
                    <a:pt x="62" y="70"/>
                  </a:lnTo>
                  <a:lnTo>
                    <a:pt x="49" y="70"/>
                  </a:lnTo>
                  <a:lnTo>
                    <a:pt x="49" y="95"/>
                  </a:lnTo>
                  <a:lnTo>
                    <a:pt x="37" y="95"/>
                  </a:lnTo>
                  <a:lnTo>
                    <a:pt x="37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TextBox 5"/>
          <p:cNvSpPr txBox="1">
            <a:spLocks noChangeArrowheads="1"/>
          </p:cNvSpPr>
          <p:nvPr/>
        </p:nvSpPr>
        <p:spPr bwMode="auto">
          <a:xfrm>
            <a:off x="304800" y="5309918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72" name="Oval 11271"/>
          <p:cNvSpPr/>
          <p:nvPr/>
        </p:nvSpPr>
        <p:spPr bwMode="auto">
          <a:xfrm>
            <a:off x="2731447" y="2633535"/>
            <a:ext cx="3212153" cy="399982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273" name="Oval 11272"/>
          <p:cNvSpPr/>
          <p:nvPr/>
        </p:nvSpPr>
        <p:spPr bwMode="auto">
          <a:xfrm>
            <a:off x="609600" y="5864099"/>
            <a:ext cx="2286000" cy="76925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324600" cy="4921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Tree Edges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181600" cy="4648200"/>
          </a:xfrm>
        </p:spPr>
        <p:txBody>
          <a:bodyPr/>
          <a:lstStyle/>
          <a:p>
            <a:pPr marL="0" indent="0" algn="l" eaLnBrk="1" hangingPunct="1">
              <a:buClrTx/>
              <a:buSzPct val="100000"/>
              <a:buNone/>
            </a:pPr>
            <a:r>
              <a:rPr lang="en-US" sz="2200" dirty="0">
                <a:solidFill>
                  <a:srgbClr val="002060"/>
                </a:solidFill>
              </a:rPr>
              <a:t>Set of mutually compatible splits </a:t>
            </a:r>
            <a:r>
              <a:rPr lang="en-US" sz="2200" dirty="0">
                <a:solidFill>
                  <a:srgbClr val="002060"/>
                </a:solidFill>
                <a:sym typeface="Wingdings" pitchFamily="2" charset="2"/>
              </a:rPr>
              <a:t> tree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single_tree_exampl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15788"/>
            <a:ext cx="3048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125147" y="2962148"/>
            <a:ext cx="2457450" cy="3082925"/>
            <a:chOff x="2854" y="1404"/>
            <a:chExt cx="1548" cy="1942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76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08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326" y="2003"/>
              <a:ext cx="74" cy="29"/>
            </a:xfrm>
            <a:custGeom>
              <a:avLst/>
              <a:gdLst>
                <a:gd name="T0" fmla="*/ 0 w 74"/>
                <a:gd name="T1" fmla="*/ 23 h 29"/>
                <a:gd name="T2" fmla="*/ 74 w 74"/>
                <a:gd name="T3" fmla="*/ 23 h 29"/>
                <a:gd name="T4" fmla="*/ 74 w 74"/>
                <a:gd name="T5" fmla="*/ 29 h 29"/>
                <a:gd name="T6" fmla="*/ 0 w 74"/>
                <a:gd name="T7" fmla="*/ 29 h 29"/>
                <a:gd name="T8" fmla="*/ 0 w 74"/>
                <a:gd name="T9" fmla="*/ 23 h 29"/>
                <a:gd name="T10" fmla="*/ 0 w 74"/>
                <a:gd name="T11" fmla="*/ 0 h 29"/>
                <a:gd name="T12" fmla="*/ 74 w 74"/>
                <a:gd name="T13" fmla="*/ 0 h 29"/>
                <a:gd name="T14" fmla="*/ 74 w 74"/>
                <a:gd name="T15" fmla="*/ 5 h 29"/>
                <a:gd name="T16" fmla="*/ 0 w 74"/>
                <a:gd name="T17" fmla="*/ 5 h 29"/>
                <a:gd name="T18" fmla="*/ 0 w 7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9">
                  <a:moveTo>
                    <a:pt x="0" y="23"/>
                  </a:moveTo>
                  <a:lnTo>
                    <a:pt x="74" y="23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210" y="198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255" y="201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617" y="2438"/>
              <a:ext cx="6" cy="12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749" y="2438"/>
              <a:ext cx="6" cy="12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3768" y="2474"/>
              <a:ext cx="73" cy="29"/>
            </a:xfrm>
            <a:custGeom>
              <a:avLst/>
              <a:gdLst>
                <a:gd name="T0" fmla="*/ 0 w 73"/>
                <a:gd name="T1" fmla="*/ 23 h 29"/>
                <a:gd name="T2" fmla="*/ 73 w 73"/>
                <a:gd name="T3" fmla="*/ 23 h 29"/>
                <a:gd name="T4" fmla="*/ 73 w 73"/>
                <a:gd name="T5" fmla="*/ 29 h 29"/>
                <a:gd name="T6" fmla="*/ 0 w 73"/>
                <a:gd name="T7" fmla="*/ 29 h 29"/>
                <a:gd name="T8" fmla="*/ 0 w 73"/>
                <a:gd name="T9" fmla="*/ 23 h 29"/>
                <a:gd name="T10" fmla="*/ 0 w 73"/>
                <a:gd name="T11" fmla="*/ 0 h 29"/>
                <a:gd name="T12" fmla="*/ 73 w 73"/>
                <a:gd name="T13" fmla="*/ 0 h 29"/>
                <a:gd name="T14" fmla="*/ 73 w 73"/>
                <a:gd name="T15" fmla="*/ 5 h 29"/>
                <a:gd name="T16" fmla="*/ 0 w 73"/>
                <a:gd name="T17" fmla="*/ 5 h 29"/>
                <a:gd name="T18" fmla="*/ 0 w 73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29">
                  <a:moveTo>
                    <a:pt x="0" y="23"/>
                  </a:moveTo>
                  <a:lnTo>
                    <a:pt x="73" y="23"/>
                  </a:lnTo>
                  <a:lnTo>
                    <a:pt x="73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3" y="0"/>
                  </a:lnTo>
                  <a:lnTo>
                    <a:pt x="7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651" y="2456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4 h 64"/>
                <a:gd name="T12" fmla="*/ 13 w 55"/>
                <a:gd name="T13" fmla="*/ 34 h 64"/>
                <a:gd name="T14" fmla="*/ 22 w 55"/>
                <a:gd name="T15" fmla="*/ 31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0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4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1 h 64"/>
                <a:gd name="T40" fmla="*/ 52 w 55"/>
                <a:gd name="T41" fmla="*/ 3 h 64"/>
                <a:gd name="T42" fmla="*/ 53 w 55"/>
                <a:gd name="T43" fmla="*/ 4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0 h 64"/>
                <a:gd name="T52" fmla="*/ 41 w 55"/>
                <a:gd name="T53" fmla="*/ 29 h 64"/>
                <a:gd name="T54" fmla="*/ 34 w 55"/>
                <a:gd name="T55" fmla="*/ 32 h 64"/>
                <a:gd name="T56" fmla="*/ 28 w 55"/>
                <a:gd name="T57" fmla="*/ 33 h 64"/>
                <a:gd name="T58" fmla="*/ 21 w 55"/>
                <a:gd name="T59" fmla="*/ 35 h 64"/>
                <a:gd name="T60" fmla="*/ 12 w 55"/>
                <a:gd name="T61" fmla="*/ 36 h 64"/>
                <a:gd name="T62" fmla="*/ 12 w 55"/>
                <a:gd name="T63" fmla="*/ 45 h 64"/>
                <a:gd name="T64" fmla="*/ 13 w 55"/>
                <a:gd name="T65" fmla="*/ 47 h 64"/>
                <a:gd name="T66" fmla="*/ 15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7 w 55"/>
                <a:gd name="T73" fmla="*/ 56 h 64"/>
                <a:gd name="T74" fmla="*/ 30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6 h 64"/>
                <a:gd name="T88" fmla="*/ 29 w 55"/>
                <a:gd name="T89" fmla="*/ 62 h 64"/>
                <a:gd name="T90" fmla="*/ 19 w 55"/>
                <a:gd name="T91" fmla="*/ 64 h 64"/>
                <a:gd name="T92" fmla="*/ 12 w 55"/>
                <a:gd name="T93" fmla="*/ 63 h 64"/>
                <a:gd name="T94" fmla="*/ 5 w 55"/>
                <a:gd name="T95" fmla="*/ 59 h 64"/>
                <a:gd name="T96" fmla="*/ 2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0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5 h 64"/>
                <a:gd name="T112" fmla="*/ 31 w 55"/>
                <a:gd name="T113" fmla="*/ 1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4"/>
                  </a:lnTo>
                  <a:lnTo>
                    <a:pt x="13" y="34"/>
                  </a:lnTo>
                  <a:lnTo>
                    <a:pt x="22" y="31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0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1" y="29"/>
                  </a:lnTo>
                  <a:lnTo>
                    <a:pt x="34" y="32"/>
                  </a:lnTo>
                  <a:lnTo>
                    <a:pt x="28" y="33"/>
                  </a:lnTo>
                  <a:lnTo>
                    <a:pt x="21" y="35"/>
                  </a:lnTo>
                  <a:lnTo>
                    <a:pt x="12" y="36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6"/>
                  </a:lnTo>
                  <a:lnTo>
                    <a:pt x="29" y="62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5" y="59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5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699" y="2481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6 w 44"/>
                <a:gd name="T7" fmla="*/ 27 h 81"/>
                <a:gd name="T8" fmla="*/ 36 w 44"/>
                <a:gd name="T9" fmla="*/ 37 h 81"/>
                <a:gd name="T10" fmla="*/ 43 w 44"/>
                <a:gd name="T11" fmla="*/ 47 h 81"/>
                <a:gd name="T12" fmla="*/ 43 w 44"/>
                <a:gd name="T13" fmla="*/ 63 h 81"/>
                <a:gd name="T14" fmla="*/ 33 w 44"/>
                <a:gd name="T15" fmla="*/ 75 h 81"/>
                <a:gd name="T16" fmla="*/ 21 w 44"/>
                <a:gd name="T17" fmla="*/ 80 h 81"/>
                <a:gd name="T18" fmla="*/ 9 w 44"/>
                <a:gd name="T19" fmla="*/ 81 h 81"/>
                <a:gd name="T20" fmla="*/ 3 w 44"/>
                <a:gd name="T21" fmla="*/ 78 h 81"/>
                <a:gd name="T22" fmla="*/ 0 w 44"/>
                <a:gd name="T23" fmla="*/ 75 h 81"/>
                <a:gd name="T24" fmla="*/ 3 w 44"/>
                <a:gd name="T25" fmla="*/ 71 h 81"/>
                <a:gd name="T26" fmla="*/ 10 w 44"/>
                <a:gd name="T27" fmla="*/ 72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5 h 81"/>
                <a:gd name="T34" fmla="*/ 31 w 44"/>
                <a:gd name="T35" fmla="*/ 71 h 81"/>
                <a:gd name="T36" fmla="*/ 35 w 44"/>
                <a:gd name="T37" fmla="*/ 65 h 81"/>
                <a:gd name="T38" fmla="*/ 36 w 44"/>
                <a:gd name="T39" fmla="*/ 58 h 81"/>
                <a:gd name="T40" fmla="*/ 34 w 44"/>
                <a:gd name="T41" fmla="*/ 53 h 81"/>
                <a:gd name="T42" fmla="*/ 31 w 44"/>
                <a:gd name="T43" fmla="*/ 46 h 81"/>
                <a:gd name="T44" fmla="*/ 27 w 44"/>
                <a:gd name="T45" fmla="*/ 44 h 81"/>
                <a:gd name="T46" fmla="*/ 20 w 44"/>
                <a:gd name="T47" fmla="*/ 41 h 81"/>
                <a:gd name="T48" fmla="*/ 14 w 44"/>
                <a:gd name="T49" fmla="*/ 40 h 81"/>
                <a:gd name="T50" fmla="*/ 18 w 44"/>
                <a:gd name="T51" fmla="*/ 38 h 81"/>
                <a:gd name="T52" fmla="*/ 26 w 44"/>
                <a:gd name="T53" fmla="*/ 34 h 81"/>
                <a:gd name="T54" fmla="*/ 30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1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6" y="27"/>
                  </a:lnTo>
                  <a:lnTo>
                    <a:pt x="30" y="33"/>
                  </a:lnTo>
                  <a:lnTo>
                    <a:pt x="36" y="37"/>
                  </a:lnTo>
                  <a:lnTo>
                    <a:pt x="40" y="41"/>
                  </a:lnTo>
                  <a:lnTo>
                    <a:pt x="43" y="47"/>
                  </a:lnTo>
                  <a:lnTo>
                    <a:pt x="44" y="54"/>
                  </a:lnTo>
                  <a:lnTo>
                    <a:pt x="43" y="63"/>
                  </a:lnTo>
                  <a:lnTo>
                    <a:pt x="38" y="71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3" y="78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3" y="71"/>
                  </a:lnTo>
                  <a:lnTo>
                    <a:pt x="9" y="71"/>
                  </a:lnTo>
                  <a:lnTo>
                    <a:pt x="10" y="72"/>
                  </a:lnTo>
                  <a:lnTo>
                    <a:pt x="13" y="73"/>
                  </a:lnTo>
                  <a:lnTo>
                    <a:pt x="14" y="7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5"/>
                  </a:lnTo>
                  <a:lnTo>
                    <a:pt x="28" y="73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5" y="56"/>
                  </a:lnTo>
                  <a:lnTo>
                    <a:pt x="34" y="53"/>
                  </a:lnTo>
                  <a:lnTo>
                    <a:pt x="33" y="50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20" y="41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15"/>
                  </a:lnTo>
                  <a:lnTo>
                    <a:pt x="28" y="11"/>
                  </a:lnTo>
                  <a:lnTo>
                    <a:pt x="24" y="8"/>
                  </a:lnTo>
                  <a:lnTo>
                    <a:pt x="18" y="7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933" y="2309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2930" y="2311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086" y="150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3127" y="15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3122" y="153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3115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3108" y="154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 flipV="1">
              <a:off x="3099" y="154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 flipV="1">
              <a:off x="3092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 flipV="1">
              <a:off x="3088" y="153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 flipV="1">
              <a:off x="3086" y="152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2" name="Line 32"/>
            <p:cNvSpPr>
              <a:spLocks noChangeShapeType="1"/>
            </p:cNvSpPr>
            <p:nvPr/>
          </p:nvSpPr>
          <p:spPr bwMode="auto">
            <a:xfrm flipV="1">
              <a:off x="3086" y="152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3" name="Line 33"/>
            <p:cNvSpPr>
              <a:spLocks noChangeShapeType="1"/>
            </p:cNvSpPr>
            <p:nvPr/>
          </p:nvSpPr>
          <p:spPr bwMode="auto">
            <a:xfrm flipV="1">
              <a:off x="3088" y="151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5" name="Line 34"/>
            <p:cNvSpPr>
              <a:spLocks noChangeShapeType="1"/>
            </p:cNvSpPr>
            <p:nvPr/>
          </p:nvSpPr>
          <p:spPr bwMode="auto">
            <a:xfrm flipV="1">
              <a:off x="3092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6" name="Line 35"/>
            <p:cNvSpPr>
              <a:spLocks noChangeShapeType="1"/>
            </p:cNvSpPr>
            <p:nvPr/>
          </p:nvSpPr>
          <p:spPr bwMode="auto">
            <a:xfrm flipV="1">
              <a:off x="3099" y="150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7" name="Line 36"/>
            <p:cNvSpPr>
              <a:spLocks noChangeShapeType="1"/>
            </p:cNvSpPr>
            <p:nvPr/>
          </p:nvSpPr>
          <p:spPr bwMode="auto">
            <a:xfrm>
              <a:off x="3108" y="150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8" name="Line 37"/>
            <p:cNvSpPr>
              <a:spLocks noChangeShapeType="1"/>
            </p:cNvSpPr>
            <p:nvPr/>
          </p:nvSpPr>
          <p:spPr bwMode="auto">
            <a:xfrm>
              <a:off x="3115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9" name="Line 38"/>
            <p:cNvSpPr>
              <a:spLocks noChangeShapeType="1"/>
            </p:cNvSpPr>
            <p:nvPr/>
          </p:nvSpPr>
          <p:spPr bwMode="auto">
            <a:xfrm>
              <a:off x="3122" y="151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0" name="Line 39"/>
            <p:cNvSpPr>
              <a:spLocks noChangeShapeType="1"/>
            </p:cNvSpPr>
            <p:nvPr/>
          </p:nvSpPr>
          <p:spPr bwMode="auto">
            <a:xfrm>
              <a:off x="3127" y="152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1" name="Freeform 40"/>
            <p:cNvSpPr>
              <a:spLocks/>
            </p:cNvSpPr>
            <p:nvPr/>
          </p:nvSpPr>
          <p:spPr bwMode="auto">
            <a:xfrm>
              <a:off x="4305" y="3099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2" name="Freeform 41"/>
            <p:cNvSpPr>
              <a:spLocks noEditPoints="1"/>
            </p:cNvSpPr>
            <p:nvPr/>
          </p:nvSpPr>
          <p:spPr bwMode="auto">
            <a:xfrm>
              <a:off x="4302" y="3096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3" name="Freeform 42"/>
            <p:cNvSpPr>
              <a:spLocks/>
            </p:cNvSpPr>
            <p:nvPr/>
          </p:nvSpPr>
          <p:spPr bwMode="auto">
            <a:xfrm>
              <a:off x="4130" y="3211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4" name="Freeform 43"/>
            <p:cNvSpPr>
              <a:spLocks noEditPoints="1"/>
            </p:cNvSpPr>
            <p:nvPr/>
          </p:nvSpPr>
          <p:spPr bwMode="auto">
            <a:xfrm>
              <a:off x="4127" y="3208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5" name="Freeform 44"/>
            <p:cNvSpPr>
              <a:spLocks/>
            </p:cNvSpPr>
            <p:nvPr/>
          </p:nvSpPr>
          <p:spPr bwMode="auto">
            <a:xfrm>
              <a:off x="3254" y="163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6" name="Freeform 45"/>
            <p:cNvSpPr>
              <a:spLocks noEditPoints="1"/>
            </p:cNvSpPr>
            <p:nvPr/>
          </p:nvSpPr>
          <p:spPr bwMode="auto">
            <a:xfrm>
              <a:off x="3251" y="162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7" name="Freeform 46"/>
            <p:cNvSpPr>
              <a:spLocks/>
            </p:cNvSpPr>
            <p:nvPr/>
          </p:nvSpPr>
          <p:spPr bwMode="auto">
            <a:xfrm>
              <a:off x="2920" y="2088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8" name="Freeform 47"/>
            <p:cNvSpPr>
              <a:spLocks noEditPoints="1"/>
            </p:cNvSpPr>
            <p:nvPr/>
          </p:nvSpPr>
          <p:spPr bwMode="auto">
            <a:xfrm>
              <a:off x="2922" y="2085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9" name="Line 48"/>
            <p:cNvSpPr>
              <a:spLocks noChangeShapeType="1"/>
            </p:cNvSpPr>
            <p:nvPr/>
          </p:nvSpPr>
          <p:spPr bwMode="auto">
            <a:xfrm flipH="1" flipV="1">
              <a:off x="2970" y="2127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0" name="Line 49"/>
            <p:cNvSpPr>
              <a:spLocks noChangeShapeType="1"/>
            </p:cNvSpPr>
            <p:nvPr/>
          </p:nvSpPr>
          <p:spPr bwMode="auto">
            <a:xfrm flipH="1">
              <a:off x="2961" y="2233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1" name="Line 50"/>
            <p:cNvSpPr>
              <a:spLocks noChangeShapeType="1"/>
            </p:cNvSpPr>
            <p:nvPr/>
          </p:nvSpPr>
          <p:spPr bwMode="auto">
            <a:xfrm>
              <a:off x="3151" y="2229"/>
              <a:ext cx="1004" cy="799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2" name="Line 51"/>
            <p:cNvSpPr>
              <a:spLocks noChangeShapeType="1"/>
            </p:cNvSpPr>
            <p:nvPr/>
          </p:nvSpPr>
          <p:spPr bwMode="auto">
            <a:xfrm>
              <a:off x="3093" y="173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4" name="Line 53"/>
            <p:cNvSpPr>
              <a:spLocks noChangeShapeType="1"/>
            </p:cNvSpPr>
            <p:nvPr/>
          </p:nvSpPr>
          <p:spPr bwMode="auto">
            <a:xfrm flipV="1">
              <a:off x="3089" y="165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5" name="Line 54"/>
            <p:cNvSpPr>
              <a:spLocks noChangeShapeType="1"/>
            </p:cNvSpPr>
            <p:nvPr/>
          </p:nvSpPr>
          <p:spPr bwMode="auto">
            <a:xfrm flipV="1">
              <a:off x="3089" y="152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6" name="Line 55"/>
            <p:cNvSpPr>
              <a:spLocks noChangeShapeType="1"/>
            </p:cNvSpPr>
            <p:nvPr/>
          </p:nvSpPr>
          <p:spPr bwMode="auto">
            <a:xfrm>
              <a:off x="4150" y="3019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7" name="Line 56"/>
            <p:cNvSpPr>
              <a:spLocks noChangeShapeType="1"/>
            </p:cNvSpPr>
            <p:nvPr/>
          </p:nvSpPr>
          <p:spPr bwMode="auto">
            <a:xfrm>
              <a:off x="4150" y="3028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8" name="Freeform 57"/>
            <p:cNvSpPr>
              <a:spLocks/>
            </p:cNvSpPr>
            <p:nvPr/>
          </p:nvSpPr>
          <p:spPr bwMode="auto">
            <a:xfrm>
              <a:off x="2854" y="2290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9" name="Freeform 58"/>
            <p:cNvSpPr>
              <a:spLocks/>
            </p:cNvSpPr>
            <p:nvPr/>
          </p:nvSpPr>
          <p:spPr bwMode="auto">
            <a:xfrm>
              <a:off x="3098" y="140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0" name="Freeform 59"/>
            <p:cNvSpPr>
              <a:spLocks/>
            </p:cNvSpPr>
            <p:nvPr/>
          </p:nvSpPr>
          <p:spPr bwMode="auto">
            <a:xfrm>
              <a:off x="3322" y="157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1" name="Freeform 60"/>
            <p:cNvSpPr>
              <a:spLocks/>
            </p:cNvSpPr>
            <p:nvPr/>
          </p:nvSpPr>
          <p:spPr bwMode="auto">
            <a:xfrm>
              <a:off x="4358" y="3119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2" name="Freeform 61"/>
            <p:cNvSpPr>
              <a:spLocks noEditPoints="1"/>
            </p:cNvSpPr>
            <p:nvPr/>
          </p:nvSpPr>
          <p:spPr bwMode="auto">
            <a:xfrm>
              <a:off x="4126" y="3266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3" name="Freeform 62"/>
            <p:cNvSpPr>
              <a:spLocks noEditPoints="1"/>
            </p:cNvSpPr>
            <p:nvPr/>
          </p:nvSpPr>
          <p:spPr bwMode="auto">
            <a:xfrm>
              <a:off x="2854" y="2003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5" name="Freeform 64"/>
            <p:cNvSpPr>
              <a:spLocks noEditPoints="1"/>
            </p:cNvSpPr>
            <p:nvPr/>
          </p:nvSpPr>
          <p:spPr bwMode="auto">
            <a:xfrm>
              <a:off x="3440" y="1965"/>
              <a:ext cx="62" cy="95"/>
            </a:xfrm>
            <a:custGeom>
              <a:avLst/>
              <a:gdLst>
                <a:gd name="T0" fmla="*/ 37 w 62"/>
                <a:gd name="T1" fmla="*/ 13 h 95"/>
                <a:gd name="T2" fmla="*/ 6 w 62"/>
                <a:gd name="T3" fmla="*/ 61 h 95"/>
                <a:gd name="T4" fmla="*/ 37 w 62"/>
                <a:gd name="T5" fmla="*/ 61 h 95"/>
                <a:gd name="T6" fmla="*/ 37 w 62"/>
                <a:gd name="T7" fmla="*/ 13 h 95"/>
                <a:gd name="T8" fmla="*/ 41 w 62"/>
                <a:gd name="T9" fmla="*/ 0 h 95"/>
                <a:gd name="T10" fmla="*/ 49 w 62"/>
                <a:gd name="T11" fmla="*/ 0 h 95"/>
                <a:gd name="T12" fmla="*/ 49 w 62"/>
                <a:gd name="T13" fmla="*/ 61 h 95"/>
                <a:gd name="T14" fmla="*/ 62 w 62"/>
                <a:gd name="T15" fmla="*/ 61 h 95"/>
                <a:gd name="T16" fmla="*/ 62 w 62"/>
                <a:gd name="T17" fmla="*/ 70 h 95"/>
                <a:gd name="T18" fmla="*/ 49 w 62"/>
                <a:gd name="T19" fmla="*/ 70 h 95"/>
                <a:gd name="T20" fmla="*/ 49 w 62"/>
                <a:gd name="T21" fmla="*/ 95 h 95"/>
                <a:gd name="T22" fmla="*/ 37 w 62"/>
                <a:gd name="T23" fmla="*/ 95 h 95"/>
                <a:gd name="T24" fmla="*/ 37 w 62"/>
                <a:gd name="T25" fmla="*/ 70 h 95"/>
                <a:gd name="T26" fmla="*/ 0 w 62"/>
                <a:gd name="T27" fmla="*/ 70 h 95"/>
                <a:gd name="T28" fmla="*/ 0 w 62"/>
                <a:gd name="T29" fmla="*/ 63 h 95"/>
                <a:gd name="T30" fmla="*/ 41 w 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37" y="13"/>
                  </a:moveTo>
                  <a:lnTo>
                    <a:pt x="6" y="61"/>
                  </a:lnTo>
                  <a:lnTo>
                    <a:pt x="37" y="61"/>
                  </a:lnTo>
                  <a:lnTo>
                    <a:pt x="37" y="13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62" y="61"/>
                  </a:lnTo>
                  <a:lnTo>
                    <a:pt x="62" y="70"/>
                  </a:lnTo>
                  <a:lnTo>
                    <a:pt x="49" y="70"/>
                  </a:lnTo>
                  <a:lnTo>
                    <a:pt x="49" y="95"/>
                  </a:lnTo>
                  <a:lnTo>
                    <a:pt x="37" y="95"/>
                  </a:lnTo>
                  <a:lnTo>
                    <a:pt x="37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6" name="Freeform 65"/>
            <p:cNvSpPr>
              <a:spLocks/>
            </p:cNvSpPr>
            <p:nvPr/>
          </p:nvSpPr>
          <p:spPr bwMode="auto">
            <a:xfrm>
              <a:off x="3887" y="2437"/>
              <a:ext cx="37" cy="96"/>
            </a:xfrm>
            <a:custGeom>
              <a:avLst/>
              <a:gdLst>
                <a:gd name="T0" fmla="*/ 22 w 37"/>
                <a:gd name="T1" fmla="*/ 0 h 96"/>
                <a:gd name="T2" fmla="*/ 25 w 37"/>
                <a:gd name="T3" fmla="*/ 0 h 96"/>
                <a:gd name="T4" fmla="*/ 25 w 37"/>
                <a:gd name="T5" fmla="*/ 90 h 96"/>
                <a:gd name="T6" fmla="*/ 27 w 37"/>
                <a:gd name="T7" fmla="*/ 91 h 96"/>
                <a:gd name="T8" fmla="*/ 27 w 37"/>
                <a:gd name="T9" fmla="*/ 93 h 96"/>
                <a:gd name="T10" fmla="*/ 28 w 37"/>
                <a:gd name="T11" fmla="*/ 93 h 96"/>
                <a:gd name="T12" fmla="*/ 29 w 37"/>
                <a:gd name="T13" fmla="*/ 93 h 96"/>
                <a:gd name="T14" fmla="*/ 32 w 37"/>
                <a:gd name="T15" fmla="*/ 94 h 96"/>
                <a:gd name="T16" fmla="*/ 34 w 37"/>
                <a:gd name="T17" fmla="*/ 94 h 96"/>
                <a:gd name="T18" fmla="*/ 37 w 37"/>
                <a:gd name="T19" fmla="*/ 94 h 96"/>
                <a:gd name="T20" fmla="*/ 37 w 37"/>
                <a:gd name="T21" fmla="*/ 96 h 96"/>
                <a:gd name="T22" fmla="*/ 2 w 37"/>
                <a:gd name="T23" fmla="*/ 96 h 96"/>
                <a:gd name="T24" fmla="*/ 2 w 37"/>
                <a:gd name="T25" fmla="*/ 94 h 96"/>
                <a:gd name="T26" fmla="*/ 5 w 37"/>
                <a:gd name="T27" fmla="*/ 94 h 96"/>
                <a:gd name="T28" fmla="*/ 7 w 37"/>
                <a:gd name="T29" fmla="*/ 94 h 96"/>
                <a:gd name="T30" fmla="*/ 11 w 37"/>
                <a:gd name="T31" fmla="*/ 93 h 96"/>
                <a:gd name="T32" fmla="*/ 12 w 37"/>
                <a:gd name="T33" fmla="*/ 93 h 96"/>
                <a:gd name="T34" fmla="*/ 12 w 37"/>
                <a:gd name="T35" fmla="*/ 91 h 96"/>
                <a:gd name="T36" fmla="*/ 12 w 37"/>
                <a:gd name="T37" fmla="*/ 90 h 96"/>
                <a:gd name="T38" fmla="*/ 13 w 37"/>
                <a:gd name="T39" fmla="*/ 86 h 96"/>
                <a:gd name="T40" fmla="*/ 14 w 37"/>
                <a:gd name="T41" fmla="*/ 80 h 96"/>
                <a:gd name="T42" fmla="*/ 14 w 37"/>
                <a:gd name="T43" fmla="*/ 13 h 96"/>
                <a:gd name="T44" fmla="*/ 13 w 37"/>
                <a:gd name="T45" fmla="*/ 13 h 96"/>
                <a:gd name="T46" fmla="*/ 12 w 37"/>
                <a:gd name="T47" fmla="*/ 11 h 96"/>
                <a:gd name="T48" fmla="*/ 11 w 37"/>
                <a:gd name="T49" fmla="*/ 10 h 96"/>
                <a:gd name="T50" fmla="*/ 7 w 37"/>
                <a:gd name="T51" fmla="*/ 10 h 96"/>
                <a:gd name="T52" fmla="*/ 6 w 37"/>
                <a:gd name="T53" fmla="*/ 11 h 96"/>
                <a:gd name="T54" fmla="*/ 4 w 37"/>
                <a:gd name="T55" fmla="*/ 11 h 96"/>
                <a:gd name="T56" fmla="*/ 2 w 37"/>
                <a:gd name="T57" fmla="*/ 12 h 96"/>
                <a:gd name="T58" fmla="*/ 0 w 37"/>
                <a:gd name="T59" fmla="*/ 10 h 96"/>
                <a:gd name="T60" fmla="*/ 22 w 37"/>
                <a:gd name="T6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96">
                  <a:moveTo>
                    <a:pt x="22" y="0"/>
                  </a:moveTo>
                  <a:lnTo>
                    <a:pt x="25" y="0"/>
                  </a:lnTo>
                  <a:lnTo>
                    <a:pt x="25" y="90"/>
                  </a:lnTo>
                  <a:lnTo>
                    <a:pt x="27" y="91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3"/>
                  </a:lnTo>
                  <a:lnTo>
                    <a:pt x="32" y="94"/>
                  </a:lnTo>
                  <a:lnTo>
                    <a:pt x="34" y="94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5" y="94"/>
                  </a:lnTo>
                  <a:lnTo>
                    <a:pt x="7" y="94"/>
                  </a:lnTo>
                  <a:lnTo>
                    <a:pt x="11" y="93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2" y="90"/>
                  </a:lnTo>
                  <a:lnTo>
                    <a:pt x="13" y="86"/>
                  </a:lnTo>
                  <a:lnTo>
                    <a:pt x="14" y="80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0" name="Freeform 66"/>
            <p:cNvSpPr>
              <a:spLocks noEditPoints="1"/>
            </p:cNvSpPr>
            <p:nvPr/>
          </p:nvSpPr>
          <p:spPr bwMode="auto">
            <a:xfrm>
              <a:off x="3947" y="2437"/>
              <a:ext cx="59" cy="97"/>
            </a:xfrm>
            <a:custGeom>
              <a:avLst/>
              <a:gdLst>
                <a:gd name="T0" fmla="*/ 27 w 59"/>
                <a:gd name="T1" fmla="*/ 5 h 97"/>
                <a:gd name="T2" fmla="*/ 25 w 59"/>
                <a:gd name="T3" fmla="*/ 5 h 97"/>
                <a:gd name="T4" fmla="*/ 23 w 59"/>
                <a:gd name="T5" fmla="*/ 7 h 97"/>
                <a:gd name="T6" fmla="*/ 22 w 59"/>
                <a:gd name="T7" fmla="*/ 9 h 97"/>
                <a:gd name="T8" fmla="*/ 19 w 59"/>
                <a:gd name="T9" fmla="*/ 13 h 97"/>
                <a:gd name="T10" fmla="*/ 17 w 59"/>
                <a:gd name="T11" fmla="*/ 20 h 97"/>
                <a:gd name="T12" fmla="*/ 15 w 59"/>
                <a:gd name="T13" fmla="*/ 27 h 97"/>
                <a:gd name="T14" fmla="*/ 13 w 59"/>
                <a:gd name="T15" fmla="*/ 39 h 97"/>
                <a:gd name="T16" fmla="*/ 13 w 59"/>
                <a:gd name="T17" fmla="*/ 52 h 97"/>
                <a:gd name="T18" fmla="*/ 15 w 59"/>
                <a:gd name="T19" fmla="*/ 68 h 97"/>
                <a:gd name="T20" fmla="*/ 18 w 59"/>
                <a:gd name="T21" fmla="*/ 82 h 97"/>
                <a:gd name="T22" fmla="*/ 21 w 59"/>
                <a:gd name="T23" fmla="*/ 88 h 97"/>
                <a:gd name="T24" fmla="*/ 25 w 59"/>
                <a:gd name="T25" fmla="*/ 91 h 97"/>
                <a:gd name="T26" fmla="*/ 29 w 59"/>
                <a:gd name="T27" fmla="*/ 93 h 97"/>
                <a:gd name="T28" fmla="*/ 31 w 59"/>
                <a:gd name="T29" fmla="*/ 93 h 97"/>
                <a:gd name="T30" fmla="*/ 33 w 59"/>
                <a:gd name="T31" fmla="*/ 91 h 97"/>
                <a:gd name="T32" fmla="*/ 35 w 59"/>
                <a:gd name="T33" fmla="*/ 91 h 97"/>
                <a:gd name="T34" fmla="*/ 37 w 59"/>
                <a:gd name="T35" fmla="*/ 90 h 97"/>
                <a:gd name="T36" fmla="*/ 41 w 59"/>
                <a:gd name="T37" fmla="*/ 85 h 97"/>
                <a:gd name="T38" fmla="*/ 42 w 59"/>
                <a:gd name="T39" fmla="*/ 78 h 97"/>
                <a:gd name="T40" fmla="*/ 44 w 59"/>
                <a:gd name="T41" fmla="*/ 69 h 97"/>
                <a:gd name="T42" fmla="*/ 45 w 59"/>
                <a:gd name="T43" fmla="*/ 58 h 97"/>
                <a:gd name="T44" fmla="*/ 45 w 59"/>
                <a:gd name="T45" fmla="*/ 44 h 97"/>
                <a:gd name="T46" fmla="*/ 45 w 59"/>
                <a:gd name="T47" fmla="*/ 30 h 97"/>
                <a:gd name="T48" fmla="*/ 42 w 59"/>
                <a:gd name="T49" fmla="*/ 18 h 97"/>
                <a:gd name="T50" fmla="*/ 39 w 59"/>
                <a:gd name="T51" fmla="*/ 10 h 97"/>
                <a:gd name="T52" fmla="*/ 37 w 59"/>
                <a:gd name="T53" fmla="*/ 8 h 97"/>
                <a:gd name="T54" fmla="*/ 35 w 59"/>
                <a:gd name="T55" fmla="*/ 6 h 97"/>
                <a:gd name="T56" fmla="*/ 32 w 59"/>
                <a:gd name="T57" fmla="*/ 5 h 97"/>
                <a:gd name="T58" fmla="*/ 27 w 59"/>
                <a:gd name="T59" fmla="*/ 5 h 97"/>
                <a:gd name="T60" fmla="*/ 29 w 59"/>
                <a:gd name="T61" fmla="*/ 0 h 97"/>
                <a:gd name="T62" fmla="*/ 36 w 59"/>
                <a:gd name="T63" fmla="*/ 1 h 97"/>
                <a:gd name="T64" fmla="*/ 42 w 59"/>
                <a:gd name="T65" fmla="*/ 4 h 97"/>
                <a:gd name="T66" fmla="*/ 48 w 59"/>
                <a:gd name="T67" fmla="*/ 10 h 97"/>
                <a:gd name="T68" fmla="*/ 53 w 59"/>
                <a:gd name="T69" fmla="*/ 18 h 97"/>
                <a:gd name="T70" fmla="*/ 57 w 59"/>
                <a:gd name="T71" fmla="*/ 27 h 97"/>
                <a:gd name="T72" fmla="*/ 58 w 59"/>
                <a:gd name="T73" fmla="*/ 36 h 97"/>
                <a:gd name="T74" fmla="*/ 59 w 59"/>
                <a:gd name="T75" fmla="*/ 47 h 97"/>
                <a:gd name="T76" fmla="*/ 58 w 59"/>
                <a:gd name="T77" fmla="*/ 58 h 97"/>
                <a:gd name="T78" fmla="*/ 57 w 59"/>
                <a:gd name="T79" fmla="*/ 67 h 97"/>
                <a:gd name="T80" fmla="*/ 54 w 59"/>
                <a:gd name="T81" fmla="*/ 75 h 97"/>
                <a:gd name="T82" fmla="*/ 51 w 59"/>
                <a:gd name="T83" fmla="*/ 82 h 97"/>
                <a:gd name="T84" fmla="*/ 47 w 59"/>
                <a:gd name="T85" fmla="*/ 88 h 97"/>
                <a:gd name="T86" fmla="*/ 42 w 59"/>
                <a:gd name="T87" fmla="*/ 93 h 97"/>
                <a:gd name="T88" fmla="*/ 36 w 59"/>
                <a:gd name="T89" fmla="*/ 96 h 97"/>
                <a:gd name="T90" fmla="*/ 29 w 59"/>
                <a:gd name="T91" fmla="*/ 97 h 97"/>
                <a:gd name="T92" fmla="*/ 23 w 59"/>
                <a:gd name="T93" fmla="*/ 96 h 97"/>
                <a:gd name="T94" fmla="*/ 18 w 59"/>
                <a:gd name="T95" fmla="*/ 93 h 97"/>
                <a:gd name="T96" fmla="*/ 12 w 59"/>
                <a:gd name="T97" fmla="*/ 88 h 97"/>
                <a:gd name="T98" fmla="*/ 8 w 59"/>
                <a:gd name="T99" fmla="*/ 81 h 97"/>
                <a:gd name="T100" fmla="*/ 4 w 59"/>
                <a:gd name="T101" fmla="*/ 71 h 97"/>
                <a:gd name="T102" fmla="*/ 1 w 59"/>
                <a:gd name="T103" fmla="*/ 61 h 97"/>
                <a:gd name="T104" fmla="*/ 0 w 59"/>
                <a:gd name="T105" fmla="*/ 49 h 97"/>
                <a:gd name="T106" fmla="*/ 1 w 59"/>
                <a:gd name="T107" fmla="*/ 39 h 97"/>
                <a:gd name="T108" fmla="*/ 2 w 59"/>
                <a:gd name="T109" fmla="*/ 30 h 97"/>
                <a:gd name="T110" fmla="*/ 5 w 59"/>
                <a:gd name="T111" fmla="*/ 22 h 97"/>
                <a:gd name="T112" fmla="*/ 10 w 59"/>
                <a:gd name="T113" fmla="*/ 13 h 97"/>
                <a:gd name="T114" fmla="*/ 18 w 59"/>
                <a:gd name="T115" fmla="*/ 5 h 97"/>
                <a:gd name="T116" fmla="*/ 22 w 59"/>
                <a:gd name="T117" fmla="*/ 3 h 97"/>
                <a:gd name="T118" fmla="*/ 25 w 59"/>
                <a:gd name="T119" fmla="*/ 1 h 97"/>
                <a:gd name="T120" fmla="*/ 29 w 59"/>
                <a:gd name="T1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97">
                  <a:moveTo>
                    <a:pt x="27" y="5"/>
                  </a:moveTo>
                  <a:lnTo>
                    <a:pt x="25" y="5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19" y="13"/>
                  </a:lnTo>
                  <a:lnTo>
                    <a:pt x="17" y="20"/>
                  </a:lnTo>
                  <a:lnTo>
                    <a:pt x="15" y="27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5" y="68"/>
                  </a:lnTo>
                  <a:lnTo>
                    <a:pt x="18" y="82"/>
                  </a:lnTo>
                  <a:lnTo>
                    <a:pt x="21" y="88"/>
                  </a:lnTo>
                  <a:lnTo>
                    <a:pt x="25" y="91"/>
                  </a:lnTo>
                  <a:lnTo>
                    <a:pt x="29" y="93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5" y="91"/>
                  </a:lnTo>
                  <a:lnTo>
                    <a:pt x="37" y="90"/>
                  </a:lnTo>
                  <a:lnTo>
                    <a:pt x="41" y="85"/>
                  </a:lnTo>
                  <a:lnTo>
                    <a:pt x="42" y="78"/>
                  </a:lnTo>
                  <a:lnTo>
                    <a:pt x="44" y="69"/>
                  </a:lnTo>
                  <a:lnTo>
                    <a:pt x="45" y="58"/>
                  </a:lnTo>
                  <a:lnTo>
                    <a:pt x="45" y="44"/>
                  </a:lnTo>
                  <a:lnTo>
                    <a:pt x="45" y="3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2" y="5"/>
                  </a:lnTo>
                  <a:lnTo>
                    <a:pt x="27" y="5"/>
                  </a:lnTo>
                  <a:close/>
                  <a:moveTo>
                    <a:pt x="29" y="0"/>
                  </a:moveTo>
                  <a:lnTo>
                    <a:pt x="36" y="1"/>
                  </a:lnTo>
                  <a:lnTo>
                    <a:pt x="42" y="4"/>
                  </a:lnTo>
                  <a:lnTo>
                    <a:pt x="48" y="10"/>
                  </a:lnTo>
                  <a:lnTo>
                    <a:pt x="53" y="18"/>
                  </a:lnTo>
                  <a:lnTo>
                    <a:pt x="57" y="27"/>
                  </a:lnTo>
                  <a:lnTo>
                    <a:pt x="58" y="36"/>
                  </a:lnTo>
                  <a:lnTo>
                    <a:pt x="59" y="47"/>
                  </a:lnTo>
                  <a:lnTo>
                    <a:pt x="58" y="58"/>
                  </a:lnTo>
                  <a:lnTo>
                    <a:pt x="57" y="67"/>
                  </a:lnTo>
                  <a:lnTo>
                    <a:pt x="54" y="75"/>
                  </a:lnTo>
                  <a:lnTo>
                    <a:pt x="51" y="82"/>
                  </a:lnTo>
                  <a:lnTo>
                    <a:pt x="47" y="88"/>
                  </a:lnTo>
                  <a:lnTo>
                    <a:pt x="42" y="93"/>
                  </a:lnTo>
                  <a:lnTo>
                    <a:pt x="36" y="96"/>
                  </a:lnTo>
                  <a:lnTo>
                    <a:pt x="29" y="97"/>
                  </a:lnTo>
                  <a:lnTo>
                    <a:pt x="23" y="96"/>
                  </a:lnTo>
                  <a:lnTo>
                    <a:pt x="18" y="93"/>
                  </a:lnTo>
                  <a:lnTo>
                    <a:pt x="12" y="88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1" y="61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2" y="30"/>
                  </a:lnTo>
                  <a:lnTo>
                    <a:pt x="5" y="22"/>
                  </a:lnTo>
                  <a:lnTo>
                    <a:pt x="10" y="13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18369" y="2987121"/>
            <a:ext cx="1028700" cy="1925638"/>
            <a:chOff x="2854" y="1404"/>
            <a:chExt cx="648" cy="1213"/>
          </a:xfrm>
        </p:grpSpPr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3176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2"/>
            <p:cNvSpPr>
              <a:spLocks noChangeArrowheads="1"/>
            </p:cNvSpPr>
            <p:nvPr/>
          </p:nvSpPr>
          <p:spPr bwMode="auto">
            <a:xfrm>
              <a:off x="3308" y="1968"/>
              <a:ext cx="6" cy="12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3326" y="2003"/>
              <a:ext cx="74" cy="29"/>
            </a:xfrm>
            <a:custGeom>
              <a:avLst/>
              <a:gdLst>
                <a:gd name="T0" fmla="*/ 0 w 74"/>
                <a:gd name="T1" fmla="*/ 23 h 29"/>
                <a:gd name="T2" fmla="*/ 74 w 74"/>
                <a:gd name="T3" fmla="*/ 23 h 29"/>
                <a:gd name="T4" fmla="*/ 74 w 74"/>
                <a:gd name="T5" fmla="*/ 29 h 29"/>
                <a:gd name="T6" fmla="*/ 0 w 74"/>
                <a:gd name="T7" fmla="*/ 29 h 29"/>
                <a:gd name="T8" fmla="*/ 0 w 74"/>
                <a:gd name="T9" fmla="*/ 23 h 29"/>
                <a:gd name="T10" fmla="*/ 0 w 74"/>
                <a:gd name="T11" fmla="*/ 0 h 29"/>
                <a:gd name="T12" fmla="*/ 74 w 74"/>
                <a:gd name="T13" fmla="*/ 0 h 29"/>
                <a:gd name="T14" fmla="*/ 74 w 74"/>
                <a:gd name="T15" fmla="*/ 5 h 29"/>
                <a:gd name="T16" fmla="*/ 0 w 74"/>
                <a:gd name="T17" fmla="*/ 5 h 29"/>
                <a:gd name="T18" fmla="*/ 0 w 7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9">
                  <a:moveTo>
                    <a:pt x="0" y="23"/>
                  </a:moveTo>
                  <a:lnTo>
                    <a:pt x="74" y="23"/>
                  </a:lnTo>
                  <a:lnTo>
                    <a:pt x="74" y="29"/>
                  </a:lnTo>
                  <a:lnTo>
                    <a:pt x="0" y="29"/>
                  </a:lnTo>
                  <a:lnTo>
                    <a:pt x="0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7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3210" y="1985"/>
              <a:ext cx="55" cy="64"/>
            </a:xfrm>
            <a:custGeom>
              <a:avLst/>
              <a:gdLst>
                <a:gd name="T0" fmla="*/ 38 w 55"/>
                <a:gd name="T1" fmla="*/ 3 h 64"/>
                <a:gd name="T2" fmla="*/ 33 w 55"/>
                <a:gd name="T3" fmla="*/ 4 h 64"/>
                <a:gd name="T4" fmla="*/ 29 w 55"/>
                <a:gd name="T5" fmla="*/ 6 h 64"/>
                <a:gd name="T6" fmla="*/ 24 w 55"/>
                <a:gd name="T7" fmla="*/ 10 h 64"/>
                <a:gd name="T8" fmla="*/ 19 w 55"/>
                <a:gd name="T9" fmla="*/ 17 h 64"/>
                <a:gd name="T10" fmla="*/ 16 w 55"/>
                <a:gd name="T11" fmla="*/ 25 h 64"/>
                <a:gd name="T12" fmla="*/ 13 w 55"/>
                <a:gd name="T13" fmla="*/ 34 h 64"/>
                <a:gd name="T14" fmla="*/ 22 w 55"/>
                <a:gd name="T15" fmla="*/ 32 h 64"/>
                <a:gd name="T16" fmla="*/ 28 w 55"/>
                <a:gd name="T17" fmla="*/ 29 h 64"/>
                <a:gd name="T18" fmla="*/ 36 w 55"/>
                <a:gd name="T19" fmla="*/ 25 h 64"/>
                <a:gd name="T20" fmla="*/ 40 w 55"/>
                <a:gd name="T21" fmla="*/ 21 h 64"/>
                <a:gd name="T22" fmla="*/ 43 w 55"/>
                <a:gd name="T23" fmla="*/ 15 h 64"/>
                <a:gd name="T24" fmla="*/ 44 w 55"/>
                <a:gd name="T25" fmla="*/ 10 h 64"/>
                <a:gd name="T26" fmla="*/ 44 w 55"/>
                <a:gd name="T27" fmla="*/ 8 h 64"/>
                <a:gd name="T28" fmla="*/ 43 w 55"/>
                <a:gd name="T29" fmla="*/ 5 h 64"/>
                <a:gd name="T30" fmla="*/ 41 w 55"/>
                <a:gd name="T31" fmla="*/ 3 h 64"/>
                <a:gd name="T32" fmla="*/ 38 w 55"/>
                <a:gd name="T33" fmla="*/ 3 h 64"/>
                <a:gd name="T34" fmla="*/ 41 w 55"/>
                <a:gd name="T35" fmla="*/ 0 h 64"/>
                <a:gd name="T36" fmla="*/ 45 w 55"/>
                <a:gd name="T37" fmla="*/ 0 h 64"/>
                <a:gd name="T38" fmla="*/ 49 w 55"/>
                <a:gd name="T39" fmla="*/ 2 h 64"/>
                <a:gd name="T40" fmla="*/ 52 w 55"/>
                <a:gd name="T41" fmla="*/ 3 h 64"/>
                <a:gd name="T42" fmla="*/ 53 w 55"/>
                <a:gd name="T43" fmla="*/ 5 h 64"/>
                <a:gd name="T44" fmla="*/ 54 w 55"/>
                <a:gd name="T45" fmla="*/ 8 h 64"/>
                <a:gd name="T46" fmla="*/ 55 w 55"/>
                <a:gd name="T47" fmla="*/ 10 h 64"/>
                <a:gd name="T48" fmla="*/ 53 w 55"/>
                <a:gd name="T49" fmla="*/ 16 h 64"/>
                <a:gd name="T50" fmla="*/ 50 w 55"/>
                <a:gd name="T51" fmla="*/ 21 h 64"/>
                <a:gd name="T52" fmla="*/ 40 w 55"/>
                <a:gd name="T53" fmla="*/ 29 h 64"/>
                <a:gd name="T54" fmla="*/ 34 w 55"/>
                <a:gd name="T55" fmla="*/ 32 h 64"/>
                <a:gd name="T56" fmla="*/ 28 w 55"/>
                <a:gd name="T57" fmla="*/ 34 h 64"/>
                <a:gd name="T58" fmla="*/ 21 w 55"/>
                <a:gd name="T59" fmla="*/ 35 h 64"/>
                <a:gd name="T60" fmla="*/ 12 w 55"/>
                <a:gd name="T61" fmla="*/ 37 h 64"/>
                <a:gd name="T62" fmla="*/ 12 w 55"/>
                <a:gd name="T63" fmla="*/ 45 h 64"/>
                <a:gd name="T64" fmla="*/ 13 w 55"/>
                <a:gd name="T65" fmla="*/ 47 h 64"/>
                <a:gd name="T66" fmla="*/ 14 w 55"/>
                <a:gd name="T67" fmla="*/ 49 h 64"/>
                <a:gd name="T68" fmla="*/ 16 w 55"/>
                <a:gd name="T69" fmla="*/ 51 h 64"/>
                <a:gd name="T70" fmla="*/ 21 w 55"/>
                <a:gd name="T71" fmla="*/ 55 h 64"/>
                <a:gd name="T72" fmla="*/ 26 w 55"/>
                <a:gd name="T73" fmla="*/ 56 h 64"/>
                <a:gd name="T74" fmla="*/ 29 w 55"/>
                <a:gd name="T75" fmla="*/ 56 h 64"/>
                <a:gd name="T76" fmla="*/ 32 w 55"/>
                <a:gd name="T77" fmla="*/ 55 h 64"/>
                <a:gd name="T78" fmla="*/ 35 w 55"/>
                <a:gd name="T79" fmla="*/ 54 h 64"/>
                <a:gd name="T80" fmla="*/ 41 w 55"/>
                <a:gd name="T81" fmla="*/ 51 h 64"/>
                <a:gd name="T82" fmla="*/ 49 w 55"/>
                <a:gd name="T83" fmla="*/ 45 h 64"/>
                <a:gd name="T84" fmla="*/ 50 w 55"/>
                <a:gd name="T85" fmla="*/ 47 h 64"/>
                <a:gd name="T86" fmla="*/ 40 w 55"/>
                <a:gd name="T87" fmla="*/ 57 h 64"/>
                <a:gd name="T88" fmla="*/ 29 w 55"/>
                <a:gd name="T89" fmla="*/ 63 h 64"/>
                <a:gd name="T90" fmla="*/ 19 w 55"/>
                <a:gd name="T91" fmla="*/ 64 h 64"/>
                <a:gd name="T92" fmla="*/ 12 w 55"/>
                <a:gd name="T93" fmla="*/ 63 h 64"/>
                <a:gd name="T94" fmla="*/ 4 w 55"/>
                <a:gd name="T95" fmla="*/ 59 h 64"/>
                <a:gd name="T96" fmla="*/ 1 w 55"/>
                <a:gd name="T97" fmla="*/ 52 h 64"/>
                <a:gd name="T98" fmla="*/ 0 w 55"/>
                <a:gd name="T99" fmla="*/ 44 h 64"/>
                <a:gd name="T100" fmla="*/ 1 w 55"/>
                <a:gd name="T101" fmla="*/ 37 h 64"/>
                <a:gd name="T102" fmla="*/ 3 w 55"/>
                <a:gd name="T103" fmla="*/ 31 h 64"/>
                <a:gd name="T104" fmla="*/ 6 w 55"/>
                <a:gd name="T105" fmla="*/ 23 h 64"/>
                <a:gd name="T106" fmla="*/ 11 w 55"/>
                <a:gd name="T107" fmla="*/ 17 h 64"/>
                <a:gd name="T108" fmla="*/ 16 w 55"/>
                <a:gd name="T109" fmla="*/ 11 h 64"/>
                <a:gd name="T110" fmla="*/ 22 w 55"/>
                <a:gd name="T111" fmla="*/ 6 h 64"/>
                <a:gd name="T112" fmla="*/ 31 w 55"/>
                <a:gd name="T113" fmla="*/ 2 h 64"/>
                <a:gd name="T114" fmla="*/ 41 w 55"/>
                <a:gd name="T1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64">
                  <a:moveTo>
                    <a:pt x="38" y="3"/>
                  </a:moveTo>
                  <a:lnTo>
                    <a:pt x="33" y="4"/>
                  </a:lnTo>
                  <a:lnTo>
                    <a:pt x="29" y="6"/>
                  </a:lnTo>
                  <a:lnTo>
                    <a:pt x="24" y="10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3" y="34"/>
                  </a:lnTo>
                  <a:lnTo>
                    <a:pt x="22" y="32"/>
                  </a:lnTo>
                  <a:lnTo>
                    <a:pt x="28" y="29"/>
                  </a:lnTo>
                  <a:lnTo>
                    <a:pt x="36" y="25"/>
                  </a:lnTo>
                  <a:lnTo>
                    <a:pt x="40" y="21"/>
                  </a:lnTo>
                  <a:lnTo>
                    <a:pt x="43" y="15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38" y="3"/>
                  </a:lnTo>
                  <a:close/>
                  <a:moveTo>
                    <a:pt x="41" y="0"/>
                  </a:moveTo>
                  <a:lnTo>
                    <a:pt x="45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3" y="5"/>
                  </a:lnTo>
                  <a:lnTo>
                    <a:pt x="54" y="8"/>
                  </a:lnTo>
                  <a:lnTo>
                    <a:pt x="55" y="10"/>
                  </a:lnTo>
                  <a:lnTo>
                    <a:pt x="53" y="16"/>
                  </a:lnTo>
                  <a:lnTo>
                    <a:pt x="50" y="21"/>
                  </a:lnTo>
                  <a:lnTo>
                    <a:pt x="40" y="29"/>
                  </a:lnTo>
                  <a:lnTo>
                    <a:pt x="34" y="32"/>
                  </a:lnTo>
                  <a:lnTo>
                    <a:pt x="28" y="34"/>
                  </a:lnTo>
                  <a:lnTo>
                    <a:pt x="21" y="35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6" y="51"/>
                  </a:lnTo>
                  <a:lnTo>
                    <a:pt x="21" y="55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41" y="51"/>
                  </a:lnTo>
                  <a:lnTo>
                    <a:pt x="49" y="45"/>
                  </a:lnTo>
                  <a:lnTo>
                    <a:pt x="50" y="47"/>
                  </a:lnTo>
                  <a:lnTo>
                    <a:pt x="40" y="57"/>
                  </a:lnTo>
                  <a:lnTo>
                    <a:pt x="29" y="63"/>
                  </a:lnTo>
                  <a:lnTo>
                    <a:pt x="19" y="64"/>
                  </a:lnTo>
                  <a:lnTo>
                    <a:pt x="12" y="63"/>
                  </a:lnTo>
                  <a:lnTo>
                    <a:pt x="4" y="59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3"/>
                  </a:lnTo>
                  <a:lnTo>
                    <a:pt x="11" y="17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3255" y="2010"/>
              <a:ext cx="51" cy="80"/>
            </a:xfrm>
            <a:custGeom>
              <a:avLst/>
              <a:gdLst>
                <a:gd name="T0" fmla="*/ 24 w 51"/>
                <a:gd name="T1" fmla="*/ 0 h 80"/>
                <a:gd name="T2" fmla="*/ 30 w 51"/>
                <a:gd name="T3" fmla="*/ 1 h 80"/>
                <a:gd name="T4" fmla="*/ 36 w 51"/>
                <a:gd name="T5" fmla="*/ 3 h 80"/>
                <a:gd name="T6" fmla="*/ 40 w 51"/>
                <a:gd name="T7" fmla="*/ 6 h 80"/>
                <a:gd name="T8" fmla="*/ 44 w 51"/>
                <a:gd name="T9" fmla="*/ 10 h 80"/>
                <a:gd name="T10" fmla="*/ 46 w 51"/>
                <a:gd name="T11" fmla="*/ 15 h 80"/>
                <a:gd name="T12" fmla="*/ 46 w 51"/>
                <a:gd name="T13" fmla="*/ 21 h 80"/>
                <a:gd name="T14" fmla="*/ 46 w 51"/>
                <a:gd name="T15" fmla="*/ 26 h 80"/>
                <a:gd name="T16" fmla="*/ 44 w 51"/>
                <a:gd name="T17" fmla="*/ 32 h 80"/>
                <a:gd name="T18" fmla="*/ 40 w 51"/>
                <a:gd name="T19" fmla="*/ 39 h 80"/>
                <a:gd name="T20" fmla="*/ 36 w 51"/>
                <a:gd name="T21" fmla="*/ 45 h 80"/>
                <a:gd name="T22" fmla="*/ 30 w 51"/>
                <a:gd name="T23" fmla="*/ 53 h 80"/>
                <a:gd name="T24" fmla="*/ 18 w 51"/>
                <a:gd name="T25" fmla="*/ 65 h 80"/>
                <a:gd name="T26" fmla="*/ 14 w 51"/>
                <a:gd name="T27" fmla="*/ 68 h 80"/>
                <a:gd name="T28" fmla="*/ 11 w 51"/>
                <a:gd name="T29" fmla="*/ 71 h 80"/>
                <a:gd name="T30" fmla="*/ 40 w 51"/>
                <a:gd name="T31" fmla="*/ 71 h 80"/>
                <a:gd name="T32" fmla="*/ 42 w 51"/>
                <a:gd name="T33" fmla="*/ 71 h 80"/>
                <a:gd name="T34" fmla="*/ 44 w 51"/>
                <a:gd name="T35" fmla="*/ 70 h 80"/>
                <a:gd name="T36" fmla="*/ 45 w 51"/>
                <a:gd name="T37" fmla="*/ 68 h 80"/>
                <a:gd name="T38" fmla="*/ 47 w 51"/>
                <a:gd name="T39" fmla="*/ 67 h 80"/>
                <a:gd name="T40" fmla="*/ 49 w 51"/>
                <a:gd name="T41" fmla="*/ 65 h 80"/>
                <a:gd name="T42" fmla="*/ 51 w 51"/>
                <a:gd name="T43" fmla="*/ 65 h 80"/>
                <a:gd name="T44" fmla="*/ 46 w 51"/>
                <a:gd name="T45" fmla="*/ 80 h 80"/>
                <a:gd name="T46" fmla="*/ 0 w 51"/>
                <a:gd name="T47" fmla="*/ 80 h 80"/>
                <a:gd name="T48" fmla="*/ 0 w 51"/>
                <a:gd name="T49" fmla="*/ 77 h 80"/>
                <a:gd name="T50" fmla="*/ 10 w 51"/>
                <a:gd name="T51" fmla="*/ 68 h 80"/>
                <a:gd name="T52" fmla="*/ 17 w 51"/>
                <a:gd name="T53" fmla="*/ 61 h 80"/>
                <a:gd name="T54" fmla="*/ 24 w 51"/>
                <a:gd name="T55" fmla="*/ 54 h 80"/>
                <a:gd name="T56" fmla="*/ 28 w 51"/>
                <a:gd name="T57" fmla="*/ 48 h 80"/>
                <a:gd name="T58" fmla="*/ 33 w 51"/>
                <a:gd name="T59" fmla="*/ 40 h 80"/>
                <a:gd name="T60" fmla="*/ 36 w 51"/>
                <a:gd name="T61" fmla="*/ 32 h 80"/>
                <a:gd name="T62" fmla="*/ 37 w 51"/>
                <a:gd name="T63" fmla="*/ 26 h 80"/>
                <a:gd name="T64" fmla="*/ 36 w 51"/>
                <a:gd name="T65" fmla="*/ 19 h 80"/>
                <a:gd name="T66" fmla="*/ 32 w 51"/>
                <a:gd name="T67" fmla="*/ 14 h 80"/>
                <a:gd name="T68" fmla="*/ 29 w 51"/>
                <a:gd name="T69" fmla="*/ 11 h 80"/>
                <a:gd name="T70" fmla="*/ 25 w 51"/>
                <a:gd name="T71" fmla="*/ 9 h 80"/>
                <a:gd name="T72" fmla="*/ 21 w 51"/>
                <a:gd name="T73" fmla="*/ 9 h 80"/>
                <a:gd name="T74" fmla="*/ 15 w 51"/>
                <a:gd name="T75" fmla="*/ 10 h 80"/>
                <a:gd name="T76" fmla="*/ 10 w 51"/>
                <a:gd name="T77" fmla="*/ 13 h 80"/>
                <a:gd name="T78" fmla="*/ 8 w 51"/>
                <a:gd name="T79" fmla="*/ 15 h 80"/>
                <a:gd name="T80" fmla="*/ 5 w 51"/>
                <a:gd name="T81" fmla="*/ 18 h 80"/>
                <a:gd name="T82" fmla="*/ 4 w 51"/>
                <a:gd name="T83" fmla="*/ 22 h 80"/>
                <a:gd name="T84" fmla="*/ 1 w 51"/>
                <a:gd name="T85" fmla="*/ 22 h 80"/>
                <a:gd name="T86" fmla="*/ 3 w 51"/>
                <a:gd name="T87" fmla="*/ 16 h 80"/>
                <a:gd name="T88" fmla="*/ 5 w 51"/>
                <a:gd name="T89" fmla="*/ 10 h 80"/>
                <a:gd name="T90" fmla="*/ 9 w 51"/>
                <a:gd name="T91" fmla="*/ 6 h 80"/>
                <a:gd name="T92" fmla="*/ 13 w 51"/>
                <a:gd name="T93" fmla="*/ 3 h 80"/>
                <a:gd name="T94" fmla="*/ 18 w 51"/>
                <a:gd name="T95" fmla="*/ 1 h 80"/>
                <a:gd name="T96" fmla="*/ 24 w 51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0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40" y="71"/>
                  </a:lnTo>
                  <a:lnTo>
                    <a:pt x="42" y="71"/>
                  </a:lnTo>
                  <a:lnTo>
                    <a:pt x="44" y="70"/>
                  </a:lnTo>
                  <a:lnTo>
                    <a:pt x="45" y="68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8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8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5" y="9"/>
                  </a:lnTo>
                  <a:lnTo>
                    <a:pt x="21" y="9"/>
                  </a:lnTo>
                  <a:lnTo>
                    <a:pt x="15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5" y="18"/>
                  </a:lnTo>
                  <a:lnTo>
                    <a:pt x="4" y="22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2933" y="2309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4 w 42"/>
                <a:gd name="T3" fmla="*/ 0 h 42"/>
                <a:gd name="T4" fmla="*/ 30 w 42"/>
                <a:gd name="T5" fmla="*/ 2 h 42"/>
                <a:gd name="T6" fmla="*/ 35 w 42"/>
                <a:gd name="T7" fmla="*/ 6 h 42"/>
                <a:gd name="T8" fmla="*/ 39 w 42"/>
                <a:gd name="T9" fmla="*/ 11 h 42"/>
                <a:gd name="T10" fmla="*/ 42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2 w 42"/>
                <a:gd name="T19" fmla="*/ 39 h 42"/>
                <a:gd name="T20" fmla="*/ 25 w 42"/>
                <a:gd name="T21" fmla="*/ 42 h 42"/>
                <a:gd name="T22" fmla="*/ 19 w 42"/>
                <a:gd name="T23" fmla="*/ 42 h 42"/>
                <a:gd name="T24" fmla="*/ 13 w 42"/>
                <a:gd name="T25" fmla="*/ 41 h 42"/>
                <a:gd name="T26" fmla="*/ 7 w 42"/>
                <a:gd name="T27" fmla="*/ 37 h 42"/>
                <a:gd name="T28" fmla="*/ 3 w 42"/>
                <a:gd name="T29" fmla="*/ 32 h 42"/>
                <a:gd name="T30" fmla="*/ 1 w 42"/>
                <a:gd name="T31" fmla="*/ 25 h 42"/>
                <a:gd name="T32" fmla="*/ 0 w 42"/>
                <a:gd name="T33" fmla="*/ 19 h 42"/>
                <a:gd name="T34" fmla="*/ 2 w 42"/>
                <a:gd name="T35" fmla="*/ 13 h 42"/>
                <a:gd name="T36" fmla="*/ 6 w 42"/>
                <a:gd name="T37" fmla="*/ 7 h 42"/>
                <a:gd name="T38" fmla="*/ 11 w 42"/>
                <a:gd name="T39" fmla="*/ 3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4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2" y="39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3" y="41"/>
                  </a:lnTo>
                  <a:lnTo>
                    <a:pt x="7" y="37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"/>
            <p:cNvSpPr>
              <a:spLocks noEditPoints="1"/>
            </p:cNvSpPr>
            <p:nvPr/>
          </p:nvSpPr>
          <p:spPr bwMode="auto">
            <a:xfrm>
              <a:off x="2930" y="2311"/>
              <a:ext cx="48" cy="48"/>
            </a:xfrm>
            <a:custGeom>
              <a:avLst/>
              <a:gdLst>
                <a:gd name="T0" fmla="*/ 19 w 48"/>
                <a:gd name="T1" fmla="*/ 7 h 48"/>
                <a:gd name="T2" fmla="*/ 13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7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3 w 48"/>
                <a:gd name="T15" fmla="*/ 42 h 48"/>
                <a:gd name="T16" fmla="*/ 31 w 48"/>
                <a:gd name="T17" fmla="*/ 41 h 48"/>
                <a:gd name="T18" fmla="*/ 33 w 48"/>
                <a:gd name="T19" fmla="*/ 40 h 48"/>
                <a:gd name="T20" fmla="*/ 41 w 48"/>
                <a:gd name="T21" fmla="*/ 31 h 48"/>
                <a:gd name="T22" fmla="*/ 42 w 48"/>
                <a:gd name="T23" fmla="*/ 26 h 48"/>
                <a:gd name="T24" fmla="*/ 41 w 48"/>
                <a:gd name="T25" fmla="*/ 18 h 48"/>
                <a:gd name="T26" fmla="*/ 40 w 48"/>
                <a:gd name="T27" fmla="*/ 15 h 48"/>
                <a:gd name="T28" fmla="*/ 35 w 48"/>
                <a:gd name="T29" fmla="*/ 9 h 48"/>
                <a:gd name="T30" fmla="*/ 30 w 48"/>
                <a:gd name="T31" fmla="*/ 7 h 48"/>
                <a:gd name="T32" fmla="*/ 22 w 48"/>
                <a:gd name="T33" fmla="*/ 6 h 48"/>
                <a:gd name="T34" fmla="*/ 26 w 48"/>
                <a:gd name="T35" fmla="*/ 0 h 48"/>
                <a:gd name="T36" fmla="*/ 33 w 48"/>
                <a:gd name="T37" fmla="*/ 2 h 48"/>
                <a:gd name="T38" fmla="*/ 42 w 48"/>
                <a:gd name="T39" fmla="*/ 8 h 48"/>
                <a:gd name="T40" fmla="*/ 46 w 48"/>
                <a:gd name="T41" fmla="*/ 16 h 48"/>
                <a:gd name="T42" fmla="*/ 48 w 48"/>
                <a:gd name="T43" fmla="*/ 22 h 48"/>
                <a:gd name="T44" fmla="*/ 48 w 48"/>
                <a:gd name="T45" fmla="*/ 30 h 48"/>
                <a:gd name="T46" fmla="*/ 45 w 48"/>
                <a:gd name="T47" fmla="*/ 35 h 48"/>
                <a:gd name="T48" fmla="*/ 40 w 48"/>
                <a:gd name="T49" fmla="*/ 42 h 48"/>
                <a:gd name="T50" fmla="*/ 33 w 48"/>
                <a:gd name="T51" fmla="*/ 47 h 48"/>
                <a:gd name="T52" fmla="*/ 27 w 48"/>
                <a:gd name="T53" fmla="*/ 48 h 48"/>
                <a:gd name="T54" fmla="*/ 19 w 48"/>
                <a:gd name="T55" fmla="*/ 48 h 48"/>
                <a:gd name="T56" fmla="*/ 13 w 48"/>
                <a:gd name="T57" fmla="*/ 45 h 48"/>
                <a:gd name="T58" fmla="*/ 6 w 48"/>
                <a:gd name="T59" fmla="*/ 40 h 48"/>
                <a:gd name="T60" fmla="*/ 3 w 48"/>
                <a:gd name="T61" fmla="*/ 33 h 48"/>
                <a:gd name="T62" fmla="*/ 0 w 48"/>
                <a:gd name="T63" fmla="*/ 27 h 48"/>
                <a:gd name="T64" fmla="*/ 1 w 48"/>
                <a:gd name="T65" fmla="*/ 19 h 48"/>
                <a:gd name="T66" fmla="*/ 3 w 48"/>
                <a:gd name="T67" fmla="*/ 13 h 48"/>
                <a:gd name="T68" fmla="*/ 9 w 48"/>
                <a:gd name="T69" fmla="*/ 6 h 48"/>
                <a:gd name="T70" fmla="*/ 16 w 48"/>
                <a:gd name="T71" fmla="*/ 2 h 48"/>
                <a:gd name="T72" fmla="*/ 22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2" y="6"/>
                  </a:moveTo>
                  <a:lnTo>
                    <a:pt x="19" y="7"/>
                  </a:lnTo>
                  <a:lnTo>
                    <a:pt x="16" y="8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6"/>
                  </a:lnTo>
                  <a:lnTo>
                    <a:pt x="7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29"/>
                  </a:lnTo>
                  <a:lnTo>
                    <a:pt x="9" y="34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9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3" y="40"/>
                  </a:lnTo>
                  <a:lnTo>
                    <a:pt x="39" y="35"/>
                  </a:lnTo>
                  <a:lnTo>
                    <a:pt x="41" y="31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5" y="35"/>
                  </a:lnTo>
                  <a:lnTo>
                    <a:pt x="43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7" y="48"/>
                  </a:lnTo>
                  <a:lnTo>
                    <a:pt x="23" y="48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3086" y="1508"/>
              <a:ext cx="42" cy="42"/>
            </a:xfrm>
            <a:custGeom>
              <a:avLst/>
              <a:gdLst>
                <a:gd name="T0" fmla="*/ 22 w 42"/>
                <a:gd name="T1" fmla="*/ 0 h 42"/>
                <a:gd name="T2" fmla="*/ 29 w 42"/>
                <a:gd name="T3" fmla="*/ 2 h 42"/>
                <a:gd name="T4" fmla="*/ 36 w 42"/>
                <a:gd name="T5" fmla="*/ 6 h 42"/>
                <a:gd name="T6" fmla="*/ 41 w 42"/>
                <a:gd name="T7" fmla="*/ 13 h 42"/>
                <a:gd name="T8" fmla="*/ 42 w 42"/>
                <a:gd name="T9" fmla="*/ 21 h 42"/>
                <a:gd name="T10" fmla="*/ 41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2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2 w 42"/>
                <a:gd name="T23" fmla="*/ 29 h 42"/>
                <a:gd name="T24" fmla="*/ 0 w 42"/>
                <a:gd name="T25" fmla="*/ 21 h 42"/>
                <a:gd name="T26" fmla="*/ 2 w 42"/>
                <a:gd name="T27" fmla="*/ 13 h 42"/>
                <a:gd name="T28" fmla="*/ 6 w 42"/>
                <a:gd name="T29" fmla="*/ 6 h 42"/>
                <a:gd name="T30" fmla="*/ 13 w 42"/>
                <a:gd name="T31" fmla="*/ 2 h 42"/>
                <a:gd name="T32" fmla="*/ 22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2" y="0"/>
                  </a:moveTo>
                  <a:lnTo>
                    <a:pt x="29" y="2"/>
                  </a:lnTo>
                  <a:lnTo>
                    <a:pt x="36" y="6"/>
                  </a:lnTo>
                  <a:lnTo>
                    <a:pt x="41" y="13"/>
                  </a:lnTo>
                  <a:lnTo>
                    <a:pt x="42" y="21"/>
                  </a:lnTo>
                  <a:lnTo>
                    <a:pt x="41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2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3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 flipH="1">
              <a:off x="3127" y="1529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3122" y="1537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3115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 flipH="1">
              <a:off x="3108" y="154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 flipV="1">
              <a:off x="3099" y="154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29"/>
            <p:cNvSpPr>
              <a:spLocks noChangeShapeType="1"/>
            </p:cNvSpPr>
            <p:nvPr/>
          </p:nvSpPr>
          <p:spPr bwMode="auto">
            <a:xfrm flipH="1" flipV="1">
              <a:off x="3092" y="1544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 flipV="1">
              <a:off x="3088" y="1537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1"/>
            <p:cNvSpPr>
              <a:spLocks noChangeShapeType="1"/>
            </p:cNvSpPr>
            <p:nvPr/>
          </p:nvSpPr>
          <p:spPr bwMode="auto">
            <a:xfrm flipH="1" flipV="1">
              <a:off x="3086" y="1529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 flipV="1">
              <a:off x="3086" y="1521"/>
              <a:ext cx="2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 flipV="1">
              <a:off x="3088" y="1514"/>
              <a:ext cx="4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V="1">
              <a:off x="3092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auto">
            <a:xfrm flipV="1">
              <a:off x="3099" y="1508"/>
              <a:ext cx="9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auto">
            <a:xfrm>
              <a:off x="3108" y="1508"/>
              <a:ext cx="7" cy="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3115" y="1510"/>
              <a:ext cx="7" cy="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3122" y="1514"/>
              <a:ext cx="5" cy="7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9"/>
            <p:cNvSpPr>
              <a:spLocks noChangeShapeType="1"/>
            </p:cNvSpPr>
            <p:nvPr/>
          </p:nvSpPr>
          <p:spPr bwMode="auto">
            <a:xfrm>
              <a:off x="3127" y="1521"/>
              <a:ext cx="1" cy="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3308" y="2310"/>
              <a:ext cx="42" cy="43"/>
            </a:xfrm>
            <a:custGeom>
              <a:avLst/>
              <a:gdLst>
                <a:gd name="T0" fmla="*/ 18 w 42"/>
                <a:gd name="T1" fmla="*/ 0 h 43"/>
                <a:gd name="T2" fmla="*/ 25 w 42"/>
                <a:gd name="T3" fmla="*/ 1 h 43"/>
                <a:gd name="T4" fmla="*/ 31 w 42"/>
                <a:gd name="T5" fmla="*/ 3 h 43"/>
                <a:gd name="T6" fmla="*/ 36 w 42"/>
                <a:gd name="T7" fmla="*/ 7 h 43"/>
                <a:gd name="T8" fmla="*/ 40 w 42"/>
                <a:gd name="T9" fmla="*/ 13 h 43"/>
                <a:gd name="T10" fmla="*/ 42 w 42"/>
                <a:gd name="T11" fmla="*/ 19 h 43"/>
                <a:gd name="T12" fmla="*/ 41 w 42"/>
                <a:gd name="T13" fmla="*/ 26 h 43"/>
                <a:gd name="T14" fmla="*/ 39 w 42"/>
                <a:gd name="T15" fmla="*/ 32 h 43"/>
                <a:gd name="T16" fmla="*/ 35 w 42"/>
                <a:gd name="T17" fmla="*/ 38 h 43"/>
                <a:gd name="T18" fmla="*/ 29 w 42"/>
                <a:gd name="T19" fmla="*/ 41 h 43"/>
                <a:gd name="T20" fmla="*/ 23 w 42"/>
                <a:gd name="T21" fmla="*/ 43 h 43"/>
                <a:gd name="T22" fmla="*/ 17 w 42"/>
                <a:gd name="T23" fmla="*/ 42 h 43"/>
                <a:gd name="T24" fmla="*/ 11 w 42"/>
                <a:gd name="T25" fmla="*/ 40 h 43"/>
                <a:gd name="T26" fmla="*/ 5 w 42"/>
                <a:gd name="T27" fmla="*/ 36 h 43"/>
                <a:gd name="T28" fmla="*/ 2 w 42"/>
                <a:gd name="T29" fmla="*/ 30 h 43"/>
                <a:gd name="T30" fmla="*/ 0 w 42"/>
                <a:gd name="T31" fmla="*/ 24 h 43"/>
                <a:gd name="T32" fmla="*/ 0 w 42"/>
                <a:gd name="T33" fmla="*/ 17 h 43"/>
                <a:gd name="T34" fmla="*/ 3 w 42"/>
                <a:gd name="T35" fmla="*/ 11 h 43"/>
                <a:gd name="T36" fmla="*/ 7 w 42"/>
                <a:gd name="T37" fmla="*/ 6 h 43"/>
                <a:gd name="T38" fmla="*/ 12 w 42"/>
                <a:gd name="T39" fmla="*/ 2 h 43"/>
                <a:gd name="T40" fmla="*/ 18 w 42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3">
                  <a:moveTo>
                    <a:pt x="18" y="0"/>
                  </a:moveTo>
                  <a:lnTo>
                    <a:pt x="25" y="1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40" y="13"/>
                  </a:lnTo>
                  <a:lnTo>
                    <a:pt x="42" y="19"/>
                  </a:lnTo>
                  <a:lnTo>
                    <a:pt x="41" y="26"/>
                  </a:lnTo>
                  <a:lnTo>
                    <a:pt x="39" y="32"/>
                  </a:lnTo>
                  <a:lnTo>
                    <a:pt x="35" y="38"/>
                  </a:lnTo>
                  <a:lnTo>
                    <a:pt x="29" y="41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1" y="40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3311" y="2302"/>
              <a:ext cx="48" cy="49"/>
            </a:xfrm>
            <a:custGeom>
              <a:avLst/>
              <a:gdLst>
                <a:gd name="T0" fmla="*/ 18 w 48"/>
                <a:gd name="T1" fmla="*/ 7 h 49"/>
                <a:gd name="T2" fmla="*/ 13 w 48"/>
                <a:gd name="T3" fmla="*/ 10 h 49"/>
                <a:gd name="T4" fmla="*/ 8 w 48"/>
                <a:gd name="T5" fmla="*/ 15 h 49"/>
                <a:gd name="T6" fmla="*/ 8 w 48"/>
                <a:gd name="T7" fmla="*/ 16 h 49"/>
                <a:gd name="T8" fmla="*/ 6 w 48"/>
                <a:gd name="T9" fmla="*/ 22 h 49"/>
                <a:gd name="T10" fmla="*/ 6 w 48"/>
                <a:gd name="T11" fmla="*/ 30 h 49"/>
                <a:gd name="T12" fmla="*/ 9 w 48"/>
                <a:gd name="T13" fmla="*/ 35 h 49"/>
                <a:gd name="T14" fmla="*/ 15 w 48"/>
                <a:gd name="T15" fmla="*/ 41 h 49"/>
                <a:gd name="T16" fmla="*/ 21 w 48"/>
                <a:gd name="T17" fmla="*/ 43 h 49"/>
                <a:gd name="T18" fmla="*/ 29 w 48"/>
                <a:gd name="T19" fmla="*/ 42 h 49"/>
                <a:gd name="T20" fmla="*/ 34 w 48"/>
                <a:gd name="T21" fmla="*/ 39 h 49"/>
                <a:gd name="T22" fmla="*/ 41 w 48"/>
                <a:gd name="T23" fmla="*/ 31 h 49"/>
                <a:gd name="T24" fmla="*/ 42 w 48"/>
                <a:gd name="T25" fmla="*/ 27 h 49"/>
                <a:gd name="T26" fmla="*/ 41 w 48"/>
                <a:gd name="T27" fmla="*/ 19 h 49"/>
                <a:gd name="T28" fmla="*/ 38 w 48"/>
                <a:gd name="T29" fmla="*/ 14 h 49"/>
                <a:gd name="T30" fmla="*/ 28 w 48"/>
                <a:gd name="T31" fmla="*/ 7 h 49"/>
                <a:gd name="T32" fmla="*/ 22 w 48"/>
                <a:gd name="T33" fmla="*/ 6 h 49"/>
                <a:gd name="T34" fmla="*/ 26 w 48"/>
                <a:gd name="T35" fmla="*/ 0 h 49"/>
                <a:gd name="T36" fmla="*/ 32 w 48"/>
                <a:gd name="T37" fmla="*/ 3 h 49"/>
                <a:gd name="T38" fmla="*/ 39 w 48"/>
                <a:gd name="T39" fmla="*/ 7 h 49"/>
                <a:gd name="T40" fmla="*/ 45 w 48"/>
                <a:gd name="T41" fmla="*/ 13 h 49"/>
                <a:gd name="T42" fmla="*/ 47 w 48"/>
                <a:gd name="T43" fmla="*/ 19 h 49"/>
                <a:gd name="T44" fmla="*/ 48 w 48"/>
                <a:gd name="T45" fmla="*/ 27 h 49"/>
                <a:gd name="T46" fmla="*/ 46 w 48"/>
                <a:gd name="T47" fmla="*/ 33 h 49"/>
                <a:gd name="T48" fmla="*/ 41 w 48"/>
                <a:gd name="T49" fmla="*/ 41 h 49"/>
                <a:gd name="T50" fmla="*/ 35 w 48"/>
                <a:gd name="T51" fmla="*/ 46 h 49"/>
                <a:gd name="T52" fmla="*/ 29 w 48"/>
                <a:gd name="T53" fmla="*/ 48 h 49"/>
                <a:gd name="T54" fmla="*/ 21 w 48"/>
                <a:gd name="T55" fmla="*/ 49 h 49"/>
                <a:gd name="T56" fmla="*/ 15 w 48"/>
                <a:gd name="T57" fmla="*/ 47 h 49"/>
                <a:gd name="T58" fmla="*/ 8 w 48"/>
                <a:gd name="T59" fmla="*/ 42 h 49"/>
                <a:gd name="T60" fmla="*/ 3 w 48"/>
                <a:gd name="T61" fmla="*/ 36 h 49"/>
                <a:gd name="T62" fmla="*/ 1 w 48"/>
                <a:gd name="T63" fmla="*/ 30 h 49"/>
                <a:gd name="T64" fmla="*/ 0 w 48"/>
                <a:gd name="T65" fmla="*/ 22 h 49"/>
                <a:gd name="T66" fmla="*/ 2 w 48"/>
                <a:gd name="T67" fmla="*/ 16 h 49"/>
                <a:gd name="T68" fmla="*/ 6 w 48"/>
                <a:gd name="T69" fmla="*/ 9 h 49"/>
                <a:gd name="T70" fmla="*/ 12 w 48"/>
                <a:gd name="T71" fmla="*/ 3 h 49"/>
                <a:gd name="T72" fmla="*/ 18 w 48"/>
                <a:gd name="T73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9">
                  <a:moveTo>
                    <a:pt x="22" y="6"/>
                  </a:moveTo>
                  <a:lnTo>
                    <a:pt x="18" y="7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5" y="41"/>
                  </a:lnTo>
                  <a:lnTo>
                    <a:pt x="18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4" y="39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3" y="9"/>
                  </a:lnTo>
                  <a:lnTo>
                    <a:pt x="28" y="7"/>
                  </a:lnTo>
                  <a:lnTo>
                    <a:pt x="26" y="6"/>
                  </a:lnTo>
                  <a:lnTo>
                    <a:pt x="22" y="6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6" y="4"/>
                  </a:lnTo>
                  <a:lnTo>
                    <a:pt x="39" y="7"/>
                  </a:lnTo>
                  <a:lnTo>
                    <a:pt x="42" y="10"/>
                  </a:lnTo>
                  <a:lnTo>
                    <a:pt x="45" y="13"/>
                  </a:lnTo>
                  <a:lnTo>
                    <a:pt x="45" y="15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7" y="31"/>
                  </a:lnTo>
                  <a:lnTo>
                    <a:pt x="46" y="33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8" y="43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29" y="48"/>
                  </a:lnTo>
                  <a:lnTo>
                    <a:pt x="25" y="49"/>
                  </a:lnTo>
                  <a:lnTo>
                    <a:pt x="21" y="49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/>
            <p:cNvSpPr>
              <a:spLocks/>
            </p:cNvSpPr>
            <p:nvPr/>
          </p:nvSpPr>
          <p:spPr bwMode="auto">
            <a:xfrm>
              <a:off x="3119" y="2413"/>
              <a:ext cx="42" cy="42"/>
            </a:xfrm>
            <a:custGeom>
              <a:avLst/>
              <a:gdLst>
                <a:gd name="T0" fmla="*/ 20 w 42"/>
                <a:gd name="T1" fmla="*/ 0 h 42"/>
                <a:gd name="T2" fmla="*/ 29 w 42"/>
                <a:gd name="T3" fmla="*/ 1 h 42"/>
                <a:gd name="T4" fmla="*/ 36 w 42"/>
                <a:gd name="T5" fmla="*/ 5 h 42"/>
                <a:gd name="T6" fmla="*/ 40 w 42"/>
                <a:gd name="T7" fmla="*/ 13 h 42"/>
                <a:gd name="T8" fmla="*/ 42 w 42"/>
                <a:gd name="T9" fmla="*/ 20 h 42"/>
                <a:gd name="T10" fmla="*/ 40 w 42"/>
                <a:gd name="T11" fmla="*/ 29 h 42"/>
                <a:gd name="T12" fmla="*/ 36 w 42"/>
                <a:gd name="T13" fmla="*/ 36 h 42"/>
                <a:gd name="T14" fmla="*/ 29 w 42"/>
                <a:gd name="T15" fmla="*/ 40 h 42"/>
                <a:gd name="T16" fmla="*/ 20 w 42"/>
                <a:gd name="T17" fmla="*/ 42 h 42"/>
                <a:gd name="T18" fmla="*/ 13 w 42"/>
                <a:gd name="T19" fmla="*/ 40 h 42"/>
                <a:gd name="T20" fmla="*/ 6 w 42"/>
                <a:gd name="T21" fmla="*/ 36 h 42"/>
                <a:gd name="T22" fmla="*/ 1 w 42"/>
                <a:gd name="T23" fmla="*/ 29 h 42"/>
                <a:gd name="T24" fmla="*/ 0 w 42"/>
                <a:gd name="T25" fmla="*/ 20 h 42"/>
                <a:gd name="T26" fmla="*/ 1 w 42"/>
                <a:gd name="T27" fmla="*/ 13 h 42"/>
                <a:gd name="T28" fmla="*/ 6 w 42"/>
                <a:gd name="T29" fmla="*/ 5 h 42"/>
                <a:gd name="T30" fmla="*/ 13 w 42"/>
                <a:gd name="T31" fmla="*/ 1 h 42"/>
                <a:gd name="T32" fmla="*/ 20 w 42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2">
                  <a:moveTo>
                    <a:pt x="20" y="0"/>
                  </a:moveTo>
                  <a:lnTo>
                    <a:pt x="29" y="1"/>
                  </a:lnTo>
                  <a:lnTo>
                    <a:pt x="36" y="5"/>
                  </a:lnTo>
                  <a:lnTo>
                    <a:pt x="40" y="13"/>
                  </a:lnTo>
                  <a:lnTo>
                    <a:pt x="42" y="20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29" y="40"/>
                  </a:lnTo>
                  <a:lnTo>
                    <a:pt x="20" y="42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3"/>
            <p:cNvSpPr>
              <a:spLocks noEditPoints="1"/>
            </p:cNvSpPr>
            <p:nvPr/>
          </p:nvSpPr>
          <p:spPr bwMode="auto">
            <a:xfrm>
              <a:off x="3121" y="2420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4 w 48"/>
                <a:gd name="T3" fmla="*/ 8 h 48"/>
                <a:gd name="T4" fmla="*/ 9 w 48"/>
                <a:gd name="T5" fmla="*/ 14 h 48"/>
                <a:gd name="T6" fmla="*/ 6 w 48"/>
                <a:gd name="T7" fmla="*/ 19 h 48"/>
                <a:gd name="T8" fmla="*/ 6 w 48"/>
                <a:gd name="T9" fmla="*/ 27 h 48"/>
                <a:gd name="T10" fmla="*/ 9 w 48"/>
                <a:gd name="T11" fmla="*/ 33 h 48"/>
                <a:gd name="T12" fmla="*/ 14 w 48"/>
                <a:gd name="T13" fmla="*/ 39 h 48"/>
                <a:gd name="T14" fmla="*/ 19 w 48"/>
                <a:gd name="T15" fmla="*/ 41 h 48"/>
                <a:gd name="T16" fmla="*/ 27 w 48"/>
                <a:gd name="T17" fmla="*/ 41 h 48"/>
                <a:gd name="T18" fmla="*/ 33 w 48"/>
                <a:gd name="T19" fmla="*/ 39 h 48"/>
                <a:gd name="T20" fmla="*/ 39 w 48"/>
                <a:gd name="T21" fmla="*/ 33 h 48"/>
                <a:gd name="T22" fmla="*/ 41 w 48"/>
                <a:gd name="T23" fmla="*/ 27 h 48"/>
                <a:gd name="T24" fmla="*/ 41 w 48"/>
                <a:gd name="T25" fmla="*/ 19 h 48"/>
                <a:gd name="T26" fmla="*/ 39 w 48"/>
                <a:gd name="T27" fmla="*/ 14 h 48"/>
                <a:gd name="T28" fmla="*/ 33 w 48"/>
                <a:gd name="T29" fmla="*/ 8 h 48"/>
                <a:gd name="T30" fmla="*/ 27 w 48"/>
                <a:gd name="T31" fmla="*/ 6 h 48"/>
                <a:gd name="T32" fmla="*/ 23 w 48"/>
                <a:gd name="T33" fmla="*/ 0 h 48"/>
                <a:gd name="T34" fmla="*/ 32 w 48"/>
                <a:gd name="T35" fmla="*/ 1 h 48"/>
                <a:gd name="T36" fmla="*/ 38 w 48"/>
                <a:gd name="T37" fmla="*/ 4 h 48"/>
                <a:gd name="T38" fmla="*/ 43 w 48"/>
                <a:gd name="T39" fmla="*/ 10 h 48"/>
                <a:gd name="T40" fmla="*/ 46 w 48"/>
                <a:gd name="T41" fmla="*/ 16 h 48"/>
                <a:gd name="T42" fmla="*/ 48 w 48"/>
                <a:gd name="T43" fmla="*/ 23 h 48"/>
                <a:gd name="T44" fmla="*/ 46 w 48"/>
                <a:gd name="T45" fmla="*/ 32 h 48"/>
                <a:gd name="T46" fmla="*/ 43 w 48"/>
                <a:gd name="T47" fmla="*/ 37 h 48"/>
                <a:gd name="T48" fmla="*/ 38 w 48"/>
                <a:gd name="T49" fmla="*/ 43 h 48"/>
                <a:gd name="T50" fmla="*/ 32 w 48"/>
                <a:gd name="T51" fmla="*/ 46 h 48"/>
                <a:gd name="T52" fmla="*/ 23 w 48"/>
                <a:gd name="T53" fmla="*/ 48 h 48"/>
                <a:gd name="T54" fmla="*/ 16 w 48"/>
                <a:gd name="T55" fmla="*/ 46 h 48"/>
                <a:gd name="T56" fmla="*/ 10 w 48"/>
                <a:gd name="T57" fmla="*/ 43 h 48"/>
                <a:gd name="T58" fmla="*/ 4 w 48"/>
                <a:gd name="T59" fmla="*/ 37 h 48"/>
                <a:gd name="T60" fmla="*/ 2 w 48"/>
                <a:gd name="T61" fmla="*/ 32 h 48"/>
                <a:gd name="T62" fmla="*/ 0 w 48"/>
                <a:gd name="T63" fmla="*/ 23 h 48"/>
                <a:gd name="T64" fmla="*/ 2 w 48"/>
                <a:gd name="T65" fmla="*/ 16 h 48"/>
                <a:gd name="T66" fmla="*/ 4 w 48"/>
                <a:gd name="T67" fmla="*/ 10 h 48"/>
                <a:gd name="T68" fmla="*/ 10 w 48"/>
                <a:gd name="T69" fmla="*/ 4 h 48"/>
                <a:gd name="T70" fmla="*/ 16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6"/>
                  </a:moveTo>
                  <a:lnTo>
                    <a:pt x="19" y="6"/>
                  </a:lnTo>
                  <a:lnTo>
                    <a:pt x="16" y="7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2"/>
                  </a:lnTo>
                  <a:lnTo>
                    <a:pt x="27" y="41"/>
                  </a:lnTo>
                  <a:lnTo>
                    <a:pt x="32" y="40"/>
                  </a:lnTo>
                  <a:lnTo>
                    <a:pt x="33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1" y="27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0" y="16"/>
                  </a:lnTo>
                  <a:lnTo>
                    <a:pt x="39" y="14"/>
                  </a:lnTo>
                  <a:lnTo>
                    <a:pt x="36" y="11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5" y="13"/>
                  </a:lnTo>
                  <a:lnTo>
                    <a:pt x="46" y="16"/>
                  </a:lnTo>
                  <a:lnTo>
                    <a:pt x="47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6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0"/>
                  </a:lnTo>
                  <a:lnTo>
                    <a:pt x="38" y="43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7" y="47"/>
                  </a:lnTo>
                  <a:lnTo>
                    <a:pt x="23" y="48"/>
                  </a:lnTo>
                  <a:lnTo>
                    <a:pt x="19" y="47"/>
                  </a:lnTo>
                  <a:lnTo>
                    <a:pt x="16" y="46"/>
                  </a:lnTo>
                  <a:lnTo>
                    <a:pt x="13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4"/>
            <p:cNvSpPr>
              <a:spLocks/>
            </p:cNvSpPr>
            <p:nvPr/>
          </p:nvSpPr>
          <p:spPr bwMode="auto">
            <a:xfrm>
              <a:off x="3254" y="1630"/>
              <a:ext cx="42" cy="42"/>
            </a:xfrm>
            <a:custGeom>
              <a:avLst/>
              <a:gdLst>
                <a:gd name="T0" fmla="*/ 17 w 42"/>
                <a:gd name="T1" fmla="*/ 0 h 42"/>
                <a:gd name="T2" fmla="*/ 23 w 42"/>
                <a:gd name="T3" fmla="*/ 0 h 42"/>
                <a:gd name="T4" fmla="*/ 29 w 42"/>
                <a:gd name="T5" fmla="*/ 2 h 42"/>
                <a:gd name="T6" fmla="*/ 35 w 42"/>
                <a:gd name="T7" fmla="*/ 5 h 42"/>
                <a:gd name="T8" fmla="*/ 39 w 42"/>
                <a:gd name="T9" fmla="*/ 11 h 42"/>
                <a:gd name="T10" fmla="*/ 41 w 42"/>
                <a:gd name="T11" fmla="*/ 17 h 42"/>
                <a:gd name="T12" fmla="*/ 42 w 42"/>
                <a:gd name="T13" fmla="*/ 23 h 42"/>
                <a:gd name="T14" fmla="*/ 40 w 42"/>
                <a:gd name="T15" fmla="*/ 30 h 42"/>
                <a:gd name="T16" fmla="*/ 37 w 42"/>
                <a:gd name="T17" fmla="*/ 35 h 42"/>
                <a:gd name="T18" fmla="*/ 31 w 42"/>
                <a:gd name="T19" fmla="*/ 39 h 42"/>
                <a:gd name="T20" fmla="*/ 25 w 42"/>
                <a:gd name="T21" fmla="*/ 42 h 42"/>
                <a:gd name="T22" fmla="*/ 18 w 42"/>
                <a:gd name="T23" fmla="*/ 42 h 42"/>
                <a:gd name="T24" fmla="*/ 12 w 42"/>
                <a:gd name="T25" fmla="*/ 40 h 42"/>
                <a:gd name="T26" fmla="*/ 7 w 42"/>
                <a:gd name="T27" fmla="*/ 37 h 42"/>
                <a:gd name="T28" fmla="*/ 3 w 42"/>
                <a:gd name="T29" fmla="*/ 31 h 42"/>
                <a:gd name="T30" fmla="*/ 1 w 42"/>
                <a:gd name="T31" fmla="*/ 25 h 42"/>
                <a:gd name="T32" fmla="*/ 0 w 42"/>
                <a:gd name="T33" fmla="*/ 18 h 42"/>
                <a:gd name="T34" fmla="*/ 2 w 42"/>
                <a:gd name="T35" fmla="*/ 13 h 42"/>
                <a:gd name="T36" fmla="*/ 5 w 42"/>
                <a:gd name="T37" fmla="*/ 7 h 42"/>
                <a:gd name="T38" fmla="*/ 11 w 42"/>
                <a:gd name="T39" fmla="*/ 2 h 42"/>
                <a:gd name="T40" fmla="*/ 17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7" y="0"/>
                  </a:move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39" y="11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0" y="30"/>
                  </a:lnTo>
                  <a:lnTo>
                    <a:pt x="37" y="35"/>
                  </a:lnTo>
                  <a:lnTo>
                    <a:pt x="31" y="39"/>
                  </a:lnTo>
                  <a:lnTo>
                    <a:pt x="25" y="42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7" y="37"/>
                  </a:lnTo>
                  <a:lnTo>
                    <a:pt x="3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1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5"/>
            <p:cNvSpPr>
              <a:spLocks noEditPoints="1"/>
            </p:cNvSpPr>
            <p:nvPr/>
          </p:nvSpPr>
          <p:spPr bwMode="auto">
            <a:xfrm>
              <a:off x="3251" y="1627"/>
              <a:ext cx="48" cy="48"/>
            </a:xfrm>
            <a:custGeom>
              <a:avLst/>
              <a:gdLst>
                <a:gd name="T0" fmla="*/ 18 w 48"/>
                <a:gd name="T1" fmla="*/ 7 h 48"/>
                <a:gd name="T2" fmla="*/ 12 w 48"/>
                <a:gd name="T3" fmla="*/ 10 h 48"/>
                <a:gd name="T4" fmla="*/ 8 w 48"/>
                <a:gd name="T5" fmla="*/ 16 h 48"/>
                <a:gd name="T6" fmla="*/ 6 w 48"/>
                <a:gd name="T7" fmla="*/ 23 h 48"/>
                <a:gd name="T8" fmla="*/ 6 w 48"/>
                <a:gd name="T9" fmla="*/ 29 h 48"/>
                <a:gd name="T10" fmla="*/ 10 w 48"/>
                <a:gd name="T11" fmla="*/ 36 h 48"/>
                <a:gd name="T12" fmla="*/ 15 w 48"/>
                <a:gd name="T13" fmla="*/ 40 h 48"/>
                <a:gd name="T14" fmla="*/ 22 w 48"/>
                <a:gd name="T15" fmla="*/ 42 h 48"/>
                <a:gd name="T16" fmla="*/ 30 w 48"/>
                <a:gd name="T17" fmla="*/ 41 h 48"/>
                <a:gd name="T18" fmla="*/ 38 w 48"/>
                <a:gd name="T19" fmla="*/ 34 h 48"/>
                <a:gd name="T20" fmla="*/ 41 w 48"/>
                <a:gd name="T21" fmla="*/ 30 h 48"/>
                <a:gd name="T22" fmla="*/ 42 w 48"/>
                <a:gd name="T23" fmla="*/ 21 h 48"/>
                <a:gd name="T24" fmla="*/ 40 w 48"/>
                <a:gd name="T25" fmla="*/ 16 h 48"/>
                <a:gd name="T26" fmla="*/ 34 w 48"/>
                <a:gd name="T27" fmla="*/ 9 h 48"/>
                <a:gd name="T28" fmla="*/ 25 w 48"/>
                <a:gd name="T29" fmla="*/ 6 h 48"/>
                <a:gd name="T30" fmla="*/ 21 w 48"/>
                <a:gd name="T31" fmla="*/ 0 h 48"/>
                <a:gd name="T32" fmla="*/ 29 w 48"/>
                <a:gd name="T33" fmla="*/ 1 h 48"/>
                <a:gd name="T34" fmla="*/ 35 w 48"/>
                <a:gd name="T35" fmla="*/ 3 h 48"/>
                <a:gd name="T36" fmla="*/ 41 w 48"/>
                <a:gd name="T37" fmla="*/ 8 h 48"/>
                <a:gd name="T38" fmla="*/ 46 w 48"/>
                <a:gd name="T39" fmla="*/ 16 h 48"/>
                <a:gd name="T40" fmla="*/ 48 w 48"/>
                <a:gd name="T41" fmla="*/ 21 h 48"/>
                <a:gd name="T42" fmla="*/ 47 w 48"/>
                <a:gd name="T43" fmla="*/ 30 h 48"/>
                <a:gd name="T44" fmla="*/ 45 w 48"/>
                <a:gd name="T45" fmla="*/ 35 h 48"/>
                <a:gd name="T46" fmla="*/ 40 w 48"/>
                <a:gd name="T47" fmla="*/ 42 h 48"/>
                <a:gd name="T48" fmla="*/ 32 w 48"/>
                <a:gd name="T49" fmla="*/ 46 h 48"/>
                <a:gd name="T50" fmla="*/ 27 w 48"/>
                <a:gd name="T51" fmla="*/ 48 h 48"/>
                <a:gd name="T52" fmla="*/ 18 w 48"/>
                <a:gd name="T53" fmla="*/ 48 h 48"/>
                <a:gd name="T54" fmla="*/ 12 w 48"/>
                <a:gd name="T55" fmla="*/ 45 h 48"/>
                <a:gd name="T56" fmla="*/ 6 w 48"/>
                <a:gd name="T57" fmla="*/ 40 h 48"/>
                <a:gd name="T58" fmla="*/ 2 w 48"/>
                <a:gd name="T59" fmla="*/ 33 h 48"/>
                <a:gd name="T60" fmla="*/ 0 w 48"/>
                <a:gd name="T61" fmla="*/ 27 h 48"/>
                <a:gd name="T62" fmla="*/ 1 w 48"/>
                <a:gd name="T63" fmla="*/ 18 h 48"/>
                <a:gd name="T64" fmla="*/ 3 w 48"/>
                <a:gd name="T65" fmla="*/ 13 h 48"/>
                <a:gd name="T66" fmla="*/ 8 w 48"/>
                <a:gd name="T67" fmla="*/ 6 h 48"/>
                <a:gd name="T68" fmla="*/ 15 w 48"/>
                <a:gd name="T69" fmla="*/ 2 h 48"/>
                <a:gd name="T70" fmla="*/ 21 w 48"/>
                <a:gd name="T7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8">
                  <a:moveTo>
                    <a:pt x="21" y="6"/>
                  </a:moveTo>
                  <a:lnTo>
                    <a:pt x="18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3" y="39"/>
                  </a:lnTo>
                  <a:lnTo>
                    <a:pt x="15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7" y="42"/>
                  </a:lnTo>
                  <a:lnTo>
                    <a:pt x="30" y="41"/>
                  </a:lnTo>
                  <a:lnTo>
                    <a:pt x="33" y="40"/>
                  </a:lnTo>
                  <a:lnTo>
                    <a:pt x="38" y="34"/>
                  </a:lnTo>
                  <a:lnTo>
                    <a:pt x="41" y="31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40" y="16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25" y="6"/>
                  </a:lnTo>
                  <a:lnTo>
                    <a:pt x="21" y="6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29" y="1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3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2" y="39"/>
                  </a:lnTo>
                  <a:lnTo>
                    <a:pt x="40" y="42"/>
                  </a:lnTo>
                  <a:lnTo>
                    <a:pt x="36" y="45"/>
                  </a:lnTo>
                  <a:lnTo>
                    <a:pt x="32" y="46"/>
                  </a:lnTo>
                  <a:lnTo>
                    <a:pt x="30" y="47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46"/>
                  </a:lnTo>
                  <a:lnTo>
                    <a:pt x="12" y="45"/>
                  </a:lnTo>
                  <a:lnTo>
                    <a:pt x="9" y="43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6"/>
            <p:cNvSpPr>
              <a:spLocks/>
            </p:cNvSpPr>
            <p:nvPr/>
          </p:nvSpPr>
          <p:spPr bwMode="auto">
            <a:xfrm>
              <a:off x="2920" y="2088"/>
              <a:ext cx="42" cy="42"/>
            </a:xfrm>
            <a:custGeom>
              <a:avLst/>
              <a:gdLst>
                <a:gd name="T0" fmla="*/ 19 w 42"/>
                <a:gd name="T1" fmla="*/ 0 h 42"/>
                <a:gd name="T2" fmla="*/ 25 w 42"/>
                <a:gd name="T3" fmla="*/ 0 h 42"/>
                <a:gd name="T4" fmla="*/ 32 w 42"/>
                <a:gd name="T5" fmla="*/ 2 h 42"/>
                <a:gd name="T6" fmla="*/ 37 w 42"/>
                <a:gd name="T7" fmla="*/ 6 h 42"/>
                <a:gd name="T8" fmla="*/ 41 w 42"/>
                <a:gd name="T9" fmla="*/ 12 h 42"/>
                <a:gd name="T10" fmla="*/ 42 w 42"/>
                <a:gd name="T11" fmla="*/ 18 h 42"/>
                <a:gd name="T12" fmla="*/ 42 w 42"/>
                <a:gd name="T13" fmla="*/ 24 h 42"/>
                <a:gd name="T14" fmla="*/ 39 w 42"/>
                <a:gd name="T15" fmla="*/ 31 h 42"/>
                <a:gd name="T16" fmla="*/ 35 w 42"/>
                <a:gd name="T17" fmla="*/ 36 h 42"/>
                <a:gd name="T18" fmla="*/ 29 w 42"/>
                <a:gd name="T19" fmla="*/ 40 h 42"/>
                <a:gd name="T20" fmla="*/ 23 w 42"/>
                <a:gd name="T21" fmla="*/ 42 h 42"/>
                <a:gd name="T22" fmla="*/ 17 w 42"/>
                <a:gd name="T23" fmla="*/ 41 h 42"/>
                <a:gd name="T24" fmla="*/ 10 w 42"/>
                <a:gd name="T25" fmla="*/ 39 h 42"/>
                <a:gd name="T26" fmla="*/ 5 w 42"/>
                <a:gd name="T27" fmla="*/ 34 h 42"/>
                <a:gd name="T28" fmla="*/ 2 w 42"/>
                <a:gd name="T29" fmla="*/ 29 h 42"/>
                <a:gd name="T30" fmla="*/ 0 w 42"/>
                <a:gd name="T31" fmla="*/ 23 h 42"/>
                <a:gd name="T32" fmla="*/ 0 w 42"/>
                <a:gd name="T33" fmla="*/ 16 h 42"/>
                <a:gd name="T34" fmla="*/ 3 w 42"/>
                <a:gd name="T35" fmla="*/ 10 h 42"/>
                <a:gd name="T36" fmla="*/ 7 w 42"/>
                <a:gd name="T37" fmla="*/ 4 h 42"/>
                <a:gd name="T38" fmla="*/ 13 w 42"/>
                <a:gd name="T39" fmla="*/ 1 h 42"/>
                <a:gd name="T40" fmla="*/ 19 w 42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2">
                  <a:moveTo>
                    <a:pt x="19" y="0"/>
                  </a:moveTo>
                  <a:lnTo>
                    <a:pt x="25" y="0"/>
                  </a:lnTo>
                  <a:lnTo>
                    <a:pt x="32" y="2"/>
                  </a:lnTo>
                  <a:lnTo>
                    <a:pt x="37" y="6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39" y="31"/>
                  </a:lnTo>
                  <a:lnTo>
                    <a:pt x="35" y="36"/>
                  </a:lnTo>
                  <a:lnTo>
                    <a:pt x="29" y="40"/>
                  </a:lnTo>
                  <a:lnTo>
                    <a:pt x="23" y="42"/>
                  </a:lnTo>
                  <a:lnTo>
                    <a:pt x="17" y="41"/>
                  </a:lnTo>
                  <a:lnTo>
                    <a:pt x="10" y="39"/>
                  </a:lnTo>
                  <a:lnTo>
                    <a:pt x="5" y="34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2922" y="2085"/>
              <a:ext cx="48" cy="48"/>
            </a:xfrm>
            <a:custGeom>
              <a:avLst/>
              <a:gdLst>
                <a:gd name="T0" fmla="*/ 19 w 48"/>
                <a:gd name="T1" fmla="*/ 6 h 48"/>
                <a:gd name="T2" fmla="*/ 13 w 48"/>
                <a:gd name="T3" fmla="*/ 8 h 48"/>
                <a:gd name="T4" fmla="*/ 8 w 48"/>
                <a:gd name="T5" fmla="*/ 14 h 48"/>
                <a:gd name="T6" fmla="*/ 6 w 48"/>
                <a:gd name="T7" fmla="*/ 20 h 48"/>
                <a:gd name="T8" fmla="*/ 6 w 48"/>
                <a:gd name="T9" fmla="*/ 29 h 48"/>
                <a:gd name="T10" fmla="*/ 9 w 48"/>
                <a:gd name="T11" fmla="*/ 34 h 48"/>
                <a:gd name="T12" fmla="*/ 15 w 48"/>
                <a:gd name="T13" fmla="*/ 39 h 48"/>
                <a:gd name="T14" fmla="*/ 21 w 48"/>
                <a:gd name="T15" fmla="*/ 42 h 48"/>
                <a:gd name="T16" fmla="*/ 29 w 48"/>
                <a:gd name="T17" fmla="*/ 41 h 48"/>
                <a:gd name="T18" fmla="*/ 35 w 48"/>
                <a:gd name="T19" fmla="*/ 38 h 48"/>
                <a:gd name="T20" fmla="*/ 41 w 48"/>
                <a:gd name="T21" fmla="*/ 30 h 48"/>
                <a:gd name="T22" fmla="*/ 42 w 48"/>
                <a:gd name="T23" fmla="*/ 22 h 48"/>
                <a:gd name="T24" fmla="*/ 41 w 48"/>
                <a:gd name="T25" fmla="*/ 16 h 48"/>
                <a:gd name="T26" fmla="*/ 34 w 48"/>
                <a:gd name="T27" fmla="*/ 7 h 48"/>
                <a:gd name="T28" fmla="*/ 27 w 48"/>
                <a:gd name="T29" fmla="*/ 5 h 48"/>
                <a:gd name="T30" fmla="*/ 23 w 48"/>
                <a:gd name="T31" fmla="*/ 0 h 48"/>
                <a:gd name="T32" fmla="*/ 31 w 48"/>
                <a:gd name="T33" fmla="*/ 0 h 48"/>
                <a:gd name="T34" fmla="*/ 36 w 48"/>
                <a:gd name="T35" fmla="*/ 3 h 48"/>
                <a:gd name="T36" fmla="*/ 36 w 48"/>
                <a:gd name="T37" fmla="*/ 3 h 48"/>
                <a:gd name="T38" fmla="*/ 43 w 48"/>
                <a:gd name="T39" fmla="*/ 8 h 48"/>
                <a:gd name="T40" fmla="*/ 46 w 48"/>
                <a:gd name="T41" fmla="*/ 14 h 48"/>
                <a:gd name="T42" fmla="*/ 48 w 48"/>
                <a:gd name="T43" fmla="*/ 22 h 48"/>
                <a:gd name="T44" fmla="*/ 47 w 48"/>
                <a:gd name="T45" fmla="*/ 30 h 48"/>
                <a:gd name="T46" fmla="*/ 45 w 48"/>
                <a:gd name="T47" fmla="*/ 36 h 48"/>
                <a:gd name="T48" fmla="*/ 39 w 48"/>
                <a:gd name="T49" fmla="*/ 42 h 48"/>
                <a:gd name="T50" fmla="*/ 34 w 48"/>
                <a:gd name="T51" fmla="*/ 45 h 48"/>
                <a:gd name="T52" fmla="*/ 25 w 48"/>
                <a:gd name="T53" fmla="*/ 48 h 48"/>
                <a:gd name="T54" fmla="*/ 18 w 48"/>
                <a:gd name="T55" fmla="*/ 46 h 48"/>
                <a:gd name="T56" fmla="*/ 12 w 48"/>
                <a:gd name="T57" fmla="*/ 44 h 48"/>
                <a:gd name="T58" fmla="*/ 5 w 48"/>
                <a:gd name="T59" fmla="*/ 38 h 48"/>
                <a:gd name="T60" fmla="*/ 2 w 48"/>
                <a:gd name="T61" fmla="*/ 33 h 48"/>
                <a:gd name="T62" fmla="*/ 0 w 48"/>
                <a:gd name="T63" fmla="*/ 24 h 48"/>
                <a:gd name="T64" fmla="*/ 1 w 48"/>
                <a:gd name="T65" fmla="*/ 17 h 48"/>
                <a:gd name="T66" fmla="*/ 3 w 48"/>
                <a:gd name="T67" fmla="*/ 11 h 48"/>
                <a:gd name="T68" fmla="*/ 9 w 48"/>
                <a:gd name="T69" fmla="*/ 4 h 48"/>
                <a:gd name="T70" fmla="*/ 15 w 48"/>
                <a:gd name="T71" fmla="*/ 1 h 48"/>
                <a:gd name="T72" fmla="*/ 23 w 48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8">
                  <a:moveTo>
                    <a:pt x="23" y="5"/>
                  </a:moveTo>
                  <a:lnTo>
                    <a:pt x="19" y="6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8" y="14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6" y="29"/>
                  </a:lnTo>
                  <a:lnTo>
                    <a:pt x="8" y="31"/>
                  </a:lnTo>
                  <a:lnTo>
                    <a:pt x="9" y="34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8" y="40"/>
                  </a:lnTo>
                  <a:lnTo>
                    <a:pt x="21" y="42"/>
                  </a:lnTo>
                  <a:lnTo>
                    <a:pt x="25" y="42"/>
                  </a:lnTo>
                  <a:lnTo>
                    <a:pt x="29" y="41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39" y="13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3" y="5"/>
                  </a:lnTo>
                  <a:close/>
                  <a:moveTo>
                    <a:pt x="23" y="0"/>
                  </a:moveTo>
                  <a:lnTo>
                    <a:pt x="27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7" y="30"/>
                  </a:lnTo>
                  <a:lnTo>
                    <a:pt x="46" y="32"/>
                  </a:lnTo>
                  <a:lnTo>
                    <a:pt x="45" y="36"/>
                  </a:lnTo>
                  <a:lnTo>
                    <a:pt x="42" y="39"/>
                  </a:lnTo>
                  <a:lnTo>
                    <a:pt x="39" y="42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29" y="47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8"/>
            <p:cNvSpPr>
              <a:spLocks noChangeShapeType="1"/>
            </p:cNvSpPr>
            <p:nvPr/>
          </p:nvSpPr>
          <p:spPr bwMode="auto">
            <a:xfrm flipH="1" flipV="1">
              <a:off x="2970" y="2127"/>
              <a:ext cx="175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49"/>
            <p:cNvSpPr>
              <a:spLocks noChangeShapeType="1"/>
            </p:cNvSpPr>
            <p:nvPr/>
          </p:nvSpPr>
          <p:spPr bwMode="auto">
            <a:xfrm flipH="1">
              <a:off x="2961" y="2233"/>
              <a:ext cx="176" cy="10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51"/>
            <p:cNvSpPr>
              <a:spLocks noChangeShapeType="1"/>
            </p:cNvSpPr>
            <p:nvPr/>
          </p:nvSpPr>
          <p:spPr bwMode="auto">
            <a:xfrm>
              <a:off x="3093" y="1733"/>
              <a:ext cx="52" cy="49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53"/>
            <p:cNvSpPr>
              <a:spLocks noChangeShapeType="1"/>
            </p:cNvSpPr>
            <p:nvPr/>
          </p:nvSpPr>
          <p:spPr bwMode="auto">
            <a:xfrm flipV="1">
              <a:off x="3089" y="1651"/>
              <a:ext cx="186" cy="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 flipV="1">
              <a:off x="3089" y="1529"/>
              <a:ext cx="19" cy="214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3144" y="2221"/>
              <a:ext cx="176" cy="10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3145" y="2217"/>
              <a:ext cx="0" cy="203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7"/>
            <p:cNvSpPr>
              <a:spLocks/>
            </p:cNvSpPr>
            <p:nvPr/>
          </p:nvSpPr>
          <p:spPr bwMode="auto">
            <a:xfrm>
              <a:off x="2854" y="2290"/>
              <a:ext cx="44" cy="79"/>
            </a:xfrm>
            <a:custGeom>
              <a:avLst/>
              <a:gdLst>
                <a:gd name="T0" fmla="*/ 17 w 44"/>
                <a:gd name="T1" fmla="*/ 0 h 79"/>
                <a:gd name="T2" fmla="*/ 44 w 44"/>
                <a:gd name="T3" fmla="*/ 0 h 79"/>
                <a:gd name="T4" fmla="*/ 38 w 44"/>
                <a:gd name="T5" fmla="*/ 10 h 79"/>
                <a:gd name="T6" fmla="*/ 15 w 44"/>
                <a:gd name="T7" fmla="*/ 10 h 79"/>
                <a:gd name="T8" fmla="*/ 11 w 44"/>
                <a:gd name="T9" fmla="*/ 21 h 79"/>
                <a:gd name="T10" fmla="*/ 21 w 44"/>
                <a:gd name="T11" fmla="*/ 22 h 79"/>
                <a:gd name="T12" fmla="*/ 28 w 44"/>
                <a:gd name="T13" fmla="*/ 27 h 79"/>
                <a:gd name="T14" fmla="*/ 35 w 44"/>
                <a:gd name="T15" fmla="*/ 32 h 79"/>
                <a:gd name="T16" fmla="*/ 39 w 44"/>
                <a:gd name="T17" fmla="*/ 37 h 79"/>
                <a:gd name="T18" fmla="*/ 41 w 44"/>
                <a:gd name="T19" fmla="*/ 43 h 79"/>
                <a:gd name="T20" fmla="*/ 42 w 44"/>
                <a:gd name="T21" fmla="*/ 50 h 79"/>
                <a:gd name="T22" fmla="*/ 41 w 44"/>
                <a:gd name="T23" fmla="*/ 56 h 79"/>
                <a:gd name="T24" fmla="*/ 40 w 44"/>
                <a:gd name="T25" fmla="*/ 61 h 79"/>
                <a:gd name="T26" fmla="*/ 37 w 44"/>
                <a:gd name="T27" fmla="*/ 66 h 79"/>
                <a:gd name="T28" fmla="*/ 34 w 44"/>
                <a:gd name="T29" fmla="*/ 71 h 79"/>
                <a:gd name="T30" fmla="*/ 31 w 44"/>
                <a:gd name="T31" fmla="*/ 73 h 79"/>
                <a:gd name="T32" fmla="*/ 28 w 44"/>
                <a:gd name="T33" fmla="*/ 74 h 79"/>
                <a:gd name="T34" fmla="*/ 25 w 44"/>
                <a:gd name="T35" fmla="*/ 76 h 79"/>
                <a:gd name="T36" fmla="*/ 19 w 44"/>
                <a:gd name="T37" fmla="*/ 79 h 79"/>
                <a:gd name="T38" fmla="*/ 13 w 44"/>
                <a:gd name="T39" fmla="*/ 79 h 79"/>
                <a:gd name="T40" fmla="*/ 9 w 44"/>
                <a:gd name="T41" fmla="*/ 79 h 79"/>
                <a:gd name="T42" fmla="*/ 5 w 44"/>
                <a:gd name="T43" fmla="*/ 79 h 79"/>
                <a:gd name="T44" fmla="*/ 3 w 44"/>
                <a:gd name="T45" fmla="*/ 77 h 79"/>
                <a:gd name="T46" fmla="*/ 1 w 44"/>
                <a:gd name="T47" fmla="*/ 74 h 79"/>
                <a:gd name="T48" fmla="*/ 0 w 44"/>
                <a:gd name="T49" fmla="*/ 72 h 79"/>
                <a:gd name="T50" fmla="*/ 0 w 44"/>
                <a:gd name="T51" fmla="*/ 71 h 79"/>
                <a:gd name="T52" fmla="*/ 0 w 44"/>
                <a:gd name="T53" fmla="*/ 70 h 79"/>
                <a:gd name="T54" fmla="*/ 0 w 44"/>
                <a:gd name="T55" fmla="*/ 70 h 79"/>
                <a:gd name="T56" fmla="*/ 1 w 44"/>
                <a:gd name="T57" fmla="*/ 70 h 79"/>
                <a:gd name="T58" fmla="*/ 2 w 44"/>
                <a:gd name="T59" fmla="*/ 69 h 79"/>
                <a:gd name="T60" fmla="*/ 8 w 44"/>
                <a:gd name="T61" fmla="*/ 69 h 79"/>
                <a:gd name="T62" fmla="*/ 11 w 44"/>
                <a:gd name="T63" fmla="*/ 71 h 79"/>
                <a:gd name="T64" fmla="*/ 13 w 44"/>
                <a:gd name="T65" fmla="*/ 72 h 79"/>
                <a:gd name="T66" fmla="*/ 15 w 44"/>
                <a:gd name="T67" fmla="*/ 73 h 79"/>
                <a:gd name="T68" fmla="*/ 17 w 44"/>
                <a:gd name="T69" fmla="*/ 73 h 79"/>
                <a:gd name="T70" fmla="*/ 19 w 44"/>
                <a:gd name="T71" fmla="*/ 73 h 79"/>
                <a:gd name="T72" fmla="*/ 25 w 44"/>
                <a:gd name="T73" fmla="*/ 72 h 79"/>
                <a:gd name="T74" fmla="*/ 30 w 44"/>
                <a:gd name="T75" fmla="*/ 69 h 79"/>
                <a:gd name="T76" fmla="*/ 34 w 44"/>
                <a:gd name="T77" fmla="*/ 63 h 79"/>
                <a:gd name="T78" fmla="*/ 35 w 44"/>
                <a:gd name="T79" fmla="*/ 56 h 79"/>
                <a:gd name="T80" fmla="*/ 34 w 44"/>
                <a:gd name="T81" fmla="*/ 51 h 79"/>
                <a:gd name="T82" fmla="*/ 33 w 44"/>
                <a:gd name="T83" fmla="*/ 47 h 79"/>
                <a:gd name="T84" fmla="*/ 30 w 44"/>
                <a:gd name="T85" fmla="*/ 43 h 79"/>
                <a:gd name="T86" fmla="*/ 27 w 44"/>
                <a:gd name="T87" fmla="*/ 39 h 79"/>
                <a:gd name="T88" fmla="*/ 23 w 44"/>
                <a:gd name="T89" fmla="*/ 35 h 79"/>
                <a:gd name="T90" fmla="*/ 18 w 44"/>
                <a:gd name="T91" fmla="*/ 33 h 79"/>
                <a:gd name="T92" fmla="*/ 11 w 44"/>
                <a:gd name="T93" fmla="*/ 31 h 79"/>
                <a:gd name="T94" fmla="*/ 2 w 44"/>
                <a:gd name="T95" fmla="*/ 31 h 79"/>
                <a:gd name="T96" fmla="*/ 17 w 44"/>
                <a:gd name="T9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79">
                  <a:moveTo>
                    <a:pt x="17" y="0"/>
                  </a:moveTo>
                  <a:lnTo>
                    <a:pt x="44" y="0"/>
                  </a:lnTo>
                  <a:lnTo>
                    <a:pt x="38" y="10"/>
                  </a:lnTo>
                  <a:lnTo>
                    <a:pt x="15" y="10"/>
                  </a:lnTo>
                  <a:lnTo>
                    <a:pt x="11" y="21"/>
                  </a:lnTo>
                  <a:lnTo>
                    <a:pt x="21" y="22"/>
                  </a:lnTo>
                  <a:lnTo>
                    <a:pt x="28" y="27"/>
                  </a:lnTo>
                  <a:lnTo>
                    <a:pt x="35" y="32"/>
                  </a:lnTo>
                  <a:lnTo>
                    <a:pt x="39" y="37"/>
                  </a:lnTo>
                  <a:lnTo>
                    <a:pt x="41" y="43"/>
                  </a:lnTo>
                  <a:lnTo>
                    <a:pt x="42" y="50"/>
                  </a:lnTo>
                  <a:lnTo>
                    <a:pt x="41" y="56"/>
                  </a:lnTo>
                  <a:lnTo>
                    <a:pt x="40" y="61"/>
                  </a:lnTo>
                  <a:lnTo>
                    <a:pt x="37" y="66"/>
                  </a:lnTo>
                  <a:lnTo>
                    <a:pt x="34" y="71"/>
                  </a:lnTo>
                  <a:lnTo>
                    <a:pt x="31" y="73"/>
                  </a:lnTo>
                  <a:lnTo>
                    <a:pt x="28" y="74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9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69"/>
                  </a:lnTo>
                  <a:lnTo>
                    <a:pt x="8" y="69"/>
                  </a:lnTo>
                  <a:lnTo>
                    <a:pt x="11" y="71"/>
                  </a:lnTo>
                  <a:lnTo>
                    <a:pt x="13" y="72"/>
                  </a:lnTo>
                  <a:lnTo>
                    <a:pt x="15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5" y="72"/>
                  </a:lnTo>
                  <a:lnTo>
                    <a:pt x="30" y="69"/>
                  </a:lnTo>
                  <a:lnTo>
                    <a:pt x="34" y="63"/>
                  </a:lnTo>
                  <a:lnTo>
                    <a:pt x="35" y="56"/>
                  </a:lnTo>
                  <a:lnTo>
                    <a:pt x="34" y="51"/>
                  </a:lnTo>
                  <a:lnTo>
                    <a:pt x="33" y="47"/>
                  </a:lnTo>
                  <a:lnTo>
                    <a:pt x="30" y="43"/>
                  </a:lnTo>
                  <a:lnTo>
                    <a:pt x="27" y="39"/>
                  </a:lnTo>
                  <a:lnTo>
                    <a:pt x="23" y="35"/>
                  </a:lnTo>
                  <a:lnTo>
                    <a:pt x="18" y="33"/>
                  </a:lnTo>
                  <a:lnTo>
                    <a:pt x="11" y="31"/>
                  </a:lnTo>
                  <a:lnTo>
                    <a:pt x="2" y="3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8"/>
            <p:cNvSpPr>
              <a:spLocks/>
            </p:cNvSpPr>
            <p:nvPr/>
          </p:nvSpPr>
          <p:spPr bwMode="auto">
            <a:xfrm>
              <a:off x="3098" y="1404"/>
              <a:ext cx="30" cy="80"/>
            </a:xfrm>
            <a:custGeom>
              <a:avLst/>
              <a:gdLst>
                <a:gd name="T0" fmla="*/ 19 w 30"/>
                <a:gd name="T1" fmla="*/ 0 h 80"/>
                <a:gd name="T2" fmla="*/ 21 w 30"/>
                <a:gd name="T3" fmla="*/ 0 h 80"/>
                <a:gd name="T4" fmla="*/ 21 w 30"/>
                <a:gd name="T5" fmla="*/ 75 h 80"/>
                <a:gd name="T6" fmla="*/ 21 w 30"/>
                <a:gd name="T7" fmla="*/ 76 h 80"/>
                <a:gd name="T8" fmla="*/ 22 w 30"/>
                <a:gd name="T9" fmla="*/ 77 h 80"/>
                <a:gd name="T10" fmla="*/ 23 w 30"/>
                <a:gd name="T11" fmla="*/ 77 h 80"/>
                <a:gd name="T12" fmla="*/ 23 w 30"/>
                <a:gd name="T13" fmla="*/ 77 h 80"/>
                <a:gd name="T14" fmla="*/ 24 w 30"/>
                <a:gd name="T15" fmla="*/ 78 h 80"/>
                <a:gd name="T16" fmla="*/ 26 w 30"/>
                <a:gd name="T17" fmla="*/ 79 h 80"/>
                <a:gd name="T18" fmla="*/ 30 w 30"/>
                <a:gd name="T19" fmla="*/ 79 h 80"/>
                <a:gd name="T20" fmla="*/ 30 w 30"/>
                <a:gd name="T21" fmla="*/ 80 h 80"/>
                <a:gd name="T22" fmla="*/ 1 w 30"/>
                <a:gd name="T23" fmla="*/ 80 h 80"/>
                <a:gd name="T24" fmla="*/ 1 w 30"/>
                <a:gd name="T25" fmla="*/ 79 h 80"/>
                <a:gd name="T26" fmla="*/ 6 w 30"/>
                <a:gd name="T27" fmla="*/ 79 h 80"/>
                <a:gd name="T28" fmla="*/ 9 w 30"/>
                <a:gd name="T29" fmla="*/ 77 h 80"/>
                <a:gd name="T30" fmla="*/ 9 w 30"/>
                <a:gd name="T31" fmla="*/ 77 h 80"/>
                <a:gd name="T32" fmla="*/ 10 w 30"/>
                <a:gd name="T33" fmla="*/ 77 h 80"/>
                <a:gd name="T34" fmla="*/ 10 w 30"/>
                <a:gd name="T35" fmla="*/ 75 h 80"/>
                <a:gd name="T36" fmla="*/ 10 w 30"/>
                <a:gd name="T37" fmla="*/ 74 h 80"/>
                <a:gd name="T38" fmla="*/ 11 w 30"/>
                <a:gd name="T39" fmla="*/ 72 h 80"/>
                <a:gd name="T40" fmla="*/ 11 w 30"/>
                <a:gd name="T41" fmla="*/ 11 h 80"/>
                <a:gd name="T42" fmla="*/ 10 w 30"/>
                <a:gd name="T43" fmla="*/ 10 h 80"/>
                <a:gd name="T44" fmla="*/ 9 w 30"/>
                <a:gd name="T45" fmla="*/ 10 h 80"/>
                <a:gd name="T46" fmla="*/ 9 w 30"/>
                <a:gd name="T47" fmla="*/ 9 h 80"/>
                <a:gd name="T48" fmla="*/ 5 w 30"/>
                <a:gd name="T49" fmla="*/ 9 h 80"/>
                <a:gd name="T50" fmla="*/ 4 w 30"/>
                <a:gd name="T51" fmla="*/ 9 h 80"/>
                <a:gd name="T52" fmla="*/ 3 w 30"/>
                <a:gd name="T53" fmla="*/ 9 h 80"/>
                <a:gd name="T54" fmla="*/ 1 w 30"/>
                <a:gd name="T55" fmla="*/ 10 h 80"/>
                <a:gd name="T56" fmla="*/ 0 w 30"/>
                <a:gd name="T57" fmla="*/ 9 h 80"/>
                <a:gd name="T58" fmla="*/ 19 w 30"/>
                <a:gd name="T5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80">
                  <a:moveTo>
                    <a:pt x="19" y="0"/>
                  </a:moveTo>
                  <a:lnTo>
                    <a:pt x="21" y="0"/>
                  </a:lnTo>
                  <a:lnTo>
                    <a:pt x="21" y="75"/>
                  </a:lnTo>
                  <a:lnTo>
                    <a:pt x="21" y="76"/>
                  </a:lnTo>
                  <a:lnTo>
                    <a:pt x="22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4" y="78"/>
                  </a:lnTo>
                  <a:lnTo>
                    <a:pt x="26" y="79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0" y="77"/>
                  </a:lnTo>
                  <a:lnTo>
                    <a:pt x="10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9"/>
            <p:cNvSpPr>
              <a:spLocks/>
            </p:cNvSpPr>
            <p:nvPr/>
          </p:nvSpPr>
          <p:spPr bwMode="auto">
            <a:xfrm>
              <a:off x="3322" y="1571"/>
              <a:ext cx="52" cy="80"/>
            </a:xfrm>
            <a:custGeom>
              <a:avLst/>
              <a:gdLst>
                <a:gd name="T0" fmla="*/ 25 w 52"/>
                <a:gd name="T1" fmla="*/ 0 h 80"/>
                <a:gd name="T2" fmla="*/ 30 w 52"/>
                <a:gd name="T3" fmla="*/ 1 h 80"/>
                <a:gd name="T4" fmla="*/ 36 w 52"/>
                <a:gd name="T5" fmla="*/ 3 h 80"/>
                <a:gd name="T6" fmla="*/ 40 w 52"/>
                <a:gd name="T7" fmla="*/ 6 h 80"/>
                <a:gd name="T8" fmla="*/ 44 w 52"/>
                <a:gd name="T9" fmla="*/ 11 h 80"/>
                <a:gd name="T10" fmla="*/ 46 w 52"/>
                <a:gd name="T11" fmla="*/ 15 h 80"/>
                <a:gd name="T12" fmla="*/ 46 w 52"/>
                <a:gd name="T13" fmla="*/ 21 h 80"/>
                <a:gd name="T14" fmla="*/ 46 w 52"/>
                <a:gd name="T15" fmla="*/ 27 h 80"/>
                <a:gd name="T16" fmla="*/ 44 w 52"/>
                <a:gd name="T17" fmla="*/ 32 h 80"/>
                <a:gd name="T18" fmla="*/ 40 w 52"/>
                <a:gd name="T19" fmla="*/ 39 h 80"/>
                <a:gd name="T20" fmla="*/ 36 w 52"/>
                <a:gd name="T21" fmla="*/ 45 h 80"/>
                <a:gd name="T22" fmla="*/ 30 w 52"/>
                <a:gd name="T23" fmla="*/ 53 h 80"/>
                <a:gd name="T24" fmla="*/ 18 w 52"/>
                <a:gd name="T25" fmla="*/ 65 h 80"/>
                <a:gd name="T26" fmla="*/ 14 w 52"/>
                <a:gd name="T27" fmla="*/ 69 h 80"/>
                <a:gd name="T28" fmla="*/ 12 w 52"/>
                <a:gd name="T29" fmla="*/ 72 h 80"/>
                <a:gd name="T30" fmla="*/ 40 w 52"/>
                <a:gd name="T31" fmla="*/ 72 h 80"/>
                <a:gd name="T32" fmla="*/ 42 w 52"/>
                <a:gd name="T33" fmla="*/ 71 h 80"/>
                <a:gd name="T34" fmla="*/ 45 w 52"/>
                <a:gd name="T35" fmla="*/ 70 h 80"/>
                <a:gd name="T36" fmla="*/ 45 w 52"/>
                <a:gd name="T37" fmla="*/ 69 h 80"/>
                <a:gd name="T38" fmla="*/ 47 w 52"/>
                <a:gd name="T39" fmla="*/ 67 h 80"/>
                <a:gd name="T40" fmla="*/ 49 w 52"/>
                <a:gd name="T41" fmla="*/ 65 h 80"/>
                <a:gd name="T42" fmla="*/ 52 w 52"/>
                <a:gd name="T43" fmla="*/ 65 h 80"/>
                <a:gd name="T44" fmla="*/ 46 w 52"/>
                <a:gd name="T45" fmla="*/ 80 h 80"/>
                <a:gd name="T46" fmla="*/ 0 w 52"/>
                <a:gd name="T47" fmla="*/ 80 h 80"/>
                <a:gd name="T48" fmla="*/ 0 w 52"/>
                <a:gd name="T49" fmla="*/ 77 h 80"/>
                <a:gd name="T50" fmla="*/ 10 w 52"/>
                <a:gd name="T51" fmla="*/ 69 h 80"/>
                <a:gd name="T52" fmla="*/ 17 w 52"/>
                <a:gd name="T53" fmla="*/ 61 h 80"/>
                <a:gd name="T54" fmla="*/ 24 w 52"/>
                <a:gd name="T55" fmla="*/ 54 h 80"/>
                <a:gd name="T56" fmla="*/ 29 w 52"/>
                <a:gd name="T57" fmla="*/ 48 h 80"/>
                <a:gd name="T58" fmla="*/ 33 w 52"/>
                <a:gd name="T59" fmla="*/ 40 h 80"/>
                <a:gd name="T60" fmla="*/ 36 w 52"/>
                <a:gd name="T61" fmla="*/ 32 h 80"/>
                <a:gd name="T62" fmla="*/ 37 w 52"/>
                <a:gd name="T63" fmla="*/ 26 h 80"/>
                <a:gd name="T64" fmla="*/ 36 w 52"/>
                <a:gd name="T65" fmla="*/ 19 h 80"/>
                <a:gd name="T66" fmla="*/ 32 w 52"/>
                <a:gd name="T67" fmla="*/ 14 h 80"/>
                <a:gd name="T68" fmla="*/ 29 w 52"/>
                <a:gd name="T69" fmla="*/ 11 h 80"/>
                <a:gd name="T70" fmla="*/ 26 w 52"/>
                <a:gd name="T71" fmla="*/ 9 h 80"/>
                <a:gd name="T72" fmla="*/ 21 w 52"/>
                <a:gd name="T73" fmla="*/ 9 h 80"/>
                <a:gd name="T74" fmla="*/ 16 w 52"/>
                <a:gd name="T75" fmla="*/ 10 h 80"/>
                <a:gd name="T76" fmla="*/ 10 w 52"/>
                <a:gd name="T77" fmla="*/ 13 h 80"/>
                <a:gd name="T78" fmla="*/ 8 w 52"/>
                <a:gd name="T79" fmla="*/ 15 h 80"/>
                <a:gd name="T80" fmla="*/ 6 w 52"/>
                <a:gd name="T81" fmla="*/ 18 h 80"/>
                <a:gd name="T82" fmla="*/ 4 w 52"/>
                <a:gd name="T83" fmla="*/ 22 h 80"/>
                <a:gd name="T84" fmla="*/ 2 w 52"/>
                <a:gd name="T85" fmla="*/ 22 h 80"/>
                <a:gd name="T86" fmla="*/ 3 w 52"/>
                <a:gd name="T87" fmla="*/ 16 h 80"/>
                <a:gd name="T88" fmla="*/ 6 w 52"/>
                <a:gd name="T89" fmla="*/ 11 h 80"/>
                <a:gd name="T90" fmla="*/ 9 w 52"/>
                <a:gd name="T91" fmla="*/ 6 h 80"/>
                <a:gd name="T92" fmla="*/ 13 w 52"/>
                <a:gd name="T93" fmla="*/ 3 h 80"/>
                <a:gd name="T94" fmla="*/ 19 w 52"/>
                <a:gd name="T95" fmla="*/ 1 h 80"/>
                <a:gd name="T96" fmla="*/ 25 w 52"/>
                <a:gd name="T9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" h="80">
                  <a:moveTo>
                    <a:pt x="25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6" y="21"/>
                  </a:lnTo>
                  <a:lnTo>
                    <a:pt x="46" y="27"/>
                  </a:lnTo>
                  <a:lnTo>
                    <a:pt x="44" y="32"/>
                  </a:lnTo>
                  <a:lnTo>
                    <a:pt x="40" y="39"/>
                  </a:lnTo>
                  <a:lnTo>
                    <a:pt x="36" y="45"/>
                  </a:lnTo>
                  <a:lnTo>
                    <a:pt x="30" y="53"/>
                  </a:lnTo>
                  <a:lnTo>
                    <a:pt x="18" y="65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40" y="72"/>
                  </a:lnTo>
                  <a:lnTo>
                    <a:pt x="42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7" y="67"/>
                  </a:lnTo>
                  <a:lnTo>
                    <a:pt x="49" y="65"/>
                  </a:lnTo>
                  <a:lnTo>
                    <a:pt x="52" y="65"/>
                  </a:lnTo>
                  <a:lnTo>
                    <a:pt x="46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0" y="69"/>
                  </a:lnTo>
                  <a:lnTo>
                    <a:pt x="17" y="61"/>
                  </a:lnTo>
                  <a:lnTo>
                    <a:pt x="24" y="54"/>
                  </a:lnTo>
                  <a:lnTo>
                    <a:pt x="29" y="48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7" y="26"/>
                  </a:lnTo>
                  <a:lnTo>
                    <a:pt x="36" y="19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6" y="10"/>
                  </a:lnTo>
                  <a:lnTo>
                    <a:pt x="10" y="13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0"/>
            <p:cNvSpPr>
              <a:spLocks/>
            </p:cNvSpPr>
            <p:nvPr/>
          </p:nvSpPr>
          <p:spPr bwMode="auto">
            <a:xfrm>
              <a:off x="3418" y="2367"/>
              <a:ext cx="44" cy="81"/>
            </a:xfrm>
            <a:custGeom>
              <a:avLst/>
              <a:gdLst>
                <a:gd name="T0" fmla="*/ 28 w 44"/>
                <a:gd name="T1" fmla="*/ 1 h 81"/>
                <a:gd name="T2" fmla="*/ 37 w 44"/>
                <a:gd name="T3" fmla="*/ 6 h 81"/>
                <a:gd name="T4" fmla="*/ 40 w 44"/>
                <a:gd name="T5" fmla="*/ 16 h 81"/>
                <a:gd name="T6" fmla="*/ 35 w 44"/>
                <a:gd name="T7" fmla="*/ 28 h 81"/>
                <a:gd name="T8" fmla="*/ 36 w 44"/>
                <a:gd name="T9" fmla="*/ 37 h 81"/>
                <a:gd name="T10" fmla="*/ 43 w 44"/>
                <a:gd name="T11" fmla="*/ 48 h 81"/>
                <a:gd name="T12" fmla="*/ 42 w 44"/>
                <a:gd name="T13" fmla="*/ 63 h 81"/>
                <a:gd name="T14" fmla="*/ 33 w 44"/>
                <a:gd name="T15" fmla="*/ 76 h 81"/>
                <a:gd name="T16" fmla="*/ 21 w 44"/>
                <a:gd name="T17" fmla="*/ 80 h 81"/>
                <a:gd name="T18" fmla="*/ 9 w 44"/>
                <a:gd name="T19" fmla="*/ 81 h 81"/>
                <a:gd name="T20" fmla="*/ 2 w 44"/>
                <a:gd name="T21" fmla="*/ 79 h 81"/>
                <a:gd name="T22" fmla="*/ 0 w 44"/>
                <a:gd name="T23" fmla="*/ 75 h 81"/>
                <a:gd name="T24" fmla="*/ 2 w 44"/>
                <a:gd name="T25" fmla="*/ 71 h 81"/>
                <a:gd name="T26" fmla="*/ 10 w 44"/>
                <a:gd name="T27" fmla="*/ 73 h 81"/>
                <a:gd name="T28" fmla="*/ 14 w 44"/>
                <a:gd name="T29" fmla="*/ 74 h 81"/>
                <a:gd name="T30" fmla="*/ 17 w 44"/>
                <a:gd name="T31" fmla="*/ 76 h 81"/>
                <a:gd name="T32" fmla="*/ 24 w 44"/>
                <a:gd name="T33" fmla="*/ 76 h 81"/>
                <a:gd name="T34" fmla="*/ 31 w 44"/>
                <a:gd name="T35" fmla="*/ 71 h 81"/>
                <a:gd name="T36" fmla="*/ 35 w 44"/>
                <a:gd name="T37" fmla="*/ 65 h 81"/>
                <a:gd name="T38" fmla="*/ 35 w 44"/>
                <a:gd name="T39" fmla="*/ 58 h 81"/>
                <a:gd name="T40" fmla="*/ 34 w 44"/>
                <a:gd name="T41" fmla="*/ 54 h 81"/>
                <a:gd name="T42" fmla="*/ 31 w 44"/>
                <a:gd name="T43" fmla="*/ 47 h 81"/>
                <a:gd name="T44" fmla="*/ 27 w 44"/>
                <a:gd name="T45" fmla="*/ 44 h 81"/>
                <a:gd name="T46" fmla="*/ 19 w 44"/>
                <a:gd name="T47" fmla="*/ 41 h 81"/>
                <a:gd name="T48" fmla="*/ 14 w 44"/>
                <a:gd name="T49" fmla="*/ 41 h 81"/>
                <a:gd name="T50" fmla="*/ 18 w 44"/>
                <a:gd name="T51" fmla="*/ 38 h 81"/>
                <a:gd name="T52" fmla="*/ 25 w 44"/>
                <a:gd name="T53" fmla="*/ 34 h 81"/>
                <a:gd name="T54" fmla="*/ 29 w 44"/>
                <a:gd name="T55" fmla="*/ 29 h 81"/>
                <a:gd name="T56" fmla="*/ 31 w 44"/>
                <a:gd name="T57" fmla="*/ 25 h 81"/>
                <a:gd name="T58" fmla="*/ 32 w 44"/>
                <a:gd name="T59" fmla="*/ 21 h 81"/>
                <a:gd name="T60" fmla="*/ 28 w 44"/>
                <a:gd name="T61" fmla="*/ 12 h 81"/>
                <a:gd name="T62" fmla="*/ 18 w 44"/>
                <a:gd name="T63" fmla="*/ 7 h 81"/>
                <a:gd name="T64" fmla="*/ 8 w 44"/>
                <a:gd name="T65" fmla="*/ 12 h 81"/>
                <a:gd name="T66" fmla="*/ 1 w 44"/>
                <a:gd name="T67" fmla="*/ 16 h 81"/>
                <a:gd name="T68" fmla="*/ 10 w 44"/>
                <a:gd name="T69" fmla="*/ 4 h 81"/>
                <a:gd name="T70" fmla="*/ 22 w 44"/>
                <a:gd name="T7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1">
                  <a:moveTo>
                    <a:pt x="22" y="0"/>
                  </a:moveTo>
                  <a:lnTo>
                    <a:pt x="28" y="1"/>
                  </a:lnTo>
                  <a:lnTo>
                    <a:pt x="32" y="3"/>
                  </a:lnTo>
                  <a:lnTo>
                    <a:pt x="37" y="6"/>
                  </a:lnTo>
                  <a:lnTo>
                    <a:pt x="39" y="11"/>
                  </a:lnTo>
                  <a:lnTo>
                    <a:pt x="40" y="16"/>
                  </a:lnTo>
                  <a:lnTo>
                    <a:pt x="39" y="22"/>
                  </a:lnTo>
                  <a:lnTo>
                    <a:pt x="35" y="28"/>
                  </a:lnTo>
                  <a:lnTo>
                    <a:pt x="29" y="34"/>
                  </a:lnTo>
                  <a:lnTo>
                    <a:pt x="36" y="37"/>
                  </a:lnTo>
                  <a:lnTo>
                    <a:pt x="40" y="42"/>
                  </a:lnTo>
                  <a:lnTo>
                    <a:pt x="43" y="48"/>
                  </a:lnTo>
                  <a:lnTo>
                    <a:pt x="44" y="54"/>
                  </a:lnTo>
                  <a:lnTo>
                    <a:pt x="42" y="63"/>
                  </a:lnTo>
                  <a:lnTo>
                    <a:pt x="38" y="71"/>
                  </a:lnTo>
                  <a:lnTo>
                    <a:pt x="33" y="76"/>
                  </a:lnTo>
                  <a:lnTo>
                    <a:pt x="28" y="79"/>
                  </a:lnTo>
                  <a:lnTo>
                    <a:pt x="21" y="80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1" y="77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0"/>
                  </a:lnTo>
                  <a:lnTo>
                    <a:pt x="35" y="58"/>
                  </a:lnTo>
                  <a:lnTo>
                    <a:pt x="35" y="56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31" y="47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4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0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6"/>
                  </a:lnTo>
                  <a:lnTo>
                    <a:pt x="28" y="12"/>
                  </a:lnTo>
                  <a:lnTo>
                    <a:pt x="24" y="9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1"/>
            <p:cNvSpPr>
              <a:spLocks noEditPoints="1"/>
            </p:cNvSpPr>
            <p:nvPr/>
          </p:nvSpPr>
          <p:spPr bwMode="auto">
            <a:xfrm>
              <a:off x="3119" y="2537"/>
              <a:ext cx="51" cy="80"/>
            </a:xfrm>
            <a:custGeom>
              <a:avLst/>
              <a:gdLst>
                <a:gd name="T0" fmla="*/ 30 w 51"/>
                <a:gd name="T1" fmla="*/ 11 h 80"/>
                <a:gd name="T2" fmla="*/ 4 w 51"/>
                <a:gd name="T3" fmla="*/ 52 h 80"/>
                <a:gd name="T4" fmla="*/ 30 w 51"/>
                <a:gd name="T5" fmla="*/ 52 h 80"/>
                <a:gd name="T6" fmla="*/ 30 w 51"/>
                <a:gd name="T7" fmla="*/ 11 h 80"/>
                <a:gd name="T8" fmla="*/ 34 w 51"/>
                <a:gd name="T9" fmla="*/ 0 h 80"/>
                <a:gd name="T10" fmla="*/ 40 w 51"/>
                <a:gd name="T11" fmla="*/ 0 h 80"/>
                <a:gd name="T12" fmla="*/ 40 w 51"/>
                <a:gd name="T13" fmla="*/ 52 h 80"/>
                <a:gd name="T14" fmla="*/ 51 w 51"/>
                <a:gd name="T15" fmla="*/ 52 h 80"/>
                <a:gd name="T16" fmla="*/ 51 w 51"/>
                <a:gd name="T17" fmla="*/ 59 h 80"/>
                <a:gd name="T18" fmla="*/ 40 w 51"/>
                <a:gd name="T19" fmla="*/ 59 h 80"/>
                <a:gd name="T20" fmla="*/ 40 w 51"/>
                <a:gd name="T21" fmla="*/ 80 h 80"/>
                <a:gd name="T22" fmla="*/ 30 w 51"/>
                <a:gd name="T23" fmla="*/ 80 h 80"/>
                <a:gd name="T24" fmla="*/ 30 w 51"/>
                <a:gd name="T25" fmla="*/ 59 h 80"/>
                <a:gd name="T26" fmla="*/ 0 w 51"/>
                <a:gd name="T27" fmla="*/ 59 h 80"/>
                <a:gd name="T28" fmla="*/ 0 w 51"/>
                <a:gd name="T29" fmla="*/ 53 h 80"/>
                <a:gd name="T30" fmla="*/ 34 w 51"/>
                <a:gd name="T3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0">
                  <a:moveTo>
                    <a:pt x="30" y="11"/>
                  </a:moveTo>
                  <a:lnTo>
                    <a:pt x="4" y="52"/>
                  </a:lnTo>
                  <a:lnTo>
                    <a:pt x="30" y="52"/>
                  </a:lnTo>
                  <a:lnTo>
                    <a:pt x="30" y="11"/>
                  </a:lnTo>
                  <a:close/>
                  <a:moveTo>
                    <a:pt x="34" y="0"/>
                  </a:moveTo>
                  <a:lnTo>
                    <a:pt x="40" y="0"/>
                  </a:lnTo>
                  <a:lnTo>
                    <a:pt x="40" y="52"/>
                  </a:lnTo>
                  <a:lnTo>
                    <a:pt x="51" y="52"/>
                  </a:lnTo>
                  <a:lnTo>
                    <a:pt x="51" y="59"/>
                  </a:lnTo>
                  <a:lnTo>
                    <a:pt x="40" y="59"/>
                  </a:lnTo>
                  <a:lnTo>
                    <a:pt x="40" y="80"/>
                  </a:lnTo>
                  <a:lnTo>
                    <a:pt x="30" y="80"/>
                  </a:lnTo>
                  <a:lnTo>
                    <a:pt x="30" y="59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2"/>
            <p:cNvSpPr>
              <a:spLocks noEditPoints="1"/>
            </p:cNvSpPr>
            <p:nvPr/>
          </p:nvSpPr>
          <p:spPr bwMode="auto">
            <a:xfrm>
              <a:off x="2854" y="2003"/>
              <a:ext cx="49" cy="81"/>
            </a:xfrm>
            <a:custGeom>
              <a:avLst/>
              <a:gdLst>
                <a:gd name="T0" fmla="*/ 22 w 49"/>
                <a:gd name="T1" fmla="*/ 4 h 81"/>
                <a:gd name="T2" fmla="*/ 21 w 49"/>
                <a:gd name="T3" fmla="*/ 5 h 81"/>
                <a:gd name="T4" fmla="*/ 19 w 49"/>
                <a:gd name="T5" fmla="*/ 6 h 81"/>
                <a:gd name="T6" fmla="*/ 18 w 49"/>
                <a:gd name="T7" fmla="*/ 7 h 81"/>
                <a:gd name="T8" fmla="*/ 16 w 49"/>
                <a:gd name="T9" fmla="*/ 11 h 81"/>
                <a:gd name="T10" fmla="*/ 14 w 49"/>
                <a:gd name="T11" fmla="*/ 16 h 81"/>
                <a:gd name="T12" fmla="*/ 12 w 49"/>
                <a:gd name="T13" fmla="*/ 22 h 81"/>
                <a:gd name="T14" fmla="*/ 11 w 49"/>
                <a:gd name="T15" fmla="*/ 33 h 81"/>
                <a:gd name="T16" fmla="*/ 11 w 49"/>
                <a:gd name="T17" fmla="*/ 43 h 81"/>
                <a:gd name="T18" fmla="*/ 12 w 49"/>
                <a:gd name="T19" fmla="*/ 57 h 81"/>
                <a:gd name="T20" fmla="*/ 15 w 49"/>
                <a:gd name="T21" fmla="*/ 68 h 81"/>
                <a:gd name="T22" fmla="*/ 17 w 49"/>
                <a:gd name="T23" fmla="*/ 74 h 81"/>
                <a:gd name="T24" fmla="*/ 20 w 49"/>
                <a:gd name="T25" fmla="*/ 76 h 81"/>
                <a:gd name="T26" fmla="*/ 24 w 49"/>
                <a:gd name="T27" fmla="*/ 77 h 81"/>
                <a:gd name="T28" fmla="*/ 26 w 49"/>
                <a:gd name="T29" fmla="*/ 77 h 81"/>
                <a:gd name="T30" fmla="*/ 28 w 49"/>
                <a:gd name="T31" fmla="*/ 77 h 81"/>
                <a:gd name="T32" fmla="*/ 29 w 49"/>
                <a:gd name="T33" fmla="*/ 76 h 81"/>
                <a:gd name="T34" fmla="*/ 30 w 49"/>
                <a:gd name="T35" fmla="*/ 75 h 81"/>
                <a:gd name="T36" fmla="*/ 33 w 49"/>
                <a:gd name="T37" fmla="*/ 71 h 81"/>
                <a:gd name="T38" fmla="*/ 35 w 49"/>
                <a:gd name="T39" fmla="*/ 65 h 81"/>
                <a:gd name="T40" fmla="*/ 36 w 49"/>
                <a:gd name="T41" fmla="*/ 58 h 81"/>
                <a:gd name="T42" fmla="*/ 38 w 49"/>
                <a:gd name="T43" fmla="*/ 48 h 81"/>
                <a:gd name="T44" fmla="*/ 38 w 49"/>
                <a:gd name="T45" fmla="*/ 37 h 81"/>
                <a:gd name="T46" fmla="*/ 37 w 49"/>
                <a:gd name="T47" fmla="*/ 25 h 81"/>
                <a:gd name="T48" fmla="*/ 35 w 49"/>
                <a:gd name="T49" fmla="*/ 15 h 81"/>
                <a:gd name="T50" fmla="*/ 35 w 49"/>
                <a:gd name="T51" fmla="*/ 13 h 81"/>
                <a:gd name="T52" fmla="*/ 33 w 49"/>
                <a:gd name="T53" fmla="*/ 11 h 81"/>
                <a:gd name="T54" fmla="*/ 32 w 49"/>
                <a:gd name="T55" fmla="*/ 9 h 81"/>
                <a:gd name="T56" fmla="*/ 31 w 49"/>
                <a:gd name="T57" fmla="*/ 7 h 81"/>
                <a:gd name="T58" fmla="*/ 30 w 49"/>
                <a:gd name="T59" fmla="*/ 6 h 81"/>
                <a:gd name="T60" fmla="*/ 29 w 49"/>
                <a:gd name="T61" fmla="*/ 5 h 81"/>
                <a:gd name="T62" fmla="*/ 27 w 49"/>
                <a:gd name="T63" fmla="*/ 4 h 81"/>
                <a:gd name="T64" fmla="*/ 24 w 49"/>
                <a:gd name="T65" fmla="*/ 4 h 81"/>
                <a:gd name="T66" fmla="*/ 22 w 49"/>
                <a:gd name="T67" fmla="*/ 4 h 81"/>
                <a:gd name="T68" fmla="*/ 24 w 49"/>
                <a:gd name="T69" fmla="*/ 0 h 81"/>
                <a:gd name="T70" fmla="*/ 30 w 49"/>
                <a:gd name="T71" fmla="*/ 1 h 81"/>
                <a:gd name="T72" fmla="*/ 35 w 49"/>
                <a:gd name="T73" fmla="*/ 4 h 81"/>
                <a:gd name="T74" fmla="*/ 40 w 49"/>
                <a:gd name="T75" fmla="*/ 9 h 81"/>
                <a:gd name="T76" fmla="*/ 44 w 49"/>
                <a:gd name="T77" fmla="*/ 15 h 81"/>
                <a:gd name="T78" fmla="*/ 46 w 49"/>
                <a:gd name="T79" fmla="*/ 22 h 81"/>
                <a:gd name="T80" fmla="*/ 48 w 49"/>
                <a:gd name="T81" fmla="*/ 31 h 81"/>
                <a:gd name="T82" fmla="*/ 49 w 49"/>
                <a:gd name="T83" fmla="*/ 39 h 81"/>
                <a:gd name="T84" fmla="*/ 48 w 49"/>
                <a:gd name="T85" fmla="*/ 48 h 81"/>
                <a:gd name="T86" fmla="*/ 47 w 49"/>
                <a:gd name="T87" fmla="*/ 56 h 81"/>
                <a:gd name="T88" fmla="*/ 45 w 49"/>
                <a:gd name="T89" fmla="*/ 63 h 81"/>
                <a:gd name="T90" fmla="*/ 40 w 49"/>
                <a:gd name="T91" fmla="*/ 71 h 81"/>
                <a:gd name="T92" fmla="*/ 35 w 49"/>
                <a:gd name="T93" fmla="*/ 77 h 81"/>
                <a:gd name="T94" fmla="*/ 30 w 49"/>
                <a:gd name="T95" fmla="*/ 80 h 81"/>
                <a:gd name="T96" fmla="*/ 24 w 49"/>
                <a:gd name="T97" fmla="*/ 81 h 81"/>
                <a:gd name="T98" fmla="*/ 17 w 49"/>
                <a:gd name="T99" fmla="*/ 79 h 81"/>
                <a:gd name="T100" fmla="*/ 11 w 49"/>
                <a:gd name="T101" fmla="*/ 75 h 81"/>
                <a:gd name="T102" fmla="*/ 6 w 49"/>
                <a:gd name="T103" fmla="*/ 67 h 81"/>
                <a:gd name="T104" fmla="*/ 3 w 49"/>
                <a:gd name="T105" fmla="*/ 60 h 81"/>
                <a:gd name="T106" fmla="*/ 1 w 49"/>
                <a:gd name="T107" fmla="*/ 51 h 81"/>
                <a:gd name="T108" fmla="*/ 0 w 49"/>
                <a:gd name="T109" fmla="*/ 41 h 81"/>
                <a:gd name="T110" fmla="*/ 1 w 49"/>
                <a:gd name="T111" fmla="*/ 29 h 81"/>
                <a:gd name="T112" fmla="*/ 3 w 49"/>
                <a:gd name="T113" fmla="*/ 19 h 81"/>
                <a:gd name="T114" fmla="*/ 8 w 49"/>
                <a:gd name="T115" fmla="*/ 10 h 81"/>
                <a:gd name="T116" fmla="*/ 15 w 49"/>
                <a:gd name="T117" fmla="*/ 4 h 81"/>
                <a:gd name="T118" fmla="*/ 19 w 49"/>
                <a:gd name="T119" fmla="*/ 1 h 81"/>
                <a:gd name="T120" fmla="*/ 24 w 49"/>
                <a:gd name="T1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81">
                  <a:moveTo>
                    <a:pt x="22" y="4"/>
                  </a:moveTo>
                  <a:lnTo>
                    <a:pt x="21" y="5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1" y="33"/>
                  </a:lnTo>
                  <a:lnTo>
                    <a:pt x="11" y="43"/>
                  </a:lnTo>
                  <a:lnTo>
                    <a:pt x="12" y="57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0" y="76"/>
                  </a:lnTo>
                  <a:lnTo>
                    <a:pt x="24" y="77"/>
                  </a:lnTo>
                  <a:lnTo>
                    <a:pt x="26" y="77"/>
                  </a:lnTo>
                  <a:lnTo>
                    <a:pt x="28" y="77"/>
                  </a:lnTo>
                  <a:lnTo>
                    <a:pt x="29" y="76"/>
                  </a:lnTo>
                  <a:lnTo>
                    <a:pt x="30" y="75"/>
                  </a:lnTo>
                  <a:lnTo>
                    <a:pt x="33" y="71"/>
                  </a:lnTo>
                  <a:lnTo>
                    <a:pt x="35" y="65"/>
                  </a:lnTo>
                  <a:lnTo>
                    <a:pt x="36" y="58"/>
                  </a:lnTo>
                  <a:lnTo>
                    <a:pt x="38" y="48"/>
                  </a:lnTo>
                  <a:lnTo>
                    <a:pt x="38" y="37"/>
                  </a:lnTo>
                  <a:lnTo>
                    <a:pt x="37" y="25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9" y="5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2" y="4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40" y="9"/>
                  </a:lnTo>
                  <a:lnTo>
                    <a:pt x="44" y="15"/>
                  </a:lnTo>
                  <a:lnTo>
                    <a:pt x="46" y="22"/>
                  </a:lnTo>
                  <a:lnTo>
                    <a:pt x="48" y="31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47" y="56"/>
                  </a:lnTo>
                  <a:lnTo>
                    <a:pt x="45" y="63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0" y="80"/>
                  </a:lnTo>
                  <a:lnTo>
                    <a:pt x="24" y="81"/>
                  </a:lnTo>
                  <a:lnTo>
                    <a:pt x="17" y="79"/>
                  </a:lnTo>
                  <a:lnTo>
                    <a:pt x="11" y="75"/>
                  </a:lnTo>
                  <a:lnTo>
                    <a:pt x="6" y="67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29"/>
                  </a:lnTo>
                  <a:lnTo>
                    <a:pt x="3" y="19"/>
                  </a:lnTo>
                  <a:lnTo>
                    <a:pt x="8" y="10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 noEditPoints="1"/>
            </p:cNvSpPr>
            <p:nvPr/>
          </p:nvSpPr>
          <p:spPr bwMode="auto">
            <a:xfrm>
              <a:off x="3440" y="1965"/>
              <a:ext cx="62" cy="95"/>
            </a:xfrm>
            <a:custGeom>
              <a:avLst/>
              <a:gdLst>
                <a:gd name="T0" fmla="*/ 37 w 62"/>
                <a:gd name="T1" fmla="*/ 13 h 95"/>
                <a:gd name="T2" fmla="*/ 6 w 62"/>
                <a:gd name="T3" fmla="*/ 61 h 95"/>
                <a:gd name="T4" fmla="*/ 37 w 62"/>
                <a:gd name="T5" fmla="*/ 61 h 95"/>
                <a:gd name="T6" fmla="*/ 37 w 62"/>
                <a:gd name="T7" fmla="*/ 13 h 95"/>
                <a:gd name="T8" fmla="*/ 41 w 62"/>
                <a:gd name="T9" fmla="*/ 0 h 95"/>
                <a:gd name="T10" fmla="*/ 49 w 62"/>
                <a:gd name="T11" fmla="*/ 0 h 95"/>
                <a:gd name="T12" fmla="*/ 49 w 62"/>
                <a:gd name="T13" fmla="*/ 61 h 95"/>
                <a:gd name="T14" fmla="*/ 62 w 62"/>
                <a:gd name="T15" fmla="*/ 61 h 95"/>
                <a:gd name="T16" fmla="*/ 62 w 62"/>
                <a:gd name="T17" fmla="*/ 70 h 95"/>
                <a:gd name="T18" fmla="*/ 49 w 62"/>
                <a:gd name="T19" fmla="*/ 70 h 95"/>
                <a:gd name="T20" fmla="*/ 49 w 62"/>
                <a:gd name="T21" fmla="*/ 95 h 95"/>
                <a:gd name="T22" fmla="*/ 37 w 62"/>
                <a:gd name="T23" fmla="*/ 95 h 95"/>
                <a:gd name="T24" fmla="*/ 37 w 62"/>
                <a:gd name="T25" fmla="*/ 70 h 95"/>
                <a:gd name="T26" fmla="*/ 0 w 62"/>
                <a:gd name="T27" fmla="*/ 70 h 95"/>
                <a:gd name="T28" fmla="*/ 0 w 62"/>
                <a:gd name="T29" fmla="*/ 63 h 95"/>
                <a:gd name="T30" fmla="*/ 41 w 62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95">
                  <a:moveTo>
                    <a:pt x="37" y="13"/>
                  </a:moveTo>
                  <a:lnTo>
                    <a:pt x="6" y="61"/>
                  </a:lnTo>
                  <a:lnTo>
                    <a:pt x="37" y="61"/>
                  </a:lnTo>
                  <a:lnTo>
                    <a:pt x="37" y="13"/>
                  </a:lnTo>
                  <a:close/>
                  <a:moveTo>
                    <a:pt x="41" y="0"/>
                  </a:moveTo>
                  <a:lnTo>
                    <a:pt x="49" y="0"/>
                  </a:lnTo>
                  <a:lnTo>
                    <a:pt x="49" y="61"/>
                  </a:lnTo>
                  <a:lnTo>
                    <a:pt x="62" y="61"/>
                  </a:lnTo>
                  <a:lnTo>
                    <a:pt x="62" y="70"/>
                  </a:lnTo>
                  <a:lnTo>
                    <a:pt x="49" y="70"/>
                  </a:lnTo>
                  <a:lnTo>
                    <a:pt x="49" y="95"/>
                  </a:lnTo>
                  <a:lnTo>
                    <a:pt x="37" y="95"/>
                  </a:lnTo>
                  <a:lnTo>
                    <a:pt x="37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TextBox 5"/>
          <p:cNvSpPr txBox="1">
            <a:spLocks noChangeArrowheads="1"/>
          </p:cNvSpPr>
          <p:nvPr/>
        </p:nvSpPr>
        <p:spPr bwMode="auto">
          <a:xfrm>
            <a:off x="304800" y="5309918"/>
            <a:ext cx="259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05 | 1234</a:t>
            </a: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0345 | 12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0125 | 34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72" name="Oval 11271"/>
          <p:cNvSpPr/>
          <p:nvPr/>
        </p:nvSpPr>
        <p:spPr bwMode="auto">
          <a:xfrm>
            <a:off x="5233733" y="1578622"/>
            <a:ext cx="3224467" cy="3731295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273" name="Oval 11272"/>
          <p:cNvSpPr/>
          <p:nvPr/>
        </p:nvSpPr>
        <p:spPr bwMode="auto">
          <a:xfrm>
            <a:off x="609600" y="5525960"/>
            <a:ext cx="2286000" cy="1179639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Concept of Tree Space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11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Tree space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Billera</a:t>
            </a:r>
            <a:r>
              <a:rPr lang="en-US" sz="2800" dirty="0">
                <a:solidFill>
                  <a:srgbClr val="000000"/>
                </a:solidFill>
              </a:rPr>
              <a:t>, Holmes, </a:t>
            </a:r>
            <a:r>
              <a:rPr lang="en-US" sz="2800" dirty="0" err="1">
                <a:solidFill>
                  <a:srgbClr val="000000"/>
                </a:solidFill>
              </a:rPr>
              <a:t>Vogtmann</a:t>
            </a:r>
            <a:r>
              <a:rPr lang="en-US" sz="2800" dirty="0">
                <a:solidFill>
                  <a:srgbClr val="000000"/>
                </a:solidFill>
              </a:rPr>
              <a:t>, 2001) </a:t>
            </a:r>
            <a:r>
              <a:rPr lang="en-US" sz="2800" dirty="0" smtClean="0">
                <a:solidFill>
                  <a:srgbClr val="000000"/>
                </a:solidFill>
              </a:rPr>
              <a:t>places </a:t>
            </a:r>
            <a:r>
              <a:rPr lang="en-US" sz="2800" dirty="0">
                <a:solidFill>
                  <a:srgbClr val="000000"/>
                </a:solidFill>
              </a:rPr>
              <a:t>trees in a </a:t>
            </a:r>
            <a:r>
              <a:rPr lang="en-US" sz="2800" dirty="0" smtClean="0">
                <a:solidFill>
                  <a:srgbClr val="000000"/>
                </a:solidFill>
              </a:rPr>
              <a:t>“Euclidean </a:t>
            </a:r>
            <a:r>
              <a:rPr lang="en-US" sz="2800" dirty="0" err="1" smtClean="0">
                <a:solidFill>
                  <a:srgbClr val="000000"/>
                </a:solidFill>
              </a:rPr>
              <a:t>Orthant</a:t>
            </a:r>
            <a:r>
              <a:rPr lang="en-US" sz="2800" dirty="0" smtClean="0">
                <a:solidFill>
                  <a:srgbClr val="000000"/>
                </a:solidFill>
              </a:rPr>
              <a:t>” setting.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Concept of Tree Space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3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Tree space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Billera</a:t>
            </a:r>
            <a:r>
              <a:rPr lang="en-US" sz="2800" dirty="0">
                <a:solidFill>
                  <a:srgbClr val="000000"/>
                </a:solidFill>
              </a:rPr>
              <a:t>, Holmes, </a:t>
            </a:r>
            <a:r>
              <a:rPr lang="en-US" sz="2800" dirty="0" err="1">
                <a:solidFill>
                  <a:srgbClr val="000000"/>
                </a:solidFill>
              </a:rPr>
              <a:t>Vogtmann</a:t>
            </a:r>
            <a:r>
              <a:rPr lang="en-US" sz="2800" dirty="0">
                <a:solidFill>
                  <a:srgbClr val="000000"/>
                </a:solidFill>
              </a:rPr>
              <a:t>, 2001) </a:t>
            </a:r>
            <a:r>
              <a:rPr lang="en-US" sz="2800" dirty="0" smtClean="0">
                <a:solidFill>
                  <a:srgbClr val="000000"/>
                </a:solidFill>
              </a:rPr>
              <a:t>places </a:t>
            </a:r>
            <a:r>
              <a:rPr lang="en-US" sz="2800" dirty="0">
                <a:solidFill>
                  <a:srgbClr val="000000"/>
                </a:solidFill>
              </a:rPr>
              <a:t>trees in a </a:t>
            </a:r>
            <a:r>
              <a:rPr lang="en-US" sz="2800" dirty="0" smtClean="0">
                <a:solidFill>
                  <a:srgbClr val="000000"/>
                </a:solidFill>
              </a:rPr>
              <a:t>“Euclidean </a:t>
            </a:r>
            <a:r>
              <a:rPr lang="en-US" sz="2800" dirty="0" err="1" smtClean="0">
                <a:solidFill>
                  <a:srgbClr val="000000"/>
                </a:solidFill>
              </a:rPr>
              <a:t>Orthant</a:t>
            </a:r>
            <a:r>
              <a:rPr lang="en-US" sz="2800" dirty="0" smtClean="0">
                <a:solidFill>
                  <a:srgbClr val="000000"/>
                </a:solidFill>
              </a:rPr>
              <a:t>” setting.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  Each n-tree is placed in an </a:t>
            </a:r>
            <a:r>
              <a:rPr lang="en-US" sz="2800" dirty="0" err="1">
                <a:solidFill>
                  <a:srgbClr val="FF0000"/>
                </a:solidFill>
              </a:rPr>
              <a:t>orthant</a:t>
            </a:r>
            <a:r>
              <a:rPr lang="en-US" sz="2800" dirty="0">
                <a:solidFill>
                  <a:srgbClr val="FF0000"/>
                </a:solidFill>
              </a:rPr>
              <a:t> of R</a:t>
            </a:r>
            <a:r>
              <a:rPr lang="en-US" sz="2800" baseline="30000" dirty="0">
                <a:solidFill>
                  <a:srgbClr val="FF0000"/>
                </a:solidFill>
              </a:rPr>
              <a:t>n-2</a:t>
            </a:r>
            <a:r>
              <a:rPr lang="en-US" sz="2800" dirty="0">
                <a:solidFill>
                  <a:srgbClr val="000000"/>
                </a:solidFill>
              </a:rPr>
              <a:t> whose (nonnegative) coordinates represent the lengths of </a:t>
            </a:r>
            <a:r>
              <a:rPr lang="en-US" sz="2800" dirty="0" smtClean="0">
                <a:solidFill>
                  <a:srgbClr val="000000"/>
                </a:solidFill>
              </a:rPr>
              <a:t>the edges </a:t>
            </a:r>
            <a:r>
              <a:rPr lang="en-US" sz="2800" dirty="0">
                <a:solidFill>
                  <a:srgbClr val="000000"/>
                </a:solidFill>
              </a:rPr>
              <a:t>in tree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Concept of Tree Space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43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Tree space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Billera</a:t>
            </a:r>
            <a:r>
              <a:rPr lang="en-US" sz="2800" dirty="0">
                <a:solidFill>
                  <a:srgbClr val="000000"/>
                </a:solidFill>
              </a:rPr>
              <a:t>, Holmes, </a:t>
            </a:r>
            <a:r>
              <a:rPr lang="en-US" sz="2800" dirty="0" err="1">
                <a:solidFill>
                  <a:srgbClr val="000000"/>
                </a:solidFill>
              </a:rPr>
              <a:t>Vogtmann</a:t>
            </a:r>
            <a:r>
              <a:rPr lang="en-US" sz="2800" dirty="0">
                <a:solidFill>
                  <a:srgbClr val="000000"/>
                </a:solidFill>
              </a:rPr>
              <a:t>, 2001) </a:t>
            </a:r>
            <a:r>
              <a:rPr lang="en-US" sz="2800" dirty="0" smtClean="0">
                <a:solidFill>
                  <a:srgbClr val="000000"/>
                </a:solidFill>
              </a:rPr>
              <a:t>places </a:t>
            </a:r>
            <a:r>
              <a:rPr lang="en-US" sz="2800" dirty="0">
                <a:solidFill>
                  <a:srgbClr val="000000"/>
                </a:solidFill>
              </a:rPr>
              <a:t>trees in a </a:t>
            </a:r>
            <a:r>
              <a:rPr lang="en-US" sz="2800" dirty="0" smtClean="0">
                <a:solidFill>
                  <a:srgbClr val="000000"/>
                </a:solidFill>
              </a:rPr>
              <a:t>“Euclidean </a:t>
            </a:r>
            <a:r>
              <a:rPr lang="en-US" sz="2800" dirty="0" err="1" smtClean="0">
                <a:solidFill>
                  <a:srgbClr val="000000"/>
                </a:solidFill>
              </a:rPr>
              <a:t>Orthant</a:t>
            </a:r>
            <a:r>
              <a:rPr lang="en-US" sz="2800" dirty="0" smtClean="0">
                <a:solidFill>
                  <a:srgbClr val="000000"/>
                </a:solidFill>
              </a:rPr>
              <a:t>” setting.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  Each n-tree is placed in an </a:t>
            </a:r>
            <a:r>
              <a:rPr lang="en-US" sz="2800" dirty="0" err="1">
                <a:solidFill>
                  <a:srgbClr val="FF0000"/>
                </a:solidFill>
              </a:rPr>
              <a:t>orthant</a:t>
            </a:r>
            <a:r>
              <a:rPr lang="en-US" sz="2800" dirty="0">
                <a:solidFill>
                  <a:srgbClr val="FF0000"/>
                </a:solidFill>
              </a:rPr>
              <a:t> of R</a:t>
            </a:r>
            <a:r>
              <a:rPr lang="en-US" sz="2800" baseline="30000" dirty="0">
                <a:solidFill>
                  <a:srgbClr val="FF0000"/>
                </a:solidFill>
              </a:rPr>
              <a:t>n-2</a:t>
            </a:r>
            <a:r>
              <a:rPr lang="en-US" sz="2800" dirty="0">
                <a:solidFill>
                  <a:srgbClr val="000000"/>
                </a:solidFill>
              </a:rPr>
              <a:t> whose (nonnegative) coordinates represent the lengths of </a:t>
            </a:r>
            <a:r>
              <a:rPr lang="en-US" sz="2800" dirty="0" smtClean="0">
                <a:solidFill>
                  <a:srgbClr val="000000"/>
                </a:solidFill>
              </a:rPr>
              <a:t>the edges </a:t>
            </a:r>
            <a:r>
              <a:rPr lang="en-US" sz="2800" dirty="0">
                <a:solidFill>
                  <a:srgbClr val="000000"/>
                </a:solidFill>
              </a:rPr>
              <a:t>in tree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dirty="0" err="1">
                <a:solidFill>
                  <a:srgbClr val="000000"/>
                </a:solidFill>
              </a:rPr>
              <a:t>Orthants</a:t>
            </a:r>
            <a:r>
              <a:rPr lang="en-US" sz="2800" dirty="0">
                <a:solidFill>
                  <a:srgbClr val="000000"/>
                </a:solidFill>
              </a:rPr>
              <a:t> are pasted together along boundaries of </a:t>
            </a:r>
            <a:r>
              <a:rPr lang="en-US" sz="2800" dirty="0">
                <a:solidFill>
                  <a:srgbClr val="FF0000"/>
                </a:solidFill>
              </a:rPr>
              <a:t>common edges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723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Concept of Tree Space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7620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</a:rPr>
              <a:t>Tree space</a:t>
            </a:r>
            <a:r>
              <a:rPr lang="en-US" sz="2800" dirty="0">
                <a:solidFill>
                  <a:srgbClr val="000000"/>
                </a:solidFill>
              </a:rPr>
              <a:t> (</a:t>
            </a:r>
            <a:r>
              <a:rPr lang="en-US" sz="2800" dirty="0" err="1">
                <a:solidFill>
                  <a:srgbClr val="000000"/>
                </a:solidFill>
              </a:rPr>
              <a:t>Billera</a:t>
            </a:r>
            <a:r>
              <a:rPr lang="en-US" sz="2800" dirty="0">
                <a:solidFill>
                  <a:srgbClr val="000000"/>
                </a:solidFill>
              </a:rPr>
              <a:t>, Holmes, </a:t>
            </a:r>
            <a:r>
              <a:rPr lang="en-US" sz="2800" dirty="0" err="1">
                <a:solidFill>
                  <a:srgbClr val="000000"/>
                </a:solidFill>
              </a:rPr>
              <a:t>Vogtmann</a:t>
            </a:r>
            <a:r>
              <a:rPr lang="en-US" sz="2800" dirty="0">
                <a:solidFill>
                  <a:srgbClr val="000000"/>
                </a:solidFill>
              </a:rPr>
              <a:t>, 2001) </a:t>
            </a:r>
            <a:r>
              <a:rPr lang="en-US" sz="2800" dirty="0" smtClean="0">
                <a:solidFill>
                  <a:srgbClr val="000000"/>
                </a:solidFill>
              </a:rPr>
              <a:t>places </a:t>
            </a:r>
            <a:r>
              <a:rPr lang="en-US" sz="2800" dirty="0">
                <a:solidFill>
                  <a:srgbClr val="000000"/>
                </a:solidFill>
              </a:rPr>
              <a:t>trees in a </a:t>
            </a:r>
            <a:r>
              <a:rPr lang="en-US" sz="2800" dirty="0" smtClean="0">
                <a:solidFill>
                  <a:srgbClr val="000000"/>
                </a:solidFill>
              </a:rPr>
              <a:t>“Euclidean </a:t>
            </a:r>
            <a:r>
              <a:rPr lang="en-US" sz="2800" dirty="0" err="1" smtClean="0">
                <a:solidFill>
                  <a:srgbClr val="000000"/>
                </a:solidFill>
              </a:rPr>
              <a:t>Orthant</a:t>
            </a:r>
            <a:r>
              <a:rPr lang="en-US" sz="2800" dirty="0" smtClean="0">
                <a:solidFill>
                  <a:srgbClr val="000000"/>
                </a:solidFill>
              </a:rPr>
              <a:t>” setting.</a:t>
            </a:r>
            <a:endParaRPr lang="en-US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  Each n-tree is placed in an </a:t>
            </a:r>
            <a:r>
              <a:rPr lang="en-US" sz="2800" dirty="0" err="1">
                <a:solidFill>
                  <a:srgbClr val="FF0000"/>
                </a:solidFill>
              </a:rPr>
              <a:t>orthant</a:t>
            </a:r>
            <a:r>
              <a:rPr lang="en-US" sz="2800" dirty="0">
                <a:solidFill>
                  <a:srgbClr val="FF0000"/>
                </a:solidFill>
              </a:rPr>
              <a:t> of R</a:t>
            </a:r>
            <a:r>
              <a:rPr lang="en-US" sz="2800" baseline="30000" dirty="0">
                <a:solidFill>
                  <a:srgbClr val="FF0000"/>
                </a:solidFill>
              </a:rPr>
              <a:t>n-2</a:t>
            </a:r>
            <a:r>
              <a:rPr lang="en-US" sz="2800" dirty="0">
                <a:solidFill>
                  <a:srgbClr val="000000"/>
                </a:solidFill>
              </a:rPr>
              <a:t> whose (nonnegative) coordinates represent the lengths of </a:t>
            </a:r>
            <a:r>
              <a:rPr lang="en-US" sz="2800" dirty="0" smtClean="0">
                <a:solidFill>
                  <a:srgbClr val="000000"/>
                </a:solidFill>
              </a:rPr>
              <a:t>the edges </a:t>
            </a:r>
            <a:r>
              <a:rPr lang="en-US" sz="2800" dirty="0">
                <a:solidFill>
                  <a:srgbClr val="000000"/>
                </a:solidFill>
              </a:rPr>
              <a:t>in tree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dirty="0" err="1">
                <a:solidFill>
                  <a:srgbClr val="000000"/>
                </a:solidFill>
              </a:rPr>
              <a:t>Orthants</a:t>
            </a:r>
            <a:r>
              <a:rPr lang="en-US" sz="2800" dirty="0">
                <a:solidFill>
                  <a:srgbClr val="000000"/>
                </a:solidFill>
              </a:rPr>
              <a:t> are pasted together along boundaries of </a:t>
            </a:r>
            <a:r>
              <a:rPr lang="en-US" sz="2800" dirty="0">
                <a:solidFill>
                  <a:srgbClr val="FF0000"/>
                </a:solidFill>
              </a:rPr>
              <a:t>common edges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2</a:t>
            </a:r>
            <a:r>
              <a:rPr lang="en-US" sz="2800" baseline="30000" dirty="0" smtClean="0">
                <a:solidFill>
                  <a:srgbClr val="000000"/>
                </a:solidFill>
              </a:rPr>
              <a:t>n </a:t>
            </a:r>
            <a:r>
              <a:rPr lang="en-US" sz="2800" dirty="0" smtClean="0">
                <a:solidFill>
                  <a:srgbClr val="000000"/>
                </a:solidFill>
              </a:rPr>
              <a:t>– n – 2 possible internal edges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148513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Blood vessel tree data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434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00"/>
                </a:solidFill>
              </a:rPr>
              <a:t>Marron’s brain: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From MRA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Reconstruct trees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in 3d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>
                <a:solidFill>
                  <a:srgbClr val="000000"/>
                </a:solidFill>
              </a:rPr>
              <a:t>  Rotate to view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5029200" y="1554163"/>
            <a:ext cx="3906838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6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</a:t>
            </a:r>
            <a:r>
              <a:rPr lang="en-US" dirty="0" err="1" smtClean="0"/>
              <a:t>Orthants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2060"/>
                </a:solidFill>
              </a:rPr>
              <a:t>R</a:t>
            </a:r>
            <a:r>
              <a:rPr lang="en-US" baseline="30000" dirty="0">
                <a:solidFill>
                  <a:srgbClr val="002060"/>
                </a:solidFill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(pic here)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980"/>
            <a:ext cx="9144000" cy="44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Tree Space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Examples, T-4</a:t>
            </a:r>
          </a:p>
        </p:txBody>
      </p:sp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18462" r="4063" b="6154"/>
          <a:stretch>
            <a:fillRect/>
          </a:stretch>
        </p:blipFill>
        <p:spPr bwMode="auto">
          <a:xfrm>
            <a:off x="0" y="2590800"/>
            <a:ext cx="4229100" cy="233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15778" r="5084" b="3641"/>
          <a:stretch>
            <a:fillRect/>
          </a:stretch>
        </p:blipFill>
        <p:spPr bwMode="auto">
          <a:xfrm>
            <a:off x="4399949" y="2358081"/>
            <a:ext cx="4727575" cy="301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3504" y="1371600"/>
                <a:ext cx="3706696" cy="825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5B5249"/>
                          </a:solidFill>
                          <a:latin typeface="Cambria Math"/>
                        </a:rPr>
                        <m:t>𝐸𝑑𝑔𝑒</m:t>
                      </m:r>
                      <m:r>
                        <a:rPr lang="en-US" sz="2400" i="1">
                          <a:solidFill>
                            <a:srgbClr val="5B5249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2400" i="1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solidFill>
                                      <a:srgbClr val="92D050"/>
                                    </a:solidFill>
                                    <a:latin typeface="Cambria Math"/>
                                  </a:rPr>
                                  <m:t>       </m:t>
                                </m:r>
                                <m:r>
                                  <a:rPr lang="en-US" sz="2400" i="1">
                                    <a:solidFill>
                                      <a:srgbClr val="5B5249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𝑂𝑢𝑡</m:t>
                                </m:r>
                                <m:r>
                                  <a:rPr lang="en-US" sz="2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en-US" sz="2400" i="1">
                                    <a:solidFill>
                                      <a:srgbClr val="5B5249"/>
                                    </a:solidFill>
                                    <a:latin typeface="Cambria Math"/>
                                  </a:rPr>
                                  <m:t>𝑖𝑓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04" y="1371600"/>
                <a:ext cx="3706696" cy="82529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28800" y="5638800"/>
            <a:ext cx="5651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dirty="0">
                <a:solidFill>
                  <a:srgbClr val="FF0000"/>
                </a:solidFill>
              </a:rPr>
              <a:t>Set of mutually compatible splits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 tree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248400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B5249"/>
                </a:solidFill>
              </a:rPr>
              <a:t>Thanks to Megan Owen</a:t>
            </a:r>
            <a:endParaRPr lang="en-US" sz="1600" dirty="0">
              <a:solidFill>
                <a:srgbClr val="5B5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  = 0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33600" y="1892587"/>
            <a:ext cx="3810000" cy="32890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8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(point)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33600" y="1892587"/>
            <a:ext cx="3810000" cy="328901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25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(point)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1-edge Trees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(line)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819400" y="3429000"/>
            <a:ext cx="3124200" cy="9144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935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Star Tree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(point)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1-edge Trees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(line)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2-edge Trees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(planes)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819400" y="4610100"/>
            <a:ext cx="2133600" cy="2667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800350" y="3616136"/>
            <a:ext cx="2286000" cy="1260664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819400" y="4014787"/>
            <a:ext cx="3886200" cy="88106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01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Manifolds (planes)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f </a:t>
            </a:r>
            <a:r>
              <a:rPr lang="en-US" sz="3200" u="sng" dirty="0" smtClean="0">
                <a:solidFill>
                  <a:srgbClr val="000000"/>
                </a:solidFill>
              </a:rPr>
              <a:t>Different Dimensions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Glued Together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14600" y="5181600"/>
            <a:ext cx="34290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4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quadrants meeting at common axis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752600"/>
            <a:ext cx="47434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600200"/>
            <a:ext cx="381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Mathematical</a:t>
            </a:r>
          </a:p>
          <a:p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Construct: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i="1" dirty="0" smtClean="0">
                <a:solidFill>
                  <a:srgbClr val="000000"/>
                </a:solidFill>
              </a:rPr>
              <a:t>Manifold Stratified</a:t>
            </a:r>
          </a:p>
          <a:p>
            <a:r>
              <a:rPr lang="en-US" sz="3200" i="1" dirty="0" smtClean="0">
                <a:solidFill>
                  <a:srgbClr val="000000"/>
                </a:solidFill>
              </a:rPr>
              <a:t>Space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Manifolds (planes)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o</a:t>
            </a:r>
            <a:r>
              <a:rPr lang="en-US" sz="3200" dirty="0" smtClean="0">
                <a:solidFill>
                  <a:srgbClr val="000000"/>
                </a:solidFill>
              </a:rPr>
              <a:t>f </a:t>
            </a:r>
            <a:r>
              <a:rPr lang="en-US" sz="3200" u="sng" dirty="0" smtClean="0">
                <a:solidFill>
                  <a:srgbClr val="000000"/>
                </a:solidFill>
              </a:rPr>
              <a:t>Different Dimensions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Glued Together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14600" y="5181600"/>
            <a:ext cx="3429000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514600" y="4108579"/>
            <a:ext cx="3429000" cy="1682621"/>
          </a:xfrm>
          <a:prstGeom prst="straightConnector1">
            <a:avLst/>
          </a:prstGeom>
          <a:noFill/>
          <a:ln w="25400" cap="flat" cmpd="sng" algn="ctr">
            <a:solidFill>
              <a:srgbClr val="D357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981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12006</TotalTime>
  <Words>1645</Words>
  <Application>Microsoft Office PowerPoint</Application>
  <PresentationFormat>On-screen Show (4:3)</PresentationFormat>
  <Paragraphs>604</Paragraphs>
  <Slides>114</Slides>
  <Notes>93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7" baseType="lpstr">
      <vt:lpstr>1_Default Design</vt:lpstr>
      <vt:lpstr>Nature</vt:lpstr>
      <vt:lpstr>Image File</vt:lpstr>
      <vt:lpstr>Statistics – O. R. 891 Object Oriented Data Analysis</vt:lpstr>
      <vt:lpstr>Blood vessel tree data</vt:lpstr>
      <vt:lpstr>Phylogenetic Trees</vt:lpstr>
      <vt:lpstr>Euclidean Orthant Approach</vt:lpstr>
      <vt:lpstr>Euclidean Orthant Approach</vt:lpstr>
      <vt:lpstr>Euclidean Orthant Approach</vt:lpstr>
      <vt:lpstr>Euclidean Orthant Approach</vt:lpstr>
      <vt:lpstr>Euclidean Orthant Approach</vt:lpstr>
      <vt:lpstr>Blood vessel tree data</vt:lpstr>
      <vt:lpstr>Vessel Locations</vt:lpstr>
      <vt:lpstr>Vessel Locations</vt:lpstr>
      <vt:lpstr>Vessel Locations</vt:lpstr>
      <vt:lpstr>Vessel Locations</vt:lpstr>
      <vt:lpstr>Vessel Locations</vt:lpstr>
      <vt:lpstr>Vessel Locations</vt:lpstr>
      <vt:lpstr>Common Color</vt:lpstr>
      <vt:lpstr>Common Color</vt:lpstr>
      <vt:lpstr>Common Color</vt:lpstr>
      <vt:lpstr>Common Color</vt:lpstr>
      <vt:lpstr>Common Color</vt:lpstr>
      <vt:lpstr>Common Color</vt:lpstr>
      <vt:lpstr>Cortical Surface &amp; Landmarks</vt:lpstr>
      <vt:lpstr>Cortical Surface &amp; Landmarks</vt:lpstr>
      <vt:lpstr>Cortical Surface &amp; Landmarks</vt:lpstr>
      <vt:lpstr>Cortical Surface &amp; Landmarks</vt:lpstr>
      <vt:lpstr>Cortical Surface &amp; Landmarks</vt:lpstr>
      <vt:lpstr>Cortical Surface &amp; Landmarks</vt:lpstr>
      <vt:lpstr>Landmarks and Vessels</vt:lpstr>
      <vt:lpstr>Landmarks and Vessels</vt:lpstr>
      <vt:lpstr>Landmarks and Vessels</vt:lpstr>
      <vt:lpstr>Landmarks and Vessels</vt:lpstr>
      <vt:lpstr>Landmarks and Vessels</vt:lpstr>
      <vt:lpstr>Landmarks and Vessels</vt:lpstr>
      <vt:lpstr>Attach Landmarks &amp; Subtrees</vt:lpstr>
      <vt:lpstr>Attach Landmarks &amp; Subtrees</vt:lpstr>
      <vt:lpstr>Attach Landmarks &amp; Subtrees</vt:lpstr>
      <vt:lpstr>Attach Landmarks &amp; Subtrees</vt:lpstr>
      <vt:lpstr>Attach Landmarks &amp; Subtrees</vt:lpstr>
      <vt:lpstr>Attach Landmarks &amp; Subtrees</vt:lpstr>
      <vt:lpstr>Highlight Orphans</vt:lpstr>
      <vt:lpstr>Highlight Orphans</vt:lpstr>
      <vt:lpstr>Highlight Orphans</vt:lpstr>
      <vt:lpstr>Highlight Orphans</vt:lpstr>
      <vt:lpstr>Highlight Orphans</vt:lpstr>
      <vt:lpstr>Trim Orphans</vt:lpstr>
      <vt:lpstr>Highlight Orphans</vt:lpstr>
      <vt:lpstr>Trim Orphans</vt:lpstr>
      <vt:lpstr>Trim Orphans</vt:lpstr>
      <vt:lpstr>Trim Orphans</vt:lpstr>
      <vt:lpstr>Trim Orphans</vt:lpstr>
      <vt:lpstr>Trim Orphans</vt:lpstr>
      <vt:lpstr>Final Tree (common leaves)</vt:lpstr>
      <vt:lpstr>Final Tree (common leaves)</vt:lpstr>
      <vt:lpstr>Final Tree (common leaves)</vt:lpstr>
      <vt:lpstr>Final Tree (common leaves)</vt:lpstr>
      <vt:lpstr>Final Tree (common leaves)</vt:lpstr>
      <vt:lpstr>Final Tree (common leaves)</vt:lpstr>
      <vt:lpstr>Euclidean Orthant Approach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Labeled n-Trees</vt:lpstr>
      <vt:lpstr>Toy Examples</vt:lpstr>
      <vt:lpstr>Toy Examples</vt:lpstr>
      <vt:lpstr>Toy Examples</vt:lpstr>
      <vt:lpstr>Toy Examples</vt:lpstr>
      <vt:lpstr>Characterizing Edges</vt:lpstr>
      <vt:lpstr>Characterizing Edges</vt:lpstr>
      <vt:lpstr>Characterizing Edges</vt:lpstr>
      <vt:lpstr>Characterizing Trees</vt:lpstr>
      <vt:lpstr>Characterizing Trees</vt:lpstr>
      <vt:lpstr>Characterizing Trees</vt:lpstr>
      <vt:lpstr>Characterizing Trees</vt:lpstr>
      <vt:lpstr>Characterizing Trees</vt:lpstr>
      <vt:lpstr>Incompatible Splits Example </vt:lpstr>
      <vt:lpstr>Characterizing Tree Edges</vt:lpstr>
      <vt:lpstr>Characterizing Tree Edges</vt:lpstr>
      <vt:lpstr>Characterizing Tree Edges</vt:lpstr>
      <vt:lpstr>The Concept of Tree Space</vt:lpstr>
      <vt:lpstr>The Concept of Tree Space</vt:lpstr>
      <vt:lpstr>The Concept of Tree Space</vt:lpstr>
      <vt:lpstr>The Concept of Tree Space</vt:lpstr>
      <vt:lpstr>Positive Orthants in R3</vt:lpstr>
      <vt:lpstr>Tree Space Examples, T-4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Three quadrants meeting at common axis</vt:lpstr>
      <vt:lpstr>‘Connectivity’ of T-4</vt:lpstr>
      <vt:lpstr>‘Connectivity’ of T-4</vt:lpstr>
      <vt:lpstr>‘Connectivity’ of T-4</vt:lpstr>
      <vt:lpstr>‘Connectivity’ of T-4</vt:lpstr>
      <vt:lpstr>‘Connectivity’ of T-4</vt:lpstr>
      <vt:lpstr>‘Connectivity’ of T-4</vt:lpstr>
      <vt:lpstr>‘Connectivity’ of T-4</vt:lpstr>
      <vt:lpstr>Paths Between Trees</vt:lpstr>
      <vt:lpstr>Geodesic Paths</vt:lpstr>
      <vt:lpstr>Geodesic Paths</vt:lpstr>
      <vt:lpstr>Geodesic Paths</vt:lpstr>
      <vt:lpstr>Geodesic Paths</vt:lpstr>
      <vt:lpstr>Geodesic Examples, T-4</vt:lpstr>
      <vt:lpstr>Geodesic Examples, T-4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544</cp:revision>
  <dcterms:created xsi:type="dcterms:W3CDTF">2001-06-08T01:38:43Z</dcterms:created>
  <dcterms:modified xsi:type="dcterms:W3CDTF">2012-11-20T16:49:33Z</dcterms:modified>
</cp:coreProperties>
</file>