
<file path=[Content_Types].xml><?xml version="1.0" encoding="utf-8"?>
<Types xmlns="http://schemas.openxmlformats.org/package/2006/content-types">
  <Default Extension="bin" ContentType="application/vnd.openxmlformats-officedocument.oleObject"/>
  <Default Extension="mpg" ContentType="video/mpeg"/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slides/slide102.xml" ContentType="application/vnd.openxmlformats-officedocument.presentationml.slide+xml"/>
  <Override PartName="/ppt/slides/slide103.xml" ContentType="application/vnd.openxmlformats-officedocument.presentationml.slide+xml"/>
  <Override PartName="/ppt/slides/slide104.xml" ContentType="application/vnd.openxmlformats-officedocument.presentationml.slide+xml"/>
  <Override PartName="/ppt/slides/slide105.xml" ContentType="application/vnd.openxmlformats-officedocument.presentationml.slide+xml"/>
  <Override PartName="/ppt/slides/slide106.xml" ContentType="application/vnd.openxmlformats-officedocument.presentationml.slide+xml"/>
  <Override PartName="/ppt/slides/slide107.xml" ContentType="application/vnd.openxmlformats-officedocument.presentationml.slide+xml"/>
  <Override PartName="/ppt/slides/slide108.xml" ContentType="application/vnd.openxmlformats-officedocument.presentationml.slide+xml"/>
  <Override PartName="/ppt/slides/slide109.xml" ContentType="application/vnd.openxmlformats-officedocument.presentationml.slide+xml"/>
  <Override PartName="/ppt/slides/slide110.xml" ContentType="application/vnd.openxmlformats-officedocument.presentationml.slide+xml"/>
  <Override PartName="/ppt/slides/slide111.xml" ContentType="application/vnd.openxmlformats-officedocument.presentationml.slide+xml"/>
  <Override PartName="/ppt/slides/slide112.xml" ContentType="application/vnd.openxmlformats-officedocument.presentationml.slide+xml"/>
  <Override PartName="/ppt/slides/slide113.xml" ContentType="application/vnd.openxmlformats-officedocument.presentationml.slide+xml"/>
  <Override PartName="/ppt/slides/slide114.xml" ContentType="application/vnd.openxmlformats-officedocument.presentationml.slide+xml"/>
  <Override PartName="/ppt/slides/slide115.xml" ContentType="application/vnd.openxmlformats-officedocument.presentationml.slide+xml"/>
  <Override PartName="/ppt/slides/slide116.xml" ContentType="application/vnd.openxmlformats-officedocument.presentationml.slide+xml"/>
  <Override PartName="/ppt/slides/slide117.xml" ContentType="application/vnd.openxmlformats-officedocument.presentationml.slide+xml"/>
  <Override PartName="/ppt/slides/slide118.xml" ContentType="application/vnd.openxmlformats-officedocument.presentationml.slide+xml"/>
  <Override PartName="/ppt/slides/slide119.xml" ContentType="application/vnd.openxmlformats-officedocument.presentationml.slide+xml"/>
  <Override PartName="/ppt/slides/slide120.xml" ContentType="application/vnd.openxmlformats-officedocument.presentationml.slide+xml"/>
  <Override PartName="/ppt/slides/slide121.xml" ContentType="application/vnd.openxmlformats-officedocument.presentationml.slide+xml"/>
  <Override PartName="/ppt/slides/slide122.xml" ContentType="application/vnd.openxmlformats-officedocument.presentationml.slide+xml"/>
  <Override PartName="/ppt/slides/slide123.xml" ContentType="application/vnd.openxmlformats-officedocument.presentationml.slide+xml"/>
  <Override PartName="/ppt/slides/slide124.xml" ContentType="application/vnd.openxmlformats-officedocument.presentationml.slide+xml"/>
  <Override PartName="/ppt/slides/slide125.xml" ContentType="application/vnd.openxmlformats-officedocument.presentationml.slide+xml"/>
  <Override PartName="/ppt/slides/slide126.xml" ContentType="application/vnd.openxmlformats-officedocument.presentationml.slide+xml"/>
  <Override PartName="/ppt/slides/slide127.xml" ContentType="application/vnd.openxmlformats-officedocument.presentationml.slide+xml"/>
  <Override PartName="/ppt/slides/slide128.xml" ContentType="application/vnd.openxmlformats-officedocument.presentationml.slide+xml"/>
  <Override PartName="/ppt/slides/slide12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ppt/notesSlides/notesSlide56.xml" ContentType="application/vnd.openxmlformats-officedocument.presentationml.notesSlide+xml"/>
  <Override PartName="/ppt/notesSlides/notesSlide57.xml" ContentType="application/vnd.openxmlformats-officedocument.presentationml.notesSlide+xml"/>
  <Override PartName="/ppt/notesSlides/notesSlide58.xml" ContentType="application/vnd.openxmlformats-officedocument.presentationml.notesSlide+xml"/>
  <Override PartName="/ppt/notesSlides/notesSlide59.xml" ContentType="application/vnd.openxmlformats-officedocument.presentationml.notesSlide+xml"/>
  <Override PartName="/ppt/notesSlides/notesSlide60.xml" ContentType="application/vnd.openxmlformats-officedocument.presentationml.notesSlide+xml"/>
  <Override PartName="/ppt/notesSlides/notesSlide61.xml" ContentType="application/vnd.openxmlformats-officedocument.presentationml.notesSlide+xml"/>
  <Override PartName="/ppt/notesSlides/notesSlide62.xml" ContentType="application/vnd.openxmlformats-officedocument.presentationml.notesSlide+xml"/>
  <Override PartName="/ppt/notesSlides/notesSlide63.xml" ContentType="application/vnd.openxmlformats-officedocument.presentationml.notesSlide+xml"/>
  <Override PartName="/ppt/notesSlides/notesSlide64.xml" ContentType="application/vnd.openxmlformats-officedocument.presentationml.notesSlide+xml"/>
  <Override PartName="/ppt/notesSlides/notesSlide65.xml" ContentType="application/vnd.openxmlformats-officedocument.presentationml.notesSlide+xml"/>
  <Override PartName="/ppt/notesSlides/notesSlide66.xml" ContentType="application/vnd.openxmlformats-officedocument.presentationml.notesSlide+xml"/>
  <Override PartName="/ppt/notesSlides/notesSlide67.xml" ContentType="application/vnd.openxmlformats-officedocument.presentationml.notesSlide+xml"/>
  <Override PartName="/ppt/notesSlides/notesSlide68.xml" ContentType="application/vnd.openxmlformats-officedocument.presentationml.notesSlide+xml"/>
  <Override PartName="/ppt/notesSlides/notesSlide69.xml" ContentType="application/vnd.openxmlformats-officedocument.presentationml.notesSlide+xml"/>
  <Override PartName="/ppt/notesSlides/notesSlide70.xml" ContentType="application/vnd.openxmlformats-officedocument.presentationml.notesSlide+xml"/>
  <Override PartName="/ppt/notesSlides/notesSlide71.xml" ContentType="application/vnd.openxmlformats-officedocument.presentationml.notesSlide+xml"/>
  <Override PartName="/ppt/notesSlides/notesSlide72.xml" ContentType="application/vnd.openxmlformats-officedocument.presentationml.notesSlide+xml"/>
  <Override PartName="/ppt/notesSlides/notesSlide73.xml" ContentType="application/vnd.openxmlformats-officedocument.presentationml.notesSlide+xml"/>
  <Override PartName="/ppt/notesSlides/notesSlide74.xml" ContentType="application/vnd.openxmlformats-officedocument.presentationml.notesSlide+xml"/>
  <Override PartName="/ppt/notesSlides/notesSlide75.xml" ContentType="application/vnd.openxmlformats-officedocument.presentationml.notesSlide+xml"/>
  <Override PartName="/ppt/notesSlides/notesSlide76.xml" ContentType="application/vnd.openxmlformats-officedocument.presentationml.notesSlide+xml"/>
  <Override PartName="/ppt/notesSlides/notesSlide77.xml" ContentType="application/vnd.openxmlformats-officedocument.presentationml.notesSlide+xml"/>
  <Override PartName="/ppt/notesSlides/notesSlide78.xml" ContentType="application/vnd.openxmlformats-officedocument.presentationml.notesSlide+xml"/>
  <Override PartName="/ppt/notesSlides/notesSlide79.xml" ContentType="application/vnd.openxmlformats-officedocument.presentationml.notesSlide+xml"/>
  <Override PartName="/ppt/notesSlides/notesSlide80.xml" ContentType="application/vnd.openxmlformats-officedocument.presentationml.notesSlide+xml"/>
  <Override PartName="/ppt/notesSlides/notesSlide81.xml" ContentType="application/vnd.openxmlformats-officedocument.presentationml.notesSlide+xml"/>
  <Override PartName="/ppt/notesSlides/notesSlide82.xml" ContentType="application/vnd.openxmlformats-officedocument.presentationml.notesSlide+xml"/>
  <Override PartName="/ppt/notesSlides/notesSlide83.xml" ContentType="application/vnd.openxmlformats-officedocument.presentationml.notesSlide+xml"/>
  <Override PartName="/ppt/notesSlides/notesSlide84.xml" ContentType="application/vnd.openxmlformats-officedocument.presentationml.notesSlide+xml"/>
  <Override PartName="/ppt/notesSlides/notesSlide85.xml" ContentType="application/vnd.openxmlformats-officedocument.presentationml.notesSlide+xml"/>
  <Override PartName="/ppt/notesSlides/notesSlide86.xml" ContentType="application/vnd.openxmlformats-officedocument.presentationml.notesSlide+xml"/>
  <Override PartName="/ppt/notesSlides/notesSlide87.xml" ContentType="application/vnd.openxmlformats-officedocument.presentationml.notesSlide+xml"/>
  <Override PartName="/ppt/notesSlides/notesSlide88.xml" ContentType="application/vnd.openxmlformats-officedocument.presentationml.notesSlide+xml"/>
  <Override PartName="/ppt/notesSlides/notesSlide89.xml" ContentType="application/vnd.openxmlformats-officedocument.presentationml.notesSlide+xml"/>
  <Override PartName="/ppt/notesSlides/notesSlide90.xml" ContentType="application/vnd.openxmlformats-officedocument.presentationml.notesSlide+xml"/>
  <Override PartName="/ppt/notesSlides/notesSlide91.xml" ContentType="application/vnd.openxmlformats-officedocument.presentationml.notesSlide+xml"/>
  <Override PartName="/ppt/notesSlides/notesSlide92.xml" ContentType="application/vnd.openxmlformats-officedocument.presentationml.notesSlide+xml"/>
  <Override PartName="/ppt/notesSlides/notesSlide93.xml" ContentType="application/vnd.openxmlformats-officedocument.presentationml.notesSlide+xml"/>
  <Override PartName="/ppt/notesSlides/notesSlide94.xml" ContentType="application/vnd.openxmlformats-officedocument.presentationml.notesSlide+xml"/>
  <Override PartName="/ppt/notesSlides/notesSlide95.xml" ContentType="application/vnd.openxmlformats-officedocument.presentationml.notesSlide+xml"/>
  <Override PartName="/ppt/notesSlides/notesSlide96.xml" ContentType="application/vnd.openxmlformats-officedocument.presentationml.notesSlide+xml"/>
  <Override PartName="/ppt/notesSlides/notesSlide97.xml" ContentType="application/vnd.openxmlformats-officedocument.presentationml.notesSlide+xml"/>
  <Override PartName="/ppt/notesSlides/notesSlide98.xml" ContentType="application/vnd.openxmlformats-officedocument.presentationml.notesSlide+xml"/>
  <Override PartName="/ppt/notesSlides/notesSlide99.xml" ContentType="application/vnd.openxmlformats-officedocument.presentationml.notesSlide+xml"/>
  <Override PartName="/ppt/notesSlides/notesSlide100.xml" ContentType="application/vnd.openxmlformats-officedocument.presentationml.notesSlide+xml"/>
  <Override PartName="/ppt/notesSlides/notesSlide101.xml" ContentType="application/vnd.openxmlformats-officedocument.presentationml.notesSlide+xml"/>
  <Override PartName="/ppt/notesSlides/notesSlide102.xml" ContentType="application/vnd.openxmlformats-officedocument.presentationml.notesSlide+xml"/>
  <Override PartName="/ppt/notesSlides/notesSlide103.xml" ContentType="application/vnd.openxmlformats-officedocument.presentationml.notesSlide+xml"/>
  <Override PartName="/ppt/notesSlides/notesSlide104.xml" ContentType="application/vnd.openxmlformats-officedocument.presentationml.notesSlide+xml"/>
  <Override PartName="/ppt/notesSlides/notesSlide105.xml" ContentType="application/vnd.openxmlformats-officedocument.presentationml.notesSlide+xml"/>
  <Override PartName="/ppt/notesSlides/notesSlide106.xml" ContentType="application/vnd.openxmlformats-officedocument.presentationml.notesSlide+xml"/>
  <Override PartName="/ppt/notesSlides/notesSlide107.xml" ContentType="application/vnd.openxmlformats-officedocument.presentationml.notesSlide+xml"/>
  <Override PartName="/ppt/notesSlides/notesSlide108.xml" ContentType="application/vnd.openxmlformats-officedocument.presentationml.notesSlide+xml"/>
  <Override PartName="/ppt/notesSlides/notesSlide109.xml" ContentType="application/vnd.openxmlformats-officedocument.presentationml.notesSlide+xml"/>
  <Override PartName="/ppt/notesSlides/notesSlide110.xml" ContentType="application/vnd.openxmlformats-officedocument.presentationml.notesSlide+xml"/>
  <Override PartName="/ppt/notesSlides/notesSlide111.xml" ContentType="application/vnd.openxmlformats-officedocument.presentationml.notesSlide+xml"/>
  <Override PartName="/ppt/notesSlides/notesSlide112.xml" ContentType="application/vnd.openxmlformats-officedocument.presentationml.notesSlide+xml"/>
  <Override PartName="/ppt/notesSlides/notesSlide113.xml" ContentType="application/vnd.openxmlformats-officedocument.presentationml.notesSlide+xml"/>
  <Override PartName="/ppt/notesSlides/notesSlide114.xml" ContentType="application/vnd.openxmlformats-officedocument.presentationml.notesSlide+xml"/>
  <Override PartName="/ppt/notesSlides/notesSlide115.xml" ContentType="application/vnd.openxmlformats-officedocument.presentationml.notesSlide+xml"/>
  <Override PartName="/ppt/notesSlides/notesSlide116.xml" ContentType="application/vnd.openxmlformats-officedocument.presentationml.notesSlide+xml"/>
  <Override PartName="/ppt/notesSlides/notesSlide117.xml" ContentType="application/vnd.openxmlformats-officedocument.presentationml.notesSlide+xml"/>
  <Override PartName="/ppt/notesSlides/notesSlide118.xml" ContentType="application/vnd.openxmlformats-officedocument.presentationml.notesSlide+xml"/>
  <Override PartName="/ppt/notesSlides/notesSlide119.xml" ContentType="application/vnd.openxmlformats-officedocument.presentationml.notesSlide+xml"/>
  <Override PartName="/ppt/notesSlides/notesSlide120.xml" ContentType="application/vnd.openxmlformats-officedocument.presentationml.notesSlide+xml"/>
  <Override PartName="/ppt/notesSlides/notesSlide121.xml" ContentType="application/vnd.openxmlformats-officedocument.presentationml.notesSlide+xml"/>
  <Override PartName="/ppt/notesSlides/notesSlide122.xml" ContentType="application/vnd.openxmlformats-officedocument.presentationml.notesSlide+xml"/>
  <Override PartName="/ppt/notesSlides/notesSlide123.xml" ContentType="application/vnd.openxmlformats-officedocument.presentationml.notesSlide+xml"/>
  <Override PartName="/ppt/notesSlides/notesSlide124.xml" ContentType="application/vnd.openxmlformats-officedocument.presentationml.notesSlide+xml"/>
  <Override PartName="/ppt/notesSlides/notesSlide125.xml" ContentType="application/vnd.openxmlformats-officedocument.presentationml.notesSlide+xml"/>
  <Override PartName="/ppt/notesSlides/notesSlide126.xml" ContentType="application/vnd.openxmlformats-officedocument.presentationml.notesSlide+xml"/>
  <Override PartName="/ppt/notesSlides/notesSlide127.xml" ContentType="application/vnd.openxmlformats-officedocument.presentationml.notesSlide+xml"/>
  <Override PartName="/ppt/notesSlides/notesSlide128.xml" ContentType="application/vnd.openxmlformats-officedocument.presentationml.notesSlide+xml"/>
  <Override PartName="/ppt/notesSlides/notesSlide12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</p:sldMasterIdLst>
  <p:notesMasterIdLst>
    <p:notesMasterId r:id="rId131"/>
  </p:notesMasterIdLst>
  <p:sldIdLst>
    <p:sldId id="262" r:id="rId2"/>
    <p:sldId id="263" r:id="rId3"/>
    <p:sldId id="264" r:id="rId4"/>
    <p:sldId id="452" r:id="rId5"/>
    <p:sldId id="372" r:id="rId6"/>
    <p:sldId id="265" r:id="rId7"/>
    <p:sldId id="272" r:id="rId8"/>
    <p:sldId id="374" r:id="rId9"/>
    <p:sldId id="266" r:id="rId10"/>
    <p:sldId id="369" r:id="rId11"/>
    <p:sldId id="267" r:id="rId12"/>
    <p:sldId id="268" r:id="rId13"/>
    <p:sldId id="375" r:id="rId14"/>
    <p:sldId id="367" r:id="rId15"/>
    <p:sldId id="368" r:id="rId16"/>
    <p:sldId id="269" r:id="rId17"/>
    <p:sldId id="270" r:id="rId18"/>
    <p:sldId id="271" r:id="rId19"/>
    <p:sldId id="273" r:id="rId20"/>
    <p:sldId id="295" r:id="rId21"/>
    <p:sldId id="274" r:id="rId22"/>
    <p:sldId id="275" r:id="rId23"/>
    <p:sldId id="276" r:id="rId24"/>
    <p:sldId id="277" r:id="rId25"/>
    <p:sldId id="278" r:id="rId26"/>
    <p:sldId id="279" r:id="rId27"/>
    <p:sldId id="280" r:id="rId28"/>
    <p:sldId id="376" r:id="rId29"/>
    <p:sldId id="377" r:id="rId30"/>
    <p:sldId id="378" r:id="rId31"/>
    <p:sldId id="281" r:id="rId32"/>
    <p:sldId id="282" r:id="rId33"/>
    <p:sldId id="283" r:id="rId34"/>
    <p:sldId id="284" r:id="rId35"/>
    <p:sldId id="285" r:id="rId36"/>
    <p:sldId id="286" r:id="rId37"/>
    <p:sldId id="287" r:id="rId38"/>
    <p:sldId id="288" r:id="rId39"/>
    <p:sldId id="289" r:id="rId40"/>
    <p:sldId id="290" r:id="rId41"/>
    <p:sldId id="291" r:id="rId42"/>
    <p:sldId id="292" r:id="rId43"/>
    <p:sldId id="293" r:id="rId44"/>
    <p:sldId id="294" r:id="rId45"/>
    <p:sldId id="317" r:id="rId46"/>
    <p:sldId id="318" r:id="rId47"/>
    <p:sldId id="370" r:id="rId48"/>
    <p:sldId id="371" r:id="rId49"/>
    <p:sldId id="319" r:id="rId50"/>
    <p:sldId id="320" r:id="rId51"/>
    <p:sldId id="321" r:id="rId52"/>
    <p:sldId id="379" r:id="rId53"/>
    <p:sldId id="322" r:id="rId54"/>
    <p:sldId id="323" r:id="rId55"/>
    <p:sldId id="324" r:id="rId56"/>
    <p:sldId id="325" r:id="rId57"/>
    <p:sldId id="326" r:id="rId58"/>
    <p:sldId id="327" r:id="rId59"/>
    <p:sldId id="328" r:id="rId60"/>
    <p:sldId id="329" r:id="rId61"/>
    <p:sldId id="330" r:id="rId62"/>
    <p:sldId id="331" r:id="rId63"/>
    <p:sldId id="332" r:id="rId64"/>
    <p:sldId id="333" r:id="rId65"/>
    <p:sldId id="334" r:id="rId66"/>
    <p:sldId id="335" r:id="rId67"/>
    <p:sldId id="336" r:id="rId68"/>
    <p:sldId id="337" r:id="rId69"/>
    <p:sldId id="338" r:id="rId70"/>
    <p:sldId id="339" r:id="rId71"/>
    <p:sldId id="380" r:id="rId72"/>
    <p:sldId id="340" r:id="rId73"/>
    <p:sldId id="341" r:id="rId74"/>
    <p:sldId id="381" r:id="rId75"/>
    <p:sldId id="342" r:id="rId76"/>
    <p:sldId id="343" r:id="rId77"/>
    <p:sldId id="366" r:id="rId78"/>
    <p:sldId id="344" r:id="rId79"/>
    <p:sldId id="345" r:id="rId80"/>
    <p:sldId id="349" r:id="rId81"/>
    <p:sldId id="350" r:id="rId82"/>
    <p:sldId id="351" r:id="rId83"/>
    <p:sldId id="352" r:id="rId84"/>
    <p:sldId id="353" r:id="rId85"/>
    <p:sldId id="354" r:id="rId86"/>
    <p:sldId id="355" r:id="rId87"/>
    <p:sldId id="356" r:id="rId88"/>
    <p:sldId id="357" r:id="rId89"/>
    <p:sldId id="358" r:id="rId90"/>
    <p:sldId id="347" r:id="rId91"/>
    <p:sldId id="346" r:id="rId92"/>
    <p:sldId id="363" r:id="rId93"/>
    <p:sldId id="364" r:id="rId94"/>
    <p:sldId id="348" r:id="rId95"/>
    <p:sldId id="359" r:id="rId96"/>
    <p:sldId id="365" r:id="rId97"/>
    <p:sldId id="360" r:id="rId98"/>
    <p:sldId id="361" r:id="rId99"/>
    <p:sldId id="362" r:id="rId100"/>
    <p:sldId id="382" r:id="rId101"/>
    <p:sldId id="383" r:id="rId102"/>
    <p:sldId id="384" r:id="rId103"/>
    <p:sldId id="385" r:id="rId104"/>
    <p:sldId id="386" r:id="rId105"/>
    <p:sldId id="387" r:id="rId106"/>
    <p:sldId id="388" r:id="rId107"/>
    <p:sldId id="389" r:id="rId108"/>
    <p:sldId id="390" r:id="rId109"/>
    <p:sldId id="391" r:id="rId110"/>
    <p:sldId id="392" r:id="rId111"/>
    <p:sldId id="393" r:id="rId112"/>
    <p:sldId id="394" r:id="rId113"/>
    <p:sldId id="395" r:id="rId114"/>
    <p:sldId id="404" r:id="rId115"/>
    <p:sldId id="396" r:id="rId116"/>
    <p:sldId id="407" r:id="rId117"/>
    <p:sldId id="406" r:id="rId118"/>
    <p:sldId id="405" r:id="rId119"/>
    <p:sldId id="408" r:id="rId120"/>
    <p:sldId id="397" r:id="rId121"/>
    <p:sldId id="398" r:id="rId122"/>
    <p:sldId id="409" r:id="rId123"/>
    <p:sldId id="399" r:id="rId124"/>
    <p:sldId id="410" r:id="rId125"/>
    <p:sldId id="400" r:id="rId126"/>
    <p:sldId id="411" r:id="rId127"/>
    <p:sldId id="401" r:id="rId128"/>
    <p:sldId id="402" r:id="rId129"/>
    <p:sldId id="403" r:id="rId130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FF99"/>
    <a:srgbClr val="FFB279"/>
    <a:srgbClr val="DA71FF"/>
    <a:srgbClr val="D357FF"/>
    <a:srgbClr val="D1FFD1"/>
    <a:srgbClr val="E1FFE1"/>
    <a:srgbClr val="C8C8FF"/>
    <a:srgbClr val="E1E0FF"/>
    <a:srgbClr val="C8F4FF"/>
    <a:srgbClr val="FFDDC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85" autoAdjust="0"/>
    <p:restoredTop sz="94907" autoAdjust="0"/>
  </p:normalViewPr>
  <p:slideViewPr>
    <p:cSldViewPr>
      <p:cViewPr varScale="1">
        <p:scale>
          <a:sx n="104" d="100"/>
          <a:sy n="104" d="100"/>
        </p:scale>
        <p:origin x="-168" y="-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117" Type="http://schemas.openxmlformats.org/officeDocument/2006/relationships/slide" Target="slides/slide116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112" Type="http://schemas.openxmlformats.org/officeDocument/2006/relationships/slide" Target="slides/slide111.xml"/><Relationship Id="rId133" Type="http://schemas.openxmlformats.org/officeDocument/2006/relationships/viewProps" Target="viewProps.xml"/><Relationship Id="rId16" Type="http://schemas.openxmlformats.org/officeDocument/2006/relationships/slide" Target="slides/slide15.xml"/><Relationship Id="rId107" Type="http://schemas.openxmlformats.org/officeDocument/2006/relationships/slide" Target="slides/slide106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102" Type="http://schemas.openxmlformats.org/officeDocument/2006/relationships/slide" Target="slides/slide101.xml"/><Relationship Id="rId123" Type="http://schemas.openxmlformats.org/officeDocument/2006/relationships/slide" Target="slides/slide122.xml"/><Relationship Id="rId128" Type="http://schemas.openxmlformats.org/officeDocument/2006/relationships/slide" Target="slides/slide127.xml"/><Relationship Id="rId5" Type="http://schemas.openxmlformats.org/officeDocument/2006/relationships/slide" Target="slides/slide4.xml"/><Relationship Id="rId90" Type="http://schemas.openxmlformats.org/officeDocument/2006/relationships/slide" Target="slides/slide89.xml"/><Relationship Id="rId95" Type="http://schemas.openxmlformats.org/officeDocument/2006/relationships/slide" Target="slides/slide94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100" Type="http://schemas.openxmlformats.org/officeDocument/2006/relationships/slide" Target="slides/slide99.xml"/><Relationship Id="rId105" Type="http://schemas.openxmlformats.org/officeDocument/2006/relationships/slide" Target="slides/slide104.xml"/><Relationship Id="rId113" Type="http://schemas.openxmlformats.org/officeDocument/2006/relationships/slide" Target="slides/slide112.xml"/><Relationship Id="rId118" Type="http://schemas.openxmlformats.org/officeDocument/2006/relationships/slide" Target="slides/slide117.xml"/><Relationship Id="rId126" Type="http://schemas.openxmlformats.org/officeDocument/2006/relationships/slide" Target="slides/slide125.xml"/><Relationship Id="rId134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93" Type="http://schemas.openxmlformats.org/officeDocument/2006/relationships/slide" Target="slides/slide92.xml"/><Relationship Id="rId98" Type="http://schemas.openxmlformats.org/officeDocument/2006/relationships/slide" Target="slides/slide97.xml"/><Relationship Id="rId121" Type="http://schemas.openxmlformats.org/officeDocument/2006/relationships/slide" Target="slides/slide12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103" Type="http://schemas.openxmlformats.org/officeDocument/2006/relationships/slide" Target="slides/slide102.xml"/><Relationship Id="rId108" Type="http://schemas.openxmlformats.org/officeDocument/2006/relationships/slide" Target="slides/slide107.xml"/><Relationship Id="rId116" Type="http://schemas.openxmlformats.org/officeDocument/2006/relationships/slide" Target="slides/slide115.xml"/><Relationship Id="rId124" Type="http://schemas.openxmlformats.org/officeDocument/2006/relationships/slide" Target="slides/slide123.xml"/><Relationship Id="rId129" Type="http://schemas.openxmlformats.org/officeDocument/2006/relationships/slide" Target="slides/slide128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91" Type="http://schemas.openxmlformats.org/officeDocument/2006/relationships/slide" Target="slides/slide90.xml"/><Relationship Id="rId96" Type="http://schemas.openxmlformats.org/officeDocument/2006/relationships/slide" Target="slides/slide95.xml"/><Relationship Id="rId111" Type="http://schemas.openxmlformats.org/officeDocument/2006/relationships/slide" Target="slides/slide110.xml"/><Relationship Id="rId132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6" Type="http://schemas.openxmlformats.org/officeDocument/2006/relationships/slide" Target="slides/slide105.xml"/><Relationship Id="rId114" Type="http://schemas.openxmlformats.org/officeDocument/2006/relationships/slide" Target="slides/slide113.xml"/><Relationship Id="rId119" Type="http://schemas.openxmlformats.org/officeDocument/2006/relationships/slide" Target="slides/slide118.xml"/><Relationship Id="rId127" Type="http://schemas.openxmlformats.org/officeDocument/2006/relationships/slide" Target="slides/slide12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slide" Target="slides/slide93.xml"/><Relationship Id="rId99" Type="http://schemas.openxmlformats.org/officeDocument/2006/relationships/slide" Target="slides/slide98.xml"/><Relationship Id="rId101" Type="http://schemas.openxmlformats.org/officeDocument/2006/relationships/slide" Target="slides/slide100.xml"/><Relationship Id="rId122" Type="http://schemas.openxmlformats.org/officeDocument/2006/relationships/slide" Target="slides/slide121.xml"/><Relationship Id="rId130" Type="http://schemas.openxmlformats.org/officeDocument/2006/relationships/slide" Target="slides/slide129.xml"/><Relationship Id="rId135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109" Type="http://schemas.openxmlformats.org/officeDocument/2006/relationships/slide" Target="slides/slide10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slide" Target="slides/slide96.xml"/><Relationship Id="rId104" Type="http://schemas.openxmlformats.org/officeDocument/2006/relationships/slide" Target="slides/slide103.xml"/><Relationship Id="rId120" Type="http://schemas.openxmlformats.org/officeDocument/2006/relationships/slide" Target="slides/slide119.xml"/><Relationship Id="rId125" Type="http://schemas.openxmlformats.org/officeDocument/2006/relationships/slide" Target="slides/slide124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slide" Target="slides/slide86.xml"/><Relationship Id="rId110" Type="http://schemas.openxmlformats.org/officeDocument/2006/relationships/slide" Target="slides/slide109.xml"/><Relationship Id="rId115" Type="http://schemas.openxmlformats.org/officeDocument/2006/relationships/slide" Target="slides/slide114.xml"/><Relationship Id="rId131" Type="http://schemas.openxmlformats.org/officeDocument/2006/relationships/notesMaster" Target="notesMasters/notesMaster1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9" Type="http://schemas.openxmlformats.org/officeDocument/2006/relationships/slide" Target="slides/slide18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45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46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46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57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789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523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789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3789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789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fld id="{A4C0FB1F-073C-49F3-B714-73CBCAB95AD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309875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0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0.xml"/><Relationship Id="rId1" Type="http://schemas.openxmlformats.org/officeDocument/2006/relationships/notesMaster" Target="../notesMasters/notesMaster1.xml"/></Relationships>
</file>

<file path=ppt/notesSlides/_rels/notesSlide10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1.xml"/><Relationship Id="rId1" Type="http://schemas.openxmlformats.org/officeDocument/2006/relationships/notesMaster" Target="../notesMasters/notesMaster1.xml"/></Relationships>
</file>

<file path=ppt/notesSlides/_rels/notesSlide10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2.xml"/><Relationship Id="rId1" Type="http://schemas.openxmlformats.org/officeDocument/2006/relationships/notesMaster" Target="../notesMasters/notesMaster1.xml"/></Relationships>
</file>

<file path=ppt/notesSlides/_rels/notesSlide10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3.xml"/><Relationship Id="rId1" Type="http://schemas.openxmlformats.org/officeDocument/2006/relationships/notesMaster" Target="../notesMasters/notesMaster1.xml"/></Relationships>
</file>

<file path=ppt/notesSlides/_rels/notesSlide10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4.xml"/><Relationship Id="rId1" Type="http://schemas.openxmlformats.org/officeDocument/2006/relationships/notesMaster" Target="../notesMasters/notesMaster1.xml"/></Relationships>
</file>

<file path=ppt/notesSlides/_rels/notesSlide10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5.xml"/><Relationship Id="rId1" Type="http://schemas.openxmlformats.org/officeDocument/2006/relationships/notesMaster" Target="../notesMasters/notesMaster1.xml"/></Relationships>
</file>

<file path=ppt/notesSlides/_rels/notesSlide10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6.xml"/><Relationship Id="rId1" Type="http://schemas.openxmlformats.org/officeDocument/2006/relationships/notesMaster" Target="../notesMasters/notesMaster1.xml"/></Relationships>
</file>

<file path=ppt/notesSlides/_rels/notesSlide10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7.xml"/><Relationship Id="rId1" Type="http://schemas.openxmlformats.org/officeDocument/2006/relationships/notesMaster" Target="../notesMasters/notesMaster1.xml"/></Relationships>
</file>

<file path=ppt/notesSlides/_rels/notesSlide10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8.xml"/><Relationship Id="rId1" Type="http://schemas.openxmlformats.org/officeDocument/2006/relationships/notesMaster" Target="../notesMasters/notesMaster1.xml"/></Relationships>
</file>

<file path=ppt/notesSlides/_rels/notesSlide10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9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0.xml"/><Relationship Id="rId1" Type="http://schemas.openxmlformats.org/officeDocument/2006/relationships/notesMaster" Target="../notesMasters/notesMaster1.xml"/></Relationships>
</file>

<file path=ppt/notesSlides/_rels/notesSlide1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1.xml"/><Relationship Id="rId1" Type="http://schemas.openxmlformats.org/officeDocument/2006/relationships/notesMaster" Target="../notesMasters/notesMaster1.xml"/></Relationships>
</file>

<file path=ppt/notesSlides/_rels/notesSlide1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2.xml"/><Relationship Id="rId1" Type="http://schemas.openxmlformats.org/officeDocument/2006/relationships/notesMaster" Target="../notesMasters/notesMaster1.xml"/></Relationships>
</file>

<file path=ppt/notesSlides/_rels/notesSlide1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3.xml"/><Relationship Id="rId1" Type="http://schemas.openxmlformats.org/officeDocument/2006/relationships/notesMaster" Target="../notesMasters/notesMaster1.xml"/></Relationships>
</file>

<file path=ppt/notesSlides/_rels/notesSlide1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4.xml"/><Relationship Id="rId1" Type="http://schemas.openxmlformats.org/officeDocument/2006/relationships/notesMaster" Target="../notesMasters/notesMaster1.xml"/></Relationships>
</file>

<file path=ppt/notesSlides/_rels/notesSlide1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5.xml"/><Relationship Id="rId1" Type="http://schemas.openxmlformats.org/officeDocument/2006/relationships/notesMaster" Target="../notesMasters/notesMaster1.xml"/></Relationships>
</file>

<file path=ppt/notesSlides/_rels/notesSlide1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6.xml"/><Relationship Id="rId1" Type="http://schemas.openxmlformats.org/officeDocument/2006/relationships/notesMaster" Target="../notesMasters/notesMaster1.xml"/></Relationships>
</file>

<file path=ppt/notesSlides/_rels/notesSlide1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7.xml"/><Relationship Id="rId1" Type="http://schemas.openxmlformats.org/officeDocument/2006/relationships/notesMaster" Target="../notesMasters/notesMaster1.xml"/></Relationships>
</file>

<file path=ppt/notesSlides/_rels/notesSlide1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8.xml"/><Relationship Id="rId1" Type="http://schemas.openxmlformats.org/officeDocument/2006/relationships/notesMaster" Target="../notesMasters/notesMaster1.xml"/></Relationships>
</file>

<file path=ppt/notesSlides/_rels/notesSlide1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9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0.xml"/><Relationship Id="rId1" Type="http://schemas.openxmlformats.org/officeDocument/2006/relationships/notesMaster" Target="../notesMasters/notesMaster1.xml"/></Relationships>
</file>

<file path=ppt/notesSlides/_rels/notesSlide1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1.xml"/><Relationship Id="rId1" Type="http://schemas.openxmlformats.org/officeDocument/2006/relationships/notesMaster" Target="../notesMasters/notesMaster1.xml"/></Relationships>
</file>

<file path=ppt/notesSlides/_rels/notesSlide1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2.xml"/><Relationship Id="rId1" Type="http://schemas.openxmlformats.org/officeDocument/2006/relationships/notesMaster" Target="../notesMasters/notesMaster1.xml"/></Relationships>
</file>

<file path=ppt/notesSlides/_rels/notesSlide1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3.xml"/><Relationship Id="rId1" Type="http://schemas.openxmlformats.org/officeDocument/2006/relationships/notesMaster" Target="../notesMasters/notesMaster1.xml"/></Relationships>
</file>

<file path=ppt/notesSlides/_rels/notesSlide1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4.xml"/><Relationship Id="rId1" Type="http://schemas.openxmlformats.org/officeDocument/2006/relationships/notesMaster" Target="../notesMasters/notesMaster1.xml"/></Relationships>
</file>

<file path=ppt/notesSlides/_rels/notesSlide1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5.xml"/><Relationship Id="rId1" Type="http://schemas.openxmlformats.org/officeDocument/2006/relationships/notesMaster" Target="../notesMasters/notesMaster1.xml"/></Relationships>
</file>

<file path=ppt/notesSlides/_rels/notesSlide1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6.xml"/><Relationship Id="rId1" Type="http://schemas.openxmlformats.org/officeDocument/2006/relationships/notesMaster" Target="../notesMasters/notesMaster1.xml"/></Relationships>
</file>

<file path=ppt/notesSlides/_rels/notesSlide1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7.xml"/><Relationship Id="rId1" Type="http://schemas.openxmlformats.org/officeDocument/2006/relationships/notesMaster" Target="../notesMasters/notesMaster1.xml"/></Relationships>
</file>

<file path=ppt/notesSlides/_rels/notesSlide1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8.xml"/><Relationship Id="rId1" Type="http://schemas.openxmlformats.org/officeDocument/2006/relationships/notesMaster" Target="../notesMasters/notesMaster1.xml"/></Relationships>
</file>

<file path=ppt/notesSlides/_rels/notesSlide1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9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6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6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6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6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6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6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6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_rels/notesSlide6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8.xml"/><Relationship Id="rId1" Type="http://schemas.openxmlformats.org/officeDocument/2006/relationships/notesMaster" Target="../notesMasters/notesMaster1.xml"/></Relationships>
</file>

<file path=ppt/notesSlides/_rels/notesSlide6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0.xml"/><Relationship Id="rId1" Type="http://schemas.openxmlformats.org/officeDocument/2006/relationships/notesMaster" Target="../notesMasters/notesMaster1.xml"/></Relationships>
</file>

<file path=ppt/notesSlides/_rels/notesSlide7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1.xml"/><Relationship Id="rId1" Type="http://schemas.openxmlformats.org/officeDocument/2006/relationships/notesMaster" Target="../notesMasters/notesMaster1.xml"/></Relationships>
</file>

<file path=ppt/notesSlides/_rels/notesSlide7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2.xml"/><Relationship Id="rId1" Type="http://schemas.openxmlformats.org/officeDocument/2006/relationships/notesMaster" Target="../notesMasters/notesMaster1.xml"/></Relationships>
</file>

<file path=ppt/notesSlides/_rels/notesSlide7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3.xml"/><Relationship Id="rId1" Type="http://schemas.openxmlformats.org/officeDocument/2006/relationships/notesMaster" Target="../notesMasters/notesMaster1.xml"/></Relationships>
</file>

<file path=ppt/notesSlides/_rels/notesSlide7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4.xml"/><Relationship Id="rId1" Type="http://schemas.openxmlformats.org/officeDocument/2006/relationships/notesMaster" Target="../notesMasters/notesMaster1.xml"/></Relationships>
</file>

<file path=ppt/notesSlides/_rels/notesSlide7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5.xml"/><Relationship Id="rId1" Type="http://schemas.openxmlformats.org/officeDocument/2006/relationships/notesMaster" Target="../notesMasters/notesMaster1.xml"/></Relationships>
</file>

<file path=ppt/notesSlides/_rels/notesSlide7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6.xml"/><Relationship Id="rId1" Type="http://schemas.openxmlformats.org/officeDocument/2006/relationships/notesMaster" Target="../notesMasters/notesMaster1.xml"/></Relationships>
</file>

<file path=ppt/notesSlides/_rels/notesSlide7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7.xml"/><Relationship Id="rId1" Type="http://schemas.openxmlformats.org/officeDocument/2006/relationships/notesMaster" Target="../notesMasters/notesMaster1.xml"/></Relationships>
</file>

<file path=ppt/notesSlides/_rels/notesSlide7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8.xml"/><Relationship Id="rId1" Type="http://schemas.openxmlformats.org/officeDocument/2006/relationships/notesMaster" Target="../notesMasters/notesMaster1.xml"/></Relationships>
</file>

<file path=ppt/notesSlides/_rels/notesSlide7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0.xml"/><Relationship Id="rId1" Type="http://schemas.openxmlformats.org/officeDocument/2006/relationships/notesMaster" Target="../notesMasters/notesMaster1.xml"/></Relationships>
</file>

<file path=ppt/notesSlides/_rels/notesSlide8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1.xml"/><Relationship Id="rId1" Type="http://schemas.openxmlformats.org/officeDocument/2006/relationships/notesMaster" Target="../notesMasters/notesMaster1.xml"/></Relationships>
</file>

<file path=ppt/notesSlides/_rels/notesSlide8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2.xml"/><Relationship Id="rId1" Type="http://schemas.openxmlformats.org/officeDocument/2006/relationships/notesMaster" Target="../notesMasters/notesMaster1.xml"/></Relationships>
</file>

<file path=ppt/notesSlides/_rels/notesSlide8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3.xml"/><Relationship Id="rId1" Type="http://schemas.openxmlformats.org/officeDocument/2006/relationships/notesMaster" Target="../notesMasters/notesMaster1.xml"/></Relationships>
</file>

<file path=ppt/notesSlides/_rels/notesSlide8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4.xml"/><Relationship Id="rId1" Type="http://schemas.openxmlformats.org/officeDocument/2006/relationships/notesMaster" Target="../notesMasters/notesMaster1.xml"/></Relationships>
</file>

<file path=ppt/notesSlides/_rels/notesSlide8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5.xml"/><Relationship Id="rId1" Type="http://schemas.openxmlformats.org/officeDocument/2006/relationships/notesMaster" Target="../notesMasters/notesMaster1.xml"/></Relationships>
</file>

<file path=ppt/notesSlides/_rels/notesSlide8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6.xml"/><Relationship Id="rId1" Type="http://schemas.openxmlformats.org/officeDocument/2006/relationships/notesMaster" Target="../notesMasters/notesMaster1.xml"/></Relationships>
</file>

<file path=ppt/notesSlides/_rels/notesSlide8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7.xml"/><Relationship Id="rId1" Type="http://schemas.openxmlformats.org/officeDocument/2006/relationships/notesMaster" Target="../notesMasters/notesMaster1.xml"/></Relationships>
</file>

<file path=ppt/notesSlides/_rels/notesSlide8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8.xml"/><Relationship Id="rId1" Type="http://schemas.openxmlformats.org/officeDocument/2006/relationships/notesMaster" Target="../notesMasters/notesMaster1.xml"/></Relationships>
</file>

<file path=ppt/notesSlides/_rels/notesSlide8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0.xml"/><Relationship Id="rId1" Type="http://schemas.openxmlformats.org/officeDocument/2006/relationships/notesMaster" Target="../notesMasters/notesMaster1.xml"/></Relationships>
</file>

<file path=ppt/notesSlides/_rels/notesSlide9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1.xml"/><Relationship Id="rId1" Type="http://schemas.openxmlformats.org/officeDocument/2006/relationships/notesMaster" Target="../notesMasters/notesMaster1.xml"/></Relationships>
</file>

<file path=ppt/notesSlides/_rels/notesSlide9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2.xml"/><Relationship Id="rId1" Type="http://schemas.openxmlformats.org/officeDocument/2006/relationships/notesMaster" Target="../notesMasters/notesMaster1.xml"/></Relationships>
</file>

<file path=ppt/notesSlides/_rels/notesSlide9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3.xml"/><Relationship Id="rId1" Type="http://schemas.openxmlformats.org/officeDocument/2006/relationships/notesMaster" Target="../notesMasters/notesMaster1.xml"/></Relationships>
</file>

<file path=ppt/notesSlides/_rels/notesSlide9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4.xml"/><Relationship Id="rId1" Type="http://schemas.openxmlformats.org/officeDocument/2006/relationships/notesMaster" Target="../notesMasters/notesMaster1.xml"/></Relationships>
</file>

<file path=ppt/notesSlides/_rels/notesSlide9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5.xml"/><Relationship Id="rId1" Type="http://schemas.openxmlformats.org/officeDocument/2006/relationships/notesMaster" Target="../notesMasters/notesMaster1.xml"/></Relationships>
</file>

<file path=ppt/notesSlides/_rels/notesSlide9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6.xml"/><Relationship Id="rId1" Type="http://schemas.openxmlformats.org/officeDocument/2006/relationships/notesMaster" Target="../notesMasters/notesMaster1.xml"/></Relationships>
</file>

<file path=ppt/notesSlides/_rels/notesSlide9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7.xml"/><Relationship Id="rId1" Type="http://schemas.openxmlformats.org/officeDocument/2006/relationships/notesMaster" Target="../notesMasters/notesMaster1.xml"/></Relationships>
</file>

<file path=ppt/notesSlides/_rels/notesSlide9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8.xml"/><Relationship Id="rId1" Type="http://schemas.openxmlformats.org/officeDocument/2006/relationships/notesMaster" Target="../notesMasters/notesMaster1.xml"/></Relationships>
</file>

<file path=ppt/notesSlides/_rels/notesSlide9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625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9626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DB8D27CA-2D5D-489C-9D1E-0057729DA34A}" type="slidenum">
              <a:rPr lang="en-US" smtClean="0">
                <a:latin typeface="Times New Roman" pitchFamily="18" charset="0"/>
              </a:rPr>
              <a:pPr eaLnBrk="1" hangingPunct="1"/>
              <a:t>1</a:t>
            </a:fld>
            <a:endParaRPr lang="en-US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0342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103428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/>
            <a:fld id="{34C11E81-260B-43F3-A842-B6E8E1963626}" type="slidenum">
              <a:rPr lang="en-US" sz="1200">
                <a:latin typeface="Times New Roman" pitchFamily="18" charset="0"/>
              </a:rPr>
              <a:pPr algn="r" eaLnBrk="1" hangingPunct="1"/>
              <a:t>10</a:t>
            </a:fld>
            <a:endParaRPr lang="en-US" sz="120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10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808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5808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55808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7E1BBA6-AC20-4913-B511-2C1A621E556B}" type="slidenum">
              <a:rPr lang="en-US" smtClean="0"/>
              <a:pPr/>
              <a:t>100</a:t>
            </a:fld>
            <a:endParaRPr lang="en-US" smtClean="0"/>
          </a:p>
        </p:txBody>
      </p:sp>
    </p:spTree>
  </p:cSld>
  <p:clrMapOvr>
    <a:masterClrMapping/>
  </p:clrMapOvr>
</p:notes>
</file>

<file path=ppt/notesSlides/notesSlide10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808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5808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55808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7E1BBA6-AC20-4913-B511-2C1A621E556B}" type="slidenum">
              <a:rPr lang="en-US" smtClean="0">
                <a:solidFill>
                  <a:prstClr val="black"/>
                </a:solidFill>
              </a:rPr>
              <a:pPr/>
              <a:t>101</a:t>
            </a:fld>
            <a:endParaRPr lang="en-US" smtClean="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0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808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5808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55808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7E1BBA6-AC20-4913-B511-2C1A621E556B}" type="slidenum">
              <a:rPr lang="en-US" smtClean="0">
                <a:solidFill>
                  <a:prstClr val="black"/>
                </a:solidFill>
              </a:rPr>
              <a:pPr/>
              <a:t>102</a:t>
            </a:fld>
            <a:endParaRPr lang="en-US" smtClean="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0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808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5808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55808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7E1BBA6-AC20-4913-B511-2C1A621E556B}" type="slidenum">
              <a:rPr lang="en-US" smtClean="0">
                <a:solidFill>
                  <a:prstClr val="black"/>
                </a:solidFill>
              </a:rPr>
              <a:pPr/>
              <a:t>103</a:t>
            </a:fld>
            <a:endParaRPr lang="en-US" smtClean="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0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808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5808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55808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7E1BBA6-AC20-4913-B511-2C1A621E556B}" type="slidenum">
              <a:rPr lang="en-US" smtClean="0">
                <a:solidFill>
                  <a:prstClr val="black"/>
                </a:solidFill>
              </a:rPr>
              <a:pPr/>
              <a:t>104</a:t>
            </a:fld>
            <a:endParaRPr lang="en-US" smtClean="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0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910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5910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55910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9DB2F3E-87A5-426E-B1DE-60475D9FC070}" type="slidenum">
              <a:rPr lang="en-US" smtClean="0"/>
              <a:pPr/>
              <a:t>105</a:t>
            </a:fld>
            <a:endParaRPr lang="en-US" smtClean="0"/>
          </a:p>
        </p:txBody>
      </p:sp>
    </p:spTree>
  </p:cSld>
  <p:clrMapOvr>
    <a:masterClrMapping/>
  </p:clrMapOvr>
</p:notes>
</file>

<file path=ppt/notesSlides/notesSlide10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013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60131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56013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594C9BE-11A5-4D92-A5AB-078BACD7BE4F}" type="slidenum">
              <a:rPr lang="en-US" smtClean="0"/>
              <a:pPr/>
              <a:t>106</a:t>
            </a:fld>
            <a:endParaRPr lang="en-US" smtClean="0"/>
          </a:p>
        </p:txBody>
      </p:sp>
    </p:spTree>
  </p:cSld>
  <p:clrMapOvr>
    <a:masterClrMapping/>
  </p:clrMapOvr>
</p:notes>
</file>

<file path=ppt/notesSlides/notesSlide10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115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6115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56115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77C4D57-15B4-4616-9886-2A6A3136507F}" type="slidenum">
              <a:rPr lang="en-US" smtClean="0"/>
              <a:pPr/>
              <a:t>107</a:t>
            </a:fld>
            <a:endParaRPr lang="en-US" smtClean="0"/>
          </a:p>
        </p:txBody>
      </p:sp>
    </p:spTree>
  </p:cSld>
  <p:clrMapOvr>
    <a:masterClrMapping/>
  </p:clrMapOvr>
</p:notes>
</file>

<file path=ppt/notesSlides/notesSlide10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217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6217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56218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D36AD6D-C28B-4195-8EF5-F1CD202B7209}" type="slidenum">
              <a:rPr lang="en-US" smtClean="0"/>
              <a:pPr/>
              <a:t>108</a:t>
            </a:fld>
            <a:endParaRPr lang="en-US" smtClean="0"/>
          </a:p>
        </p:txBody>
      </p:sp>
    </p:spTree>
  </p:cSld>
  <p:clrMapOvr>
    <a:masterClrMapping/>
  </p:clrMapOvr>
</p:notes>
</file>

<file path=ppt/notesSlides/notesSlide10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0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6320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56320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57F7636-0AD2-4808-99CC-202F7B5710D1}" type="slidenum">
              <a:rPr lang="en-US" smtClean="0"/>
              <a:pPr/>
              <a:t>109</a:t>
            </a:fld>
            <a:endParaRPr lang="en-US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0445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10445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9AF49875-CE1A-44FF-B017-9B45BEFE1A73}" type="slidenum">
              <a:rPr lang="en-US" smtClean="0">
                <a:latin typeface="Times New Roman" pitchFamily="18" charset="0"/>
              </a:rPr>
              <a:pPr eaLnBrk="1" hangingPunct="1"/>
              <a:t>11</a:t>
            </a:fld>
            <a:endParaRPr lang="en-US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1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422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6422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56422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2BE07BE-D5FB-4E73-83CA-B393D85D2A0A}" type="slidenum">
              <a:rPr lang="en-US" smtClean="0"/>
              <a:pPr/>
              <a:t>110</a:t>
            </a:fld>
            <a:endParaRPr lang="en-US" smtClean="0"/>
          </a:p>
        </p:txBody>
      </p:sp>
    </p:spTree>
  </p:cSld>
  <p:clrMapOvr>
    <a:masterClrMapping/>
  </p:clrMapOvr>
</p:notes>
</file>

<file path=ppt/notesSlides/notesSlide1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525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65251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56525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F6495F8-932A-49BE-B09E-7094EE77EE42}" type="slidenum">
              <a:rPr lang="en-US" smtClean="0"/>
              <a:pPr/>
              <a:t>111</a:t>
            </a:fld>
            <a:endParaRPr lang="en-US" smtClean="0"/>
          </a:p>
        </p:txBody>
      </p:sp>
    </p:spTree>
  </p:cSld>
  <p:clrMapOvr>
    <a:masterClrMapping/>
  </p:clrMapOvr>
</p:notes>
</file>

<file path=ppt/notesSlides/notesSlide1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627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6627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56627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22E2E7B-664A-40E2-AF82-29DC8AC47B86}" type="slidenum">
              <a:rPr lang="en-US" smtClean="0"/>
              <a:pPr/>
              <a:t>112</a:t>
            </a:fld>
            <a:endParaRPr lang="en-US" smtClean="0"/>
          </a:p>
        </p:txBody>
      </p:sp>
    </p:spTree>
  </p:cSld>
  <p:clrMapOvr>
    <a:masterClrMapping/>
  </p:clrMapOvr>
</p:notes>
</file>

<file path=ppt/notesSlides/notesSlide1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729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6729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56730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083F9D6-594A-4890-B110-987DCEEB1D7B}" type="slidenum">
              <a:rPr lang="en-US" smtClean="0"/>
              <a:pPr/>
              <a:t>113</a:t>
            </a:fld>
            <a:endParaRPr lang="en-US" smtClean="0"/>
          </a:p>
        </p:txBody>
      </p:sp>
    </p:spTree>
  </p:cSld>
  <p:clrMapOvr>
    <a:masterClrMapping/>
  </p:clrMapOvr>
</p:notes>
</file>

<file path=ppt/notesSlides/notesSlide1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729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6729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56730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083F9D6-594A-4890-B110-987DCEEB1D7B}" type="slidenum">
              <a:rPr lang="en-US" smtClean="0"/>
              <a:pPr/>
              <a:t>114</a:t>
            </a:fld>
            <a:endParaRPr lang="en-US" smtClean="0"/>
          </a:p>
        </p:txBody>
      </p:sp>
    </p:spTree>
  </p:cSld>
  <p:clrMapOvr>
    <a:masterClrMapping/>
  </p:clrMapOvr>
</p:notes>
</file>

<file path=ppt/notesSlides/notesSlide1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832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6832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56832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211891C-F02A-436E-A198-58755F86CD36}" type="slidenum">
              <a:rPr lang="en-US" smtClean="0"/>
              <a:pPr/>
              <a:t>115</a:t>
            </a:fld>
            <a:endParaRPr lang="en-US" smtClean="0"/>
          </a:p>
        </p:txBody>
      </p:sp>
    </p:spTree>
  </p:cSld>
  <p:clrMapOvr>
    <a:masterClrMapping/>
  </p:clrMapOvr>
</p:notes>
</file>

<file path=ppt/notesSlides/notesSlide1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832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6832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56832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211891C-F02A-436E-A198-58755F86CD36}" type="slidenum">
              <a:rPr lang="en-US" smtClean="0"/>
              <a:pPr/>
              <a:t>116</a:t>
            </a:fld>
            <a:endParaRPr lang="en-US" smtClean="0"/>
          </a:p>
        </p:txBody>
      </p:sp>
    </p:spTree>
  </p:cSld>
  <p:clrMapOvr>
    <a:masterClrMapping/>
  </p:clrMapOvr>
</p:notes>
</file>

<file path=ppt/notesSlides/notesSlide1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832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6832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56832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211891C-F02A-436E-A198-58755F86CD36}" type="slidenum">
              <a:rPr lang="en-US" smtClean="0"/>
              <a:pPr/>
              <a:t>117</a:t>
            </a:fld>
            <a:endParaRPr lang="en-US" smtClean="0"/>
          </a:p>
        </p:txBody>
      </p:sp>
    </p:spTree>
  </p:cSld>
  <p:clrMapOvr>
    <a:masterClrMapping/>
  </p:clrMapOvr>
</p:notes>
</file>

<file path=ppt/notesSlides/notesSlide1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832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6832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56832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211891C-F02A-436E-A198-58755F86CD36}" type="slidenum">
              <a:rPr lang="en-US" smtClean="0"/>
              <a:pPr/>
              <a:t>118</a:t>
            </a:fld>
            <a:endParaRPr lang="en-US" smtClean="0"/>
          </a:p>
        </p:txBody>
      </p:sp>
    </p:spTree>
  </p:cSld>
  <p:clrMapOvr>
    <a:masterClrMapping/>
  </p:clrMapOvr>
</p:notes>
</file>

<file path=ppt/notesSlides/notesSlide1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934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6934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56934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79C6574-8661-44B9-9E3A-6567F6C857EF}" type="slidenum">
              <a:rPr lang="en-US" smtClean="0"/>
              <a:pPr/>
              <a:t>119</a:t>
            </a:fld>
            <a:endParaRPr lang="en-US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0547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10547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8C83A2FD-40BD-42AB-BBF5-9D19F45DB98F}" type="slidenum">
              <a:rPr lang="en-US" smtClean="0">
                <a:latin typeface="Times New Roman" pitchFamily="18" charset="0"/>
              </a:rPr>
              <a:pPr eaLnBrk="1" hangingPunct="1"/>
              <a:t>12</a:t>
            </a:fld>
            <a:endParaRPr lang="en-US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1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934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6934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56934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79C6574-8661-44B9-9E3A-6567F6C857EF}" type="slidenum">
              <a:rPr lang="en-US" smtClean="0"/>
              <a:pPr/>
              <a:t>120</a:t>
            </a:fld>
            <a:endParaRPr lang="en-US" smtClean="0"/>
          </a:p>
        </p:txBody>
      </p:sp>
    </p:spTree>
  </p:cSld>
  <p:clrMapOvr>
    <a:masterClrMapping/>
  </p:clrMapOvr>
</p:notes>
</file>

<file path=ppt/notesSlides/notesSlide1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037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70371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57037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E950BA9-6CAC-479F-BB6E-F5A23AF31475}" type="slidenum">
              <a:rPr lang="en-US" smtClean="0"/>
              <a:pPr/>
              <a:t>121</a:t>
            </a:fld>
            <a:endParaRPr lang="en-US" smtClean="0"/>
          </a:p>
        </p:txBody>
      </p:sp>
    </p:spTree>
  </p:cSld>
  <p:clrMapOvr>
    <a:masterClrMapping/>
  </p:clrMapOvr>
</p:notes>
</file>

<file path=ppt/notesSlides/notesSlide1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037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70371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57037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E950BA9-6CAC-479F-BB6E-F5A23AF31475}" type="slidenum">
              <a:rPr lang="en-US" smtClean="0"/>
              <a:pPr/>
              <a:t>122</a:t>
            </a:fld>
            <a:endParaRPr lang="en-US" smtClean="0"/>
          </a:p>
        </p:txBody>
      </p:sp>
    </p:spTree>
  </p:cSld>
  <p:clrMapOvr>
    <a:masterClrMapping/>
  </p:clrMapOvr>
</p:notes>
</file>

<file path=ppt/notesSlides/notesSlide1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13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7139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57139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C6B753B-AC2B-4087-9712-68B574C3793A}" type="slidenum">
              <a:rPr lang="en-US" smtClean="0"/>
              <a:pPr/>
              <a:t>123</a:t>
            </a:fld>
            <a:endParaRPr lang="en-US" smtClean="0"/>
          </a:p>
        </p:txBody>
      </p:sp>
    </p:spTree>
  </p:cSld>
  <p:clrMapOvr>
    <a:masterClrMapping/>
  </p:clrMapOvr>
</p:notes>
</file>

<file path=ppt/notesSlides/notesSlide1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13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7139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57139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C6B753B-AC2B-4087-9712-68B574C3793A}" type="slidenum">
              <a:rPr lang="en-US" smtClean="0"/>
              <a:pPr/>
              <a:t>124</a:t>
            </a:fld>
            <a:endParaRPr lang="en-US" smtClean="0"/>
          </a:p>
        </p:txBody>
      </p:sp>
    </p:spTree>
  </p:cSld>
  <p:clrMapOvr>
    <a:masterClrMapping/>
  </p:clrMapOvr>
</p:notes>
</file>

<file path=ppt/notesSlides/notesSlide1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241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7241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57242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7389321-094F-41D8-8000-C6CB44ED81EA}" type="slidenum">
              <a:rPr lang="en-US" smtClean="0"/>
              <a:pPr/>
              <a:t>125</a:t>
            </a:fld>
            <a:endParaRPr lang="en-US" smtClean="0"/>
          </a:p>
        </p:txBody>
      </p:sp>
    </p:spTree>
  </p:cSld>
  <p:clrMapOvr>
    <a:masterClrMapping/>
  </p:clrMapOvr>
</p:notes>
</file>

<file path=ppt/notesSlides/notesSlide1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241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7241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57242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7389321-094F-41D8-8000-C6CB44ED81EA}" type="slidenum">
              <a:rPr lang="en-US" smtClean="0"/>
              <a:pPr/>
              <a:t>126</a:t>
            </a:fld>
            <a:endParaRPr lang="en-US" smtClean="0"/>
          </a:p>
        </p:txBody>
      </p:sp>
    </p:spTree>
  </p:cSld>
  <p:clrMapOvr>
    <a:masterClrMapping/>
  </p:clrMapOvr>
</p:notes>
</file>

<file path=ppt/notesSlides/notesSlide1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4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7344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57344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CD88698-A412-4ED2-B6B1-0E87D16844C2}" type="slidenum">
              <a:rPr lang="en-US" smtClean="0"/>
              <a:pPr/>
              <a:t>127</a:t>
            </a:fld>
            <a:endParaRPr lang="en-US" smtClean="0"/>
          </a:p>
        </p:txBody>
      </p:sp>
    </p:spTree>
  </p:cSld>
  <p:clrMapOvr>
    <a:masterClrMapping/>
  </p:clrMapOvr>
</p:notes>
</file>

<file path=ppt/notesSlides/notesSlide1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446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7446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57446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C76D333-15CD-4B6E-8E6A-67643B59402C}" type="slidenum">
              <a:rPr lang="en-US" smtClean="0"/>
              <a:pPr/>
              <a:t>128</a:t>
            </a:fld>
            <a:endParaRPr lang="en-US" smtClean="0"/>
          </a:p>
        </p:txBody>
      </p:sp>
    </p:spTree>
  </p:cSld>
  <p:clrMapOvr>
    <a:masterClrMapping/>
  </p:clrMapOvr>
</p:notes>
</file>

<file path=ppt/notesSlides/notesSlide1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808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5808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55808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7E1BBA6-AC20-4913-B511-2C1A621E556B}" type="slidenum">
              <a:rPr lang="en-US" smtClean="0">
                <a:solidFill>
                  <a:prstClr val="black"/>
                </a:solidFill>
              </a:rPr>
              <a:pPr/>
              <a:t>129</a:t>
            </a:fld>
            <a:endParaRPr lang="en-US" smtClean="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0547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10547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8C83A2FD-40BD-42AB-BBF5-9D19F45DB98F}" type="slidenum">
              <a:rPr lang="en-US" smtClean="0">
                <a:latin typeface="Times New Roman" pitchFamily="18" charset="0"/>
              </a:rPr>
              <a:pPr eaLnBrk="1" hangingPunct="1"/>
              <a:t>13</a:t>
            </a:fld>
            <a:endParaRPr lang="en-US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0649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10650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FD1CCD01-03A4-4CDF-BF57-EF31B716417F}" type="slidenum">
              <a:rPr lang="en-US" smtClean="0">
                <a:latin typeface="Times New Roman" pitchFamily="18" charset="0"/>
              </a:rPr>
              <a:pPr eaLnBrk="1" hangingPunct="1"/>
              <a:t>14</a:t>
            </a:fld>
            <a:endParaRPr lang="en-US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0752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10752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5A5AD7DC-2B1C-4807-84F1-3705AA260044}" type="slidenum">
              <a:rPr lang="en-US" smtClean="0">
                <a:latin typeface="Times New Roman" pitchFamily="18" charset="0"/>
              </a:rPr>
              <a:pPr eaLnBrk="1" hangingPunct="1"/>
              <a:t>15</a:t>
            </a:fld>
            <a:endParaRPr lang="en-US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0854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10854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A0EEB0AC-7195-4D55-8B11-44DB2FAB9E7B}" type="slidenum">
              <a:rPr lang="en-US" smtClean="0">
                <a:latin typeface="Times New Roman" pitchFamily="18" charset="0"/>
              </a:rPr>
              <a:pPr eaLnBrk="1" hangingPunct="1"/>
              <a:t>16</a:t>
            </a:fld>
            <a:endParaRPr lang="en-US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0957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10957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2FA8B8DA-783D-4293-80C0-2C3B4196892C}" type="slidenum">
              <a:rPr lang="en-US" smtClean="0">
                <a:latin typeface="Times New Roman" pitchFamily="18" charset="0"/>
              </a:rPr>
              <a:pPr eaLnBrk="1" hangingPunct="1"/>
              <a:t>17</a:t>
            </a:fld>
            <a:endParaRPr lang="en-US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1059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11059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E84E6175-D8A3-40CA-A7E6-74075F35C7FA}" type="slidenum">
              <a:rPr lang="en-US" smtClean="0">
                <a:latin typeface="Times New Roman" pitchFamily="18" charset="0"/>
              </a:rPr>
              <a:pPr eaLnBrk="1" hangingPunct="1"/>
              <a:t>18</a:t>
            </a:fld>
            <a:endParaRPr lang="en-US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1161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11162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5E792C10-F2D4-4132-A88A-F43CCBCB54ED}" type="slidenum">
              <a:rPr lang="en-US" smtClean="0">
                <a:latin typeface="Times New Roman" pitchFamily="18" charset="0"/>
              </a:rPr>
              <a:pPr eaLnBrk="1" hangingPunct="1"/>
              <a:t>19</a:t>
            </a:fld>
            <a:endParaRPr lang="en-US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728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9728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EECE9114-65D8-4A28-A4CA-656038CD5D21}" type="slidenum">
              <a:rPr lang="en-US" smtClean="0">
                <a:latin typeface="Times New Roman" pitchFamily="18" charset="0"/>
              </a:rPr>
              <a:pPr eaLnBrk="1" hangingPunct="1"/>
              <a:t>2</a:t>
            </a:fld>
            <a:endParaRPr lang="en-US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1264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11264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C06AFE74-8DD7-4CD7-8CCD-21E7C99FA46D}" type="slidenum">
              <a:rPr lang="en-US" smtClean="0">
                <a:latin typeface="Times New Roman" pitchFamily="18" charset="0"/>
              </a:rPr>
              <a:pPr eaLnBrk="1" hangingPunct="1"/>
              <a:t>20</a:t>
            </a:fld>
            <a:endParaRPr lang="en-US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B414B402-68CA-4067-ADE9-4D3206CDA31D}" type="slidenum">
              <a:rPr lang="en-US" smtClean="0">
                <a:latin typeface="Times New Roman" pitchFamily="18" charset="0"/>
              </a:rPr>
              <a:pPr eaLnBrk="1" hangingPunct="1"/>
              <a:t>21</a:t>
            </a:fld>
            <a:endParaRPr lang="en-US" smtClean="0">
              <a:latin typeface="Times New Roman" pitchFamily="18" charset="0"/>
            </a:endParaRPr>
          </a:p>
        </p:txBody>
      </p:sp>
      <p:sp>
        <p:nvSpPr>
          <p:cNvPr id="1136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72000" cy="3429000"/>
          </a:xfrm>
          <a:ln/>
        </p:spPr>
      </p:sp>
      <p:sp>
        <p:nvSpPr>
          <p:cNvPr id="11366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altLang="ko-KR" smtClean="0">
                <a:ea typeface="Gulim" pitchFamily="34" charset="-127"/>
              </a:rPr>
              <a:t>EgView1p1RawData.ps</a:t>
            </a:r>
            <a:endParaRPr lang="ko-KR" altLang="en-US" smtClean="0">
              <a:ea typeface="Gulim" pitchFamily="34" charset="-127"/>
            </a:endParaRP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F0046F6E-B6EB-4C8E-A956-3489A7488375}" type="slidenum">
              <a:rPr lang="en-US" smtClean="0">
                <a:latin typeface="Times New Roman" pitchFamily="18" charset="0"/>
              </a:rPr>
              <a:pPr eaLnBrk="1" hangingPunct="1"/>
              <a:t>22</a:t>
            </a:fld>
            <a:endParaRPr lang="en-US" smtClean="0">
              <a:latin typeface="Times New Roman" pitchFamily="18" charset="0"/>
            </a:endParaRPr>
          </a:p>
        </p:txBody>
      </p:sp>
      <p:sp>
        <p:nvSpPr>
          <p:cNvPr id="1146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72000" cy="3429000"/>
          </a:xfrm>
          <a:ln/>
        </p:spPr>
      </p:sp>
      <p:sp>
        <p:nvSpPr>
          <p:cNvPr id="11469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altLang="ko-KR" smtClean="0">
                <a:ea typeface="Gulim" pitchFamily="34" charset="-127"/>
              </a:rPr>
              <a:t>EgView1p2RawDataHiLite1.ps</a:t>
            </a:r>
            <a:endParaRPr lang="ko-KR" altLang="en-US" smtClean="0">
              <a:ea typeface="Gulim" pitchFamily="34" charset="-127"/>
            </a:endParaRPr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8BAB6C63-FADA-4D2D-B124-9CA277E15E32}" type="slidenum">
              <a:rPr lang="en-US" smtClean="0">
                <a:latin typeface="Times New Roman" pitchFamily="18" charset="0"/>
              </a:rPr>
              <a:pPr eaLnBrk="1" hangingPunct="1"/>
              <a:t>23</a:t>
            </a:fld>
            <a:endParaRPr lang="en-US" smtClean="0">
              <a:latin typeface="Times New Roman" pitchFamily="18" charset="0"/>
            </a:endParaRPr>
          </a:p>
        </p:txBody>
      </p:sp>
      <p:sp>
        <p:nvSpPr>
          <p:cNvPr id="1157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72000" cy="3429000"/>
          </a:xfrm>
          <a:ln/>
        </p:spPr>
      </p:sp>
      <p:sp>
        <p:nvSpPr>
          <p:cNvPr id="11571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altLang="ko-KR" smtClean="0">
                <a:ea typeface="Gulim" pitchFamily="34" charset="-127"/>
              </a:rPr>
              <a:t>EgView1p3RawDataHL1CoordX.ps</a:t>
            </a:r>
            <a:endParaRPr lang="ko-KR" altLang="en-US" smtClean="0">
              <a:ea typeface="Gulim" pitchFamily="34" charset="-127"/>
            </a:endParaRPr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5CE0B9B8-C989-4BD2-A4D4-5FF48429C8D9}" type="slidenum">
              <a:rPr lang="en-US" smtClean="0">
                <a:latin typeface="Times New Roman" pitchFamily="18" charset="0"/>
              </a:rPr>
              <a:pPr eaLnBrk="1" hangingPunct="1"/>
              <a:t>24</a:t>
            </a:fld>
            <a:endParaRPr lang="en-US" smtClean="0">
              <a:latin typeface="Times New Roman" pitchFamily="18" charset="0"/>
            </a:endParaRPr>
          </a:p>
        </p:txBody>
      </p:sp>
      <p:sp>
        <p:nvSpPr>
          <p:cNvPr id="1167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72000" cy="3429000"/>
          </a:xfrm>
          <a:ln/>
        </p:spPr>
      </p:sp>
      <p:sp>
        <p:nvSpPr>
          <p:cNvPr id="11674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altLang="ko-KR" smtClean="0">
                <a:ea typeface="Gulim" pitchFamily="34" charset="-127"/>
              </a:rPr>
              <a:t>EgView1p3RawDataHL1CoordY.ps</a:t>
            </a:r>
            <a:endParaRPr lang="ko-KR" altLang="en-US" smtClean="0">
              <a:ea typeface="Gulim" pitchFamily="34" charset="-127"/>
            </a:endParaRPr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E3EC4492-234E-48BC-8749-31E1E6ABCF57}" type="slidenum">
              <a:rPr lang="en-US" smtClean="0">
                <a:latin typeface="Times New Roman" pitchFamily="18" charset="0"/>
              </a:rPr>
              <a:pPr eaLnBrk="1" hangingPunct="1"/>
              <a:t>25</a:t>
            </a:fld>
            <a:endParaRPr lang="en-US" smtClean="0">
              <a:latin typeface="Times New Roman" pitchFamily="18" charset="0"/>
            </a:endParaRPr>
          </a:p>
        </p:txBody>
      </p:sp>
      <p:sp>
        <p:nvSpPr>
          <p:cNvPr id="1177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72000" cy="3429000"/>
          </a:xfrm>
          <a:ln/>
        </p:spPr>
      </p:sp>
      <p:sp>
        <p:nvSpPr>
          <p:cNvPr id="11776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altLang="ko-KR" smtClean="0">
                <a:ea typeface="Gulim" pitchFamily="34" charset="-127"/>
              </a:rPr>
              <a:t>EgView1p3RawDataHL1CoordZ.ps</a:t>
            </a:r>
            <a:endParaRPr lang="ko-KR" altLang="en-US" smtClean="0">
              <a:ea typeface="Gulim" pitchFamily="34" charset="-127"/>
            </a:endParaRPr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0038D83C-E8A5-4A00-8EA7-05F0DE9BE541}" type="slidenum">
              <a:rPr lang="en-US" smtClean="0">
                <a:latin typeface="Times New Roman" pitchFamily="18" charset="0"/>
              </a:rPr>
              <a:pPr eaLnBrk="1" hangingPunct="1"/>
              <a:t>26</a:t>
            </a:fld>
            <a:endParaRPr lang="en-US" smtClean="0">
              <a:latin typeface="Times New Roman" pitchFamily="18" charset="0"/>
            </a:endParaRPr>
          </a:p>
        </p:txBody>
      </p:sp>
      <p:sp>
        <p:nvSpPr>
          <p:cNvPr id="1187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72000" cy="3429000"/>
          </a:xfrm>
          <a:ln/>
        </p:spPr>
      </p:sp>
      <p:sp>
        <p:nvSpPr>
          <p:cNvPr id="11878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altLang="ko-KR" smtClean="0">
                <a:ea typeface="Gulim" pitchFamily="34" charset="-127"/>
              </a:rPr>
              <a:t>EgView1p21proj3DX.ps</a:t>
            </a:r>
            <a:endParaRPr lang="ko-KR" altLang="en-US" smtClean="0">
              <a:ea typeface="Gulim" pitchFamily="34" charset="-127"/>
            </a:endParaRPr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B8D8EF59-5702-4C8C-B53E-0062D9C92A0C}" type="slidenum">
              <a:rPr lang="en-US" smtClean="0">
                <a:latin typeface="Times New Roman" pitchFamily="18" charset="0"/>
              </a:rPr>
              <a:pPr eaLnBrk="1" hangingPunct="1"/>
              <a:t>27</a:t>
            </a:fld>
            <a:endParaRPr lang="en-US" smtClean="0">
              <a:latin typeface="Times New Roman" pitchFamily="18" charset="0"/>
            </a:endParaRPr>
          </a:p>
        </p:txBody>
      </p:sp>
      <p:sp>
        <p:nvSpPr>
          <p:cNvPr id="1198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72000" cy="3429000"/>
          </a:xfrm>
          <a:ln/>
        </p:spPr>
      </p:sp>
      <p:sp>
        <p:nvSpPr>
          <p:cNvPr id="11981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altLang="ko-KR" smtClean="0">
                <a:ea typeface="Gulim" pitchFamily="34" charset="-127"/>
              </a:rPr>
              <a:t>EgView1p31Proj1dX.ps</a:t>
            </a:r>
            <a:endParaRPr lang="ko-KR" altLang="en-US" smtClean="0">
              <a:ea typeface="Gulim" pitchFamily="34" charset="-127"/>
            </a:endParaRPr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B8D8EF59-5702-4C8C-B53E-0062D9C92A0C}" type="slidenum">
              <a:rPr lang="en-US" smtClean="0">
                <a:latin typeface="Times New Roman" pitchFamily="18" charset="0"/>
              </a:rPr>
              <a:pPr eaLnBrk="1" hangingPunct="1"/>
              <a:t>28</a:t>
            </a:fld>
            <a:endParaRPr lang="en-US" smtClean="0">
              <a:latin typeface="Times New Roman" pitchFamily="18" charset="0"/>
            </a:endParaRPr>
          </a:p>
        </p:txBody>
      </p:sp>
      <p:sp>
        <p:nvSpPr>
          <p:cNvPr id="1198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72000" cy="3429000"/>
          </a:xfrm>
          <a:ln/>
        </p:spPr>
      </p:sp>
      <p:sp>
        <p:nvSpPr>
          <p:cNvPr id="11981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altLang="ko-KR" smtClean="0">
                <a:ea typeface="Gulim" pitchFamily="34" charset="-127"/>
              </a:rPr>
              <a:t>EgView1p31Proj1dX.ps</a:t>
            </a:r>
            <a:endParaRPr lang="ko-KR" altLang="en-US" smtClean="0">
              <a:ea typeface="Gulim" pitchFamily="34" charset="-127"/>
            </a:endParaRPr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B8D8EF59-5702-4C8C-B53E-0062D9C92A0C}" type="slidenum">
              <a:rPr lang="en-US" smtClean="0">
                <a:latin typeface="Times New Roman" pitchFamily="18" charset="0"/>
              </a:rPr>
              <a:pPr eaLnBrk="1" hangingPunct="1"/>
              <a:t>29</a:t>
            </a:fld>
            <a:endParaRPr lang="en-US" smtClean="0">
              <a:latin typeface="Times New Roman" pitchFamily="18" charset="0"/>
            </a:endParaRPr>
          </a:p>
        </p:txBody>
      </p:sp>
      <p:sp>
        <p:nvSpPr>
          <p:cNvPr id="1198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72000" cy="3429000"/>
          </a:xfrm>
          <a:ln/>
        </p:spPr>
      </p:sp>
      <p:sp>
        <p:nvSpPr>
          <p:cNvPr id="11981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altLang="ko-KR" smtClean="0">
                <a:ea typeface="Gulim" pitchFamily="34" charset="-127"/>
              </a:rPr>
              <a:t>EgView1p31Proj1dX.ps</a:t>
            </a:r>
            <a:endParaRPr lang="ko-KR" altLang="en-US" smtClean="0">
              <a:ea typeface="Gulim" pitchFamily="34" charset="-127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830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9830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F2676E0D-5F28-4949-A535-5FC074C78328}" type="slidenum">
              <a:rPr lang="en-US" smtClean="0">
                <a:latin typeface="Times New Roman" pitchFamily="18" charset="0"/>
              </a:rPr>
              <a:pPr eaLnBrk="1" hangingPunct="1"/>
              <a:t>3</a:t>
            </a:fld>
            <a:endParaRPr lang="en-US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B8D8EF59-5702-4C8C-B53E-0062D9C92A0C}" type="slidenum">
              <a:rPr lang="en-US" smtClean="0">
                <a:latin typeface="Times New Roman" pitchFamily="18" charset="0"/>
              </a:rPr>
              <a:pPr eaLnBrk="1" hangingPunct="1"/>
              <a:t>30</a:t>
            </a:fld>
            <a:endParaRPr lang="en-US" smtClean="0">
              <a:latin typeface="Times New Roman" pitchFamily="18" charset="0"/>
            </a:endParaRPr>
          </a:p>
        </p:txBody>
      </p:sp>
      <p:sp>
        <p:nvSpPr>
          <p:cNvPr id="1198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72000" cy="3429000"/>
          </a:xfrm>
          <a:ln/>
        </p:spPr>
      </p:sp>
      <p:sp>
        <p:nvSpPr>
          <p:cNvPr id="11981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altLang="ko-KR" smtClean="0">
                <a:ea typeface="Gulim" pitchFamily="34" charset="-127"/>
              </a:rPr>
              <a:t>EgView1p31Proj1dX.ps</a:t>
            </a:r>
            <a:endParaRPr lang="ko-KR" altLang="en-US" smtClean="0">
              <a:ea typeface="Gulim" pitchFamily="34" charset="-127"/>
            </a:endParaRPr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057EC06D-EDE6-482E-9E5C-3D2AEF27D247}" type="slidenum">
              <a:rPr lang="en-US" smtClean="0">
                <a:latin typeface="Times New Roman" pitchFamily="18" charset="0"/>
              </a:rPr>
              <a:pPr eaLnBrk="1" hangingPunct="1"/>
              <a:t>31</a:t>
            </a:fld>
            <a:endParaRPr lang="en-US" smtClean="0">
              <a:latin typeface="Times New Roman" pitchFamily="18" charset="0"/>
            </a:endParaRPr>
          </a:p>
        </p:txBody>
      </p:sp>
      <p:sp>
        <p:nvSpPr>
          <p:cNvPr id="1208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72000" cy="3429000"/>
          </a:xfrm>
          <a:ln/>
        </p:spPr>
      </p:sp>
      <p:sp>
        <p:nvSpPr>
          <p:cNvPr id="12083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altLang="ko-KR" smtClean="0">
                <a:ea typeface="Gulim" pitchFamily="34" charset="-127"/>
              </a:rPr>
              <a:t>EgView1p22proj3DY.ps</a:t>
            </a:r>
            <a:endParaRPr lang="ko-KR" altLang="en-US" smtClean="0">
              <a:ea typeface="Gulim" pitchFamily="34" charset="-127"/>
            </a:endParaRPr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D73A7D88-5A06-44A8-B281-0ECD12F56A2E}" type="slidenum">
              <a:rPr lang="en-US" smtClean="0">
                <a:latin typeface="Times New Roman" pitchFamily="18" charset="0"/>
              </a:rPr>
              <a:pPr eaLnBrk="1" hangingPunct="1"/>
              <a:t>32</a:t>
            </a:fld>
            <a:endParaRPr lang="en-US" smtClean="0">
              <a:latin typeface="Times New Roman" pitchFamily="18" charset="0"/>
            </a:endParaRPr>
          </a:p>
        </p:txBody>
      </p:sp>
      <p:sp>
        <p:nvSpPr>
          <p:cNvPr id="1218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72000" cy="3429000"/>
          </a:xfrm>
          <a:ln/>
        </p:spPr>
      </p:sp>
      <p:sp>
        <p:nvSpPr>
          <p:cNvPr id="12186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altLang="ko-KR" smtClean="0">
                <a:ea typeface="Gulim" pitchFamily="34" charset="-127"/>
              </a:rPr>
              <a:t>EgView1p32Proj1dY.ps</a:t>
            </a:r>
            <a:endParaRPr lang="ko-KR" altLang="en-US" smtClean="0">
              <a:ea typeface="Gulim" pitchFamily="34" charset="-127"/>
            </a:endParaRPr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50D0F040-B2B6-41A7-810D-A6FBF8C86077}" type="slidenum">
              <a:rPr lang="en-US" smtClean="0">
                <a:latin typeface="Times New Roman" pitchFamily="18" charset="0"/>
              </a:rPr>
              <a:pPr eaLnBrk="1" hangingPunct="1"/>
              <a:t>33</a:t>
            </a:fld>
            <a:endParaRPr lang="en-US" smtClean="0">
              <a:latin typeface="Times New Roman" pitchFamily="18" charset="0"/>
            </a:endParaRPr>
          </a:p>
        </p:txBody>
      </p:sp>
      <p:sp>
        <p:nvSpPr>
          <p:cNvPr id="1228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72000" cy="3429000"/>
          </a:xfrm>
          <a:ln/>
        </p:spPr>
      </p:sp>
      <p:sp>
        <p:nvSpPr>
          <p:cNvPr id="12288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altLang="ko-KR" smtClean="0">
                <a:ea typeface="Gulim" pitchFamily="34" charset="-127"/>
              </a:rPr>
              <a:t>EgView1p23proj3DZ.ps</a:t>
            </a:r>
            <a:endParaRPr lang="ko-KR" altLang="en-US" smtClean="0">
              <a:ea typeface="Gulim" pitchFamily="34" charset="-127"/>
            </a:endParaRPr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D9755FBD-9A74-4B28-89D2-92A9B8CA337C}" type="slidenum">
              <a:rPr lang="en-US" smtClean="0">
                <a:latin typeface="Times New Roman" pitchFamily="18" charset="0"/>
              </a:rPr>
              <a:pPr eaLnBrk="1" hangingPunct="1"/>
              <a:t>34</a:t>
            </a:fld>
            <a:endParaRPr lang="en-US" smtClean="0">
              <a:latin typeface="Times New Roman" pitchFamily="18" charset="0"/>
            </a:endParaRPr>
          </a:p>
        </p:txBody>
      </p:sp>
      <p:sp>
        <p:nvSpPr>
          <p:cNvPr id="1239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72000" cy="3429000"/>
          </a:xfrm>
          <a:ln/>
        </p:spPr>
      </p:sp>
      <p:sp>
        <p:nvSpPr>
          <p:cNvPr id="12390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altLang="ko-KR" smtClean="0">
                <a:ea typeface="Gulim" pitchFamily="34" charset="-127"/>
              </a:rPr>
              <a:t>EgView1p33Proj1dZ.ps</a:t>
            </a:r>
            <a:endParaRPr lang="ko-KR" altLang="en-US" smtClean="0">
              <a:ea typeface="Gulim" pitchFamily="34" charset="-127"/>
            </a:endParaRPr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9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3C7DB585-2604-4097-863C-BC431DE91E69}" type="slidenum">
              <a:rPr lang="en-US" smtClean="0">
                <a:latin typeface="Times New Roman" pitchFamily="18" charset="0"/>
              </a:rPr>
              <a:pPr eaLnBrk="1" hangingPunct="1"/>
              <a:t>35</a:t>
            </a:fld>
            <a:endParaRPr lang="en-US" smtClean="0">
              <a:latin typeface="Times New Roman" pitchFamily="18" charset="0"/>
            </a:endParaRPr>
          </a:p>
        </p:txBody>
      </p:sp>
      <p:sp>
        <p:nvSpPr>
          <p:cNvPr id="1249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72000" cy="3429000"/>
          </a:xfrm>
          <a:ln/>
        </p:spPr>
      </p:sp>
      <p:sp>
        <p:nvSpPr>
          <p:cNvPr id="12493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altLang="ko-KR" smtClean="0">
                <a:ea typeface="Gulim" pitchFamily="34" charset="-127"/>
              </a:rPr>
              <a:t>EgView1p24proj3DXY.ps</a:t>
            </a:r>
            <a:endParaRPr lang="ko-KR" altLang="en-US" smtClean="0">
              <a:ea typeface="Gulim" pitchFamily="34" charset="-127"/>
            </a:endParaRPr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9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BE6DE143-C49F-4413-B132-9CA0AD12A68C}" type="slidenum">
              <a:rPr lang="en-US" smtClean="0">
                <a:latin typeface="Times New Roman" pitchFamily="18" charset="0"/>
              </a:rPr>
              <a:pPr eaLnBrk="1" hangingPunct="1"/>
              <a:t>36</a:t>
            </a:fld>
            <a:endParaRPr lang="en-US" smtClean="0">
              <a:latin typeface="Times New Roman" pitchFamily="18" charset="0"/>
            </a:endParaRPr>
          </a:p>
        </p:txBody>
      </p:sp>
      <p:sp>
        <p:nvSpPr>
          <p:cNvPr id="1259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72000" cy="3429000"/>
          </a:xfrm>
          <a:ln/>
        </p:spPr>
      </p:sp>
      <p:sp>
        <p:nvSpPr>
          <p:cNvPr id="12595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altLang="ko-KR" smtClean="0">
                <a:ea typeface="Gulim" pitchFamily="34" charset="-127"/>
              </a:rPr>
              <a:t>EgView1p34proj2DXY.ps</a:t>
            </a:r>
            <a:endParaRPr lang="ko-KR" altLang="en-US" smtClean="0">
              <a:ea typeface="Gulim" pitchFamily="34" charset="-127"/>
            </a:endParaRPr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6A3AECAC-33BC-4004-A3F0-7814324A28A1}" type="slidenum">
              <a:rPr lang="en-US" smtClean="0">
                <a:latin typeface="Times New Roman" pitchFamily="18" charset="0"/>
              </a:rPr>
              <a:pPr eaLnBrk="1" hangingPunct="1"/>
              <a:t>37</a:t>
            </a:fld>
            <a:endParaRPr lang="en-US" smtClean="0">
              <a:latin typeface="Times New Roman" pitchFamily="18" charset="0"/>
            </a:endParaRPr>
          </a:p>
        </p:txBody>
      </p:sp>
      <p:sp>
        <p:nvSpPr>
          <p:cNvPr id="1269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72000" cy="3429000"/>
          </a:xfrm>
          <a:ln/>
        </p:spPr>
      </p:sp>
      <p:sp>
        <p:nvSpPr>
          <p:cNvPr id="12698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altLang="ko-KR" smtClean="0">
                <a:ea typeface="Gulim" pitchFamily="34" charset="-127"/>
              </a:rPr>
              <a:t>EgView1p25proj3DXZ.ps</a:t>
            </a:r>
            <a:endParaRPr lang="ko-KR" altLang="en-US" smtClean="0">
              <a:ea typeface="Gulim" pitchFamily="34" charset="-127"/>
            </a:endParaRPr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0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0CA2D0AE-4ECF-46E8-AF5C-35E4B61EE5BC}" type="slidenum">
              <a:rPr lang="en-US" smtClean="0">
                <a:latin typeface="Times New Roman" pitchFamily="18" charset="0"/>
              </a:rPr>
              <a:pPr eaLnBrk="1" hangingPunct="1"/>
              <a:t>38</a:t>
            </a:fld>
            <a:endParaRPr lang="en-US" smtClean="0">
              <a:latin typeface="Times New Roman" pitchFamily="18" charset="0"/>
            </a:endParaRPr>
          </a:p>
        </p:txBody>
      </p:sp>
      <p:sp>
        <p:nvSpPr>
          <p:cNvPr id="1280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72000" cy="3429000"/>
          </a:xfrm>
          <a:ln/>
        </p:spPr>
      </p:sp>
      <p:sp>
        <p:nvSpPr>
          <p:cNvPr id="12800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altLang="ko-KR" smtClean="0">
                <a:ea typeface="Gulim" pitchFamily="34" charset="-127"/>
              </a:rPr>
              <a:t>EgView1p35proj2DXZ.ps</a:t>
            </a:r>
            <a:endParaRPr lang="ko-KR" altLang="en-US" smtClean="0">
              <a:ea typeface="Gulim" pitchFamily="34" charset="-127"/>
            </a:endParaRPr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2C83C846-ADFD-490F-B8A2-9BD40037683E}" type="slidenum">
              <a:rPr lang="en-US" smtClean="0">
                <a:latin typeface="Times New Roman" pitchFamily="18" charset="0"/>
              </a:rPr>
              <a:pPr eaLnBrk="1" hangingPunct="1"/>
              <a:t>39</a:t>
            </a:fld>
            <a:endParaRPr lang="en-US" smtClean="0">
              <a:latin typeface="Times New Roman" pitchFamily="18" charset="0"/>
            </a:endParaRPr>
          </a:p>
        </p:txBody>
      </p:sp>
      <p:sp>
        <p:nvSpPr>
          <p:cNvPr id="1290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72000" cy="3429000"/>
          </a:xfrm>
          <a:ln/>
        </p:spPr>
      </p:sp>
      <p:sp>
        <p:nvSpPr>
          <p:cNvPr id="12902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altLang="ko-KR" smtClean="0">
                <a:ea typeface="Gulim" pitchFamily="34" charset="-127"/>
              </a:rPr>
              <a:t>EgView1p26proj3DYZ.ps</a:t>
            </a:r>
            <a:endParaRPr lang="ko-KR" altLang="en-US" smtClean="0">
              <a:ea typeface="Gulim" pitchFamily="34" charset="-127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830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9830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F2676E0D-5F28-4949-A535-5FC074C78328}" type="slidenum">
              <a:rPr lang="en-US" smtClean="0">
                <a:latin typeface="Times New Roman" pitchFamily="18" charset="0"/>
              </a:rPr>
              <a:pPr eaLnBrk="1" hangingPunct="1"/>
              <a:t>4</a:t>
            </a:fld>
            <a:endParaRPr lang="en-US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0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413099FC-BF2A-44C7-9E84-DC201035944A}" type="slidenum">
              <a:rPr lang="en-US" smtClean="0">
                <a:latin typeface="Times New Roman" pitchFamily="18" charset="0"/>
              </a:rPr>
              <a:pPr eaLnBrk="1" hangingPunct="1"/>
              <a:t>40</a:t>
            </a:fld>
            <a:endParaRPr lang="en-US" smtClean="0">
              <a:latin typeface="Times New Roman" pitchFamily="18" charset="0"/>
            </a:endParaRPr>
          </a:p>
        </p:txBody>
      </p:sp>
      <p:sp>
        <p:nvSpPr>
          <p:cNvPr id="1300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72000" cy="3429000"/>
          </a:xfrm>
          <a:ln/>
        </p:spPr>
      </p:sp>
      <p:sp>
        <p:nvSpPr>
          <p:cNvPr id="13005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altLang="ko-KR" smtClean="0">
                <a:ea typeface="Gulim" pitchFamily="34" charset="-127"/>
              </a:rPr>
              <a:t>EgView1p36proj2DYZ.ps</a:t>
            </a:r>
            <a:endParaRPr lang="ko-KR" altLang="en-US" smtClean="0">
              <a:ea typeface="Gulim" pitchFamily="34" charset="-127"/>
            </a:endParaRPr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0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D50DDB2D-3131-4E4A-BE76-35E548F5EB47}" type="slidenum">
              <a:rPr lang="en-US" smtClean="0">
                <a:latin typeface="Times New Roman" pitchFamily="18" charset="0"/>
              </a:rPr>
              <a:pPr eaLnBrk="1" hangingPunct="1"/>
              <a:t>41</a:t>
            </a:fld>
            <a:endParaRPr lang="en-US" smtClean="0">
              <a:latin typeface="Times New Roman" pitchFamily="18" charset="0"/>
            </a:endParaRPr>
          </a:p>
        </p:txBody>
      </p:sp>
      <p:sp>
        <p:nvSpPr>
          <p:cNvPr id="1310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72000" cy="3429000"/>
          </a:xfrm>
          <a:ln/>
        </p:spPr>
      </p:sp>
      <p:sp>
        <p:nvSpPr>
          <p:cNvPr id="13107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altLang="ko-KR" smtClean="0">
                <a:ea typeface="Gulim" pitchFamily="34" charset="-127"/>
              </a:rPr>
              <a:t>EgView1p27proj3Dall.ps</a:t>
            </a:r>
            <a:endParaRPr lang="ko-KR" altLang="en-US" smtClean="0">
              <a:ea typeface="Gulim" pitchFamily="34" charset="-127"/>
            </a:endParaRPr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0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68145B3E-B211-4E4C-B239-0A8525980FED}" type="slidenum">
              <a:rPr lang="en-US" smtClean="0">
                <a:latin typeface="Times New Roman" pitchFamily="18" charset="0"/>
              </a:rPr>
              <a:pPr eaLnBrk="1" hangingPunct="1"/>
              <a:t>42</a:t>
            </a:fld>
            <a:endParaRPr lang="en-US" smtClean="0">
              <a:latin typeface="Times New Roman" pitchFamily="18" charset="0"/>
            </a:endParaRPr>
          </a:p>
        </p:txBody>
      </p:sp>
      <p:sp>
        <p:nvSpPr>
          <p:cNvPr id="1320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72000" cy="3429000"/>
          </a:xfrm>
          <a:ln/>
        </p:spPr>
      </p:sp>
      <p:sp>
        <p:nvSpPr>
          <p:cNvPr id="13210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altLang="ko-KR" smtClean="0">
                <a:ea typeface="Gulim" pitchFamily="34" charset="-127"/>
              </a:rPr>
              <a:t>EgView1p37proj1Ddiag.ps</a:t>
            </a:r>
            <a:endParaRPr lang="ko-KR" altLang="en-US" smtClean="0">
              <a:ea typeface="Gulim" pitchFamily="34" charset="-127"/>
            </a:endParaRPr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FFEEBB4C-11A9-4D4A-BF70-104E2CCAF0A6}" type="slidenum">
              <a:rPr lang="en-US" smtClean="0">
                <a:latin typeface="Times New Roman" pitchFamily="18" charset="0"/>
              </a:rPr>
              <a:pPr eaLnBrk="1" hangingPunct="1"/>
              <a:t>43</a:t>
            </a:fld>
            <a:endParaRPr lang="en-US" smtClean="0">
              <a:latin typeface="Times New Roman" pitchFamily="18" charset="0"/>
            </a:endParaRPr>
          </a:p>
        </p:txBody>
      </p:sp>
      <p:sp>
        <p:nvSpPr>
          <p:cNvPr id="1331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72000" cy="3429000"/>
          </a:xfrm>
          <a:ln/>
        </p:spPr>
      </p:sp>
      <p:sp>
        <p:nvSpPr>
          <p:cNvPr id="13312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altLang="ko-KR" smtClean="0">
                <a:ea typeface="Gulim" pitchFamily="34" charset="-127"/>
              </a:rPr>
              <a:t>EgView1p38proj1n2Dcolor.ps</a:t>
            </a:r>
            <a:endParaRPr lang="ko-KR" altLang="en-US" smtClean="0">
              <a:ea typeface="Gulim" pitchFamily="34" charset="-127"/>
            </a:endParaRPr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1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A2199F36-F727-4B12-A584-52259D1AD453}" type="slidenum">
              <a:rPr lang="en-US" smtClean="0">
                <a:latin typeface="Times New Roman" pitchFamily="18" charset="0"/>
              </a:rPr>
              <a:pPr eaLnBrk="1" hangingPunct="1"/>
              <a:t>44</a:t>
            </a:fld>
            <a:endParaRPr lang="en-US" smtClean="0">
              <a:latin typeface="Times New Roman" pitchFamily="18" charset="0"/>
            </a:endParaRPr>
          </a:p>
        </p:txBody>
      </p:sp>
      <p:sp>
        <p:nvSpPr>
          <p:cNvPr id="1341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72000" cy="3429000"/>
          </a:xfrm>
          <a:ln/>
        </p:spPr>
      </p:sp>
      <p:sp>
        <p:nvSpPr>
          <p:cNvPr id="13414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altLang="ko-KR" smtClean="0">
                <a:ea typeface="Gulim" pitchFamily="34" charset="-127"/>
              </a:rPr>
              <a:t>EgView1p39ScatPlot.ps</a:t>
            </a:r>
            <a:endParaRPr lang="ko-KR" altLang="en-US" smtClean="0">
              <a:ea typeface="Gulim" pitchFamily="34" charset="-127"/>
            </a:endParaRPr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17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3517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13517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16076AD6-152A-4D62-8FA5-3D9802A77010}" type="slidenum">
              <a:rPr lang="en-US" smtClean="0">
                <a:latin typeface="Times New Roman" pitchFamily="18" charset="0"/>
              </a:rPr>
              <a:pPr eaLnBrk="1" hangingPunct="1"/>
              <a:t>45</a:t>
            </a:fld>
            <a:endParaRPr lang="en-US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1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3619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13619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5351516B-85C8-4E11-A2AE-192053D77295}" type="slidenum">
              <a:rPr lang="en-US" smtClean="0">
                <a:latin typeface="Times New Roman" pitchFamily="18" charset="0"/>
              </a:rPr>
              <a:pPr eaLnBrk="1" hangingPunct="1"/>
              <a:t>46</a:t>
            </a:fld>
            <a:endParaRPr lang="en-US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21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3721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137220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/>
            <a:fld id="{D6427388-DCA6-4EA6-BFD9-B18EC407E2C8}" type="slidenum">
              <a:rPr lang="en-US" sz="1200">
                <a:latin typeface="Times New Roman" pitchFamily="18" charset="0"/>
              </a:rPr>
              <a:pPr algn="r" eaLnBrk="1" hangingPunct="1"/>
              <a:t>47</a:t>
            </a:fld>
            <a:endParaRPr lang="en-US" sz="120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24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3824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138244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/>
            <a:fld id="{6816A946-4A15-4CFF-B1EC-34D642A91ED1}" type="slidenum">
              <a:rPr lang="en-US" sz="1200">
                <a:latin typeface="Times New Roman" pitchFamily="18" charset="0"/>
              </a:rPr>
              <a:pPr algn="r" eaLnBrk="1" hangingPunct="1"/>
              <a:t>48</a:t>
            </a:fld>
            <a:endParaRPr lang="en-US" sz="120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2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243AA331-B0C4-4251-8D7A-B36FA60DB532}" type="slidenum">
              <a:rPr lang="en-US" smtClean="0">
                <a:latin typeface="Times New Roman" pitchFamily="18" charset="0"/>
              </a:rPr>
              <a:pPr eaLnBrk="1" hangingPunct="1"/>
              <a:t>49</a:t>
            </a:fld>
            <a:endParaRPr lang="en-US" smtClean="0">
              <a:latin typeface="Times New Roman" pitchFamily="18" charset="0"/>
            </a:endParaRPr>
          </a:p>
        </p:txBody>
      </p:sp>
      <p:sp>
        <p:nvSpPr>
          <p:cNvPr id="1392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72000" cy="3429000"/>
          </a:xfrm>
          <a:ln/>
        </p:spPr>
      </p:sp>
      <p:sp>
        <p:nvSpPr>
          <p:cNvPr id="13926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altLang="ko-KR" smtClean="0">
                <a:ea typeface="Gulim" pitchFamily="34" charset="-127"/>
              </a:rPr>
              <a:t>EgView1p1RawData.ps</a:t>
            </a:r>
            <a:endParaRPr lang="ko-KR" altLang="en-US" smtClean="0">
              <a:ea typeface="Gulim" pitchFamily="34" charset="-127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933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9933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672C8385-D053-41D0-9254-D9FB03A08F7C}" type="slidenum">
              <a:rPr lang="en-US" smtClean="0">
                <a:latin typeface="Times New Roman" pitchFamily="18" charset="0"/>
              </a:rPr>
              <a:pPr eaLnBrk="1" hangingPunct="1"/>
              <a:t>5</a:t>
            </a:fld>
            <a:endParaRPr lang="en-US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2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6D4B6CF6-2D20-4595-AC5B-E9FDDB259042}" type="slidenum">
              <a:rPr lang="en-US" smtClean="0">
                <a:latin typeface="Times New Roman" pitchFamily="18" charset="0"/>
              </a:rPr>
              <a:pPr eaLnBrk="1" hangingPunct="1"/>
              <a:t>50</a:t>
            </a:fld>
            <a:endParaRPr lang="en-US" smtClean="0">
              <a:latin typeface="Times New Roman" pitchFamily="18" charset="0"/>
            </a:endParaRPr>
          </a:p>
        </p:txBody>
      </p:sp>
      <p:sp>
        <p:nvSpPr>
          <p:cNvPr id="1402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72000" cy="3429000"/>
          </a:xfrm>
          <a:ln/>
        </p:spPr>
      </p:sp>
      <p:sp>
        <p:nvSpPr>
          <p:cNvPr id="14029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altLang="ko-KR" smtClean="0">
                <a:ea typeface="Gulim" pitchFamily="34" charset="-127"/>
              </a:rPr>
              <a:t>EgView1p27proj3Dall.ps</a:t>
            </a:r>
            <a:endParaRPr lang="ko-KR" altLang="en-US" smtClean="0">
              <a:ea typeface="Gulim" pitchFamily="34" charset="-127"/>
            </a:endParaRPr>
          </a:p>
        </p:txBody>
      </p:sp>
    </p:spTree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3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9DA23713-A080-46C9-A7EC-B02BEF149B9B}" type="slidenum">
              <a:rPr lang="en-US" smtClean="0">
                <a:latin typeface="Times New Roman" pitchFamily="18" charset="0"/>
              </a:rPr>
              <a:pPr eaLnBrk="1" hangingPunct="1"/>
              <a:t>51</a:t>
            </a:fld>
            <a:endParaRPr lang="en-US" smtClean="0">
              <a:latin typeface="Times New Roman" pitchFamily="18" charset="0"/>
            </a:endParaRPr>
          </a:p>
        </p:txBody>
      </p:sp>
      <p:sp>
        <p:nvSpPr>
          <p:cNvPr id="1413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72000" cy="3429000"/>
          </a:xfrm>
          <a:ln/>
        </p:spPr>
      </p:sp>
      <p:sp>
        <p:nvSpPr>
          <p:cNvPr id="14131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altLang="ko-KR" smtClean="0">
                <a:ea typeface="Gulim" pitchFamily="34" charset="-127"/>
              </a:rPr>
              <a:t>EgView1p51proj3dPC1.ps</a:t>
            </a:r>
            <a:endParaRPr lang="ko-KR" altLang="en-US" smtClean="0">
              <a:ea typeface="Gulim" pitchFamily="34" charset="-127"/>
            </a:endParaRPr>
          </a:p>
        </p:txBody>
      </p:sp>
    </p:spTree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3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9DA23713-A080-46C9-A7EC-B02BEF149B9B}" type="slidenum">
              <a:rPr lang="en-US" smtClean="0">
                <a:latin typeface="Times New Roman" pitchFamily="18" charset="0"/>
              </a:rPr>
              <a:pPr eaLnBrk="1" hangingPunct="1"/>
              <a:t>52</a:t>
            </a:fld>
            <a:endParaRPr lang="en-US" smtClean="0">
              <a:latin typeface="Times New Roman" pitchFamily="18" charset="0"/>
            </a:endParaRPr>
          </a:p>
        </p:txBody>
      </p:sp>
      <p:sp>
        <p:nvSpPr>
          <p:cNvPr id="1413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72000" cy="3429000"/>
          </a:xfrm>
          <a:ln/>
        </p:spPr>
      </p:sp>
      <p:sp>
        <p:nvSpPr>
          <p:cNvPr id="14131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altLang="ko-KR" smtClean="0">
                <a:ea typeface="Gulim" pitchFamily="34" charset="-127"/>
              </a:rPr>
              <a:t>EgView1p51proj3dPC1.ps</a:t>
            </a:r>
            <a:endParaRPr lang="ko-KR" altLang="en-US" smtClean="0">
              <a:ea typeface="Gulim" pitchFamily="34" charset="-127"/>
            </a:endParaRPr>
          </a:p>
        </p:txBody>
      </p:sp>
    </p:spTree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3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59D4D9F8-2D59-4348-8134-E468A52B5FE2}" type="slidenum">
              <a:rPr lang="en-US" smtClean="0">
                <a:latin typeface="Times New Roman" pitchFamily="18" charset="0"/>
              </a:rPr>
              <a:pPr eaLnBrk="1" hangingPunct="1"/>
              <a:t>53</a:t>
            </a:fld>
            <a:endParaRPr lang="en-US" smtClean="0">
              <a:latin typeface="Times New Roman" pitchFamily="18" charset="0"/>
            </a:endParaRPr>
          </a:p>
        </p:txBody>
      </p:sp>
      <p:sp>
        <p:nvSpPr>
          <p:cNvPr id="1423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72000" cy="3429000"/>
          </a:xfrm>
          <a:ln/>
        </p:spPr>
      </p:sp>
      <p:sp>
        <p:nvSpPr>
          <p:cNvPr id="14234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altLang="ko-KR" smtClean="0">
                <a:ea typeface="Gulim" pitchFamily="34" charset="-127"/>
              </a:rPr>
              <a:t>EgView1p61Proj1dPC1.ps</a:t>
            </a:r>
            <a:endParaRPr lang="ko-KR" altLang="en-US" smtClean="0">
              <a:ea typeface="Gulim" pitchFamily="34" charset="-127"/>
            </a:endParaRPr>
          </a:p>
        </p:txBody>
      </p:sp>
    </p:spTree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FA923F0C-B49A-4701-A5B5-CBF87EBCDB2F}" type="slidenum">
              <a:rPr lang="en-US" smtClean="0">
                <a:latin typeface="Times New Roman" pitchFamily="18" charset="0"/>
              </a:rPr>
              <a:pPr eaLnBrk="1" hangingPunct="1"/>
              <a:t>54</a:t>
            </a:fld>
            <a:endParaRPr lang="en-US" smtClean="0">
              <a:latin typeface="Times New Roman" pitchFamily="18" charset="0"/>
            </a:endParaRPr>
          </a:p>
        </p:txBody>
      </p:sp>
      <p:sp>
        <p:nvSpPr>
          <p:cNvPr id="1433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72000" cy="3429000"/>
          </a:xfrm>
          <a:ln/>
        </p:spPr>
      </p:sp>
      <p:sp>
        <p:nvSpPr>
          <p:cNvPr id="14336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altLang="ko-KR" smtClean="0">
                <a:ea typeface="Gulim" pitchFamily="34" charset="-127"/>
              </a:rPr>
              <a:t>EgView1p52proj3dPC2.ps</a:t>
            </a:r>
            <a:endParaRPr lang="ko-KR" altLang="en-US" smtClean="0">
              <a:ea typeface="Gulim" pitchFamily="34" charset="-127"/>
            </a:endParaRPr>
          </a:p>
        </p:txBody>
      </p:sp>
    </p:spTree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3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A23187A0-08D6-4AA4-8F1C-47C8593C73AF}" type="slidenum">
              <a:rPr lang="en-US" smtClean="0">
                <a:latin typeface="Times New Roman" pitchFamily="18" charset="0"/>
              </a:rPr>
              <a:pPr eaLnBrk="1" hangingPunct="1"/>
              <a:t>55</a:t>
            </a:fld>
            <a:endParaRPr lang="en-US" smtClean="0">
              <a:latin typeface="Times New Roman" pitchFamily="18" charset="0"/>
            </a:endParaRPr>
          </a:p>
        </p:txBody>
      </p:sp>
      <p:sp>
        <p:nvSpPr>
          <p:cNvPr id="1443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72000" cy="3429000"/>
          </a:xfrm>
          <a:ln/>
        </p:spPr>
      </p:sp>
      <p:sp>
        <p:nvSpPr>
          <p:cNvPr id="14438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altLang="ko-KR" smtClean="0">
                <a:ea typeface="Gulim" pitchFamily="34" charset="-127"/>
              </a:rPr>
              <a:t>EgView1p62Proj1dPC2.ps</a:t>
            </a:r>
            <a:endParaRPr lang="ko-KR" altLang="en-US" smtClean="0">
              <a:ea typeface="Gulim" pitchFamily="34" charset="-127"/>
            </a:endParaRPr>
          </a:p>
        </p:txBody>
      </p:sp>
    </p:spTree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4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BA0BE49B-3071-47BE-BA45-2D037AA15430}" type="slidenum">
              <a:rPr lang="en-US" smtClean="0">
                <a:latin typeface="Times New Roman" pitchFamily="18" charset="0"/>
              </a:rPr>
              <a:pPr eaLnBrk="1" hangingPunct="1"/>
              <a:t>56</a:t>
            </a:fld>
            <a:endParaRPr lang="en-US" smtClean="0">
              <a:latin typeface="Times New Roman" pitchFamily="18" charset="0"/>
            </a:endParaRPr>
          </a:p>
        </p:txBody>
      </p:sp>
      <p:sp>
        <p:nvSpPr>
          <p:cNvPr id="1454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72000" cy="3429000"/>
          </a:xfrm>
          <a:ln/>
        </p:spPr>
      </p:sp>
      <p:sp>
        <p:nvSpPr>
          <p:cNvPr id="14541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altLang="ko-KR" smtClean="0">
                <a:ea typeface="Gulim" pitchFamily="34" charset="-127"/>
              </a:rPr>
              <a:t>EgView1p53proj3dPC3.ps</a:t>
            </a:r>
            <a:endParaRPr lang="ko-KR" altLang="en-US" smtClean="0">
              <a:ea typeface="Gulim" pitchFamily="34" charset="-127"/>
            </a:endParaRPr>
          </a:p>
        </p:txBody>
      </p:sp>
    </p:spTree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4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DBB50BAC-7838-494C-8DA0-A02A642C639C}" type="slidenum">
              <a:rPr lang="en-US" smtClean="0">
                <a:latin typeface="Times New Roman" pitchFamily="18" charset="0"/>
              </a:rPr>
              <a:pPr eaLnBrk="1" hangingPunct="1"/>
              <a:t>57</a:t>
            </a:fld>
            <a:endParaRPr lang="en-US" smtClean="0">
              <a:latin typeface="Times New Roman" pitchFamily="18" charset="0"/>
            </a:endParaRPr>
          </a:p>
        </p:txBody>
      </p:sp>
      <p:sp>
        <p:nvSpPr>
          <p:cNvPr id="1464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72000" cy="3429000"/>
          </a:xfrm>
          <a:ln/>
        </p:spPr>
      </p:sp>
      <p:sp>
        <p:nvSpPr>
          <p:cNvPr id="14643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altLang="ko-KR" smtClean="0">
                <a:ea typeface="Gulim" pitchFamily="34" charset="-127"/>
              </a:rPr>
              <a:t>EgView1p63Proj1dPC3.ps</a:t>
            </a:r>
            <a:endParaRPr lang="ko-KR" altLang="en-US" smtClean="0">
              <a:ea typeface="Gulim" pitchFamily="34" charset="-127"/>
            </a:endParaRPr>
          </a:p>
        </p:txBody>
      </p:sp>
    </p:spTree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4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682E767B-A039-4840-A4A3-24AD7B6EF0FF}" type="slidenum">
              <a:rPr lang="en-US" smtClean="0">
                <a:latin typeface="Times New Roman" pitchFamily="18" charset="0"/>
              </a:rPr>
              <a:pPr eaLnBrk="1" hangingPunct="1"/>
              <a:t>58</a:t>
            </a:fld>
            <a:endParaRPr lang="en-US" smtClean="0">
              <a:latin typeface="Times New Roman" pitchFamily="18" charset="0"/>
            </a:endParaRPr>
          </a:p>
        </p:txBody>
      </p:sp>
      <p:sp>
        <p:nvSpPr>
          <p:cNvPr id="1474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72000" cy="3429000"/>
          </a:xfrm>
          <a:ln/>
        </p:spPr>
      </p:sp>
      <p:sp>
        <p:nvSpPr>
          <p:cNvPr id="14746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altLang="ko-KR" smtClean="0">
                <a:ea typeface="Gulim" pitchFamily="34" charset="-127"/>
              </a:rPr>
              <a:t>EgView1p54proj3dPC12.ps</a:t>
            </a:r>
            <a:endParaRPr lang="ko-KR" altLang="en-US" smtClean="0">
              <a:ea typeface="Gulim" pitchFamily="34" charset="-127"/>
            </a:endParaRPr>
          </a:p>
        </p:txBody>
      </p:sp>
    </p:spTree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4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AF33B3BB-103F-4F7C-8D53-26A35403E1A9}" type="slidenum">
              <a:rPr lang="en-US" smtClean="0">
                <a:latin typeface="Times New Roman" pitchFamily="18" charset="0"/>
              </a:rPr>
              <a:pPr eaLnBrk="1" hangingPunct="1"/>
              <a:t>59</a:t>
            </a:fld>
            <a:endParaRPr lang="en-US" smtClean="0">
              <a:latin typeface="Times New Roman" pitchFamily="18" charset="0"/>
            </a:endParaRPr>
          </a:p>
        </p:txBody>
      </p:sp>
      <p:sp>
        <p:nvSpPr>
          <p:cNvPr id="1484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72000" cy="3429000"/>
          </a:xfrm>
          <a:ln/>
        </p:spPr>
      </p:sp>
      <p:sp>
        <p:nvSpPr>
          <p:cNvPr id="14848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altLang="ko-KR" smtClean="0">
                <a:ea typeface="Gulim" pitchFamily="34" charset="-127"/>
              </a:rPr>
              <a:t>EgView1p64proj2dPC12.ps</a:t>
            </a:r>
            <a:endParaRPr lang="ko-KR" altLang="en-US" smtClean="0">
              <a:ea typeface="Gulim" pitchFamily="34" charset="-127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0035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10035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045BC217-645B-46AD-B3F6-B3394EE33435}" type="slidenum">
              <a:rPr lang="en-US" smtClean="0">
                <a:latin typeface="Times New Roman" pitchFamily="18" charset="0"/>
              </a:rPr>
              <a:pPr eaLnBrk="1" hangingPunct="1"/>
              <a:t>6</a:t>
            </a:fld>
            <a:endParaRPr lang="en-US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5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31C8CDC3-F7A5-4DFD-A051-4882F5536D87}" type="slidenum">
              <a:rPr lang="en-US" smtClean="0">
                <a:latin typeface="Times New Roman" pitchFamily="18" charset="0"/>
              </a:rPr>
              <a:pPr eaLnBrk="1" hangingPunct="1"/>
              <a:t>60</a:t>
            </a:fld>
            <a:endParaRPr lang="en-US" smtClean="0">
              <a:latin typeface="Times New Roman" pitchFamily="18" charset="0"/>
            </a:endParaRPr>
          </a:p>
        </p:txBody>
      </p:sp>
      <p:sp>
        <p:nvSpPr>
          <p:cNvPr id="1495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72000" cy="3429000"/>
          </a:xfrm>
          <a:ln/>
        </p:spPr>
      </p:sp>
      <p:sp>
        <p:nvSpPr>
          <p:cNvPr id="14950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altLang="ko-KR" smtClean="0">
                <a:ea typeface="Gulim" pitchFamily="34" charset="-127"/>
              </a:rPr>
              <a:t>EgView1p55proj3dPC13.ps</a:t>
            </a:r>
            <a:endParaRPr lang="ko-KR" altLang="en-US" smtClean="0">
              <a:ea typeface="Gulim" pitchFamily="34" charset="-127"/>
            </a:endParaRPr>
          </a:p>
        </p:txBody>
      </p:sp>
    </p:spTree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5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7C7C674D-E430-425D-825D-8CFDF8927389}" type="slidenum">
              <a:rPr lang="en-US" smtClean="0">
                <a:latin typeface="Times New Roman" pitchFamily="18" charset="0"/>
              </a:rPr>
              <a:pPr eaLnBrk="1" hangingPunct="1"/>
              <a:t>61</a:t>
            </a:fld>
            <a:endParaRPr lang="en-US" smtClean="0">
              <a:latin typeface="Times New Roman" pitchFamily="18" charset="0"/>
            </a:endParaRPr>
          </a:p>
        </p:txBody>
      </p:sp>
      <p:sp>
        <p:nvSpPr>
          <p:cNvPr id="1505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72000" cy="3429000"/>
          </a:xfrm>
          <a:ln/>
        </p:spPr>
      </p:sp>
      <p:sp>
        <p:nvSpPr>
          <p:cNvPr id="15053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altLang="ko-KR" smtClean="0">
                <a:ea typeface="Gulim" pitchFamily="34" charset="-127"/>
              </a:rPr>
              <a:t>EgView1p65proj2dPC13.ps</a:t>
            </a:r>
            <a:endParaRPr lang="ko-KR" altLang="en-US" smtClean="0">
              <a:ea typeface="Gulim" pitchFamily="34" charset="-127"/>
            </a:endParaRPr>
          </a:p>
        </p:txBody>
      </p:sp>
    </p:spTree>
  </p:cSld>
  <p:clrMapOvr>
    <a:masterClrMapping/>
  </p:clrMapOvr>
</p:notes>
</file>

<file path=ppt/notesSlides/notesSlide6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5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4D452E5C-874D-4546-B38A-C56DBC1693AE}" type="slidenum">
              <a:rPr lang="en-US" smtClean="0">
                <a:latin typeface="Times New Roman" pitchFamily="18" charset="0"/>
              </a:rPr>
              <a:pPr eaLnBrk="1" hangingPunct="1"/>
              <a:t>62</a:t>
            </a:fld>
            <a:endParaRPr lang="en-US" smtClean="0">
              <a:latin typeface="Times New Roman" pitchFamily="18" charset="0"/>
            </a:endParaRPr>
          </a:p>
        </p:txBody>
      </p:sp>
      <p:sp>
        <p:nvSpPr>
          <p:cNvPr id="1515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72000" cy="3429000"/>
          </a:xfrm>
          <a:ln/>
        </p:spPr>
      </p:sp>
      <p:sp>
        <p:nvSpPr>
          <p:cNvPr id="15155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altLang="ko-KR" smtClean="0">
                <a:ea typeface="Gulim" pitchFamily="34" charset="-127"/>
              </a:rPr>
              <a:t>EgView1p56proj3dPC23.ps</a:t>
            </a:r>
            <a:endParaRPr lang="ko-KR" altLang="en-US" smtClean="0">
              <a:ea typeface="Gulim" pitchFamily="34" charset="-127"/>
            </a:endParaRPr>
          </a:p>
        </p:txBody>
      </p:sp>
    </p:spTree>
  </p:cSld>
  <p:clrMapOvr>
    <a:masterClrMapping/>
  </p:clrMapOvr>
</p:notes>
</file>

<file path=ppt/notesSlides/notesSlide6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5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5353E2CB-7BF5-4B5D-9416-354D4F931793}" type="slidenum">
              <a:rPr lang="en-US" smtClean="0">
                <a:latin typeface="Times New Roman" pitchFamily="18" charset="0"/>
              </a:rPr>
              <a:pPr eaLnBrk="1" hangingPunct="1"/>
              <a:t>63</a:t>
            </a:fld>
            <a:endParaRPr lang="en-US" smtClean="0">
              <a:latin typeface="Times New Roman" pitchFamily="18" charset="0"/>
            </a:endParaRPr>
          </a:p>
        </p:txBody>
      </p:sp>
      <p:sp>
        <p:nvSpPr>
          <p:cNvPr id="1525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72000" cy="3429000"/>
          </a:xfrm>
          <a:ln/>
        </p:spPr>
      </p:sp>
      <p:sp>
        <p:nvSpPr>
          <p:cNvPr id="15258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altLang="ko-KR" smtClean="0">
                <a:ea typeface="Gulim" pitchFamily="34" charset="-127"/>
              </a:rPr>
              <a:t>EgView1p66proj2dPC23.ps</a:t>
            </a:r>
            <a:endParaRPr lang="ko-KR" altLang="en-US" smtClean="0">
              <a:ea typeface="Gulim" pitchFamily="34" charset="-127"/>
            </a:endParaRPr>
          </a:p>
        </p:txBody>
      </p:sp>
    </p:spTree>
  </p:cSld>
  <p:clrMapOvr>
    <a:masterClrMapping/>
  </p:clrMapOvr>
</p:notes>
</file>

<file path=ppt/notesSlides/notesSlide6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A9172B35-6AA5-41BC-B5C3-7DE173E4F434}" type="slidenum">
              <a:rPr lang="en-US" smtClean="0">
                <a:latin typeface="Times New Roman" pitchFamily="18" charset="0"/>
              </a:rPr>
              <a:pPr eaLnBrk="1" hangingPunct="1"/>
              <a:t>64</a:t>
            </a:fld>
            <a:endParaRPr lang="en-US" smtClean="0">
              <a:latin typeface="Times New Roman" pitchFamily="18" charset="0"/>
            </a:endParaRPr>
          </a:p>
        </p:txBody>
      </p:sp>
      <p:sp>
        <p:nvSpPr>
          <p:cNvPr id="1536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72000" cy="3429000"/>
          </a:xfrm>
          <a:ln/>
        </p:spPr>
      </p:sp>
      <p:sp>
        <p:nvSpPr>
          <p:cNvPr id="15360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altLang="ko-KR" smtClean="0">
                <a:ea typeface="Gulim" pitchFamily="34" charset="-127"/>
              </a:rPr>
              <a:t>EgView1p57proj3dPCall.ps</a:t>
            </a:r>
            <a:endParaRPr lang="ko-KR" altLang="en-US" smtClean="0">
              <a:ea typeface="Gulim" pitchFamily="34" charset="-127"/>
            </a:endParaRPr>
          </a:p>
        </p:txBody>
      </p:sp>
    </p:spTree>
  </p:cSld>
  <p:clrMapOvr>
    <a:masterClrMapping/>
  </p:clrMapOvr>
</p:notes>
</file>

<file path=ppt/notesSlides/notesSlide6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6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22E4AE82-8107-4101-8B77-38D267B6B1E2}" type="slidenum">
              <a:rPr lang="en-US" smtClean="0">
                <a:latin typeface="Times New Roman" pitchFamily="18" charset="0"/>
              </a:rPr>
              <a:pPr eaLnBrk="1" hangingPunct="1"/>
              <a:t>65</a:t>
            </a:fld>
            <a:endParaRPr lang="en-US" smtClean="0">
              <a:latin typeface="Times New Roman" pitchFamily="18" charset="0"/>
            </a:endParaRPr>
          </a:p>
        </p:txBody>
      </p:sp>
      <p:sp>
        <p:nvSpPr>
          <p:cNvPr id="1546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72000" cy="3429000"/>
          </a:xfrm>
          <a:ln/>
        </p:spPr>
      </p:sp>
      <p:sp>
        <p:nvSpPr>
          <p:cNvPr id="15462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altLang="ko-KR" smtClean="0">
                <a:ea typeface="Gulim" pitchFamily="34" charset="-127"/>
              </a:rPr>
              <a:t>EgView1p67proj1dPCAdiag.ps</a:t>
            </a:r>
            <a:endParaRPr lang="ko-KR" altLang="en-US" smtClean="0">
              <a:ea typeface="Gulim" pitchFamily="34" charset="-127"/>
            </a:endParaRPr>
          </a:p>
        </p:txBody>
      </p:sp>
    </p:spTree>
  </p:cSld>
  <p:clrMapOvr>
    <a:masterClrMapping/>
  </p:clrMapOvr>
</p:notes>
</file>

<file path=ppt/notesSlides/notesSlide6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6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834B9E65-9EBC-4EE1-8B34-38B6FD83238F}" type="slidenum">
              <a:rPr lang="en-US" smtClean="0">
                <a:latin typeface="Times New Roman" pitchFamily="18" charset="0"/>
              </a:rPr>
              <a:pPr eaLnBrk="1" hangingPunct="1"/>
              <a:t>66</a:t>
            </a:fld>
            <a:endParaRPr lang="en-US" smtClean="0">
              <a:latin typeface="Times New Roman" pitchFamily="18" charset="0"/>
            </a:endParaRPr>
          </a:p>
        </p:txBody>
      </p:sp>
      <p:sp>
        <p:nvSpPr>
          <p:cNvPr id="1556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72000" cy="3429000"/>
          </a:xfrm>
          <a:ln/>
        </p:spPr>
      </p:sp>
      <p:sp>
        <p:nvSpPr>
          <p:cNvPr id="15565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altLang="ko-KR" smtClean="0">
                <a:ea typeface="Gulim" pitchFamily="34" charset="-127"/>
              </a:rPr>
              <a:t>EgView1p68proj1n2dPCAcolor.ps</a:t>
            </a:r>
            <a:endParaRPr lang="ko-KR" altLang="en-US" smtClean="0">
              <a:ea typeface="Gulim" pitchFamily="34" charset="-127"/>
            </a:endParaRPr>
          </a:p>
        </p:txBody>
      </p:sp>
    </p:spTree>
  </p:cSld>
  <p:clrMapOvr>
    <a:masterClrMapping/>
  </p:clrMapOvr>
</p:notes>
</file>

<file path=ppt/notesSlides/notesSlide6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6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3932B51A-8C96-4918-ABFC-1DCD642DF638}" type="slidenum">
              <a:rPr lang="en-US" smtClean="0">
                <a:latin typeface="Times New Roman" pitchFamily="18" charset="0"/>
              </a:rPr>
              <a:pPr eaLnBrk="1" hangingPunct="1"/>
              <a:t>67</a:t>
            </a:fld>
            <a:endParaRPr lang="en-US" smtClean="0">
              <a:latin typeface="Times New Roman" pitchFamily="18" charset="0"/>
            </a:endParaRPr>
          </a:p>
        </p:txBody>
      </p:sp>
      <p:sp>
        <p:nvSpPr>
          <p:cNvPr id="1566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72000" cy="3429000"/>
          </a:xfrm>
          <a:ln/>
        </p:spPr>
      </p:sp>
      <p:sp>
        <p:nvSpPr>
          <p:cNvPr id="15667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altLang="ko-KR" smtClean="0">
                <a:ea typeface="Gulim" pitchFamily="34" charset="-127"/>
              </a:rPr>
              <a:t>EgView1p69PCAScatPlot.ps</a:t>
            </a:r>
            <a:endParaRPr lang="ko-KR" altLang="en-US" smtClean="0">
              <a:ea typeface="Gulim" pitchFamily="34" charset="-127"/>
            </a:endParaRPr>
          </a:p>
        </p:txBody>
      </p:sp>
    </p:spTree>
  </p:cSld>
  <p:clrMapOvr>
    <a:masterClrMapping/>
  </p:clrMapOvr>
</p:notes>
</file>

<file path=ppt/notesSlides/notesSlide6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6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604A1648-1897-42AC-800E-AD648732ED8A}" type="slidenum">
              <a:rPr lang="en-US" smtClean="0">
                <a:latin typeface="Times New Roman" pitchFamily="18" charset="0"/>
              </a:rPr>
              <a:pPr eaLnBrk="1" hangingPunct="1"/>
              <a:t>68</a:t>
            </a:fld>
            <a:endParaRPr lang="en-US" smtClean="0">
              <a:latin typeface="Times New Roman" pitchFamily="18" charset="0"/>
            </a:endParaRPr>
          </a:p>
        </p:txBody>
      </p:sp>
      <p:sp>
        <p:nvSpPr>
          <p:cNvPr id="1576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72000" cy="3429000"/>
          </a:xfrm>
          <a:ln/>
        </p:spPr>
      </p:sp>
      <p:sp>
        <p:nvSpPr>
          <p:cNvPr id="15770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ko-KR" altLang="en-US" smtClean="0">
              <a:ea typeface="Gulim" pitchFamily="34" charset="-127"/>
            </a:endParaRPr>
          </a:p>
        </p:txBody>
      </p:sp>
    </p:spTree>
  </p:cSld>
  <p:clrMapOvr>
    <a:masterClrMapping/>
  </p:clrMapOvr>
</p:notes>
</file>

<file path=ppt/notesSlides/notesSlide6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7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D13E70BE-6B90-4E09-B919-07A52FA05821}" type="slidenum">
              <a:rPr lang="en-US" smtClean="0">
                <a:latin typeface="Times New Roman" pitchFamily="18" charset="0"/>
              </a:rPr>
              <a:pPr eaLnBrk="1" hangingPunct="1"/>
              <a:t>69</a:t>
            </a:fld>
            <a:endParaRPr lang="en-US" smtClean="0">
              <a:latin typeface="Times New Roman" pitchFamily="18" charset="0"/>
            </a:endParaRPr>
          </a:p>
        </p:txBody>
      </p:sp>
      <p:sp>
        <p:nvSpPr>
          <p:cNvPr id="1587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72000" cy="3429000"/>
          </a:xfrm>
          <a:ln/>
        </p:spPr>
      </p:sp>
      <p:sp>
        <p:nvSpPr>
          <p:cNvPr id="15872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altLang="ko-KR" smtClean="0">
                <a:ea typeface="Gulim" pitchFamily="34" charset="-127"/>
              </a:rPr>
              <a:t>EgView1p71GeneViewClustColor.ps</a:t>
            </a:r>
            <a:endParaRPr lang="ko-KR" altLang="en-US" smtClean="0">
              <a:ea typeface="Gulim" pitchFamily="34" charset="-127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0137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10138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416769AD-DB01-4D11-9984-595137B8D5E0}" type="slidenum">
              <a:rPr lang="en-US" smtClean="0">
                <a:latin typeface="Times New Roman" pitchFamily="18" charset="0"/>
              </a:rPr>
              <a:pPr eaLnBrk="1" hangingPunct="1"/>
              <a:t>7</a:t>
            </a:fld>
            <a:endParaRPr lang="en-US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7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7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F5D381B9-131F-4157-AF3D-E5B8E7CF786A}" type="slidenum">
              <a:rPr lang="en-US" smtClean="0">
                <a:latin typeface="Times New Roman" pitchFamily="18" charset="0"/>
              </a:rPr>
              <a:pPr eaLnBrk="1" hangingPunct="1"/>
              <a:t>70</a:t>
            </a:fld>
            <a:endParaRPr lang="en-US" smtClean="0">
              <a:latin typeface="Times New Roman" pitchFamily="18" charset="0"/>
            </a:endParaRPr>
          </a:p>
        </p:txBody>
      </p:sp>
      <p:sp>
        <p:nvSpPr>
          <p:cNvPr id="1597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72000" cy="3429000"/>
          </a:xfrm>
          <a:ln/>
        </p:spPr>
      </p:sp>
      <p:sp>
        <p:nvSpPr>
          <p:cNvPr id="15974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altLang="ko-KR" smtClean="0">
                <a:ea typeface="Gulim" pitchFamily="34" charset="-127"/>
              </a:rPr>
              <a:t>EgView1p72PCAViewClustColor.ps</a:t>
            </a:r>
            <a:endParaRPr lang="ko-KR" altLang="en-US" smtClean="0">
              <a:ea typeface="Gulim" pitchFamily="34" charset="-127"/>
            </a:endParaRPr>
          </a:p>
        </p:txBody>
      </p:sp>
    </p:spTree>
  </p:cSld>
  <p:clrMapOvr>
    <a:masterClrMapping/>
  </p:clrMapOvr>
</p:notes>
</file>

<file path=ppt/notesSlides/notesSlide7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7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F5D381B9-131F-4157-AF3D-E5B8E7CF786A}" type="slidenum">
              <a:rPr lang="en-US" smtClean="0">
                <a:latin typeface="Times New Roman" pitchFamily="18" charset="0"/>
              </a:rPr>
              <a:pPr eaLnBrk="1" hangingPunct="1"/>
              <a:t>71</a:t>
            </a:fld>
            <a:endParaRPr lang="en-US" smtClean="0">
              <a:latin typeface="Times New Roman" pitchFamily="18" charset="0"/>
            </a:endParaRPr>
          </a:p>
        </p:txBody>
      </p:sp>
      <p:sp>
        <p:nvSpPr>
          <p:cNvPr id="1597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72000" cy="3429000"/>
          </a:xfrm>
          <a:ln/>
        </p:spPr>
      </p:sp>
      <p:sp>
        <p:nvSpPr>
          <p:cNvPr id="15974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altLang="ko-KR" smtClean="0">
                <a:ea typeface="Gulim" pitchFamily="34" charset="-127"/>
              </a:rPr>
              <a:t>EgView1p72PCAViewClustColor.ps</a:t>
            </a:r>
            <a:endParaRPr lang="ko-KR" altLang="en-US" smtClean="0">
              <a:ea typeface="Gulim" pitchFamily="34" charset="-127"/>
            </a:endParaRPr>
          </a:p>
        </p:txBody>
      </p:sp>
    </p:spTree>
  </p:cSld>
  <p:clrMapOvr>
    <a:masterClrMapping/>
  </p:clrMapOvr>
</p:notes>
</file>

<file path=ppt/notesSlides/notesSlide7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7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74C4A8A1-8256-449A-8D95-F28039602A51}" type="slidenum">
              <a:rPr lang="en-US" smtClean="0">
                <a:latin typeface="Times New Roman" pitchFamily="18" charset="0"/>
              </a:rPr>
              <a:pPr eaLnBrk="1" hangingPunct="1"/>
              <a:t>72</a:t>
            </a:fld>
            <a:endParaRPr lang="en-US" smtClean="0">
              <a:latin typeface="Times New Roman" pitchFamily="18" charset="0"/>
            </a:endParaRPr>
          </a:p>
        </p:txBody>
      </p:sp>
      <p:sp>
        <p:nvSpPr>
          <p:cNvPr id="1607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72000" cy="3429000"/>
          </a:xfrm>
          <a:ln/>
        </p:spPr>
      </p:sp>
      <p:sp>
        <p:nvSpPr>
          <p:cNvPr id="16077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ko-KR" altLang="en-US" smtClean="0">
              <a:ea typeface="Gulim" pitchFamily="34" charset="-127"/>
            </a:endParaRPr>
          </a:p>
        </p:txBody>
      </p:sp>
    </p:spTree>
  </p:cSld>
  <p:clrMapOvr>
    <a:masterClrMapping/>
  </p:clrMapOvr>
</p:notes>
</file>

<file path=ppt/notesSlides/notesSlide7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7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35BE32D4-9F73-42AA-B28B-3A877368FE6C}" type="slidenum">
              <a:rPr lang="en-US" smtClean="0">
                <a:latin typeface="Times New Roman" pitchFamily="18" charset="0"/>
              </a:rPr>
              <a:pPr eaLnBrk="1" hangingPunct="1"/>
              <a:t>73</a:t>
            </a:fld>
            <a:endParaRPr lang="en-US" smtClean="0">
              <a:latin typeface="Times New Roman" pitchFamily="18" charset="0"/>
            </a:endParaRPr>
          </a:p>
        </p:txBody>
      </p:sp>
      <p:sp>
        <p:nvSpPr>
          <p:cNvPr id="1617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72000" cy="3429000"/>
          </a:xfrm>
          <a:ln/>
        </p:spPr>
      </p:sp>
      <p:sp>
        <p:nvSpPr>
          <p:cNvPr id="16179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altLang="ko-KR" smtClean="0">
                <a:ea typeface="Gulim" pitchFamily="34" charset="-127"/>
              </a:rPr>
              <a:t>EgView2p1dat1GeneView.ps</a:t>
            </a:r>
            <a:endParaRPr lang="ko-KR" altLang="en-US" smtClean="0">
              <a:ea typeface="Gulim" pitchFamily="34" charset="-127"/>
            </a:endParaRPr>
          </a:p>
        </p:txBody>
      </p:sp>
    </p:spTree>
  </p:cSld>
  <p:clrMapOvr>
    <a:masterClrMapping/>
  </p:clrMapOvr>
</p:notes>
</file>

<file path=ppt/notesSlides/notesSlide7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7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35BE32D4-9F73-42AA-B28B-3A877368FE6C}" type="slidenum">
              <a:rPr lang="en-US" smtClean="0">
                <a:latin typeface="Times New Roman" pitchFamily="18" charset="0"/>
              </a:rPr>
              <a:pPr eaLnBrk="1" hangingPunct="1"/>
              <a:t>74</a:t>
            </a:fld>
            <a:endParaRPr lang="en-US" smtClean="0">
              <a:latin typeface="Times New Roman" pitchFamily="18" charset="0"/>
            </a:endParaRPr>
          </a:p>
        </p:txBody>
      </p:sp>
      <p:sp>
        <p:nvSpPr>
          <p:cNvPr id="1617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72000" cy="3429000"/>
          </a:xfrm>
          <a:ln/>
        </p:spPr>
      </p:sp>
      <p:sp>
        <p:nvSpPr>
          <p:cNvPr id="16179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altLang="ko-KR" smtClean="0">
                <a:ea typeface="Gulim" pitchFamily="34" charset="-127"/>
              </a:rPr>
              <a:t>EgView2p1dat1GeneView.ps</a:t>
            </a:r>
            <a:endParaRPr lang="ko-KR" altLang="en-US" smtClean="0">
              <a:ea typeface="Gulim" pitchFamily="34" charset="-127"/>
            </a:endParaRPr>
          </a:p>
        </p:txBody>
      </p:sp>
    </p:spTree>
  </p:cSld>
  <p:clrMapOvr>
    <a:masterClrMapping/>
  </p:clrMapOvr>
</p:notes>
</file>

<file path=ppt/notesSlides/notesSlide7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8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05329FC0-A410-43D9-A0B3-1524E6C69DCD}" type="slidenum">
              <a:rPr lang="en-US" smtClean="0">
                <a:latin typeface="Times New Roman" pitchFamily="18" charset="0"/>
              </a:rPr>
              <a:pPr eaLnBrk="1" hangingPunct="1"/>
              <a:t>75</a:t>
            </a:fld>
            <a:endParaRPr lang="en-US" smtClean="0">
              <a:latin typeface="Times New Roman" pitchFamily="18" charset="0"/>
            </a:endParaRPr>
          </a:p>
        </p:txBody>
      </p:sp>
      <p:sp>
        <p:nvSpPr>
          <p:cNvPr id="162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72000" cy="3429000"/>
          </a:xfrm>
          <a:ln/>
        </p:spPr>
      </p:sp>
      <p:sp>
        <p:nvSpPr>
          <p:cNvPr id="16282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altLang="ko-KR" smtClean="0">
                <a:ea typeface="Gulim" pitchFamily="34" charset="-127"/>
              </a:rPr>
              <a:t>EgView2p2dat1PCAView.ps</a:t>
            </a:r>
            <a:endParaRPr lang="ko-KR" altLang="en-US" smtClean="0">
              <a:ea typeface="Gulim" pitchFamily="34" charset="-127"/>
            </a:endParaRPr>
          </a:p>
        </p:txBody>
      </p:sp>
    </p:spTree>
  </p:cSld>
  <p:clrMapOvr>
    <a:masterClrMapping/>
  </p:clrMapOvr>
</p:notes>
</file>

<file path=ppt/notesSlides/notesSlide7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4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6384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16384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E7080E33-BA3C-498D-94BC-516CC200E795}" type="slidenum">
              <a:rPr lang="en-US" smtClean="0">
                <a:latin typeface="Times New Roman" pitchFamily="18" charset="0"/>
              </a:rPr>
              <a:pPr eaLnBrk="1" hangingPunct="1"/>
              <a:t>76</a:t>
            </a:fld>
            <a:endParaRPr lang="en-US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7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86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6486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16486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724B9AC5-DCCA-4162-AB9B-B6D8C67C5B2B}" type="slidenum">
              <a:rPr lang="en-US" smtClean="0">
                <a:latin typeface="Times New Roman" pitchFamily="18" charset="0"/>
              </a:rPr>
              <a:pPr eaLnBrk="1" hangingPunct="1"/>
              <a:t>77</a:t>
            </a:fld>
            <a:endParaRPr lang="en-US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7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89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6589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16589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2E3DA5E7-1F53-4BB1-B9C5-54F0EB8FF61C}" type="slidenum">
              <a:rPr lang="en-US" smtClean="0">
                <a:latin typeface="Times New Roman" pitchFamily="18" charset="0"/>
              </a:rPr>
              <a:pPr eaLnBrk="1" hangingPunct="1"/>
              <a:t>78</a:t>
            </a:fld>
            <a:endParaRPr lang="en-US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7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91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6691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16691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DF6F6018-97A3-4ABE-AB4C-E9E3C7113CAE}" type="slidenum">
              <a:rPr lang="en-US" smtClean="0">
                <a:latin typeface="Times New Roman" pitchFamily="18" charset="0"/>
              </a:rPr>
              <a:pPr eaLnBrk="1" hangingPunct="1"/>
              <a:t>79</a:t>
            </a:fld>
            <a:endParaRPr lang="en-US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0035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10035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045BC217-645B-46AD-B3F6-B3394EE33435}" type="slidenum">
              <a:rPr lang="en-US" smtClean="0">
                <a:latin typeface="Times New Roman" pitchFamily="18" charset="0"/>
              </a:rPr>
              <a:pPr eaLnBrk="1" hangingPunct="1"/>
              <a:t>8</a:t>
            </a:fld>
            <a:endParaRPr lang="en-US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8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9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3F06D2D5-DBEF-4F6A-8153-A83CE85CFE3F}" type="slidenum">
              <a:rPr lang="en-US" smtClean="0">
                <a:latin typeface="Times New Roman" pitchFamily="18" charset="0"/>
              </a:rPr>
              <a:pPr eaLnBrk="1" hangingPunct="1"/>
              <a:t>80</a:t>
            </a:fld>
            <a:endParaRPr lang="en-US" smtClean="0">
              <a:latin typeface="Times New Roman" pitchFamily="18" charset="0"/>
            </a:endParaRPr>
          </a:p>
        </p:txBody>
      </p:sp>
      <p:sp>
        <p:nvSpPr>
          <p:cNvPr id="1679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79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smtClean="0"/>
              <a:t>toyraw.ps</a:t>
            </a:r>
          </a:p>
        </p:txBody>
      </p:sp>
    </p:spTree>
  </p:cSld>
  <p:clrMapOvr>
    <a:masterClrMapping/>
  </p:clrMapOvr>
</p:notes>
</file>

<file path=ppt/notesSlides/notesSlide8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9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9E4875B9-0C27-4023-A53F-59CBCEA61010}" type="slidenum">
              <a:rPr lang="en-US" smtClean="0">
                <a:latin typeface="Times New Roman" pitchFamily="18" charset="0"/>
              </a:rPr>
              <a:pPr eaLnBrk="1" hangingPunct="1"/>
              <a:t>81</a:t>
            </a:fld>
            <a:endParaRPr lang="en-US" smtClean="0">
              <a:latin typeface="Times New Roman" pitchFamily="18" charset="0"/>
            </a:endParaRPr>
          </a:p>
        </p:txBody>
      </p:sp>
      <p:sp>
        <p:nvSpPr>
          <p:cNvPr id="1689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89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smtClean="0"/>
              <a:t>toyrawcol.ps</a:t>
            </a:r>
          </a:p>
        </p:txBody>
      </p:sp>
    </p:spTree>
  </p:cSld>
  <p:clrMapOvr>
    <a:masterClrMapping/>
  </p:clrMapOvr>
</p:notes>
</file>

<file path=ppt/notesSlides/notesSlide8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9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F426A7E2-DCAC-4EF1-81D8-0EA84B7AA1F9}" type="slidenum">
              <a:rPr lang="en-US" smtClean="0">
                <a:latin typeface="Times New Roman" pitchFamily="18" charset="0"/>
              </a:rPr>
              <a:pPr eaLnBrk="1" hangingPunct="1"/>
              <a:t>82</a:t>
            </a:fld>
            <a:endParaRPr lang="en-US" smtClean="0">
              <a:latin typeface="Times New Roman" pitchFamily="18" charset="0"/>
            </a:endParaRPr>
          </a:p>
        </p:txBody>
      </p:sp>
      <p:sp>
        <p:nvSpPr>
          <p:cNvPr id="1699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99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smtClean="0"/>
              <a:t>toyrawcolmean.ps</a:t>
            </a:r>
          </a:p>
        </p:txBody>
      </p:sp>
    </p:spTree>
  </p:cSld>
  <p:clrMapOvr>
    <a:masterClrMapping/>
  </p:clrMapOvr>
</p:notes>
</file>

<file path=ppt/notesSlides/notesSlide8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0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7D7A1CD2-78B9-4C4E-9EDE-A7D17778A328}" type="slidenum">
              <a:rPr lang="en-US" smtClean="0">
                <a:latin typeface="Times New Roman" pitchFamily="18" charset="0"/>
              </a:rPr>
              <a:pPr eaLnBrk="1" hangingPunct="1"/>
              <a:t>83</a:t>
            </a:fld>
            <a:endParaRPr lang="en-US" smtClean="0">
              <a:latin typeface="Times New Roman" pitchFamily="18" charset="0"/>
            </a:endParaRPr>
          </a:p>
        </p:txBody>
      </p:sp>
      <p:sp>
        <p:nvSpPr>
          <p:cNvPr id="1710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10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smtClean="0"/>
              <a:t>centoyrawcolmean.ps</a:t>
            </a:r>
          </a:p>
        </p:txBody>
      </p:sp>
    </p:spTree>
  </p:cSld>
  <p:clrMapOvr>
    <a:masterClrMapping/>
  </p:clrMapOvr>
</p:notes>
</file>

<file path=ppt/notesSlides/notesSlide8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0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A74469D6-B1C9-4995-A1BF-077B5049DD05}" type="slidenum">
              <a:rPr lang="en-US" smtClean="0">
                <a:latin typeface="Times New Roman" pitchFamily="18" charset="0"/>
              </a:rPr>
              <a:pPr eaLnBrk="1" hangingPunct="1"/>
              <a:t>84</a:t>
            </a:fld>
            <a:endParaRPr lang="en-US" smtClean="0">
              <a:latin typeface="Times New Roman" pitchFamily="18" charset="0"/>
            </a:endParaRPr>
          </a:p>
        </p:txBody>
      </p:sp>
      <p:sp>
        <p:nvSpPr>
          <p:cNvPr id="1720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20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smtClean="0"/>
              <a:t>centoypc1.ps</a:t>
            </a:r>
          </a:p>
        </p:txBody>
      </p:sp>
    </p:spTree>
  </p:cSld>
  <p:clrMapOvr>
    <a:masterClrMapping/>
  </p:clrMapOvr>
</p:notes>
</file>

<file path=ppt/notesSlides/notesSlide8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0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8D8CF3CA-966E-4A53-B8EA-E19FD0C3E4CB}" type="slidenum">
              <a:rPr lang="en-US" smtClean="0">
                <a:latin typeface="Times New Roman" pitchFamily="18" charset="0"/>
              </a:rPr>
              <a:pPr eaLnBrk="1" hangingPunct="1"/>
              <a:t>85</a:t>
            </a:fld>
            <a:endParaRPr lang="en-US" smtClean="0">
              <a:latin typeface="Times New Roman" pitchFamily="18" charset="0"/>
            </a:endParaRPr>
          </a:p>
        </p:txBody>
      </p:sp>
      <p:sp>
        <p:nvSpPr>
          <p:cNvPr id="1730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30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smtClean="0"/>
              <a:t>centoypc1proj.ps</a:t>
            </a:r>
          </a:p>
        </p:txBody>
      </p:sp>
    </p:spTree>
  </p:cSld>
  <p:clrMapOvr>
    <a:masterClrMapping/>
  </p:clrMapOvr>
</p:notes>
</file>

<file path=ppt/notesSlides/notesSlide8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69C8AB71-FFE6-40DB-B293-65C2B6D54241}" type="slidenum">
              <a:rPr lang="en-US" smtClean="0">
                <a:latin typeface="Times New Roman" pitchFamily="18" charset="0"/>
              </a:rPr>
              <a:pPr eaLnBrk="1" hangingPunct="1"/>
              <a:t>86</a:t>
            </a:fld>
            <a:endParaRPr lang="en-US" smtClean="0">
              <a:latin typeface="Times New Roman" pitchFamily="18" charset="0"/>
            </a:endParaRPr>
          </a:p>
        </p:txBody>
      </p:sp>
      <p:sp>
        <p:nvSpPr>
          <p:cNvPr id="1740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0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smtClean="0"/>
              <a:t>centoypc2.ps</a:t>
            </a:r>
          </a:p>
        </p:txBody>
      </p:sp>
    </p:spTree>
  </p:cSld>
  <p:clrMapOvr>
    <a:masterClrMapping/>
  </p:clrMapOvr>
</p:notes>
</file>

<file path=ppt/notesSlides/notesSlide8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1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02B11AEB-5A26-4BF3-8D61-E70B8654AB62}" type="slidenum">
              <a:rPr lang="en-US" smtClean="0">
                <a:latin typeface="Times New Roman" pitchFamily="18" charset="0"/>
              </a:rPr>
              <a:pPr eaLnBrk="1" hangingPunct="1"/>
              <a:t>87</a:t>
            </a:fld>
            <a:endParaRPr lang="en-US" smtClean="0">
              <a:latin typeface="Times New Roman" pitchFamily="18" charset="0"/>
            </a:endParaRPr>
          </a:p>
        </p:txBody>
      </p:sp>
      <p:sp>
        <p:nvSpPr>
          <p:cNvPr id="1751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51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smtClean="0"/>
              <a:t>centoypc2proj.ps</a:t>
            </a:r>
          </a:p>
        </p:txBody>
      </p:sp>
    </p:spTree>
  </p:cSld>
  <p:clrMapOvr>
    <a:masterClrMapping/>
  </p:clrMapOvr>
</p:notes>
</file>

<file path=ppt/notesSlides/notesSlide8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1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0DE796F1-5724-4548-945A-20C12945C510}" type="slidenum">
              <a:rPr lang="en-US" smtClean="0">
                <a:latin typeface="Times New Roman" pitchFamily="18" charset="0"/>
              </a:rPr>
              <a:pPr eaLnBrk="1" hangingPunct="1"/>
              <a:t>88</a:t>
            </a:fld>
            <a:endParaRPr lang="en-US" smtClean="0">
              <a:latin typeface="Times New Roman" pitchFamily="18" charset="0"/>
            </a:endParaRPr>
          </a:p>
        </p:txBody>
      </p:sp>
      <p:sp>
        <p:nvSpPr>
          <p:cNvPr id="1761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61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smtClean="0"/>
              <a:t>addup.ps</a:t>
            </a:r>
          </a:p>
        </p:txBody>
      </p:sp>
    </p:spTree>
  </p:cSld>
  <p:clrMapOvr>
    <a:masterClrMapping/>
  </p:clrMapOvr>
</p:notes>
</file>

<file path=ppt/notesSlides/notesSlide8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1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52B230ED-F274-4912-A633-6926C579D65B}" type="slidenum">
              <a:rPr lang="en-US" smtClean="0">
                <a:latin typeface="Times New Roman" pitchFamily="18" charset="0"/>
              </a:rPr>
              <a:pPr eaLnBrk="1" hangingPunct="1"/>
              <a:t>89</a:t>
            </a:fld>
            <a:endParaRPr lang="en-US" smtClean="0">
              <a:latin typeface="Times New Roman" pitchFamily="18" charset="0"/>
            </a:endParaRPr>
          </a:p>
        </p:txBody>
      </p:sp>
      <p:sp>
        <p:nvSpPr>
          <p:cNvPr id="1771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71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smtClean="0"/>
              <a:t>addupcol.ps</a:t>
            </a: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0240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10240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14EC7728-D893-4B26-B4E0-9E1D7CFAF191}" type="slidenum">
              <a:rPr lang="en-US" smtClean="0">
                <a:latin typeface="Times New Roman" pitchFamily="18" charset="0"/>
              </a:rPr>
              <a:pPr eaLnBrk="1" hangingPunct="1"/>
              <a:t>9</a:t>
            </a:fld>
            <a:endParaRPr lang="en-US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9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17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7817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17818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219D60D4-5097-4C9A-B926-F54B32EF884A}" type="slidenum">
              <a:rPr lang="en-US" smtClean="0">
                <a:latin typeface="Times New Roman" pitchFamily="18" charset="0"/>
              </a:rPr>
              <a:pPr eaLnBrk="1" hangingPunct="1"/>
              <a:t>90</a:t>
            </a:fld>
            <a:endParaRPr lang="en-US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9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20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7920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17920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ED701AB9-1534-4877-B9D9-79601ECC6AED}" type="slidenum">
              <a:rPr lang="en-US" smtClean="0">
                <a:latin typeface="Times New Roman" pitchFamily="18" charset="0"/>
              </a:rPr>
              <a:pPr eaLnBrk="1" hangingPunct="1"/>
              <a:t>91</a:t>
            </a:fld>
            <a:endParaRPr lang="en-US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9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2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3D279F4C-DB23-44A1-936A-1195D8A6E1B2}" type="slidenum">
              <a:rPr lang="en-US" smtClean="0">
                <a:latin typeface="Times New Roman" pitchFamily="18" charset="0"/>
              </a:rPr>
              <a:pPr eaLnBrk="1" hangingPunct="1"/>
              <a:t>92</a:t>
            </a:fld>
            <a:endParaRPr lang="en-US" smtClean="0">
              <a:latin typeface="Times New Roman" pitchFamily="18" charset="0"/>
            </a:endParaRPr>
          </a:p>
        </p:txBody>
      </p:sp>
      <p:sp>
        <p:nvSpPr>
          <p:cNvPr id="1802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02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smtClean="0"/>
              <a:t>EGCD1Parabs.ps</a:t>
            </a:r>
          </a:p>
        </p:txBody>
      </p:sp>
    </p:spTree>
  </p:cSld>
  <p:clrMapOvr>
    <a:masterClrMapping/>
  </p:clrMapOvr>
</p:notes>
</file>

<file path=ppt/notesSlides/notesSlide9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2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A21737C2-3C98-482D-B04C-3716DF051B87}" type="slidenum">
              <a:rPr lang="en-US" smtClean="0">
                <a:latin typeface="Times New Roman" pitchFamily="18" charset="0"/>
              </a:rPr>
              <a:pPr eaLnBrk="1" hangingPunct="1"/>
              <a:t>93</a:t>
            </a:fld>
            <a:endParaRPr lang="en-US" smtClean="0">
              <a:latin typeface="Times New Roman" pitchFamily="18" charset="0"/>
            </a:endParaRPr>
          </a:p>
        </p:txBody>
      </p:sp>
      <p:sp>
        <p:nvSpPr>
          <p:cNvPr id="1812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12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smtClean="0"/>
              <a:t>EGCD1Parabs.ps</a:t>
            </a:r>
          </a:p>
        </p:txBody>
      </p:sp>
    </p:spTree>
  </p:cSld>
  <p:clrMapOvr>
    <a:masterClrMapping/>
  </p:clrMapOvr>
</p:notes>
</file>

<file path=ppt/notesSlides/notesSlide9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27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8227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18227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0E64654B-EE26-410F-BA03-A6D27CBF55C1}" type="slidenum">
              <a:rPr lang="en-US" smtClean="0">
                <a:latin typeface="Times New Roman" pitchFamily="18" charset="0"/>
              </a:rPr>
              <a:pPr eaLnBrk="1" hangingPunct="1"/>
              <a:t>94</a:t>
            </a:fld>
            <a:endParaRPr lang="en-US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9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29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8329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18330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AD696E64-5102-4D93-B31F-A310431716B8}" type="slidenum">
              <a:rPr lang="en-US" smtClean="0">
                <a:latin typeface="Times New Roman" pitchFamily="18" charset="0"/>
              </a:rPr>
              <a:pPr eaLnBrk="1" hangingPunct="1"/>
              <a:t>95</a:t>
            </a:fld>
            <a:endParaRPr lang="en-US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9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F9FF4CB5-C640-4F52-89B3-BC8AB06B0E8D}" type="slidenum">
              <a:rPr lang="en-US" smtClean="0">
                <a:latin typeface="Times New Roman" pitchFamily="18" charset="0"/>
              </a:rPr>
              <a:pPr eaLnBrk="1" hangingPunct="1"/>
              <a:t>96</a:t>
            </a:fld>
            <a:endParaRPr lang="en-US" smtClean="0">
              <a:latin typeface="Times New Roman" pitchFamily="18" charset="0"/>
            </a:endParaRPr>
          </a:p>
        </p:txBody>
      </p:sp>
      <p:sp>
        <p:nvSpPr>
          <p:cNvPr id="1843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smtClean="0"/>
              <a:t>EGCD1Clust2.ps</a:t>
            </a:r>
          </a:p>
        </p:txBody>
      </p:sp>
    </p:spTree>
  </p:cSld>
  <p:clrMapOvr>
    <a:masterClrMapping/>
  </p:clrMapOvr>
</p:notes>
</file>

<file path=ppt/notesSlides/notesSlide9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34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8534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18534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F36CDE84-047E-4D9A-96AD-B4063757CD5E}" type="slidenum">
              <a:rPr lang="en-US" smtClean="0">
                <a:latin typeface="Times New Roman" pitchFamily="18" charset="0"/>
              </a:rPr>
              <a:pPr eaLnBrk="1" hangingPunct="1"/>
              <a:t>97</a:t>
            </a:fld>
            <a:endParaRPr lang="en-US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9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3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6537BC42-C68E-4F96-9D07-5E4C2F1EE57A}" type="slidenum">
              <a:rPr lang="en-US" smtClean="0">
                <a:latin typeface="Times New Roman" pitchFamily="18" charset="0"/>
              </a:rPr>
              <a:pPr eaLnBrk="1" hangingPunct="1"/>
              <a:t>98</a:t>
            </a:fld>
            <a:endParaRPr lang="en-US" smtClean="0">
              <a:latin typeface="Times New Roman" pitchFamily="18" charset="0"/>
            </a:endParaRPr>
          </a:p>
        </p:txBody>
      </p:sp>
      <p:sp>
        <p:nvSpPr>
          <p:cNvPr id="1863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63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smtClean="0"/>
              <a:t>EGCD1Clust4a.ps</a:t>
            </a:r>
          </a:p>
        </p:txBody>
      </p:sp>
    </p:spTree>
  </p:cSld>
  <p:clrMapOvr>
    <a:masterClrMapping/>
  </p:clrMapOvr>
</p:notes>
</file>

<file path=ppt/notesSlides/notesSlide9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3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5CD9DACD-E97C-44D1-9BA0-9CDAE6781BE3}" type="slidenum">
              <a:rPr lang="en-US" smtClean="0">
                <a:latin typeface="Times New Roman" pitchFamily="18" charset="0"/>
              </a:rPr>
              <a:pPr eaLnBrk="1" hangingPunct="1"/>
              <a:t>99</a:t>
            </a:fld>
            <a:endParaRPr lang="en-US" smtClean="0">
              <a:latin typeface="Times New Roman" pitchFamily="18" charset="0"/>
            </a:endParaRPr>
          </a:p>
        </p:txBody>
      </p:sp>
      <p:sp>
        <p:nvSpPr>
          <p:cNvPr id="1873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73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smtClean="0"/>
              <a:t>EGCD1Clust4aDP2d.ps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D6C204E-063C-4EE9-8940-A7589E04F28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3409054"/>
      </p:ext>
    </p:extLst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898B6C2-0BE7-40B0-8C6E-D878A5C0BD4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6076314"/>
      </p:ext>
    </p:extLst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DD7A010-AE76-4916-A07B-A7AF71F5F75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239674"/>
      </p:ext>
    </p:extLst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78533EB-74C5-4C7C-A078-E2FDABED3A2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9049970"/>
      </p:ext>
    </p:extLst>
  </p:cSld>
  <p:clrMapOvr>
    <a:masterClrMapping/>
  </p:clrMapOvr>
  <p:transition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Media" preserve="1">
  <p:cSld name="Title, Text and Media Cli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Media Placeholder 3"/>
          <p:cNvSpPr>
            <a:spLocks noGrp="1"/>
          </p:cNvSpPr>
          <p:nvPr>
            <p:ph type="media"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C1C331E-F313-4595-9770-5193DCA43F5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8479587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660BAD0-2FA2-4CD5-B3B7-96138F8457A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7412683"/>
      </p:ext>
    </p:extLst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3CDFD86-2316-4429-979D-65D2B0A6786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671973"/>
      </p:ext>
    </p:extLst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A08DA27-54EA-406E-8F3B-047F3EFFE64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5726609"/>
      </p:ext>
    </p:extLst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1393B65-3342-4BD7-938C-7072CF849C0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2116581"/>
      </p:ext>
    </p:extLst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80782B4-4705-4118-A8E7-BBDC4645926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1663463"/>
      </p:ext>
    </p:extLst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5BFB4EA-E92A-474E-BDBF-C2E2AFD6F94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2935396"/>
      </p:ext>
    </p:extLst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77D0C67-A3F0-4447-9F7B-7055110FD4F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5326507"/>
      </p:ext>
    </p:extLst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0CB2B04-B64A-4DBA-8E18-8D181EDE590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8148482"/>
      </p:ext>
    </p:extLst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C8C8FF"/>
            </a:gs>
            <a:gs pos="50000">
              <a:schemeClr val="bg1"/>
            </a:gs>
            <a:gs pos="100000">
              <a:srgbClr val="C8C8FF"/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843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843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843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Arial" charset="0"/>
              </a:defRPr>
            </a:lvl1pPr>
          </a:lstStyle>
          <a:p>
            <a:pPr>
              <a:defRPr/>
            </a:pPr>
            <a:fld id="{B3DAB159-1BC5-4B00-8396-DFE35EB83A5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  <p:sldLayoutId id="2147483661" r:id="rId12"/>
    <p:sldLayoutId id="2147483662" r:id="rId13"/>
  </p:sldLayoutIdLst>
  <p:transition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0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0.xml"/><Relationship Id="rId1" Type="http://schemas.openxmlformats.org/officeDocument/2006/relationships/slideLayout" Target="../slideLayouts/slideLayout4.xml"/></Relationships>
</file>

<file path=ppt/slides/_rels/slide10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1.xml"/><Relationship Id="rId1" Type="http://schemas.openxmlformats.org/officeDocument/2006/relationships/slideLayout" Target="../slideLayouts/slideLayout4.xml"/></Relationships>
</file>

<file path=ppt/slides/_rels/slide10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2.xml"/><Relationship Id="rId1" Type="http://schemas.openxmlformats.org/officeDocument/2006/relationships/slideLayout" Target="../slideLayouts/slideLayout4.xml"/></Relationships>
</file>

<file path=ppt/slides/_rels/slide10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3.xml"/><Relationship Id="rId1" Type="http://schemas.openxmlformats.org/officeDocument/2006/relationships/slideLayout" Target="../slideLayouts/slideLayout4.xml"/></Relationships>
</file>

<file path=ppt/slides/_rels/slide10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4.xml"/><Relationship Id="rId1" Type="http://schemas.openxmlformats.org/officeDocument/2006/relationships/slideLayout" Target="../slideLayouts/slideLayout4.xml"/></Relationships>
</file>

<file path=ppt/slides/_rels/slide10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2" Type="http://schemas.openxmlformats.org/officeDocument/2006/relationships/notesSlide" Target="../notesSlides/notesSlide105.xml"/><Relationship Id="rId1" Type="http://schemas.openxmlformats.org/officeDocument/2006/relationships/slideLayout" Target="../slideLayouts/slideLayout4.xml"/></Relationships>
</file>

<file path=ppt/slides/_rels/slide10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png"/><Relationship Id="rId2" Type="http://schemas.openxmlformats.org/officeDocument/2006/relationships/notesSlide" Target="../notesSlides/notesSlide106.xml"/><Relationship Id="rId1" Type="http://schemas.openxmlformats.org/officeDocument/2006/relationships/slideLayout" Target="../slideLayouts/slideLayout4.xml"/></Relationships>
</file>

<file path=ppt/slides/_rels/slide10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png"/><Relationship Id="rId2" Type="http://schemas.openxmlformats.org/officeDocument/2006/relationships/notesSlide" Target="../notesSlides/notesSlide107.xml"/><Relationship Id="rId1" Type="http://schemas.openxmlformats.org/officeDocument/2006/relationships/slideLayout" Target="../slideLayouts/slideLayout4.xml"/></Relationships>
</file>

<file path=ppt/slides/_rels/slide10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png"/><Relationship Id="rId2" Type="http://schemas.openxmlformats.org/officeDocument/2006/relationships/notesSlide" Target="../notesSlides/notesSlide108.xml"/><Relationship Id="rId1" Type="http://schemas.openxmlformats.org/officeDocument/2006/relationships/slideLayout" Target="../slideLayouts/slideLayout4.xml"/></Relationships>
</file>

<file path=ppt/slides/_rels/slide10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png"/><Relationship Id="rId2" Type="http://schemas.openxmlformats.org/officeDocument/2006/relationships/notesSlide" Target="../notesSlides/notesSlide109.xm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psych.mcgill.ca/faculty/ramsay/ramsay.html" TargetMode="Externa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png"/><Relationship Id="rId2" Type="http://schemas.openxmlformats.org/officeDocument/2006/relationships/notesSlide" Target="../notesSlides/notesSlide110.xml"/><Relationship Id="rId1" Type="http://schemas.openxmlformats.org/officeDocument/2006/relationships/slideLayout" Target="../slideLayouts/slideLayout4.xml"/></Relationships>
</file>

<file path=ppt/slides/_rels/slide1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png"/><Relationship Id="rId2" Type="http://schemas.openxmlformats.org/officeDocument/2006/relationships/notesSlide" Target="../notesSlides/notesSlide111.xml"/><Relationship Id="rId1" Type="http://schemas.openxmlformats.org/officeDocument/2006/relationships/slideLayout" Target="../slideLayouts/slideLayout4.xml"/></Relationships>
</file>

<file path=ppt/slides/_rels/slide1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png"/><Relationship Id="rId2" Type="http://schemas.openxmlformats.org/officeDocument/2006/relationships/notesSlide" Target="../notesSlides/notesSlide112.xml"/><Relationship Id="rId1" Type="http://schemas.openxmlformats.org/officeDocument/2006/relationships/slideLayout" Target="../slideLayouts/slideLayout4.xml"/></Relationships>
</file>

<file path=ppt/slides/_rels/slide1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png"/><Relationship Id="rId2" Type="http://schemas.openxmlformats.org/officeDocument/2006/relationships/notesSlide" Target="../notesSlides/notesSlide113.xml"/><Relationship Id="rId1" Type="http://schemas.openxmlformats.org/officeDocument/2006/relationships/slideLayout" Target="../slideLayouts/slideLayout4.xml"/></Relationships>
</file>

<file path=ppt/slides/_rels/slide1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png"/><Relationship Id="rId2" Type="http://schemas.openxmlformats.org/officeDocument/2006/relationships/notesSlide" Target="../notesSlides/notesSlide114.xml"/><Relationship Id="rId1" Type="http://schemas.openxmlformats.org/officeDocument/2006/relationships/slideLayout" Target="../slideLayouts/slideLayout4.xml"/></Relationships>
</file>

<file path=ppt/slides/_rels/slide1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png"/><Relationship Id="rId2" Type="http://schemas.openxmlformats.org/officeDocument/2006/relationships/notesSlide" Target="../notesSlides/notesSlide115.xml"/><Relationship Id="rId1" Type="http://schemas.openxmlformats.org/officeDocument/2006/relationships/slideLayout" Target="../slideLayouts/slideLayout4.xml"/></Relationships>
</file>

<file path=ppt/slides/_rels/slide1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png"/><Relationship Id="rId2" Type="http://schemas.openxmlformats.org/officeDocument/2006/relationships/notesSlide" Target="../notesSlides/notesSlide116.xml"/><Relationship Id="rId1" Type="http://schemas.openxmlformats.org/officeDocument/2006/relationships/slideLayout" Target="../slideLayouts/slideLayout4.xml"/></Relationships>
</file>

<file path=ppt/slides/_rels/slide1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png"/><Relationship Id="rId2" Type="http://schemas.openxmlformats.org/officeDocument/2006/relationships/notesSlide" Target="../notesSlides/notesSlide117.xml"/><Relationship Id="rId1" Type="http://schemas.openxmlformats.org/officeDocument/2006/relationships/slideLayout" Target="../slideLayouts/slideLayout4.xml"/></Relationships>
</file>

<file path=ppt/slides/_rels/slide1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png"/><Relationship Id="rId2" Type="http://schemas.openxmlformats.org/officeDocument/2006/relationships/notesSlide" Target="../notesSlides/notesSlide118.xml"/><Relationship Id="rId1" Type="http://schemas.openxmlformats.org/officeDocument/2006/relationships/slideLayout" Target="../slideLayouts/slideLayout4.xml"/></Relationships>
</file>

<file path=ppt/slides/_rels/slide1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png"/><Relationship Id="rId2" Type="http://schemas.openxmlformats.org/officeDocument/2006/relationships/notesSlide" Target="../notesSlides/notesSlide119.xml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png"/><Relationship Id="rId2" Type="http://schemas.openxmlformats.org/officeDocument/2006/relationships/notesSlide" Target="../notesSlides/notesSlide120.xml"/><Relationship Id="rId1" Type="http://schemas.openxmlformats.org/officeDocument/2006/relationships/slideLayout" Target="../slideLayouts/slideLayout4.xml"/></Relationships>
</file>

<file path=ppt/slides/_rels/slide1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png"/><Relationship Id="rId2" Type="http://schemas.openxmlformats.org/officeDocument/2006/relationships/notesSlide" Target="../notesSlides/notesSlide121.xml"/><Relationship Id="rId1" Type="http://schemas.openxmlformats.org/officeDocument/2006/relationships/slideLayout" Target="../slideLayouts/slideLayout4.xml"/></Relationships>
</file>

<file path=ppt/slides/_rels/slide1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png"/><Relationship Id="rId2" Type="http://schemas.openxmlformats.org/officeDocument/2006/relationships/notesSlide" Target="../notesSlides/notesSlide122.xml"/><Relationship Id="rId1" Type="http://schemas.openxmlformats.org/officeDocument/2006/relationships/slideLayout" Target="../slideLayouts/slideLayout4.xml"/></Relationships>
</file>

<file path=ppt/slides/_rels/slide1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png"/><Relationship Id="rId2" Type="http://schemas.openxmlformats.org/officeDocument/2006/relationships/notesSlide" Target="../notesSlides/notesSlide123.xml"/><Relationship Id="rId1" Type="http://schemas.openxmlformats.org/officeDocument/2006/relationships/slideLayout" Target="../slideLayouts/slideLayout4.xml"/></Relationships>
</file>

<file path=ppt/slides/_rels/slide1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png"/><Relationship Id="rId2" Type="http://schemas.openxmlformats.org/officeDocument/2006/relationships/notesSlide" Target="../notesSlides/notesSlide124.xml"/><Relationship Id="rId1" Type="http://schemas.openxmlformats.org/officeDocument/2006/relationships/slideLayout" Target="../slideLayouts/slideLayout4.xml"/></Relationships>
</file>

<file path=ppt/slides/_rels/slide1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png"/><Relationship Id="rId2" Type="http://schemas.openxmlformats.org/officeDocument/2006/relationships/notesSlide" Target="../notesSlides/notesSlide125.xml"/><Relationship Id="rId1" Type="http://schemas.openxmlformats.org/officeDocument/2006/relationships/slideLayout" Target="../slideLayouts/slideLayout4.xml"/></Relationships>
</file>

<file path=ppt/slides/_rels/slide1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png"/><Relationship Id="rId2" Type="http://schemas.openxmlformats.org/officeDocument/2006/relationships/notesSlide" Target="../notesSlides/notesSlide126.xml"/><Relationship Id="rId1" Type="http://schemas.openxmlformats.org/officeDocument/2006/relationships/slideLayout" Target="../slideLayouts/slideLayout4.xml"/></Relationships>
</file>

<file path=ppt/slides/_rels/slide1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png"/><Relationship Id="rId2" Type="http://schemas.openxmlformats.org/officeDocument/2006/relationships/notesSlide" Target="../notesSlides/notesSlide127.xml"/><Relationship Id="rId1" Type="http://schemas.openxmlformats.org/officeDocument/2006/relationships/slideLayout" Target="../slideLayouts/slideLayout4.xml"/></Relationships>
</file>

<file path=ppt/slides/_rels/slide1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png"/><Relationship Id="rId2" Type="http://schemas.openxmlformats.org/officeDocument/2006/relationships/notesSlide" Target="../notesSlides/notesSlide128.xml"/><Relationship Id="rId1" Type="http://schemas.openxmlformats.org/officeDocument/2006/relationships/slideLayout" Target="../slideLayouts/slideLayout4.xml"/></Relationships>
</file>

<file path=ppt/slides/_rels/slide1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9.xml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tat.ufl.edu/symposium/2003/fundat/" TargetMode="Externa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6.xml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1.wmf"/><Relationship Id="rId4" Type="http://schemas.openxmlformats.org/officeDocument/2006/relationships/oleObject" Target="../embeddings/oleObject1.bin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2" Type="http://schemas.openxmlformats.org/officeDocument/2006/relationships/video" Target="../media/media1.mpg"/><Relationship Id="rId1" Type="http://schemas.microsoft.com/office/2007/relationships/media" Target="../media/media1.mpg"/><Relationship Id="rId5" Type="http://schemas.openxmlformats.org/officeDocument/2006/relationships/image" Target="../media/image2.png"/><Relationship Id="rId4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13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13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video" Target="../media/media1.mpg"/><Relationship Id="rId1" Type="http://schemas.microsoft.com/office/2007/relationships/media" Target="../media/media1.mpg"/><Relationship Id="rId5" Type="http://schemas.openxmlformats.org/officeDocument/2006/relationships/image" Target="../media/image2.png"/><Relationship Id="rId4" Type="http://schemas.openxmlformats.org/officeDocument/2006/relationships/notesSlide" Target="../notesSlides/notesSlide47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video" Target="../media/media2.mpg"/><Relationship Id="rId1" Type="http://schemas.microsoft.com/office/2007/relationships/media" Target="../media/media2.mpg"/><Relationship Id="rId5" Type="http://schemas.openxmlformats.org/officeDocument/2006/relationships/image" Target="../media/image24.png"/><Relationship Id="rId4" Type="http://schemas.openxmlformats.org/officeDocument/2006/relationships/notesSlide" Target="../notesSlides/notesSlide48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4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56.xml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57.xml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58.xml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59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60.xml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61.xml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62.xml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63.xml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64.xml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65.xml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66.xml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67.xml"/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8.xml"/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69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ego.psych.mcgill.ca/misc/fda/&#160;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70.xml"/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71.xml"/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2.xml"/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notesSlide" Target="../notesSlides/notesSlide73.xml"/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notesSlide" Target="../notesSlides/notesSlide74.xml"/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notesSlide" Target="../notesSlides/notesSlide75.xml"/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6.xml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45.wmf"/><Relationship Id="rId4" Type="http://schemas.openxmlformats.org/officeDocument/2006/relationships/oleObject" Target="../embeddings/oleObject2.bin"/></Relationships>
</file>

<file path=ppt/slides/_rels/slide7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7.xml"/><Relationship Id="rId1" Type="http://schemas.openxmlformats.org/officeDocument/2006/relationships/slideLayout" Target="../slideLayouts/slideLayout12.xml"/></Relationships>
</file>

<file path=ppt/slides/_rels/slide7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8.xml"/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9.xml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3.vml"/><Relationship Id="rId5" Type="http://schemas.openxmlformats.org/officeDocument/2006/relationships/image" Target="../media/image46.wmf"/><Relationship Id="rId4" Type="http://schemas.openxmlformats.org/officeDocument/2006/relationships/oleObject" Target="../embeddings/oleObject3.bin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notesSlide" Target="../notesSlides/notesSlide80.xml"/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notesSlide" Target="../notesSlides/notesSlide81.xml"/><Relationship Id="rId1" Type="http://schemas.openxmlformats.org/officeDocument/2006/relationships/slideLayout" Target="../slideLayouts/slideLayout2.xml"/></Relationships>
</file>

<file path=ppt/slides/_rels/slide8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notesSlide" Target="../notesSlides/notesSlide82.xml"/><Relationship Id="rId1" Type="http://schemas.openxmlformats.org/officeDocument/2006/relationships/slideLayout" Target="../slideLayouts/slideLayout2.xml"/></Relationships>
</file>

<file path=ppt/slides/_rels/slide8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notesSlide" Target="../notesSlides/notesSlide83.xml"/><Relationship Id="rId1" Type="http://schemas.openxmlformats.org/officeDocument/2006/relationships/slideLayout" Target="../slideLayouts/slideLayout2.xml"/></Relationships>
</file>

<file path=ppt/slides/_rels/slide8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notesSlide" Target="../notesSlides/notesSlide84.xml"/><Relationship Id="rId1" Type="http://schemas.openxmlformats.org/officeDocument/2006/relationships/slideLayout" Target="../slideLayouts/slideLayout2.xml"/></Relationships>
</file>

<file path=ppt/slides/_rels/slide8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notesSlide" Target="../notesSlides/notesSlide85.xml"/><Relationship Id="rId1" Type="http://schemas.openxmlformats.org/officeDocument/2006/relationships/slideLayout" Target="../slideLayouts/slideLayout2.xml"/></Relationships>
</file>

<file path=ppt/slides/_rels/slide8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notesSlide" Target="../notesSlides/notesSlide86.xml"/><Relationship Id="rId1" Type="http://schemas.openxmlformats.org/officeDocument/2006/relationships/slideLayout" Target="../slideLayouts/slideLayout2.xml"/></Relationships>
</file>

<file path=ppt/slides/_rels/slide8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notesSlide" Target="../notesSlides/notesSlide87.xml"/><Relationship Id="rId1" Type="http://schemas.openxmlformats.org/officeDocument/2006/relationships/slideLayout" Target="../slideLayouts/slideLayout2.xml"/></Relationships>
</file>

<file path=ppt/slides/_rels/slide8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notesSlide" Target="../notesSlides/notesSlide88.xml"/><Relationship Id="rId1" Type="http://schemas.openxmlformats.org/officeDocument/2006/relationships/slideLayout" Target="../slideLayouts/slideLayout2.xml"/></Relationships>
</file>

<file path=ppt/slides/_rels/slide8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notesSlide" Target="../notesSlides/notesSlide89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innovatia.com/software/papers/com.htm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9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0.xml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4.vml"/><Relationship Id="rId5" Type="http://schemas.openxmlformats.org/officeDocument/2006/relationships/image" Target="../media/image46.wmf"/><Relationship Id="rId4" Type="http://schemas.openxmlformats.org/officeDocument/2006/relationships/oleObject" Target="../embeddings/oleObject4.bin"/></Relationships>
</file>

<file path=ppt/slides/_rels/slide9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1.xml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5.vml"/><Relationship Id="rId5" Type="http://schemas.openxmlformats.org/officeDocument/2006/relationships/image" Target="../media/image57.wmf"/><Relationship Id="rId4" Type="http://schemas.openxmlformats.org/officeDocument/2006/relationships/oleObject" Target="../embeddings/oleObject5.bin"/></Relationships>
</file>

<file path=ppt/slides/_rels/slide9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notesSlide" Target="../notesSlides/notesSlide92.xml"/><Relationship Id="rId1" Type="http://schemas.openxmlformats.org/officeDocument/2006/relationships/slideLayout" Target="../slideLayouts/slideLayout2.xml"/></Relationships>
</file>

<file path=ppt/slides/_rels/slide9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notesSlide" Target="../notesSlides/notesSlide93.xml"/><Relationship Id="rId1" Type="http://schemas.openxmlformats.org/officeDocument/2006/relationships/slideLayout" Target="../slideLayouts/slideLayout2.xml"/></Relationships>
</file>

<file path=ppt/slides/_rels/slide9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4.xml"/><Relationship Id="rId1" Type="http://schemas.openxmlformats.org/officeDocument/2006/relationships/slideLayout" Target="../slideLayouts/slideLayout12.xml"/></Relationships>
</file>

<file path=ppt/slides/_rels/slide9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5.xml"/><Relationship Id="rId1" Type="http://schemas.openxmlformats.org/officeDocument/2006/relationships/slideLayout" Target="../slideLayouts/slideLayout12.xml"/></Relationships>
</file>

<file path=ppt/slides/_rels/slide9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notesSlide" Target="../notesSlides/notesSlide96.xml"/><Relationship Id="rId1" Type="http://schemas.openxmlformats.org/officeDocument/2006/relationships/slideLayout" Target="../slideLayouts/slideLayout2.xml"/></Relationships>
</file>

<file path=ppt/slides/_rels/slide9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7.xml"/><Relationship Id="rId1" Type="http://schemas.openxmlformats.org/officeDocument/2006/relationships/slideLayout" Target="../slideLayouts/slideLayout12.xml"/></Relationships>
</file>

<file path=ppt/slides/_rels/slide9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notesSlide" Target="../notesSlides/notesSlide98.xml"/><Relationship Id="rId1" Type="http://schemas.openxmlformats.org/officeDocument/2006/relationships/slideLayout" Target="../slideLayouts/slideLayout2.xml"/></Relationships>
</file>

<file path=ppt/slides/_rels/slide9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2" Type="http://schemas.openxmlformats.org/officeDocument/2006/relationships/notesSlide" Target="../notesSlides/notesSlide9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2">
                <a:lumMod val="60000"/>
                <a:lumOff val="40000"/>
              </a:schemeClr>
            </a:gs>
            <a:gs pos="50000">
              <a:schemeClr val="bg1"/>
            </a:gs>
            <a:gs pos="100000">
              <a:schemeClr val="accent2">
                <a:lumMod val="60000"/>
                <a:lumOff val="40000"/>
              </a:schemeClr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1706562"/>
          </a:xfrm>
        </p:spPr>
        <p:txBody>
          <a:bodyPr/>
          <a:lstStyle/>
          <a:p>
            <a:pPr eaLnBrk="1" hangingPunct="1"/>
            <a:r>
              <a:rPr lang="en-US" smtClean="0"/>
              <a:t>Statistics – O. R. 891</a:t>
            </a:r>
            <a:br>
              <a:rPr lang="en-US" smtClean="0"/>
            </a:br>
            <a:r>
              <a:rPr lang="en-US" smtClean="0"/>
              <a:t>Object Oriented Data Analysis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2362200"/>
            <a:ext cx="8229600" cy="4114800"/>
          </a:xfrm>
        </p:spPr>
        <p:txBody>
          <a:bodyPr/>
          <a:lstStyle/>
          <a:p>
            <a:pPr algn="ctr" eaLnBrk="1" hangingPunct="1">
              <a:buFontTx/>
              <a:buNone/>
            </a:pPr>
            <a:r>
              <a:rPr lang="en-US" smtClean="0"/>
              <a:t>J. S. Marron</a:t>
            </a:r>
          </a:p>
          <a:p>
            <a:pPr algn="ctr" eaLnBrk="1" hangingPunct="1">
              <a:buFontTx/>
              <a:buNone/>
            </a:pPr>
            <a:endParaRPr lang="en-US" smtClean="0"/>
          </a:p>
          <a:p>
            <a:pPr algn="ctr" eaLnBrk="1" hangingPunct="1">
              <a:buFontTx/>
              <a:buNone/>
            </a:pPr>
            <a:r>
              <a:rPr lang="en-US" smtClean="0"/>
              <a:t>Dept. of Statistics and Operations Research</a:t>
            </a:r>
          </a:p>
          <a:p>
            <a:pPr algn="ctr" eaLnBrk="1" hangingPunct="1">
              <a:buFontTx/>
              <a:buNone/>
            </a:pPr>
            <a:r>
              <a:rPr lang="en-US" smtClean="0"/>
              <a:t>University of North Carolina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92D050"/>
            </a:gs>
            <a:gs pos="50000">
              <a:schemeClr val="bg1"/>
            </a:gs>
            <a:gs pos="100000">
              <a:srgbClr val="92D050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152400"/>
            <a:ext cx="8229600" cy="914400"/>
          </a:xfrm>
        </p:spPr>
        <p:txBody>
          <a:bodyPr/>
          <a:lstStyle/>
          <a:p>
            <a:pPr eaLnBrk="1" hangingPunct="1"/>
            <a:r>
              <a:rPr lang="en-US" smtClean="0"/>
              <a:t>Object Oriented Data Analysis</a:t>
            </a:r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533400" y="990600"/>
            <a:ext cx="8229600" cy="5638800"/>
          </a:xfrm>
        </p:spPr>
        <p:txBody>
          <a:bodyPr/>
          <a:lstStyle/>
          <a:p>
            <a:pPr eaLnBrk="1" hangingPunct="1">
              <a:lnSpc>
                <a:spcPct val="130000"/>
              </a:lnSpc>
              <a:buFontTx/>
              <a:buNone/>
            </a:pPr>
            <a:r>
              <a:rPr lang="en-US" smtClean="0"/>
              <a:t>Some statistical history:</a:t>
            </a:r>
          </a:p>
          <a:p>
            <a:pPr eaLnBrk="1" hangingPunct="1">
              <a:lnSpc>
                <a:spcPct val="130000"/>
              </a:lnSpc>
            </a:pPr>
            <a:r>
              <a:rPr lang="en-US" sz="2400" smtClean="0"/>
              <a:t>John Chambers Idea (1960s - ):</a:t>
            </a:r>
          </a:p>
          <a:p>
            <a:pPr algn="ctr" eaLnBrk="1" hangingPunct="1">
              <a:lnSpc>
                <a:spcPct val="130000"/>
              </a:lnSpc>
              <a:buFontTx/>
              <a:buNone/>
            </a:pPr>
            <a:r>
              <a:rPr lang="en-US" sz="2400" smtClean="0"/>
              <a:t>Object Oriented approach to statistical analysis</a:t>
            </a:r>
          </a:p>
          <a:p>
            <a:pPr eaLnBrk="1" hangingPunct="1">
              <a:lnSpc>
                <a:spcPct val="130000"/>
              </a:lnSpc>
            </a:pPr>
            <a:r>
              <a:rPr lang="en-US" sz="2400" smtClean="0"/>
              <a:t>Developed as software package  S</a:t>
            </a:r>
          </a:p>
          <a:p>
            <a:pPr lvl="1" eaLnBrk="1" hangingPunct="1">
              <a:lnSpc>
                <a:spcPct val="130000"/>
              </a:lnSpc>
            </a:pPr>
            <a:r>
              <a:rPr lang="en-US" sz="2000" smtClean="0"/>
              <a:t>Basis of S-plus (commerical product)</a:t>
            </a:r>
          </a:p>
          <a:p>
            <a:pPr lvl="1" eaLnBrk="1" hangingPunct="1">
              <a:lnSpc>
                <a:spcPct val="130000"/>
              </a:lnSpc>
            </a:pPr>
            <a:r>
              <a:rPr lang="en-US" sz="2000" smtClean="0"/>
              <a:t>And of R  (free-ware, current favorite of Chambers)</a:t>
            </a:r>
          </a:p>
          <a:p>
            <a:pPr eaLnBrk="1" hangingPunct="1">
              <a:lnSpc>
                <a:spcPct val="130000"/>
              </a:lnSpc>
            </a:pPr>
            <a:r>
              <a:rPr lang="en-US" sz="2400" smtClean="0"/>
              <a:t>Reference for more on this:</a:t>
            </a:r>
          </a:p>
          <a:p>
            <a:pPr>
              <a:buFontTx/>
              <a:buNone/>
            </a:pPr>
            <a:r>
              <a:rPr lang="en-US" sz="2400" smtClean="0"/>
              <a:t>Venables, W. N. and Ripley, B. D. (2002) </a:t>
            </a:r>
            <a:r>
              <a:rPr lang="en-US" sz="2400" i="1" smtClean="0"/>
              <a:t>Modern Applied Statistics with S</a:t>
            </a:r>
            <a:r>
              <a:rPr lang="en-US" sz="2400" smtClean="0"/>
              <a:t>, Fourth Edition, Springer, N. Y., ISBN 0-387-95457-0.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92D050"/>
            </a:gs>
            <a:gs pos="50000">
              <a:schemeClr val="bg1"/>
            </a:gs>
            <a:gs pos="100000">
              <a:srgbClr val="92D050"/>
            </a:gs>
          </a:gsLst>
          <a:lin ang="150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291" name="TextBox 5"/>
          <p:cNvSpPr txBox="1">
            <a:spLocks noChangeArrowheads="1"/>
          </p:cNvSpPr>
          <p:nvPr/>
        </p:nvSpPr>
        <p:spPr bwMode="auto">
          <a:xfrm>
            <a:off x="533400" y="1676400"/>
            <a:ext cx="8153400" cy="48320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800" dirty="0">
                <a:solidFill>
                  <a:srgbClr val="000000"/>
                </a:solidFill>
              </a:rPr>
              <a:t>Interesting Data Set:</a:t>
            </a:r>
          </a:p>
          <a:p>
            <a:pPr>
              <a:buFont typeface="Arial" charset="0"/>
              <a:buChar char="•"/>
            </a:pPr>
            <a:r>
              <a:rPr lang="en-US" sz="2800" dirty="0">
                <a:solidFill>
                  <a:srgbClr val="000000"/>
                </a:solidFill>
              </a:rPr>
              <a:t>   Mortality Data</a:t>
            </a:r>
          </a:p>
          <a:p>
            <a:pPr>
              <a:buFont typeface="Arial" charset="0"/>
              <a:buChar char="•"/>
            </a:pPr>
            <a:r>
              <a:rPr lang="en-US" sz="2800" dirty="0">
                <a:solidFill>
                  <a:srgbClr val="000000"/>
                </a:solidFill>
              </a:rPr>
              <a:t>   For Spanish Males  (thus can relate to history)</a:t>
            </a:r>
          </a:p>
          <a:p>
            <a:pPr>
              <a:buFont typeface="Arial" charset="0"/>
              <a:buChar char="•"/>
            </a:pPr>
            <a:r>
              <a:rPr lang="en-US" sz="2800" dirty="0">
                <a:solidFill>
                  <a:srgbClr val="000000"/>
                </a:solidFill>
              </a:rPr>
              <a:t>   Each curve is a single year</a:t>
            </a:r>
          </a:p>
          <a:p>
            <a:pPr>
              <a:buFont typeface="Arial" charset="0"/>
              <a:buChar char="•"/>
            </a:pPr>
            <a:r>
              <a:rPr lang="en-US" sz="2800" dirty="0">
                <a:solidFill>
                  <a:srgbClr val="000000"/>
                </a:solidFill>
              </a:rPr>
              <a:t>   x coordinate is age</a:t>
            </a:r>
          </a:p>
          <a:p>
            <a:pPr>
              <a:buFont typeface="Arial" charset="0"/>
              <a:buChar char="•"/>
            </a:pPr>
            <a:r>
              <a:rPr lang="en-US" sz="2800" dirty="0">
                <a:solidFill>
                  <a:srgbClr val="000000"/>
                </a:solidFill>
              </a:rPr>
              <a:t>   Mortality = # died / total # (for each age)</a:t>
            </a:r>
          </a:p>
          <a:p>
            <a:pPr>
              <a:buFont typeface="Arial" charset="0"/>
              <a:buChar char="•"/>
            </a:pPr>
            <a:r>
              <a:rPr lang="en-US" sz="2800" dirty="0">
                <a:solidFill>
                  <a:srgbClr val="000000"/>
                </a:solidFill>
              </a:rPr>
              <a:t>   Study on log scale</a:t>
            </a:r>
          </a:p>
          <a:p>
            <a:pPr>
              <a:buFont typeface="Arial" charset="0"/>
              <a:buChar char="•"/>
            </a:pPr>
            <a:r>
              <a:rPr lang="en-US" sz="2800" dirty="0">
                <a:solidFill>
                  <a:srgbClr val="000000"/>
                </a:solidFill>
              </a:rPr>
              <a:t>   Investigate </a:t>
            </a:r>
            <a:r>
              <a:rPr lang="en-US" sz="2800" i="1" dirty="0">
                <a:solidFill>
                  <a:srgbClr val="000000"/>
                </a:solidFill>
              </a:rPr>
              <a:t>change</a:t>
            </a:r>
            <a:r>
              <a:rPr lang="en-US" sz="2800" dirty="0">
                <a:solidFill>
                  <a:srgbClr val="000000"/>
                </a:solidFill>
              </a:rPr>
              <a:t> over years 1908 </a:t>
            </a:r>
            <a:r>
              <a:rPr lang="en-US" sz="2800" dirty="0" smtClean="0">
                <a:solidFill>
                  <a:srgbClr val="000000"/>
                </a:solidFill>
              </a:rPr>
              <a:t>– 2002</a:t>
            </a:r>
          </a:p>
          <a:p>
            <a:pPr>
              <a:buFont typeface="Arial" charset="0"/>
              <a:buChar char="•"/>
            </a:pPr>
            <a:endParaRPr lang="en-US" sz="2800" dirty="0">
              <a:solidFill>
                <a:srgbClr val="000000"/>
              </a:solidFill>
            </a:endParaRPr>
          </a:p>
          <a:p>
            <a:r>
              <a:rPr lang="en-US" sz="2800" dirty="0" smtClean="0">
                <a:solidFill>
                  <a:srgbClr val="000000"/>
                </a:solidFill>
              </a:rPr>
              <a:t>From Andres Alonso, U. Carlos III, Madrid</a:t>
            </a:r>
            <a:endParaRPr lang="en-US" sz="2800" dirty="0">
              <a:solidFill>
                <a:srgbClr val="000000"/>
              </a:solidFill>
            </a:endParaRPr>
          </a:p>
          <a:p>
            <a:pPr>
              <a:buFont typeface="Arial" charset="0"/>
              <a:buChar char="•"/>
            </a:pPr>
            <a:endParaRPr lang="en-US" sz="2800" dirty="0">
              <a:solidFill>
                <a:srgbClr val="000000"/>
              </a:solidFill>
            </a:endParaRPr>
          </a:p>
        </p:txBody>
      </p:sp>
      <p:sp>
        <p:nvSpPr>
          <p:cNvPr id="6" name="Rectangle 2"/>
          <p:cNvSpPr>
            <a:spLocks noGrp="1" noChangeArrowheads="1"/>
          </p:cNvSpPr>
          <p:nvPr>
            <p:ph type="title"/>
          </p:nvPr>
        </p:nvSpPr>
        <p:spPr>
          <a:xfrm>
            <a:off x="1143000" y="228600"/>
            <a:ext cx="7772400" cy="762000"/>
          </a:xfrm>
        </p:spPr>
        <p:txBody>
          <a:bodyPr/>
          <a:lstStyle/>
          <a:p>
            <a:pPr eaLnBrk="1" hangingPunct="1">
              <a:defRPr/>
            </a:pP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Arial Unicode MS" pitchFamily="34" charset="-128"/>
                <a:cs typeface="Arial Unicode MS" pitchFamily="34" charset="-128"/>
              </a:rPr>
              <a:t>Functional Data Analysis</a:t>
            </a:r>
          </a:p>
        </p:txBody>
      </p:sp>
    </p:spTree>
    <p:extLst>
      <p:ext uri="{BB962C8B-B14F-4D97-AF65-F5344CB8AC3E}">
        <p14:creationId xmlns:p14="http://schemas.microsoft.com/office/powerpoint/2010/main" val="144548544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92D050"/>
            </a:gs>
            <a:gs pos="50000">
              <a:schemeClr val="bg1"/>
            </a:gs>
            <a:gs pos="100000">
              <a:srgbClr val="92D050"/>
            </a:gs>
          </a:gsLst>
          <a:lin ang="150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2"/>
          <p:cNvSpPr>
            <a:spLocks noGrp="1" noChangeArrowheads="1"/>
          </p:cNvSpPr>
          <p:nvPr>
            <p:ph type="title"/>
          </p:nvPr>
        </p:nvSpPr>
        <p:spPr>
          <a:xfrm>
            <a:off x="1143000" y="228600"/>
            <a:ext cx="7772400" cy="762000"/>
          </a:xfrm>
        </p:spPr>
        <p:txBody>
          <a:bodyPr/>
          <a:lstStyle/>
          <a:p>
            <a:pPr eaLnBrk="1" hangingPunct="1">
              <a:defRPr/>
            </a:pP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Arial Unicode MS" pitchFamily="34" charset="-128"/>
                <a:cs typeface="Arial Unicode MS" pitchFamily="34" charset="-128"/>
              </a:rPr>
              <a:t>Functional Data Analysis</a:t>
            </a:r>
          </a:p>
        </p:txBody>
      </p:sp>
      <p:sp>
        <p:nvSpPr>
          <p:cNvPr id="268291" name="TextBox 5"/>
          <p:cNvSpPr txBox="1">
            <a:spLocks noChangeArrowheads="1"/>
          </p:cNvSpPr>
          <p:nvPr/>
        </p:nvSpPr>
        <p:spPr bwMode="auto">
          <a:xfrm>
            <a:off x="533400" y="1676400"/>
            <a:ext cx="8153400" cy="44012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800" dirty="0">
                <a:solidFill>
                  <a:srgbClr val="000000"/>
                </a:solidFill>
              </a:rPr>
              <a:t>Interesting Data Set:</a:t>
            </a:r>
          </a:p>
          <a:p>
            <a:pPr>
              <a:buFont typeface="Arial" charset="0"/>
              <a:buChar char="•"/>
            </a:pPr>
            <a:r>
              <a:rPr lang="en-US" sz="2800" dirty="0">
                <a:solidFill>
                  <a:srgbClr val="000000"/>
                </a:solidFill>
              </a:rPr>
              <a:t>   Mortality Data</a:t>
            </a:r>
          </a:p>
          <a:p>
            <a:pPr>
              <a:buFont typeface="Arial" charset="0"/>
              <a:buChar char="•"/>
            </a:pPr>
            <a:r>
              <a:rPr lang="en-US" sz="2800" dirty="0">
                <a:solidFill>
                  <a:srgbClr val="000000"/>
                </a:solidFill>
              </a:rPr>
              <a:t>   For Spanish Males  (thus can relate to history)</a:t>
            </a:r>
          </a:p>
          <a:p>
            <a:pPr>
              <a:buFont typeface="Arial" charset="0"/>
              <a:buChar char="•"/>
            </a:pPr>
            <a:r>
              <a:rPr lang="en-US" sz="2800" dirty="0">
                <a:solidFill>
                  <a:srgbClr val="000000"/>
                </a:solidFill>
              </a:rPr>
              <a:t>   Each curve is a single year</a:t>
            </a:r>
          </a:p>
          <a:p>
            <a:pPr>
              <a:buFont typeface="Arial" charset="0"/>
              <a:buChar char="•"/>
            </a:pPr>
            <a:r>
              <a:rPr lang="en-US" sz="2800" dirty="0">
                <a:solidFill>
                  <a:srgbClr val="000000"/>
                </a:solidFill>
              </a:rPr>
              <a:t>   x coordinate is </a:t>
            </a:r>
            <a:r>
              <a:rPr lang="en-US" sz="2800" dirty="0" smtClean="0">
                <a:solidFill>
                  <a:srgbClr val="000000"/>
                </a:solidFill>
              </a:rPr>
              <a:t>age</a:t>
            </a:r>
            <a:endParaRPr lang="en-US" sz="2800" dirty="0">
              <a:solidFill>
                <a:srgbClr val="000000"/>
              </a:solidFill>
            </a:endParaRPr>
          </a:p>
          <a:p>
            <a:endParaRPr lang="en-US" sz="2800" dirty="0" smtClean="0">
              <a:solidFill>
                <a:srgbClr val="000000"/>
              </a:solidFill>
            </a:endParaRPr>
          </a:p>
          <a:p>
            <a:endParaRPr lang="en-US" sz="2800" dirty="0" smtClean="0">
              <a:solidFill>
                <a:srgbClr val="000000"/>
              </a:solidFill>
            </a:endParaRPr>
          </a:p>
          <a:p>
            <a:r>
              <a:rPr lang="en-US" sz="2800" dirty="0" smtClean="0">
                <a:solidFill>
                  <a:srgbClr val="000000"/>
                </a:solidFill>
              </a:rPr>
              <a:t>Note:    Choice made of </a:t>
            </a:r>
            <a:r>
              <a:rPr lang="en-US" sz="2800" i="1" dirty="0" smtClean="0">
                <a:solidFill>
                  <a:srgbClr val="000000"/>
                </a:solidFill>
              </a:rPr>
              <a:t>Data Object</a:t>
            </a:r>
          </a:p>
          <a:p>
            <a:pPr algn="ctr"/>
            <a:r>
              <a:rPr lang="en-US" sz="2800" dirty="0" smtClean="0">
                <a:solidFill>
                  <a:srgbClr val="000000"/>
                </a:solidFill>
              </a:rPr>
              <a:t>(could also study age as curves,</a:t>
            </a:r>
          </a:p>
          <a:p>
            <a:pPr algn="ctr"/>
            <a:r>
              <a:rPr lang="en-US" sz="2800" dirty="0" smtClean="0">
                <a:solidFill>
                  <a:srgbClr val="000000"/>
                </a:solidFill>
              </a:rPr>
              <a:t>x coordinate = time)</a:t>
            </a:r>
            <a:endParaRPr lang="en-US" sz="2800" dirty="0">
              <a:solidFill>
                <a:srgbClr val="000000"/>
              </a:solidFill>
            </a:endParaRPr>
          </a:p>
        </p:txBody>
      </p:sp>
      <p:cxnSp>
        <p:nvCxnSpPr>
          <p:cNvPr id="3" name="Straight Arrow Connector 2"/>
          <p:cNvCxnSpPr/>
          <p:nvPr/>
        </p:nvCxnSpPr>
        <p:spPr bwMode="auto">
          <a:xfrm flipH="1" flipV="1">
            <a:off x="2819400" y="3352800"/>
            <a:ext cx="2362200" cy="1447800"/>
          </a:xfrm>
          <a:prstGeom prst="straightConnector1">
            <a:avLst/>
          </a:prstGeom>
          <a:noFill/>
          <a:ln w="254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arrow"/>
          </a:ln>
          <a:effectLst/>
        </p:spPr>
      </p:cxnSp>
    </p:spTree>
    <p:extLst>
      <p:ext uri="{BB962C8B-B14F-4D97-AF65-F5344CB8AC3E}">
        <p14:creationId xmlns:p14="http://schemas.microsoft.com/office/powerpoint/2010/main" val="307019161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92D050"/>
            </a:gs>
            <a:gs pos="50000">
              <a:schemeClr val="bg1"/>
            </a:gs>
            <a:gs pos="100000">
              <a:srgbClr val="92D050"/>
            </a:gs>
          </a:gsLst>
          <a:lin ang="150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291" name="TextBox 5"/>
          <p:cNvSpPr txBox="1">
            <a:spLocks noChangeArrowheads="1"/>
          </p:cNvSpPr>
          <p:nvPr/>
        </p:nvSpPr>
        <p:spPr bwMode="auto">
          <a:xfrm>
            <a:off x="533400" y="1447800"/>
            <a:ext cx="8153400" cy="44627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ts val="1200"/>
              </a:spcBef>
            </a:pPr>
            <a:r>
              <a:rPr lang="en-US" sz="3200" dirty="0" smtClean="0">
                <a:solidFill>
                  <a:srgbClr val="000000"/>
                </a:solidFill>
              </a:rPr>
              <a:t>Important Issue:</a:t>
            </a:r>
          </a:p>
          <a:p>
            <a:pPr>
              <a:spcBef>
                <a:spcPts val="1200"/>
              </a:spcBef>
            </a:pPr>
            <a:endParaRPr lang="en-US" sz="3200" dirty="0" smtClean="0">
              <a:solidFill>
                <a:srgbClr val="000000"/>
              </a:solidFill>
            </a:endParaRPr>
          </a:p>
          <a:p>
            <a:pPr>
              <a:spcBef>
                <a:spcPts val="1200"/>
              </a:spcBef>
            </a:pPr>
            <a:r>
              <a:rPr lang="en-US" sz="3200" dirty="0" smtClean="0">
                <a:solidFill>
                  <a:srgbClr val="000000"/>
                </a:solidFill>
              </a:rPr>
              <a:t>What are the Data Objects?</a:t>
            </a:r>
          </a:p>
          <a:p>
            <a:pPr>
              <a:spcBef>
                <a:spcPts val="1200"/>
              </a:spcBef>
              <a:buFont typeface="Arial" charset="0"/>
              <a:buChar char="•"/>
            </a:pPr>
            <a:r>
              <a:rPr lang="en-US" sz="3200" dirty="0" smtClean="0">
                <a:solidFill>
                  <a:srgbClr val="000000"/>
                </a:solidFill>
              </a:rPr>
              <a:t>   Curves (years) :  Mortality vs. Age</a:t>
            </a:r>
          </a:p>
          <a:p>
            <a:pPr>
              <a:spcBef>
                <a:spcPts val="1200"/>
              </a:spcBef>
              <a:buFont typeface="Arial" charset="0"/>
              <a:buChar char="•"/>
            </a:pPr>
            <a:r>
              <a:rPr lang="en-US" sz="3200" dirty="0" smtClean="0">
                <a:solidFill>
                  <a:srgbClr val="000000"/>
                </a:solidFill>
              </a:rPr>
              <a:t>   Curves (Ages) :   Mortality vs. Year</a:t>
            </a:r>
          </a:p>
          <a:p>
            <a:pPr>
              <a:spcBef>
                <a:spcPts val="1200"/>
              </a:spcBef>
              <a:buFont typeface="Arial" charset="0"/>
              <a:buChar char="•"/>
            </a:pPr>
            <a:endParaRPr lang="en-US" sz="3200" dirty="0" smtClean="0">
              <a:solidFill>
                <a:srgbClr val="000000"/>
              </a:solidFill>
            </a:endParaRPr>
          </a:p>
          <a:p>
            <a:pPr>
              <a:spcBef>
                <a:spcPts val="1200"/>
              </a:spcBef>
            </a:pPr>
            <a:r>
              <a:rPr lang="en-US" sz="3200" dirty="0" smtClean="0">
                <a:solidFill>
                  <a:srgbClr val="000000"/>
                </a:solidFill>
              </a:rPr>
              <a:t>Note:   Rows vs. Columns of Data Matrix</a:t>
            </a:r>
            <a:endParaRPr lang="en-US" sz="3200" dirty="0">
              <a:solidFill>
                <a:srgbClr val="000000"/>
              </a:solidFill>
            </a:endParaRPr>
          </a:p>
        </p:txBody>
      </p:sp>
      <p:sp>
        <p:nvSpPr>
          <p:cNvPr id="5" name="Rectangle 2"/>
          <p:cNvSpPr>
            <a:spLocks noGrp="1" noChangeArrowheads="1"/>
          </p:cNvSpPr>
          <p:nvPr>
            <p:ph type="title"/>
          </p:nvPr>
        </p:nvSpPr>
        <p:spPr>
          <a:xfrm>
            <a:off x="1143000" y="228600"/>
            <a:ext cx="7772400" cy="762000"/>
          </a:xfrm>
        </p:spPr>
        <p:txBody>
          <a:bodyPr/>
          <a:lstStyle/>
          <a:p>
            <a:pPr eaLnBrk="1" hangingPunct="1">
              <a:defRPr/>
            </a:pP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Arial Unicode MS" pitchFamily="34" charset="-128"/>
                <a:cs typeface="Arial Unicode MS" pitchFamily="34" charset="-128"/>
              </a:rPr>
              <a:t>Functional Data Analysis</a:t>
            </a:r>
          </a:p>
        </p:txBody>
      </p:sp>
    </p:spTree>
    <p:extLst>
      <p:ext uri="{BB962C8B-B14F-4D97-AF65-F5344CB8AC3E}">
        <p14:creationId xmlns:p14="http://schemas.microsoft.com/office/powerpoint/2010/main" val="272899582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92D050"/>
            </a:gs>
            <a:gs pos="50000">
              <a:schemeClr val="bg1"/>
            </a:gs>
            <a:gs pos="100000">
              <a:srgbClr val="92D050"/>
            </a:gs>
          </a:gsLst>
          <a:lin ang="150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291" name="TextBox 5"/>
          <p:cNvSpPr txBox="1">
            <a:spLocks noChangeArrowheads="1"/>
          </p:cNvSpPr>
          <p:nvPr/>
        </p:nvSpPr>
        <p:spPr bwMode="auto">
          <a:xfrm>
            <a:off x="533400" y="1447800"/>
            <a:ext cx="8153400" cy="44627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ts val="1200"/>
              </a:spcBef>
            </a:pPr>
            <a:r>
              <a:rPr lang="en-US" sz="3200" dirty="0" smtClean="0">
                <a:solidFill>
                  <a:srgbClr val="000000"/>
                </a:solidFill>
              </a:rPr>
              <a:t>Important Issue:</a:t>
            </a:r>
          </a:p>
          <a:p>
            <a:pPr>
              <a:spcBef>
                <a:spcPts val="1200"/>
              </a:spcBef>
            </a:pPr>
            <a:endParaRPr lang="en-US" sz="3200" dirty="0" smtClean="0">
              <a:solidFill>
                <a:srgbClr val="000000"/>
              </a:solidFill>
            </a:endParaRPr>
          </a:p>
          <a:p>
            <a:pPr>
              <a:spcBef>
                <a:spcPts val="1200"/>
              </a:spcBef>
            </a:pPr>
            <a:r>
              <a:rPr lang="en-US" sz="3200" dirty="0" smtClean="0">
                <a:solidFill>
                  <a:srgbClr val="000000"/>
                </a:solidFill>
              </a:rPr>
              <a:t>What are the Data Objects?</a:t>
            </a:r>
          </a:p>
          <a:p>
            <a:pPr>
              <a:spcBef>
                <a:spcPts val="1200"/>
              </a:spcBef>
              <a:buFont typeface="Arial" charset="0"/>
              <a:buChar char="•"/>
            </a:pPr>
            <a:r>
              <a:rPr lang="en-US" sz="3200" dirty="0" smtClean="0">
                <a:solidFill>
                  <a:srgbClr val="000000"/>
                </a:solidFill>
              </a:rPr>
              <a:t>   Curves (years) :  Mortality vs. Age</a:t>
            </a:r>
          </a:p>
          <a:p>
            <a:pPr>
              <a:spcBef>
                <a:spcPts val="1200"/>
              </a:spcBef>
              <a:buFont typeface="Arial" charset="0"/>
              <a:buChar char="•"/>
            </a:pPr>
            <a:r>
              <a:rPr lang="en-US" sz="3200" dirty="0" smtClean="0">
                <a:solidFill>
                  <a:srgbClr val="000000"/>
                </a:solidFill>
              </a:rPr>
              <a:t>   Curves (Ages) :   Mortality vs. Year</a:t>
            </a:r>
          </a:p>
          <a:p>
            <a:pPr>
              <a:spcBef>
                <a:spcPts val="1200"/>
              </a:spcBef>
              <a:buFont typeface="Arial" charset="0"/>
              <a:buChar char="•"/>
            </a:pPr>
            <a:endParaRPr lang="en-US" sz="3200" dirty="0" smtClean="0">
              <a:solidFill>
                <a:srgbClr val="000000"/>
              </a:solidFill>
            </a:endParaRPr>
          </a:p>
          <a:p>
            <a:pPr>
              <a:spcBef>
                <a:spcPts val="1200"/>
              </a:spcBef>
            </a:pPr>
            <a:r>
              <a:rPr lang="en-US" sz="3200" dirty="0" smtClean="0">
                <a:solidFill>
                  <a:srgbClr val="000000"/>
                </a:solidFill>
              </a:rPr>
              <a:t>Note:   Rows vs. Columns of Data Matrix</a:t>
            </a:r>
            <a:endParaRPr lang="en-US" sz="3200" dirty="0">
              <a:solidFill>
                <a:srgbClr val="000000"/>
              </a:solidFill>
            </a:endParaRPr>
          </a:p>
        </p:txBody>
      </p:sp>
      <p:sp>
        <p:nvSpPr>
          <p:cNvPr id="4" name="Oval 3"/>
          <p:cNvSpPr/>
          <p:nvPr/>
        </p:nvSpPr>
        <p:spPr bwMode="auto">
          <a:xfrm>
            <a:off x="381000" y="3886200"/>
            <a:ext cx="7620000" cy="914400"/>
          </a:xfrm>
          <a:prstGeom prst="ellipse">
            <a:avLst/>
          </a:prstGeom>
          <a:noFill/>
          <a:ln w="254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2075" tIns="46038" rIns="92075" bIns="46038" numCol="1" rtlCol="0" anchor="ctr" anchorCtr="0" compatLnSpc="1">
            <a:prstTxWarp prst="textNoShape">
              <a:avLst/>
            </a:prstTxWarp>
          </a:bodyPr>
          <a:lstStyle/>
          <a:p>
            <a:endParaRPr lang="en-US" smtClean="0">
              <a:solidFill>
                <a:srgbClr val="5B5249"/>
              </a:solidFill>
            </a:endParaRPr>
          </a:p>
        </p:txBody>
      </p:sp>
      <p:sp>
        <p:nvSpPr>
          <p:cNvPr id="6" name="Rectangle 2"/>
          <p:cNvSpPr>
            <a:spLocks noGrp="1" noChangeArrowheads="1"/>
          </p:cNvSpPr>
          <p:nvPr>
            <p:ph type="title"/>
          </p:nvPr>
        </p:nvSpPr>
        <p:spPr>
          <a:xfrm>
            <a:off x="1143000" y="228600"/>
            <a:ext cx="7772400" cy="762000"/>
          </a:xfrm>
        </p:spPr>
        <p:txBody>
          <a:bodyPr/>
          <a:lstStyle/>
          <a:p>
            <a:pPr eaLnBrk="1" hangingPunct="1">
              <a:defRPr/>
            </a:pP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Arial Unicode MS" pitchFamily="34" charset="-128"/>
                <a:cs typeface="Arial Unicode MS" pitchFamily="34" charset="-128"/>
              </a:rPr>
              <a:t>Functional Data Analysis</a:t>
            </a:r>
          </a:p>
        </p:txBody>
      </p:sp>
    </p:spTree>
    <p:extLst>
      <p:ext uri="{BB962C8B-B14F-4D97-AF65-F5344CB8AC3E}">
        <p14:creationId xmlns:p14="http://schemas.microsoft.com/office/powerpoint/2010/main" val="51925729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92D050"/>
            </a:gs>
            <a:gs pos="50000">
              <a:schemeClr val="bg1"/>
            </a:gs>
            <a:gs pos="100000">
              <a:srgbClr val="92D050"/>
            </a:gs>
          </a:gsLst>
          <a:lin ang="150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2"/>
          <p:cNvSpPr>
            <a:spLocks noGrp="1" noChangeArrowheads="1"/>
          </p:cNvSpPr>
          <p:nvPr>
            <p:ph type="title"/>
          </p:nvPr>
        </p:nvSpPr>
        <p:spPr>
          <a:xfrm>
            <a:off x="1143000" y="228600"/>
            <a:ext cx="7772400" cy="762000"/>
          </a:xfrm>
        </p:spPr>
        <p:txBody>
          <a:bodyPr/>
          <a:lstStyle/>
          <a:p>
            <a:pPr eaLnBrk="1" hangingPunct="1">
              <a:defRPr/>
            </a:pP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Arial Unicode MS" pitchFamily="34" charset="-128"/>
                <a:cs typeface="Arial Unicode MS" pitchFamily="34" charset="-128"/>
              </a:rPr>
              <a:t>Functional Data Analysis</a:t>
            </a:r>
          </a:p>
        </p:txBody>
      </p:sp>
      <p:sp>
        <p:nvSpPr>
          <p:cNvPr id="268291" name="TextBox 5"/>
          <p:cNvSpPr txBox="1">
            <a:spLocks noChangeArrowheads="1"/>
          </p:cNvSpPr>
          <p:nvPr/>
        </p:nvSpPr>
        <p:spPr bwMode="auto">
          <a:xfrm>
            <a:off x="533400" y="1676400"/>
            <a:ext cx="8153400" cy="44012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800" dirty="0">
                <a:solidFill>
                  <a:srgbClr val="000000"/>
                </a:solidFill>
              </a:rPr>
              <a:t>Interesting Data Set:</a:t>
            </a:r>
          </a:p>
          <a:p>
            <a:pPr>
              <a:buFont typeface="Arial" charset="0"/>
              <a:buChar char="•"/>
            </a:pPr>
            <a:r>
              <a:rPr lang="en-US" sz="2800" dirty="0">
                <a:solidFill>
                  <a:srgbClr val="000000"/>
                </a:solidFill>
              </a:rPr>
              <a:t>   Mortality Data</a:t>
            </a:r>
          </a:p>
          <a:p>
            <a:pPr>
              <a:buFont typeface="Arial" charset="0"/>
              <a:buChar char="•"/>
            </a:pPr>
            <a:r>
              <a:rPr lang="en-US" sz="2800" dirty="0">
                <a:solidFill>
                  <a:srgbClr val="000000"/>
                </a:solidFill>
              </a:rPr>
              <a:t>   For Spanish Males  (thus can relate to history)</a:t>
            </a:r>
          </a:p>
          <a:p>
            <a:pPr>
              <a:buFont typeface="Arial" charset="0"/>
              <a:buChar char="•"/>
            </a:pPr>
            <a:r>
              <a:rPr lang="en-US" sz="2800" dirty="0">
                <a:solidFill>
                  <a:srgbClr val="000000"/>
                </a:solidFill>
              </a:rPr>
              <a:t>   Each curve is a single year</a:t>
            </a:r>
          </a:p>
          <a:p>
            <a:pPr>
              <a:buFont typeface="Arial" charset="0"/>
              <a:buChar char="•"/>
            </a:pPr>
            <a:r>
              <a:rPr lang="en-US" sz="2800" dirty="0">
                <a:solidFill>
                  <a:srgbClr val="000000"/>
                </a:solidFill>
              </a:rPr>
              <a:t>   x coordinate is age</a:t>
            </a:r>
          </a:p>
          <a:p>
            <a:pPr>
              <a:buFont typeface="Arial" charset="0"/>
              <a:buChar char="•"/>
            </a:pPr>
            <a:r>
              <a:rPr lang="en-US" sz="2800" dirty="0">
                <a:solidFill>
                  <a:srgbClr val="000000"/>
                </a:solidFill>
              </a:rPr>
              <a:t>   Mortality = # died / total # (for each age)</a:t>
            </a:r>
          </a:p>
          <a:p>
            <a:pPr>
              <a:buFont typeface="Arial" charset="0"/>
              <a:buChar char="•"/>
            </a:pPr>
            <a:r>
              <a:rPr lang="en-US" sz="2800" dirty="0">
                <a:solidFill>
                  <a:srgbClr val="000000"/>
                </a:solidFill>
              </a:rPr>
              <a:t>   Study on log </a:t>
            </a:r>
            <a:r>
              <a:rPr lang="en-US" sz="2800" dirty="0" smtClean="0">
                <a:solidFill>
                  <a:srgbClr val="000000"/>
                </a:solidFill>
              </a:rPr>
              <a:t>scale</a:t>
            </a:r>
          </a:p>
          <a:p>
            <a:pPr>
              <a:buFont typeface="Arial" charset="0"/>
              <a:buChar char="•"/>
            </a:pPr>
            <a:endParaRPr lang="en-US" sz="2800" dirty="0">
              <a:solidFill>
                <a:srgbClr val="000000"/>
              </a:solidFill>
            </a:endParaRPr>
          </a:p>
          <a:p>
            <a:endParaRPr lang="en-US" sz="2800" dirty="0" smtClean="0">
              <a:solidFill>
                <a:srgbClr val="000000"/>
              </a:solidFill>
            </a:endParaRPr>
          </a:p>
          <a:p>
            <a:r>
              <a:rPr lang="en-US" sz="2800" dirty="0" smtClean="0">
                <a:solidFill>
                  <a:srgbClr val="000000"/>
                </a:solidFill>
              </a:rPr>
              <a:t>Another </a:t>
            </a:r>
            <a:r>
              <a:rPr lang="en-US" sz="2800" i="1" dirty="0" smtClean="0">
                <a:solidFill>
                  <a:srgbClr val="000000"/>
                </a:solidFill>
              </a:rPr>
              <a:t>Data Object</a:t>
            </a:r>
            <a:r>
              <a:rPr lang="en-US" sz="2800" dirty="0" smtClean="0">
                <a:solidFill>
                  <a:srgbClr val="000000"/>
                </a:solidFill>
              </a:rPr>
              <a:t> Choice</a:t>
            </a:r>
            <a:endParaRPr lang="en-US" sz="2800" dirty="0">
              <a:solidFill>
                <a:srgbClr val="000000"/>
              </a:solidFill>
            </a:endParaRPr>
          </a:p>
        </p:txBody>
      </p:sp>
      <p:cxnSp>
        <p:nvCxnSpPr>
          <p:cNvPr id="4" name="Straight Arrow Connector 3"/>
          <p:cNvCxnSpPr/>
          <p:nvPr/>
        </p:nvCxnSpPr>
        <p:spPr bwMode="auto">
          <a:xfrm flipV="1">
            <a:off x="2819400" y="4724400"/>
            <a:ext cx="609600" cy="914400"/>
          </a:xfrm>
          <a:prstGeom prst="straightConnector1">
            <a:avLst/>
          </a:prstGeom>
          <a:noFill/>
          <a:ln w="254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arrow"/>
          </a:ln>
          <a:effectLst/>
        </p:spPr>
      </p:cxnSp>
    </p:spTree>
    <p:extLst>
      <p:ext uri="{BB962C8B-B14F-4D97-AF65-F5344CB8AC3E}">
        <p14:creationId xmlns:p14="http://schemas.microsoft.com/office/powerpoint/2010/main" val="88148182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92D050"/>
            </a:gs>
            <a:gs pos="50000">
              <a:schemeClr val="bg1"/>
            </a:gs>
            <a:gs pos="100000">
              <a:srgbClr val="92D050"/>
            </a:gs>
          </a:gsLst>
          <a:lin ang="150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931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98613" y="1027113"/>
            <a:ext cx="7545387" cy="583088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sp>
        <p:nvSpPr>
          <p:cNvPr id="78850" name="Rectangle 2"/>
          <p:cNvSpPr>
            <a:spLocks noGrp="1" noChangeArrowheads="1"/>
          </p:cNvSpPr>
          <p:nvPr>
            <p:ph type="title"/>
          </p:nvPr>
        </p:nvSpPr>
        <p:spPr>
          <a:xfrm>
            <a:off x="1143000" y="228600"/>
            <a:ext cx="7772400" cy="762000"/>
          </a:xfrm>
        </p:spPr>
        <p:txBody>
          <a:bodyPr/>
          <a:lstStyle/>
          <a:p>
            <a:pPr eaLnBrk="1" hangingPunct="1">
              <a:defRPr/>
            </a:pP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Arial Unicode MS" pitchFamily="34" charset="-128"/>
                <a:cs typeface="Arial Unicode MS" pitchFamily="34" charset="-128"/>
              </a:rPr>
              <a:t>Mortality Time Series</a:t>
            </a:r>
          </a:p>
        </p:txBody>
      </p:sp>
      <p:sp>
        <p:nvSpPr>
          <p:cNvPr id="269316" name="TextBox 5"/>
          <p:cNvSpPr txBox="1">
            <a:spLocks noChangeArrowheads="1"/>
          </p:cNvSpPr>
          <p:nvPr/>
        </p:nvSpPr>
        <p:spPr bwMode="auto">
          <a:xfrm>
            <a:off x="152400" y="1676400"/>
            <a:ext cx="2514600" cy="4832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800">
                <a:solidFill>
                  <a:srgbClr val="000000"/>
                </a:solidFill>
              </a:rPr>
              <a:t>Conventional</a:t>
            </a:r>
          </a:p>
          <a:p>
            <a:r>
              <a:rPr lang="en-US" sz="2800">
                <a:solidFill>
                  <a:srgbClr val="000000"/>
                </a:solidFill>
              </a:rPr>
              <a:t>Coloring:</a:t>
            </a:r>
          </a:p>
          <a:p>
            <a:endParaRPr lang="en-US" sz="2800">
              <a:solidFill>
                <a:srgbClr val="000000"/>
              </a:solidFill>
            </a:endParaRPr>
          </a:p>
          <a:p>
            <a:r>
              <a:rPr lang="en-US" sz="2800">
                <a:solidFill>
                  <a:srgbClr val="000000"/>
                </a:solidFill>
              </a:rPr>
              <a:t>Rotate</a:t>
            </a:r>
          </a:p>
          <a:p>
            <a:r>
              <a:rPr lang="en-US" sz="2800">
                <a:solidFill>
                  <a:srgbClr val="000000"/>
                </a:solidFill>
              </a:rPr>
              <a:t>Through </a:t>
            </a:r>
          </a:p>
          <a:p>
            <a:r>
              <a:rPr lang="en-US" sz="2800">
                <a:solidFill>
                  <a:srgbClr val="000000"/>
                </a:solidFill>
              </a:rPr>
              <a:t> (7) Colors</a:t>
            </a:r>
          </a:p>
          <a:p>
            <a:endParaRPr lang="en-US" sz="2800">
              <a:solidFill>
                <a:srgbClr val="000000"/>
              </a:solidFill>
            </a:endParaRPr>
          </a:p>
          <a:p>
            <a:r>
              <a:rPr lang="en-US" sz="2800">
                <a:solidFill>
                  <a:srgbClr val="000000"/>
                </a:solidFill>
              </a:rPr>
              <a:t>Hard to</a:t>
            </a:r>
          </a:p>
          <a:p>
            <a:r>
              <a:rPr lang="en-US" sz="2800">
                <a:solidFill>
                  <a:srgbClr val="000000"/>
                </a:solidFill>
              </a:rPr>
              <a:t>See Time</a:t>
            </a:r>
          </a:p>
          <a:p>
            <a:r>
              <a:rPr lang="en-US" sz="2800">
                <a:solidFill>
                  <a:srgbClr val="000000"/>
                </a:solidFill>
              </a:rPr>
              <a:t>Structure</a:t>
            </a:r>
          </a:p>
          <a:p>
            <a:pPr>
              <a:buFont typeface="Arial" charset="0"/>
              <a:buChar char="•"/>
            </a:pPr>
            <a:endParaRPr lang="en-US" sz="28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013963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92D050"/>
            </a:gs>
            <a:gs pos="50000">
              <a:schemeClr val="bg1"/>
            </a:gs>
            <a:gs pos="100000">
              <a:srgbClr val="92D050"/>
            </a:gs>
          </a:gsLst>
          <a:lin ang="150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033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98613" y="1027113"/>
            <a:ext cx="7545387" cy="583088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sp>
        <p:nvSpPr>
          <p:cNvPr id="78850" name="Rectangle 2"/>
          <p:cNvSpPr>
            <a:spLocks noGrp="1" noChangeArrowheads="1"/>
          </p:cNvSpPr>
          <p:nvPr>
            <p:ph type="title"/>
          </p:nvPr>
        </p:nvSpPr>
        <p:spPr>
          <a:xfrm>
            <a:off x="1143000" y="228600"/>
            <a:ext cx="7772400" cy="762000"/>
          </a:xfrm>
        </p:spPr>
        <p:txBody>
          <a:bodyPr/>
          <a:lstStyle/>
          <a:p>
            <a:pPr eaLnBrk="1" hangingPunct="1">
              <a:defRPr/>
            </a:pP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Arial Unicode MS" pitchFamily="34" charset="-128"/>
                <a:cs typeface="Arial Unicode MS" pitchFamily="34" charset="-128"/>
              </a:rPr>
              <a:t>Mortality Time Series</a:t>
            </a:r>
          </a:p>
        </p:txBody>
      </p:sp>
      <p:sp>
        <p:nvSpPr>
          <p:cNvPr id="270340" name="TextBox 5"/>
          <p:cNvSpPr txBox="1">
            <a:spLocks noChangeArrowheads="1"/>
          </p:cNvSpPr>
          <p:nvPr/>
        </p:nvSpPr>
        <p:spPr bwMode="auto">
          <a:xfrm>
            <a:off x="152400" y="1676400"/>
            <a:ext cx="2514600" cy="4832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800">
                <a:solidFill>
                  <a:srgbClr val="000000"/>
                </a:solidFill>
              </a:rPr>
              <a:t>Improved</a:t>
            </a:r>
          </a:p>
          <a:p>
            <a:r>
              <a:rPr lang="en-US" sz="2800">
                <a:solidFill>
                  <a:srgbClr val="000000"/>
                </a:solidFill>
              </a:rPr>
              <a:t>Coloring:</a:t>
            </a:r>
          </a:p>
          <a:p>
            <a:endParaRPr lang="en-US" sz="2800">
              <a:solidFill>
                <a:srgbClr val="000000"/>
              </a:solidFill>
            </a:endParaRPr>
          </a:p>
          <a:p>
            <a:r>
              <a:rPr lang="en-US" sz="2800">
                <a:solidFill>
                  <a:srgbClr val="000000"/>
                </a:solidFill>
              </a:rPr>
              <a:t>Rainbow</a:t>
            </a:r>
          </a:p>
          <a:p>
            <a:r>
              <a:rPr lang="en-US" sz="2800">
                <a:solidFill>
                  <a:srgbClr val="000000"/>
                </a:solidFill>
              </a:rPr>
              <a:t>Representing</a:t>
            </a:r>
          </a:p>
          <a:p>
            <a:r>
              <a:rPr lang="en-US" sz="2800">
                <a:solidFill>
                  <a:srgbClr val="000000"/>
                </a:solidFill>
              </a:rPr>
              <a:t>Year:</a:t>
            </a:r>
          </a:p>
          <a:p>
            <a:endParaRPr lang="en-US" sz="2800">
              <a:solidFill>
                <a:srgbClr val="000000"/>
              </a:solidFill>
            </a:endParaRPr>
          </a:p>
          <a:p>
            <a:r>
              <a:rPr lang="en-US" sz="2800">
                <a:solidFill>
                  <a:srgbClr val="FF00FF"/>
                </a:solidFill>
              </a:rPr>
              <a:t>Magenta</a:t>
            </a:r>
          </a:p>
          <a:p>
            <a:r>
              <a:rPr lang="en-US" sz="2800">
                <a:solidFill>
                  <a:srgbClr val="FF00FF"/>
                </a:solidFill>
              </a:rPr>
              <a:t>    =  1908</a:t>
            </a:r>
          </a:p>
          <a:p>
            <a:endParaRPr lang="en-US" sz="2800">
              <a:solidFill>
                <a:srgbClr val="000000"/>
              </a:solidFill>
            </a:endParaRPr>
          </a:p>
          <a:p>
            <a:r>
              <a:rPr lang="en-US" sz="2800">
                <a:solidFill>
                  <a:srgbClr val="FF0000"/>
                </a:solidFill>
              </a:rPr>
              <a:t>Red  =  2002</a:t>
            </a:r>
          </a:p>
        </p:txBody>
      </p:sp>
    </p:spTree>
    <p:extLst>
      <p:ext uri="{BB962C8B-B14F-4D97-AF65-F5344CB8AC3E}">
        <p14:creationId xmlns:p14="http://schemas.microsoft.com/office/powerpoint/2010/main" val="382793868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92D050"/>
            </a:gs>
            <a:gs pos="50000">
              <a:schemeClr val="bg1"/>
            </a:gs>
            <a:gs pos="100000">
              <a:srgbClr val="92D050"/>
            </a:gs>
          </a:gsLst>
          <a:lin ang="150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136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98613" y="1027113"/>
            <a:ext cx="7545387" cy="583088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sp>
        <p:nvSpPr>
          <p:cNvPr id="78850" name="Rectangle 2"/>
          <p:cNvSpPr>
            <a:spLocks noGrp="1" noChangeArrowheads="1"/>
          </p:cNvSpPr>
          <p:nvPr>
            <p:ph type="title"/>
          </p:nvPr>
        </p:nvSpPr>
        <p:spPr>
          <a:xfrm>
            <a:off x="1143000" y="228600"/>
            <a:ext cx="7772400" cy="762000"/>
          </a:xfrm>
        </p:spPr>
        <p:txBody>
          <a:bodyPr/>
          <a:lstStyle/>
          <a:p>
            <a:pPr eaLnBrk="1" hangingPunct="1">
              <a:defRPr/>
            </a:pP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Arial Unicode MS" pitchFamily="34" charset="-128"/>
                <a:cs typeface="Arial Unicode MS" pitchFamily="34" charset="-128"/>
              </a:rPr>
              <a:t>Mortality Time Series</a:t>
            </a:r>
          </a:p>
        </p:txBody>
      </p:sp>
      <p:sp>
        <p:nvSpPr>
          <p:cNvPr id="271364" name="TextBox 5"/>
          <p:cNvSpPr txBox="1">
            <a:spLocks noChangeArrowheads="1"/>
          </p:cNvSpPr>
          <p:nvPr/>
        </p:nvSpPr>
        <p:spPr bwMode="auto">
          <a:xfrm>
            <a:off x="133066" y="609600"/>
            <a:ext cx="2514600" cy="5262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800" dirty="0">
                <a:solidFill>
                  <a:srgbClr val="000000"/>
                </a:solidFill>
              </a:rPr>
              <a:t>Find </a:t>
            </a:r>
          </a:p>
          <a:p>
            <a:r>
              <a:rPr lang="en-US" sz="2800" dirty="0">
                <a:solidFill>
                  <a:srgbClr val="000000"/>
                </a:solidFill>
              </a:rPr>
              <a:t>Population Center</a:t>
            </a:r>
          </a:p>
          <a:p>
            <a:endParaRPr lang="en-US" sz="2800" dirty="0">
              <a:solidFill>
                <a:srgbClr val="000000"/>
              </a:solidFill>
            </a:endParaRPr>
          </a:p>
          <a:p>
            <a:r>
              <a:rPr lang="en-US" sz="2800" dirty="0">
                <a:solidFill>
                  <a:srgbClr val="000000"/>
                </a:solidFill>
              </a:rPr>
              <a:t>(Mean </a:t>
            </a:r>
            <a:br>
              <a:rPr lang="en-US" sz="2800" dirty="0">
                <a:solidFill>
                  <a:srgbClr val="000000"/>
                </a:solidFill>
              </a:rPr>
            </a:br>
            <a:r>
              <a:rPr lang="en-US" sz="2800" dirty="0">
                <a:solidFill>
                  <a:srgbClr val="000000"/>
                </a:solidFill>
              </a:rPr>
              <a:t>Vector)</a:t>
            </a:r>
          </a:p>
          <a:p>
            <a:endParaRPr lang="en-US" sz="2800" dirty="0">
              <a:solidFill>
                <a:srgbClr val="000000"/>
              </a:solidFill>
            </a:endParaRPr>
          </a:p>
          <a:p>
            <a:r>
              <a:rPr lang="en-US" sz="2800" dirty="0">
                <a:solidFill>
                  <a:srgbClr val="000000"/>
                </a:solidFill>
              </a:rPr>
              <a:t>Compute in </a:t>
            </a:r>
          </a:p>
          <a:p>
            <a:r>
              <a:rPr lang="en-US" sz="2800" dirty="0">
                <a:solidFill>
                  <a:srgbClr val="000000"/>
                </a:solidFill>
              </a:rPr>
              <a:t>Feature Space</a:t>
            </a:r>
          </a:p>
          <a:p>
            <a:endParaRPr lang="en-US" sz="2800" dirty="0">
              <a:solidFill>
                <a:srgbClr val="000000"/>
              </a:solidFill>
            </a:endParaRPr>
          </a:p>
          <a:p>
            <a:r>
              <a:rPr lang="en-US" sz="2800" dirty="0">
                <a:solidFill>
                  <a:srgbClr val="000000"/>
                </a:solidFill>
              </a:rPr>
              <a:t>Show in</a:t>
            </a:r>
          </a:p>
          <a:p>
            <a:r>
              <a:rPr lang="en-US" sz="2800" dirty="0">
                <a:solidFill>
                  <a:srgbClr val="000000"/>
                </a:solidFill>
              </a:rPr>
              <a:t>Object Space</a:t>
            </a:r>
          </a:p>
        </p:txBody>
      </p:sp>
    </p:spTree>
    <p:extLst>
      <p:ext uri="{BB962C8B-B14F-4D97-AF65-F5344CB8AC3E}">
        <p14:creationId xmlns:p14="http://schemas.microsoft.com/office/powerpoint/2010/main" val="24686307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92D050"/>
            </a:gs>
            <a:gs pos="50000">
              <a:schemeClr val="bg1"/>
            </a:gs>
            <a:gs pos="100000">
              <a:srgbClr val="92D050"/>
            </a:gs>
          </a:gsLst>
          <a:lin ang="150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238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98613" y="1027113"/>
            <a:ext cx="7545387" cy="583088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sp>
        <p:nvSpPr>
          <p:cNvPr id="78850" name="Rectangle 2"/>
          <p:cNvSpPr>
            <a:spLocks noGrp="1" noChangeArrowheads="1"/>
          </p:cNvSpPr>
          <p:nvPr>
            <p:ph type="title"/>
          </p:nvPr>
        </p:nvSpPr>
        <p:spPr>
          <a:xfrm>
            <a:off x="1143000" y="228600"/>
            <a:ext cx="7772400" cy="762000"/>
          </a:xfrm>
        </p:spPr>
        <p:txBody>
          <a:bodyPr/>
          <a:lstStyle/>
          <a:p>
            <a:pPr eaLnBrk="1" hangingPunct="1">
              <a:defRPr/>
            </a:pP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Arial Unicode MS" pitchFamily="34" charset="-128"/>
                <a:cs typeface="Arial Unicode MS" pitchFamily="34" charset="-128"/>
              </a:rPr>
              <a:t>Mortality Time Series</a:t>
            </a:r>
          </a:p>
        </p:txBody>
      </p:sp>
      <p:sp>
        <p:nvSpPr>
          <p:cNvPr id="272388" name="TextBox 5"/>
          <p:cNvSpPr txBox="1">
            <a:spLocks noChangeArrowheads="1"/>
          </p:cNvSpPr>
          <p:nvPr/>
        </p:nvSpPr>
        <p:spPr bwMode="auto">
          <a:xfrm>
            <a:off x="152400" y="1676400"/>
            <a:ext cx="2514600" cy="4400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800">
                <a:solidFill>
                  <a:srgbClr val="000000"/>
                </a:solidFill>
              </a:rPr>
              <a:t>Blips Appear</a:t>
            </a:r>
          </a:p>
          <a:p>
            <a:r>
              <a:rPr lang="en-US" sz="2800">
                <a:solidFill>
                  <a:srgbClr val="000000"/>
                </a:solidFill>
              </a:rPr>
              <a:t>At Decades</a:t>
            </a:r>
          </a:p>
          <a:p>
            <a:endParaRPr lang="en-US" sz="2800">
              <a:solidFill>
                <a:srgbClr val="000000"/>
              </a:solidFill>
            </a:endParaRPr>
          </a:p>
          <a:p>
            <a:r>
              <a:rPr lang="en-US" sz="2800">
                <a:solidFill>
                  <a:srgbClr val="000000"/>
                </a:solidFill>
              </a:rPr>
              <a:t>Since Ages</a:t>
            </a:r>
          </a:p>
          <a:p>
            <a:r>
              <a:rPr lang="en-US" sz="2800">
                <a:solidFill>
                  <a:srgbClr val="000000"/>
                </a:solidFill>
              </a:rPr>
              <a:t>Not Precise</a:t>
            </a:r>
          </a:p>
          <a:p>
            <a:r>
              <a:rPr lang="en-US" sz="2800">
                <a:solidFill>
                  <a:srgbClr val="000000"/>
                </a:solidFill>
              </a:rPr>
              <a:t>(in Spain)</a:t>
            </a:r>
          </a:p>
          <a:p>
            <a:endParaRPr lang="en-US" sz="2800">
              <a:solidFill>
                <a:srgbClr val="000000"/>
              </a:solidFill>
            </a:endParaRPr>
          </a:p>
          <a:p>
            <a:r>
              <a:rPr lang="en-US" sz="2800">
                <a:solidFill>
                  <a:srgbClr val="000000"/>
                </a:solidFill>
              </a:rPr>
              <a:t>Reported as</a:t>
            </a:r>
          </a:p>
          <a:p>
            <a:r>
              <a:rPr lang="en-US" sz="2800">
                <a:solidFill>
                  <a:srgbClr val="000000"/>
                </a:solidFill>
              </a:rPr>
              <a:t>“about 50”,</a:t>
            </a:r>
          </a:p>
          <a:p>
            <a:r>
              <a:rPr lang="en-US" sz="2800">
                <a:solidFill>
                  <a:srgbClr val="000000"/>
                </a:solidFill>
              </a:rPr>
              <a:t>Etc.</a:t>
            </a:r>
          </a:p>
        </p:txBody>
      </p:sp>
      <p:cxnSp>
        <p:nvCxnSpPr>
          <p:cNvPr id="272389" name="Straight Arrow Connector 5"/>
          <p:cNvCxnSpPr>
            <a:cxnSpLocks noChangeShapeType="1"/>
          </p:cNvCxnSpPr>
          <p:nvPr/>
        </p:nvCxnSpPr>
        <p:spPr bwMode="auto">
          <a:xfrm>
            <a:off x="2133600" y="2438400"/>
            <a:ext cx="914400" cy="533400"/>
          </a:xfrm>
          <a:prstGeom prst="straightConnector1">
            <a:avLst/>
          </a:prstGeom>
          <a:noFill/>
          <a:ln w="9525" algn="ctr">
            <a:noFill/>
            <a:round/>
            <a:headEnd/>
            <a:tailEnd type="arrow" w="med" len="med"/>
          </a:ln>
        </p:spPr>
      </p:cxnSp>
      <p:cxnSp>
        <p:nvCxnSpPr>
          <p:cNvPr id="272390" name="Straight Arrow Connector 7"/>
          <p:cNvCxnSpPr>
            <a:cxnSpLocks noChangeShapeType="1"/>
          </p:cNvCxnSpPr>
          <p:nvPr/>
        </p:nvCxnSpPr>
        <p:spPr bwMode="auto">
          <a:xfrm>
            <a:off x="2057400" y="2438400"/>
            <a:ext cx="3124200" cy="1981200"/>
          </a:xfrm>
          <a:prstGeom prst="straightConnector1">
            <a:avLst/>
          </a:prstGeom>
          <a:noFill/>
          <a:ln w="19050" algn="ctr">
            <a:solidFill>
              <a:schemeClr val="tx1"/>
            </a:solidFill>
            <a:round/>
            <a:headEnd/>
            <a:tailEnd type="arrow" w="med" len="med"/>
          </a:ln>
        </p:spPr>
      </p:cxnSp>
      <p:cxnSp>
        <p:nvCxnSpPr>
          <p:cNvPr id="272391" name="Straight Arrow Connector 10"/>
          <p:cNvCxnSpPr>
            <a:cxnSpLocks noChangeShapeType="1"/>
          </p:cNvCxnSpPr>
          <p:nvPr/>
        </p:nvCxnSpPr>
        <p:spPr bwMode="auto">
          <a:xfrm>
            <a:off x="2057400" y="2438400"/>
            <a:ext cx="3581400" cy="1524000"/>
          </a:xfrm>
          <a:prstGeom prst="straightConnector1">
            <a:avLst/>
          </a:prstGeom>
          <a:noFill/>
          <a:ln w="19050" algn="ctr">
            <a:solidFill>
              <a:schemeClr val="tx1"/>
            </a:solidFill>
            <a:round/>
            <a:headEnd/>
            <a:tailEnd type="arrow" w="med" len="med"/>
          </a:ln>
        </p:spPr>
      </p:cxnSp>
    </p:spTree>
    <p:extLst>
      <p:ext uri="{BB962C8B-B14F-4D97-AF65-F5344CB8AC3E}">
        <p14:creationId xmlns:p14="http://schemas.microsoft.com/office/powerpoint/2010/main" val="211597412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92D050"/>
            </a:gs>
            <a:gs pos="50000">
              <a:schemeClr val="bg1"/>
            </a:gs>
            <a:gs pos="100000">
              <a:srgbClr val="92D050"/>
            </a:gs>
          </a:gsLst>
          <a:lin ang="150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341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98613" y="1027113"/>
            <a:ext cx="7545387" cy="583088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sp>
        <p:nvSpPr>
          <p:cNvPr id="78850" name="Rectangle 2"/>
          <p:cNvSpPr>
            <a:spLocks noGrp="1" noChangeArrowheads="1"/>
          </p:cNvSpPr>
          <p:nvPr>
            <p:ph type="title"/>
          </p:nvPr>
        </p:nvSpPr>
        <p:spPr>
          <a:xfrm>
            <a:off x="1143000" y="228600"/>
            <a:ext cx="7772400" cy="762000"/>
          </a:xfrm>
        </p:spPr>
        <p:txBody>
          <a:bodyPr/>
          <a:lstStyle/>
          <a:p>
            <a:pPr eaLnBrk="1" hangingPunct="1">
              <a:defRPr/>
            </a:pP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Arial Unicode MS" pitchFamily="34" charset="-128"/>
                <a:cs typeface="Arial Unicode MS" pitchFamily="34" charset="-128"/>
              </a:rPr>
              <a:t>Mortality Time Series</a:t>
            </a:r>
          </a:p>
        </p:txBody>
      </p:sp>
      <p:sp>
        <p:nvSpPr>
          <p:cNvPr id="273412" name="TextBox 5"/>
          <p:cNvSpPr txBox="1">
            <a:spLocks noChangeArrowheads="1"/>
          </p:cNvSpPr>
          <p:nvPr/>
        </p:nvSpPr>
        <p:spPr bwMode="auto">
          <a:xfrm>
            <a:off x="152400" y="1676400"/>
            <a:ext cx="2514600" cy="3970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800">
                <a:solidFill>
                  <a:srgbClr val="000000"/>
                </a:solidFill>
              </a:rPr>
              <a:t>Mean</a:t>
            </a:r>
          </a:p>
          <a:p>
            <a:r>
              <a:rPr lang="en-US" sz="2800">
                <a:solidFill>
                  <a:srgbClr val="000000"/>
                </a:solidFill>
              </a:rPr>
              <a:t>Residual</a:t>
            </a:r>
          </a:p>
          <a:p>
            <a:endParaRPr lang="en-US" sz="2800">
              <a:solidFill>
                <a:srgbClr val="000000"/>
              </a:solidFill>
            </a:endParaRPr>
          </a:p>
          <a:p>
            <a:r>
              <a:rPr lang="en-US" sz="2800">
                <a:solidFill>
                  <a:srgbClr val="000000"/>
                </a:solidFill>
              </a:rPr>
              <a:t>Object Space</a:t>
            </a:r>
          </a:p>
          <a:p>
            <a:r>
              <a:rPr lang="en-US" sz="2800">
                <a:solidFill>
                  <a:srgbClr val="000000"/>
                </a:solidFill>
              </a:rPr>
              <a:t>View of</a:t>
            </a:r>
          </a:p>
          <a:p>
            <a:r>
              <a:rPr lang="en-US" sz="2800">
                <a:solidFill>
                  <a:srgbClr val="000000"/>
                </a:solidFill>
              </a:rPr>
              <a:t>Shifting Data</a:t>
            </a:r>
          </a:p>
          <a:p>
            <a:r>
              <a:rPr lang="en-US" sz="2800">
                <a:solidFill>
                  <a:srgbClr val="000000"/>
                </a:solidFill>
              </a:rPr>
              <a:t>To Origin</a:t>
            </a:r>
          </a:p>
          <a:p>
            <a:r>
              <a:rPr lang="en-US" sz="2800">
                <a:solidFill>
                  <a:srgbClr val="000000"/>
                </a:solidFill>
              </a:rPr>
              <a:t>In Feature Space</a:t>
            </a:r>
          </a:p>
        </p:txBody>
      </p:sp>
    </p:spTree>
    <p:extLst>
      <p:ext uri="{BB962C8B-B14F-4D97-AF65-F5344CB8AC3E}">
        <p14:creationId xmlns:p14="http://schemas.microsoft.com/office/powerpoint/2010/main" val="347083788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92D050"/>
            </a:gs>
            <a:gs pos="50000">
              <a:schemeClr val="bg1"/>
            </a:gs>
            <a:gs pos="100000">
              <a:srgbClr val="92D050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52400"/>
            <a:ext cx="8229600" cy="914400"/>
          </a:xfrm>
        </p:spPr>
        <p:txBody>
          <a:bodyPr/>
          <a:lstStyle/>
          <a:p>
            <a:pPr eaLnBrk="1" hangingPunct="1"/>
            <a:r>
              <a:rPr lang="en-US" smtClean="0"/>
              <a:t>Object Oriented Data Analysis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990600"/>
            <a:ext cx="8229600" cy="5638800"/>
          </a:xfrm>
        </p:spPr>
        <p:txBody>
          <a:bodyPr/>
          <a:lstStyle/>
          <a:p>
            <a:pPr eaLnBrk="1" hangingPunct="1">
              <a:lnSpc>
                <a:spcPct val="140000"/>
              </a:lnSpc>
              <a:buFontTx/>
              <a:buNone/>
            </a:pPr>
            <a:r>
              <a:rPr lang="en-US" sz="3600" dirty="0" smtClean="0"/>
              <a:t>Another take:   J. O. Ramsay</a:t>
            </a:r>
          </a:p>
          <a:p>
            <a:pPr algn="ctr" eaLnBrk="1" hangingPunct="1">
              <a:lnSpc>
                <a:spcPct val="140000"/>
              </a:lnSpc>
              <a:buFontTx/>
              <a:buNone/>
            </a:pPr>
            <a:r>
              <a:rPr lang="en-US" sz="2400" dirty="0" smtClean="0">
                <a:hlinkClick r:id="rId3"/>
              </a:rPr>
              <a:t>http://www.psych.mcgill.ca/faculty/ramsay/ramsay.html</a:t>
            </a:r>
            <a:endParaRPr lang="en-US" sz="2400" dirty="0" smtClean="0"/>
          </a:p>
          <a:p>
            <a:pPr eaLnBrk="1" hangingPunct="1">
              <a:lnSpc>
                <a:spcPct val="140000"/>
              </a:lnSpc>
              <a:buFontTx/>
              <a:buNone/>
            </a:pPr>
            <a:r>
              <a:rPr lang="en-US" dirty="0" smtClean="0"/>
              <a:t>“Functional Data Objects”</a:t>
            </a:r>
          </a:p>
          <a:p>
            <a:pPr algn="ctr" eaLnBrk="1" hangingPunct="1">
              <a:lnSpc>
                <a:spcPct val="140000"/>
              </a:lnSpc>
              <a:buFontTx/>
              <a:buNone/>
            </a:pPr>
            <a:r>
              <a:rPr lang="en-US" dirty="0" smtClean="0"/>
              <a:t>(closer to C. S. meaning)</a:t>
            </a:r>
          </a:p>
          <a:p>
            <a:pPr eaLnBrk="1" hangingPunct="1">
              <a:lnSpc>
                <a:spcPct val="140000"/>
              </a:lnSpc>
              <a:buFontTx/>
              <a:buNone/>
            </a:pPr>
            <a:r>
              <a:rPr lang="en-US" dirty="0" smtClean="0"/>
              <a:t>Personal Objection:</a:t>
            </a:r>
          </a:p>
          <a:p>
            <a:pPr eaLnBrk="1" hangingPunct="1">
              <a:lnSpc>
                <a:spcPct val="140000"/>
              </a:lnSpc>
              <a:buFontTx/>
              <a:buNone/>
            </a:pPr>
            <a:r>
              <a:rPr lang="en-US" dirty="0" smtClean="0"/>
              <a:t>“Functional” in mathematics is:</a:t>
            </a:r>
          </a:p>
          <a:p>
            <a:pPr algn="ctr" eaLnBrk="1" hangingPunct="1">
              <a:lnSpc>
                <a:spcPct val="140000"/>
              </a:lnSpc>
              <a:buFontTx/>
              <a:buNone/>
            </a:pPr>
            <a:r>
              <a:rPr lang="en-US" dirty="0" smtClean="0"/>
              <a:t>“Function that operates on functions”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92D050"/>
            </a:gs>
            <a:gs pos="50000">
              <a:schemeClr val="bg1"/>
            </a:gs>
            <a:gs pos="100000">
              <a:srgbClr val="92D050"/>
            </a:gs>
          </a:gsLst>
          <a:lin ang="150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443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98613" y="1027113"/>
            <a:ext cx="7545387" cy="583088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sp>
        <p:nvSpPr>
          <p:cNvPr id="78850" name="Rectangle 2"/>
          <p:cNvSpPr>
            <a:spLocks noGrp="1" noChangeArrowheads="1"/>
          </p:cNvSpPr>
          <p:nvPr>
            <p:ph type="title"/>
          </p:nvPr>
        </p:nvSpPr>
        <p:spPr>
          <a:xfrm>
            <a:off x="1143000" y="228600"/>
            <a:ext cx="7772400" cy="762000"/>
          </a:xfrm>
        </p:spPr>
        <p:txBody>
          <a:bodyPr/>
          <a:lstStyle/>
          <a:p>
            <a:pPr eaLnBrk="1" hangingPunct="1">
              <a:defRPr/>
            </a:pP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Arial Unicode MS" pitchFamily="34" charset="-128"/>
                <a:cs typeface="Arial Unicode MS" pitchFamily="34" charset="-128"/>
              </a:rPr>
              <a:t>Mortality Time Series</a:t>
            </a:r>
          </a:p>
        </p:txBody>
      </p:sp>
      <p:sp>
        <p:nvSpPr>
          <p:cNvPr id="274436" name="TextBox 5"/>
          <p:cNvSpPr txBox="1">
            <a:spLocks noChangeArrowheads="1"/>
          </p:cNvSpPr>
          <p:nvPr/>
        </p:nvSpPr>
        <p:spPr bwMode="auto">
          <a:xfrm>
            <a:off x="152400" y="1676400"/>
            <a:ext cx="2514600" cy="4400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n-US" sz="2800">
              <a:solidFill>
                <a:srgbClr val="000000"/>
              </a:solidFill>
            </a:endParaRPr>
          </a:p>
          <a:p>
            <a:endParaRPr lang="en-US" sz="2800">
              <a:solidFill>
                <a:srgbClr val="000000"/>
              </a:solidFill>
            </a:endParaRPr>
          </a:p>
          <a:p>
            <a:endParaRPr lang="en-US" sz="2800">
              <a:solidFill>
                <a:srgbClr val="000000"/>
              </a:solidFill>
            </a:endParaRPr>
          </a:p>
          <a:p>
            <a:r>
              <a:rPr lang="en-US" sz="2800">
                <a:solidFill>
                  <a:srgbClr val="000000"/>
                </a:solidFill>
              </a:rPr>
              <a:t>Shows:</a:t>
            </a:r>
          </a:p>
          <a:p>
            <a:endParaRPr lang="en-US" sz="2800">
              <a:solidFill>
                <a:srgbClr val="000000"/>
              </a:solidFill>
            </a:endParaRPr>
          </a:p>
          <a:p>
            <a:r>
              <a:rPr lang="en-US" sz="2800">
                <a:solidFill>
                  <a:srgbClr val="000000"/>
                </a:solidFill>
              </a:rPr>
              <a:t>Main Age</a:t>
            </a:r>
          </a:p>
          <a:p>
            <a:r>
              <a:rPr lang="en-US" sz="2800">
                <a:solidFill>
                  <a:srgbClr val="000000"/>
                </a:solidFill>
              </a:rPr>
              <a:t>Effects in</a:t>
            </a:r>
          </a:p>
          <a:p>
            <a:r>
              <a:rPr lang="en-US" sz="2800">
                <a:solidFill>
                  <a:srgbClr val="000000"/>
                </a:solidFill>
              </a:rPr>
              <a:t>Mean, Not</a:t>
            </a:r>
          </a:p>
          <a:p>
            <a:r>
              <a:rPr lang="en-US" sz="2800">
                <a:solidFill>
                  <a:srgbClr val="000000"/>
                </a:solidFill>
              </a:rPr>
              <a:t>Variation</a:t>
            </a:r>
          </a:p>
          <a:p>
            <a:r>
              <a:rPr lang="en-US" sz="2800">
                <a:solidFill>
                  <a:srgbClr val="000000"/>
                </a:solidFill>
              </a:rPr>
              <a:t>About Mean</a:t>
            </a:r>
          </a:p>
        </p:txBody>
      </p:sp>
    </p:spTree>
    <p:extLst>
      <p:ext uri="{BB962C8B-B14F-4D97-AF65-F5344CB8AC3E}">
        <p14:creationId xmlns:p14="http://schemas.microsoft.com/office/powerpoint/2010/main" val="314850019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92D050"/>
            </a:gs>
            <a:gs pos="50000">
              <a:schemeClr val="bg1"/>
            </a:gs>
            <a:gs pos="100000">
              <a:srgbClr val="92D050"/>
            </a:gs>
          </a:gsLst>
          <a:lin ang="150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545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98613" y="1027113"/>
            <a:ext cx="7545387" cy="583088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sp>
        <p:nvSpPr>
          <p:cNvPr id="78850" name="Rectangle 2"/>
          <p:cNvSpPr>
            <a:spLocks noGrp="1" noChangeArrowheads="1"/>
          </p:cNvSpPr>
          <p:nvPr>
            <p:ph type="title"/>
          </p:nvPr>
        </p:nvSpPr>
        <p:spPr>
          <a:xfrm>
            <a:off x="1143000" y="228600"/>
            <a:ext cx="7772400" cy="762000"/>
          </a:xfrm>
        </p:spPr>
        <p:txBody>
          <a:bodyPr/>
          <a:lstStyle/>
          <a:p>
            <a:pPr eaLnBrk="1" hangingPunct="1">
              <a:defRPr/>
            </a:pP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Arial Unicode MS" pitchFamily="34" charset="-128"/>
                <a:cs typeface="Arial Unicode MS" pitchFamily="34" charset="-128"/>
              </a:rPr>
              <a:t>Mortality Time Series</a:t>
            </a:r>
          </a:p>
        </p:txBody>
      </p:sp>
      <p:sp>
        <p:nvSpPr>
          <p:cNvPr id="275460" name="TextBox 5"/>
          <p:cNvSpPr txBox="1">
            <a:spLocks noChangeArrowheads="1"/>
          </p:cNvSpPr>
          <p:nvPr/>
        </p:nvSpPr>
        <p:spPr bwMode="auto">
          <a:xfrm>
            <a:off x="152400" y="1676400"/>
            <a:ext cx="2514600" cy="4400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800">
                <a:solidFill>
                  <a:srgbClr val="000000"/>
                </a:solidFill>
              </a:rPr>
              <a:t>Object Space View of Projections</a:t>
            </a:r>
          </a:p>
          <a:p>
            <a:r>
              <a:rPr lang="en-US" sz="2800">
                <a:solidFill>
                  <a:srgbClr val="000000"/>
                </a:solidFill>
              </a:rPr>
              <a:t>Onto PC1</a:t>
            </a:r>
          </a:p>
          <a:p>
            <a:r>
              <a:rPr lang="en-US" sz="2800">
                <a:solidFill>
                  <a:srgbClr val="000000"/>
                </a:solidFill>
              </a:rPr>
              <a:t>Direction</a:t>
            </a:r>
          </a:p>
          <a:p>
            <a:endParaRPr lang="en-US" sz="2800">
              <a:solidFill>
                <a:srgbClr val="000000"/>
              </a:solidFill>
            </a:endParaRPr>
          </a:p>
          <a:p>
            <a:r>
              <a:rPr lang="en-US" sz="2800">
                <a:solidFill>
                  <a:srgbClr val="000000"/>
                </a:solidFill>
              </a:rPr>
              <a:t>Main Mode </a:t>
            </a:r>
          </a:p>
          <a:p>
            <a:r>
              <a:rPr lang="en-US" sz="2800">
                <a:solidFill>
                  <a:srgbClr val="000000"/>
                </a:solidFill>
              </a:rPr>
              <a:t>Of Variation:</a:t>
            </a:r>
          </a:p>
          <a:p>
            <a:r>
              <a:rPr lang="en-US" sz="2800">
                <a:solidFill>
                  <a:srgbClr val="000000"/>
                </a:solidFill>
              </a:rPr>
              <a:t>Constant </a:t>
            </a:r>
          </a:p>
          <a:p>
            <a:r>
              <a:rPr lang="en-US" sz="2800">
                <a:solidFill>
                  <a:srgbClr val="000000"/>
                </a:solidFill>
              </a:rPr>
              <a:t>Across Ages</a:t>
            </a:r>
          </a:p>
        </p:txBody>
      </p:sp>
    </p:spTree>
    <p:extLst>
      <p:ext uri="{BB962C8B-B14F-4D97-AF65-F5344CB8AC3E}">
        <p14:creationId xmlns:p14="http://schemas.microsoft.com/office/powerpoint/2010/main" val="15340886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92D050"/>
            </a:gs>
            <a:gs pos="50000">
              <a:schemeClr val="bg1"/>
            </a:gs>
            <a:gs pos="100000">
              <a:srgbClr val="92D050"/>
            </a:gs>
          </a:gsLst>
          <a:lin ang="150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48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98613" y="1027113"/>
            <a:ext cx="7545387" cy="583088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sp>
        <p:nvSpPr>
          <p:cNvPr id="78850" name="Rectangle 2"/>
          <p:cNvSpPr>
            <a:spLocks noGrp="1" noChangeArrowheads="1"/>
          </p:cNvSpPr>
          <p:nvPr>
            <p:ph type="title"/>
          </p:nvPr>
        </p:nvSpPr>
        <p:spPr>
          <a:xfrm>
            <a:off x="1143000" y="228600"/>
            <a:ext cx="7772400" cy="762000"/>
          </a:xfrm>
        </p:spPr>
        <p:txBody>
          <a:bodyPr/>
          <a:lstStyle/>
          <a:p>
            <a:pPr eaLnBrk="1" hangingPunct="1">
              <a:defRPr/>
            </a:pP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Arial Unicode MS" pitchFamily="34" charset="-128"/>
                <a:cs typeface="Arial Unicode MS" pitchFamily="34" charset="-128"/>
              </a:rPr>
              <a:t>Mortality Time Series</a:t>
            </a:r>
          </a:p>
        </p:txBody>
      </p:sp>
      <p:sp>
        <p:nvSpPr>
          <p:cNvPr id="276484" name="TextBox 5"/>
          <p:cNvSpPr txBox="1">
            <a:spLocks noChangeArrowheads="1"/>
          </p:cNvSpPr>
          <p:nvPr/>
        </p:nvSpPr>
        <p:spPr bwMode="auto">
          <a:xfrm>
            <a:off x="152400" y="1676400"/>
            <a:ext cx="2514600" cy="4832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800">
                <a:solidFill>
                  <a:srgbClr val="000000"/>
                </a:solidFill>
              </a:rPr>
              <a:t>Shows </a:t>
            </a:r>
            <a:r>
              <a:rPr lang="en-US" sz="2800" i="1">
                <a:solidFill>
                  <a:srgbClr val="000000"/>
                </a:solidFill>
              </a:rPr>
              <a:t>Major</a:t>
            </a:r>
          </a:p>
          <a:p>
            <a:r>
              <a:rPr lang="en-US" sz="2800">
                <a:solidFill>
                  <a:srgbClr val="000000"/>
                </a:solidFill>
              </a:rPr>
              <a:t>Improvement</a:t>
            </a:r>
          </a:p>
          <a:p>
            <a:r>
              <a:rPr lang="en-US" sz="2800">
                <a:solidFill>
                  <a:srgbClr val="000000"/>
                </a:solidFill>
              </a:rPr>
              <a:t>Over Time</a:t>
            </a:r>
          </a:p>
          <a:p>
            <a:endParaRPr lang="en-US" sz="2800">
              <a:solidFill>
                <a:srgbClr val="000000"/>
              </a:solidFill>
            </a:endParaRPr>
          </a:p>
          <a:p>
            <a:r>
              <a:rPr lang="en-US" sz="2800">
                <a:solidFill>
                  <a:srgbClr val="000000"/>
                </a:solidFill>
              </a:rPr>
              <a:t>(medical technology,</a:t>
            </a:r>
          </a:p>
          <a:p>
            <a:r>
              <a:rPr lang="en-US" sz="2800">
                <a:solidFill>
                  <a:srgbClr val="000000"/>
                </a:solidFill>
              </a:rPr>
              <a:t>etc.)</a:t>
            </a:r>
          </a:p>
          <a:p>
            <a:endParaRPr lang="en-US" sz="2800">
              <a:solidFill>
                <a:srgbClr val="000000"/>
              </a:solidFill>
            </a:endParaRPr>
          </a:p>
          <a:p>
            <a:r>
              <a:rPr lang="en-US" sz="2800">
                <a:solidFill>
                  <a:srgbClr val="000000"/>
                </a:solidFill>
              </a:rPr>
              <a:t>And Change</a:t>
            </a:r>
          </a:p>
          <a:p>
            <a:r>
              <a:rPr lang="en-US" sz="2800">
                <a:solidFill>
                  <a:srgbClr val="000000"/>
                </a:solidFill>
              </a:rPr>
              <a:t>In Age </a:t>
            </a:r>
          </a:p>
          <a:p>
            <a:r>
              <a:rPr lang="en-US" sz="2800">
                <a:solidFill>
                  <a:srgbClr val="000000"/>
                </a:solidFill>
              </a:rPr>
              <a:t>Rounding Blips</a:t>
            </a:r>
          </a:p>
        </p:txBody>
      </p:sp>
      <p:cxnSp>
        <p:nvCxnSpPr>
          <p:cNvPr id="6" name="Straight Arrow Connector 5"/>
          <p:cNvCxnSpPr/>
          <p:nvPr/>
        </p:nvCxnSpPr>
        <p:spPr bwMode="auto">
          <a:xfrm flipV="1">
            <a:off x="2590800" y="4800600"/>
            <a:ext cx="2133600" cy="1371600"/>
          </a:xfrm>
          <a:prstGeom prst="straightConnector1">
            <a:avLst/>
          </a:prstGeom>
          <a:noFill/>
          <a:ln w="1905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arrow"/>
          </a:ln>
          <a:effectLst/>
        </p:spPr>
      </p:cxnSp>
    </p:spTree>
    <p:extLst>
      <p:ext uri="{BB962C8B-B14F-4D97-AF65-F5344CB8AC3E}">
        <p14:creationId xmlns:p14="http://schemas.microsoft.com/office/powerpoint/2010/main" val="56646724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92D050"/>
            </a:gs>
            <a:gs pos="50000">
              <a:schemeClr val="bg1"/>
            </a:gs>
            <a:gs pos="100000">
              <a:srgbClr val="92D050"/>
            </a:gs>
          </a:gsLst>
          <a:lin ang="150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750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98613" y="1027113"/>
            <a:ext cx="7545387" cy="583088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sp>
        <p:nvSpPr>
          <p:cNvPr id="78850" name="Rectangle 2"/>
          <p:cNvSpPr>
            <a:spLocks noGrp="1" noChangeArrowheads="1"/>
          </p:cNvSpPr>
          <p:nvPr>
            <p:ph type="title"/>
          </p:nvPr>
        </p:nvSpPr>
        <p:spPr>
          <a:xfrm>
            <a:off x="1143000" y="228600"/>
            <a:ext cx="7772400" cy="762000"/>
          </a:xfrm>
        </p:spPr>
        <p:txBody>
          <a:bodyPr/>
          <a:lstStyle/>
          <a:p>
            <a:pPr eaLnBrk="1" hangingPunct="1">
              <a:defRPr/>
            </a:pP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Arial Unicode MS" pitchFamily="34" charset="-128"/>
                <a:cs typeface="Arial Unicode MS" pitchFamily="34" charset="-128"/>
              </a:rPr>
              <a:t>Mortality Time Series</a:t>
            </a:r>
          </a:p>
        </p:txBody>
      </p:sp>
      <p:sp>
        <p:nvSpPr>
          <p:cNvPr id="277508" name="TextBox 5"/>
          <p:cNvSpPr txBox="1">
            <a:spLocks noChangeArrowheads="1"/>
          </p:cNvSpPr>
          <p:nvPr/>
        </p:nvSpPr>
        <p:spPr bwMode="auto">
          <a:xfrm>
            <a:off x="0" y="1676400"/>
            <a:ext cx="2819400" cy="44012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800" dirty="0">
                <a:solidFill>
                  <a:srgbClr val="000000"/>
                </a:solidFill>
              </a:rPr>
              <a:t>Corresponding</a:t>
            </a:r>
          </a:p>
          <a:p>
            <a:r>
              <a:rPr lang="en-US" sz="2800" dirty="0">
                <a:solidFill>
                  <a:srgbClr val="000000"/>
                </a:solidFill>
              </a:rPr>
              <a:t>PC 1 Scores</a:t>
            </a:r>
          </a:p>
          <a:p>
            <a:endParaRPr lang="en-US" sz="2800" dirty="0">
              <a:solidFill>
                <a:srgbClr val="000000"/>
              </a:solidFill>
            </a:endParaRPr>
          </a:p>
          <a:p>
            <a:r>
              <a:rPr lang="en-US" sz="2800" dirty="0">
                <a:solidFill>
                  <a:srgbClr val="000000"/>
                </a:solidFill>
              </a:rPr>
              <a:t>Again Shows</a:t>
            </a:r>
          </a:p>
          <a:p>
            <a:r>
              <a:rPr lang="en-US" sz="2800" dirty="0">
                <a:solidFill>
                  <a:srgbClr val="000000"/>
                </a:solidFill>
              </a:rPr>
              <a:t>Overall</a:t>
            </a:r>
          </a:p>
          <a:p>
            <a:r>
              <a:rPr lang="en-US" sz="2800" dirty="0">
                <a:solidFill>
                  <a:srgbClr val="000000"/>
                </a:solidFill>
              </a:rPr>
              <a:t>Improvement</a:t>
            </a:r>
          </a:p>
          <a:p>
            <a:endParaRPr lang="en-US" sz="2800" dirty="0">
              <a:solidFill>
                <a:srgbClr val="000000"/>
              </a:solidFill>
            </a:endParaRPr>
          </a:p>
          <a:p>
            <a:r>
              <a:rPr lang="en-US" sz="2800" dirty="0">
                <a:solidFill>
                  <a:srgbClr val="FF00FF"/>
                </a:solidFill>
              </a:rPr>
              <a:t>High Mortality</a:t>
            </a:r>
          </a:p>
          <a:p>
            <a:r>
              <a:rPr lang="en-US" sz="2800" dirty="0">
                <a:solidFill>
                  <a:srgbClr val="FF00FF"/>
                </a:solidFill>
              </a:rPr>
              <a:t>Early</a:t>
            </a:r>
          </a:p>
          <a:p>
            <a:endParaRPr lang="en-US" sz="2800" dirty="0">
              <a:solidFill>
                <a:srgbClr val="000000"/>
              </a:solidFill>
            </a:endParaRPr>
          </a:p>
        </p:txBody>
      </p:sp>
      <p:cxnSp>
        <p:nvCxnSpPr>
          <p:cNvPr id="277510" name="Straight Arrow Connector 9"/>
          <p:cNvCxnSpPr>
            <a:cxnSpLocks noChangeShapeType="1"/>
          </p:cNvCxnSpPr>
          <p:nvPr/>
        </p:nvCxnSpPr>
        <p:spPr bwMode="auto">
          <a:xfrm flipV="1">
            <a:off x="1066800" y="3886200"/>
            <a:ext cx="5715000" cy="1447800"/>
          </a:xfrm>
          <a:prstGeom prst="straightConnector1">
            <a:avLst/>
          </a:prstGeom>
          <a:noFill/>
          <a:ln w="19050" algn="ctr">
            <a:solidFill>
              <a:srgbClr val="FF00FF"/>
            </a:solidFill>
            <a:round/>
            <a:headEnd/>
            <a:tailEnd type="arrow" w="med" len="med"/>
          </a:ln>
        </p:spPr>
      </p:cxnSp>
    </p:spTree>
    <p:extLst>
      <p:ext uri="{BB962C8B-B14F-4D97-AF65-F5344CB8AC3E}">
        <p14:creationId xmlns:p14="http://schemas.microsoft.com/office/powerpoint/2010/main" val="43554538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92D050"/>
            </a:gs>
            <a:gs pos="50000">
              <a:schemeClr val="bg1"/>
            </a:gs>
            <a:gs pos="100000">
              <a:srgbClr val="92D050"/>
            </a:gs>
          </a:gsLst>
          <a:lin ang="150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750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98613" y="1027113"/>
            <a:ext cx="7545387" cy="583088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sp>
        <p:nvSpPr>
          <p:cNvPr id="78850" name="Rectangle 2"/>
          <p:cNvSpPr>
            <a:spLocks noGrp="1" noChangeArrowheads="1"/>
          </p:cNvSpPr>
          <p:nvPr>
            <p:ph type="title"/>
          </p:nvPr>
        </p:nvSpPr>
        <p:spPr>
          <a:xfrm>
            <a:off x="1143000" y="228600"/>
            <a:ext cx="7772400" cy="762000"/>
          </a:xfrm>
        </p:spPr>
        <p:txBody>
          <a:bodyPr/>
          <a:lstStyle/>
          <a:p>
            <a:pPr eaLnBrk="1" hangingPunct="1">
              <a:defRPr/>
            </a:pP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Arial Unicode MS" pitchFamily="34" charset="-128"/>
                <a:cs typeface="Arial Unicode MS" pitchFamily="34" charset="-128"/>
              </a:rPr>
              <a:t>Mortality Time Series</a:t>
            </a:r>
          </a:p>
        </p:txBody>
      </p:sp>
      <p:sp>
        <p:nvSpPr>
          <p:cNvPr id="277508" name="TextBox 5"/>
          <p:cNvSpPr txBox="1">
            <a:spLocks noChangeArrowheads="1"/>
          </p:cNvSpPr>
          <p:nvPr/>
        </p:nvSpPr>
        <p:spPr bwMode="auto">
          <a:xfrm>
            <a:off x="0" y="1676400"/>
            <a:ext cx="2819400" cy="4832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800" dirty="0">
                <a:solidFill>
                  <a:srgbClr val="000000"/>
                </a:solidFill>
              </a:rPr>
              <a:t>Corresponding</a:t>
            </a:r>
          </a:p>
          <a:p>
            <a:r>
              <a:rPr lang="en-US" sz="2800" dirty="0">
                <a:solidFill>
                  <a:srgbClr val="000000"/>
                </a:solidFill>
              </a:rPr>
              <a:t>PC 1 Scores</a:t>
            </a:r>
          </a:p>
          <a:p>
            <a:endParaRPr lang="en-US" sz="2800" dirty="0">
              <a:solidFill>
                <a:srgbClr val="000000"/>
              </a:solidFill>
            </a:endParaRPr>
          </a:p>
          <a:p>
            <a:r>
              <a:rPr lang="en-US" sz="2800" dirty="0">
                <a:solidFill>
                  <a:srgbClr val="000000"/>
                </a:solidFill>
              </a:rPr>
              <a:t>Again Shows</a:t>
            </a:r>
          </a:p>
          <a:p>
            <a:r>
              <a:rPr lang="en-US" sz="2800" dirty="0">
                <a:solidFill>
                  <a:srgbClr val="000000"/>
                </a:solidFill>
              </a:rPr>
              <a:t>Overall</a:t>
            </a:r>
          </a:p>
          <a:p>
            <a:r>
              <a:rPr lang="en-US" sz="2800" dirty="0">
                <a:solidFill>
                  <a:srgbClr val="000000"/>
                </a:solidFill>
              </a:rPr>
              <a:t>Improvement</a:t>
            </a:r>
          </a:p>
          <a:p>
            <a:endParaRPr lang="en-US" sz="2800" dirty="0">
              <a:solidFill>
                <a:srgbClr val="000000"/>
              </a:solidFill>
            </a:endParaRPr>
          </a:p>
          <a:p>
            <a:r>
              <a:rPr lang="en-US" sz="2800" dirty="0">
                <a:solidFill>
                  <a:srgbClr val="FF00FF"/>
                </a:solidFill>
              </a:rPr>
              <a:t>High Mortality</a:t>
            </a:r>
          </a:p>
          <a:p>
            <a:r>
              <a:rPr lang="en-US" sz="2800" dirty="0">
                <a:solidFill>
                  <a:srgbClr val="FF00FF"/>
                </a:solidFill>
              </a:rPr>
              <a:t>Early</a:t>
            </a:r>
          </a:p>
          <a:p>
            <a:endParaRPr lang="en-US" sz="2800" dirty="0">
              <a:solidFill>
                <a:srgbClr val="000000"/>
              </a:solidFill>
            </a:endParaRPr>
          </a:p>
          <a:p>
            <a:r>
              <a:rPr lang="en-US" sz="2800" dirty="0">
                <a:solidFill>
                  <a:srgbClr val="FF0000"/>
                </a:solidFill>
              </a:rPr>
              <a:t>Lower Later</a:t>
            </a:r>
          </a:p>
        </p:txBody>
      </p:sp>
      <p:cxnSp>
        <p:nvCxnSpPr>
          <p:cNvPr id="277509" name="Straight Arrow Connector 6"/>
          <p:cNvCxnSpPr>
            <a:cxnSpLocks noChangeShapeType="1"/>
          </p:cNvCxnSpPr>
          <p:nvPr/>
        </p:nvCxnSpPr>
        <p:spPr bwMode="auto">
          <a:xfrm rot="5400000" flipH="1" flipV="1">
            <a:off x="1219200" y="4495800"/>
            <a:ext cx="2743200" cy="762000"/>
          </a:xfrm>
          <a:prstGeom prst="straightConnector1">
            <a:avLst/>
          </a:prstGeom>
          <a:noFill/>
          <a:ln w="19050" algn="ctr">
            <a:solidFill>
              <a:srgbClr val="FF0000"/>
            </a:solidFill>
            <a:round/>
            <a:headEnd/>
            <a:tailEnd type="arrow" w="med" len="med"/>
          </a:ln>
        </p:spPr>
      </p:cxnSp>
      <p:cxnSp>
        <p:nvCxnSpPr>
          <p:cNvPr id="277510" name="Straight Arrow Connector 9"/>
          <p:cNvCxnSpPr>
            <a:cxnSpLocks noChangeShapeType="1"/>
          </p:cNvCxnSpPr>
          <p:nvPr/>
        </p:nvCxnSpPr>
        <p:spPr bwMode="auto">
          <a:xfrm flipV="1">
            <a:off x="1066800" y="3886200"/>
            <a:ext cx="5715000" cy="1447800"/>
          </a:xfrm>
          <a:prstGeom prst="straightConnector1">
            <a:avLst/>
          </a:prstGeom>
          <a:noFill/>
          <a:ln w="19050" algn="ctr">
            <a:solidFill>
              <a:srgbClr val="FF00FF"/>
            </a:solidFill>
            <a:round/>
            <a:headEnd/>
            <a:tailEnd type="arrow" w="med" len="med"/>
          </a:ln>
        </p:spPr>
      </p:cxnSp>
    </p:spTree>
    <p:extLst>
      <p:ext uri="{BB962C8B-B14F-4D97-AF65-F5344CB8AC3E}">
        <p14:creationId xmlns:p14="http://schemas.microsoft.com/office/powerpoint/2010/main" val="399199315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92D050"/>
            </a:gs>
            <a:gs pos="50000">
              <a:schemeClr val="bg1"/>
            </a:gs>
            <a:gs pos="100000">
              <a:srgbClr val="92D050"/>
            </a:gs>
          </a:gsLst>
          <a:lin ang="150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853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98613" y="1027113"/>
            <a:ext cx="7545387" cy="583088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sp>
        <p:nvSpPr>
          <p:cNvPr id="78850" name="Rectangle 2"/>
          <p:cNvSpPr>
            <a:spLocks noGrp="1" noChangeArrowheads="1"/>
          </p:cNvSpPr>
          <p:nvPr>
            <p:ph type="title"/>
          </p:nvPr>
        </p:nvSpPr>
        <p:spPr>
          <a:xfrm>
            <a:off x="1143000" y="228600"/>
            <a:ext cx="7772400" cy="762000"/>
          </a:xfrm>
        </p:spPr>
        <p:txBody>
          <a:bodyPr/>
          <a:lstStyle/>
          <a:p>
            <a:pPr eaLnBrk="1" hangingPunct="1">
              <a:defRPr/>
            </a:pP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Arial Unicode MS" pitchFamily="34" charset="-128"/>
                <a:cs typeface="Arial Unicode MS" pitchFamily="34" charset="-128"/>
              </a:rPr>
              <a:t>Mortality Time Series</a:t>
            </a:r>
          </a:p>
        </p:txBody>
      </p:sp>
      <p:sp>
        <p:nvSpPr>
          <p:cNvPr id="278532" name="TextBox 5"/>
          <p:cNvSpPr txBox="1">
            <a:spLocks noChangeArrowheads="1"/>
          </p:cNvSpPr>
          <p:nvPr/>
        </p:nvSpPr>
        <p:spPr bwMode="auto">
          <a:xfrm>
            <a:off x="152400" y="1447800"/>
            <a:ext cx="2514600" cy="18158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800" dirty="0">
                <a:solidFill>
                  <a:srgbClr val="000000"/>
                </a:solidFill>
              </a:rPr>
              <a:t>Outliers</a:t>
            </a:r>
          </a:p>
          <a:p>
            <a:endParaRPr lang="en-US" sz="2800" dirty="0">
              <a:solidFill>
                <a:srgbClr val="000000"/>
              </a:solidFill>
            </a:endParaRPr>
          </a:p>
          <a:p>
            <a:endParaRPr lang="en-US" sz="2800" dirty="0">
              <a:solidFill>
                <a:srgbClr val="000000"/>
              </a:solidFill>
            </a:endParaRPr>
          </a:p>
          <a:p>
            <a:endParaRPr lang="en-US" sz="2800" dirty="0">
              <a:solidFill>
                <a:srgbClr val="000000"/>
              </a:solidFill>
            </a:endParaRPr>
          </a:p>
        </p:txBody>
      </p:sp>
      <p:cxnSp>
        <p:nvCxnSpPr>
          <p:cNvPr id="278533" name="Straight Arrow Connector 5"/>
          <p:cNvCxnSpPr>
            <a:cxnSpLocks noChangeShapeType="1"/>
          </p:cNvCxnSpPr>
          <p:nvPr/>
        </p:nvCxnSpPr>
        <p:spPr bwMode="auto">
          <a:xfrm>
            <a:off x="2286000" y="2590800"/>
            <a:ext cx="5638800" cy="1219200"/>
          </a:xfrm>
          <a:prstGeom prst="straightConnector1">
            <a:avLst/>
          </a:prstGeom>
          <a:noFill/>
          <a:ln w="19050" algn="ctr">
            <a:solidFill>
              <a:srgbClr val="7030A0"/>
            </a:solidFill>
            <a:round/>
            <a:headEnd/>
            <a:tailEnd type="arrow" w="med" len="med"/>
          </a:ln>
        </p:spPr>
      </p:cxnSp>
    </p:spTree>
    <p:extLst>
      <p:ext uri="{BB962C8B-B14F-4D97-AF65-F5344CB8AC3E}">
        <p14:creationId xmlns:p14="http://schemas.microsoft.com/office/powerpoint/2010/main" val="144815002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92D050"/>
            </a:gs>
            <a:gs pos="50000">
              <a:schemeClr val="bg1"/>
            </a:gs>
            <a:gs pos="100000">
              <a:srgbClr val="92D050"/>
            </a:gs>
          </a:gsLst>
          <a:lin ang="150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853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98613" y="1027113"/>
            <a:ext cx="7545387" cy="583088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sp>
        <p:nvSpPr>
          <p:cNvPr id="78850" name="Rectangle 2"/>
          <p:cNvSpPr>
            <a:spLocks noGrp="1" noChangeArrowheads="1"/>
          </p:cNvSpPr>
          <p:nvPr>
            <p:ph type="title"/>
          </p:nvPr>
        </p:nvSpPr>
        <p:spPr>
          <a:xfrm>
            <a:off x="1143000" y="228600"/>
            <a:ext cx="7772400" cy="762000"/>
          </a:xfrm>
        </p:spPr>
        <p:txBody>
          <a:bodyPr/>
          <a:lstStyle/>
          <a:p>
            <a:pPr eaLnBrk="1" hangingPunct="1">
              <a:defRPr/>
            </a:pP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Arial Unicode MS" pitchFamily="34" charset="-128"/>
                <a:cs typeface="Arial Unicode MS" pitchFamily="34" charset="-128"/>
              </a:rPr>
              <a:t>Mortality Time Series</a:t>
            </a:r>
          </a:p>
        </p:txBody>
      </p:sp>
      <p:sp>
        <p:nvSpPr>
          <p:cNvPr id="278532" name="TextBox 5"/>
          <p:cNvSpPr txBox="1">
            <a:spLocks noChangeArrowheads="1"/>
          </p:cNvSpPr>
          <p:nvPr/>
        </p:nvSpPr>
        <p:spPr bwMode="auto">
          <a:xfrm>
            <a:off x="152400" y="1447800"/>
            <a:ext cx="2514600" cy="26776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800" dirty="0">
                <a:solidFill>
                  <a:srgbClr val="000000"/>
                </a:solidFill>
              </a:rPr>
              <a:t>Outliers</a:t>
            </a:r>
          </a:p>
          <a:p>
            <a:endParaRPr lang="en-US" sz="2800" dirty="0">
              <a:solidFill>
                <a:srgbClr val="000000"/>
              </a:solidFill>
            </a:endParaRPr>
          </a:p>
          <a:p>
            <a:r>
              <a:rPr lang="en-US" sz="2800" dirty="0">
                <a:solidFill>
                  <a:srgbClr val="000000"/>
                </a:solidFill>
              </a:rPr>
              <a:t>1918 Global</a:t>
            </a:r>
          </a:p>
          <a:p>
            <a:r>
              <a:rPr lang="en-US" sz="2800" dirty="0">
                <a:solidFill>
                  <a:srgbClr val="000000"/>
                </a:solidFill>
              </a:rPr>
              <a:t>Flu Pandemic</a:t>
            </a:r>
          </a:p>
          <a:p>
            <a:endParaRPr lang="en-US" sz="2800" dirty="0">
              <a:solidFill>
                <a:srgbClr val="000000"/>
              </a:solidFill>
            </a:endParaRPr>
          </a:p>
          <a:p>
            <a:endParaRPr lang="en-US" sz="2800" dirty="0">
              <a:solidFill>
                <a:srgbClr val="000000"/>
              </a:solidFill>
            </a:endParaRPr>
          </a:p>
        </p:txBody>
      </p:sp>
      <p:cxnSp>
        <p:nvCxnSpPr>
          <p:cNvPr id="278533" name="Straight Arrow Connector 5"/>
          <p:cNvCxnSpPr>
            <a:cxnSpLocks noChangeShapeType="1"/>
          </p:cNvCxnSpPr>
          <p:nvPr/>
        </p:nvCxnSpPr>
        <p:spPr bwMode="auto">
          <a:xfrm>
            <a:off x="2286000" y="2590800"/>
            <a:ext cx="5638800" cy="1219200"/>
          </a:xfrm>
          <a:prstGeom prst="straightConnector1">
            <a:avLst/>
          </a:prstGeom>
          <a:noFill/>
          <a:ln w="19050" algn="ctr">
            <a:solidFill>
              <a:srgbClr val="7030A0"/>
            </a:solidFill>
            <a:round/>
            <a:headEnd/>
            <a:tailEnd type="arrow" w="med" len="med"/>
          </a:ln>
        </p:spPr>
      </p:cxnSp>
    </p:spTree>
    <p:extLst>
      <p:ext uri="{BB962C8B-B14F-4D97-AF65-F5344CB8AC3E}">
        <p14:creationId xmlns:p14="http://schemas.microsoft.com/office/powerpoint/2010/main" val="153970703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92D050"/>
            </a:gs>
            <a:gs pos="50000">
              <a:schemeClr val="bg1"/>
            </a:gs>
            <a:gs pos="100000">
              <a:srgbClr val="92D050"/>
            </a:gs>
          </a:gsLst>
          <a:lin ang="150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853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98613" y="1027113"/>
            <a:ext cx="7545387" cy="583088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sp>
        <p:nvSpPr>
          <p:cNvPr id="78850" name="Rectangle 2"/>
          <p:cNvSpPr>
            <a:spLocks noGrp="1" noChangeArrowheads="1"/>
          </p:cNvSpPr>
          <p:nvPr>
            <p:ph type="title"/>
          </p:nvPr>
        </p:nvSpPr>
        <p:spPr>
          <a:xfrm>
            <a:off x="1143000" y="228600"/>
            <a:ext cx="7772400" cy="762000"/>
          </a:xfrm>
        </p:spPr>
        <p:txBody>
          <a:bodyPr/>
          <a:lstStyle/>
          <a:p>
            <a:pPr eaLnBrk="1" hangingPunct="1">
              <a:defRPr/>
            </a:pP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Arial Unicode MS" pitchFamily="34" charset="-128"/>
                <a:cs typeface="Arial Unicode MS" pitchFamily="34" charset="-128"/>
              </a:rPr>
              <a:t>Mortality Time Series</a:t>
            </a:r>
          </a:p>
        </p:txBody>
      </p:sp>
      <p:sp>
        <p:nvSpPr>
          <p:cNvPr id="278532" name="TextBox 5"/>
          <p:cNvSpPr txBox="1">
            <a:spLocks noChangeArrowheads="1"/>
          </p:cNvSpPr>
          <p:nvPr/>
        </p:nvSpPr>
        <p:spPr bwMode="auto">
          <a:xfrm>
            <a:off x="152400" y="1447800"/>
            <a:ext cx="2514600" cy="26776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800" dirty="0">
                <a:solidFill>
                  <a:srgbClr val="000000"/>
                </a:solidFill>
              </a:rPr>
              <a:t>Outliers</a:t>
            </a:r>
          </a:p>
          <a:p>
            <a:endParaRPr lang="en-US" sz="2800" dirty="0">
              <a:solidFill>
                <a:srgbClr val="000000"/>
              </a:solidFill>
            </a:endParaRPr>
          </a:p>
          <a:p>
            <a:r>
              <a:rPr lang="en-US" sz="2800" dirty="0">
                <a:solidFill>
                  <a:srgbClr val="000000"/>
                </a:solidFill>
              </a:rPr>
              <a:t>1918 Global</a:t>
            </a:r>
          </a:p>
          <a:p>
            <a:r>
              <a:rPr lang="en-US" sz="2800" dirty="0">
                <a:solidFill>
                  <a:srgbClr val="000000"/>
                </a:solidFill>
              </a:rPr>
              <a:t>Flu Pandemic</a:t>
            </a:r>
          </a:p>
          <a:p>
            <a:endParaRPr lang="en-US" sz="2800" dirty="0">
              <a:solidFill>
                <a:srgbClr val="000000"/>
              </a:solidFill>
            </a:endParaRPr>
          </a:p>
          <a:p>
            <a:endParaRPr lang="en-US" sz="2800" dirty="0">
              <a:solidFill>
                <a:srgbClr val="000000"/>
              </a:solidFill>
            </a:endParaRPr>
          </a:p>
        </p:txBody>
      </p:sp>
      <p:cxnSp>
        <p:nvCxnSpPr>
          <p:cNvPr id="278533" name="Straight Arrow Connector 5"/>
          <p:cNvCxnSpPr>
            <a:cxnSpLocks noChangeShapeType="1"/>
          </p:cNvCxnSpPr>
          <p:nvPr/>
        </p:nvCxnSpPr>
        <p:spPr bwMode="auto">
          <a:xfrm>
            <a:off x="2286000" y="2590800"/>
            <a:ext cx="5638800" cy="1219200"/>
          </a:xfrm>
          <a:prstGeom prst="straightConnector1">
            <a:avLst/>
          </a:prstGeom>
          <a:noFill/>
          <a:ln w="19050" algn="ctr">
            <a:solidFill>
              <a:srgbClr val="7030A0"/>
            </a:solidFill>
            <a:round/>
            <a:headEnd/>
            <a:tailEnd type="arrow" w="med" len="med"/>
          </a:ln>
        </p:spPr>
      </p:cxnSp>
      <p:cxnSp>
        <p:nvCxnSpPr>
          <p:cNvPr id="278534" name="Straight Arrow Connector 8"/>
          <p:cNvCxnSpPr>
            <a:cxnSpLocks noChangeShapeType="1"/>
          </p:cNvCxnSpPr>
          <p:nvPr/>
        </p:nvCxnSpPr>
        <p:spPr bwMode="auto">
          <a:xfrm flipV="1">
            <a:off x="1752600" y="3733800"/>
            <a:ext cx="5257800" cy="1828800"/>
          </a:xfrm>
          <a:prstGeom prst="straightConnector1">
            <a:avLst/>
          </a:prstGeom>
          <a:noFill/>
          <a:ln w="19050" algn="ctr">
            <a:solidFill>
              <a:srgbClr val="00B0F0"/>
            </a:solidFill>
            <a:round/>
            <a:headEnd/>
            <a:tailEnd type="arrow" w="med" len="med"/>
          </a:ln>
        </p:spPr>
      </p:cxnSp>
    </p:spTree>
    <p:extLst>
      <p:ext uri="{BB962C8B-B14F-4D97-AF65-F5344CB8AC3E}">
        <p14:creationId xmlns:p14="http://schemas.microsoft.com/office/powerpoint/2010/main" val="33492588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92D050"/>
            </a:gs>
            <a:gs pos="50000">
              <a:schemeClr val="bg1"/>
            </a:gs>
            <a:gs pos="100000">
              <a:srgbClr val="92D050"/>
            </a:gs>
          </a:gsLst>
          <a:lin ang="150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853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98613" y="1027113"/>
            <a:ext cx="7545387" cy="583088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sp>
        <p:nvSpPr>
          <p:cNvPr id="78850" name="Rectangle 2"/>
          <p:cNvSpPr>
            <a:spLocks noGrp="1" noChangeArrowheads="1"/>
          </p:cNvSpPr>
          <p:nvPr>
            <p:ph type="title"/>
          </p:nvPr>
        </p:nvSpPr>
        <p:spPr>
          <a:xfrm>
            <a:off x="1143000" y="228600"/>
            <a:ext cx="7772400" cy="762000"/>
          </a:xfrm>
        </p:spPr>
        <p:txBody>
          <a:bodyPr/>
          <a:lstStyle/>
          <a:p>
            <a:pPr eaLnBrk="1" hangingPunct="1">
              <a:defRPr/>
            </a:pP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Arial Unicode MS" pitchFamily="34" charset="-128"/>
                <a:cs typeface="Arial Unicode MS" pitchFamily="34" charset="-128"/>
              </a:rPr>
              <a:t>Mortality Time Series</a:t>
            </a:r>
          </a:p>
        </p:txBody>
      </p:sp>
      <p:sp>
        <p:nvSpPr>
          <p:cNvPr id="278532" name="TextBox 5"/>
          <p:cNvSpPr txBox="1">
            <a:spLocks noChangeArrowheads="1"/>
          </p:cNvSpPr>
          <p:nvPr/>
        </p:nvSpPr>
        <p:spPr bwMode="auto">
          <a:xfrm>
            <a:off x="152400" y="1447800"/>
            <a:ext cx="2514600" cy="4400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800">
                <a:solidFill>
                  <a:srgbClr val="000000"/>
                </a:solidFill>
              </a:rPr>
              <a:t>Outliers</a:t>
            </a:r>
          </a:p>
          <a:p>
            <a:endParaRPr lang="en-US" sz="2800">
              <a:solidFill>
                <a:srgbClr val="000000"/>
              </a:solidFill>
            </a:endParaRPr>
          </a:p>
          <a:p>
            <a:r>
              <a:rPr lang="en-US" sz="2800">
                <a:solidFill>
                  <a:srgbClr val="000000"/>
                </a:solidFill>
              </a:rPr>
              <a:t>1918 Global</a:t>
            </a:r>
          </a:p>
          <a:p>
            <a:r>
              <a:rPr lang="en-US" sz="2800">
                <a:solidFill>
                  <a:srgbClr val="000000"/>
                </a:solidFill>
              </a:rPr>
              <a:t>Flu Pandemic</a:t>
            </a:r>
          </a:p>
          <a:p>
            <a:endParaRPr lang="en-US" sz="2800">
              <a:solidFill>
                <a:srgbClr val="000000"/>
              </a:solidFill>
            </a:endParaRPr>
          </a:p>
          <a:p>
            <a:endParaRPr lang="en-US" sz="2800">
              <a:solidFill>
                <a:srgbClr val="000000"/>
              </a:solidFill>
            </a:endParaRPr>
          </a:p>
          <a:p>
            <a:endParaRPr lang="en-US" sz="2800">
              <a:solidFill>
                <a:srgbClr val="000000"/>
              </a:solidFill>
            </a:endParaRPr>
          </a:p>
          <a:p>
            <a:r>
              <a:rPr lang="en-US" sz="2800">
                <a:solidFill>
                  <a:srgbClr val="000000"/>
                </a:solidFill>
              </a:rPr>
              <a:t>1936-1939</a:t>
            </a:r>
          </a:p>
          <a:p>
            <a:r>
              <a:rPr lang="en-US" sz="2800">
                <a:solidFill>
                  <a:srgbClr val="000000"/>
                </a:solidFill>
              </a:rPr>
              <a:t>Spanish</a:t>
            </a:r>
          </a:p>
          <a:p>
            <a:r>
              <a:rPr lang="en-US" sz="2800">
                <a:solidFill>
                  <a:srgbClr val="000000"/>
                </a:solidFill>
              </a:rPr>
              <a:t>Civil War</a:t>
            </a:r>
          </a:p>
        </p:txBody>
      </p:sp>
      <p:cxnSp>
        <p:nvCxnSpPr>
          <p:cNvPr id="278533" name="Straight Arrow Connector 5"/>
          <p:cNvCxnSpPr>
            <a:cxnSpLocks noChangeShapeType="1"/>
          </p:cNvCxnSpPr>
          <p:nvPr/>
        </p:nvCxnSpPr>
        <p:spPr bwMode="auto">
          <a:xfrm>
            <a:off x="2286000" y="2590800"/>
            <a:ext cx="5638800" cy="1219200"/>
          </a:xfrm>
          <a:prstGeom prst="straightConnector1">
            <a:avLst/>
          </a:prstGeom>
          <a:noFill/>
          <a:ln w="19050" algn="ctr">
            <a:solidFill>
              <a:srgbClr val="7030A0"/>
            </a:solidFill>
            <a:round/>
            <a:headEnd/>
            <a:tailEnd type="arrow" w="med" len="med"/>
          </a:ln>
        </p:spPr>
      </p:cxnSp>
      <p:cxnSp>
        <p:nvCxnSpPr>
          <p:cNvPr id="278534" name="Straight Arrow Connector 8"/>
          <p:cNvCxnSpPr>
            <a:cxnSpLocks noChangeShapeType="1"/>
          </p:cNvCxnSpPr>
          <p:nvPr/>
        </p:nvCxnSpPr>
        <p:spPr bwMode="auto">
          <a:xfrm flipV="1">
            <a:off x="1752600" y="3733800"/>
            <a:ext cx="5257800" cy="1828800"/>
          </a:xfrm>
          <a:prstGeom prst="straightConnector1">
            <a:avLst/>
          </a:prstGeom>
          <a:noFill/>
          <a:ln w="19050" algn="ctr">
            <a:solidFill>
              <a:srgbClr val="00B0F0"/>
            </a:solidFill>
            <a:round/>
            <a:headEnd/>
            <a:tailEnd type="arrow" w="med" len="med"/>
          </a:ln>
        </p:spPr>
      </p:cxnSp>
    </p:spTree>
    <p:extLst>
      <p:ext uri="{BB962C8B-B14F-4D97-AF65-F5344CB8AC3E}">
        <p14:creationId xmlns:p14="http://schemas.microsoft.com/office/powerpoint/2010/main" val="181223491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92D050"/>
            </a:gs>
            <a:gs pos="50000">
              <a:schemeClr val="bg1"/>
            </a:gs>
            <a:gs pos="100000">
              <a:srgbClr val="92D050"/>
            </a:gs>
          </a:gsLst>
          <a:lin ang="150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955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98613" y="1027113"/>
            <a:ext cx="7545387" cy="583088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sp>
        <p:nvSpPr>
          <p:cNvPr id="78850" name="Rectangle 2"/>
          <p:cNvSpPr>
            <a:spLocks noGrp="1" noChangeArrowheads="1"/>
          </p:cNvSpPr>
          <p:nvPr>
            <p:ph type="title"/>
          </p:nvPr>
        </p:nvSpPr>
        <p:spPr>
          <a:xfrm>
            <a:off x="1143000" y="228600"/>
            <a:ext cx="7772400" cy="762000"/>
          </a:xfrm>
        </p:spPr>
        <p:txBody>
          <a:bodyPr/>
          <a:lstStyle/>
          <a:p>
            <a:pPr eaLnBrk="1" hangingPunct="1">
              <a:defRPr/>
            </a:pP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Arial Unicode MS" pitchFamily="34" charset="-128"/>
                <a:cs typeface="Arial Unicode MS" pitchFamily="34" charset="-128"/>
              </a:rPr>
              <a:t>Mortality Time Series</a:t>
            </a:r>
          </a:p>
        </p:txBody>
      </p:sp>
      <p:sp>
        <p:nvSpPr>
          <p:cNvPr id="279556" name="TextBox 5"/>
          <p:cNvSpPr txBox="1">
            <a:spLocks noChangeArrowheads="1"/>
          </p:cNvSpPr>
          <p:nvPr/>
        </p:nvSpPr>
        <p:spPr bwMode="auto">
          <a:xfrm>
            <a:off x="152400" y="1676400"/>
            <a:ext cx="2819400" cy="22467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800" dirty="0">
                <a:solidFill>
                  <a:srgbClr val="000000"/>
                </a:solidFill>
              </a:rPr>
              <a:t>Object Space View of Projections</a:t>
            </a:r>
          </a:p>
          <a:p>
            <a:r>
              <a:rPr lang="en-US" sz="2800" dirty="0">
                <a:solidFill>
                  <a:srgbClr val="000000"/>
                </a:solidFill>
              </a:rPr>
              <a:t>Onto PC2</a:t>
            </a:r>
          </a:p>
          <a:p>
            <a:r>
              <a:rPr lang="en-US" sz="2800" dirty="0" smtClean="0">
                <a:solidFill>
                  <a:srgbClr val="000000"/>
                </a:solidFill>
              </a:rPr>
              <a:t>Direction</a:t>
            </a:r>
            <a:endParaRPr lang="en-US" sz="28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346459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92D050"/>
            </a:gs>
            <a:gs pos="50000">
              <a:schemeClr val="bg1"/>
            </a:gs>
            <a:gs pos="100000">
              <a:srgbClr val="92D050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52400"/>
            <a:ext cx="8229600" cy="914400"/>
          </a:xfrm>
        </p:spPr>
        <p:txBody>
          <a:bodyPr/>
          <a:lstStyle/>
          <a:p>
            <a:pPr eaLnBrk="1" hangingPunct="1"/>
            <a:r>
              <a:rPr lang="en-US" smtClean="0"/>
              <a:t>Object Oriented Data Analysis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990600"/>
            <a:ext cx="8229600" cy="5638800"/>
          </a:xfrm>
        </p:spPr>
        <p:txBody>
          <a:bodyPr/>
          <a:lstStyle/>
          <a:p>
            <a:pPr marL="0" indent="0" eaLnBrk="1" hangingPunct="1">
              <a:lnSpc>
                <a:spcPct val="190000"/>
              </a:lnSpc>
              <a:buNone/>
            </a:pPr>
            <a:r>
              <a:rPr lang="en-US" dirty="0" smtClean="0"/>
              <a:t>Current Motivation:</a:t>
            </a:r>
          </a:p>
          <a:p>
            <a:pPr eaLnBrk="1" hangingPunct="1">
              <a:lnSpc>
                <a:spcPct val="190000"/>
              </a:lnSpc>
              <a:buFont typeface="Wingdings" pitchFamily="2" charset="2"/>
              <a:buChar char="Ø"/>
            </a:pPr>
            <a:r>
              <a:rPr lang="en-US" dirty="0"/>
              <a:t> </a:t>
            </a:r>
            <a:r>
              <a:rPr lang="en-US" dirty="0" smtClean="0"/>
              <a:t> In Complicated Data Analyses</a:t>
            </a:r>
          </a:p>
          <a:p>
            <a:pPr eaLnBrk="1" hangingPunct="1">
              <a:lnSpc>
                <a:spcPct val="190000"/>
              </a:lnSpc>
              <a:buFont typeface="Wingdings" pitchFamily="2" charset="2"/>
              <a:buChar char="Ø"/>
            </a:pPr>
            <a:r>
              <a:rPr lang="en-US" dirty="0"/>
              <a:t> </a:t>
            </a:r>
            <a:r>
              <a:rPr lang="en-US" dirty="0" smtClean="0"/>
              <a:t> Fundamental (Non-Obvious) Question Is:</a:t>
            </a:r>
          </a:p>
          <a:p>
            <a:pPr marL="0" indent="0" algn="ctr" eaLnBrk="1" hangingPunct="1">
              <a:lnSpc>
                <a:spcPct val="190000"/>
              </a:lnSpc>
              <a:buNone/>
            </a:pPr>
            <a:r>
              <a:rPr lang="en-US" dirty="0" smtClean="0"/>
              <a:t>“What Should We Take as Data Objects?”</a:t>
            </a:r>
          </a:p>
          <a:p>
            <a:pPr eaLnBrk="1" hangingPunct="1">
              <a:lnSpc>
                <a:spcPct val="190000"/>
              </a:lnSpc>
              <a:buFont typeface="Wingdings" pitchFamily="2" charset="2"/>
              <a:buChar char="Ø"/>
            </a:pPr>
            <a:r>
              <a:rPr lang="en-US" dirty="0"/>
              <a:t> </a:t>
            </a:r>
            <a:r>
              <a:rPr lang="en-US" dirty="0" smtClean="0"/>
              <a:t> Key to </a:t>
            </a:r>
            <a:r>
              <a:rPr lang="en-US" dirty="0" err="1" smtClean="0"/>
              <a:t>Focussing</a:t>
            </a:r>
            <a:r>
              <a:rPr lang="en-US" dirty="0" smtClean="0"/>
              <a:t> Needed Analyses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92D050"/>
            </a:gs>
            <a:gs pos="50000">
              <a:schemeClr val="bg1"/>
            </a:gs>
            <a:gs pos="100000">
              <a:srgbClr val="92D050"/>
            </a:gs>
          </a:gsLst>
          <a:lin ang="150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955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98613" y="1027113"/>
            <a:ext cx="7545387" cy="583088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sp>
        <p:nvSpPr>
          <p:cNvPr id="78850" name="Rectangle 2"/>
          <p:cNvSpPr>
            <a:spLocks noGrp="1" noChangeArrowheads="1"/>
          </p:cNvSpPr>
          <p:nvPr>
            <p:ph type="title"/>
          </p:nvPr>
        </p:nvSpPr>
        <p:spPr>
          <a:xfrm>
            <a:off x="1143000" y="228600"/>
            <a:ext cx="7772400" cy="762000"/>
          </a:xfrm>
        </p:spPr>
        <p:txBody>
          <a:bodyPr/>
          <a:lstStyle/>
          <a:p>
            <a:pPr eaLnBrk="1" hangingPunct="1">
              <a:defRPr/>
            </a:pP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Arial Unicode MS" pitchFamily="34" charset="-128"/>
                <a:cs typeface="Arial Unicode MS" pitchFamily="34" charset="-128"/>
              </a:rPr>
              <a:t>Mortality Time Series</a:t>
            </a:r>
          </a:p>
        </p:txBody>
      </p:sp>
      <p:sp>
        <p:nvSpPr>
          <p:cNvPr id="279556" name="TextBox 5"/>
          <p:cNvSpPr txBox="1">
            <a:spLocks noChangeArrowheads="1"/>
          </p:cNvSpPr>
          <p:nvPr/>
        </p:nvSpPr>
        <p:spPr bwMode="auto">
          <a:xfrm>
            <a:off x="152400" y="1676400"/>
            <a:ext cx="2819400" cy="4832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800">
                <a:solidFill>
                  <a:srgbClr val="000000"/>
                </a:solidFill>
              </a:rPr>
              <a:t>Object Space View of Projections</a:t>
            </a:r>
          </a:p>
          <a:p>
            <a:r>
              <a:rPr lang="en-US" sz="2800">
                <a:solidFill>
                  <a:srgbClr val="000000"/>
                </a:solidFill>
              </a:rPr>
              <a:t>Onto PC2</a:t>
            </a:r>
          </a:p>
          <a:p>
            <a:r>
              <a:rPr lang="en-US" sz="2800">
                <a:solidFill>
                  <a:srgbClr val="000000"/>
                </a:solidFill>
              </a:rPr>
              <a:t>Direction</a:t>
            </a:r>
          </a:p>
          <a:p>
            <a:endParaRPr lang="en-US" sz="2800">
              <a:solidFill>
                <a:srgbClr val="000000"/>
              </a:solidFill>
            </a:endParaRPr>
          </a:p>
          <a:p>
            <a:r>
              <a:rPr lang="en-US" sz="2800">
                <a:solidFill>
                  <a:srgbClr val="000000"/>
                </a:solidFill>
              </a:rPr>
              <a:t>2nd Mode </a:t>
            </a:r>
          </a:p>
          <a:p>
            <a:r>
              <a:rPr lang="en-US" sz="2800">
                <a:solidFill>
                  <a:srgbClr val="000000"/>
                </a:solidFill>
              </a:rPr>
              <a:t>Of Variation:</a:t>
            </a:r>
          </a:p>
          <a:p>
            <a:r>
              <a:rPr lang="en-US" sz="2800">
                <a:solidFill>
                  <a:srgbClr val="000000"/>
                </a:solidFill>
              </a:rPr>
              <a:t>Difference </a:t>
            </a:r>
          </a:p>
          <a:p>
            <a:r>
              <a:rPr lang="en-US" sz="2800">
                <a:solidFill>
                  <a:srgbClr val="000000"/>
                </a:solidFill>
              </a:rPr>
              <a:t>Between </a:t>
            </a:r>
          </a:p>
          <a:p>
            <a:r>
              <a:rPr lang="en-US" sz="2800">
                <a:solidFill>
                  <a:srgbClr val="000000"/>
                </a:solidFill>
              </a:rPr>
              <a:t>20-45 &amp; Rest</a:t>
            </a:r>
          </a:p>
        </p:txBody>
      </p:sp>
      <p:cxnSp>
        <p:nvCxnSpPr>
          <p:cNvPr id="7" name="Straight Connector 6"/>
          <p:cNvCxnSpPr/>
          <p:nvPr/>
        </p:nvCxnSpPr>
        <p:spPr bwMode="auto">
          <a:xfrm rot="16200000" flipH="1">
            <a:off x="3124200" y="3962400"/>
            <a:ext cx="1524000" cy="914400"/>
          </a:xfrm>
          <a:prstGeom prst="line">
            <a:avLst/>
          </a:prstGeom>
          <a:noFill/>
          <a:ln w="1905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8" name="Straight Connector 7"/>
          <p:cNvCxnSpPr/>
          <p:nvPr/>
        </p:nvCxnSpPr>
        <p:spPr bwMode="auto">
          <a:xfrm rot="5400000">
            <a:off x="3962400" y="4038600"/>
            <a:ext cx="1524000" cy="762000"/>
          </a:xfrm>
          <a:prstGeom prst="line">
            <a:avLst/>
          </a:prstGeom>
          <a:noFill/>
          <a:ln w="1905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1" name="Straight Connector 10"/>
          <p:cNvCxnSpPr/>
          <p:nvPr/>
        </p:nvCxnSpPr>
        <p:spPr bwMode="auto">
          <a:xfrm rot="10800000" flipV="1">
            <a:off x="1143000" y="5181600"/>
            <a:ext cx="3200400" cy="914400"/>
          </a:xfrm>
          <a:prstGeom prst="line">
            <a:avLst/>
          </a:prstGeom>
          <a:noFill/>
          <a:ln w="1905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</p:spTree>
    <p:extLst>
      <p:ext uri="{BB962C8B-B14F-4D97-AF65-F5344CB8AC3E}">
        <p14:creationId xmlns:p14="http://schemas.microsoft.com/office/powerpoint/2010/main" val="208752185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92D050"/>
            </a:gs>
            <a:gs pos="50000">
              <a:schemeClr val="bg1"/>
            </a:gs>
            <a:gs pos="100000">
              <a:srgbClr val="92D050"/>
            </a:gs>
          </a:gsLst>
          <a:lin ang="150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057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98613" y="1027113"/>
            <a:ext cx="7545387" cy="583088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sp>
        <p:nvSpPr>
          <p:cNvPr id="78850" name="Rectangle 2"/>
          <p:cNvSpPr>
            <a:spLocks noGrp="1" noChangeArrowheads="1"/>
          </p:cNvSpPr>
          <p:nvPr>
            <p:ph type="title"/>
          </p:nvPr>
        </p:nvSpPr>
        <p:spPr>
          <a:xfrm>
            <a:off x="1143000" y="228600"/>
            <a:ext cx="7772400" cy="762000"/>
          </a:xfrm>
        </p:spPr>
        <p:txBody>
          <a:bodyPr/>
          <a:lstStyle/>
          <a:p>
            <a:pPr eaLnBrk="1" hangingPunct="1">
              <a:defRPr/>
            </a:pP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Arial Unicode MS" pitchFamily="34" charset="-128"/>
                <a:cs typeface="Arial Unicode MS" pitchFamily="34" charset="-128"/>
              </a:rPr>
              <a:t>Mortality Time Series</a:t>
            </a:r>
          </a:p>
        </p:txBody>
      </p:sp>
      <p:sp>
        <p:nvSpPr>
          <p:cNvPr id="280580" name="TextBox 5"/>
          <p:cNvSpPr txBox="1">
            <a:spLocks noChangeArrowheads="1"/>
          </p:cNvSpPr>
          <p:nvPr/>
        </p:nvSpPr>
        <p:spPr bwMode="auto">
          <a:xfrm>
            <a:off x="152400" y="1676400"/>
            <a:ext cx="2514600" cy="31085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800" dirty="0">
                <a:solidFill>
                  <a:srgbClr val="000000"/>
                </a:solidFill>
              </a:rPr>
              <a:t>Explain Using</a:t>
            </a:r>
          </a:p>
          <a:p>
            <a:r>
              <a:rPr lang="en-US" sz="2800" dirty="0">
                <a:solidFill>
                  <a:srgbClr val="000000"/>
                </a:solidFill>
              </a:rPr>
              <a:t>PC 2 Scores</a:t>
            </a:r>
          </a:p>
          <a:p>
            <a:endParaRPr lang="en-US" sz="2800" dirty="0">
              <a:solidFill>
                <a:srgbClr val="000000"/>
              </a:solidFill>
            </a:endParaRPr>
          </a:p>
          <a:p>
            <a:endParaRPr lang="en-US" sz="2800" dirty="0">
              <a:solidFill>
                <a:srgbClr val="000000"/>
              </a:solidFill>
            </a:endParaRPr>
          </a:p>
          <a:p>
            <a:r>
              <a:rPr lang="en-US" sz="2800" dirty="0">
                <a:solidFill>
                  <a:srgbClr val="000000"/>
                </a:solidFill>
              </a:rPr>
              <a:t>Early</a:t>
            </a:r>
          </a:p>
          <a:p>
            <a:r>
              <a:rPr lang="en-US" sz="2800" dirty="0">
                <a:solidFill>
                  <a:srgbClr val="000000"/>
                </a:solidFill>
              </a:rPr>
              <a:t>Improvement</a:t>
            </a:r>
          </a:p>
          <a:p>
            <a:endParaRPr lang="en-US" sz="2800" dirty="0">
              <a:solidFill>
                <a:srgbClr val="000000"/>
              </a:solidFill>
            </a:endParaRPr>
          </a:p>
        </p:txBody>
      </p:sp>
      <p:cxnSp>
        <p:nvCxnSpPr>
          <p:cNvPr id="280582" name="Straight Arrow Connector 9"/>
          <p:cNvCxnSpPr>
            <a:cxnSpLocks noChangeShapeType="1"/>
          </p:cNvCxnSpPr>
          <p:nvPr/>
        </p:nvCxnSpPr>
        <p:spPr bwMode="auto">
          <a:xfrm>
            <a:off x="1066800" y="3733800"/>
            <a:ext cx="3048000" cy="76200"/>
          </a:xfrm>
          <a:prstGeom prst="straightConnector1">
            <a:avLst/>
          </a:prstGeom>
          <a:noFill/>
          <a:ln w="19050" algn="ctr">
            <a:solidFill>
              <a:srgbClr val="FF00FF"/>
            </a:solidFill>
            <a:round/>
            <a:headEnd/>
            <a:tailEnd type="arrow" w="med" len="med"/>
          </a:ln>
        </p:spPr>
      </p:cxnSp>
    </p:spTree>
    <p:extLst>
      <p:ext uri="{BB962C8B-B14F-4D97-AF65-F5344CB8AC3E}">
        <p14:creationId xmlns:p14="http://schemas.microsoft.com/office/powerpoint/2010/main" val="46976172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92D050"/>
            </a:gs>
            <a:gs pos="50000">
              <a:schemeClr val="bg1"/>
            </a:gs>
            <a:gs pos="100000">
              <a:srgbClr val="92D050"/>
            </a:gs>
          </a:gsLst>
          <a:lin ang="150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057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98613" y="1027113"/>
            <a:ext cx="7545387" cy="583088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sp>
        <p:nvSpPr>
          <p:cNvPr id="78850" name="Rectangle 2"/>
          <p:cNvSpPr>
            <a:spLocks noGrp="1" noChangeArrowheads="1"/>
          </p:cNvSpPr>
          <p:nvPr>
            <p:ph type="title"/>
          </p:nvPr>
        </p:nvSpPr>
        <p:spPr>
          <a:xfrm>
            <a:off x="1143000" y="228600"/>
            <a:ext cx="7772400" cy="762000"/>
          </a:xfrm>
        </p:spPr>
        <p:txBody>
          <a:bodyPr/>
          <a:lstStyle/>
          <a:p>
            <a:pPr eaLnBrk="1" hangingPunct="1">
              <a:defRPr/>
            </a:pP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Arial Unicode MS" pitchFamily="34" charset="-128"/>
                <a:cs typeface="Arial Unicode MS" pitchFamily="34" charset="-128"/>
              </a:rPr>
              <a:t>Mortality Time Series</a:t>
            </a:r>
          </a:p>
        </p:txBody>
      </p:sp>
      <p:sp>
        <p:nvSpPr>
          <p:cNvPr id="280580" name="TextBox 5"/>
          <p:cNvSpPr txBox="1">
            <a:spLocks noChangeArrowheads="1"/>
          </p:cNvSpPr>
          <p:nvPr/>
        </p:nvSpPr>
        <p:spPr bwMode="auto">
          <a:xfrm>
            <a:off x="152400" y="1676400"/>
            <a:ext cx="2514600" cy="4400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800">
                <a:solidFill>
                  <a:srgbClr val="000000"/>
                </a:solidFill>
              </a:rPr>
              <a:t>Explain Using</a:t>
            </a:r>
          </a:p>
          <a:p>
            <a:r>
              <a:rPr lang="en-US" sz="2800">
                <a:solidFill>
                  <a:srgbClr val="000000"/>
                </a:solidFill>
              </a:rPr>
              <a:t>PC 2 Scores</a:t>
            </a:r>
          </a:p>
          <a:p>
            <a:endParaRPr lang="en-US" sz="2800">
              <a:solidFill>
                <a:srgbClr val="000000"/>
              </a:solidFill>
            </a:endParaRPr>
          </a:p>
          <a:p>
            <a:endParaRPr lang="en-US" sz="2800">
              <a:solidFill>
                <a:srgbClr val="000000"/>
              </a:solidFill>
            </a:endParaRPr>
          </a:p>
          <a:p>
            <a:r>
              <a:rPr lang="en-US" sz="2800">
                <a:solidFill>
                  <a:srgbClr val="000000"/>
                </a:solidFill>
              </a:rPr>
              <a:t>Early</a:t>
            </a:r>
          </a:p>
          <a:p>
            <a:r>
              <a:rPr lang="en-US" sz="2800">
                <a:solidFill>
                  <a:srgbClr val="000000"/>
                </a:solidFill>
              </a:rPr>
              <a:t>Improvement</a:t>
            </a:r>
          </a:p>
          <a:p>
            <a:endParaRPr lang="en-US" sz="2800">
              <a:solidFill>
                <a:srgbClr val="000000"/>
              </a:solidFill>
            </a:endParaRPr>
          </a:p>
          <a:p>
            <a:endParaRPr lang="en-US" sz="2800">
              <a:solidFill>
                <a:srgbClr val="000000"/>
              </a:solidFill>
            </a:endParaRPr>
          </a:p>
          <a:p>
            <a:r>
              <a:rPr lang="en-US" sz="2800">
                <a:solidFill>
                  <a:srgbClr val="000000"/>
                </a:solidFill>
              </a:rPr>
              <a:t>Pandemic </a:t>
            </a:r>
          </a:p>
          <a:p>
            <a:r>
              <a:rPr lang="en-US" sz="2800">
                <a:solidFill>
                  <a:srgbClr val="000000"/>
                </a:solidFill>
              </a:rPr>
              <a:t>Hit Hardest</a:t>
            </a:r>
          </a:p>
        </p:txBody>
      </p:sp>
      <p:cxnSp>
        <p:nvCxnSpPr>
          <p:cNvPr id="280581" name="Straight Arrow Connector 6"/>
          <p:cNvCxnSpPr>
            <a:cxnSpLocks noChangeShapeType="1"/>
          </p:cNvCxnSpPr>
          <p:nvPr/>
        </p:nvCxnSpPr>
        <p:spPr bwMode="auto">
          <a:xfrm flipV="1">
            <a:off x="2057400" y="3810000"/>
            <a:ext cx="5867400" cy="1981200"/>
          </a:xfrm>
          <a:prstGeom prst="straightConnector1">
            <a:avLst/>
          </a:prstGeom>
          <a:noFill/>
          <a:ln w="19050" algn="ctr">
            <a:solidFill>
              <a:srgbClr val="7030A0"/>
            </a:solidFill>
            <a:round/>
            <a:headEnd/>
            <a:tailEnd type="arrow" w="med" len="med"/>
          </a:ln>
        </p:spPr>
      </p:cxnSp>
      <p:cxnSp>
        <p:nvCxnSpPr>
          <p:cNvPr id="280582" name="Straight Arrow Connector 9"/>
          <p:cNvCxnSpPr>
            <a:cxnSpLocks noChangeShapeType="1"/>
          </p:cNvCxnSpPr>
          <p:nvPr/>
        </p:nvCxnSpPr>
        <p:spPr bwMode="auto">
          <a:xfrm>
            <a:off x="1066800" y="3733800"/>
            <a:ext cx="3048000" cy="76200"/>
          </a:xfrm>
          <a:prstGeom prst="straightConnector1">
            <a:avLst/>
          </a:prstGeom>
          <a:noFill/>
          <a:ln w="19050" algn="ctr">
            <a:solidFill>
              <a:srgbClr val="FF00FF"/>
            </a:solidFill>
            <a:round/>
            <a:headEnd/>
            <a:tailEnd type="arrow" w="med" len="med"/>
          </a:ln>
        </p:spPr>
      </p:cxnSp>
    </p:spTree>
    <p:extLst>
      <p:ext uri="{BB962C8B-B14F-4D97-AF65-F5344CB8AC3E}">
        <p14:creationId xmlns:p14="http://schemas.microsoft.com/office/powerpoint/2010/main" val="225881920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92D050"/>
            </a:gs>
            <a:gs pos="50000">
              <a:schemeClr val="bg1"/>
            </a:gs>
            <a:gs pos="100000">
              <a:srgbClr val="92D050"/>
            </a:gs>
          </a:gsLst>
          <a:lin ang="150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160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98613" y="1027113"/>
            <a:ext cx="7545387" cy="583088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sp>
        <p:nvSpPr>
          <p:cNvPr id="78850" name="Rectangle 2"/>
          <p:cNvSpPr>
            <a:spLocks noGrp="1" noChangeArrowheads="1"/>
          </p:cNvSpPr>
          <p:nvPr>
            <p:ph type="title"/>
          </p:nvPr>
        </p:nvSpPr>
        <p:spPr>
          <a:xfrm>
            <a:off x="1143000" y="228600"/>
            <a:ext cx="7772400" cy="762000"/>
          </a:xfrm>
        </p:spPr>
        <p:txBody>
          <a:bodyPr/>
          <a:lstStyle/>
          <a:p>
            <a:pPr eaLnBrk="1" hangingPunct="1">
              <a:defRPr/>
            </a:pP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Arial Unicode MS" pitchFamily="34" charset="-128"/>
                <a:cs typeface="Arial Unicode MS" pitchFamily="34" charset="-128"/>
              </a:rPr>
              <a:t>Mortality Time Series</a:t>
            </a:r>
          </a:p>
        </p:txBody>
      </p:sp>
      <p:sp>
        <p:nvSpPr>
          <p:cNvPr id="281604" name="TextBox 5"/>
          <p:cNvSpPr txBox="1">
            <a:spLocks noChangeArrowheads="1"/>
          </p:cNvSpPr>
          <p:nvPr/>
        </p:nvSpPr>
        <p:spPr bwMode="auto">
          <a:xfrm>
            <a:off x="152400" y="1676400"/>
            <a:ext cx="2514600" cy="26776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800" dirty="0">
                <a:solidFill>
                  <a:srgbClr val="000000"/>
                </a:solidFill>
              </a:rPr>
              <a:t>Explain Using</a:t>
            </a:r>
          </a:p>
          <a:p>
            <a:r>
              <a:rPr lang="en-US" sz="2800" dirty="0">
                <a:solidFill>
                  <a:srgbClr val="000000"/>
                </a:solidFill>
              </a:rPr>
              <a:t>PC 2 Scores</a:t>
            </a:r>
          </a:p>
          <a:p>
            <a:endParaRPr lang="en-US" sz="2800" dirty="0">
              <a:solidFill>
                <a:srgbClr val="000000"/>
              </a:solidFill>
            </a:endParaRPr>
          </a:p>
          <a:p>
            <a:r>
              <a:rPr lang="en-US" sz="2800" dirty="0">
                <a:solidFill>
                  <a:srgbClr val="000000"/>
                </a:solidFill>
              </a:rPr>
              <a:t>Then better</a:t>
            </a:r>
          </a:p>
          <a:p>
            <a:endParaRPr lang="en-US" sz="2800" dirty="0">
              <a:solidFill>
                <a:srgbClr val="000000"/>
              </a:solidFill>
            </a:endParaRPr>
          </a:p>
          <a:p>
            <a:endParaRPr lang="en-US" sz="2800" dirty="0">
              <a:solidFill>
                <a:srgbClr val="000000"/>
              </a:solidFill>
            </a:endParaRPr>
          </a:p>
        </p:txBody>
      </p:sp>
      <p:cxnSp>
        <p:nvCxnSpPr>
          <p:cNvPr id="281606" name="Straight Arrow Connector 9"/>
          <p:cNvCxnSpPr>
            <a:cxnSpLocks noChangeShapeType="1"/>
          </p:cNvCxnSpPr>
          <p:nvPr/>
        </p:nvCxnSpPr>
        <p:spPr bwMode="auto">
          <a:xfrm>
            <a:off x="2209800" y="3276600"/>
            <a:ext cx="2133600" cy="457200"/>
          </a:xfrm>
          <a:prstGeom prst="straightConnector1">
            <a:avLst/>
          </a:prstGeom>
          <a:noFill/>
          <a:ln w="19050" algn="ctr">
            <a:solidFill>
              <a:srgbClr val="7030A0"/>
            </a:solidFill>
            <a:round/>
            <a:headEnd/>
            <a:tailEnd type="arrow" w="med" len="med"/>
          </a:ln>
        </p:spPr>
      </p:cxnSp>
    </p:spTree>
    <p:extLst>
      <p:ext uri="{BB962C8B-B14F-4D97-AF65-F5344CB8AC3E}">
        <p14:creationId xmlns:p14="http://schemas.microsoft.com/office/powerpoint/2010/main" val="9354304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92D050"/>
            </a:gs>
            <a:gs pos="50000">
              <a:schemeClr val="bg1"/>
            </a:gs>
            <a:gs pos="100000">
              <a:srgbClr val="92D050"/>
            </a:gs>
          </a:gsLst>
          <a:lin ang="150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160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98613" y="1027113"/>
            <a:ext cx="7545387" cy="583088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sp>
        <p:nvSpPr>
          <p:cNvPr id="78850" name="Rectangle 2"/>
          <p:cNvSpPr>
            <a:spLocks noGrp="1" noChangeArrowheads="1"/>
          </p:cNvSpPr>
          <p:nvPr>
            <p:ph type="title"/>
          </p:nvPr>
        </p:nvSpPr>
        <p:spPr>
          <a:xfrm>
            <a:off x="1143000" y="228600"/>
            <a:ext cx="7772400" cy="762000"/>
          </a:xfrm>
        </p:spPr>
        <p:txBody>
          <a:bodyPr/>
          <a:lstStyle/>
          <a:p>
            <a:pPr eaLnBrk="1" hangingPunct="1">
              <a:defRPr/>
            </a:pP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Arial Unicode MS" pitchFamily="34" charset="-128"/>
                <a:cs typeface="Arial Unicode MS" pitchFamily="34" charset="-128"/>
              </a:rPr>
              <a:t>Mortality Time Series</a:t>
            </a:r>
          </a:p>
        </p:txBody>
      </p:sp>
      <p:sp>
        <p:nvSpPr>
          <p:cNvPr id="281604" name="TextBox 5"/>
          <p:cNvSpPr txBox="1">
            <a:spLocks noChangeArrowheads="1"/>
          </p:cNvSpPr>
          <p:nvPr/>
        </p:nvSpPr>
        <p:spPr bwMode="auto">
          <a:xfrm>
            <a:off x="152400" y="1676400"/>
            <a:ext cx="2514600" cy="3970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800">
                <a:solidFill>
                  <a:srgbClr val="000000"/>
                </a:solidFill>
              </a:rPr>
              <a:t>Explain Using</a:t>
            </a:r>
          </a:p>
          <a:p>
            <a:r>
              <a:rPr lang="en-US" sz="2800">
                <a:solidFill>
                  <a:srgbClr val="000000"/>
                </a:solidFill>
              </a:rPr>
              <a:t>PC 2 Scores</a:t>
            </a:r>
          </a:p>
          <a:p>
            <a:endParaRPr lang="en-US" sz="2800">
              <a:solidFill>
                <a:srgbClr val="000000"/>
              </a:solidFill>
            </a:endParaRPr>
          </a:p>
          <a:p>
            <a:r>
              <a:rPr lang="en-US" sz="2800">
                <a:solidFill>
                  <a:srgbClr val="000000"/>
                </a:solidFill>
              </a:rPr>
              <a:t>Then better</a:t>
            </a:r>
          </a:p>
          <a:p>
            <a:endParaRPr lang="en-US" sz="2800">
              <a:solidFill>
                <a:srgbClr val="000000"/>
              </a:solidFill>
            </a:endParaRPr>
          </a:p>
          <a:p>
            <a:endParaRPr lang="en-US" sz="2800">
              <a:solidFill>
                <a:srgbClr val="000000"/>
              </a:solidFill>
            </a:endParaRPr>
          </a:p>
          <a:p>
            <a:r>
              <a:rPr lang="en-US" sz="2800">
                <a:solidFill>
                  <a:srgbClr val="000000"/>
                </a:solidFill>
              </a:rPr>
              <a:t>Spanish Civil War Hit</a:t>
            </a:r>
          </a:p>
          <a:p>
            <a:r>
              <a:rPr lang="en-US" sz="2800">
                <a:solidFill>
                  <a:srgbClr val="000000"/>
                </a:solidFill>
              </a:rPr>
              <a:t>Hardest</a:t>
            </a:r>
          </a:p>
        </p:txBody>
      </p:sp>
      <p:cxnSp>
        <p:nvCxnSpPr>
          <p:cNvPr id="281605" name="Straight Arrow Connector 6"/>
          <p:cNvCxnSpPr>
            <a:cxnSpLocks noChangeShapeType="1"/>
          </p:cNvCxnSpPr>
          <p:nvPr/>
        </p:nvCxnSpPr>
        <p:spPr bwMode="auto">
          <a:xfrm flipV="1">
            <a:off x="1524000" y="3733800"/>
            <a:ext cx="5867400" cy="1600200"/>
          </a:xfrm>
          <a:prstGeom prst="straightConnector1">
            <a:avLst/>
          </a:prstGeom>
          <a:noFill/>
          <a:ln w="19050" algn="ctr">
            <a:solidFill>
              <a:srgbClr val="0070C0"/>
            </a:solidFill>
            <a:round/>
            <a:headEnd/>
            <a:tailEnd type="arrow" w="med" len="med"/>
          </a:ln>
        </p:spPr>
      </p:cxnSp>
      <p:cxnSp>
        <p:nvCxnSpPr>
          <p:cNvPr id="281606" name="Straight Arrow Connector 9"/>
          <p:cNvCxnSpPr>
            <a:cxnSpLocks noChangeShapeType="1"/>
          </p:cNvCxnSpPr>
          <p:nvPr/>
        </p:nvCxnSpPr>
        <p:spPr bwMode="auto">
          <a:xfrm>
            <a:off x="2209800" y="3276600"/>
            <a:ext cx="2133600" cy="457200"/>
          </a:xfrm>
          <a:prstGeom prst="straightConnector1">
            <a:avLst/>
          </a:prstGeom>
          <a:noFill/>
          <a:ln w="19050" algn="ctr">
            <a:solidFill>
              <a:srgbClr val="7030A0"/>
            </a:solidFill>
            <a:round/>
            <a:headEnd/>
            <a:tailEnd type="arrow" w="med" len="med"/>
          </a:ln>
        </p:spPr>
      </p:cxnSp>
    </p:spTree>
    <p:extLst>
      <p:ext uri="{BB962C8B-B14F-4D97-AF65-F5344CB8AC3E}">
        <p14:creationId xmlns:p14="http://schemas.microsoft.com/office/powerpoint/2010/main" val="162650316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92D050"/>
            </a:gs>
            <a:gs pos="50000">
              <a:schemeClr val="bg1"/>
            </a:gs>
            <a:gs pos="100000">
              <a:srgbClr val="92D050"/>
            </a:gs>
          </a:gsLst>
          <a:lin ang="150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26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98613" y="1027113"/>
            <a:ext cx="7545387" cy="583088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sp>
        <p:nvSpPr>
          <p:cNvPr id="78850" name="Rectangle 2"/>
          <p:cNvSpPr>
            <a:spLocks noGrp="1" noChangeArrowheads="1"/>
          </p:cNvSpPr>
          <p:nvPr>
            <p:ph type="title"/>
          </p:nvPr>
        </p:nvSpPr>
        <p:spPr>
          <a:xfrm>
            <a:off x="1143000" y="228600"/>
            <a:ext cx="7772400" cy="762000"/>
          </a:xfrm>
        </p:spPr>
        <p:txBody>
          <a:bodyPr/>
          <a:lstStyle/>
          <a:p>
            <a:pPr eaLnBrk="1" hangingPunct="1">
              <a:defRPr/>
            </a:pP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Arial Unicode MS" pitchFamily="34" charset="-128"/>
                <a:cs typeface="Arial Unicode MS" pitchFamily="34" charset="-128"/>
              </a:rPr>
              <a:t>Mortality Time Series</a:t>
            </a:r>
          </a:p>
        </p:txBody>
      </p:sp>
      <p:sp>
        <p:nvSpPr>
          <p:cNvPr id="282628" name="TextBox 5"/>
          <p:cNvSpPr txBox="1">
            <a:spLocks noChangeArrowheads="1"/>
          </p:cNvSpPr>
          <p:nvPr/>
        </p:nvSpPr>
        <p:spPr bwMode="auto">
          <a:xfrm>
            <a:off x="152400" y="1676400"/>
            <a:ext cx="2514600" cy="35394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800" dirty="0">
                <a:solidFill>
                  <a:srgbClr val="000000"/>
                </a:solidFill>
              </a:rPr>
              <a:t>Explain Using</a:t>
            </a:r>
          </a:p>
          <a:p>
            <a:r>
              <a:rPr lang="en-US" sz="2800" dirty="0">
                <a:solidFill>
                  <a:srgbClr val="000000"/>
                </a:solidFill>
              </a:rPr>
              <a:t>PC 2 Scores</a:t>
            </a:r>
          </a:p>
          <a:p>
            <a:endParaRPr lang="en-US" sz="2800" dirty="0">
              <a:solidFill>
                <a:srgbClr val="000000"/>
              </a:solidFill>
            </a:endParaRPr>
          </a:p>
          <a:p>
            <a:endParaRPr lang="en-US" sz="2800" dirty="0">
              <a:solidFill>
                <a:srgbClr val="000000"/>
              </a:solidFill>
            </a:endParaRPr>
          </a:p>
          <a:p>
            <a:r>
              <a:rPr lang="en-US" sz="2800" dirty="0">
                <a:solidFill>
                  <a:srgbClr val="000000"/>
                </a:solidFill>
              </a:rPr>
              <a:t>Steady</a:t>
            </a:r>
          </a:p>
          <a:p>
            <a:r>
              <a:rPr lang="en-US" sz="2800" dirty="0">
                <a:solidFill>
                  <a:srgbClr val="000000"/>
                </a:solidFill>
              </a:rPr>
              <a:t>Improvement</a:t>
            </a:r>
          </a:p>
          <a:p>
            <a:r>
              <a:rPr lang="en-US" sz="2800" dirty="0">
                <a:solidFill>
                  <a:srgbClr val="000000"/>
                </a:solidFill>
              </a:rPr>
              <a:t>To mid-50s</a:t>
            </a:r>
          </a:p>
          <a:p>
            <a:endParaRPr lang="en-US" sz="2800" dirty="0">
              <a:solidFill>
                <a:srgbClr val="000000"/>
              </a:solidFill>
            </a:endParaRPr>
          </a:p>
        </p:txBody>
      </p:sp>
      <p:cxnSp>
        <p:nvCxnSpPr>
          <p:cNvPr id="282630" name="Straight Arrow Connector 9"/>
          <p:cNvCxnSpPr>
            <a:cxnSpLocks noChangeShapeType="1"/>
          </p:cNvCxnSpPr>
          <p:nvPr/>
        </p:nvCxnSpPr>
        <p:spPr bwMode="auto">
          <a:xfrm flipV="1">
            <a:off x="2057400" y="3657600"/>
            <a:ext cx="1066800" cy="685800"/>
          </a:xfrm>
          <a:prstGeom prst="straightConnector1">
            <a:avLst/>
          </a:prstGeom>
          <a:noFill/>
          <a:ln w="19050" algn="ctr">
            <a:solidFill>
              <a:srgbClr val="00FF99"/>
            </a:solidFill>
            <a:round/>
            <a:headEnd/>
            <a:tailEnd type="arrow" w="med" len="med"/>
          </a:ln>
        </p:spPr>
      </p:cxnSp>
    </p:spTree>
    <p:extLst>
      <p:ext uri="{BB962C8B-B14F-4D97-AF65-F5344CB8AC3E}">
        <p14:creationId xmlns:p14="http://schemas.microsoft.com/office/powerpoint/2010/main" val="321932454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92D050"/>
            </a:gs>
            <a:gs pos="50000">
              <a:schemeClr val="bg1"/>
            </a:gs>
            <a:gs pos="100000">
              <a:srgbClr val="92D050"/>
            </a:gs>
          </a:gsLst>
          <a:lin ang="150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26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98613" y="1027113"/>
            <a:ext cx="7545387" cy="583088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sp>
        <p:nvSpPr>
          <p:cNvPr id="78850" name="Rectangle 2"/>
          <p:cNvSpPr>
            <a:spLocks noGrp="1" noChangeArrowheads="1"/>
          </p:cNvSpPr>
          <p:nvPr>
            <p:ph type="title"/>
          </p:nvPr>
        </p:nvSpPr>
        <p:spPr>
          <a:xfrm>
            <a:off x="1143000" y="228600"/>
            <a:ext cx="7772400" cy="762000"/>
          </a:xfrm>
        </p:spPr>
        <p:txBody>
          <a:bodyPr/>
          <a:lstStyle/>
          <a:p>
            <a:pPr eaLnBrk="1" hangingPunct="1">
              <a:defRPr/>
            </a:pP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Arial Unicode MS" pitchFamily="34" charset="-128"/>
                <a:cs typeface="Arial Unicode MS" pitchFamily="34" charset="-128"/>
              </a:rPr>
              <a:t>Mortality Time Series</a:t>
            </a:r>
          </a:p>
        </p:txBody>
      </p:sp>
      <p:sp>
        <p:nvSpPr>
          <p:cNvPr id="282628" name="TextBox 5"/>
          <p:cNvSpPr txBox="1">
            <a:spLocks noChangeArrowheads="1"/>
          </p:cNvSpPr>
          <p:nvPr/>
        </p:nvSpPr>
        <p:spPr bwMode="auto">
          <a:xfrm>
            <a:off x="152400" y="1676400"/>
            <a:ext cx="2514600" cy="4832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800">
                <a:solidFill>
                  <a:srgbClr val="000000"/>
                </a:solidFill>
              </a:rPr>
              <a:t>Explain Using</a:t>
            </a:r>
          </a:p>
          <a:p>
            <a:r>
              <a:rPr lang="en-US" sz="2800">
                <a:solidFill>
                  <a:srgbClr val="000000"/>
                </a:solidFill>
              </a:rPr>
              <a:t>PC 2 Scores</a:t>
            </a:r>
          </a:p>
          <a:p>
            <a:endParaRPr lang="en-US" sz="2800">
              <a:solidFill>
                <a:srgbClr val="000000"/>
              </a:solidFill>
            </a:endParaRPr>
          </a:p>
          <a:p>
            <a:endParaRPr lang="en-US" sz="2800">
              <a:solidFill>
                <a:srgbClr val="000000"/>
              </a:solidFill>
            </a:endParaRPr>
          </a:p>
          <a:p>
            <a:r>
              <a:rPr lang="en-US" sz="2800">
                <a:solidFill>
                  <a:srgbClr val="000000"/>
                </a:solidFill>
              </a:rPr>
              <a:t>Steady</a:t>
            </a:r>
          </a:p>
          <a:p>
            <a:r>
              <a:rPr lang="en-US" sz="2800">
                <a:solidFill>
                  <a:srgbClr val="000000"/>
                </a:solidFill>
              </a:rPr>
              <a:t>Improvement</a:t>
            </a:r>
          </a:p>
          <a:p>
            <a:r>
              <a:rPr lang="en-US" sz="2800">
                <a:solidFill>
                  <a:srgbClr val="000000"/>
                </a:solidFill>
              </a:rPr>
              <a:t>To mid-50s</a:t>
            </a:r>
          </a:p>
          <a:p>
            <a:endParaRPr lang="en-US" sz="2800">
              <a:solidFill>
                <a:srgbClr val="000000"/>
              </a:solidFill>
            </a:endParaRPr>
          </a:p>
          <a:p>
            <a:r>
              <a:rPr lang="en-US" sz="2800">
                <a:solidFill>
                  <a:srgbClr val="000000"/>
                </a:solidFill>
              </a:rPr>
              <a:t>Increasing</a:t>
            </a:r>
          </a:p>
          <a:p>
            <a:r>
              <a:rPr lang="en-US" sz="2800">
                <a:solidFill>
                  <a:srgbClr val="000000"/>
                </a:solidFill>
              </a:rPr>
              <a:t>Automotive</a:t>
            </a:r>
          </a:p>
          <a:p>
            <a:r>
              <a:rPr lang="en-US" sz="2800">
                <a:solidFill>
                  <a:srgbClr val="000000"/>
                </a:solidFill>
              </a:rPr>
              <a:t>Death Rate</a:t>
            </a:r>
          </a:p>
        </p:txBody>
      </p:sp>
      <p:cxnSp>
        <p:nvCxnSpPr>
          <p:cNvPr id="282629" name="Straight Arrow Connector 6"/>
          <p:cNvCxnSpPr>
            <a:cxnSpLocks noChangeShapeType="1"/>
          </p:cNvCxnSpPr>
          <p:nvPr/>
        </p:nvCxnSpPr>
        <p:spPr bwMode="auto">
          <a:xfrm flipV="1">
            <a:off x="2057400" y="3505200"/>
            <a:ext cx="4114800" cy="2667000"/>
          </a:xfrm>
          <a:prstGeom prst="straightConnector1">
            <a:avLst/>
          </a:prstGeom>
          <a:noFill/>
          <a:ln w="19050" algn="ctr">
            <a:solidFill>
              <a:srgbClr val="FFC000"/>
            </a:solidFill>
            <a:round/>
            <a:headEnd/>
            <a:tailEnd type="arrow" w="med" len="med"/>
          </a:ln>
        </p:spPr>
      </p:cxnSp>
      <p:cxnSp>
        <p:nvCxnSpPr>
          <p:cNvPr id="282630" name="Straight Arrow Connector 9"/>
          <p:cNvCxnSpPr>
            <a:cxnSpLocks noChangeShapeType="1"/>
          </p:cNvCxnSpPr>
          <p:nvPr/>
        </p:nvCxnSpPr>
        <p:spPr bwMode="auto">
          <a:xfrm flipV="1">
            <a:off x="2057400" y="3657600"/>
            <a:ext cx="1066800" cy="685800"/>
          </a:xfrm>
          <a:prstGeom prst="straightConnector1">
            <a:avLst/>
          </a:prstGeom>
          <a:noFill/>
          <a:ln w="19050" algn="ctr">
            <a:solidFill>
              <a:srgbClr val="00FF99"/>
            </a:solidFill>
            <a:round/>
            <a:headEnd/>
            <a:tailEnd type="arrow" w="med" len="med"/>
          </a:ln>
        </p:spPr>
      </p:cxnSp>
    </p:spTree>
    <p:extLst>
      <p:ext uri="{BB962C8B-B14F-4D97-AF65-F5344CB8AC3E}">
        <p14:creationId xmlns:p14="http://schemas.microsoft.com/office/powerpoint/2010/main" val="192832818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92D050"/>
            </a:gs>
            <a:gs pos="50000">
              <a:schemeClr val="bg1"/>
            </a:gs>
            <a:gs pos="100000">
              <a:srgbClr val="92D050"/>
            </a:gs>
          </a:gsLst>
          <a:lin ang="150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365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98613" y="1027113"/>
            <a:ext cx="7545387" cy="583088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sp>
        <p:nvSpPr>
          <p:cNvPr id="78850" name="Rectangle 2"/>
          <p:cNvSpPr>
            <a:spLocks noGrp="1" noChangeArrowheads="1"/>
          </p:cNvSpPr>
          <p:nvPr>
            <p:ph type="title"/>
          </p:nvPr>
        </p:nvSpPr>
        <p:spPr>
          <a:xfrm>
            <a:off x="1143000" y="228600"/>
            <a:ext cx="7772400" cy="762000"/>
          </a:xfrm>
        </p:spPr>
        <p:txBody>
          <a:bodyPr/>
          <a:lstStyle/>
          <a:p>
            <a:pPr eaLnBrk="1" hangingPunct="1">
              <a:defRPr/>
            </a:pP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Arial Unicode MS" pitchFamily="34" charset="-128"/>
                <a:cs typeface="Arial Unicode MS" pitchFamily="34" charset="-128"/>
              </a:rPr>
              <a:t>Mortality Time Series</a:t>
            </a:r>
          </a:p>
        </p:txBody>
      </p:sp>
      <p:sp>
        <p:nvSpPr>
          <p:cNvPr id="283652" name="TextBox 5"/>
          <p:cNvSpPr txBox="1">
            <a:spLocks noChangeArrowheads="1"/>
          </p:cNvSpPr>
          <p:nvPr/>
        </p:nvSpPr>
        <p:spPr bwMode="auto">
          <a:xfrm>
            <a:off x="152400" y="1676400"/>
            <a:ext cx="2514600" cy="3970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800">
                <a:solidFill>
                  <a:srgbClr val="000000"/>
                </a:solidFill>
              </a:rPr>
              <a:t>Explain Using</a:t>
            </a:r>
          </a:p>
          <a:p>
            <a:r>
              <a:rPr lang="en-US" sz="2800">
                <a:solidFill>
                  <a:srgbClr val="000000"/>
                </a:solidFill>
              </a:rPr>
              <a:t>PC 2 Scores</a:t>
            </a:r>
          </a:p>
          <a:p>
            <a:endParaRPr lang="en-US" sz="2800">
              <a:solidFill>
                <a:srgbClr val="000000"/>
              </a:solidFill>
            </a:endParaRPr>
          </a:p>
          <a:p>
            <a:endParaRPr lang="en-US" sz="2800">
              <a:solidFill>
                <a:srgbClr val="000000"/>
              </a:solidFill>
            </a:endParaRPr>
          </a:p>
          <a:p>
            <a:endParaRPr lang="en-US" sz="2800">
              <a:solidFill>
                <a:srgbClr val="000000"/>
              </a:solidFill>
            </a:endParaRPr>
          </a:p>
          <a:p>
            <a:r>
              <a:rPr lang="en-US" sz="2800">
                <a:solidFill>
                  <a:srgbClr val="000000"/>
                </a:solidFill>
              </a:rPr>
              <a:t>Corner Finally</a:t>
            </a:r>
          </a:p>
          <a:p>
            <a:r>
              <a:rPr lang="en-US" sz="2800">
                <a:solidFill>
                  <a:srgbClr val="000000"/>
                </a:solidFill>
              </a:rPr>
              <a:t>Turned by</a:t>
            </a:r>
          </a:p>
          <a:p>
            <a:r>
              <a:rPr lang="en-US" sz="2800">
                <a:solidFill>
                  <a:srgbClr val="000000"/>
                </a:solidFill>
              </a:rPr>
              <a:t>Safer Cars</a:t>
            </a:r>
          </a:p>
          <a:p>
            <a:r>
              <a:rPr lang="en-US" sz="2800">
                <a:solidFill>
                  <a:srgbClr val="000000"/>
                </a:solidFill>
              </a:rPr>
              <a:t>&amp; Roads</a:t>
            </a:r>
          </a:p>
        </p:txBody>
      </p:sp>
      <p:cxnSp>
        <p:nvCxnSpPr>
          <p:cNvPr id="283653" name="Straight Arrow Connector 6"/>
          <p:cNvCxnSpPr>
            <a:cxnSpLocks noChangeShapeType="1"/>
          </p:cNvCxnSpPr>
          <p:nvPr/>
        </p:nvCxnSpPr>
        <p:spPr bwMode="auto">
          <a:xfrm flipV="1">
            <a:off x="1600200" y="3429000"/>
            <a:ext cx="4724400" cy="1905000"/>
          </a:xfrm>
          <a:prstGeom prst="straightConnector1">
            <a:avLst/>
          </a:prstGeom>
          <a:noFill/>
          <a:ln w="19050" algn="ctr">
            <a:solidFill>
              <a:srgbClr val="FF0000"/>
            </a:solidFill>
            <a:round/>
            <a:headEnd/>
            <a:tailEnd type="arrow" w="med" len="med"/>
          </a:ln>
        </p:spPr>
      </p:cxnSp>
    </p:spTree>
    <p:extLst>
      <p:ext uri="{BB962C8B-B14F-4D97-AF65-F5344CB8AC3E}">
        <p14:creationId xmlns:p14="http://schemas.microsoft.com/office/powerpoint/2010/main" val="74372843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92D050"/>
            </a:gs>
            <a:gs pos="50000">
              <a:schemeClr val="bg1"/>
            </a:gs>
            <a:gs pos="100000">
              <a:srgbClr val="92D050"/>
            </a:gs>
          </a:gsLst>
          <a:lin ang="150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4674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98613" y="1027113"/>
            <a:ext cx="7545387" cy="583088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sp>
        <p:nvSpPr>
          <p:cNvPr id="78850" name="Rectangle 2"/>
          <p:cNvSpPr>
            <a:spLocks noGrp="1" noChangeArrowheads="1"/>
          </p:cNvSpPr>
          <p:nvPr>
            <p:ph type="title"/>
          </p:nvPr>
        </p:nvSpPr>
        <p:spPr>
          <a:xfrm>
            <a:off x="1143000" y="228600"/>
            <a:ext cx="7772400" cy="762000"/>
          </a:xfrm>
        </p:spPr>
        <p:txBody>
          <a:bodyPr/>
          <a:lstStyle/>
          <a:p>
            <a:pPr eaLnBrk="1" hangingPunct="1">
              <a:defRPr/>
            </a:pP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Arial Unicode MS" pitchFamily="34" charset="-128"/>
                <a:cs typeface="Arial Unicode MS" pitchFamily="34" charset="-128"/>
              </a:rPr>
              <a:t>Mortality Time Series</a:t>
            </a:r>
          </a:p>
        </p:txBody>
      </p:sp>
      <p:sp>
        <p:nvSpPr>
          <p:cNvPr id="284676" name="TextBox 5"/>
          <p:cNvSpPr txBox="1">
            <a:spLocks noChangeArrowheads="1"/>
          </p:cNvSpPr>
          <p:nvPr/>
        </p:nvSpPr>
        <p:spPr bwMode="auto">
          <a:xfrm>
            <a:off x="152400" y="228600"/>
            <a:ext cx="2514600" cy="61247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800" dirty="0" smtClean="0">
                <a:solidFill>
                  <a:srgbClr val="000000"/>
                </a:solidFill>
              </a:rPr>
              <a:t>Scores Plot</a:t>
            </a:r>
          </a:p>
          <a:p>
            <a:endParaRPr lang="en-US" sz="2800" dirty="0" smtClean="0">
              <a:solidFill>
                <a:srgbClr val="000000"/>
              </a:solidFill>
            </a:endParaRPr>
          </a:p>
          <a:p>
            <a:r>
              <a:rPr lang="en-US" sz="2800" dirty="0" smtClean="0">
                <a:solidFill>
                  <a:srgbClr val="000000"/>
                </a:solidFill>
              </a:rPr>
              <a:t>Feature</a:t>
            </a:r>
            <a:endParaRPr lang="en-US" sz="2800" dirty="0">
              <a:solidFill>
                <a:srgbClr val="000000"/>
              </a:solidFill>
            </a:endParaRPr>
          </a:p>
          <a:p>
            <a:r>
              <a:rPr lang="en-US" sz="2800" dirty="0">
                <a:solidFill>
                  <a:srgbClr val="000000"/>
                </a:solidFill>
              </a:rPr>
              <a:t>(Point Cloud)</a:t>
            </a:r>
          </a:p>
          <a:p>
            <a:r>
              <a:rPr lang="en-US" sz="2800" dirty="0">
                <a:solidFill>
                  <a:srgbClr val="000000"/>
                </a:solidFill>
              </a:rPr>
              <a:t>Space View</a:t>
            </a:r>
          </a:p>
          <a:p>
            <a:endParaRPr lang="en-US" sz="2800" dirty="0">
              <a:solidFill>
                <a:srgbClr val="000000"/>
              </a:solidFill>
            </a:endParaRPr>
          </a:p>
          <a:p>
            <a:r>
              <a:rPr lang="en-US" sz="2800" dirty="0">
                <a:solidFill>
                  <a:srgbClr val="000000"/>
                </a:solidFill>
              </a:rPr>
              <a:t>Connecting</a:t>
            </a:r>
          </a:p>
          <a:p>
            <a:r>
              <a:rPr lang="en-US" sz="2800" dirty="0">
                <a:solidFill>
                  <a:srgbClr val="000000"/>
                </a:solidFill>
              </a:rPr>
              <a:t>Lines </a:t>
            </a:r>
          </a:p>
          <a:p>
            <a:r>
              <a:rPr lang="en-US" sz="2800" dirty="0">
                <a:solidFill>
                  <a:srgbClr val="000000"/>
                </a:solidFill>
              </a:rPr>
              <a:t>Highlight</a:t>
            </a:r>
          </a:p>
          <a:p>
            <a:r>
              <a:rPr lang="en-US" sz="2800" dirty="0">
                <a:solidFill>
                  <a:srgbClr val="000000"/>
                </a:solidFill>
              </a:rPr>
              <a:t>Time Order</a:t>
            </a:r>
          </a:p>
          <a:p>
            <a:endParaRPr lang="en-US" sz="2800" dirty="0">
              <a:solidFill>
                <a:srgbClr val="000000"/>
              </a:solidFill>
            </a:endParaRPr>
          </a:p>
          <a:p>
            <a:r>
              <a:rPr lang="en-US" sz="2800" dirty="0">
                <a:solidFill>
                  <a:srgbClr val="000000"/>
                </a:solidFill>
              </a:rPr>
              <a:t>Good View of</a:t>
            </a:r>
          </a:p>
          <a:p>
            <a:r>
              <a:rPr lang="en-US" sz="2800" dirty="0">
                <a:solidFill>
                  <a:srgbClr val="000000"/>
                </a:solidFill>
              </a:rPr>
              <a:t>Historical</a:t>
            </a:r>
          </a:p>
          <a:p>
            <a:r>
              <a:rPr lang="en-US" sz="2800" dirty="0">
                <a:solidFill>
                  <a:srgbClr val="000000"/>
                </a:solidFill>
              </a:rPr>
              <a:t>Effects</a:t>
            </a:r>
          </a:p>
        </p:txBody>
      </p:sp>
      <p:cxnSp>
        <p:nvCxnSpPr>
          <p:cNvPr id="8" name="Straight Arrow Connector 7"/>
          <p:cNvCxnSpPr/>
          <p:nvPr/>
        </p:nvCxnSpPr>
        <p:spPr bwMode="auto">
          <a:xfrm flipV="1">
            <a:off x="1981200" y="3352800"/>
            <a:ext cx="4114800" cy="2362200"/>
          </a:xfrm>
          <a:prstGeom prst="straightConnector1">
            <a:avLst/>
          </a:prstGeom>
          <a:noFill/>
          <a:ln w="1905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arrow"/>
          </a:ln>
          <a:effectLst/>
        </p:spPr>
      </p:cxnSp>
    </p:spTree>
    <p:extLst>
      <p:ext uri="{BB962C8B-B14F-4D97-AF65-F5344CB8AC3E}">
        <p14:creationId xmlns:p14="http://schemas.microsoft.com/office/powerpoint/2010/main" val="205090811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92D050"/>
            </a:gs>
            <a:gs pos="50000">
              <a:schemeClr val="bg1"/>
            </a:gs>
            <a:gs pos="100000">
              <a:srgbClr val="92D050"/>
            </a:gs>
          </a:gsLst>
          <a:lin ang="150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2"/>
          <p:cNvSpPr>
            <a:spLocks noGrp="1" noChangeArrowheads="1"/>
          </p:cNvSpPr>
          <p:nvPr>
            <p:ph type="title"/>
          </p:nvPr>
        </p:nvSpPr>
        <p:spPr>
          <a:xfrm>
            <a:off x="1143000" y="228600"/>
            <a:ext cx="7772400" cy="762000"/>
          </a:xfrm>
        </p:spPr>
        <p:txBody>
          <a:bodyPr/>
          <a:lstStyle/>
          <a:p>
            <a:pPr eaLnBrk="1" hangingPunct="1">
              <a:defRPr/>
            </a:pP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Arial Unicode MS" pitchFamily="34" charset="-128"/>
                <a:cs typeface="Arial Unicode MS" pitchFamily="34" charset="-128"/>
              </a:rPr>
              <a:t>Time Series of Data Objects</a:t>
            </a:r>
          </a:p>
        </p:txBody>
      </p:sp>
      <p:sp>
        <p:nvSpPr>
          <p:cNvPr id="268291" name="TextBox 5"/>
          <p:cNvSpPr txBox="1">
            <a:spLocks noChangeArrowheads="1"/>
          </p:cNvSpPr>
          <p:nvPr/>
        </p:nvSpPr>
        <p:spPr bwMode="auto">
          <a:xfrm>
            <a:off x="533400" y="1676400"/>
            <a:ext cx="8153400" cy="44012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800" dirty="0" smtClean="0">
                <a:solidFill>
                  <a:srgbClr val="000000"/>
                </a:solidFill>
              </a:rPr>
              <a:t>Mortality Data Illustrates an Important Point:</a:t>
            </a:r>
          </a:p>
          <a:p>
            <a:endParaRPr lang="en-US" sz="2800" dirty="0" smtClean="0">
              <a:solidFill>
                <a:srgbClr val="000000"/>
              </a:solidFill>
            </a:endParaRPr>
          </a:p>
          <a:p>
            <a:r>
              <a:rPr lang="en-US" sz="2800" dirty="0" smtClean="0">
                <a:solidFill>
                  <a:srgbClr val="000000"/>
                </a:solidFill>
              </a:rPr>
              <a:t>OODA is more than a “framework”</a:t>
            </a:r>
          </a:p>
          <a:p>
            <a:endParaRPr lang="en-US" sz="2800" dirty="0">
              <a:solidFill>
                <a:srgbClr val="000000"/>
              </a:solidFill>
            </a:endParaRPr>
          </a:p>
          <a:p>
            <a:r>
              <a:rPr lang="en-US" sz="2800" dirty="0" smtClean="0">
                <a:solidFill>
                  <a:srgbClr val="000000"/>
                </a:solidFill>
              </a:rPr>
              <a:t>It Provides a </a:t>
            </a:r>
            <a:r>
              <a:rPr lang="en-US" sz="2800" u="sng" dirty="0" smtClean="0">
                <a:solidFill>
                  <a:srgbClr val="000000"/>
                </a:solidFill>
              </a:rPr>
              <a:t>Focal Point</a:t>
            </a:r>
          </a:p>
          <a:p>
            <a:endParaRPr lang="en-US" sz="2800" dirty="0">
              <a:solidFill>
                <a:srgbClr val="000000"/>
              </a:solidFill>
            </a:endParaRPr>
          </a:p>
          <a:p>
            <a:r>
              <a:rPr lang="en-US" sz="2800" dirty="0" smtClean="0">
                <a:solidFill>
                  <a:srgbClr val="000000"/>
                </a:solidFill>
              </a:rPr>
              <a:t>Highlights Pivotal Choice:</a:t>
            </a:r>
          </a:p>
          <a:p>
            <a:endParaRPr lang="en-US" sz="2800" dirty="0">
              <a:solidFill>
                <a:srgbClr val="000000"/>
              </a:solidFill>
            </a:endParaRPr>
          </a:p>
          <a:p>
            <a:pPr algn="ctr"/>
            <a:r>
              <a:rPr lang="en-US" sz="2800" i="1" dirty="0" smtClean="0">
                <a:solidFill>
                  <a:srgbClr val="000000"/>
                </a:solidFill>
              </a:rPr>
              <a:t>What should be the Data Objects?</a:t>
            </a:r>
          </a:p>
          <a:p>
            <a:endParaRPr lang="en-US" sz="28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373732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92D050"/>
            </a:gs>
            <a:gs pos="50000">
              <a:schemeClr val="bg1"/>
            </a:gs>
            <a:gs pos="100000">
              <a:srgbClr val="92D050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52400"/>
            <a:ext cx="8229600" cy="914400"/>
          </a:xfrm>
        </p:spPr>
        <p:txBody>
          <a:bodyPr/>
          <a:lstStyle/>
          <a:p>
            <a:pPr eaLnBrk="1" hangingPunct="1"/>
            <a:r>
              <a:rPr lang="en-US" smtClean="0"/>
              <a:t>Object Oriented Data Analysis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990600"/>
            <a:ext cx="8229600" cy="5638800"/>
          </a:xfrm>
        </p:spPr>
        <p:txBody>
          <a:bodyPr/>
          <a:lstStyle/>
          <a:p>
            <a:pPr marL="0" indent="0" eaLnBrk="1" hangingPunct="1">
              <a:lnSpc>
                <a:spcPct val="150000"/>
              </a:lnSpc>
              <a:buNone/>
            </a:pPr>
            <a:r>
              <a:rPr lang="en-US" dirty="0" smtClean="0"/>
              <a:t>Reviewer for </a:t>
            </a:r>
            <a:r>
              <a:rPr lang="en-US" i="1" dirty="0" smtClean="0"/>
              <a:t>Annals of Applied Statistics</a:t>
            </a:r>
            <a:r>
              <a:rPr lang="en-US" dirty="0" smtClean="0"/>
              <a:t>:</a:t>
            </a:r>
          </a:p>
          <a:p>
            <a:pPr marL="0" indent="0" eaLnBrk="1" hangingPunct="1">
              <a:lnSpc>
                <a:spcPct val="150000"/>
              </a:lnSpc>
              <a:buNone/>
            </a:pPr>
            <a:r>
              <a:rPr lang="en-US" dirty="0" smtClean="0"/>
              <a:t>Why not just say:</a:t>
            </a:r>
          </a:p>
          <a:p>
            <a:pPr marL="0" indent="0" algn="ctr" eaLnBrk="1" hangingPunct="1">
              <a:lnSpc>
                <a:spcPct val="150000"/>
              </a:lnSpc>
              <a:buNone/>
            </a:pPr>
            <a:r>
              <a:rPr lang="en-US" dirty="0" smtClean="0"/>
              <a:t>“Experimental Units”?</a:t>
            </a:r>
          </a:p>
          <a:p>
            <a:pPr eaLnBrk="1" hangingPunct="1">
              <a:lnSpc>
                <a:spcPct val="150000"/>
              </a:lnSpc>
              <a:buFont typeface="Wingdings" pitchFamily="2" charset="2"/>
              <a:buChar char="q"/>
            </a:pPr>
            <a:r>
              <a:rPr lang="en-US" dirty="0"/>
              <a:t> </a:t>
            </a:r>
            <a:r>
              <a:rPr lang="en-US" dirty="0" smtClean="0"/>
              <a:t> OK, for Conventional Data Types</a:t>
            </a:r>
          </a:p>
          <a:p>
            <a:pPr eaLnBrk="1" hangingPunct="1">
              <a:lnSpc>
                <a:spcPct val="150000"/>
              </a:lnSpc>
              <a:buFont typeface="Wingdings" pitchFamily="2" charset="2"/>
              <a:buChar char="q"/>
            </a:pPr>
            <a:r>
              <a:rPr lang="en-US" dirty="0"/>
              <a:t> </a:t>
            </a:r>
            <a:r>
              <a:rPr lang="en-US" dirty="0" smtClean="0"/>
              <a:t> Clumsier for Very Exotic Objects</a:t>
            </a:r>
          </a:p>
          <a:p>
            <a:pPr marL="0" indent="0" algn="ctr" eaLnBrk="1" hangingPunct="1">
              <a:lnSpc>
                <a:spcPct val="150000"/>
              </a:lnSpc>
              <a:buNone/>
            </a:pPr>
            <a:r>
              <a:rPr lang="en-US" sz="2400" dirty="0" smtClean="0"/>
              <a:t>(images, movies, trees, equivalence classes, …)</a:t>
            </a:r>
          </a:p>
          <a:p>
            <a:pPr eaLnBrk="1" hangingPunct="1">
              <a:lnSpc>
                <a:spcPct val="150000"/>
              </a:lnSpc>
              <a:buFont typeface="Wingdings" pitchFamily="2" charset="2"/>
              <a:buChar char="q"/>
            </a:pPr>
            <a:r>
              <a:rPr lang="en-US" dirty="0"/>
              <a:t> </a:t>
            </a:r>
            <a:r>
              <a:rPr lang="en-US" dirty="0" smtClean="0"/>
              <a:t> Too Much of a Mouthful</a:t>
            </a:r>
          </a:p>
        </p:txBody>
      </p:sp>
    </p:spTree>
    <p:extLst>
      <p:ext uri="{BB962C8B-B14F-4D97-AF65-F5344CB8AC3E}">
        <p14:creationId xmlns:p14="http://schemas.microsoft.com/office/powerpoint/2010/main" val="82204346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92D050"/>
            </a:gs>
            <a:gs pos="50000">
              <a:schemeClr val="bg1"/>
            </a:gs>
            <a:gs pos="100000">
              <a:srgbClr val="92D050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52400"/>
            <a:ext cx="8229600" cy="914400"/>
          </a:xfrm>
        </p:spPr>
        <p:txBody>
          <a:bodyPr/>
          <a:lstStyle/>
          <a:p>
            <a:pPr eaLnBrk="1" hangingPunct="1"/>
            <a:r>
              <a:rPr lang="en-US" smtClean="0"/>
              <a:t>Object Oriented Data Analysis</a:t>
            </a:r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990600"/>
            <a:ext cx="8229600" cy="5638800"/>
          </a:xfrm>
        </p:spPr>
        <p:txBody>
          <a:bodyPr/>
          <a:lstStyle/>
          <a:p>
            <a:pPr eaLnBrk="1" hangingPunct="1">
              <a:lnSpc>
                <a:spcPct val="180000"/>
              </a:lnSpc>
              <a:buFontTx/>
              <a:buNone/>
            </a:pPr>
            <a:r>
              <a:rPr lang="en-US" dirty="0" smtClean="0"/>
              <a:t>Comment from Randy Eubank:</a:t>
            </a:r>
          </a:p>
          <a:p>
            <a:pPr eaLnBrk="1" hangingPunct="1">
              <a:lnSpc>
                <a:spcPct val="180000"/>
              </a:lnSpc>
            </a:pPr>
            <a:r>
              <a:rPr lang="en-US" dirty="0" smtClean="0"/>
              <a:t>This terminology:</a:t>
            </a:r>
          </a:p>
          <a:p>
            <a:pPr algn="ctr" eaLnBrk="1" hangingPunct="1">
              <a:lnSpc>
                <a:spcPct val="180000"/>
              </a:lnSpc>
              <a:buFontTx/>
              <a:buNone/>
            </a:pPr>
            <a:r>
              <a:rPr lang="en-US" dirty="0" smtClean="0"/>
              <a:t>"Object Oriented Data Analysis"</a:t>
            </a:r>
          </a:p>
          <a:p>
            <a:pPr eaLnBrk="1" hangingPunct="1">
              <a:lnSpc>
                <a:spcPct val="180000"/>
              </a:lnSpc>
            </a:pPr>
            <a:r>
              <a:rPr lang="en-US" dirty="0" smtClean="0"/>
              <a:t>First appeared in Florida FDA Meeting:</a:t>
            </a:r>
          </a:p>
          <a:p>
            <a:pPr algn="ctr" eaLnBrk="1" hangingPunct="1">
              <a:lnSpc>
                <a:spcPct val="180000"/>
              </a:lnSpc>
              <a:buFontTx/>
              <a:buNone/>
            </a:pPr>
            <a:r>
              <a:rPr lang="en-US" sz="2400" dirty="0" smtClean="0">
                <a:hlinkClick r:id="rId3"/>
              </a:rPr>
              <a:t>http://www.stat.ufl.edu/symposium/2003/fundat/</a:t>
            </a:r>
            <a:endParaRPr lang="en-US" dirty="0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92D050"/>
            </a:gs>
            <a:gs pos="50000">
              <a:schemeClr val="bg1"/>
            </a:gs>
            <a:gs pos="100000">
              <a:srgbClr val="92D050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52400"/>
            <a:ext cx="8229600" cy="914400"/>
          </a:xfrm>
        </p:spPr>
        <p:txBody>
          <a:bodyPr/>
          <a:lstStyle/>
          <a:p>
            <a:pPr eaLnBrk="1" hangingPunct="1"/>
            <a:r>
              <a:rPr lang="en-US" smtClean="0"/>
              <a:t>Object Oriented Data Analysis</a:t>
            </a:r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990600"/>
            <a:ext cx="8229600" cy="5638800"/>
          </a:xfrm>
        </p:spPr>
        <p:txBody>
          <a:bodyPr/>
          <a:lstStyle/>
          <a:p>
            <a:pPr eaLnBrk="1" hangingPunct="1">
              <a:lnSpc>
                <a:spcPct val="190000"/>
              </a:lnSpc>
              <a:buFontTx/>
              <a:buNone/>
            </a:pPr>
            <a:r>
              <a:rPr lang="en-US" dirty="0" smtClean="0"/>
              <a:t>What is Actually </a:t>
            </a:r>
            <a:r>
              <a:rPr lang="en-US" dirty="0"/>
              <a:t>D</a:t>
            </a:r>
            <a:r>
              <a:rPr lang="en-US" dirty="0" smtClean="0"/>
              <a:t>one?</a:t>
            </a:r>
          </a:p>
          <a:p>
            <a:pPr eaLnBrk="1" hangingPunct="1">
              <a:lnSpc>
                <a:spcPct val="190000"/>
              </a:lnSpc>
              <a:buFontTx/>
              <a:buNone/>
            </a:pPr>
            <a:r>
              <a:rPr lang="en-US" dirty="0" smtClean="0"/>
              <a:t>Major </a:t>
            </a:r>
            <a:r>
              <a:rPr lang="en-US" dirty="0"/>
              <a:t>S</a:t>
            </a:r>
            <a:r>
              <a:rPr lang="en-US" dirty="0" smtClean="0"/>
              <a:t>tatistical Tasks:</a:t>
            </a:r>
          </a:p>
          <a:p>
            <a:pPr eaLnBrk="1" hangingPunct="1"/>
            <a:r>
              <a:rPr lang="en-US" dirty="0" smtClean="0"/>
              <a:t>Understanding Population </a:t>
            </a:r>
            <a:r>
              <a:rPr lang="en-US" dirty="0"/>
              <a:t>S</a:t>
            </a:r>
            <a:r>
              <a:rPr lang="en-US" dirty="0" smtClean="0"/>
              <a:t>tructure</a:t>
            </a:r>
          </a:p>
          <a:p>
            <a:pPr eaLnBrk="1" hangingPunct="1"/>
            <a:r>
              <a:rPr lang="en-US" dirty="0" smtClean="0"/>
              <a:t>Classification (</a:t>
            </a:r>
            <a:r>
              <a:rPr lang="en-US" dirty="0" err="1" smtClean="0"/>
              <a:t>i</a:t>
            </a:r>
            <a:r>
              <a:rPr lang="en-US" dirty="0" smtClean="0"/>
              <a:t>. e. Discrimination)</a:t>
            </a:r>
          </a:p>
          <a:p>
            <a:pPr eaLnBrk="1" hangingPunct="1"/>
            <a:r>
              <a:rPr lang="en-US" dirty="0" smtClean="0"/>
              <a:t>Time Series of Data Objects</a:t>
            </a:r>
          </a:p>
          <a:p>
            <a:pPr eaLnBrk="1" hangingPunct="1"/>
            <a:r>
              <a:rPr lang="en-US" dirty="0" smtClean="0"/>
              <a:t>“Vertical Integration” of </a:t>
            </a:r>
            <a:r>
              <a:rPr lang="en-US" dirty="0" err="1" smtClean="0"/>
              <a:t>Datatypes</a:t>
            </a:r>
            <a:endParaRPr lang="en-US" dirty="0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D357FF"/>
            </a:gs>
            <a:gs pos="50000">
              <a:schemeClr val="bg1"/>
            </a:gs>
            <a:gs pos="100000">
              <a:srgbClr val="DA71FF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792162"/>
          </a:xfrm>
        </p:spPr>
        <p:txBody>
          <a:bodyPr/>
          <a:lstStyle/>
          <a:p>
            <a:pPr eaLnBrk="1" hangingPunct="1"/>
            <a:r>
              <a:rPr lang="en-US" smtClean="0"/>
              <a:t>Visualization</a:t>
            </a:r>
          </a:p>
        </p:txBody>
      </p:sp>
      <p:sp>
        <p:nvSpPr>
          <p:cNvPr id="102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143000"/>
            <a:ext cx="8229600" cy="5410200"/>
          </a:xfrm>
        </p:spPr>
        <p:txBody>
          <a:bodyPr/>
          <a:lstStyle/>
          <a:p>
            <a:pPr eaLnBrk="1" hangingPunct="1">
              <a:lnSpc>
                <a:spcPct val="160000"/>
              </a:lnSpc>
            </a:pPr>
            <a:r>
              <a:rPr lang="en-US" smtClean="0"/>
              <a:t>How do we look at data?</a:t>
            </a:r>
          </a:p>
          <a:p>
            <a:pPr eaLnBrk="1" hangingPunct="1">
              <a:lnSpc>
                <a:spcPct val="160000"/>
              </a:lnSpc>
            </a:pPr>
            <a:r>
              <a:rPr lang="en-US" smtClean="0"/>
              <a:t>Start in Euclidean Space,</a:t>
            </a:r>
          </a:p>
          <a:p>
            <a:pPr eaLnBrk="1" hangingPunct="1">
              <a:lnSpc>
                <a:spcPct val="160000"/>
              </a:lnSpc>
            </a:pPr>
            <a:endParaRPr lang="en-US" smtClean="0"/>
          </a:p>
          <a:p>
            <a:pPr eaLnBrk="1" hangingPunct="1">
              <a:lnSpc>
                <a:spcPct val="160000"/>
              </a:lnSpc>
            </a:pPr>
            <a:endParaRPr lang="en-US" smtClean="0"/>
          </a:p>
          <a:p>
            <a:pPr eaLnBrk="1" hangingPunct="1">
              <a:lnSpc>
                <a:spcPct val="160000"/>
              </a:lnSpc>
            </a:pPr>
            <a:endParaRPr lang="en-US" smtClean="0"/>
          </a:p>
          <a:p>
            <a:pPr eaLnBrk="1" hangingPunct="1">
              <a:lnSpc>
                <a:spcPct val="160000"/>
              </a:lnSpc>
            </a:pPr>
            <a:r>
              <a:rPr lang="en-US" smtClean="0"/>
              <a:t>Will later study other spaces</a:t>
            </a:r>
          </a:p>
        </p:txBody>
      </p:sp>
      <p:graphicFrame>
        <p:nvGraphicFramePr>
          <p:cNvPr id="1026" name="Object 4"/>
          <p:cNvGraphicFramePr>
            <a:graphicFrameLocks noGrp="1" noChangeAspect="1"/>
          </p:cNvGraphicFramePr>
          <p:nvPr>
            <p:ph sz="half" idx="2"/>
          </p:nvPr>
        </p:nvGraphicFramePr>
        <p:xfrm>
          <a:off x="2590800" y="2955925"/>
          <a:ext cx="5791200" cy="2317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2" name="Equation" r:id="rId4" imgW="3365280" imgH="1346040" progId="Equation.3">
                  <p:embed/>
                </p:oleObj>
              </mc:Choice>
              <mc:Fallback>
                <p:oleObj name="Equation" r:id="rId4" imgW="3365280" imgH="1346040" progId="Equation.3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90800" y="2955925"/>
                        <a:ext cx="5791200" cy="23177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D357FF"/>
            </a:gs>
            <a:gs pos="50000">
              <a:schemeClr val="bg1"/>
            </a:gs>
            <a:gs pos="100000">
              <a:srgbClr val="DA71FF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52400"/>
            <a:ext cx="8229600" cy="914400"/>
          </a:xfrm>
        </p:spPr>
        <p:txBody>
          <a:bodyPr/>
          <a:lstStyle/>
          <a:p>
            <a:pPr eaLnBrk="1" hangingPunct="1"/>
            <a:r>
              <a:rPr lang="en-US" smtClean="0"/>
              <a:t>Notation</a:t>
            </a:r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990600"/>
            <a:ext cx="8229600" cy="5638800"/>
          </a:xfrm>
        </p:spPr>
        <p:txBody>
          <a:bodyPr/>
          <a:lstStyle/>
          <a:p>
            <a:pPr eaLnBrk="1" hangingPunct="1">
              <a:lnSpc>
                <a:spcPct val="160000"/>
              </a:lnSpc>
              <a:buFontTx/>
              <a:buNone/>
            </a:pPr>
            <a:r>
              <a:rPr lang="en-US" smtClean="0"/>
              <a:t>Note:   many statisticians prefer “p”, not “d”</a:t>
            </a:r>
          </a:p>
          <a:p>
            <a:pPr algn="ctr" eaLnBrk="1" hangingPunct="1">
              <a:lnSpc>
                <a:spcPct val="160000"/>
              </a:lnSpc>
              <a:buFontTx/>
              <a:buNone/>
            </a:pPr>
            <a:r>
              <a:rPr lang="en-US" smtClean="0"/>
              <a:t>(perhaps for “parameters”</a:t>
            </a:r>
          </a:p>
          <a:p>
            <a:pPr algn="ctr" eaLnBrk="1" hangingPunct="1">
              <a:lnSpc>
                <a:spcPct val="160000"/>
              </a:lnSpc>
              <a:buFontTx/>
              <a:buNone/>
            </a:pPr>
            <a:r>
              <a:rPr lang="en-US" smtClean="0"/>
              <a:t>or “predictors”)</a:t>
            </a:r>
          </a:p>
          <a:p>
            <a:pPr eaLnBrk="1" hangingPunct="1">
              <a:lnSpc>
                <a:spcPct val="160000"/>
              </a:lnSpc>
              <a:buFontTx/>
              <a:buNone/>
            </a:pPr>
            <a:r>
              <a:rPr lang="en-US" smtClean="0"/>
              <a:t>I will use “d” for “dimension”</a:t>
            </a:r>
          </a:p>
          <a:p>
            <a:pPr algn="ctr" eaLnBrk="1" hangingPunct="1">
              <a:lnSpc>
                <a:spcPct val="160000"/>
              </a:lnSpc>
              <a:buFontTx/>
              <a:buNone/>
            </a:pPr>
            <a:r>
              <a:rPr lang="en-US" smtClean="0"/>
              <a:t>(with idea that it is more </a:t>
            </a:r>
          </a:p>
          <a:p>
            <a:pPr algn="ctr" eaLnBrk="1" hangingPunct="1">
              <a:lnSpc>
                <a:spcPct val="160000"/>
              </a:lnSpc>
              <a:buFontTx/>
              <a:buNone/>
            </a:pPr>
            <a:r>
              <a:rPr lang="en-US" smtClean="0"/>
              <a:t>broadly understandable)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D357FF"/>
            </a:gs>
            <a:gs pos="50000">
              <a:schemeClr val="bg1"/>
            </a:gs>
            <a:gs pos="100000">
              <a:srgbClr val="DA71FF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Visualization</a:t>
            </a:r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76200" y="1554115"/>
            <a:ext cx="4038600" cy="4525963"/>
          </a:xfrm>
        </p:spPr>
        <p:txBody>
          <a:bodyPr/>
          <a:lstStyle/>
          <a:p>
            <a:pPr eaLnBrk="1" hangingPunct="1">
              <a:lnSpc>
                <a:spcPct val="160000"/>
              </a:lnSpc>
              <a:buFontTx/>
              <a:buNone/>
            </a:pPr>
            <a:r>
              <a:rPr lang="en-US" sz="2800" dirty="0" smtClean="0"/>
              <a:t>How do we look at Euclidean data?</a:t>
            </a:r>
          </a:p>
          <a:p>
            <a:pPr eaLnBrk="1" hangingPunct="1">
              <a:lnSpc>
                <a:spcPct val="160000"/>
              </a:lnSpc>
            </a:pPr>
            <a:r>
              <a:rPr lang="en-US" sz="2800" dirty="0" smtClean="0"/>
              <a:t>1-d:  histograms, etc.</a:t>
            </a:r>
          </a:p>
          <a:p>
            <a:pPr eaLnBrk="1" hangingPunct="1">
              <a:lnSpc>
                <a:spcPct val="160000"/>
              </a:lnSpc>
            </a:pPr>
            <a:r>
              <a:rPr lang="en-US" sz="2800" dirty="0" smtClean="0"/>
              <a:t>2-d:  scatterplots</a:t>
            </a:r>
          </a:p>
          <a:p>
            <a:pPr eaLnBrk="1" hangingPunct="1">
              <a:lnSpc>
                <a:spcPct val="160000"/>
              </a:lnSpc>
            </a:pPr>
            <a:r>
              <a:rPr lang="en-US" sz="2800" dirty="0" smtClean="0"/>
              <a:t>3-d:  spinning point clouds</a:t>
            </a:r>
          </a:p>
        </p:txBody>
      </p:sp>
      <p:pic>
        <p:nvPicPr>
          <p:cNvPr id="4" name="HierArchEG1d0p2.mpg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3810000" y="2117678"/>
            <a:ext cx="5334000" cy="3962400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D357FF"/>
            </a:gs>
            <a:gs pos="50000">
              <a:schemeClr val="bg1"/>
            </a:gs>
            <a:gs pos="100000">
              <a:srgbClr val="DA71FF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Visualization</a:t>
            </a:r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600200"/>
            <a:ext cx="8153400" cy="4525963"/>
          </a:xfrm>
        </p:spPr>
        <p:txBody>
          <a:bodyPr/>
          <a:lstStyle/>
          <a:p>
            <a:pPr eaLnBrk="1" hangingPunct="1">
              <a:lnSpc>
                <a:spcPct val="160000"/>
              </a:lnSpc>
              <a:buFontTx/>
              <a:buNone/>
            </a:pPr>
            <a:r>
              <a:rPr lang="en-US" smtClean="0"/>
              <a:t>How do we look at Euclidean data?</a:t>
            </a:r>
          </a:p>
          <a:p>
            <a:pPr eaLnBrk="1" hangingPunct="1">
              <a:lnSpc>
                <a:spcPct val="160000"/>
              </a:lnSpc>
            </a:pPr>
            <a:r>
              <a:rPr lang="en-US" smtClean="0"/>
              <a:t>Higher Dimensions?</a:t>
            </a:r>
          </a:p>
          <a:p>
            <a:pPr eaLnBrk="1" hangingPunct="1">
              <a:lnSpc>
                <a:spcPct val="160000"/>
              </a:lnSpc>
              <a:buFontTx/>
              <a:buNone/>
            </a:pPr>
            <a:r>
              <a:rPr lang="en-US" smtClean="0"/>
              <a:t>Workhorse Idea:    Projections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2">
                <a:lumMod val="60000"/>
                <a:lumOff val="40000"/>
              </a:schemeClr>
            </a:gs>
            <a:gs pos="50000">
              <a:schemeClr val="bg1"/>
            </a:gs>
            <a:gs pos="100000">
              <a:schemeClr val="accent2">
                <a:lumMod val="60000"/>
                <a:lumOff val="40000"/>
              </a:schemeClr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52400"/>
            <a:ext cx="8229600" cy="914400"/>
          </a:xfrm>
        </p:spPr>
        <p:txBody>
          <a:bodyPr/>
          <a:lstStyle/>
          <a:p>
            <a:pPr eaLnBrk="1" hangingPunct="1"/>
            <a:r>
              <a:rPr lang="en-US" smtClean="0"/>
              <a:t>Administrative Info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990600"/>
            <a:ext cx="8229600" cy="5638800"/>
          </a:xfrm>
        </p:spPr>
        <p:txBody>
          <a:bodyPr/>
          <a:lstStyle/>
          <a:p>
            <a:pPr eaLnBrk="1" hangingPunct="1">
              <a:lnSpc>
                <a:spcPct val="150000"/>
              </a:lnSpc>
            </a:pPr>
            <a:r>
              <a:rPr lang="en-US" dirty="0" smtClean="0"/>
              <a:t>Details on Course Web Page</a:t>
            </a:r>
          </a:p>
          <a:p>
            <a:pPr lvl="1" eaLnBrk="1" hangingPunct="1">
              <a:lnSpc>
                <a:spcPct val="150000"/>
              </a:lnSpc>
            </a:pPr>
            <a:r>
              <a:rPr lang="en-US" dirty="0" smtClean="0"/>
              <a:t>Google:   “</a:t>
            </a:r>
            <a:r>
              <a:rPr lang="en-US" dirty="0" err="1" smtClean="0"/>
              <a:t>Marron</a:t>
            </a:r>
            <a:r>
              <a:rPr lang="en-US" dirty="0" smtClean="0"/>
              <a:t> Courses”</a:t>
            </a:r>
          </a:p>
          <a:p>
            <a:pPr lvl="1" eaLnBrk="1" hangingPunct="1">
              <a:lnSpc>
                <a:spcPct val="150000"/>
              </a:lnSpc>
            </a:pPr>
            <a:r>
              <a:rPr lang="en-US" dirty="0" smtClean="0"/>
              <a:t>Choose This Course</a:t>
            </a:r>
          </a:p>
          <a:p>
            <a:pPr marL="457200" lvl="1" indent="0" eaLnBrk="1" hangingPunct="1">
              <a:lnSpc>
                <a:spcPct val="150000"/>
              </a:lnSpc>
              <a:buNone/>
            </a:pPr>
            <a:endParaRPr lang="en-US" dirty="0" smtClean="0"/>
          </a:p>
          <a:p>
            <a:pPr eaLnBrk="1" hangingPunct="1">
              <a:lnSpc>
                <a:spcPct val="150000"/>
              </a:lnSpc>
            </a:pPr>
            <a:r>
              <a:rPr lang="en-US" dirty="0" smtClean="0"/>
              <a:t>Go Through These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D357FF"/>
            </a:gs>
            <a:gs pos="50000">
              <a:schemeClr val="bg1"/>
            </a:gs>
            <a:gs pos="100000">
              <a:srgbClr val="DA71FF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Projection</a:t>
            </a:r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600200"/>
            <a:ext cx="8153400" cy="4525963"/>
          </a:xfrm>
        </p:spPr>
        <p:txBody>
          <a:bodyPr/>
          <a:lstStyle/>
          <a:p>
            <a:pPr eaLnBrk="1" hangingPunct="1">
              <a:lnSpc>
                <a:spcPct val="160000"/>
              </a:lnSpc>
              <a:buFontTx/>
              <a:buNone/>
            </a:pPr>
            <a:r>
              <a:rPr lang="en-US" smtClean="0"/>
              <a:t>Important Point</a:t>
            </a:r>
          </a:p>
          <a:p>
            <a:pPr eaLnBrk="1" hangingPunct="1">
              <a:lnSpc>
                <a:spcPct val="160000"/>
              </a:lnSpc>
            </a:pPr>
            <a:r>
              <a:rPr lang="en-US" smtClean="0"/>
              <a:t>There are many “directions of interest” on which projection is useful</a:t>
            </a:r>
          </a:p>
          <a:p>
            <a:pPr eaLnBrk="1" hangingPunct="1">
              <a:lnSpc>
                <a:spcPct val="160000"/>
              </a:lnSpc>
              <a:buFontTx/>
              <a:buNone/>
            </a:pPr>
            <a:r>
              <a:rPr lang="en-US" smtClean="0"/>
              <a:t>An important set of directions:</a:t>
            </a:r>
          </a:p>
          <a:p>
            <a:pPr algn="ctr" eaLnBrk="1" hangingPunct="1">
              <a:lnSpc>
                <a:spcPct val="160000"/>
              </a:lnSpc>
              <a:buFontTx/>
              <a:buNone/>
            </a:pPr>
            <a:r>
              <a:rPr lang="en-US" smtClean="0"/>
              <a:t>Principal Components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accent1">
                <a:lumMod val="75000"/>
              </a:schemeClr>
            </a:gs>
            <a:gs pos="50000">
              <a:schemeClr val="bg1"/>
            </a:gs>
            <a:gs pos="100000">
              <a:schemeClr val="accent1">
                <a:lumMod val="75000"/>
              </a:schemeClr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ko-KR" sz="3200" smtClean="0">
                <a:ea typeface="Gulim" pitchFamily="34" charset="-127"/>
              </a:rPr>
              <a:t>Illustration of Multivariate View: Raw Data</a:t>
            </a:r>
          </a:p>
        </p:txBody>
      </p:sp>
      <p:pic>
        <p:nvPicPr>
          <p:cNvPr id="23555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09600" y="1368425"/>
            <a:ext cx="7772400" cy="5489575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accent1">
                <a:lumMod val="75000"/>
              </a:schemeClr>
            </a:gs>
            <a:gs pos="50000">
              <a:schemeClr val="bg1"/>
            </a:gs>
            <a:gs pos="100000">
              <a:schemeClr val="accent1">
                <a:lumMod val="75000"/>
              </a:schemeClr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ko-KR" sz="3200" smtClean="0">
                <a:ea typeface="Gulim" pitchFamily="34" charset="-127"/>
              </a:rPr>
              <a:t>Illustration of Multivariate View: Highlight One</a:t>
            </a:r>
          </a:p>
        </p:txBody>
      </p:sp>
      <p:pic>
        <p:nvPicPr>
          <p:cNvPr id="24579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11188" y="1370013"/>
            <a:ext cx="7786687" cy="5500687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accent1">
                <a:lumMod val="75000"/>
              </a:schemeClr>
            </a:gs>
            <a:gs pos="50000">
              <a:schemeClr val="bg1"/>
            </a:gs>
            <a:gs pos="100000">
              <a:schemeClr val="accent1">
                <a:lumMod val="75000"/>
              </a:schemeClr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274638"/>
            <a:ext cx="8686800" cy="1143000"/>
          </a:xfrm>
        </p:spPr>
        <p:txBody>
          <a:bodyPr/>
          <a:lstStyle/>
          <a:p>
            <a:pPr eaLnBrk="1" hangingPunct="1"/>
            <a:r>
              <a:rPr lang="en-US" altLang="ko-KR" sz="3200" smtClean="0">
                <a:ea typeface="Gulim" pitchFamily="34" charset="-127"/>
              </a:rPr>
              <a:t>Illustration of Multivariate View: Gene 1 Express</a:t>
            </a:r>
            <a:r>
              <a:rPr lang="en-US" altLang="ko-KR" sz="3200" smtClean="0">
                <a:latin typeface="Tahoma" pitchFamily="34" charset="0"/>
                <a:ea typeface="Gulim" pitchFamily="34" charset="-127"/>
              </a:rPr>
              <a:t>’</a:t>
            </a:r>
            <a:r>
              <a:rPr lang="en-US" altLang="ko-KR" sz="3200" smtClean="0">
                <a:ea typeface="Gulim" pitchFamily="34" charset="-127"/>
              </a:rPr>
              <a:t>n</a:t>
            </a:r>
          </a:p>
        </p:txBody>
      </p:sp>
      <p:pic>
        <p:nvPicPr>
          <p:cNvPr id="25603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11188" y="1370013"/>
            <a:ext cx="7786687" cy="5500687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accent1">
                <a:lumMod val="75000"/>
              </a:schemeClr>
            </a:gs>
            <a:gs pos="50000">
              <a:schemeClr val="bg1"/>
            </a:gs>
            <a:gs pos="100000">
              <a:schemeClr val="accent1">
                <a:lumMod val="75000"/>
              </a:schemeClr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ko-KR" sz="3200" smtClean="0">
                <a:ea typeface="Gulim" pitchFamily="34" charset="-127"/>
              </a:rPr>
              <a:t>Illustration of Multivariate View: Gene 2 Express</a:t>
            </a:r>
            <a:r>
              <a:rPr lang="en-US" altLang="ko-KR" sz="3200" smtClean="0">
                <a:latin typeface="Tahoma" pitchFamily="34" charset="0"/>
                <a:ea typeface="Gulim" pitchFamily="34" charset="-127"/>
              </a:rPr>
              <a:t>’</a:t>
            </a:r>
            <a:r>
              <a:rPr lang="en-US" altLang="ko-KR" sz="3200" smtClean="0">
                <a:ea typeface="Gulim" pitchFamily="34" charset="-127"/>
              </a:rPr>
              <a:t>n</a:t>
            </a:r>
          </a:p>
        </p:txBody>
      </p:sp>
      <p:pic>
        <p:nvPicPr>
          <p:cNvPr id="26627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11188" y="1370013"/>
            <a:ext cx="7786687" cy="5500687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accent1">
                <a:lumMod val="75000"/>
              </a:schemeClr>
            </a:gs>
            <a:gs pos="50000">
              <a:schemeClr val="bg1"/>
            </a:gs>
            <a:gs pos="100000">
              <a:schemeClr val="accent1">
                <a:lumMod val="75000"/>
              </a:schemeClr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ko-KR" sz="3200" smtClean="0">
                <a:ea typeface="Gulim" pitchFamily="34" charset="-127"/>
              </a:rPr>
              <a:t>Illustration of Multivariate View: Gene 3 Express</a:t>
            </a:r>
            <a:r>
              <a:rPr lang="en-US" altLang="ko-KR" sz="3200" smtClean="0">
                <a:latin typeface="Tahoma" pitchFamily="34" charset="0"/>
                <a:ea typeface="Gulim" pitchFamily="34" charset="-127"/>
              </a:rPr>
              <a:t>’</a:t>
            </a:r>
            <a:r>
              <a:rPr lang="en-US" altLang="ko-KR" sz="3200" smtClean="0">
                <a:ea typeface="Gulim" pitchFamily="34" charset="-127"/>
              </a:rPr>
              <a:t>n</a:t>
            </a:r>
          </a:p>
        </p:txBody>
      </p:sp>
      <p:pic>
        <p:nvPicPr>
          <p:cNvPr id="27651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11188" y="1370013"/>
            <a:ext cx="7786687" cy="5500687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accent1">
                <a:lumMod val="75000"/>
              </a:schemeClr>
            </a:gs>
            <a:gs pos="50000">
              <a:schemeClr val="bg1"/>
            </a:gs>
            <a:gs pos="100000">
              <a:schemeClr val="accent1">
                <a:lumMod val="75000"/>
              </a:schemeClr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ko-KR" sz="3200" smtClean="0">
                <a:ea typeface="Gulim" pitchFamily="34" charset="-127"/>
              </a:rPr>
              <a:t>Illust</a:t>
            </a:r>
            <a:r>
              <a:rPr lang="en-US" altLang="ko-KR" sz="3200" smtClean="0">
                <a:latin typeface="Tahoma" pitchFamily="34" charset="0"/>
                <a:ea typeface="Gulim" pitchFamily="34" charset="-127"/>
              </a:rPr>
              <a:t>’</a:t>
            </a:r>
            <a:r>
              <a:rPr lang="en-US" altLang="ko-KR" sz="3200" smtClean="0">
                <a:ea typeface="Gulim" pitchFamily="34" charset="-127"/>
              </a:rPr>
              <a:t>n of Multivar. View: 1-d Projection, X-axis</a:t>
            </a:r>
          </a:p>
        </p:txBody>
      </p:sp>
      <p:pic>
        <p:nvPicPr>
          <p:cNvPr id="28675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11188" y="1370013"/>
            <a:ext cx="7786687" cy="5500687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accent1">
                <a:lumMod val="75000"/>
              </a:schemeClr>
            </a:gs>
            <a:gs pos="50000">
              <a:schemeClr val="bg1"/>
            </a:gs>
            <a:gs pos="100000">
              <a:schemeClr val="accent1">
                <a:lumMod val="75000"/>
              </a:schemeClr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ko-KR" sz="3200" smtClean="0">
                <a:ea typeface="Gulim" pitchFamily="34" charset="-127"/>
              </a:rPr>
              <a:t>Illust</a:t>
            </a:r>
            <a:r>
              <a:rPr lang="en-US" altLang="ko-KR" sz="3200" smtClean="0">
                <a:latin typeface="Tahoma" pitchFamily="34" charset="0"/>
                <a:ea typeface="Gulim" pitchFamily="34" charset="-127"/>
              </a:rPr>
              <a:t>’</a:t>
            </a:r>
            <a:r>
              <a:rPr lang="en-US" altLang="ko-KR" sz="3200" smtClean="0">
                <a:ea typeface="Gulim" pitchFamily="34" charset="-127"/>
              </a:rPr>
              <a:t>n of Multivar. View: X-Projection, 1-d view</a:t>
            </a:r>
          </a:p>
        </p:txBody>
      </p:sp>
      <p:pic>
        <p:nvPicPr>
          <p:cNvPr id="29699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94360" y="1370013"/>
            <a:ext cx="7786687" cy="5500687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accent1">
                <a:lumMod val="75000"/>
              </a:schemeClr>
            </a:gs>
            <a:gs pos="50000">
              <a:schemeClr val="bg1"/>
            </a:gs>
            <a:gs pos="100000">
              <a:schemeClr val="accent1">
                <a:lumMod val="75000"/>
              </a:schemeClr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ko-KR" sz="3200" smtClean="0">
                <a:ea typeface="Gulim" pitchFamily="34" charset="-127"/>
              </a:rPr>
              <a:t>Illust</a:t>
            </a:r>
            <a:r>
              <a:rPr lang="en-US" altLang="ko-KR" sz="3200" smtClean="0">
                <a:latin typeface="Tahoma" pitchFamily="34" charset="0"/>
                <a:ea typeface="Gulim" pitchFamily="34" charset="-127"/>
              </a:rPr>
              <a:t>’</a:t>
            </a:r>
            <a:r>
              <a:rPr lang="en-US" altLang="ko-KR" sz="3200" smtClean="0">
                <a:ea typeface="Gulim" pitchFamily="34" charset="-127"/>
              </a:rPr>
              <a:t>n of Multivar. View: X-Projection, 1-d view</a:t>
            </a:r>
          </a:p>
        </p:txBody>
      </p:sp>
      <p:pic>
        <p:nvPicPr>
          <p:cNvPr id="29699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95313" y="1370013"/>
            <a:ext cx="7786687" cy="5500687"/>
          </a:xfrm>
          <a:noFill/>
        </p:spPr>
      </p:pic>
      <p:sp>
        <p:nvSpPr>
          <p:cNvPr id="2" name="TextBox 1"/>
          <p:cNvSpPr txBox="1"/>
          <p:nvPr/>
        </p:nvSpPr>
        <p:spPr>
          <a:xfrm>
            <a:off x="5638800" y="2099101"/>
            <a:ext cx="3352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X Coordinates</a:t>
            </a:r>
          </a:p>
          <a:p>
            <a:r>
              <a:rPr lang="en-US" sz="2400" dirty="0" smtClean="0"/>
              <a:t>Are Projections</a:t>
            </a:r>
            <a:endParaRPr lang="en-US" sz="2400" dirty="0"/>
          </a:p>
        </p:txBody>
      </p:sp>
      <p:cxnSp>
        <p:nvCxnSpPr>
          <p:cNvPr id="4" name="Straight Arrow Connector 3"/>
          <p:cNvCxnSpPr/>
          <p:nvPr/>
        </p:nvCxnSpPr>
        <p:spPr>
          <a:xfrm flipH="1">
            <a:off x="3581400" y="2286000"/>
            <a:ext cx="2057400" cy="1447800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>
            <a:off x="3520440" y="3779520"/>
            <a:ext cx="76200" cy="246888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664111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accent1">
                <a:lumMod val="75000"/>
              </a:schemeClr>
            </a:gs>
            <a:gs pos="50000">
              <a:schemeClr val="bg1"/>
            </a:gs>
            <a:gs pos="100000">
              <a:schemeClr val="accent1">
                <a:lumMod val="75000"/>
              </a:schemeClr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ko-KR" sz="3200" smtClean="0">
                <a:ea typeface="Gulim" pitchFamily="34" charset="-127"/>
              </a:rPr>
              <a:t>Illust</a:t>
            </a:r>
            <a:r>
              <a:rPr lang="en-US" altLang="ko-KR" sz="3200" smtClean="0">
                <a:latin typeface="Tahoma" pitchFamily="34" charset="0"/>
                <a:ea typeface="Gulim" pitchFamily="34" charset="-127"/>
              </a:rPr>
              <a:t>’</a:t>
            </a:r>
            <a:r>
              <a:rPr lang="en-US" altLang="ko-KR" sz="3200" smtClean="0">
                <a:ea typeface="Gulim" pitchFamily="34" charset="-127"/>
              </a:rPr>
              <a:t>n of Multivar. View: X-Projection, 1-d view</a:t>
            </a:r>
          </a:p>
        </p:txBody>
      </p:sp>
      <p:pic>
        <p:nvPicPr>
          <p:cNvPr id="29699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95313" y="1370013"/>
            <a:ext cx="7786687" cy="5500687"/>
          </a:xfrm>
          <a:noFill/>
        </p:spPr>
      </p:pic>
      <p:sp>
        <p:nvSpPr>
          <p:cNvPr id="2" name="TextBox 1"/>
          <p:cNvSpPr txBox="1"/>
          <p:nvPr/>
        </p:nvSpPr>
        <p:spPr>
          <a:xfrm>
            <a:off x="5638800" y="5181600"/>
            <a:ext cx="3352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Y</a:t>
            </a:r>
            <a:r>
              <a:rPr lang="en-US" sz="2400" dirty="0" smtClean="0"/>
              <a:t> Coordinates Show</a:t>
            </a:r>
          </a:p>
          <a:p>
            <a:r>
              <a:rPr lang="en-US" sz="2400" dirty="0" smtClean="0"/>
              <a:t>Order in Data Set</a:t>
            </a:r>
          </a:p>
          <a:p>
            <a:r>
              <a:rPr lang="en-US" sz="2400" dirty="0" smtClean="0"/>
              <a:t>(or Random)</a:t>
            </a:r>
            <a:endParaRPr lang="en-US" sz="2400" dirty="0"/>
          </a:p>
        </p:txBody>
      </p:sp>
      <p:cxnSp>
        <p:nvCxnSpPr>
          <p:cNvPr id="4" name="Straight Arrow Connector 3"/>
          <p:cNvCxnSpPr/>
          <p:nvPr/>
        </p:nvCxnSpPr>
        <p:spPr>
          <a:xfrm flipH="1" flipV="1">
            <a:off x="3581400" y="3810000"/>
            <a:ext cx="2057400" cy="1524000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 flipH="1">
            <a:off x="1676400" y="3749040"/>
            <a:ext cx="1752600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398676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2">
                <a:lumMod val="60000"/>
                <a:lumOff val="40000"/>
              </a:schemeClr>
            </a:gs>
            <a:gs pos="50000">
              <a:schemeClr val="bg1"/>
            </a:gs>
            <a:gs pos="100000">
              <a:schemeClr val="accent2">
                <a:lumMod val="60000"/>
                <a:lumOff val="40000"/>
              </a:schemeClr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52400"/>
            <a:ext cx="8229600" cy="914400"/>
          </a:xfrm>
        </p:spPr>
        <p:txBody>
          <a:bodyPr/>
          <a:lstStyle/>
          <a:p>
            <a:pPr eaLnBrk="1" hangingPunct="1"/>
            <a:r>
              <a:rPr lang="en-US" smtClean="0"/>
              <a:t>Who are we?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990600"/>
            <a:ext cx="8229600" cy="5638800"/>
          </a:xfrm>
        </p:spPr>
        <p:txBody>
          <a:bodyPr/>
          <a:lstStyle/>
          <a:p>
            <a:pPr eaLnBrk="1" hangingPunct="1"/>
            <a:r>
              <a:rPr lang="en-US" dirty="0" smtClean="0"/>
              <a:t>Varying Levels of Expertise</a:t>
            </a:r>
          </a:p>
          <a:p>
            <a:pPr lvl="1" eaLnBrk="1" hangingPunct="1"/>
            <a:r>
              <a:rPr lang="en-US" dirty="0" smtClean="0"/>
              <a:t>2</a:t>
            </a:r>
            <a:r>
              <a:rPr lang="en-US" baseline="30000" dirty="0" smtClean="0"/>
              <a:t>nd</a:t>
            </a:r>
            <a:r>
              <a:rPr lang="en-US" dirty="0" smtClean="0"/>
              <a:t> Year Graduate Students</a:t>
            </a:r>
          </a:p>
          <a:p>
            <a:pPr lvl="1" eaLnBrk="1" hangingPunct="1"/>
            <a:r>
              <a:rPr lang="en-US" dirty="0" smtClean="0"/>
              <a:t>…</a:t>
            </a:r>
          </a:p>
          <a:p>
            <a:pPr lvl="1" eaLnBrk="1" hangingPunct="1"/>
            <a:r>
              <a:rPr lang="en-US" dirty="0" smtClean="0"/>
              <a:t>Senior Researchers</a:t>
            </a:r>
          </a:p>
          <a:p>
            <a:pPr eaLnBrk="1" hangingPunct="1"/>
            <a:r>
              <a:rPr lang="en-US" dirty="0" smtClean="0"/>
              <a:t>Various Backgrounds</a:t>
            </a:r>
          </a:p>
          <a:p>
            <a:pPr lvl="1" eaLnBrk="1" hangingPunct="1"/>
            <a:r>
              <a:rPr lang="en-US" dirty="0" smtClean="0"/>
              <a:t>Statistics </a:t>
            </a:r>
          </a:p>
          <a:p>
            <a:pPr lvl="1" eaLnBrk="1" hangingPunct="1"/>
            <a:r>
              <a:rPr lang="en-US" dirty="0" smtClean="0"/>
              <a:t>Computer Science – Imaging</a:t>
            </a:r>
          </a:p>
          <a:p>
            <a:pPr lvl="1" eaLnBrk="1" hangingPunct="1"/>
            <a:r>
              <a:rPr lang="en-US" dirty="0" smtClean="0"/>
              <a:t>Bioinformatics</a:t>
            </a:r>
          </a:p>
          <a:p>
            <a:pPr lvl="1" eaLnBrk="1" hangingPunct="1"/>
            <a:r>
              <a:rPr lang="en-US" dirty="0" smtClean="0"/>
              <a:t>Pharmacy</a:t>
            </a:r>
          </a:p>
          <a:p>
            <a:pPr lvl="1" eaLnBrk="1" hangingPunct="1"/>
            <a:r>
              <a:rPr lang="en-US" dirty="0" smtClean="0"/>
              <a:t>Others?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accent1">
                <a:lumMod val="75000"/>
              </a:schemeClr>
            </a:gs>
            <a:gs pos="50000">
              <a:schemeClr val="bg1"/>
            </a:gs>
            <a:gs pos="100000">
              <a:schemeClr val="accent1">
                <a:lumMod val="75000"/>
              </a:schemeClr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ko-KR" sz="3200" smtClean="0">
                <a:ea typeface="Gulim" pitchFamily="34" charset="-127"/>
              </a:rPr>
              <a:t>Illust</a:t>
            </a:r>
            <a:r>
              <a:rPr lang="en-US" altLang="ko-KR" sz="3200" smtClean="0">
                <a:latin typeface="Tahoma" pitchFamily="34" charset="0"/>
                <a:ea typeface="Gulim" pitchFamily="34" charset="-127"/>
              </a:rPr>
              <a:t>’</a:t>
            </a:r>
            <a:r>
              <a:rPr lang="en-US" altLang="ko-KR" sz="3200" smtClean="0">
                <a:ea typeface="Gulim" pitchFamily="34" charset="-127"/>
              </a:rPr>
              <a:t>n of Multivar. View: X-Projection, 1-d view</a:t>
            </a:r>
          </a:p>
        </p:txBody>
      </p:sp>
      <p:pic>
        <p:nvPicPr>
          <p:cNvPr id="29699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95313" y="1370013"/>
            <a:ext cx="7786687" cy="5500687"/>
          </a:xfrm>
          <a:noFill/>
        </p:spPr>
      </p:pic>
      <p:sp>
        <p:nvSpPr>
          <p:cNvPr id="2" name="TextBox 1"/>
          <p:cNvSpPr txBox="1"/>
          <p:nvPr/>
        </p:nvSpPr>
        <p:spPr>
          <a:xfrm>
            <a:off x="-17060" y="5657671"/>
            <a:ext cx="375086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Smooth histogram = </a:t>
            </a:r>
          </a:p>
          <a:p>
            <a:r>
              <a:rPr lang="en-US" sz="2400" dirty="0" smtClean="0"/>
              <a:t>Kernel Density Estimate</a:t>
            </a:r>
            <a:endParaRPr lang="en-US" sz="2400" dirty="0"/>
          </a:p>
        </p:txBody>
      </p:sp>
      <p:cxnSp>
        <p:nvCxnSpPr>
          <p:cNvPr id="4" name="Straight Arrow Connector 3"/>
          <p:cNvCxnSpPr/>
          <p:nvPr/>
        </p:nvCxnSpPr>
        <p:spPr>
          <a:xfrm flipV="1">
            <a:off x="2057400" y="4572000"/>
            <a:ext cx="1447800" cy="1219200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647240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accent1">
                <a:lumMod val="75000"/>
              </a:schemeClr>
            </a:gs>
            <a:gs pos="50000">
              <a:schemeClr val="bg1"/>
            </a:gs>
            <a:gs pos="100000">
              <a:schemeClr val="accent1">
                <a:lumMod val="75000"/>
              </a:schemeClr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ko-KR" sz="3200" smtClean="0">
                <a:ea typeface="Gulim" pitchFamily="34" charset="-127"/>
              </a:rPr>
              <a:t>Illust</a:t>
            </a:r>
            <a:r>
              <a:rPr lang="en-US" altLang="ko-KR" sz="3200" smtClean="0">
                <a:latin typeface="Tahoma" pitchFamily="34" charset="0"/>
                <a:ea typeface="Gulim" pitchFamily="34" charset="-127"/>
              </a:rPr>
              <a:t>’</a:t>
            </a:r>
            <a:r>
              <a:rPr lang="en-US" altLang="ko-KR" sz="3200" smtClean="0">
                <a:ea typeface="Gulim" pitchFamily="34" charset="-127"/>
              </a:rPr>
              <a:t>n of Multivar. View: 1-d Projection, Y-axis</a:t>
            </a:r>
          </a:p>
        </p:txBody>
      </p:sp>
      <p:pic>
        <p:nvPicPr>
          <p:cNvPr id="30723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11188" y="1370013"/>
            <a:ext cx="7786687" cy="5500687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accent1">
                <a:lumMod val="75000"/>
              </a:schemeClr>
            </a:gs>
            <a:gs pos="50000">
              <a:schemeClr val="bg1"/>
            </a:gs>
            <a:gs pos="100000">
              <a:schemeClr val="accent1">
                <a:lumMod val="75000"/>
              </a:schemeClr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ko-KR" sz="3200" smtClean="0">
                <a:ea typeface="Gulim" pitchFamily="34" charset="-127"/>
              </a:rPr>
              <a:t>Illust</a:t>
            </a:r>
            <a:r>
              <a:rPr lang="en-US" altLang="ko-KR" sz="3200" smtClean="0">
                <a:latin typeface="Tahoma" pitchFamily="34" charset="0"/>
                <a:ea typeface="Gulim" pitchFamily="34" charset="-127"/>
              </a:rPr>
              <a:t>’</a:t>
            </a:r>
            <a:r>
              <a:rPr lang="en-US" altLang="ko-KR" sz="3200" smtClean="0">
                <a:ea typeface="Gulim" pitchFamily="34" charset="-127"/>
              </a:rPr>
              <a:t>n of Multivar. View: Y-Projection, 1-d view</a:t>
            </a:r>
          </a:p>
        </p:txBody>
      </p:sp>
      <p:pic>
        <p:nvPicPr>
          <p:cNvPr id="31747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11188" y="1370013"/>
            <a:ext cx="7786687" cy="5500687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accent1">
                <a:lumMod val="75000"/>
              </a:schemeClr>
            </a:gs>
            <a:gs pos="50000">
              <a:schemeClr val="bg1"/>
            </a:gs>
            <a:gs pos="100000">
              <a:schemeClr val="accent1">
                <a:lumMod val="75000"/>
              </a:schemeClr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ko-KR" sz="3200" smtClean="0">
                <a:ea typeface="Gulim" pitchFamily="34" charset="-127"/>
              </a:rPr>
              <a:t>Illust</a:t>
            </a:r>
            <a:r>
              <a:rPr lang="en-US" altLang="ko-KR" sz="3200" smtClean="0">
                <a:latin typeface="Tahoma" pitchFamily="34" charset="0"/>
                <a:ea typeface="Gulim" pitchFamily="34" charset="-127"/>
              </a:rPr>
              <a:t>’</a:t>
            </a:r>
            <a:r>
              <a:rPr lang="en-US" altLang="ko-KR" sz="3200" smtClean="0">
                <a:ea typeface="Gulim" pitchFamily="34" charset="-127"/>
              </a:rPr>
              <a:t>n of Multivar. View: 1-d Projection, Z-axis</a:t>
            </a:r>
          </a:p>
        </p:txBody>
      </p:sp>
      <p:pic>
        <p:nvPicPr>
          <p:cNvPr id="32771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11188" y="1370013"/>
            <a:ext cx="7786687" cy="5500687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accent1">
                <a:lumMod val="75000"/>
              </a:schemeClr>
            </a:gs>
            <a:gs pos="50000">
              <a:schemeClr val="bg1"/>
            </a:gs>
            <a:gs pos="100000">
              <a:schemeClr val="accent1">
                <a:lumMod val="75000"/>
              </a:schemeClr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ko-KR" sz="3200" smtClean="0">
                <a:ea typeface="Gulim" pitchFamily="34" charset="-127"/>
              </a:rPr>
              <a:t>Illust</a:t>
            </a:r>
            <a:r>
              <a:rPr lang="en-US" altLang="ko-KR" sz="3200" smtClean="0">
                <a:latin typeface="Tahoma" pitchFamily="34" charset="0"/>
                <a:ea typeface="Gulim" pitchFamily="34" charset="-127"/>
              </a:rPr>
              <a:t>’</a:t>
            </a:r>
            <a:r>
              <a:rPr lang="en-US" altLang="ko-KR" sz="3200" smtClean="0">
                <a:ea typeface="Gulim" pitchFamily="34" charset="-127"/>
              </a:rPr>
              <a:t>n of Multivar. View: Z-Projection, 1-d view</a:t>
            </a:r>
          </a:p>
        </p:txBody>
      </p:sp>
      <p:pic>
        <p:nvPicPr>
          <p:cNvPr id="33795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11188" y="1370013"/>
            <a:ext cx="7786687" cy="5500687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accent1">
                <a:lumMod val="75000"/>
              </a:schemeClr>
            </a:gs>
            <a:gs pos="50000">
              <a:schemeClr val="bg1"/>
            </a:gs>
            <a:gs pos="100000">
              <a:schemeClr val="accent1">
                <a:lumMod val="75000"/>
              </a:schemeClr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ko-KR" sz="3200" smtClean="0">
                <a:ea typeface="Gulim" pitchFamily="34" charset="-127"/>
              </a:rPr>
              <a:t>Illust</a:t>
            </a:r>
            <a:r>
              <a:rPr lang="en-US" altLang="ko-KR" sz="3200" smtClean="0">
                <a:latin typeface="Tahoma" pitchFamily="34" charset="0"/>
                <a:ea typeface="Gulim" pitchFamily="34" charset="-127"/>
              </a:rPr>
              <a:t>’</a:t>
            </a:r>
            <a:r>
              <a:rPr lang="en-US" altLang="ko-KR" sz="3200" smtClean="0">
                <a:ea typeface="Gulim" pitchFamily="34" charset="-127"/>
              </a:rPr>
              <a:t>n of Multivar. View: 2-d Proj</a:t>
            </a:r>
            <a:r>
              <a:rPr lang="en-US" altLang="ko-KR" sz="3200" smtClean="0">
                <a:latin typeface="Tahoma" pitchFamily="34" charset="0"/>
                <a:ea typeface="Gulim" pitchFamily="34" charset="-127"/>
              </a:rPr>
              <a:t>’</a:t>
            </a:r>
            <a:r>
              <a:rPr lang="en-US" altLang="ko-KR" sz="3200" smtClean="0">
                <a:ea typeface="Gulim" pitchFamily="34" charset="-127"/>
              </a:rPr>
              <a:t>n, XY-plane</a:t>
            </a:r>
          </a:p>
        </p:txBody>
      </p:sp>
      <p:pic>
        <p:nvPicPr>
          <p:cNvPr id="34819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11188" y="1370013"/>
            <a:ext cx="7786687" cy="5500687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accent1">
                <a:lumMod val="75000"/>
              </a:schemeClr>
            </a:gs>
            <a:gs pos="50000">
              <a:schemeClr val="bg1"/>
            </a:gs>
            <a:gs pos="100000">
              <a:schemeClr val="accent1">
                <a:lumMod val="75000"/>
              </a:schemeClr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ko-KR" sz="3200" smtClean="0">
                <a:ea typeface="Gulim" pitchFamily="34" charset="-127"/>
              </a:rPr>
              <a:t>Illust</a:t>
            </a:r>
            <a:r>
              <a:rPr lang="en-US" altLang="ko-KR" sz="3200" smtClean="0">
                <a:latin typeface="Tahoma" pitchFamily="34" charset="0"/>
                <a:ea typeface="Gulim" pitchFamily="34" charset="-127"/>
              </a:rPr>
              <a:t>’</a:t>
            </a:r>
            <a:r>
              <a:rPr lang="en-US" altLang="ko-KR" sz="3200" smtClean="0">
                <a:ea typeface="Gulim" pitchFamily="34" charset="-127"/>
              </a:rPr>
              <a:t>n of Multivar. View: XY-Proj</a:t>
            </a:r>
            <a:r>
              <a:rPr lang="en-US" altLang="ko-KR" sz="3200" smtClean="0">
                <a:latin typeface="Tahoma" pitchFamily="34" charset="0"/>
                <a:ea typeface="Gulim" pitchFamily="34" charset="-127"/>
              </a:rPr>
              <a:t>’</a:t>
            </a:r>
            <a:r>
              <a:rPr lang="en-US" altLang="ko-KR" sz="3200" smtClean="0">
                <a:ea typeface="Gulim" pitchFamily="34" charset="-127"/>
              </a:rPr>
              <a:t>n, 2-d view</a:t>
            </a:r>
          </a:p>
        </p:txBody>
      </p:sp>
      <p:pic>
        <p:nvPicPr>
          <p:cNvPr id="35843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11188" y="1370013"/>
            <a:ext cx="7786687" cy="5500687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accent1">
                <a:lumMod val="75000"/>
              </a:schemeClr>
            </a:gs>
            <a:gs pos="50000">
              <a:schemeClr val="bg1"/>
            </a:gs>
            <a:gs pos="100000">
              <a:schemeClr val="accent1">
                <a:lumMod val="75000"/>
              </a:schemeClr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ko-KR" sz="3200" smtClean="0">
                <a:ea typeface="Gulim" pitchFamily="34" charset="-127"/>
              </a:rPr>
              <a:t>Illust</a:t>
            </a:r>
            <a:r>
              <a:rPr lang="en-US" altLang="ko-KR" sz="3200" smtClean="0">
                <a:latin typeface="Tahoma" pitchFamily="34" charset="0"/>
                <a:ea typeface="Gulim" pitchFamily="34" charset="-127"/>
              </a:rPr>
              <a:t>’</a:t>
            </a:r>
            <a:r>
              <a:rPr lang="en-US" altLang="ko-KR" sz="3200" smtClean="0">
                <a:ea typeface="Gulim" pitchFamily="34" charset="-127"/>
              </a:rPr>
              <a:t>n of Multivar. View: 2-d Proj</a:t>
            </a:r>
            <a:r>
              <a:rPr lang="en-US" altLang="ko-KR" sz="3200" smtClean="0">
                <a:latin typeface="Tahoma" pitchFamily="34" charset="0"/>
                <a:ea typeface="Gulim" pitchFamily="34" charset="-127"/>
              </a:rPr>
              <a:t>’</a:t>
            </a:r>
            <a:r>
              <a:rPr lang="en-US" altLang="ko-KR" sz="3200" smtClean="0">
                <a:ea typeface="Gulim" pitchFamily="34" charset="-127"/>
              </a:rPr>
              <a:t>n, XZ-plane</a:t>
            </a:r>
          </a:p>
        </p:txBody>
      </p:sp>
      <p:pic>
        <p:nvPicPr>
          <p:cNvPr id="36867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11188" y="1370013"/>
            <a:ext cx="7786687" cy="5500687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accent1">
                <a:lumMod val="75000"/>
              </a:schemeClr>
            </a:gs>
            <a:gs pos="50000">
              <a:schemeClr val="bg1"/>
            </a:gs>
            <a:gs pos="100000">
              <a:schemeClr val="accent1">
                <a:lumMod val="75000"/>
              </a:schemeClr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ko-KR" sz="3200" smtClean="0">
                <a:ea typeface="Gulim" pitchFamily="34" charset="-127"/>
              </a:rPr>
              <a:t>Illust</a:t>
            </a:r>
            <a:r>
              <a:rPr lang="en-US" altLang="ko-KR" sz="3200" smtClean="0">
                <a:latin typeface="Tahoma" pitchFamily="34" charset="0"/>
                <a:ea typeface="Gulim" pitchFamily="34" charset="-127"/>
              </a:rPr>
              <a:t>’</a:t>
            </a:r>
            <a:r>
              <a:rPr lang="en-US" altLang="ko-KR" sz="3200" smtClean="0">
                <a:ea typeface="Gulim" pitchFamily="34" charset="-127"/>
              </a:rPr>
              <a:t>n of Multivar. View: XZ-Proj</a:t>
            </a:r>
            <a:r>
              <a:rPr lang="en-US" altLang="ko-KR" sz="3200" smtClean="0">
                <a:latin typeface="Tahoma" pitchFamily="34" charset="0"/>
                <a:ea typeface="Gulim" pitchFamily="34" charset="-127"/>
              </a:rPr>
              <a:t>’</a:t>
            </a:r>
            <a:r>
              <a:rPr lang="en-US" altLang="ko-KR" sz="3200" smtClean="0">
                <a:ea typeface="Gulim" pitchFamily="34" charset="-127"/>
              </a:rPr>
              <a:t>n, 2-d view</a:t>
            </a:r>
          </a:p>
        </p:txBody>
      </p:sp>
      <p:pic>
        <p:nvPicPr>
          <p:cNvPr id="37891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11188" y="1370013"/>
            <a:ext cx="7786687" cy="5500687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accent1">
                <a:lumMod val="75000"/>
              </a:schemeClr>
            </a:gs>
            <a:gs pos="50000">
              <a:schemeClr val="bg1"/>
            </a:gs>
            <a:gs pos="100000">
              <a:schemeClr val="accent1">
                <a:lumMod val="75000"/>
              </a:schemeClr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ko-KR" sz="3200" smtClean="0">
                <a:ea typeface="Gulim" pitchFamily="34" charset="-127"/>
              </a:rPr>
              <a:t>Illust</a:t>
            </a:r>
            <a:r>
              <a:rPr lang="en-US" altLang="ko-KR" sz="3200" smtClean="0">
                <a:latin typeface="Tahoma" pitchFamily="34" charset="0"/>
                <a:ea typeface="Gulim" pitchFamily="34" charset="-127"/>
              </a:rPr>
              <a:t>’</a:t>
            </a:r>
            <a:r>
              <a:rPr lang="en-US" altLang="ko-KR" sz="3200" smtClean="0">
                <a:ea typeface="Gulim" pitchFamily="34" charset="-127"/>
              </a:rPr>
              <a:t>n of Multivar. View: 2-d Proj</a:t>
            </a:r>
            <a:r>
              <a:rPr lang="en-US" altLang="ko-KR" sz="3200" smtClean="0">
                <a:latin typeface="Tahoma" pitchFamily="34" charset="0"/>
                <a:ea typeface="Gulim" pitchFamily="34" charset="-127"/>
              </a:rPr>
              <a:t>’</a:t>
            </a:r>
            <a:r>
              <a:rPr lang="en-US" altLang="ko-KR" sz="3200" smtClean="0">
                <a:ea typeface="Gulim" pitchFamily="34" charset="-127"/>
              </a:rPr>
              <a:t>n, YZ-plane</a:t>
            </a:r>
          </a:p>
        </p:txBody>
      </p:sp>
      <p:pic>
        <p:nvPicPr>
          <p:cNvPr id="38915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11188" y="1370013"/>
            <a:ext cx="7786687" cy="5500687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2">
                <a:lumMod val="60000"/>
                <a:lumOff val="40000"/>
              </a:schemeClr>
            </a:gs>
            <a:gs pos="50000">
              <a:schemeClr val="bg1"/>
            </a:gs>
            <a:gs pos="100000">
              <a:schemeClr val="accent2">
                <a:lumMod val="60000"/>
                <a:lumOff val="40000"/>
              </a:schemeClr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52400"/>
            <a:ext cx="8229600" cy="914400"/>
          </a:xfrm>
        </p:spPr>
        <p:txBody>
          <a:bodyPr/>
          <a:lstStyle/>
          <a:p>
            <a:pPr eaLnBrk="1" hangingPunct="1"/>
            <a:r>
              <a:rPr lang="en-US" dirty="0" smtClean="0"/>
              <a:t>Course Expectations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600200"/>
            <a:ext cx="8229600" cy="5029200"/>
          </a:xfrm>
        </p:spPr>
        <p:txBody>
          <a:bodyPr/>
          <a:lstStyle/>
          <a:p>
            <a:pPr marL="0" indent="0" eaLnBrk="1" hangingPunct="1">
              <a:buNone/>
            </a:pPr>
            <a:r>
              <a:rPr lang="en-US" dirty="0" smtClean="0"/>
              <a:t>Grading Based on:</a:t>
            </a:r>
          </a:p>
          <a:p>
            <a:pPr marL="0" indent="0" eaLnBrk="1" hangingPunct="1">
              <a:buNone/>
            </a:pPr>
            <a:endParaRPr lang="en-US" dirty="0"/>
          </a:p>
          <a:p>
            <a:pPr marL="0" indent="0" algn="ctr" eaLnBrk="1" hangingPunct="1">
              <a:buNone/>
            </a:pPr>
            <a:r>
              <a:rPr lang="en-US" dirty="0" smtClean="0"/>
              <a:t>“Participant Presentations”</a:t>
            </a:r>
          </a:p>
          <a:p>
            <a:pPr marL="0" indent="0" algn="ctr" eaLnBrk="1" hangingPunct="1">
              <a:buNone/>
            </a:pPr>
            <a:endParaRPr lang="en-US" dirty="0"/>
          </a:p>
          <a:p>
            <a:pPr marL="0" indent="0" eaLnBrk="1" hangingPunct="1">
              <a:buNone/>
            </a:pPr>
            <a:r>
              <a:rPr lang="en-US" dirty="0" smtClean="0"/>
              <a:t>5 – 10 minute talks</a:t>
            </a:r>
          </a:p>
          <a:p>
            <a:pPr marL="0" indent="0" eaLnBrk="1" hangingPunct="1">
              <a:buNone/>
            </a:pPr>
            <a:endParaRPr lang="en-US" dirty="0" smtClean="0"/>
          </a:p>
          <a:p>
            <a:pPr eaLnBrk="1" hangingPunct="1"/>
            <a:r>
              <a:rPr lang="en-US" dirty="0" smtClean="0"/>
              <a:t>By Enrolled Student</a:t>
            </a:r>
          </a:p>
          <a:p>
            <a:pPr eaLnBrk="1" hangingPunct="1"/>
            <a:r>
              <a:rPr lang="en-US" dirty="0" smtClean="0"/>
              <a:t>Hopefully Others</a:t>
            </a:r>
          </a:p>
          <a:p>
            <a:pPr marL="0" indent="0" eaLnBrk="1" hangingPunct="1">
              <a:buNone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66036860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accent1">
                <a:lumMod val="75000"/>
              </a:schemeClr>
            </a:gs>
            <a:gs pos="50000">
              <a:schemeClr val="bg1"/>
            </a:gs>
            <a:gs pos="100000">
              <a:schemeClr val="accent1">
                <a:lumMod val="75000"/>
              </a:schemeClr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ko-KR" sz="3200" smtClean="0">
                <a:ea typeface="Gulim" pitchFamily="34" charset="-127"/>
              </a:rPr>
              <a:t>Illust</a:t>
            </a:r>
            <a:r>
              <a:rPr lang="en-US" altLang="ko-KR" sz="3200" smtClean="0">
                <a:latin typeface="Tahoma" pitchFamily="34" charset="0"/>
                <a:ea typeface="Gulim" pitchFamily="34" charset="-127"/>
              </a:rPr>
              <a:t>’</a:t>
            </a:r>
            <a:r>
              <a:rPr lang="en-US" altLang="ko-KR" sz="3200" smtClean="0">
                <a:ea typeface="Gulim" pitchFamily="34" charset="-127"/>
              </a:rPr>
              <a:t>n of Multivar. View: YZ-Proj</a:t>
            </a:r>
            <a:r>
              <a:rPr lang="en-US" altLang="ko-KR" sz="3200" smtClean="0">
                <a:latin typeface="Tahoma" pitchFamily="34" charset="0"/>
                <a:ea typeface="Gulim" pitchFamily="34" charset="-127"/>
              </a:rPr>
              <a:t>’</a:t>
            </a:r>
            <a:r>
              <a:rPr lang="en-US" altLang="ko-KR" sz="3200" smtClean="0">
                <a:ea typeface="Gulim" pitchFamily="34" charset="-127"/>
              </a:rPr>
              <a:t>n, 2-d view</a:t>
            </a:r>
          </a:p>
        </p:txBody>
      </p:sp>
      <p:pic>
        <p:nvPicPr>
          <p:cNvPr id="39939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11188" y="1370013"/>
            <a:ext cx="7786687" cy="5500687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accent1">
                <a:lumMod val="75000"/>
              </a:schemeClr>
            </a:gs>
            <a:gs pos="50000">
              <a:schemeClr val="bg1"/>
            </a:gs>
            <a:gs pos="100000">
              <a:schemeClr val="accent1">
                <a:lumMod val="75000"/>
              </a:schemeClr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ko-KR" sz="3200" smtClean="0">
                <a:ea typeface="Gulim" pitchFamily="34" charset="-127"/>
              </a:rPr>
              <a:t>Illust</a:t>
            </a:r>
            <a:r>
              <a:rPr lang="en-US" altLang="ko-KR" sz="3200" smtClean="0">
                <a:latin typeface="Tahoma" pitchFamily="34" charset="0"/>
                <a:ea typeface="Gulim" pitchFamily="34" charset="-127"/>
              </a:rPr>
              <a:t>’</a:t>
            </a:r>
            <a:r>
              <a:rPr lang="en-US" altLang="ko-KR" sz="3200" smtClean="0">
                <a:ea typeface="Gulim" pitchFamily="34" charset="-127"/>
              </a:rPr>
              <a:t>n of Multivar. View: all 3 planes</a:t>
            </a:r>
          </a:p>
        </p:txBody>
      </p:sp>
      <p:pic>
        <p:nvPicPr>
          <p:cNvPr id="40963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11188" y="1370013"/>
            <a:ext cx="7786687" cy="5500687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accent1">
                <a:lumMod val="75000"/>
              </a:schemeClr>
            </a:gs>
            <a:gs pos="50000">
              <a:schemeClr val="bg1"/>
            </a:gs>
            <a:gs pos="100000">
              <a:schemeClr val="accent1">
                <a:lumMod val="75000"/>
              </a:schemeClr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ko-KR" sz="3200" smtClean="0">
                <a:ea typeface="Gulim" pitchFamily="34" charset="-127"/>
              </a:rPr>
              <a:t>Illust</a:t>
            </a:r>
            <a:r>
              <a:rPr lang="en-US" altLang="ko-KR" sz="3200" smtClean="0">
                <a:latin typeface="Tahoma" pitchFamily="34" charset="0"/>
                <a:ea typeface="Gulim" pitchFamily="34" charset="-127"/>
              </a:rPr>
              <a:t>’</a:t>
            </a:r>
            <a:r>
              <a:rPr lang="en-US" altLang="ko-KR" sz="3200" smtClean="0">
                <a:ea typeface="Gulim" pitchFamily="34" charset="-127"/>
              </a:rPr>
              <a:t>n of Multivar. View: Diagonal 1-d proj</a:t>
            </a:r>
            <a:r>
              <a:rPr lang="en-US" altLang="ko-KR" sz="3200" smtClean="0">
                <a:latin typeface="Tahoma" pitchFamily="34" charset="0"/>
                <a:ea typeface="Gulim" pitchFamily="34" charset="-127"/>
              </a:rPr>
              <a:t>’</a:t>
            </a:r>
            <a:r>
              <a:rPr lang="en-US" altLang="ko-KR" sz="3200" smtClean="0">
                <a:ea typeface="Gulim" pitchFamily="34" charset="-127"/>
              </a:rPr>
              <a:t>ns</a:t>
            </a:r>
          </a:p>
        </p:txBody>
      </p:sp>
      <p:pic>
        <p:nvPicPr>
          <p:cNvPr id="41987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11188" y="1370013"/>
            <a:ext cx="7786687" cy="5500687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accent1">
                <a:lumMod val="75000"/>
              </a:schemeClr>
            </a:gs>
            <a:gs pos="50000">
              <a:schemeClr val="bg1"/>
            </a:gs>
            <a:gs pos="100000">
              <a:schemeClr val="accent1">
                <a:lumMod val="75000"/>
              </a:schemeClr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ko-KR" sz="3200" smtClean="0">
                <a:ea typeface="Gulim" pitchFamily="34" charset="-127"/>
              </a:rPr>
              <a:t>Illust</a:t>
            </a:r>
            <a:r>
              <a:rPr lang="en-US" altLang="ko-KR" sz="3200" smtClean="0">
                <a:latin typeface="Tahoma" pitchFamily="34" charset="0"/>
                <a:ea typeface="Gulim" pitchFamily="34" charset="-127"/>
              </a:rPr>
              <a:t>’</a:t>
            </a:r>
            <a:r>
              <a:rPr lang="en-US" altLang="ko-KR" sz="3200" smtClean="0">
                <a:ea typeface="Gulim" pitchFamily="34" charset="-127"/>
              </a:rPr>
              <a:t>n of Multivar. View: Add off-diagonals</a:t>
            </a:r>
          </a:p>
        </p:txBody>
      </p:sp>
      <p:pic>
        <p:nvPicPr>
          <p:cNvPr id="43011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11188" y="1370013"/>
            <a:ext cx="7786687" cy="5500687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accent1">
                <a:lumMod val="75000"/>
              </a:schemeClr>
            </a:gs>
            <a:gs pos="50000">
              <a:schemeClr val="bg1"/>
            </a:gs>
            <a:gs pos="100000">
              <a:schemeClr val="accent1">
                <a:lumMod val="75000"/>
              </a:schemeClr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ko-KR" sz="3200" smtClean="0">
                <a:ea typeface="Gulim" pitchFamily="34" charset="-127"/>
              </a:rPr>
              <a:t>Illust</a:t>
            </a:r>
            <a:r>
              <a:rPr lang="en-US" altLang="ko-KR" sz="3200" smtClean="0">
                <a:latin typeface="Tahoma" pitchFamily="34" charset="0"/>
                <a:ea typeface="Gulim" pitchFamily="34" charset="-127"/>
              </a:rPr>
              <a:t>’</a:t>
            </a:r>
            <a:r>
              <a:rPr lang="en-US" altLang="ko-KR" sz="3200" smtClean="0">
                <a:ea typeface="Gulim" pitchFamily="34" charset="-127"/>
              </a:rPr>
              <a:t>n of Multivar. View: Typical View</a:t>
            </a:r>
          </a:p>
        </p:txBody>
      </p:sp>
      <p:pic>
        <p:nvPicPr>
          <p:cNvPr id="44035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11188" y="1370013"/>
            <a:ext cx="7786687" cy="5500687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DA71FF"/>
            </a:gs>
            <a:gs pos="50000">
              <a:schemeClr val="bg1"/>
            </a:gs>
            <a:gs pos="100000">
              <a:srgbClr val="DA71FF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Projection</a:t>
            </a:r>
          </a:p>
        </p:txBody>
      </p:sp>
      <p:sp>
        <p:nvSpPr>
          <p:cNvPr id="4505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600200"/>
            <a:ext cx="8153400" cy="4525963"/>
          </a:xfrm>
        </p:spPr>
        <p:txBody>
          <a:bodyPr/>
          <a:lstStyle/>
          <a:p>
            <a:pPr eaLnBrk="1" hangingPunct="1">
              <a:lnSpc>
                <a:spcPct val="160000"/>
              </a:lnSpc>
              <a:buFontTx/>
              <a:buNone/>
            </a:pPr>
            <a:r>
              <a:rPr lang="en-US" smtClean="0"/>
              <a:t>Important Point</a:t>
            </a:r>
          </a:p>
          <a:p>
            <a:pPr eaLnBrk="1" hangingPunct="1">
              <a:lnSpc>
                <a:spcPct val="160000"/>
              </a:lnSpc>
            </a:pPr>
            <a:r>
              <a:rPr lang="en-US" smtClean="0"/>
              <a:t>There are many “directions of interest” on which projection is useful</a:t>
            </a:r>
          </a:p>
          <a:p>
            <a:pPr eaLnBrk="1" hangingPunct="1">
              <a:lnSpc>
                <a:spcPct val="160000"/>
              </a:lnSpc>
              <a:buFontTx/>
              <a:buNone/>
            </a:pPr>
            <a:r>
              <a:rPr lang="en-US" smtClean="0"/>
              <a:t>An important set of directions:</a:t>
            </a:r>
          </a:p>
          <a:p>
            <a:pPr algn="ctr" eaLnBrk="1" hangingPunct="1">
              <a:lnSpc>
                <a:spcPct val="160000"/>
              </a:lnSpc>
              <a:buFontTx/>
              <a:buNone/>
            </a:pPr>
            <a:r>
              <a:rPr lang="en-US" smtClean="0"/>
              <a:t>Principal Components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DA71FF"/>
            </a:gs>
            <a:gs pos="50000">
              <a:schemeClr val="bg1"/>
            </a:gs>
            <a:gs pos="100000">
              <a:srgbClr val="DA71FF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Principal Components</a:t>
            </a:r>
          </a:p>
        </p:txBody>
      </p:sp>
      <p:sp>
        <p:nvSpPr>
          <p:cNvPr id="4608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600200"/>
            <a:ext cx="8153400" cy="4525963"/>
          </a:xfrm>
        </p:spPr>
        <p:txBody>
          <a:bodyPr/>
          <a:lstStyle/>
          <a:p>
            <a:pPr eaLnBrk="1" hangingPunct="1">
              <a:lnSpc>
                <a:spcPct val="130000"/>
              </a:lnSpc>
              <a:buFontTx/>
              <a:buNone/>
            </a:pPr>
            <a:r>
              <a:rPr lang="en-US" dirty="0" smtClean="0"/>
              <a:t>Find Directions of:</a:t>
            </a:r>
          </a:p>
          <a:p>
            <a:pPr algn="ctr" eaLnBrk="1" hangingPunct="1">
              <a:lnSpc>
                <a:spcPct val="130000"/>
              </a:lnSpc>
              <a:buFontTx/>
              <a:buNone/>
            </a:pPr>
            <a:r>
              <a:rPr lang="en-US" dirty="0" smtClean="0"/>
              <a:t>“Maximal (projected) Variation”</a:t>
            </a:r>
          </a:p>
          <a:p>
            <a:pPr eaLnBrk="1" hangingPunct="1">
              <a:lnSpc>
                <a:spcPct val="130000"/>
              </a:lnSpc>
            </a:pPr>
            <a:r>
              <a:rPr lang="en-US" dirty="0" smtClean="0"/>
              <a:t>Compute Sequentially</a:t>
            </a:r>
          </a:p>
          <a:p>
            <a:pPr eaLnBrk="1" hangingPunct="1">
              <a:lnSpc>
                <a:spcPct val="130000"/>
              </a:lnSpc>
            </a:pPr>
            <a:r>
              <a:rPr lang="en-US" dirty="0" smtClean="0"/>
              <a:t>On Orthogonal Subspaces</a:t>
            </a:r>
          </a:p>
          <a:p>
            <a:pPr eaLnBrk="1" hangingPunct="1">
              <a:lnSpc>
                <a:spcPct val="130000"/>
              </a:lnSpc>
              <a:buFontTx/>
              <a:buNone/>
            </a:pPr>
            <a:endParaRPr lang="en-US" dirty="0" smtClean="0"/>
          </a:p>
          <a:p>
            <a:pPr eaLnBrk="1" hangingPunct="1">
              <a:lnSpc>
                <a:spcPct val="130000"/>
              </a:lnSpc>
              <a:buFontTx/>
              <a:buNone/>
            </a:pPr>
            <a:r>
              <a:rPr lang="en-US" dirty="0" smtClean="0"/>
              <a:t>Will take careful look at mathematics later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DA71FF"/>
            </a:gs>
            <a:gs pos="50000">
              <a:schemeClr val="bg1"/>
            </a:gs>
            <a:gs pos="100000">
              <a:srgbClr val="DA71FF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US" smtClean="0"/>
              <a:t>Principal Components</a:t>
            </a:r>
          </a:p>
        </p:txBody>
      </p:sp>
      <p:sp>
        <p:nvSpPr>
          <p:cNvPr id="47107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304800" y="1600200"/>
            <a:ext cx="8305800" cy="4525963"/>
          </a:xfrm>
        </p:spPr>
        <p:txBody>
          <a:bodyPr/>
          <a:lstStyle/>
          <a:p>
            <a:pPr eaLnBrk="1" hangingPunct="1">
              <a:lnSpc>
                <a:spcPct val="130000"/>
              </a:lnSpc>
              <a:buFontTx/>
              <a:buNone/>
            </a:pPr>
            <a:r>
              <a:rPr lang="en-US" dirty="0" smtClean="0"/>
              <a:t>For simple, </a:t>
            </a:r>
          </a:p>
          <a:p>
            <a:pPr eaLnBrk="1" hangingPunct="1">
              <a:lnSpc>
                <a:spcPct val="130000"/>
              </a:lnSpc>
              <a:buFontTx/>
              <a:buNone/>
            </a:pPr>
            <a:r>
              <a:rPr lang="en-US" dirty="0" smtClean="0"/>
              <a:t>3-d toy data,</a:t>
            </a:r>
          </a:p>
          <a:p>
            <a:pPr eaLnBrk="1" hangingPunct="1">
              <a:lnSpc>
                <a:spcPct val="130000"/>
              </a:lnSpc>
              <a:buFontTx/>
              <a:buNone/>
            </a:pPr>
            <a:r>
              <a:rPr lang="en-US" dirty="0" smtClean="0"/>
              <a:t>recall raw</a:t>
            </a:r>
          </a:p>
          <a:p>
            <a:pPr eaLnBrk="1" hangingPunct="1">
              <a:lnSpc>
                <a:spcPct val="130000"/>
              </a:lnSpc>
              <a:buFontTx/>
              <a:buNone/>
            </a:pPr>
            <a:r>
              <a:rPr lang="en-US" dirty="0" smtClean="0"/>
              <a:t>data view:</a:t>
            </a:r>
          </a:p>
        </p:txBody>
      </p:sp>
      <p:pic>
        <p:nvPicPr>
          <p:cNvPr id="2" name="HierArchEG1d0p2.mpg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2742306" y="2102456"/>
            <a:ext cx="6401694" cy="4755544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</p:childTnLst>
        </p:cTn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DA71FF"/>
            </a:gs>
            <a:gs pos="50000">
              <a:schemeClr val="bg1"/>
            </a:gs>
            <a:gs pos="100000">
              <a:srgbClr val="DA71FF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US" smtClean="0"/>
              <a:t>Principal Components</a:t>
            </a:r>
          </a:p>
        </p:txBody>
      </p:sp>
      <p:sp>
        <p:nvSpPr>
          <p:cNvPr id="48131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228600" y="1600200"/>
            <a:ext cx="8382000" cy="4525963"/>
          </a:xfrm>
        </p:spPr>
        <p:txBody>
          <a:bodyPr/>
          <a:lstStyle/>
          <a:p>
            <a:pPr eaLnBrk="1" hangingPunct="1">
              <a:lnSpc>
                <a:spcPct val="130000"/>
              </a:lnSpc>
              <a:buFontTx/>
              <a:buNone/>
            </a:pPr>
            <a:endParaRPr lang="en-US" dirty="0" smtClean="0"/>
          </a:p>
          <a:p>
            <a:pPr eaLnBrk="1" hangingPunct="1">
              <a:lnSpc>
                <a:spcPct val="130000"/>
              </a:lnSpc>
              <a:buFontTx/>
              <a:buNone/>
            </a:pPr>
            <a:r>
              <a:rPr lang="en-US" dirty="0" smtClean="0"/>
              <a:t>PCA just </a:t>
            </a:r>
          </a:p>
          <a:p>
            <a:pPr eaLnBrk="1" hangingPunct="1">
              <a:lnSpc>
                <a:spcPct val="130000"/>
              </a:lnSpc>
              <a:buFontTx/>
              <a:buNone/>
            </a:pPr>
            <a:r>
              <a:rPr lang="en-US" dirty="0" smtClean="0"/>
              <a:t>gives rotated</a:t>
            </a:r>
          </a:p>
          <a:p>
            <a:pPr eaLnBrk="1" hangingPunct="1">
              <a:lnSpc>
                <a:spcPct val="130000"/>
              </a:lnSpc>
              <a:buFontTx/>
              <a:buNone/>
            </a:pPr>
            <a:r>
              <a:rPr lang="en-US" dirty="0" smtClean="0"/>
              <a:t>coordinate</a:t>
            </a:r>
          </a:p>
          <a:p>
            <a:pPr eaLnBrk="1" hangingPunct="1">
              <a:lnSpc>
                <a:spcPct val="130000"/>
              </a:lnSpc>
              <a:buFontTx/>
              <a:buNone/>
            </a:pPr>
            <a:r>
              <a:rPr lang="en-US" dirty="0" smtClean="0"/>
              <a:t>system:</a:t>
            </a:r>
          </a:p>
        </p:txBody>
      </p:sp>
      <p:pic>
        <p:nvPicPr>
          <p:cNvPr id="2" name="HierArchEG1d0p4.mpg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2742306" y="2102456"/>
            <a:ext cx="6401694" cy="4755544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</p:childTnLst>
        </p:cTn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accent1">
                <a:lumMod val="75000"/>
              </a:schemeClr>
            </a:gs>
            <a:gs pos="50000">
              <a:schemeClr val="bg1"/>
            </a:gs>
            <a:gs pos="100000">
              <a:schemeClr val="accent1">
                <a:lumMod val="75000"/>
              </a:schemeClr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9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altLang="ko-KR" sz="3200" smtClean="0">
                <a:ea typeface="Gulim" pitchFamily="34" charset="-127"/>
              </a:rPr>
              <a:t>Illust</a:t>
            </a:r>
            <a:r>
              <a:rPr lang="en-US" altLang="ko-KR" sz="3200" smtClean="0">
                <a:latin typeface="Tahoma"/>
                <a:ea typeface="Gulim" pitchFamily="34" charset="-127"/>
              </a:rPr>
              <a:t>’</a:t>
            </a:r>
            <a:r>
              <a:rPr lang="en-US" altLang="ko-KR" sz="3200" smtClean="0">
                <a:ea typeface="Gulim" pitchFamily="34" charset="-127"/>
              </a:rPr>
              <a:t>n of PCA View:    Recall Raw Data</a:t>
            </a:r>
            <a:r>
              <a:rPr lang="en-US" altLang="ko-KR" b="1" smtClean="0">
                <a:effectLst>
                  <a:outerShdw blurRad="38100" dist="38100" dir="2700000" algn="tl">
                    <a:srgbClr val="FFFFFF"/>
                  </a:outerShdw>
                </a:effectLst>
                <a:ea typeface="Gulim" pitchFamily="34" charset="-127"/>
              </a:rPr>
              <a:t> </a:t>
            </a:r>
          </a:p>
        </p:txBody>
      </p:sp>
      <p:pic>
        <p:nvPicPr>
          <p:cNvPr id="49155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11188" y="1370013"/>
            <a:ext cx="7786687" cy="5500687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2">
                <a:lumMod val="60000"/>
                <a:lumOff val="40000"/>
              </a:schemeClr>
            </a:gs>
            <a:gs pos="50000">
              <a:schemeClr val="bg1"/>
            </a:gs>
            <a:gs pos="100000">
              <a:schemeClr val="accent2">
                <a:lumMod val="60000"/>
                <a:lumOff val="40000"/>
              </a:schemeClr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52400"/>
            <a:ext cx="8229600" cy="914400"/>
          </a:xfrm>
        </p:spPr>
        <p:txBody>
          <a:bodyPr/>
          <a:lstStyle/>
          <a:p>
            <a:pPr eaLnBrk="1" hangingPunct="1"/>
            <a:r>
              <a:rPr lang="en-US" smtClean="0"/>
              <a:t>Class Meeting Style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990600"/>
            <a:ext cx="8229600" cy="5638800"/>
          </a:xfrm>
        </p:spPr>
        <p:txBody>
          <a:bodyPr/>
          <a:lstStyle/>
          <a:p>
            <a:pPr eaLnBrk="1" hangingPunct="1">
              <a:lnSpc>
                <a:spcPct val="150000"/>
              </a:lnSpc>
            </a:pPr>
            <a:r>
              <a:rPr lang="en-US" smtClean="0"/>
              <a:t>When you don’t understand something</a:t>
            </a:r>
          </a:p>
          <a:p>
            <a:pPr eaLnBrk="1" hangingPunct="1">
              <a:lnSpc>
                <a:spcPct val="150000"/>
              </a:lnSpc>
            </a:pPr>
            <a:r>
              <a:rPr lang="en-US" smtClean="0"/>
              <a:t>Many others probably join you</a:t>
            </a:r>
          </a:p>
          <a:p>
            <a:pPr eaLnBrk="1" hangingPunct="1">
              <a:lnSpc>
                <a:spcPct val="150000"/>
              </a:lnSpc>
            </a:pPr>
            <a:r>
              <a:rPr lang="en-US" smtClean="0"/>
              <a:t>So please </a:t>
            </a:r>
            <a:r>
              <a:rPr lang="en-US" smtClean="0">
                <a:solidFill>
                  <a:srgbClr val="FF0000"/>
                </a:solidFill>
              </a:rPr>
              <a:t>fire away </a:t>
            </a:r>
            <a:r>
              <a:rPr lang="en-US" smtClean="0"/>
              <a:t>with questions</a:t>
            </a:r>
          </a:p>
          <a:p>
            <a:pPr eaLnBrk="1" hangingPunct="1">
              <a:lnSpc>
                <a:spcPct val="150000"/>
              </a:lnSpc>
            </a:pPr>
            <a:r>
              <a:rPr lang="en-US" smtClean="0"/>
              <a:t>Discussion usually enlightening for others</a:t>
            </a:r>
          </a:p>
          <a:p>
            <a:pPr eaLnBrk="1" hangingPunct="1">
              <a:lnSpc>
                <a:spcPct val="150000"/>
              </a:lnSpc>
            </a:pPr>
            <a:r>
              <a:rPr lang="en-US" smtClean="0"/>
              <a:t>If needed, I’ll tell you to shut up</a:t>
            </a:r>
          </a:p>
          <a:p>
            <a:pPr algn="ctr" eaLnBrk="1" hangingPunct="1">
              <a:lnSpc>
                <a:spcPct val="150000"/>
              </a:lnSpc>
              <a:buFontTx/>
              <a:buNone/>
            </a:pPr>
            <a:r>
              <a:rPr lang="en-US" smtClean="0"/>
              <a:t>(essentially never happens)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accent1">
                <a:lumMod val="75000"/>
              </a:schemeClr>
            </a:gs>
            <a:gs pos="50000">
              <a:schemeClr val="bg1"/>
            </a:gs>
            <a:gs pos="100000">
              <a:schemeClr val="accent1">
                <a:lumMod val="75000"/>
              </a:schemeClr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034" name="Rectangle 2"/>
          <p:cNvSpPr>
            <a:spLocks noGrp="1" noChangeArrowheads="1"/>
          </p:cNvSpPr>
          <p:nvPr>
            <p:ph type="title"/>
          </p:nvPr>
        </p:nvSpPr>
        <p:spPr>
          <a:xfrm>
            <a:off x="1447800" y="457200"/>
            <a:ext cx="7391400" cy="492125"/>
          </a:xfrm>
        </p:spPr>
        <p:txBody>
          <a:bodyPr/>
          <a:lstStyle/>
          <a:p>
            <a:pPr eaLnBrk="1" hangingPunct="1">
              <a:defRPr/>
            </a:pPr>
            <a:r>
              <a:rPr lang="en-US" altLang="ko-KR" sz="3200" smtClean="0">
                <a:ea typeface="Gulim" pitchFamily="34" charset="-127"/>
              </a:rPr>
              <a:t>Illust</a:t>
            </a:r>
            <a:r>
              <a:rPr lang="en-US" altLang="ko-KR" sz="3200" smtClean="0">
                <a:latin typeface="Tahoma"/>
                <a:ea typeface="Gulim" pitchFamily="34" charset="-127"/>
              </a:rPr>
              <a:t>’</a:t>
            </a:r>
            <a:r>
              <a:rPr lang="en-US" altLang="ko-KR" sz="3200" smtClean="0">
                <a:ea typeface="Gulim" pitchFamily="34" charset="-127"/>
              </a:rPr>
              <a:t>n of PCA View:    Recall Gene by Gene Views</a:t>
            </a:r>
            <a:r>
              <a:rPr lang="en-US" altLang="ko-KR" b="1" smtClean="0">
                <a:effectLst>
                  <a:outerShdw blurRad="38100" dist="38100" dir="2700000" algn="tl">
                    <a:srgbClr val="FFFFFF"/>
                  </a:outerShdw>
                </a:effectLst>
                <a:ea typeface="Gulim" pitchFamily="34" charset="-127"/>
              </a:rPr>
              <a:t> </a:t>
            </a:r>
          </a:p>
        </p:txBody>
      </p:sp>
      <p:pic>
        <p:nvPicPr>
          <p:cNvPr id="50179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11188" y="1370013"/>
            <a:ext cx="7786687" cy="5500687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accent1">
                <a:lumMod val="75000"/>
              </a:schemeClr>
            </a:gs>
            <a:gs pos="50000">
              <a:schemeClr val="bg1"/>
            </a:gs>
            <a:gs pos="100000">
              <a:schemeClr val="accent1">
                <a:lumMod val="75000"/>
              </a:schemeClr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82" name="Rectangle 2"/>
          <p:cNvSpPr>
            <a:spLocks noGrp="1" noChangeArrowheads="1"/>
          </p:cNvSpPr>
          <p:nvPr>
            <p:ph type="title"/>
          </p:nvPr>
        </p:nvSpPr>
        <p:spPr>
          <a:xfrm>
            <a:off x="1447800" y="457200"/>
            <a:ext cx="7391400" cy="492125"/>
          </a:xfrm>
        </p:spPr>
        <p:txBody>
          <a:bodyPr/>
          <a:lstStyle/>
          <a:p>
            <a:pPr eaLnBrk="1" hangingPunct="1">
              <a:defRPr/>
            </a:pPr>
            <a:r>
              <a:rPr lang="en-US" altLang="ko-KR" sz="3200" smtClean="0">
                <a:ea typeface="Gulim" pitchFamily="34" charset="-127"/>
              </a:rPr>
              <a:t>Illust</a:t>
            </a:r>
            <a:r>
              <a:rPr lang="en-US" altLang="ko-KR" sz="3200" smtClean="0">
                <a:latin typeface="Tahoma"/>
                <a:ea typeface="Gulim" pitchFamily="34" charset="-127"/>
              </a:rPr>
              <a:t>’</a:t>
            </a:r>
            <a:r>
              <a:rPr lang="en-US" altLang="ko-KR" sz="3200" smtClean="0">
                <a:ea typeface="Gulim" pitchFamily="34" charset="-127"/>
              </a:rPr>
              <a:t>n of PCA View:    PC1 Projections</a:t>
            </a:r>
            <a:r>
              <a:rPr lang="en-US" altLang="ko-KR" b="1" smtClean="0">
                <a:effectLst>
                  <a:outerShdw blurRad="38100" dist="38100" dir="2700000" algn="tl">
                    <a:srgbClr val="FFFFFF"/>
                  </a:outerShdw>
                </a:effectLst>
                <a:ea typeface="Gulim" pitchFamily="34" charset="-127"/>
              </a:rPr>
              <a:t> </a:t>
            </a:r>
          </a:p>
        </p:txBody>
      </p:sp>
      <p:pic>
        <p:nvPicPr>
          <p:cNvPr id="51203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11188" y="1370013"/>
            <a:ext cx="7786687" cy="5500687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accent1">
                <a:lumMod val="75000"/>
              </a:schemeClr>
            </a:gs>
            <a:gs pos="50000">
              <a:schemeClr val="bg1"/>
            </a:gs>
            <a:gs pos="100000">
              <a:schemeClr val="accent1">
                <a:lumMod val="75000"/>
              </a:schemeClr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82" name="Rectangle 2"/>
          <p:cNvSpPr>
            <a:spLocks noGrp="1" noChangeArrowheads="1"/>
          </p:cNvSpPr>
          <p:nvPr>
            <p:ph type="title"/>
          </p:nvPr>
        </p:nvSpPr>
        <p:spPr>
          <a:xfrm>
            <a:off x="1447800" y="457200"/>
            <a:ext cx="7391400" cy="492125"/>
          </a:xfrm>
        </p:spPr>
        <p:txBody>
          <a:bodyPr/>
          <a:lstStyle/>
          <a:p>
            <a:pPr eaLnBrk="1" hangingPunct="1">
              <a:defRPr/>
            </a:pPr>
            <a:r>
              <a:rPr lang="en-US" altLang="ko-KR" sz="3200" smtClean="0">
                <a:ea typeface="Gulim" pitchFamily="34" charset="-127"/>
              </a:rPr>
              <a:t>Illust</a:t>
            </a:r>
            <a:r>
              <a:rPr lang="en-US" altLang="ko-KR" sz="3200" smtClean="0">
                <a:latin typeface="Tahoma"/>
                <a:ea typeface="Gulim" pitchFamily="34" charset="-127"/>
              </a:rPr>
              <a:t>’</a:t>
            </a:r>
            <a:r>
              <a:rPr lang="en-US" altLang="ko-KR" sz="3200" smtClean="0">
                <a:ea typeface="Gulim" pitchFamily="34" charset="-127"/>
              </a:rPr>
              <a:t>n of PCA View:    PC1 Projections</a:t>
            </a:r>
            <a:r>
              <a:rPr lang="en-US" altLang="ko-KR" b="1" smtClean="0">
                <a:effectLst>
                  <a:outerShdw blurRad="38100" dist="38100" dir="2700000" algn="tl">
                    <a:srgbClr val="FFFFFF"/>
                  </a:outerShdw>
                </a:effectLst>
                <a:ea typeface="Gulim" pitchFamily="34" charset="-127"/>
              </a:rPr>
              <a:t> </a:t>
            </a:r>
          </a:p>
        </p:txBody>
      </p:sp>
      <p:pic>
        <p:nvPicPr>
          <p:cNvPr id="51203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11188" y="1370013"/>
            <a:ext cx="7786687" cy="5500687"/>
          </a:xfrm>
          <a:noFill/>
        </p:spPr>
      </p:pic>
      <p:sp>
        <p:nvSpPr>
          <p:cNvPr id="4" name="TextBox 3"/>
          <p:cNvSpPr txBox="1"/>
          <p:nvPr/>
        </p:nvSpPr>
        <p:spPr>
          <a:xfrm>
            <a:off x="2438400" y="5562600"/>
            <a:ext cx="3352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Note Different Axis</a:t>
            </a:r>
          </a:p>
          <a:p>
            <a:r>
              <a:rPr lang="en-US" sz="2400" dirty="0" smtClean="0"/>
              <a:t>Chosen to </a:t>
            </a:r>
          </a:p>
          <a:p>
            <a:r>
              <a:rPr lang="en-US" sz="2400" i="1" dirty="0" smtClean="0"/>
              <a:t>Maximize Spread</a:t>
            </a:r>
            <a:endParaRPr lang="en-US" sz="2400" i="1" dirty="0"/>
          </a:p>
        </p:txBody>
      </p:sp>
      <p:sp>
        <p:nvSpPr>
          <p:cNvPr id="2" name="Right Brace 1"/>
          <p:cNvSpPr/>
          <p:nvPr/>
        </p:nvSpPr>
        <p:spPr>
          <a:xfrm rot="5400000">
            <a:off x="3314700" y="3924300"/>
            <a:ext cx="1905000" cy="2895600"/>
          </a:xfrm>
          <a:prstGeom prst="rightBrac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0033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accent1">
                <a:lumMod val="75000"/>
              </a:schemeClr>
            </a:gs>
            <a:gs pos="50000">
              <a:schemeClr val="bg1"/>
            </a:gs>
            <a:gs pos="100000">
              <a:schemeClr val="accent1">
                <a:lumMod val="75000"/>
              </a:schemeClr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 noChangeArrowheads="1"/>
          </p:cNvSpPr>
          <p:nvPr>
            <p:ph type="title"/>
          </p:nvPr>
        </p:nvSpPr>
        <p:spPr>
          <a:xfrm>
            <a:off x="1447800" y="457200"/>
            <a:ext cx="7391400" cy="492125"/>
          </a:xfrm>
        </p:spPr>
        <p:txBody>
          <a:bodyPr/>
          <a:lstStyle/>
          <a:p>
            <a:pPr eaLnBrk="1" hangingPunct="1"/>
            <a:r>
              <a:rPr lang="en-US" altLang="ko-KR" sz="3200" smtClean="0">
                <a:ea typeface="Gulim" pitchFamily="34" charset="-127"/>
              </a:rPr>
              <a:t>Illust</a:t>
            </a:r>
            <a:r>
              <a:rPr lang="en-US" altLang="ko-KR" sz="3200" smtClean="0">
                <a:latin typeface="Tahoma" pitchFamily="34" charset="0"/>
                <a:ea typeface="Gulim" pitchFamily="34" charset="-127"/>
              </a:rPr>
              <a:t>’</a:t>
            </a:r>
            <a:r>
              <a:rPr lang="en-US" altLang="ko-KR" sz="3200" smtClean="0">
                <a:ea typeface="Gulim" pitchFamily="34" charset="-127"/>
              </a:rPr>
              <a:t>n of PCA View:    PC1 Projections, 1-d View</a:t>
            </a:r>
          </a:p>
        </p:txBody>
      </p:sp>
      <p:pic>
        <p:nvPicPr>
          <p:cNvPr id="52227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11188" y="1370013"/>
            <a:ext cx="7786687" cy="5500687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accent1">
                <a:lumMod val="75000"/>
              </a:schemeClr>
            </a:gs>
            <a:gs pos="50000">
              <a:schemeClr val="bg1"/>
            </a:gs>
            <a:gs pos="100000">
              <a:schemeClr val="accent1">
                <a:lumMod val="75000"/>
              </a:schemeClr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178" name="Rectangle 2"/>
          <p:cNvSpPr>
            <a:spLocks noGrp="1" noChangeArrowheads="1"/>
          </p:cNvSpPr>
          <p:nvPr>
            <p:ph type="title"/>
          </p:nvPr>
        </p:nvSpPr>
        <p:spPr>
          <a:xfrm>
            <a:off x="1447800" y="457200"/>
            <a:ext cx="7391400" cy="492125"/>
          </a:xfrm>
        </p:spPr>
        <p:txBody>
          <a:bodyPr/>
          <a:lstStyle/>
          <a:p>
            <a:pPr eaLnBrk="1" hangingPunct="1">
              <a:defRPr/>
            </a:pPr>
            <a:r>
              <a:rPr lang="en-US" altLang="ko-KR" sz="3200" smtClean="0">
                <a:ea typeface="Gulim" pitchFamily="34" charset="-127"/>
              </a:rPr>
              <a:t>Illust</a:t>
            </a:r>
            <a:r>
              <a:rPr lang="en-US" altLang="ko-KR" sz="3200" smtClean="0">
                <a:latin typeface="Tahoma"/>
                <a:ea typeface="Gulim" pitchFamily="34" charset="-127"/>
              </a:rPr>
              <a:t>’</a:t>
            </a:r>
            <a:r>
              <a:rPr lang="en-US" altLang="ko-KR" sz="3200" smtClean="0">
                <a:ea typeface="Gulim" pitchFamily="34" charset="-127"/>
              </a:rPr>
              <a:t>n of PCA View:    PC2 Projections</a:t>
            </a:r>
            <a:r>
              <a:rPr lang="en-US" altLang="ko-KR" b="1" smtClean="0">
                <a:effectLst>
                  <a:outerShdw blurRad="38100" dist="38100" dir="2700000" algn="tl">
                    <a:srgbClr val="FFFFFF"/>
                  </a:outerShdw>
                </a:effectLst>
                <a:ea typeface="Gulim" pitchFamily="34" charset="-127"/>
              </a:rPr>
              <a:t> </a:t>
            </a:r>
          </a:p>
        </p:txBody>
      </p:sp>
      <p:pic>
        <p:nvPicPr>
          <p:cNvPr id="53251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11188" y="1370013"/>
            <a:ext cx="7786687" cy="5500687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accent1">
                <a:lumMod val="75000"/>
              </a:schemeClr>
            </a:gs>
            <a:gs pos="50000">
              <a:schemeClr val="bg1"/>
            </a:gs>
            <a:gs pos="100000">
              <a:schemeClr val="accent1">
                <a:lumMod val="75000"/>
              </a:schemeClr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ko-KR" sz="3200" smtClean="0">
                <a:ea typeface="Gulim" pitchFamily="34" charset="-127"/>
              </a:rPr>
              <a:t>Illust</a:t>
            </a:r>
            <a:r>
              <a:rPr lang="en-US" altLang="ko-KR" sz="3200" smtClean="0">
                <a:latin typeface="Tahoma" pitchFamily="34" charset="0"/>
                <a:ea typeface="Gulim" pitchFamily="34" charset="-127"/>
              </a:rPr>
              <a:t>’</a:t>
            </a:r>
            <a:r>
              <a:rPr lang="en-US" altLang="ko-KR" sz="3200" smtClean="0">
                <a:ea typeface="Gulim" pitchFamily="34" charset="-127"/>
              </a:rPr>
              <a:t>n of PCA View:    PC2 Projections, 1-d View</a:t>
            </a:r>
          </a:p>
        </p:txBody>
      </p:sp>
      <p:pic>
        <p:nvPicPr>
          <p:cNvPr id="54275" name="Picture 3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11188" y="1370013"/>
            <a:ext cx="7786687" cy="5500687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accent1">
                <a:lumMod val="75000"/>
              </a:schemeClr>
            </a:gs>
            <a:gs pos="50000">
              <a:schemeClr val="bg1"/>
            </a:gs>
            <a:gs pos="100000">
              <a:schemeClr val="accent1">
                <a:lumMod val="75000"/>
              </a:schemeClr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274" name="Rectangle 2"/>
          <p:cNvSpPr>
            <a:spLocks noGrp="1" noChangeArrowheads="1"/>
          </p:cNvSpPr>
          <p:nvPr>
            <p:ph type="title"/>
          </p:nvPr>
        </p:nvSpPr>
        <p:spPr>
          <a:xfrm>
            <a:off x="1447800" y="457200"/>
            <a:ext cx="7391400" cy="492125"/>
          </a:xfrm>
        </p:spPr>
        <p:txBody>
          <a:bodyPr/>
          <a:lstStyle/>
          <a:p>
            <a:pPr eaLnBrk="1" hangingPunct="1">
              <a:defRPr/>
            </a:pPr>
            <a:r>
              <a:rPr lang="en-US" altLang="ko-KR" sz="3200" smtClean="0">
                <a:ea typeface="Gulim" pitchFamily="34" charset="-127"/>
              </a:rPr>
              <a:t>Illust</a:t>
            </a:r>
            <a:r>
              <a:rPr lang="en-US" altLang="ko-KR" sz="3200" smtClean="0">
                <a:latin typeface="Tahoma"/>
                <a:ea typeface="Gulim" pitchFamily="34" charset="-127"/>
              </a:rPr>
              <a:t>’</a:t>
            </a:r>
            <a:r>
              <a:rPr lang="en-US" altLang="ko-KR" sz="3200" smtClean="0">
                <a:ea typeface="Gulim" pitchFamily="34" charset="-127"/>
              </a:rPr>
              <a:t>n of PCA View:    PC3 Projections</a:t>
            </a:r>
            <a:r>
              <a:rPr lang="en-US" altLang="ko-KR" b="1" smtClean="0">
                <a:effectLst>
                  <a:outerShdw blurRad="38100" dist="38100" dir="2700000" algn="tl">
                    <a:srgbClr val="FFFFFF"/>
                  </a:outerShdw>
                </a:effectLst>
                <a:ea typeface="Gulim" pitchFamily="34" charset="-127"/>
              </a:rPr>
              <a:t> </a:t>
            </a:r>
          </a:p>
        </p:txBody>
      </p:sp>
      <p:pic>
        <p:nvPicPr>
          <p:cNvPr id="55299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11188" y="1370013"/>
            <a:ext cx="7786687" cy="5500687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accent1">
                <a:lumMod val="75000"/>
              </a:schemeClr>
            </a:gs>
            <a:gs pos="50000">
              <a:schemeClr val="bg1"/>
            </a:gs>
            <a:gs pos="100000">
              <a:schemeClr val="accent1">
                <a:lumMod val="75000"/>
              </a:schemeClr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Grp="1" noChangeArrowheads="1"/>
          </p:cNvSpPr>
          <p:nvPr>
            <p:ph type="title"/>
          </p:nvPr>
        </p:nvSpPr>
        <p:spPr>
          <a:xfrm>
            <a:off x="1447800" y="457200"/>
            <a:ext cx="7391400" cy="492125"/>
          </a:xfrm>
        </p:spPr>
        <p:txBody>
          <a:bodyPr/>
          <a:lstStyle/>
          <a:p>
            <a:pPr eaLnBrk="1" hangingPunct="1"/>
            <a:r>
              <a:rPr lang="en-US" altLang="ko-KR" sz="3200" smtClean="0">
                <a:ea typeface="Gulim" pitchFamily="34" charset="-127"/>
              </a:rPr>
              <a:t>Illust</a:t>
            </a:r>
            <a:r>
              <a:rPr lang="en-US" altLang="ko-KR" sz="3200" smtClean="0">
                <a:latin typeface="Tahoma" pitchFamily="34" charset="0"/>
                <a:ea typeface="Gulim" pitchFamily="34" charset="-127"/>
              </a:rPr>
              <a:t>’</a:t>
            </a:r>
            <a:r>
              <a:rPr lang="en-US" altLang="ko-KR" sz="3200" smtClean="0">
                <a:ea typeface="Gulim" pitchFamily="34" charset="-127"/>
              </a:rPr>
              <a:t>n of PCA View:    PC3 Projections, 1-d View</a:t>
            </a:r>
          </a:p>
        </p:txBody>
      </p:sp>
      <p:pic>
        <p:nvPicPr>
          <p:cNvPr id="56323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11188" y="1370013"/>
            <a:ext cx="7786687" cy="5500687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accent1">
                <a:lumMod val="75000"/>
              </a:schemeClr>
            </a:gs>
            <a:gs pos="50000">
              <a:schemeClr val="bg1"/>
            </a:gs>
            <a:gs pos="100000">
              <a:schemeClr val="accent1">
                <a:lumMod val="75000"/>
              </a:schemeClr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/>
          <p:cNvSpPr>
            <a:spLocks noGrp="1" noChangeArrowheads="1"/>
          </p:cNvSpPr>
          <p:nvPr>
            <p:ph type="title"/>
          </p:nvPr>
        </p:nvSpPr>
        <p:spPr>
          <a:xfrm>
            <a:off x="1447800" y="457200"/>
            <a:ext cx="7391400" cy="492125"/>
          </a:xfrm>
        </p:spPr>
        <p:txBody>
          <a:bodyPr/>
          <a:lstStyle/>
          <a:p>
            <a:pPr eaLnBrk="1" hangingPunct="1"/>
            <a:r>
              <a:rPr lang="en-US" altLang="ko-KR" sz="3200" smtClean="0">
                <a:ea typeface="Gulim" pitchFamily="34" charset="-127"/>
              </a:rPr>
              <a:t>Illust</a:t>
            </a:r>
            <a:r>
              <a:rPr lang="en-US" altLang="ko-KR" sz="3200" smtClean="0">
                <a:latin typeface="Tahoma" pitchFamily="34" charset="0"/>
                <a:ea typeface="Gulim" pitchFamily="34" charset="-127"/>
              </a:rPr>
              <a:t>’</a:t>
            </a:r>
            <a:r>
              <a:rPr lang="en-US" altLang="ko-KR" sz="3200" smtClean="0">
                <a:ea typeface="Gulim" pitchFamily="34" charset="-127"/>
              </a:rPr>
              <a:t>n of PCA View:    Projections on PC1,2 plane</a:t>
            </a:r>
          </a:p>
        </p:txBody>
      </p:sp>
      <p:pic>
        <p:nvPicPr>
          <p:cNvPr id="57347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11188" y="1370013"/>
            <a:ext cx="7786687" cy="5500687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accent1">
                <a:lumMod val="75000"/>
              </a:schemeClr>
            </a:gs>
            <a:gs pos="50000">
              <a:schemeClr val="bg1"/>
            </a:gs>
            <a:gs pos="100000">
              <a:schemeClr val="accent1">
                <a:lumMod val="75000"/>
              </a:schemeClr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Grp="1" noChangeArrowheads="1"/>
          </p:cNvSpPr>
          <p:nvPr>
            <p:ph type="title"/>
          </p:nvPr>
        </p:nvSpPr>
        <p:spPr>
          <a:xfrm>
            <a:off x="1447800" y="457200"/>
            <a:ext cx="7391400" cy="492125"/>
          </a:xfrm>
        </p:spPr>
        <p:txBody>
          <a:bodyPr/>
          <a:lstStyle/>
          <a:p>
            <a:pPr eaLnBrk="1" hangingPunct="1"/>
            <a:r>
              <a:rPr lang="en-US" altLang="ko-KR" sz="3200" smtClean="0">
                <a:ea typeface="Gulim" pitchFamily="34" charset="-127"/>
              </a:rPr>
              <a:t>Illust</a:t>
            </a:r>
            <a:r>
              <a:rPr lang="en-US" altLang="ko-KR" sz="3200" smtClean="0">
                <a:latin typeface="Tahoma" pitchFamily="34" charset="0"/>
                <a:ea typeface="Gulim" pitchFamily="34" charset="-127"/>
              </a:rPr>
              <a:t>’</a:t>
            </a:r>
            <a:r>
              <a:rPr lang="en-US" altLang="ko-KR" sz="3200" smtClean="0">
                <a:ea typeface="Gulim" pitchFamily="34" charset="-127"/>
              </a:rPr>
              <a:t>n of PCA View:    PC1 &amp; 2 Proj</a:t>
            </a:r>
            <a:r>
              <a:rPr lang="en-US" altLang="ko-KR" sz="3200" smtClean="0">
                <a:latin typeface="Tahoma" pitchFamily="34" charset="0"/>
                <a:ea typeface="Gulim" pitchFamily="34" charset="-127"/>
              </a:rPr>
              <a:t>’</a:t>
            </a:r>
            <a:r>
              <a:rPr lang="en-US" altLang="ko-KR" sz="3200" smtClean="0">
                <a:ea typeface="Gulim" pitchFamily="34" charset="-127"/>
              </a:rPr>
              <a:t>n Scatterplot</a:t>
            </a:r>
          </a:p>
        </p:txBody>
      </p:sp>
      <p:pic>
        <p:nvPicPr>
          <p:cNvPr id="58371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11188" y="1370013"/>
            <a:ext cx="7786687" cy="5500687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92D050"/>
            </a:gs>
            <a:gs pos="50000">
              <a:schemeClr val="bg1"/>
            </a:gs>
            <a:gs pos="100000">
              <a:srgbClr val="92D050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52400"/>
            <a:ext cx="8229600" cy="914400"/>
          </a:xfrm>
        </p:spPr>
        <p:txBody>
          <a:bodyPr/>
          <a:lstStyle/>
          <a:p>
            <a:pPr eaLnBrk="1" hangingPunct="1"/>
            <a:r>
              <a:rPr lang="en-US" smtClean="0"/>
              <a:t>Object Oriented Data Analysis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990600"/>
            <a:ext cx="8229600" cy="5638800"/>
          </a:xfrm>
        </p:spPr>
        <p:txBody>
          <a:bodyPr/>
          <a:lstStyle/>
          <a:p>
            <a:pPr eaLnBrk="1" hangingPunct="1">
              <a:lnSpc>
                <a:spcPct val="140000"/>
              </a:lnSpc>
              <a:buFontTx/>
              <a:buNone/>
            </a:pPr>
            <a:r>
              <a:rPr lang="en-US" dirty="0" smtClean="0"/>
              <a:t>What is it?</a:t>
            </a:r>
          </a:p>
          <a:p>
            <a:pPr eaLnBrk="1" hangingPunct="1">
              <a:lnSpc>
                <a:spcPct val="140000"/>
              </a:lnSpc>
              <a:buFontTx/>
              <a:buNone/>
            </a:pPr>
            <a:r>
              <a:rPr lang="en-US" dirty="0" smtClean="0"/>
              <a:t>A </a:t>
            </a:r>
            <a:r>
              <a:rPr lang="en-US" i="1" dirty="0" smtClean="0"/>
              <a:t>Sound-Bite</a:t>
            </a:r>
            <a:r>
              <a:rPr lang="en-US" dirty="0" smtClean="0"/>
              <a:t> Explanation: </a:t>
            </a:r>
          </a:p>
          <a:p>
            <a:pPr algn="ctr" eaLnBrk="1" hangingPunct="1">
              <a:lnSpc>
                <a:spcPct val="140000"/>
              </a:lnSpc>
              <a:buFontTx/>
              <a:buNone/>
            </a:pPr>
            <a:r>
              <a:rPr lang="en-US" dirty="0" smtClean="0"/>
              <a:t>What is the “atom of the statistical analysis”?</a:t>
            </a:r>
          </a:p>
          <a:p>
            <a:pPr eaLnBrk="1" hangingPunct="1">
              <a:lnSpc>
                <a:spcPct val="140000"/>
              </a:lnSpc>
            </a:pPr>
            <a:r>
              <a:rPr lang="en-US" dirty="0" smtClean="0"/>
              <a:t>1</a:t>
            </a:r>
            <a:r>
              <a:rPr lang="en-US" baseline="30000" dirty="0" smtClean="0"/>
              <a:t>st</a:t>
            </a:r>
            <a:r>
              <a:rPr lang="en-US" dirty="0" smtClean="0"/>
              <a:t> Course:    Numbers</a:t>
            </a:r>
          </a:p>
          <a:p>
            <a:pPr eaLnBrk="1" hangingPunct="1">
              <a:lnSpc>
                <a:spcPct val="140000"/>
              </a:lnSpc>
            </a:pPr>
            <a:r>
              <a:rPr lang="en-US" dirty="0" smtClean="0"/>
              <a:t>Multivariate Analysis Course :    Vectors</a:t>
            </a:r>
          </a:p>
          <a:p>
            <a:pPr eaLnBrk="1" hangingPunct="1">
              <a:lnSpc>
                <a:spcPct val="140000"/>
              </a:lnSpc>
            </a:pPr>
            <a:r>
              <a:rPr lang="en-US" u="sng" dirty="0" smtClean="0"/>
              <a:t>Functional Data Analysis</a:t>
            </a:r>
            <a:r>
              <a:rPr lang="en-US" dirty="0" smtClean="0"/>
              <a:t>:    Curves</a:t>
            </a:r>
            <a:endParaRPr lang="en-US" dirty="0" smtClean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accent1">
                <a:lumMod val="75000"/>
              </a:schemeClr>
            </a:gs>
            <a:gs pos="50000">
              <a:schemeClr val="bg1"/>
            </a:gs>
            <a:gs pos="100000">
              <a:schemeClr val="accent1">
                <a:lumMod val="75000"/>
              </a:schemeClr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/>
          <p:cNvSpPr>
            <a:spLocks noGrp="1" noChangeArrowheads="1"/>
          </p:cNvSpPr>
          <p:nvPr>
            <p:ph type="title"/>
          </p:nvPr>
        </p:nvSpPr>
        <p:spPr>
          <a:xfrm>
            <a:off x="1447800" y="457200"/>
            <a:ext cx="7391400" cy="492125"/>
          </a:xfrm>
        </p:spPr>
        <p:txBody>
          <a:bodyPr/>
          <a:lstStyle/>
          <a:p>
            <a:pPr eaLnBrk="1" hangingPunct="1"/>
            <a:r>
              <a:rPr lang="en-US" altLang="ko-KR" sz="3200" smtClean="0">
                <a:ea typeface="Gulim" pitchFamily="34" charset="-127"/>
              </a:rPr>
              <a:t>Illust</a:t>
            </a:r>
            <a:r>
              <a:rPr lang="en-US" altLang="ko-KR" sz="3200" smtClean="0">
                <a:latin typeface="Tahoma" pitchFamily="34" charset="0"/>
                <a:ea typeface="Gulim" pitchFamily="34" charset="-127"/>
              </a:rPr>
              <a:t>’</a:t>
            </a:r>
            <a:r>
              <a:rPr lang="en-US" altLang="ko-KR" sz="3200" smtClean="0">
                <a:ea typeface="Gulim" pitchFamily="34" charset="-127"/>
              </a:rPr>
              <a:t>n of PCA View:    Projections on PC1,3 plane</a:t>
            </a:r>
          </a:p>
        </p:txBody>
      </p:sp>
      <p:pic>
        <p:nvPicPr>
          <p:cNvPr id="59395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11188" y="1370013"/>
            <a:ext cx="7786687" cy="5500687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accent1">
                <a:lumMod val="75000"/>
              </a:schemeClr>
            </a:gs>
            <a:gs pos="50000">
              <a:schemeClr val="bg1"/>
            </a:gs>
            <a:gs pos="100000">
              <a:schemeClr val="accent1">
                <a:lumMod val="75000"/>
              </a:schemeClr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ChangeArrowheads="1"/>
          </p:cNvSpPr>
          <p:nvPr>
            <p:ph type="title"/>
          </p:nvPr>
        </p:nvSpPr>
        <p:spPr>
          <a:xfrm>
            <a:off x="1447800" y="457200"/>
            <a:ext cx="7391400" cy="492125"/>
          </a:xfrm>
        </p:spPr>
        <p:txBody>
          <a:bodyPr/>
          <a:lstStyle/>
          <a:p>
            <a:pPr eaLnBrk="1" hangingPunct="1"/>
            <a:r>
              <a:rPr lang="en-US" altLang="ko-KR" sz="3200" smtClean="0">
                <a:ea typeface="Gulim" pitchFamily="34" charset="-127"/>
              </a:rPr>
              <a:t>Illust</a:t>
            </a:r>
            <a:r>
              <a:rPr lang="en-US" altLang="ko-KR" sz="3200" smtClean="0">
                <a:latin typeface="Tahoma" pitchFamily="34" charset="0"/>
                <a:ea typeface="Gulim" pitchFamily="34" charset="-127"/>
              </a:rPr>
              <a:t>’</a:t>
            </a:r>
            <a:r>
              <a:rPr lang="en-US" altLang="ko-KR" sz="3200" smtClean="0">
                <a:ea typeface="Gulim" pitchFamily="34" charset="-127"/>
              </a:rPr>
              <a:t>n of PCA View:    PC1 &amp; 3 Proj</a:t>
            </a:r>
            <a:r>
              <a:rPr lang="en-US" altLang="ko-KR" sz="3200" smtClean="0">
                <a:latin typeface="Tahoma" pitchFamily="34" charset="0"/>
                <a:ea typeface="Gulim" pitchFamily="34" charset="-127"/>
              </a:rPr>
              <a:t>’</a:t>
            </a:r>
            <a:r>
              <a:rPr lang="en-US" altLang="ko-KR" sz="3200" smtClean="0">
                <a:ea typeface="Gulim" pitchFamily="34" charset="-127"/>
              </a:rPr>
              <a:t>n Scatterplot</a:t>
            </a:r>
          </a:p>
        </p:txBody>
      </p:sp>
      <p:pic>
        <p:nvPicPr>
          <p:cNvPr id="60419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11188" y="1370013"/>
            <a:ext cx="7786687" cy="5500687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accent1">
                <a:lumMod val="75000"/>
              </a:schemeClr>
            </a:gs>
            <a:gs pos="50000">
              <a:schemeClr val="bg1"/>
            </a:gs>
            <a:gs pos="100000">
              <a:schemeClr val="accent1">
                <a:lumMod val="75000"/>
              </a:schemeClr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/>
          <p:cNvSpPr>
            <a:spLocks noGrp="1" noChangeArrowheads="1"/>
          </p:cNvSpPr>
          <p:nvPr>
            <p:ph type="title"/>
          </p:nvPr>
        </p:nvSpPr>
        <p:spPr>
          <a:xfrm>
            <a:off x="1447800" y="457200"/>
            <a:ext cx="7391400" cy="492125"/>
          </a:xfrm>
        </p:spPr>
        <p:txBody>
          <a:bodyPr/>
          <a:lstStyle/>
          <a:p>
            <a:pPr eaLnBrk="1" hangingPunct="1"/>
            <a:r>
              <a:rPr lang="en-US" altLang="ko-KR" sz="3200" smtClean="0">
                <a:ea typeface="Gulim" pitchFamily="34" charset="-127"/>
              </a:rPr>
              <a:t>Illust</a:t>
            </a:r>
            <a:r>
              <a:rPr lang="en-US" altLang="ko-KR" sz="3200" smtClean="0">
                <a:latin typeface="Tahoma" pitchFamily="34" charset="0"/>
                <a:ea typeface="Gulim" pitchFamily="34" charset="-127"/>
              </a:rPr>
              <a:t>’</a:t>
            </a:r>
            <a:r>
              <a:rPr lang="en-US" altLang="ko-KR" sz="3200" smtClean="0">
                <a:ea typeface="Gulim" pitchFamily="34" charset="-127"/>
              </a:rPr>
              <a:t>n of PCA View:    Projections on PC2,3 plane</a:t>
            </a:r>
          </a:p>
        </p:txBody>
      </p:sp>
      <p:pic>
        <p:nvPicPr>
          <p:cNvPr id="61443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11188" y="1370013"/>
            <a:ext cx="7786687" cy="5500687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accent1">
                <a:lumMod val="75000"/>
              </a:schemeClr>
            </a:gs>
            <a:gs pos="50000">
              <a:schemeClr val="bg1"/>
            </a:gs>
            <a:gs pos="100000">
              <a:schemeClr val="accent1">
                <a:lumMod val="75000"/>
              </a:schemeClr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/>
          <p:cNvSpPr>
            <a:spLocks noGrp="1" noChangeArrowheads="1"/>
          </p:cNvSpPr>
          <p:nvPr>
            <p:ph type="title"/>
          </p:nvPr>
        </p:nvSpPr>
        <p:spPr>
          <a:xfrm>
            <a:off x="1447800" y="457200"/>
            <a:ext cx="7391400" cy="492125"/>
          </a:xfrm>
        </p:spPr>
        <p:txBody>
          <a:bodyPr/>
          <a:lstStyle/>
          <a:p>
            <a:pPr eaLnBrk="1" hangingPunct="1"/>
            <a:r>
              <a:rPr lang="en-US" altLang="ko-KR" sz="3200" smtClean="0">
                <a:ea typeface="Gulim" pitchFamily="34" charset="-127"/>
              </a:rPr>
              <a:t>Illust</a:t>
            </a:r>
            <a:r>
              <a:rPr lang="en-US" altLang="ko-KR" sz="3200" smtClean="0">
                <a:latin typeface="Tahoma" pitchFamily="34" charset="0"/>
                <a:ea typeface="Gulim" pitchFamily="34" charset="-127"/>
              </a:rPr>
              <a:t>’</a:t>
            </a:r>
            <a:r>
              <a:rPr lang="en-US" altLang="ko-KR" sz="3200" smtClean="0">
                <a:ea typeface="Gulim" pitchFamily="34" charset="-127"/>
              </a:rPr>
              <a:t>n of PCA View:    PC2 &amp; 3 Proj</a:t>
            </a:r>
            <a:r>
              <a:rPr lang="en-US" altLang="ko-KR" sz="3200" smtClean="0">
                <a:latin typeface="Tahoma" pitchFamily="34" charset="0"/>
                <a:ea typeface="Gulim" pitchFamily="34" charset="-127"/>
              </a:rPr>
              <a:t>’</a:t>
            </a:r>
            <a:r>
              <a:rPr lang="en-US" altLang="ko-KR" sz="3200" smtClean="0">
                <a:ea typeface="Gulim" pitchFamily="34" charset="-127"/>
              </a:rPr>
              <a:t>n Scatterplot</a:t>
            </a:r>
          </a:p>
        </p:txBody>
      </p:sp>
      <p:pic>
        <p:nvPicPr>
          <p:cNvPr id="62467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11188" y="1370013"/>
            <a:ext cx="7786687" cy="5500687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accent1">
                <a:lumMod val="75000"/>
              </a:schemeClr>
            </a:gs>
            <a:gs pos="50000">
              <a:schemeClr val="bg1"/>
            </a:gs>
            <a:gs pos="100000">
              <a:schemeClr val="accent1">
                <a:lumMod val="75000"/>
              </a:schemeClr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2"/>
          <p:cNvSpPr>
            <a:spLocks noGrp="1" noChangeArrowheads="1"/>
          </p:cNvSpPr>
          <p:nvPr>
            <p:ph type="title"/>
          </p:nvPr>
        </p:nvSpPr>
        <p:spPr>
          <a:xfrm>
            <a:off x="1447800" y="457200"/>
            <a:ext cx="7391400" cy="492125"/>
          </a:xfrm>
        </p:spPr>
        <p:txBody>
          <a:bodyPr/>
          <a:lstStyle/>
          <a:p>
            <a:pPr eaLnBrk="1" hangingPunct="1"/>
            <a:r>
              <a:rPr lang="en-US" altLang="ko-KR" sz="3200" smtClean="0">
                <a:ea typeface="Gulim" pitchFamily="34" charset="-127"/>
              </a:rPr>
              <a:t>Illust</a:t>
            </a:r>
            <a:r>
              <a:rPr lang="en-US" altLang="ko-KR" sz="3200" smtClean="0">
                <a:latin typeface="Tahoma" pitchFamily="34" charset="0"/>
                <a:ea typeface="Gulim" pitchFamily="34" charset="-127"/>
              </a:rPr>
              <a:t>’</a:t>
            </a:r>
            <a:r>
              <a:rPr lang="en-US" altLang="ko-KR" sz="3200" smtClean="0">
                <a:ea typeface="Gulim" pitchFamily="34" charset="-127"/>
              </a:rPr>
              <a:t>n of PCA View:    All 3 PC Projections</a:t>
            </a:r>
          </a:p>
        </p:txBody>
      </p:sp>
      <p:pic>
        <p:nvPicPr>
          <p:cNvPr id="63491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11188" y="1370013"/>
            <a:ext cx="7786687" cy="5500687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accent1">
                <a:lumMod val="75000"/>
              </a:schemeClr>
            </a:gs>
            <a:gs pos="50000">
              <a:schemeClr val="bg1"/>
            </a:gs>
            <a:gs pos="100000">
              <a:schemeClr val="accent1">
                <a:lumMod val="75000"/>
              </a:schemeClr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ko-KR" sz="3200" smtClean="0">
                <a:ea typeface="Gulim" pitchFamily="34" charset="-127"/>
              </a:rPr>
              <a:t>Illust</a:t>
            </a:r>
            <a:r>
              <a:rPr lang="en-US" altLang="ko-KR" sz="3200" smtClean="0">
                <a:latin typeface="Tahoma" pitchFamily="34" charset="0"/>
                <a:ea typeface="Gulim" pitchFamily="34" charset="-127"/>
              </a:rPr>
              <a:t>’</a:t>
            </a:r>
            <a:r>
              <a:rPr lang="en-US" altLang="ko-KR" sz="3200" smtClean="0">
                <a:ea typeface="Gulim" pitchFamily="34" charset="-127"/>
              </a:rPr>
              <a:t>n of PCA View: Matrix with 1-d proj</a:t>
            </a:r>
            <a:r>
              <a:rPr lang="en-US" altLang="ko-KR" sz="3200" smtClean="0">
                <a:latin typeface="Tahoma" pitchFamily="34" charset="0"/>
                <a:ea typeface="Gulim" pitchFamily="34" charset="-127"/>
              </a:rPr>
              <a:t>’</a:t>
            </a:r>
            <a:r>
              <a:rPr lang="en-US" altLang="ko-KR" sz="3200" smtClean="0">
                <a:ea typeface="Gulim" pitchFamily="34" charset="-127"/>
              </a:rPr>
              <a:t>ns on diag.</a:t>
            </a:r>
          </a:p>
        </p:txBody>
      </p:sp>
      <p:pic>
        <p:nvPicPr>
          <p:cNvPr id="64515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11188" y="1370013"/>
            <a:ext cx="7786687" cy="5500687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accent1">
                <a:lumMod val="75000"/>
              </a:schemeClr>
            </a:gs>
            <a:gs pos="50000">
              <a:schemeClr val="bg1"/>
            </a:gs>
            <a:gs pos="100000">
              <a:schemeClr val="accent1">
                <a:lumMod val="75000"/>
              </a:schemeClr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ko-KR" sz="3200" smtClean="0">
                <a:ea typeface="Gulim" pitchFamily="34" charset="-127"/>
              </a:rPr>
              <a:t>Illust</a:t>
            </a:r>
            <a:r>
              <a:rPr lang="en-US" altLang="ko-KR" sz="3200" smtClean="0">
                <a:latin typeface="Tahoma" pitchFamily="34" charset="0"/>
                <a:ea typeface="Gulim" pitchFamily="34" charset="-127"/>
              </a:rPr>
              <a:t>’</a:t>
            </a:r>
            <a:r>
              <a:rPr lang="en-US" altLang="ko-KR" sz="3200" smtClean="0">
                <a:ea typeface="Gulim" pitchFamily="34" charset="-127"/>
              </a:rPr>
              <a:t>n of PCA: Add off-diagonals to matrix</a:t>
            </a:r>
          </a:p>
        </p:txBody>
      </p:sp>
      <p:pic>
        <p:nvPicPr>
          <p:cNvPr id="65539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11188" y="1370013"/>
            <a:ext cx="7786687" cy="5500687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accent1">
                <a:lumMod val="75000"/>
              </a:schemeClr>
            </a:gs>
            <a:gs pos="50000">
              <a:schemeClr val="bg1"/>
            </a:gs>
            <a:gs pos="100000">
              <a:schemeClr val="accent1">
                <a:lumMod val="75000"/>
              </a:schemeClr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ko-KR" sz="3200" smtClean="0">
                <a:ea typeface="Gulim" pitchFamily="34" charset="-127"/>
              </a:rPr>
              <a:t>Illust</a:t>
            </a:r>
            <a:r>
              <a:rPr lang="en-US" altLang="ko-KR" sz="3200" smtClean="0">
                <a:latin typeface="Tahoma" pitchFamily="34" charset="0"/>
                <a:ea typeface="Gulim" pitchFamily="34" charset="-127"/>
              </a:rPr>
              <a:t>’</a:t>
            </a:r>
            <a:r>
              <a:rPr lang="en-US" altLang="ko-KR" sz="3200" smtClean="0">
                <a:ea typeface="Gulim" pitchFamily="34" charset="-127"/>
              </a:rPr>
              <a:t>n of PCA View: Typical View</a:t>
            </a:r>
          </a:p>
        </p:txBody>
      </p:sp>
      <p:pic>
        <p:nvPicPr>
          <p:cNvPr id="66563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11188" y="1370013"/>
            <a:ext cx="7786687" cy="5500687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DA71FF"/>
            </a:gs>
            <a:gs pos="50000">
              <a:schemeClr val="bg1"/>
            </a:gs>
            <a:gs pos="100000">
              <a:srgbClr val="DA71FF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228600"/>
            <a:ext cx="7467600" cy="838200"/>
          </a:xfrm>
        </p:spPr>
        <p:txBody>
          <a:bodyPr/>
          <a:lstStyle/>
          <a:p>
            <a:pPr eaLnBrk="1" hangingPunct="1"/>
            <a:r>
              <a:rPr lang="en-US" altLang="ko-KR" smtClean="0">
                <a:ea typeface="Gulim" pitchFamily="34" charset="-127"/>
              </a:rPr>
              <a:t>Comparison of Views</a:t>
            </a:r>
          </a:p>
        </p:txBody>
      </p:sp>
      <p:sp>
        <p:nvSpPr>
          <p:cNvPr id="675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447800"/>
            <a:ext cx="8610600" cy="5029200"/>
          </a:xfrm>
        </p:spPr>
        <p:txBody>
          <a:bodyPr/>
          <a:lstStyle/>
          <a:p>
            <a:pPr marL="457200" indent="-457200" eaLnBrk="1" hangingPunct="1"/>
            <a:r>
              <a:rPr lang="en-US" altLang="ko-KR" sz="2800" smtClean="0">
                <a:ea typeface="Gulim" pitchFamily="34" charset="-127"/>
              </a:rPr>
              <a:t>Highlight 3 clusters</a:t>
            </a:r>
          </a:p>
          <a:p>
            <a:pPr marL="457200" indent="-457200" eaLnBrk="1" hangingPunct="1"/>
            <a:r>
              <a:rPr lang="en-US" altLang="ko-KR" sz="2800" smtClean="0">
                <a:ea typeface="Gulim" pitchFamily="34" charset="-127"/>
              </a:rPr>
              <a:t>Gene by Gene View</a:t>
            </a:r>
          </a:p>
          <a:p>
            <a:pPr marL="1027113" lvl="1" indent="-455613" eaLnBrk="1" hangingPunct="1"/>
            <a:r>
              <a:rPr lang="en-US" altLang="ko-KR" smtClean="0">
                <a:ea typeface="Gulim" pitchFamily="34" charset="-127"/>
              </a:rPr>
              <a:t>Clusters appear in all 3 scatterplots</a:t>
            </a:r>
          </a:p>
          <a:p>
            <a:pPr marL="1027113" lvl="1" indent="-455613" eaLnBrk="1" hangingPunct="1"/>
            <a:r>
              <a:rPr lang="en-US" altLang="ko-KR" smtClean="0">
                <a:ea typeface="Gulim" pitchFamily="34" charset="-127"/>
              </a:rPr>
              <a:t>But never very separated</a:t>
            </a:r>
          </a:p>
          <a:p>
            <a:pPr marL="457200" indent="-457200" eaLnBrk="1" hangingPunct="1"/>
            <a:r>
              <a:rPr lang="en-US" altLang="ko-KR" sz="2800" smtClean="0">
                <a:ea typeface="Gulim" pitchFamily="34" charset="-127"/>
              </a:rPr>
              <a:t>PCA View</a:t>
            </a:r>
          </a:p>
          <a:p>
            <a:pPr marL="1027113" lvl="1" indent="-455613" eaLnBrk="1" hangingPunct="1"/>
            <a:r>
              <a:rPr lang="en-US" altLang="ko-KR" smtClean="0">
                <a:ea typeface="Gulim" pitchFamily="34" charset="-127"/>
              </a:rPr>
              <a:t>1</a:t>
            </a:r>
            <a:r>
              <a:rPr lang="en-US" altLang="ko-KR" baseline="30000" smtClean="0">
                <a:ea typeface="Gulim" pitchFamily="34" charset="-127"/>
              </a:rPr>
              <a:t>st</a:t>
            </a:r>
            <a:r>
              <a:rPr lang="en-US" altLang="ko-KR" smtClean="0">
                <a:ea typeface="Gulim" pitchFamily="34" charset="-127"/>
              </a:rPr>
              <a:t> shows three distinct clusters</a:t>
            </a:r>
          </a:p>
          <a:p>
            <a:pPr marL="1027113" lvl="1" indent="-455613" eaLnBrk="1" hangingPunct="1"/>
            <a:r>
              <a:rPr lang="en-US" altLang="ko-KR" smtClean="0">
                <a:ea typeface="Gulim" pitchFamily="34" charset="-127"/>
              </a:rPr>
              <a:t>Better separated than in gene view</a:t>
            </a:r>
          </a:p>
          <a:p>
            <a:pPr marL="1027113" lvl="1" indent="-455613" eaLnBrk="1" hangingPunct="1"/>
            <a:r>
              <a:rPr lang="en-US" altLang="ko-KR" smtClean="0">
                <a:ea typeface="Gulim" pitchFamily="34" charset="-127"/>
              </a:rPr>
              <a:t>Clustering concentrated in 1</a:t>
            </a:r>
            <a:r>
              <a:rPr lang="en-US" altLang="ko-KR" baseline="30000" smtClean="0">
                <a:ea typeface="Gulim" pitchFamily="34" charset="-127"/>
              </a:rPr>
              <a:t>st</a:t>
            </a:r>
            <a:r>
              <a:rPr lang="en-US" altLang="ko-KR" smtClean="0">
                <a:ea typeface="Gulim" pitchFamily="34" charset="-127"/>
              </a:rPr>
              <a:t> scatterplot</a:t>
            </a:r>
          </a:p>
          <a:p>
            <a:pPr marL="457200" indent="-457200" eaLnBrk="1" hangingPunct="1"/>
            <a:r>
              <a:rPr lang="en-US" altLang="ko-KR" sz="2800" smtClean="0">
                <a:ea typeface="Gulim" pitchFamily="34" charset="-127"/>
              </a:rPr>
              <a:t>Effect is small, since only 3-d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accent1">
                <a:lumMod val="75000"/>
              </a:schemeClr>
            </a:gs>
            <a:gs pos="50000">
              <a:schemeClr val="bg1"/>
            </a:gs>
            <a:gs pos="100000">
              <a:schemeClr val="accent1">
                <a:lumMod val="75000"/>
              </a:schemeClr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ko-KR" sz="3200" smtClean="0">
                <a:ea typeface="Gulim" pitchFamily="34" charset="-127"/>
              </a:rPr>
              <a:t>Illust</a:t>
            </a:r>
            <a:r>
              <a:rPr lang="en-US" altLang="ko-KR" sz="3200" smtClean="0">
                <a:latin typeface="Tahoma" pitchFamily="34" charset="0"/>
                <a:ea typeface="Gulim" pitchFamily="34" charset="-127"/>
              </a:rPr>
              <a:t>’</a:t>
            </a:r>
            <a:r>
              <a:rPr lang="en-US" altLang="ko-KR" sz="3200" smtClean="0">
                <a:ea typeface="Gulim" pitchFamily="34" charset="-127"/>
              </a:rPr>
              <a:t>n of PCA View: Gene by Gene View</a:t>
            </a:r>
          </a:p>
        </p:txBody>
      </p:sp>
      <p:pic>
        <p:nvPicPr>
          <p:cNvPr id="68611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11188" y="1370013"/>
            <a:ext cx="7786687" cy="5500687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92D050"/>
            </a:gs>
            <a:gs pos="50000">
              <a:schemeClr val="bg1"/>
            </a:gs>
            <a:gs pos="100000">
              <a:srgbClr val="92D050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52400"/>
            <a:ext cx="8229600" cy="914400"/>
          </a:xfrm>
        </p:spPr>
        <p:txBody>
          <a:bodyPr/>
          <a:lstStyle/>
          <a:p>
            <a:pPr eaLnBrk="1" hangingPunct="1"/>
            <a:r>
              <a:rPr lang="en-US" smtClean="0"/>
              <a:t>Functional Data Analysis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990600"/>
            <a:ext cx="8229600" cy="563880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sz="2800" smtClean="0"/>
              <a:t>Active new field in statistics, see:</a:t>
            </a:r>
          </a:p>
          <a:p>
            <a:pPr eaLnBrk="1" hangingPunct="1">
              <a:buFontTx/>
              <a:buNone/>
            </a:pPr>
            <a:endParaRPr lang="en-US" sz="2800" smtClean="0"/>
          </a:p>
          <a:p>
            <a:pPr eaLnBrk="1" hangingPunct="1">
              <a:buFontTx/>
              <a:buNone/>
            </a:pPr>
            <a:r>
              <a:rPr lang="en-US" sz="2400" smtClean="0"/>
              <a:t>Ramsay, J. O. &amp; Silverman, B. W. (2005) </a:t>
            </a:r>
            <a:r>
              <a:rPr lang="en-US" sz="2400" i="1" smtClean="0"/>
              <a:t>Functional Data Analysis</a:t>
            </a:r>
            <a:r>
              <a:rPr lang="en-US" sz="2400" smtClean="0"/>
              <a:t>, 2</a:t>
            </a:r>
            <a:r>
              <a:rPr lang="en-US" sz="2400" baseline="30000" smtClean="0"/>
              <a:t>nd</a:t>
            </a:r>
            <a:r>
              <a:rPr lang="en-US" sz="2400" smtClean="0"/>
              <a:t> Edition, Springer, N.Y. </a:t>
            </a:r>
          </a:p>
          <a:p>
            <a:pPr eaLnBrk="1" hangingPunct="1">
              <a:buFontTx/>
              <a:buNone/>
            </a:pPr>
            <a:endParaRPr lang="en-US" sz="2400" smtClean="0"/>
          </a:p>
          <a:p>
            <a:pPr eaLnBrk="1" hangingPunct="1">
              <a:buFontTx/>
              <a:buNone/>
            </a:pPr>
            <a:r>
              <a:rPr lang="en-US" sz="2400" smtClean="0"/>
              <a:t>Ramsay, J. O. &amp; Silverman, B. W. (2002) </a:t>
            </a:r>
            <a:r>
              <a:rPr lang="en-US" sz="2400" i="1" smtClean="0"/>
              <a:t>Applied Functional Data Analysis</a:t>
            </a:r>
            <a:r>
              <a:rPr lang="en-US" sz="2400" smtClean="0"/>
              <a:t>, Springer, N.Y. </a:t>
            </a:r>
          </a:p>
          <a:p>
            <a:pPr eaLnBrk="1" hangingPunct="1">
              <a:buFontTx/>
              <a:buNone/>
            </a:pPr>
            <a:endParaRPr lang="en-US" sz="2400" smtClean="0"/>
          </a:p>
          <a:p>
            <a:pPr eaLnBrk="1" hangingPunct="1">
              <a:buFontTx/>
              <a:buNone/>
            </a:pPr>
            <a:r>
              <a:rPr lang="en-US" sz="2400" smtClean="0"/>
              <a:t>Ramsay, J. O. (2005) </a:t>
            </a:r>
            <a:r>
              <a:rPr lang="en-US" sz="2400" i="1" smtClean="0"/>
              <a:t>Functional Data Analysis Web Site</a:t>
            </a:r>
            <a:r>
              <a:rPr lang="en-US" sz="2400" smtClean="0"/>
              <a:t>, </a:t>
            </a:r>
            <a:r>
              <a:rPr lang="en-US" sz="2400" smtClean="0">
                <a:hlinkClick r:id="rId3"/>
              </a:rPr>
              <a:t>http://ego.psych.mcgill.ca/misc/fda/ </a:t>
            </a:r>
            <a:r>
              <a:rPr lang="en-US" sz="2400" smtClean="0"/>
              <a:t> </a:t>
            </a:r>
            <a:br>
              <a:rPr lang="en-US" sz="2400" smtClean="0"/>
            </a:br>
            <a:endParaRPr lang="en-US" sz="2400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accent1">
                <a:lumMod val="75000"/>
              </a:schemeClr>
            </a:gs>
            <a:gs pos="50000">
              <a:schemeClr val="bg1"/>
            </a:gs>
            <a:gs pos="100000">
              <a:schemeClr val="accent1">
                <a:lumMod val="75000"/>
              </a:schemeClr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ko-KR" sz="3200" smtClean="0">
                <a:ea typeface="Gulim" pitchFamily="34" charset="-127"/>
              </a:rPr>
              <a:t>Illust</a:t>
            </a:r>
            <a:r>
              <a:rPr lang="en-US" altLang="ko-KR" sz="3200" smtClean="0">
                <a:latin typeface="Tahoma" pitchFamily="34" charset="0"/>
                <a:ea typeface="Gulim" pitchFamily="34" charset="-127"/>
              </a:rPr>
              <a:t>’</a:t>
            </a:r>
            <a:r>
              <a:rPr lang="en-US" altLang="ko-KR" sz="3200" smtClean="0">
                <a:ea typeface="Gulim" pitchFamily="34" charset="-127"/>
              </a:rPr>
              <a:t>n of PCA View: PCA View</a:t>
            </a:r>
          </a:p>
        </p:txBody>
      </p:sp>
      <p:pic>
        <p:nvPicPr>
          <p:cNvPr id="69635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11188" y="1370013"/>
            <a:ext cx="7786687" cy="5500687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accent1">
                <a:lumMod val="75000"/>
              </a:schemeClr>
            </a:gs>
            <a:gs pos="50000">
              <a:schemeClr val="bg1"/>
            </a:gs>
            <a:gs pos="100000">
              <a:schemeClr val="accent1">
                <a:lumMod val="75000"/>
              </a:schemeClr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ko-KR" sz="3200" smtClean="0">
                <a:ea typeface="Gulim" pitchFamily="34" charset="-127"/>
              </a:rPr>
              <a:t>Illust</a:t>
            </a:r>
            <a:r>
              <a:rPr lang="en-US" altLang="ko-KR" sz="3200" smtClean="0">
                <a:latin typeface="Tahoma" pitchFamily="34" charset="0"/>
                <a:ea typeface="Gulim" pitchFamily="34" charset="-127"/>
              </a:rPr>
              <a:t>’</a:t>
            </a:r>
            <a:r>
              <a:rPr lang="en-US" altLang="ko-KR" sz="3200" smtClean="0">
                <a:ea typeface="Gulim" pitchFamily="34" charset="-127"/>
              </a:rPr>
              <a:t>n of PCA View: PCA View</a:t>
            </a:r>
          </a:p>
        </p:txBody>
      </p:sp>
      <p:pic>
        <p:nvPicPr>
          <p:cNvPr id="69635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11188" y="1370013"/>
            <a:ext cx="7786687" cy="5500687"/>
          </a:xfrm>
          <a:noFill/>
        </p:spPr>
      </p:pic>
      <p:sp>
        <p:nvSpPr>
          <p:cNvPr id="4" name="TextBox 3"/>
          <p:cNvSpPr txBox="1"/>
          <p:nvPr/>
        </p:nvSpPr>
        <p:spPr>
          <a:xfrm>
            <a:off x="304800" y="5410200"/>
            <a:ext cx="389074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Clusters are “more distinct”</a:t>
            </a:r>
          </a:p>
          <a:p>
            <a:r>
              <a:rPr lang="en-US" sz="2400" dirty="0" smtClean="0"/>
              <a:t>Since more “air space” </a:t>
            </a:r>
          </a:p>
          <a:p>
            <a:r>
              <a:rPr lang="en-US" sz="2400" dirty="0" smtClean="0"/>
              <a:t>In between</a:t>
            </a:r>
            <a:endParaRPr lang="en-US" sz="2400" dirty="0"/>
          </a:p>
        </p:txBody>
      </p:sp>
      <p:cxnSp>
        <p:nvCxnSpPr>
          <p:cNvPr id="5" name="Straight Arrow Connector 4"/>
          <p:cNvCxnSpPr/>
          <p:nvPr/>
        </p:nvCxnSpPr>
        <p:spPr>
          <a:xfrm flipV="1">
            <a:off x="2514600" y="2743200"/>
            <a:ext cx="1905000" cy="3267164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205157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DA71FF"/>
            </a:gs>
            <a:gs pos="50000">
              <a:schemeClr val="bg1"/>
            </a:gs>
            <a:gs pos="100000">
              <a:srgbClr val="DA71FF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2"/>
          <p:cNvSpPr>
            <a:spLocks noGrp="1" noChangeArrowheads="1"/>
          </p:cNvSpPr>
          <p:nvPr>
            <p:ph type="title"/>
          </p:nvPr>
        </p:nvSpPr>
        <p:spPr>
          <a:xfrm>
            <a:off x="1066800" y="228600"/>
            <a:ext cx="7467600" cy="838200"/>
          </a:xfrm>
        </p:spPr>
        <p:txBody>
          <a:bodyPr/>
          <a:lstStyle/>
          <a:p>
            <a:pPr eaLnBrk="1" hangingPunct="1"/>
            <a:r>
              <a:rPr lang="en-US" altLang="ko-KR" sz="4000" smtClean="0">
                <a:ea typeface="Gulim" pitchFamily="34" charset="-127"/>
              </a:rPr>
              <a:t>Another Comparison of Views</a:t>
            </a:r>
          </a:p>
        </p:txBody>
      </p:sp>
      <p:sp>
        <p:nvSpPr>
          <p:cNvPr id="706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219200"/>
            <a:ext cx="8610600" cy="5257800"/>
          </a:xfrm>
        </p:spPr>
        <p:txBody>
          <a:bodyPr/>
          <a:lstStyle/>
          <a:p>
            <a:pPr marL="457200" indent="-457200" eaLnBrk="1" hangingPunct="1">
              <a:lnSpc>
                <a:spcPct val="90000"/>
              </a:lnSpc>
            </a:pPr>
            <a:r>
              <a:rPr lang="en-US" altLang="ko-KR" sz="2800" smtClean="0">
                <a:ea typeface="Gulim" pitchFamily="34" charset="-127"/>
              </a:rPr>
              <a:t>Much higher dimension,  # genes = 4000</a:t>
            </a:r>
          </a:p>
          <a:p>
            <a:pPr marL="457200" indent="-457200" eaLnBrk="1" hangingPunct="1">
              <a:lnSpc>
                <a:spcPct val="90000"/>
              </a:lnSpc>
            </a:pPr>
            <a:r>
              <a:rPr lang="en-US" altLang="ko-KR" sz="2800" smtClean="0">
                <a:ea typeface="Gulim" pitchFamily="34" charset="-127"/>
              </a:rPr>
              <a:t>Gene by Gene View</a:t>
            </a:r>
          </a:p>
          <a:p>
            <a:pPr marL="1027113" lvl="1" indent="-455613" eaLnBrk="1" hangingPunct="1">
              <a:lnSpc>
                <a:spcPct val="90000"/>
              </a:lnSpc>
            </a:pPr>
            <a:r>
              <a:rPr lang="en-US" altLang="ko-KR" smtClean="0">
                <a:ea typeface="Gulim" pitchFamily="34" charset="-127"/>
              </a:rPr>
              <a:t>Clusters very nearly the same</a:t>
            </a:r>
          </a:p>
          <a:p>
            <a:pPr marL="1027113" lvl="1" indent="-455613" eaLnBrk="1" hangingPunct="1">
              <a:lnSpc>
                <a:spcPct val="90000"/>
              </a:lnSpc>
            </a:pPr>
            <a:r>
              <a:rPr lang="en-US" altLang="ko-KR" smtClean="0">
                <a:ea typeface="Gulim" pitchFamily="34" charset="-127"/>
              </a:rPr>
              <a:t>Very slight difference in means</a:t>
            </a:r>
          </a:p>
          <a:p>
            <a:pPr marL="457200" indent="-457200" eaLnBrk="1" hangingPunct="1">
              <a:lnSpc>
                <a:spcPct val="90000"/>
              </a:lnSpc>
            </a:pPr>
            <a:r>
              <a:rPr lang="en-US" altLang="ko-KR" sz="2800" smtClean="0">
                <a:ea typeface="Gulim" pitchFamily="34" charset="-127"/>
              </a:rPr>
              <a:t>PCA View</a:t>
            </a:r>
          </a:p>
          <a:p>
            <a:pPr marL="1027113" lvl="1" indent="-455613" eaLnBrk="1" hangingPunct="1">
              <a:lnSpc>
                <a:spcPct val="90000"/>
              </a:lnSpc>
            </a:pPr>
            <a:r>
              <a:rPr lang="en-US" altLang="ko-KR" smtClean="0">
                <a:solidFill>
                  <a:srgbClr val="FF0000"/>
                </a:solidFill>
                <a:ea typeface="Gulim" pitchFamily="34" charset="-127"/>
              </a:rPr>
              <a:t>Huge</a:t>
            </a:r>
            <a:r>
              <a:rPr lang="en-US" altLang="ko-KR" smtClean="0">
                <a:ea typeface="Gulim" pitchFamily="34" charset="-127"/>
              </a:rPr>
              <a:t> difference in 1</a:t>
            </a:r>
            <a:r>
              <a:rPr lang="en-US" altLang="ko-KR" baseline="30000" smtClean="0">
                <a:ea typeface="Gulim" pitchFamily="34" charset="-127"/>
              </a:rPr>
              <a:t>st</a:t>
            </a:r>
            <a:r>
              <a:rPr lang="en-US" altLang="ko-KR" smtClean="0">
                <a:ea typeface="Gulim" pitchFamily="34" charset="-127"/>
              </a:rPr>
              <a:t> PC Direction</a:t>
            </a:r>
          </a:p>
          <a:p>
            <a:pPr marL="1027113" lvl="1" indent="-455613" eaLnBrk="1" hangingPunct="1">
              <a:lnSpc>
                <a:spcPct val="90000"/>
              </a:lnSpc>
            </a:pPr>
            <a:r>
              <a:rPr lang="en-US" altLang="ko-KR" smtClean="0">
                <a:ea typeface="Gulim" pitchFamily="34" charset="-127"/>
              </a:rPr>
              <a:t>Magnification of clustering</a:t>
            </a:r>
          </a:p>
          <a:p>
            <a:pPr marL="1027113" lvl="1" indent="-455613" eaLnBrk="1" hangingPunct="1">
              <a:lnSpc>
                <a:spcPct val="90000"/>
              </a:lnSpc>
            </a:pPr>
            <a:r>
              <a:rPr lang="en-US" altLang="ko-KR" smtClean="0">
                <a:ea typeface="Gulim" pitchFamily="34" charset="-127"/>
              </a:rPr>
              <a:t>Lesson:  Alternate views can show </a:t>
            </a:r>
            <a:r>
              <a:rPr lang="en-US" altLang="ko-KR" smtClean="0">
                <a:solidFill>
                  <a:srgbClr val="FF0000"/>
                </a:solidFill>
                <a:ea typeface="Gulim" pitchFamily="34" charset="-127"/>
              </a:rPr>
              <a:t>much more</a:t>
            </a:r>
          </a:p>
          <a:p>
            <a:pPr marL="1027113" lvl="1" indent="-455613" eaLnBrk="1" hangingPunct="1">
              <a:lnSpc>
                <a:spcPct val="90000"/>
              </a:lnSpc>
            </a:pPr>
            <a:r>
              <a:rPr lang="en-US" altLang="ko-KR" smtClean="0">
                <a:ea typeface="Gulim" pitchFamily="34" charset="-127"/>
              </a:rPr>
              <a:t>(especially in high dimensions, i.e. for many genes)</a:t>
            </a:r>
          </a:p>
          <a:p>
            <a:pPr marL="1027113" lvl="1" indent="-455613" eaLnBrk="1" hangingPunct="1">
              <a:lnSpc>
                <a:spcPct val="90000"/>
              </a:lnSpc>
            </a:pPr>
            <a:r>
              <a:rPr lang="en-US" altLang="ko-KR" smtClean="0">
                <a:ea typeface="Gulim" pitchFamily="34" charset="-127"/>
              </a:rPr>
              <a:t>Shows PC view is very useful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accent1">
                <a:lumMod val="75000"/>
              </a:schemeClr>
            </a:gs>
            <a:gs pos="50000">
              <a:schemeClr val="bg1"/>
            </a:gs>
            <a:gs pos="100000">
              <a:schemeClr val="accent1">
                <a:lumMod val="75000"/>
              </a:schemeClr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ko-KR" sz="3200" smtClean="0">
                <a:ea typeface="Gulim" pitchFamily="34" charset="-127"/>
              </a:rPr>
              <a:t>Another Comparison: Gene by Gene View</a:t>
            </a:r>
          </a:p>
        </p:txBody>
      </p:sp>
      <p:pic>
        <p:nvPicPr>
          <p:cNvPr id="71683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11188" y="1370013"/>
            <a:ext cx="7786687" cy="5500687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accent1">
                <a:lumMod val="75000"/>
              </a:schemeClr>
            </a:gs>
            <a:gs pos="50000">
              <a:schemeClr val="bg1"/>
            </a:gs>
            <a:gs pos="100000">
              <a:schemeClr val="accent1">
                <a:lumMod val="75000"/>
              </a:schemeClr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ko-KR" sz="3200" smtClean="0">
                <a:ea typeface="Gulim" pitchFamily="34" charset="-127"/>
              </a:rPr>
              <a:t>Another Comparison: Gene by Gene View</a:t>
            </a:r>
          </a:p>
        </p:txBody>
      </p:sp>
      <p:pic>
        <p:nvPicPr>
          <p:cNvPr id="71683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11188" y="1370013"/>
            <a:ext cx="7786687" cy="5500687"/>
          </a:xfrm>
          <a:noFill/>
        </p:spPr>
      </p:pic>
      <p:cxnSp>
        <p:nvCxnSpPr>
          <p:cNvPr id="4" name="Straight Arrow Connector 3"/>
          <p:cNvCxnSpPr/>
          <p:nvPr/>
        </p:nvCxnSpPr>
        <p:spPr>
          <a:xfrm flipV="1">
            <a:off x="2057400" y="2590800"/>
            <a:ext cx="76200" cy="3429001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/>
        </p:nvSpPr>
        <p:spPr>
          <a:xfrm>
            <a:off x="986051" y="5874603"/>
            <a:ext cx="328114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Very Small Differences</a:t>
            </a:r>
          </a:p>
          <a:p>
            <a:r>
              <a:rPr lang="en-US" sz="2400" dirty="0" smtClean="0"/>
              <a:t>Between Means</a:t>
            </a:r>
            <a:endParaRPr lang="en-US" sz="2400" dirty="0"/>
          </a:p>
        </p:txBody>
      </p:sp>
      <p:cxnSp>
        <p:nvCxnSpPr>
          <p:cNvPr id="9" name="Straight Arrow Connector 8"/>
          <p:cNvCxnSpPr/>
          <p:nvPr/>
        </p:nvCxnSpPr>
        <p:spPr>
          <a:xfrm flipV="1">
            <a:off x="4203510" y="5791200"/>
            <a:ext cx="2121090" cy="439006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 flipV="1">
            <a:off x="3124200" y="4114800"/>
            <a:ext cx="1066800" cy="1905001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 flipV="1">
            <a:off x="2057400" y="2514600"/>
            <a:ext cx="304800" cy="3496103"/>
          </a:xfrm>
          <a:prstGeom prst="straightConnector1">
            <a:avLst/>
          </a:prstGeom>
          <a:ln w="25400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 flipV="1">
            <a:off x="3124200" y="4114800"/>
            <a:ext cx="1219200" cy="1895903"/>
          </a:xfrm>
          <a:prstGeom prst="straightConnector1">
            <a:avLst/>
          </a:prstGeom>
          <a:ln w="25400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 flipV="1">
            <a:off x="4191000" y="5638800"/>
            <a:ext cx="2286000" cy="591407"/>
          </a:xfrm>
          <a:prstGeom prst="straightConnector1">
            <a:avLst/>
          </a:prstGeom>
          <a:ln w="25400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43522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accent1">
                <a:lumMod val="75000"/>
              </a:schemeClr>
            </a:gs>
            <a:gs pos="50000">
              <a:schemeClr val="bg1"/>
            </a:gs>
            <a:gs pos="100000">
              <a:schemeClr val="accent1">
                <a:lumMod val="75000"/>
              </a:schemeClr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ko-KR" smtClean="0">
                <a:ea typeface="Gulim" pitchFamily="34" charset="-127"/>
              </a:rPr>
              <a:t>Another Comparison: PCA View</a:t>
            </a:r>
          </a:p>
        </p:txBody>
      </p:sp>
      <p:pic>
        <p:nvPicPr>
          <p:cNvPr id="72707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11188" y="1370013"/>
            <a:ext cx="7786687" cy="5500687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B279"/>
            </a:gs>
            <a:gs pos="50000">
              <a:schemeClr val="bg1"/>
            </a:gs>
            <a:gs pos="100000">
              <a:srgbClr val="FFB279"/>
            </a:gs>
          </a:gsLst>
          <a:lin ang="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Data Object Conceptualization</a:t>
            </a:r>
          </a:p>
        </p:txBody>
      </p:sp>
      <p:sp>
        <p:nvSpPr>
          <p:cNvPr id="2053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eaLnBrk="1" hangingPunct="1">
              <a:lnSpc>
                <a:spcPct val="140000"/>
              </a:lnSpc>
              <a:buFontTx/>
              <a:buNone/>
            </a:pPr>
            <a:r>
              <a:rPr lang="en-US" sz="2800" smtClean="0"/>
              <a:t/>
            </a:r>
            <a:br>
              <a:rPr lang="en-US" sz="2800" smtClean="0"/>
            </a:br>
            <a:endParaRPr lang="en-US" sz="2800" smtClean="0"/>
          </a:p>
        </p:txBody>
      </p:sp>
      <p:sp>
        <p:nvSpPr>
          <p:cNvPr id="2054" name="Text Box 4"/>
          <p:cNvSpPr txBox="1">
            <a:spLocks noChangeArrowheads="1"/>
          </p:cNvSpPr>
          <p:nvPr/>
        </p:nvSpPr>
        <p:spPr bwMode="auto">
          <a:xfrm>
            <a:off x="533400" y="1371600"/>
            <a:ext cx="8305800" cy="4970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3200" u="sng"/>
              <a:t>Object Space</a:t>
            </a:r>
            <a:r>
              <a:rPr lang="en-US" sz="3200"/>
              <a:t>         </a:t>
            </a:r>
            <a:r>
              <a:rPr lang="en-US" sz="3200">
                <a:sym typeface="Wingdings" pitchFamily="2" charset="2"/>
              </a:rPr>
              <a:t>          </a:t>
            </a:r>
            <a:r>
              <a:rPr lang="en-US" sz="3200" u="sng">
                <a:sym typeface="Wingdings" pitchFamily="2" charset="2"/>
              </a:rPr>
              <a:t>Feature Space</a:t>
            </a:r>
          </a:p>
          <a:p>
            <a:pPr eaLnBrk="1" hangingPunct="1">
              <a:spcBef>
                <a:spcPct val="50000"/>
              </a:spcBef>
            </a:pPr>
            <a:r>
              <a:rPr lang="en-US" sz="3200">
                <a:sym typeface="Wingdings" pitchFamily="2" charset="2"/>
              </a:rPr>
              <a:t>     Curves   </a:t>
            </a:r>
          </a:p>
          <a:p>
            <a:pPr eaLnBrk="1" hangingPunct="1">
              <a:spcBef>
                <a:spcPct val="50000"/>
              </a:spcBef>
            </a:pPr>
            <a:r>
              <a:rPr lang="en-US" sz="3200">
                <a:sym typeface="Wingdings" pitchFamily="2" charset="2"/>
              </a:rPr>
              <a:t>     Images                                   Manifolds</a:t>
            </a:r>
          </a:p>
          <a:p>
            <a:pPr eaLnBrk="1" hangingPunct="1">
              <a:spcBef>
                <a:spcPct val="50000"/>
              </a:spcBef>
            </a:pPr>
            <a:r>
              <a:rPr lang="en-US" sz="3200">
                <a:sym typeface="Wingdings" pitchFamily="2" charset="2"/>
              </a:rPr>
              <a:t>     Shapes                                 Tree Space</a:t>
            </a:r>
          </a:p>
          <a:p>
            <a:pPr eaLnBrk="1" hangingPunct="1">
              <a:spcBef>
                <a:spcPct val="50000"/>
              </a:spcBef>
            </a:pPr>
            <a:r>
              <a:rPr lang="en-US" sz="3200">
                <a:sym typeface="Wingdings" pitchFamily="2" charset="2"/>
              </a:rPr>
              <a:t>       Trees</a:t>
            </a:r>
          </a:p>
          <a:p>
            <a:pPr eaLnBrk="1" hangingPunct="1">
              <a:spcBef>
                <a:spcPct val="50000"/>
              </a:spcBef>
            </a:pPr>
            <a:endParaRPr lang="en-US" sz="3200">
              <a:sym typeface="Wingdings" pitchFamily="2" charset="2"/>
            </a:endParaRPr>
          </a:p>
          <a:p>
            <a:pPr eaLnBrk="1" hangingPunct="1">
              <a:spcBef>
                <a:spcPct val="50000"/>
              </a:spcBef>
            </a:pPr>
            <a:endParaRPr lang="en-US" sz="3200"/>
          </a:p>
        </p:txBody>
      </p:sp>
      <p:graphicFrame>
        <p:nvGraphicFramePr>
          <p:cNvPr id="2050" name="Object 5"/>
          <p:cNvGraphicFramePr>
            <a:graphicFrameLocks noGrp="1" noChangeAspect="1"/>
          </p:cNvGraphicFramePr>
          <p:nvPr>
            <p:ph sz="half" idx="2"/>
          </p:nvPr>
        </p:nvGraphicFramePr>
        <p:xfrm>
          <a:off x="7010400" y="2133600"/>
          <a:ext cx="593725" cy="517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7" name="Equation" r:id="rId4" imgW="393480" imgH="342720" progId="Equation.3">
                  <p:embed/>
                </p:oleObj>
              </mc:Choice>
              <mc:Fallback>
                <p:oleObj name="Equation" r:id="rId4" imgW="393480" imgH="342720" progId="Equation.3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010400" y="2133600"/>
                        <a:ext cx="593725" cy="5175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B279"/>
            </a:gs>
            <a:gs pos="50000">
              <a:schemeClr val="bg1"/>
            </a:gs>
            <a:gs pos="100000">
              <a:srgbClr val="FFB279"/>
            </a:gs>
          </a:gsLst>
          <a:lin ang="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More on Terminology</a:t>
            </a:r>
          </a:p>
        </p:txBody>
      </p:sp>
      <p:sp>
        <p:nvSpPr>
          <p:cNvPr id="73731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eaLnBrk="1" hangingPunct="1">
              <a:lnSpc>
                <a:spcPct val="140000"/>
              </a:lnSpc>
              <a:buFontTx/>
              <a:buNone/>
            </a:pPr>
            <a:r>
              <a:rPr lang="en-US" sz="2800" smtClean="0"/>
              <a:t/>
            </a:r>
            <a:br>
              <a:rPr lang="en-US" sz="2800" smtClean="0"/>
            </a:br>
            <a:endParaRPr lang="en-US" sz="2800" smtClean="0"/>
          </a:p>
        </p:txBody>
      </p:sp>
      <p:sp>
        <p:nvSpPr>
          <p:cNvPr id="73732" name="Text Box 4"/>
          <p:cNvSpPr txBox="1">
            <a:spLocks noChangeArrowheads="1"/>
          </p:cNvSpPr>
          <p:nvPr/>
        </p:nvSpPr>
        <p:spPr bwMode="auto">
          <a:xfrm>
            <a:off x="533400" y="1371600"/>
            <a:ext cx="8305800" cy="4791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800" dirty="0"/>
              <a:t>“Feature Vector” dates back at least to field of:</a:t>
            </a:r>
          </a:p>
          <a:p>
            <a:pPr algn="ctr" eaLnBrk="1" hangingPunct="1">
              <a:spcBef>
                <a:spcPct val="50000"/>
              </a:spcBef>
            </a:pPr>
            <a:r>
              <a:rPr lang="en-US" sz="2800" dirty="0"/>
              <a:t> Statistical Pattern Recognition</a:t>
            </a:r>
          </a:p>
          <a:p>
            <a:pPr eaLnBrk="1" hangingPunct="1">
              <a:spcBef>
                <a:spcPct val="50000"/>
              </a:spcBef>
            </a:pPr>
            <a:r>
              <a:rPr lang="en-US" sz="2800" dirty="0"/>
              <a:t>Famous reference (there are many):</a:t>
            </a:r>
          </a:p>
          <a:p>
            <a:pPr eaLnBrk="1" hangingPunct="1"/>
            <a:r>
              <a:rPr lang="en-US" sz="2800" dirty="0" err="1"/>
              <a:t>Devijver</a:t>
            </a:r>
            <a:r>
              <a:rPr lang="en-US" sz="2800" dirty="0"/>
              <a:t>, P. A. and Kittler, J. (1982) </a:t>
            </a:r>
            <a:r>
              <a:rPr lang="en-US" sz="2800" i="1" dirty="0"/>
              <a:t>Pattern Recognition: A Statistical Approach</a:t>
            </a:r>
            <a:r>
              <a:rPr lang="en-US" sz="2800" dirty="0"/>
              <a:t>, Prentice Hall, London.</a:t>
            </a:r>
          </a:p>
          <a:p>
            <a:pPr eaLnBrk="1" hangingPunct="1"/>
            <a:endParaRPr lang="en-US" sz="2800" dirty="0"/>
          </a:p>
          <a:p>
            <a:pPr eaLnBrk="1" hangingPunct="1"/>
            <a:r>
              <a:rPr lang="en-US" sz="2800" dirty="0"/>
              <a:t>Caution:  </a:t>
            </a:r>
          </a:p>
          <a:p>
            <a:pPr eaLnBrk="1" hangingPunct="1">
              <a:buFontTx/>
              <a:buChar char="•"/>
            </a:pPr>
            <a:r>
              <a:rPr lang="en-US" sz="2800" dirty="0"/>
              <a:t>   </a:t>
            </a:r>
            <a:r>
              <a:rPr lang="en-US" sz="2800" i="1" dirty="0"/>
              <a:t>Features</a:t>
            </a:r>
            <a:r>
              <a:rPr lang="en-US" sz="2800" dirty="0"/>
              <a:t> there are </a:t>
            </a:r>
            <a:r>
              <a:rPr lang="en-US" sz="2800" u="sng" dirty="0"/>
              <a:t>entries</a:t>
            </a:r>
            <a:r>
              <a:rPr lang="en-US" sz="2800" dirty="0"/>
              <a:t> of vectors</a:t>
            </a:r>
          </a:p>
          <a:p>
            <a:pPr eaLnBrk="1" hangingPunct="1">
              <a:buFontTx/>
              <a:buChar char="•"/>
            </a:pPr>
            <a:r>
              <a:rPr lang="en-US" sz="2800" dirty="0"/>
              <a:t>   For me, </a:t>
            </a:r>
            <a:r>
              <a:rPr lang="en-US" sz="2800" i="1" dirty="0"/>
              <a:t>features</a:t>
            </a:r>
            <a:r>
              <a:rPr lang="en-US" sz="2800" dirty="0"/>
              <a:t> are “aspects of populations</a:t>
            </a:r>
            <a:r>
              <a:rPr lang="en-US" sz="2400" dirty="0"/>
              <a:t>” </a:t>
            </a:r>
            <a:endParaRPr lang="en-US" sz="2400" dirty="0">
              <a:sym typeface="Wingdings" pitchFamily="2" charset="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B279"/>
            </a:gs>
            <a:gs pos="50000">
              <a:schemeClr val="bg1"/>
            </a:gs>
            <a:gs pos="100000">
              <a:srgbClr val="FFB279"/>
            </a:gs>
          </a:gsLst>
          <a:lin ang="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52400"/>
            <a:ext cx="8229600" cy="914400"/>
          </a:xfrm>
        </p:spPr>
        <p:txBody>
          <a:bodyPr/>
          <a:lstStyle/>
          <a:p>
            <a:pPr eaLnBrk="1" hangingPunct="1"/>
            <a:r>
              <a:rPr lang="en-US" smtClean="0"/>
              <a:t>E.g. Curves As Data</a:t>
            </a:r>
          </a:p>
        </p:txBody>
      </p:sp>
      <p:sp>
        <p:nvSpPr>
          <p:cNvPr id="747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990600"/>
            <a:ext cx="8229600" cy="5638800"/>
          </a:xfrm>
        </p:spPr>
        <p:txBody>
          <a:bodyPr/>
          <a:lstStyle/>
          <a:p>
            <a:pPr eaLnBrk="1" hangingPunct="1">
              <a:lnSpc>
                <a:spcPct val="140000"/>
              </a:lnSpc>
              <a:buFontTx/>
              <a:buNone/>
            </a:pPr>
            <a:r>
              <a:rPr lang="en-US" smtClean="0"/>
              <a:t/>
            </a:r>
            <a:br>
              <a:rPr lang="en-US" smtClean="0"/>
            </a:br>
            <a:endParaRPr lang="en-US" smtClean="0"/>
          </a:p>
        </p:txBody>
      </p:sp>
      <p:sp>
        <p:nvSpPr>
          <p:cNvPr id="74756" name="Text Box 4"/>
          <p:cNvSpPr txBox="1">
            <a:spLocks noChangeArrowheads="1"/>
          </p:cNvSpPr>
          <p:nvPr/>
        </p:nvSpPr>
        <p:spPr bwMode="auto">
          <a:xfrm>
            <a:off x="533400" y="1182688"/>
            <a:ext cx="7848600" cy="4870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140000"/>
              </a:lnSpc>
            </a:pPr>
            <a:r>
              <a:rPr lang="en-US" sz="3200"/>
              <a:t>Object Space:    Set of curves</a:t>
            </a:r>
          </a:p>
          <a:p>
            <a:pPr eaLnBrk="1" hangingPunct="1">
              <a:lnSpc>
                <a:spcPct val="140000"/>
              </a:lnSpc>
            </a:pPr>
            <a:r>
              <a:rPr lang="en-US" sz="3200"/>
              <a:t>Feature Space(s):</a:t>
            </a:r>
          </a:p>
          <a:p>
            <a:pPr eaLnBrk="1" hangingPunct="1">
              <a:lnSpc>
                <a:spcPct val="140000"/>
              </a:lnSpc>
              <a:buFontTx/>
              <a:buChar char="•"/>
            </a:pPr>
            <a:r>
              <a:rPr lang="en-US" sz="3200"/>
              <a:t>  Curves digitized to vectors (look at 1</a:t>
            </a:r>
            <a:r>
              <a:rPr lang="en-US" sz="3200" baseline="30000"/>
              <a:t>st</a:t>
            </a:r>
            <a:r>
              <a:rPr lang="en-US" sz="3200"/>
              <a:t>)</a:t>
            </a:r>
          </a:p>
          <a:p>
            <a:pPr eaLnBrk="1" hangingPunct="1">
              <a:lnSpc>
                <a:spcPct val="140000"/>
              </a:lnSpc>
              <a:buFontTx/>
              <a:buChar char="•"/>
            </a:pPr>
            <a:r>
              <a:rPr lang="en-US" sz="3200"/>
              <a:t>  Basis Representations:</a:t>
            </a:r>
          </a:p>
          <a:p>
            <a:pPr lvl="1" eaLnBrk="1" hangingPunct="1">
              <a:lnSpc>
                <a:spcPct val="140000"/>
              </a:lnSpc>
              <a:buFontTx/>
              <a:buChar char="•"/>
            </a:pPr>
            <a:r>
              <a:rPr lang="en-US" sz="3200"/>
              <a:t>  Fourier (sin &amp; cos)</a:t>
            </a:r>
          </a:p>
          <a:p>
            <a:pPr lvl="1" eaLnBrk="1" hangingPunct="1">
              <a:lnSpc>
                <a:spcPct val="140000"/>
              </a:lnSpc>
              <a:buFontTx/>
              <a:buChar char="•"/>
            </a:pPr>
            <a:r>
              <a:rPr lang="en-US" sz="3200"/>
              <a:t>  B-splines</a:t>
            </a:r>
          </a:p>
          <a:p>
            <a:pPr lvl="1" eaLnBrk="1" hangingPunct="1">
              <a:lnSpc>
                <a:spcPct val="140000"/>
              </a:lnSpc>
              <a:buFontTx/>
              <a:buChar char="•"/>
            </a:pPr>
            <a:r>
              <a:rPr lang="en-US" sz="3200"/>
              <a:t>  Wavelets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B279"/>
            </a:gs>
            <a:gs pos="50000">
              <a:schemeClr val="bg1"/>
            </a:gs>
            <a:gs pos="100000">
              <a:srgbClr val="FFB279"/>
            </a:gs>
          </a:gsLst>
          <a:lin ang="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E.g. Curves As Data, I</a:t>
            </a:r>
          </a:p>
        </p:txBody>
      </p:sp>
      <p:sp>
        <p:nvSpPr>
          <p:cNvPr id="3077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eaLnBrk="1" hangingPunct="1">
              <a:lnSpc>
                <a:spcPct val="140000"/>
              </a:lnSpc>
              <a:buFontTx/>
              <a:buNone/>
            </a:pPr>
            <a:r>
              <a:rPr lang="en-US" sz="2800" smtClean="0"/>
              <a:t/>
            </a:r>
            <a:br>
              <a:rPr lang="en-US" sz="2800" smtClean="0"/>
            </a:br>
            <a:endParaRPr lang="en-US" sz="2800" smtClean="0"/>
          </a:p>
        </p:txBody>
      </p:sp>
      <p:sp>
        <p:nvSpPr>
          <p:cNvPr id="3078" name="Text Box 4"/>
          <p:cNvSpPr txBox="1">
            <a:spLocks noChangeArrowheads="1"/>
          </p:cNvSpPr>
          <p:nvPr/>
        </p:nvSpPr>
        <p:spPr bwMode="auto">
          <a:xfrm>
            <a:off x="533400" y="1182688"/>
            <a:ext cx="8153400" cy="4187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140000"/>
              </a:lnSpc>
            </a:pPr>
            <a:r>
              <a:rPr lang="en-US" sz="3200"/>
              <a:t>Very simple example     (Travis Gaydos)</a:t>
            </a:r>
          </a:p>
          <a:p>
            <a:pPr eaLnBrk="1" hangingPunct="1">
              <a:lnSpc>
                <a:spcPct val="140000"/>
              </a:lnSpc>
              <a:buFontTx/>
              <a:buChar char="•"/>
            </a:pPr>
            <a:r>
              <a:rPr lang="en-US" sz="3200"/>
              <a:t>  “2 dimensional” family of (digitized) curves</a:t>
            </a:r>
          </a:p>
          <a:p>
            <a:pPr eaLnBrk="1" hangingPunct="1">
              <a:lnSpc>
                <a:spcPct val="140000"/>
              </a:lnSpc>
              <a:buFontTx/>
              <a:buChar char="•"/>
            </a:pPr>
            <a:r>
              <a:rPr lang="en-US" sz="3200"/>
              <a:t>  Object space:  piece-wise linear f’ns</a:t>
            </a:r>
          </a:p>
          <a:p>
            <a:pPr eaLnBrk="1" hangingPunct="1">
              <a:lnSpc>
                <a:spcPct val="140000"/>
              </a:lnSpc>
              <a:buFontTx/>
              <a:buChar char="•"/>
            </a:pPr>
            <a:r>
              <a:rPr lang="en-US" sz="3200"/>
              <a:t>  Feature space  =  </a:t>
            </a:r>
          </a:p>
          <a:p>
            <a:pPr eaLnBrk="1" hangingPunct="1">
              <a:lnSpc>
                <a:spcPct val="140000"/>
              </a:lnSpc>
              <a:buFontTx/>
              <a:buChar char="•"/>
            </a:pPr>
            <a:endParaRPr lang="en-US" sz="3200"/>
          </a:p>
          <a:p>
            <a:pPr eaLnBrk="1" hangingPunct="1">
              <a:lnSpc>
                <a:spcPct val="140000"/>
              </a:lnSpc>
            </a:pPr>
            <a:r>
              <a:rPr lang="en-US" sz="3200"/>
              <a:t>PCA:  reveals “population structure”</a:t>
            </a:r>
          </a:p>
        </p:txBody>
      </p:sp>
      <p:graphicFrame>
        <p:nvGraphicFramePr>
          <p:cNvPr id="3074" name="Object 5"/>
          <p:cNvGraphicFramePr>
            <a:graphicFrameLocks noGrp="1" noChangeAspect="1"/>
          </p:cNvGraphicFramePr>
          <p:nvPr>
            <p:ph sz="half" idx="2"/>
          </p:nvPr>
        </p:nvGraphicFramePr>
        <p:xfrm>
          <a:off x="4211638" y="3352800"/>
          <a:ext cx="625475" cy="5826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91" name="Equation" r:id="rId4" imgW="368280" imgH="342720" progId="Equation.3">
                  <p:embed/>
                </p:oleObj>
              </mc:Choice>
              <mc:Fallback>
                <p:oleObj name="Equation" r:id="rId4" imgW="368280" imgH="342720" progId="Equation.3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11638" y="3352800"/>
                        <a:ext cx="625475" cy="5826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92D050"/>
            </a:gs>
            <a:gs pos="50000">
              <a:schemeClr val="bg1"/>
            </a:gs>
            <a:gs pos="100000">
              <a:srgbClr val="92D050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52400"/>
            <a:ext cx="8229600" cy="914400"/>
          </a:xfrm>
        </p:spPr>
        <p:txBody>
          <a:bodyPr/>
          <a:lstStyle/>
          <a:p>
            <a:pPr eaLnBrk="1" hangingPunct="1"/>
            <a:r>
              <a:rPr lang="en-US" smtClean="0"/>
              <a:t>Object Oriented Data Analysis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990600"/>
            <a:ext cx="8229600" cy="5638800"/>
          </a:xfrm>
        </p:spPr>
        <p:txBody>
          <a:bodyPr/>
          <a:lstStyle/>
          <a:p>
            <a:pPr eaLnBrk="1" hangingPunct="1">
              <a:lnSpc>
                <a:spcPct val="140000"/>
              </a:lnSpc>
              <a:buFontTx/>
              <a:buNone/>
            </a:pPr>
            <a:r>
              <a:rPr lang="en-US" dirty="0" smtClean="0"/>
              <a:t>What is it?</a:t>
            </a:r>
          </a:p>
          <a:p>
            <a:pPr eaLnBrk="1" hangingPunct="1">
              <a:lnSpc>
                <a:spcPct val="140000"/>
              </a:lnSpc>
              <a:buFontTx/>
              <a:buNone/>
            </a:pPr>
            <a:r>
              <a:rPr lang="en-US" dirty="0" smtClean="0"/>
              <a:t>A </a:t>
            </a:r>
            <a:r>
              <a:rPr lang="en-US" i="1" dirty="0" smtClean="0"/>
              <a:t>Sound-Bite</a:t>
            </a:r>
            <a:r>
              <a:rPr lang="en-US" dirty="0" smtClean="0"/>
              <a:t> Explanation: </a:t>
            </a:r>
          </a:p>
          <a:p>
            <a:pPr algn="ctr" eaLnBrk="1" hangingPunct="1">
              <a:lnSpc>
                <a:spcPct val="140000"/>
              </a:lnSpc>
              <a:buFontTx/>
              <a:buNone/>
            </a:pPr>
            <a:r>
              <a:rPr lang="en-US" dirty="0" smtClean="0"/>
              <a:t>What is the “atom of the statistical analysis”?</a:t>
            </a:r>
          </a:p>
          <a:p>
            <a:pPr eaLnBrk="1" hangingPunct="1">
              <a:lnSpc>
                <a:spcPct val="140000"/>
              </a:lnSpc>
            </a:pPr>
            <a:r>
              <a:rPr lang="en-US" dirty="0" smtClean="0"/>
              <a:t>1</a:t>
            </a:r>
            <a:r>
              <a:rPr lang="en-US" baseline="30000" dirty="0" smtClean="0"/>
              <a:t>st</a:t>
            </a:r>
            <a:r>
              <a:rPr lang="en-US" dirty="0" smtClean="0"/>
              <a:t> Course:    Numbers</a:t>
            </a:r>
          </a:p>
          <a:p>
            <a:pPr eaLnBrk="1" hangingPunct="1">
              <a:lnSpc>
                <a:spcPct val="140000"/>
              </a:lnSpc>
            </a:pPr>
            <a:r>
              <a:rPr lang="en-US" dirty="0" smtClean="0"/>
              <a:t>Multivariate Analysis Course :    Vectors</a:t>
            </a:r>
          </a:p>
          <a:p>
            <a:pPr eaLnBrk="1" hangingPunct="1">
              <a:lnSpc>
                <a:spcPct val="140000"/>
              </a:lnSpc>
            </a:pPr>
            <a:r>
              <a:rPr lang="en-US" dirty="0" smtClean="0"/>
              <a:t>Functional Data Analysis:    Curves</a:t>
            </a:r>
          </a:p>
          <a:p>
            <a:pPr eaLnBrk="1" hangingPunct="1">
              <a:lnSpc>
                <a:spcPct val="140000"/>
              </a:lnSpc>
            </a:pPr>
            <a:r>
              <a:rPr lang="en-US" dirty="0" smtClean="0"/>
              <a:t>More generally:   </a:t>
            </a:r>
            <a:r>
              <a:rPr lang="en-US" dirty="0" smtClean="0">
                <a:solidFill>
                  <a:srgbClr val="FF0000"/>
                </a:solidFill>
              </a:rPr>
              <a:t>Data Objects</a:t>
            </a:r>
          </a:p>
        </p:txBody>
      </p:sp>
    </p:spTree>
    <p:extLst>
      <p:ext uri="{BB962C8B-B14F-4D97-AF65-F5344CB8AC3E}">
        <p14:creationId xmlns:p14="http://schemas.microsoft.com/office/powerpoint/2010/main" val="25163464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accent2">
                <a:lumMod val="40000"/>
                <a:lumOff val="60000"/>
              </a:schemeClr>
            </a:gs>
            <a:gs pos="50000">
              <a:schemeClr val="bg1"/>
            </a:gs>
            <a:gs pos="100000">
              <a:schemeClr val="accent2">
                <a:lumMod val="40000"/>
                <a:lumOff val="60000"/>
              </a:schemeClr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600" smtClean="0"/>
              <a:t>Functional Data Analysis, Toy EG I</a:t>
            </a:r>
          </a:p>
        </p:txBody>
      </p:sp>
      <p:pic>
        <p:nvPicPr>
          <p:cNvPr id="75779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62000" y="1371600"/>
            <a:ext cx="7467600" cy="5273675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accent2">
                <a:lumMod val="40000"/>
                <a:lumOff val="60000"/>
              </a:schemeClr>
            </a:gs>
            <a:gs pos="50000">
              <a:schemeClr val="bg1"/>
            </a:gs>
            <a:gs pos="100000">
              <a:schemeClr val="accent2">
                <a:lumMod val="40000"/>
                <a:lumOff val="60000"/>
              </a:schemeClr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600" smtClean="0"/>
              <a:t>Functional Data Analysis, Toy EG II</a:t>
            </a:r>
          </a:p>
        </p:txBody>
      </p:sp>
      <p:pic>
        <p:nvPicPr>
          <p:cNvPr id="76803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62000" y="1371600"/>
            <a:ext cx="7467600" cy="5273675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accent2">
                <a:lumMod val="40000"/>
                <a:lumOff val="60000"/>
              </a:schemeClr>
            </a:gs>
            <a:gs pos="50000">
              <a:schemeClr val="bg1"/>
            </a:gs>
            <a:gs pos="100000">
              <a:schemeClr val="accent2">
                <a:lumMod val="40000"/>
                <a:lumOff val="60000"/>
              </a:schemeClr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600" smtClean="0"/>
              <a:t>Functional Data Analysis, Toy EG III</a:t>
            </a:r>
          </a:p>
        </p:txBody>
      </p:sp>
      <p:pic>
        <p:nvPicPr>
          <p:cNvPr id="77827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62000" y="1371600"/>
            <a:ext cx="7467600" cy="5273675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accent2">
                <a:lumMod val="40000"/>
                <a:lumOff val="60000"/>
              </a:schemeClr>
            </a:gs>
            <a:gs pos="50000">
              <a:schemeClr val="bg1"/>
            </a:gs>
            <a:gs pos="100000">
              <a:schemeClr val="accent2">
                <a:lumMod val="40000"/>
                <a:lumOff val="60000"/>
              </a:schemeClr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600" smtClean="0"/>
              <a:t>Functional Data Analysis, Toy EG IV</a:t>
            </a:r>
          </a:p>
        </p:txBody>
      </p:sp>
      <p:pic>
        <p:nvPicPr>
          <p:cNvPr id="78851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62000" y="1371600"/>
            <a:ext cx="7467600" cy="5273675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accent2">
                <a:lumMod val="40000"/>
                <a:lumOff val="60000"/>
              </a:schemeClr>
            </a:gs>
            <a:gs pos="50000">
              <a:schemeClr val="bg1"/>
            </a:gs>
            <a:gs pos="100000">
              <a:schemeClr val="accent2">
                <a:lumMod val="40000"/>
                <a:lumOff val="60000"/>
              </a:schemeClr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600" smtClean="0"/>
              <a:t>Functional Data Analysis, Toy EG V</a:t>
            </a:r>
          </a:p>
        </p:txBody>
      </p:sp>
      <p:pic>
        <p:nvPicPr>
          <p:cNvPr id="79875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62000" y="1371600"/>
            <a:ext cx="7467600" cy="5273675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accent2">
                <a:lumMod val="40000"/>
                <a:lumOff val="60000"/>
              </a:schemeClr>
            </a:gs>
            <a:gs pos="50000">
              <a:schemeClr val="bg1"/>
            </a:gs>
            <a:gs pos="100000">
              <a:schemeClr val="accent2">
                <a:lumMod val="40000"/>
                <a:lumOff val="60000"/>
              </a:schemeClr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600" smtClean="0"/>
              <a:t>Functional Data Analysis, Toy EG VI</a:t>
            </a:r>
          </a:p>
        </p:txBody>
      </p:sp>
      <p:pic>
        <p:nvPicPr>
          <p:cNvPr id="80899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62000" y="1371600"/>
            <a:ext cx="7467600" cy="5273675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accent2">
                <a:lumMod val="40000"/>
                <a:lumOff val="60000"/>
              </a:schemeClr>
            </a:gs>
            <a:gs pos="50000">
              <a:schemeClr val="bg1"/>
            </a:gs>
            <a:gs pos="100000">
              <a:schemeClr val="accent2">
                <a:lumMod val="40000"/>
                <a:lumOff val="60000"/>
              </a:schemeClr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600" smtClean="0"/>
              <a:t>Functional Data Analysis, Toy EG VII</a:t>
            </a:r>
          </a:p>
        </p:txBody>
      </p:sp>
      <p:pic>
        <p:nvPicPr>
          <p:cNvPr id="81923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62000" y="1371600"/>
            <a:ext cx="7467600" cy="5273675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accent2">
                <a:lumMod val="40000"/>
                <a:lumOff val="60000"/>
              </a:schemeClr>
            </a:gs>
            <a:gs pos="50000">
              <a:schemeClr val="bg1"/>
            </a:gs>
            <a:gs pos="100000">
              <a:schemeClr val="accent2">
                <a:lumMod val="40000"/>
                <a:lumOff val="60000"/>
              </a:schemeClr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600" smtClean="0"/>
              <a:t>Functional Data Analysis, Toy EG VIII</a:t>
            </a:r>
          </a:p>
        </p:txBody>
      </p:sp>
      <p:pic>
        <p:nvPicPr>
          <p:cNvPr id="82947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62000" y="1371600"/>
            <a:ext cx="7467600" cy="5273675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accent2">
                <a:lumMod val="40000"/>
                <a:lumOff val="60000"/>
              </a:schemeClr>
            </a:gs>
            <a:gs pos="50000">
              <a:schemeClr val="bg1"/>
            </a:gs>
            <a:gs pos="100000">
              <a:schemeClr val="accent2">
                <a:lumMod val="40000"/>
                <a:lumOff val="60000"/>
              </a:schemeClr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600" smtClean="0"/>
              <a:t>Functional Data Analysis, Toy EG IX</a:t>
            </a:r>
          </a:p>
        </p:txBody>
      </p:sp>
      <p:pic>
        <p:nvPicPr>
          <p:cNvPr id="83971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62000" y="1371600"/>
            <a:ext cx="7467600" cy="5273675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accent2">
                <a:lumMod val="40000"/>
                <a:lumOff val="60000"/>
              </a:schemeClr>
            </a:gs>
            <a:gs pos="50000">
              <a:schemeClr val="bg1"/>
            </a:gs>
            <a:gs pos="100000">
              <a:schemeClr val="accent2">
                <a:lumMod val="40000"/>
                <a:lumOff val="60000"/>
              </a:schemeClr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600" smtClean="0"/>
              <a:t>Functional Data Analysis, Toy EG X</a:t>
            </a:r>
          </a:p>
        </p:txBody>
      </p:sp>
      <p:pic>
        <p:nvPicPr>
          <p:cNvPr id="84995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62000" y="1371600"/>
            <a:ext cx="7467600" cy="5273675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92D050"/>
            </a:gs>
            <a:gs pos="50000">
              <a:schemeClr val="bg1"/>
            </a:gs>
            <a:gs pos="100000">
              <a:srgbClr val="92D050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52400"/>
            <a:ext cx="8229600" cy="914400"/>
          </a:xfrm>
        </p:spPr>
        <p:txBody>
          <a:bodyPr/>
          <a:lstStyle/>
          <a:p>
            <a:pPr eaLnBrk="1" hangingPunct="1"/>
            <a:r>
              <a:rPr lang="en-US" smtClean="0"/>
              <a:t>Object Oriented Data Analysis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990600"/>
            <a:ext cx="8229600" cy="5638800"/>
          </a:xfrm>
        </p:spPr>
        <p:txBody>
          <a:bodyPr/>
          <a:lstStyle/>
          <a:p>
            <a:pPr eaLnBrk="1" hangingPunct="1">
              <a:lnSpc>
                <a:spcPct val="130000"/>
              </a:lnSpc>
              <a:buFontTx/>
              <a:buNone/>
            </a:pPr>
            <a:r>
              <a:rPr lang="en-US" sz="3600" smtClean="0"/>
              <a:t>Nomenclature Clash?</a:t>
            </a:r>
          </a:p>
          <a:p>
            <a:pPr eaLnBrk="1" hangingPunct="1">
              <a:lnSpc>
                <a:spcPct val="130000"/>
              </a:lnSpc>
              <a:buFontTx/>
              <a:buNone/>
            </a:pPr>
            <a:r>
              <a:rPr lang="en-US" sz="3600" smtClean="0"/>
              <a:t>Computer Science View:  </a:t>
            </a:r>
          </a:p>
          <a:p>
            <a:pPr algn="ctr" eaLnBrk="1" hangingPunct="1">
              <a:lnSpc>
                <a:spcPct val="130000"/>
              </a:lnSpc>
              <a:buFontTx/>
              <a:buNone/>
            </a:pPr>
            <a:r>
              <a:rPr lang="en-US" sz="3600" smtClean="0"/>
              <a:t>Object Oriented Programming:</a:t>
            </a:r>
          </a:p>
          <a:p>
            <a:pPr algn="ctr" eaLnBrk="1" hangingPunct="1">
              <a:lnSpc>
                <a:spcPct val="130000"/>
              </a:lnSpc>
              <a:buFontTx/>
              <a:buNone/>
            </a:pPr>
            <a:r>
              <a:rPr lang="en-US" smtClean="0"/>
              <a:t>Programming that supports encapsulation, inheritance, and polymorphism </a:t>
            </a:r>
            <a:endParaRPr lang="en-US" sz="3600" smtClean="0"/>
          </a:p>
          <a:p>
            <a:pPr eaLnBrk="1" hangingPunct="1">
              <a:lnSpc>
                <a:spcPct val="200000"/>
              </a:lnSpc>
              <a:buFontTx/>
              <a:buNone/>
            </a:pPr>
            <a:r>
              <a:rPr lang="en-US" sz="2400" smtClean="0"/>
              <a:t>(from Google: </a:t>
            </a:r>
            <a:r>
              <a:rPr lang="en-US" sz="2400" i="1" smtClean="0"/>
              <a:t>define object oriented programming</a:t>
            </a:r>
            <a:r>
              <a:rPr lang="en-US" sz="2400" smtClean="0"/>
              <a:t>,</a:t>
            </a:r>
          </a:p>
          <a:p>
            <a:pPr eaLnBrk="1" hangingPunct="1">
              <a:buFontTx/>
              <a:buNone/>
            </a:pPr>
            <a:r>
              <a:rPr lang="en-US" sz="2400" smtClean="0"/>
              <a:t>my favorite:  </a:t>
            </a:r>
            <a:r>
              <a:rPr lang="en-US" sz="2400" smtClean="0">
                <a:hlinkClick r:id="rId3"/>
              </a:rPr>
              <a:t>www.innovatia.com/software/papers/com.htm</a:t>
            </a:r>
            <a:r>
              <a:rPr lang="en-US" sz="2400" smtClean="0"/>
              <a:t>)</a:t>
            </a:r>
            <a:r>
              <a:rPr lang="en-US" sz="2800" smtClean="0"/>
              <a:t>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B279"/>
            </a:gs>
            <a:gs pos="50000">
              <a:schemeClr val="bg1"/>
            </a:gs>
            <a:gs pos="100000">
              <a:srgbClr val="FFB279"/>
            </a:gs>
          </a:gsLst>
          <a:lin ang="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E.g. Curves As Data, I</a:t>
            </a:r>
          </a:p>
        </p:txBody>
      </p:sp>
      <p:sp>
        <p:nvSpPr>
          <p:cNvPr id="4101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eaLnBrk="1" hangingPunct="1">
              <a:lnSpc>
                <a:spcPct val="140000"/>
              </a:lnSpc>
              <a:buFontTx/>
              <a:buNone/>
            </a:pPr>
            <a:r>
              <a:rPr lang="en-US" sz="2800" smtClean="0"/>
              <a:t/>
            </a:r>
            <a:br>
              <a:rPr lang="en-US" sz="2800" smtClean="0"/>
            </a:br>
            <a:endParaRPr lang="en-US" sz="2800" smtClean="0"/>
          </a:p>
        </p:txBody>
      </p:sp>
      <p:sp>
        <p:nvSpPr>
          <p:cNvPr id="4102" name="Text Box 4"/>
          <p:cNvSpPr txBox="1">
            <a:spLocks noChangeArrowheads="1"/>
          </p:cNvSpPr>
          <p:nvPr/>
        </p:nvSpPr>
        <p:spPr bwMode="auto">
          <a:xfrm>
            <a:off x="533400" y="1182688"/>
            <a:ext cx="8153400" cy="4870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140000"/>
              </a:lnSpc>
            </a:pPr>
            <a:r>
              <a:rPr lang="en-US" sz="3200"/>
              <a:t>Very simple example     (Travis Gaydos)</a:t>
            </a:r>
          </a:p>
          <a:p>
            <a:pPr eaLnBrk="1" hangingPunct="1">
              <a:lnSpc>
                <a:spcPct val="140000"/>
              </a:lnSpc>
              <a:buFontTx/>
              <a:buChar char="•"/>
            </a:pPr>
            <a:r>
              <a:rPr lang="en-US" sz="3200"/>
              <a:t>  “2 dimensional” family of (digitized) curves</a:t>
            </a:r>
          </a:p>
          <a:p>
            <a:pPr eaLnBrk="1" hangingPunct="1">
              <a:lnSpc>
                <a:spcPct val="140000"/>
              </a:lnSpc>
              <a:buFontTx/>
              <a:buChar char="•"/>
            </a:pPr>
            <a:r>
              <a:rPr lang="en-US" sz="3200"/>
              <a:t>  Object space:  piece-wise linear f’ns</a:t>
            </a:r>
          </a:p>
          <a:p>
            <a:pPr eaLnBrk="1" hangingPunct="1">
              <a:lnSpc>
                <a:spcPct val="140000"/>
              </a:lnSpc>
              <a:buFontTx/>
              <a:buChar char="•"/>
            </a:pPr>
            <a:r>
              <a:rPr lang="en-US" sz="3200"/>
              <a:t>  Feature space  =  </a:t>
            </a:r>
          </a:p>
          <a:p>
            <a:pPr eaLnBrk="1" hangingPunct="1">
              <a:lnSpc>
                <a:spcPct val="140000"/>
              </a:lnSpc>
              <a:buFontTx/>
              <a:buChar char="•"/>
            </a:pPr>
            <a:endParaRPr lang="en-US" sz="3200"/>
          </a:p>
          <a:p>
            <a:pPr eaLnBrk="1" hangingPunct="1">
              <a:lnSpc>
                <a:spcPct val="140000"/>
              </a:lnSpc>
            </a:pPr>
            <a:r>
              <a:rPr lang="en-US" sz="3200"/>
              <a:t>PCA:  reveals “population structure”</a:t>
            </a:r>
          </a:p>
          <a:p>
            <a:pPr eaLnBrk="1" hangingPunct="1">
              <a:lnSpc>
                <a:spcPct val="140000"/>
              </a:lnSpc>
            </a:pPr>
            <a:r>
              <a:rPr lang="en-US" sz="3200"/>
              <a:t>	Decomposition into </a:t>
            </a:r>
            <a:r>
              <a:rPr lang="en-US" sz="3200" i="1"/>
              <a:t>modes of variation</a:t>
            </a:r>
          </a:p>
        </p:txBody>
      </p:sp>
      <p:graphicFrame>
        <p:nvGraphicFramePr>
          <p:cNvPr id="4098" name="Object 5"/>
          <p:cNvGraphicFramePr>
            <a:graphicFrameLocks noGrp="1" noChangeAspect="1"/>
          </p:cNvGraphicFramePr>
          <p:nvPr>
            <p:ph sz="half" idx="2"/>
          </p:nvPr>
        </p:nvGraphicFramePr>
        <p:xfrm>
          <a:off x="4211638" y="3352800"/>
          <a:ext cx="625475" cy="5826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15" name="Equation" r:id="rId4" imgW="368280" imgH="342720" progId="Equation.3">
                  <p:embed/>
                </p:oleObj>
              </mc:Choice>
              <mc:Fallback>
                <p:oleObj name="Equation" r:id="rId4" imgW="368280" imgH="342720" progId="Equation.3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11638" y="3352800"/>
                        <a:ext cx="625475" cy="5826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B279"/>
            </a:gs>
            <a:gs pos="50000">
              <a:schemeClr val="bg1"/>
            </a:gs>
            <a:gs pos="100000">
              <a:srgbClr val="FFB279"/>
            </a:gs>
          </a:gsLst>
          <a:lin ang="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E.g. Curves As Data, II</a:t>
            </a:r>
          </a:p>
        </p:txBody>
      </p:sp>
      <p:sp>
        <p:nvSpPr>
          <p:cNvPr id="5125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eaLnBrk="1" hangingPunct="1">
              <a:lnSpc>
                <a:spcPct val="140000"/>
              </a:lnSpc>
              <a:buFontTx/>
              <a:buNone/>
            </a:pPr>
            <a:r>
              <a:rPr lang="en-US" sz="2800" smtClean="0"/>
              <a:t/>
            </a:r>
            <a:br>
              <a:rPr lang="en-US" sz="2800" smtClean="0"/>
            </a:br>
            <a:endParaRPr lang="en-US" sz="2800" smtClean="0"/>
          </a:p>
        </p:txBody>
      </p:sp>
      <p:sp>
        <p:nvSpPr>
          <p:cNvPr id="5126" name="Text Box 4"/>
          <p:cNvSpPr txBox="1">
            <a:spLocks noChangeArrowheads="1"/>
          </p:cNvSpPr>
          <p:nvPr/>
        </p:nvSpPr>
        <p:spPr bwMode="auto">
          <a:xfrm>
            <a:off x="533400" y="1182688"/>
            <a:ext cx="8153400" cy="5159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130000"/>
              </a:lnSpc>
            </a:pPr>
            <a:r>
              <a:rPr lang="en-US" sz="3200"/>
              <a:t>Deeper example     </a:t>
            </a:r>
          </a:p>
          <a:p>
            <a:pPr eaLnBrk="1" hangingPunct="1">
              <a:lnSpc>
                <a:spcPct val="130000"/>
              </a:lnSpc>
              <a:buFontTx/>
              <a:buChar char="•"/>
            </a:pPr>
            <a:r>
              <a:rPr lang="en-US" sz="3200"/>
              <a:t>  10-d family of (digitized) curves</a:t>
            </a:r>
          </a:p>
          <a:p>
            <a:pPr eaLnBrk="1" hangingPunct="1">
              <a:lnSpc>
                <a:spcPct val="130000"/>
              </a:lnSpc>
              <a:buFontTx/>
              <a:buChar char="•"/>
            </a:pPr>
            <a:r>
              <a:rPr lang="en-US" sz="3200"/>
              <a:t>  Object space:  bundles of curves</a:t>
            </a:r>
          </a:p>
          <a:p>
            <a:pPr eaLnBrk="1" hangingPunct="1">
              <a:lnSpc>
                <a:spcPct val="130000"/>
              </a:lnSpc>
              <a:buFontTx/>
              <a:buChar char="•"/>
            </a:pPr>
            <a:r>
              <a:rPr lang="en-US" sz="3200"/>
              <a:t>  Feature space  =  </a:t>
            </a:r>
          </a:p>
          <a:p>
            <a:pPr algn="ctr" eaLnBrk="1" hangingPunct="1">
              <a:lnSpc>
                <a:spcPct val="130000"/>
              </a:lnSpc>
            </a:pPr>
            <a:r>
              <a:rPr lang="en-US" sz="3200"/>
              <a:t>(harder to visualize as point cloud,</a:t>
            </a:r>
          </a:p>
          <a:p>
            <a:pPr algn="ctr" eaLnBrk="1" hangingPunct="1">
              <a:lnSpc>
                <a:spcPct val="130000"/>
              </a:lnSpc>
            </a:pPr>
            <a:r>
              <a:rPr lang="en-US" sz="3200"/>
              <a:t>But keep point cloud in mind)</a:t>
            </a:r>
          </a:p>
          <a:p>
            <a:pPr eaLnBrk="1" hangingPunct="1">
              <a:lnSpc>
                <a:spcPct val="130000"/>
              </a:lnSpc>
              <a:buFontTx/>
              <a:buChar char="•"/>
            </a:pPr>
            <a:endParaRPr lang="en-US" sz="3200"/>
          </a:p>
          <a:p>
            <a:pPr eaLnBrk="1" hangingPunct="1">
              <a:lnSpc>
                <a:spcPct val="130000"/>
              </a:lnSpc>
            </a:pPr>
            <a:r>
              <a:rPr lang="en-US" sz="3200"/>
              <a:t>PCA:  reveals “population structure”</a:t>
            </a:r>
          </a:p>
        </p:txBody>
      </p:sp>
      <p:graphicFrame>
        <p:nvGraphicFramePr>
          <p:cNvPr id="5122" name="Object 5"/>
          <p:cNvGraphicFramePr>
            <a:graphicFrameLocks noGrp="1" noChangeAspect="1"/>
          </p:cNvGraphicFramePr>
          <p:nvPr>
            <p:ph sz="half" idx="2"/>
          </p:nvPr>
        </p:nvGraphicFramePr>
        <p:xfrm>
          <a:off x="4267200" y="3200400"/>
          <a:ext cx="668338" cy="5159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39" name="Equation" r:id="rId4" imgW="444240" imgH="342720" progId="Equation.3">
                  <p:embed/>
                </p:oleObj>
              </mc:Choice>
              <mc:Fallback>
                <p:oleObj name="Equation" r:id="rId4" imgW="444240" imgH="342720" progId="Equation.3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67200" y="3200400"/>
                        <a:ext cx="668338" cy="5159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accent2">
                <a:lumMod val="40000"/>
                <a:lumOff val="60000"/>
              </a:schemeClr>
            </a:gs>
            <a:gs pos="50000">
              <a:schemeClr val="bg1"/>
            </a:gs>
            <a:gs pos="100000">
              <a:schemeClr val="accent2">
                <a:lumMod val="40000"/>
                <a:lumOff val="60000"/>
              </a:schemeClr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274638"/>
            <a:ext cx="8610600" cy="1143000"/>
          </a:xfrm>
        </p:spPr>
        <p:txBody>
          <a:bodyPr/>
          <a:lstStyle/>
          <a:p>
            <a:pPr eaLnBrk="1" hangingPunct="1"/>
            <a:r>
              <a:rPr lang="en-US" sz="3600" smtClean="0"/>
              <a:t>Functional Data Analysis, 10-d Toy EG 1</a:t>
            </a:r>
          </a:p>
        </p:txBody>
      </p:sp>
      <p:pic>
        <p:nvPicPr>
          <p:cNvPr id="86019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936"/>
          <a:stretch>
            <a:fillRect/>
          </a:stretch>
        </p:blipFill>
        <p:spPr>
          <a:xfrm>
            <a:off x="304800" y="1460500"/>
            <a:ext cx="8675688" cy="10696575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accent2">
                <a:lumMod val="40000"/>
                <a:lumOff val="60000"/>
              </a:schemeClr>
            </a:gs>
            <a:gs pos="50000">
              <a:schemeClr val="bg1"/>
            </a:gs>
            <a:gs pos="100000">
              <a:schemeClr val="accent2">
                <a:lumMod val="40000"/>
                <a:lumOff val="60000"/>
              </a:schemeClr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274638"/>
            <a:ext cx="8610600" cy="1143000"/>
          </a:xfrm>
        </p:spPr>
        <p:txBody>
          <a:bodyPr/>
          <a:lstStyle/>
          <a:p>
            <a:pPr eaLnBrk="1" hangingPunct="1"/>
            <a:r>
              <a:rPr lang="en-US" sz="3600" smtClean="0"/>
              <a:t>Functional Data Analysis, 10-d Toy EG 1</a:t>
            </a:r>
          </a:p>
        </p:txBody>
      </p:sp>
      <p:pic>
        <p:nvPicPr>
          <p:cNvPr id="87043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3713"/>
          <a:stretch>
            <a:fillRect/>
          </a:stretch>
        </p:blipFill>
        <p:spPr>
          <a:xfrm>
            <a:off x="304800" y="1295400"/>
            <a:ext cx="8675688" cy="6915150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B279"/>
            </a:gs>
            <a:gs pos="50000">
              <a:schemeClr val="bg1"/>
            </a:gs>
            <a:gs pos="100000">
              <a:srgbClr val="FFB279"/>
            </a:gs>
          </a:gsLst>
          <a:lin ang="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E.g. Curves As Data, II</a:t>
            </a:r>
          </a:p>
        </p:txBody>
      </p:sp>
      <p:sp>
        <p:nvSpPr>
          <p:cNvPr id="88067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eaLnBrk="1" hangingPunct="1">
              <a:lnSpc>
                <a:spcPct val="140000"/>
              </a:lnSpc>
              <a:buFontTx/>
              <a:buNone/>
            </a:pPr>
            <a:r>
              <a:rPr lang="en-US" sz="2800" smtClean="0"/>
              <a:t/>
            </a:r>
            <a:br>
              <a:rPr lang="en-US" sz="2800" smtClean="0"/>
            </a:br>
            <a:endParaRPr lang="en-US" sz="2800" smtClean="0"/>
          </a:p>
        </p:txBody>
      </p:sp>
      <p:sp>
        <p:nvSpPr>
          <p:cNvPr id="88068" name="Text Box 4"/>
          <p:cNvSpPr txBox="1">
            <a:spLocks noChangeArrowheads="1"/>
          </p:cNvSpPr>
          <p:nvPr/>
        </p:nvSpPr>
        <p:spPr bwMode="auto">
          <a:xfrm>
            <a:off x="533400" y="1182688"/>
            <a:ext cx="8153400" cy="4483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150000"/>
              </a:lnSpc>
            </a:pPr>
            <a:r>
              <a:rPr lang="en-US" sz="3200"/>
              <a:t>PCA:  reveals “population structure”</a:t>
            </a:r>
          </a:p>
          <a:p>
            <a:pPr eaLnBrk="1" hangingPunct="1">
              <a:lnSpc>
                <a:spcPct val="150000"/>
              </a:lnSpc>
              <a:buFontTx/>
              <a:buChar char="•"/>
            </a:pPr>
            <a:r>
              <a:rPr lang="en-US" sz="3200"/>
              <a:t>  Mean   </a:t>
            </a:r>
            <a:r>
              <a:rPr lang="en-US" sz="3200">
                <a:sym typeface="Wingdings" pitchFamily="2" charset="2"/>
              </a:rPr>
              <a:t>   Parabolic Structure</a:t>
            </a:r>
          </a:p>
          <a:p>
            <a:pPr eaLnBrk="1" hangingPunct="1">
              <a:lnSpc>
                <a:spcPct val="150000"/>
              </a:lnSpc>
              <a:buFontTx/>
              <a:buChar char="•"/>
            </a:pPr>
            <a:r>
              <a:rPr lang="en-US" sz="3200">
                <a:sym typeface="Wingdings" pitchFamily="2" charset="2"/>
              </a:rPr>
              <a:t>  PC1      Vertical Shift</a:t>
            </a:r>
          </a:p>
          <a:p>
            <a:pPr eaLnBrk="1" hangingPunct="1">
              <a:lnSpc>
                <a:spcPct val="150000"/>
              </a:lnSpc>
              <a:buFontTx/>
              <a:buChar char="•"/>
            </a:pPr>
            <a:r>
              <a:rPr lang="en-US" sz="3200">
                <a:sym typeface="Wingdings" pitchFamily="2" charset="2"/>
              </a:rPr>
              <a:t>  PC2      Tilt</a:t>
            </a:r>
          </a:p>
          <a:p>
            <a:pPr eaLnBrk="1" hangingPunct="1">
              <a:lnSpc>
                <a:spcPct val="150000"/>
              </a:lnSpc>
              <a:buFontTx/>
              <a:buChar char="•"/>
            </a:pPr>
            <a:r>
              <a:rPr lang="en-US" sz="3200">
                <a:sym typeface="Wingdings" pitchFamily="2" charset="2"/>
              </a:rPr>
              <a:t>  higher PCs      Gaussian (spherical)</a:t>
            </a:r>
          </a:p>
          <a:p>
            <a:pPr eaLnBrk="1" hangingPunct="1">
              <a:lnSpc>
                <a:spcPct val="150000"/>
              </a:lnSpc>
            </a:pPr>
            <a:r>
              <a:rPr lang="en-US" sz="3200"/>
              <a:t>Decomposition into </a:t>
            </a:r>
            <a:r>
              <a:rPr lang="en-US" sz="3200" i="1"/>
              <a:t>modes of variation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B279"/>
            </a:gs>
            <a:gs pos="50000">
              <a:schemeClr val="bg1"/>
            </a:gs>
            <a:gs pos="100000">
              <a:srgbClr val="FFB279"/>
            </a:gs>
          </a:gsLst>
          <a:lin ang="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E.g. Curves As Data, III</a:t>
            </a:r>
          </a:p>
        </p:txBody>
      </p:sp>
      <p:sp>
        <p:nvSpPr>
          <p:cNvPr id="89091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eaLnBrk="1" hangingPunct="1">
              <a:lnSpc>
                <a:spcPct val="140000"/>
              </a:lnSpc>
              <a:buFontTx/>
              <a:buNone/>
            </a:pPr>
            <a:r>
              <a:rPr lang="en-US" sz="2800" smtClean="0"/>
              <a:t/>
            </a:r>
            <a:br>
              <a:rPr lang="en-US" sz="2800" smtClean="0"/>
            </a:br>
            <a:endParaRPr lang="en-US" sz="2800" smtClean="0"/>
          </a:p>
        </p:txBody>
      </p:sp>
      <p:sp>
        <p:nvSpPr>
          <p:cNvPr id="89092" name="Text Box 4"/>
          <p:cNvSpPr txBox="1">
            <a:spLocks noChangeArrowheads="1"/>
          </p:cNvSpPr>
          <p:nvPr/>
        </p:nvSpPr>
        <p:spPr bwMode="auto">
          <a:xfrm>
            <a:off x="533400" y="1182688"/>
            <a:ext cx="8305800" cy="5159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130000"/>
              </a:lnSpc>
            </a:pPr>
            <a:r>
              <a:rPr lang="en-US" sz="3200"/>
              <a:t>Two Cluster Example     </a:t>
            </a:r>
          </a:p>
          <a:p>
            <a:pPr eaLnBrk="1" hangingPunct="1">
              <a:lnSpc>
                <a:spcPct val="130000"/>
              </a:lnSpc>
              <a:buFontTx/>
              <a:buChar char="•"/>
            </a:pPr>
            <a:r>
              <a:rPr lang="en-US" sz="3200"/>
              <a:t>  10-d curves again</a:t>
            </a:r>
          </a:p>
          <a:p>
            <a:pPr eaLnBrk="1" hangingPunct="1">
              <a:lnSpc>
                <a:spcPct val="130000"/>
              </a:lnSpc>
              <a:buFontTx/>
              <a:buChar char="•"/>
            </a:pPr>
            <a:r>
              <a:rPr lang="en-US" sz="3200"/>
              <a:t>  Two big clusters</a:t>
            </a:r>
          </a:p>
          <a:p>
            <a:pPr eaLnBrk="1" hangingPunct="1">
              <a:lnSpc>
                <a:spcPct val="130000"/>
              </a:lnSpc>
              <a:buFontTx/>
              <a:buChar char="•"/>
            </a:pPr>
            <a:r>
              <a:rPr lang="en-US" sz="3200"/>
              <a:t>  Revealed by 1-d projection plot (right side)</a:t>
            </a:r>
          </a:p>
          <a:p>
            <a:pPr eaLnBrk="1" hangingPunct="1">
              <a:lnSpc>
                <a:spcPct val="130000"/>
              </a:lnSpc>
              <a:buFontTx/>
              <a:buChar char="•"/>
            </a:pPr>
            <a:r>
              <a:rPr lang="en-US" sz="3200"/>
              <a:t>  Note:  </a:t>
            </a:r>
            <a:r>
              <a:rPr lang="en-US" sz="3200" i="1"/>
              <a:t>Cluster Difference</a:t>
            </a:r>
            <a:r>
              <a:rPr lang="en-US" sz="3200"/>
              <a:t> is </a:t>
            </a:r>
            <a:r>
              <a:rPr lang="en-US" sz="3200" u="sng"/>
              <a:t>not orthogonal</a:t>
            </a:r>
          </a:p>
          <a:p>
            <a:pPr eaLnBrk="1" hangingPunct="1">
              <a:lnSpc>
                <a:spcPct val="130000"/>
              </a:lnSpc>
            </a:pPr>
            <a:r>
              <a:rPr lang="en-US" sz="3200"/>
              <a:t>			to </a:t>
            </a:r>
            <a:r>
              <a:rPr lang="en-US" sz="3200" i="1"/>
              <a:t>Vertical Shift</a:t>
            </a:r>
          </a:p>
          <a:p>
            <a:pPr algn="ctr" eaLnBrk="1" hangingPunct="1">
              <a:lnSpc>
                <a:spcPct val="130000"/>
              </a:lnSpc>
            </a:pPr>
            <a:endParaRPr lang="en-US" sz="3200"/>
          </a:p>
          <a:p>
            <a:pPr eaLnBrk="1" hangingPunct="1">
              <a:lnSpc>
                <a:spcPct val="130000"/>
              </a:lnSpc>
            </a:pPr>
            <a:r>
              <a:rPr lang="en-US" sz="3200"/>
              <a:t>PCA:  reveals “population structure”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accent2">
                <a:lumMod val="40000"/>
                <a:lumOff val="60000"/>
              </a:schemeClr>
            </a:gs>
            <a:gs pos="50000">
              <a:schemeClr val="bg1"/>
            </a:gs>
            <a:gs pos="99000">
              <a:schemeClr val="accent2">
                <a:lumMod val="40000"/>
                <a:lumOff val="60000"/>
              </a:schemeClr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152400"/>
            <a:ext cx="8610600" cy="685800"/>
          </a:xfrm>
        </p:spPr>
        <p:txBody>
          <a:bodyPr/>
          <a:lstStyle/>
          <a:p>
            <a:pPr eaLnBrk="1" hangingPunct="1"/>
            <a:r>
              <a:rPr lang="en-US" sz="3600" smtClean="0"/>
              <a:t>Functional Data Analysis, 10-d Toy EG 2</a:t>
            </a:r>
          </a:p>
        </p:txBody>
      </p:sp>
      <p:pic>
        <p:nvPicPr>
          <p:cNvPr id="90115" name="Picture 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991"/>
          <a:stretch>
            <a:fillRect/>
          </a:stretch>
        </p:blipFill>
        <p:spPr bwMode="auto">
          <a:xfrm>
            <a:off x="838200" y="762000"/>
            <a:ext cx="7337425" cy="904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B279"/>
            </a:gs>
            <a:gs pos="50000">
              <a:schemeClr val="bg1"/>
            </a:gs>
            <a:gs pos="100000">
              <a:srgbClr val="FFB279"/>
            </a:gs>
          </a:gsLst>
          <a:lin ang="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E.g. Curves As Data, IV</a:t>
            </a:r>
          </a:p>
        </p:txBody>
      </p:sp>
      <p:sp>
        <p:nvSpPr>
          <p:cNvPr id="91139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eaLnBrk="1" hangingPunct="1">
              <a:lnSpc>
                <a:spcPct val="140000"/>
              </a:lnSpc>
              <a:buFontTx/>
              <a:buNone/>
            </a:pPr>
            <a:r>
              <a:rPr lang="en-US" sz="2800" smtClean="0"/>
              <a:t/>
            </a:r>
            <a:br>
              <a:rPr lang="en-US" sz="2800" smtClean="0"/>
            </a:br>
            <a:endParaRPr lang="en-US" sz="2800" smtClean="0"/>
          </a:p>
        </p:txBody>
      </p:sp>
      <p:sp>
        <p:nvSpPr>
          <p:cNvPr id="91140" name="Text Box 4"/>
          <p:cNvSpPr txBox="1">
            <a:spLocks noChangeArrowheads="1"/>
          </p:cNvSpPr>
          <p:nvPr/>
        </p:nvSpPr>
        <p:spPr bwMode="auto">
          <a:xfrm>
            <a:off x="533400" y="1182688"/>
            <a:ext cx="8305800" cy="4525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130000"/>
              </a:lnSpc>
            </a:pPr>
            <a:r>
              <a:rPr lang="en-US" sz="3200"/>
              <a:t>More Complicated Example     </a:t>
            </a:r>
          </a:p>
          <a:p>
            <a:pPr eaLnBrk="1" hangingPunct="1">
              <a:lnSpc>
                <a:spcPct val="130000"/>
              </a:lnSpc>
              <a:buFontTx/>
              <a:buChar char="•"/>
            </a:pPr>
            <a:r>
              <a:rPr lang="en-US" sz="3200"/>
              <a:t>  10-d curves again</a:t>
            </a:r>
          </a:p>
          <a:p>
            <a:pPr eaLnBrk="1" hangingPunct="1">
              <a:lnSpc>
                <a:spcPct val="130000"/>
              </a:lnSpc>
              <a:buFontTx/>
              <a:buChar char="•"/>
            </a:pPr>
            <a:r>
              <a:rPr lang="en-US" sz="3200"/>
              <a:t>  Pop’n structure hard to see in 1-d</a:t>
            </a:r>
          </a:p>
          <a:p>
            <a:pPr eaLnBrk="1" hangingPunct="1">
              <a:lnSpc>
                <a:spcPct val="130000"/>
              </a:lnSpc>
              <a:buFontTx/>
              <a:buChar char="•"/>
            </a:pPr>
            <a:r>
              <a:rPr lang="en-US" sz="3200"/>
              <a:t>  2-d projections make structure clear</a:t>
            </a:r>
          </a:p>
          <a:p>
            <a:pPr algn="ctr" eaLnBrk="1" hangingPunct="1">
              <a:lnSpc>
                <a:spcPct val="130000"/>
              </a:lnSpc>
            </a:pPr>
            <a:endParaRPr lang="en-US" sz="3200"/>
          </a:p>
          <a:p>
            <a:pPr eaLnBrk="1" hangingPunct="1">
              <a:lnSpc>
                <a:spcPct val="130000"/>
              </a:lnSpc>
            </a:pPr>
            <a:endParaRPr lang="en-US" sz="3200"/>
          </a:p>
          <a:p>
            <a:pPr eaLnBrk="1" hangingPunct="1">
              <a:lnSpc>
                <a:spcPct val="130000"/>
              </a:lnSpc>
            </a:pPr>
            <a:r>
              <a:rPr lang="en-US" sz="3200"/>
              <a:t>PCA:  reveals “population structure”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accent2">
                <a:lumMod val="40000"/>
                <a:lumOff val="60000"/>
              </a:schemeClr>
            </a:gs>
            <a:gs pos="50000">
              <a:schemeClr val="bg1"/>
            </a:gs>
            <a:gs pos="100000">
              <a:schemeClr val="accent2">
                <a:lumMod val="40000"/>
                <a:lumOff val="60000"/>
              </a:schemeClr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274638"/>
            <a:ext cx="8686800" cy="1143000"/>
          </a:xfrm>
        </p:spPr>
        <p:txBody>
          <a:bodyPr/>
          <a:lstStyle/>
          <a:p>
            <a:pPr eaLnBrk="1" hangingPunct="1"/>
            <a:r>
              <a:rPr lang="en-US" sz="3600" smtClean="0"/>
              <a:t>Functional Data Analysis, 10-d Toy EG 3</a:t>
            </a:r>
          </a:p>
        </p:txBody>
      </p:sp>
      <p:pic>
        <p:nvPicPr>
          <p:cNvPr id="92163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936"/>
          <a:stretch>
            <a:fillRect/>
          </a:stretch>
        </p:blipFill>
        <p:spPr>
          <a:xfrm>
            <a:off x="228600" y="1371600"/>
            <a:ext cx="8675688" cy="10696575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accent2">
                <a:lumMod val="40000"/>
                <a:lumOff val="60000"/>
              </a:schemeClr>
            </a:gs>
            <a:gs pos="50000">
              <a:schemeClr val="bg1"/>
            </a:gs>
            <a:gs pos="100000">
              <a:schemeClr val="accent2">
                <a:lumMod val="40000"/>
                <a:lumOff val="60000"/>
              </a:schemeClr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534400" cy="1143000"/>
          </a:xfrm>
        </p:spPr>
        <p:txBody>
          <a:bodyPr/>
          <a:lstStyle/>
          <a:p>
            <a:pPr eaLnBrk="1" hangingPunct="1"/>
            <a:r>
              <a:rPr lang="en-US" sz="3600" smtClean="0"/>
              <a:t>Functional Data Analysis, 10-d Toy EG 3</a:t>
            </a:r>
          </a:p>
        </p:txBody>
      </p:sp>
      <p:pic>
        <p:nvPicPr>
          <p:cNvPr id="93187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13" t="6316"/>
          <a:stretch>
            <a:fillRect/>
          </a:stretch>
        </p:blipFill>
        <p:spPr>
          <a:xfrm>
            <a:off x="304800" y="1447800"/>
            <a:ext cx="11080750" cy="8128000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Default Design">
  <a:themeElements>
    <a:clrScheme name="1_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2087</TotalTime>
  <Words>2706</Words>
  <Application>Microsoft Office PowerPoint</Application>
  <PresentationFormat>On-screen Show (4:3)</PresentationFormat>
  <Paragraphs>817</Paragraphs>
  <Slides>129</Slides>
  <Notes>129</Notes>
  <HiddenSlides>0</HiddenSlides>
  <MMClips>3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129</vt:i4>
      </vt:variant>
    </vt:vector>
  </HeadingPairs>
  <TitlesOfParts>
    <vt:vector size="131" baseType="lpstr">
      <vt:lpstr>1_Default Design</vt:lpstr>
      <vt:lpstr>Equation</vt:lpstr>
      <vt:lpstr>Statistics – O. R. 891 Object Oriented Data Analysis</vt:lpstr>
      <vt:lpstr>Administrative Info</vt:lpstr>
      <vt:lpstr>Who are we?</vt:lpstr>
      <vt:lpstr>Course Expectations</vt:lpstr>
      <vt:lpstr>Class Meeting Style</vt:lpstr>
      <vt:lpstr>Object Oriented Data Analysis</vt:lpstr>
      <vt:lpstr>Functional Data Analysis</vt:lpstr>
      <vt:lpstr>Object Oriented Data Analysis</vt:lpstr>
      <vt:lpstr>Object Oriented Data Analysis</vt:lpstr>
      <vt:lpstr>Object Oriented Data Analysis</vt:lpstr>
      <vt:lpstr>Object Oriented Data Analysis</vt:lpstr>
      <vt:lpstr>Object Oriented Data Analysis</vt:lpstr>
      <vt:lpstr>Object Oriented Data Analysis</vt:lpstr>
      <vt:lpstr>Object Oriented Data Analysis</vt:lpstr>
      <vt:lpstr>Object Oriented Data Analysis</vt:lpstr>
      <vt:lpstr>Visualization</vt:lpstr>
      <vt:lpstr>Notation</vt:lpstr>
      <vt:lpstr>Visualization</vt:lpstr>
      <vt:lpstr>Visualization</vt:lpstr>
      <vt:lpstr>Projection</vt:lpstr>
      <vt:lpstr>Illustration of Multivariate View: Raw Data</vt:lpstr>
      <vt:lpstr>Illustration of Multivariate View: Highlight One</vt:lpstr>
      <vt:lpstr>Illustration of Multivariate View: Gene 1 Express’n</vt:lpstr>
      <vt:lpstr>Illustration of Multivariate View: Gene 2 Express’n</vt:lpstr>
      <vt:lpstr>Illustration of Multivariate View: Gene 3 Express’n</vt:lpstr>
      <vt:lpstr>Illust’n of Multivar. View: 1-d Projection, X-axis</vt:lpstr>
      <vt:lpstr>Illust’n of Multivar. View: X-Projection, 1-d view</vt:lpstr>
      <vt:lpstr>Illust’n of Multivar. View: X-Projection, 1-d view</vt:lpstr>
      <vt:lpstr>Illust’n of Multivar. View: X-Projection, 1-d view</vt:lpstr>
      <vt:lpstr>Illust’n of Multivar. View: X-Projection, 1-d view</vt:lpstr>
      <vt:lpstr>Illust’n of Multivar. View: 1-d Projection, Y-axis</vt:lpstr>
      <vt:lpstr>Illust’n of Multivar. View: Y-Projection, 1-d view</vt:lpstr>
      <vt:lpstr>Illust’n of Multivar. View: 1-d Projection, Z-axis</vt:lpstr>
      <vt:lpstr>Illust’n of Multivar. View: Z-Projection, 1-d view</vt:lpstr>
      <vt:lpstr>Illust’n of Multivar. View: 2-d Proj’n, XY-plane</vt:lpstr>
      <vt:lpstr>Illust’n of Multivar. View: XY-Proj’n, 2-d view</vt:lpstr>
      <vt:lpstr>Illust’n of Multivar. View: 2-d Proj’n, XZ-plane</vt:lpstr>
      <vt:lpstr>Illust’n of Multivar. View: XZ-Proj’n, 2-d view</vt:lpstr>
      <vt:lpstr>Illust’n of Multivar. View: 2-d Proj’n, YZ-plane</vt:lpstr>
      <vt:lpstr>Illust’n of Multivar. View: YZ-Proj’n, 2-d view</vt:lpstr>
      <vt:lpstr>Illust’n of Multivar. View: all 3 planes</vt:lpstr>
      <vt:lpstr>Illust’n of Multivar. View: Diagonal 1-d proj’ns</vt:lpstr>
      <vt:lpstr>Illust’n of Multivar. View: Add off-diagonals</vt:lpstr>
      <vt:lpstr>Illust’n of Multivar. View: Typical View</vt:lpstr>
      <vt:lpstr>Projection</vt:lpstr>
      <vt:lpstr>Principal Components</vt:lpstr>
      <vt:lpstr>Principal Components</vt:lpstr>
      <vt:lpstr>Principal Components</vt:lpstr>
      <vt:lpstr>Illust’n of PCA View:    Recall Raw Data </vt:lpstr>
      <vt:lpstr>Illust’n of PCA View:    Recall Gene by Gene Views </vt:lpstr>
      <vt:lpstr>Illust’n of PCA View:    PC1 Projections </vt:lpstr>
      <vt:lpstr>Illust’n of PCA View:    PC1 Projections </vt:lpstr>
      <vt:lpstr>Illust’n of PCA View:    PC1 Projections, 1-d View</vt:lpstr>
      <vt:lpstr>Illust’n of PCA View:    PC2 Projections </vt:lpstr>
      <vt:lpstr>Illust’n of PCA View:    PC2 Projections, 1-d View</vt:lpstr>
      <vt:lpstr>Illust’n of PCA View:    PC3 Projections </vt:lpstr>
      <vt:lpstr>Illust’n of PCA View:    PC3 Projections, 1-d View</vt:lpstr>
      <vt:lpstr>Illust’n of PCA View:    Projections on PC1,2 plane</vt:lpstr>
      <vt:lpstr>Illust’n of PCA View:    PC1 &amp; 2 Proj’n Scatterplot</vt:lpstr>
      <vt:lpstr>Illust’n of PCA View:    Projections on PC1,3 plane</vt:lpstr>
      <vt:lpstr>Illust’n of PCA View:    PC1 &amp; 3 Proj’n Scatterplot</vt:lpstr>
      <vt:lpstr>Illust’n of PCA View:    Projections on PC2,3 plane</vt:lpstr>
      <vt:lpstr>Illust’n of PCA View:    PC2 &amp; 3 Proj’n Scatterplot</vt:lpstr>
      <vt:lpstr>Illust’n of PCA View:    All 3 PC Projections</vt:lpstr>
      <vt:lpstr>Illust’n of PCA View: Matrix with 1-d proj’ns on diag.</vt:lpstr>
      <vt:lpstr>Illust’n of PCA: Add off-diagonals to matrix</vt:lpstr>
      <vt:lpstr>Illust’n of PCA View: Typical View</vt:lpstr>
      <vt:lpstr>Comparison of Views</vt:lpstr>
      <vt:lpstr>Illust’n of PCA View: Gene by Gene View</vt:lpstr>
      <vt:lpstr>Illust’n of PCA View: PCA View</vt:lpstr>
      <vt:lpstr>Illust’n of PCA View: PCA View</vt:lpstr>
      <vt:lpstr>Another Comparison of Views</vt:lpstr>
      <vt:lpstr>Another Comparison: Gene by Gene View</vt:lpstr>
      <vt:lpstr>Another Comparison: Gene by Gene View</vt:lpstr>
      <vt:lpstr>Another Comparison: PCA View</vt:lpstr>
      <vt:lpstr>Data Object Conceptualization</vt:lpstr>
      <vt:lpstr>More on Terminology</vt:lpstr>
      <vt:lpstr>E.g. Curves As Data</vt:lpstr>
      <vt:lpstr>E.g. Curves As Data, I</vt:lpstr>
      <vt:lpstr>Functional Data Analysis, Toy EG I</vt:lpstr>
      <vt:lpstr>Functional Data Analysis, Toy EG II</vt:lpstr>
      <vt:lpstr>Functional Data Analysis, Toy EG III</vt:lpstr>
      <vt:lpstr>Functional Data Analysis, Toy EG IV</vt:lpstr>
      <vt:lpstr>Functional Data Analysis, Toy EG V</vt:lpstr>
      <vt:lpstr>Functional Data Analysis, Toy EG VI</vt:lpstr>
      <vt:lpstr>Functional Data Analysis, Toy EG VII</vt:lpstr>
      <vt:lpstr>Functional Data Analysis, Toy EG VIII</vt:lpstr>
      <vt:lpstr>Functional Data Analysis, Toy EG IX</vt:lpstr>
      <vt:lpstr>Functional Data Analysis, Toy EG X</vt:lpstr>
      <vt:lpstr>E.g. Curves As Data, I</vt:lpstr>
      <vt:lpstr>E.g. Curves As Data, II</vt:lpstr>
      <vt:lpstr>Functional Data Analysis, 10-d Toy EG 1</vt:lpstr>
      <vt:lpstr>Functional Data Analysis, 10-d Toy EG 1</vt:lpstr>
      <vt:lpstr>E.g. Curves As Data, II</vt:lpstr>
      <vt:lpstr>E.g. Curves As Data, III</vt:lpstr>
      <vt:lpstr>Functional Data Analysis, 10-d Toy EG 2</vt:lpstr>
      <vt:lpstr>E.g. Curves As Data, IV</vt:lpstr>
      <vt:lpstr>Functional Data Analysis, 10-d Toy EG 3</vt:lpstr>
      <vt:lpstr>Functional Data Analysis, 10-d Toy EG 3</vt:lpstr>
      <vt:lpstr>Functional Data Analysis</vt:lpstr>
      <vt:lpstr>Functional Data Analysis</vt:lpstr>
      <vt:lpstr>Functional Data Analysis</vt:lpstr>
      <vt:lpstr>Functional Data Analysis</vt:lpstr>
      <vt:lpstr>Functional Data Analysis</vt:lpstr>
      <vt:lpstr>Mortality Time Series</vt:lpstr>
      <vt:lpstr>Mortality Time Series</vt:lpstr>
      <vt:lpstr>Mortality Time Series</vt:lpstr>
      <vt:lpstr>Mortality Time Series</vt:lpstr>
      <vt:lpstr>Mortality Time Series</vt:lpstr>
      <vt:lpstr>Mortality Time Series</vt:lpstr>
      <vt:lpstr>Mortality Time Series</vt:lpstr>
      <vt:lpstr>Mortality Time Series</vt:lpstr>
      <vt:lpstr>Mortality Time Series</vt:lpstr>
      <vt:lpstr>Mortality Time Series</vt:lpstr>
      <vt:lpstr>Mortality Time Series</vt:lpstr>
      <vt:lpstr>Mortality Time Series</vt:lpstr>
      <vt:lpstr>Mortality Time Series</vt:lpstr>
      <vt:lpstr>Mortality Time Series</vt:lpstr>
      <vt:lpstr>Mortality Time Series</vt:lpstr>
      <vt:lpstr>Mortality Time Series</vt:lpstr>
      <vt:lpstr>Mortality Time Series</vt:lpstr>
      <vt:lpstr>Mortality Time Series</vt:lpstr>
      <vt:lpstr>Mortality Time Series</vt:lpstr>
      <vt:lpstr>Mortality Time Series</vt:lpstr>
      <vt:lpstr>Mortality Time Series</vt:lpstr>
      <vt:lpstr>Mortality Time Series</vt:lpstr>
      <vt:lpstr>Mortality Time Series</vt:lpstr>
      <vt:lpstr>Mortality Time Series</vt:lpstr>
      <vt:lpstr>Time Series of Data Objects</vt:lpstr>
    </vt:vector>
  </TitlesOfParts>
  <Company>Dell Computer Corporation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</dc:title>
  <dc:creator>Preferred Customer</dc:creator>
  <cp:lastModifiedBy>Lenovo User</cp:lastModifiedBy>
  <cp:revision>81</cp:revision>
  <dcterms:created xsi:type="dcterms:W3CDTF">2001-06-08T01:38:43Z</dcterms:created>
  <dcterms:modified xsi:type="dcterms:W3CDTF">2012-08-21T19:13:43Z</dcterms:modified>
</cp:coreProperties>
</file>