
<file path=[Content_Types].xml><?xml version="1.0" encoding="utf-8"?>
<Types xmlns="http://schemas.openxmlformats.org/package/2006/content-types">
  <Default Extension="mpg" ContentType="vide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7" r:id="rId3"/>
    <p:sldMasterId id="2147483691" r:id="rId4"/>
    <p:sldMasterId id="2147483705" r:id="rId5"/>
    <p:sldMasterId id="2147483719" r:id="rId6"/>
  </p:sldMasterIdLst>
  <p:notesMasterIdLst>
    <p:notesMasterId r:id="rId122"/>
  </p:notesMasterIdLst>
  <p:sldIdLst>
    <p:sldId id="262" r:id="rId7"/>
    <p:sldId id="263" r:id="rId8"/>
    <p:sldId id="465" r:id="rId9"/>
    <p:sldId id="374" r:id="rId10"/>
    <p:sldId id="271" r:id="rId11"/>
    <p:sldId id="339" r:id="rId12"/>
    <p:sldId id="466" r:id="rId13"/>
    <p:sldId id="468" r:id="rId14"/>
    <p:sldId id="467" r:id="rId15"/>
    <p:sldId id="361" r:id="rId16"/>
    <p:sldId id="469" r:id="rId17"/>
    <p:sldId id="362" r:id="rId18"/>
    <p:sldId id="470" r:id="rId19"/>
    <p:sldId id="382" r:id="rId20"/>
    <p:sldId id="393" r:id="rId21"/>
    <p:sldId id="402" r:id="rId22"/>
    <p:sldId id="403" r:id="rId23"/>
    <p:sldId id="412" r:id="rId24"/>
    <p:sldId id="413" r:id="rId25"/>
    <p:sldId id="414" r:id="rId26"/>
    <p:sldId id="471" r:id="rId27"/>
    <p:sldId id="473" r:id="rId28"/>
    <p:sldId id="472" r:id="rId29"/>
    <p:sldId id="415" r:id="rId30"/>
    <p:sldId id="416" r:id="rId31"/>
    <p:sldId id="417" r:id="rId32"/>
    <p:sldId id="475" r:id="rId33"/>
    <p:sldId id="474" r:id="rId34"/>
    <p:sldId id="452" r:id="rId35"/>
    <p:sldId id="418" r:id="rId36"/>
    <p:sldId id="419" r:id="rId37"/>
    <p:sldId id="420" r:id="rId38"/>
    <p:sldId id="421" r:id="rId39"/>
    <p:sldId id="476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38" r:id="rId57"/>
    <p:sldId id="439" r:id="rId58"/>
    <p:sldId id="440" r:id="rId59"/>
    <p:sldId id="441" r:id="rId60"/>
    <p:sldId id="442" r:id="rId61"/>
    <p:sldId id="443" r:id="rId62"/>
    <p:sldId id="444" r:id="rId63"/>
    <p:sldId id="445" r:id="rId64"/>
    <p:sldId id="446" r:id="rId65"/>
    <p:sldId id="447" r:id="rId66"/>
    <p:sldId id="448" r:id="rId67"/>
    <p:sldId id="449" r:id="rId68"/>
    <p:sldId id="450" r:id="rId69"/>
    <p:sldId id="451" r:id="rId70"/>
    <p:sldId id="455" r:id="rId71"/>
    <p:sldId id="456" r:id="rId72"/>
    <p:sldId id="457" r:id="rId73"/>
    <p:sldId id="458" r:id="rId74"/>
    <p:sldId id="459" r:id="rId75"/>
    <p:sldId id="460" r:id="rId76"/>
    <p:sldId id="461" r:id="rId77"/>
    <p:sldId id="462" r:id="rId78"/>
    <p:sldId id="463" r:id="rId79"/>
    <p:sldId id="464" r:id="rId80"/>
    <p:sldId id="477" r:id="rId81"/>
    <p:sldId id="498" r:id="rId82"/>
    <p:sldId id="497" r:id="rId83"/>
    <p:sldId id="500" r:id="rId84"/>
    <p:sldId id="501" r:id="rId85"/>
    <p:sldId id="478" r:id="rId86"/>
    <p:sldId id="499" r:id="rId87"/>
    <p:sldId id="479" r:id="rId88"/>
    <p:sldId id="480" r:id="rId89"/>
    <p:sldId id="502" r:id="rId90"/>
    <p:sldId id="522" r:id="rId91"/>
    <p:sldId id="527" r:id="rId92"/>
    <p:sldId id="526" r:id="rId93"/>
    <p:sldId id="525" r:id="rId94"/>
    <p:sldId id="506" r:id="rId95"/>
    <p:sldId id="524" r:id="rId96"/>
    <p:sldId id="507" r:id="rId97"/>
    <p:sldId id="508" r:id="rId98"/>
    <p:sldId id="509" r:id="rId99"/>
    <p:sldId id="510" r:id="rId100"/>
    <p:sldId id="511" r:id="rId101"/>
    <p:sldId id="512" r:id="rId102"/>
    <p:sldId id="513" r:id="rId103"/>
    <p:sldId id="514" r:id="rId104"/>
    <p:sldId id="515" r:id="rId105"/>
    <p:sldId id="516" r:id="rId106"/>
    <p:sldId id="517" r:id="rId107"/>
    <p:sldId id="518" r:id="rId108"/>
    <p:sldId id="529" r:id="rId109"/>
    <p:sldId id="531" r:id="rId110"/>
    <p:sldId id="519" r:id="rId111"/>
    <p:sldId id="523" r:id="rId112"/>
    <p:sldId id="530" r:id="rId113"/>
    <p:sldId id="521" r:id="rId114"/>
    <p:sldId id="528" r:id="rId115"/>
    <p:sldId id="600" r:id="rId116"/>
    <p:sldId id="481" r:id="rId117"/>
    <p:sldId id="482" r:id="rId118"/>
    <p:sldId id="483" r:id="rId119"/>
    <p:sldId id="484" r:id="rId120"/>
    <p:sldId id="485" r:id="rId1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99FF99"/>
    <a:srgbClr val="FFB279"/>
    <a:srgbClr val="DA71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104" d="100"/>
          <a:sy n="104" d="100"/>
        </p:scale>
        <p:origin x="-1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2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37BC42-C68E-4F96-9D07-5E4C2F1EE57A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EGCD1Clust4a.ps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58D15ED-4B83-41CB-95C1-3CF4DECC478F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25B4B5B-FD43-4027-955A-A6A664B4A0A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1C3557-D25E-47FB-9F02-19F33A230864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14015-ACD1-4BB6-829C-2C7668ABEB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CA7E05-32A0-48B3-97D9-439A2470CD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109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37BC42-C68E-4F96-9D07-5E4C2F1EE57A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EGCD1Clust4a.ps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C9CBA-E599-4EC3-95BE-1B7053CCA9E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A18E07-8B1E-4629-9FB4-9FB2A562924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91B947-438D-4A59-A245-32ECBA9807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7C8B94-B60C-40C5-A149-EFDD8BEEA74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5BDA8-6C72-44B8-8163-01DDF8C17A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26A902-79F3-40F8-A017-88AAADB1FE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9DACD-E97C-44D1-9BA0-9CDAE6781BE3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EGCD1Clust4aDP2d.ps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9DACD-E97C-44D1-9BA0-9CDAE6781BE3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EGCD1Clust4aDP2d.ps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5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5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495F8-932A-49BE-B09E-7094EE77EE4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1E025E-0BAA-459A-B719-6CE57C6A94C0}" type="slidenum">
              <a:rPr lang="en-US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F66158-C2DD-4C9E-BBCB-5F0BCFD9BC92}" type="slidenum">
              <a:rPr lang="en-US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D162E-0233-4FC2-ADF3-171F72F17733}" type="slidenum">
              <a:rPr 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D17B-E45B-4588-B020-D795B3B5D4AC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D17B-E45B-4588-B020-D795B3B5D4AC}" type="slidenum">
              <a:rPr lang="en-US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D17B-E45B-4588-B020-D795B3B5D4AC}" type="slidenum">
              <a:rPr lang="en-US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D17B-E45B-4588-B020-D795B3B5D4AC}" type="slidenum">
              <a:rPr 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6CE3E5-39EC-42FF-88CD-87CE6A6D1CD4}" type="slidenum">
              <a:rPr 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15D97-3296-41DD-92D9-2E2491143C7C}" type="slidenum">
              <a:rPr lang="en-US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15D97-3296-41DD-92D9-2E2491143C7C}" type="slidenum">
              <a:rPr lang="en-US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15D97-3296-41DD-92D9-2E2491143C7C}" type="slidenum">
              <a:rPr lang="en-US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15D97-3296-41DD-92D9-2E2491143C7C}" type="slidenum">
              <a:rPr lang="en-US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EA5B7C-DF78-4472-9408-2860EBD3E182}" type="slidenum">
              <a:rPr lang="en-US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30DF91-B7BD-4BE5-BACD-B95A56A306D3}" type="slidenum">
              <a:rPr lang="en-US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DF1E5-B8DA-48E4-85A3-1FF223F5EC57}" type="slidenum">
              <a:rPr lang="en-US" sz="1200">
                <a:solidFill>
                  <a:prstClr val="black"/>
                </a:solidFill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D871A6-AC2E-465E-AE5A-1D3938CC9A18}" type="slidenum">
              <a:rPr lang="en-US" sz="1200">
                <a:solidFill>
                  <a:prstClr val="black"/>
                </a:solidFill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DF1E5-B8DA-48E4-85A3-1FF223F5EC57}" type="slidenum">
              <a:rPr lang="en-US" sz="1200">
                <a:solidFill>
                  <a:prstClr val="black"/>
                </a:solidFill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D7073D-1E45-4224-8437-BF74D200F427}" type="slidenum">
              <a:rPr lang="en-US" sz="1200">
                <a:solidFill>
                  <a:prstClr val="black"/>
                </a:solidFill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204D36-3CD7-4CDA-B83D-518F68D5AA79}" type="slidenum">
              <a:rPr lang="en-US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BC2630-A4DE-4989-A32C-B0DD64229EF7}" type="slidenum">
              <a:rPr lang="en-US" sz="1200">
                <a:solidFill>
                  <a:prstClr val="black"/>
                </a:solidFill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63AD1-A164-424B-A13B-52A8C4C000C6}" type="slidenum">
              <a:rPr lang="en-US" sz="1200">
                <a:solidFill>
                  <a:prstClr val="black"/>
                </a:solidFill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469B58-1E73-4803-9616-659626BA0D5F}" type="slidenum">
              <a:rPr lang="en-US" sz="1200">
                <a:solidFill>
                  <a:prstClr val="black"/>
                </a:solidFill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4A184B-E146-4877-A934-6B9A69AE7A4A}" type="slidenum">
              <a:rPr lang="en-US" sz="1200">
                <a:solidFill>
                  <a:prstClr val="black"/>
                </a:solidFill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6F3E0F-D101-4800-B4FE-1C83C2F2ACE6}" type="slidenum">
              <a:rPr lang="en-US" sz="1200">
                <a:solidFill>
                  <a:prstClr val="black"/>
                </a:solidFill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0D2A01-B87F-4088-ACD3-88BEF57C8EC1}" type="slidenum">
              <a:rPr lang="en-US" sz="1200">
                <a:solidFill>
                  <a:prstClr val="black"/>
                </a:solidFill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A0BACB-062A-4DA7-BEC2-96CE9D954F49}" type="slidenum">
              <a:rPr lang="en-US" sz="1200">
                <a:solidFill>
                  <a:prstClr val="black"/>
                </a:solidFill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E3F07A-FB5A-4642-B6F7-1440E944C07B}" type="slidenum">
              <a:rPr lang="en-US" sz="1200">
                <a:solidFill>
                  <a:prstClr val="black"/>
                </a:solidFill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788EF8-E93E-41D2-A223-8DB20B0B8D21}" type="slidenum">
              <a:rPr lang="en-US" sz="1200">
                <a:solidFill>
                  <a:prstClr val="black"/>
                </a:solidFill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E02DF-BE92-4887-962F-01D48BEE68CB}" type="slidenum">
              <a:rPr lang="en-US" sz="1200">
                <a:solidFill>
                  <a:prstClr val="black"/>
                </a:solidFill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6E251F-C671-4D12-8439-B097A985C7A0}" type="slidenum">
              <a:rPr lang="en-US" sz="1200">
                <a:solidFill>
                  <a:prstClr val="black"/>
                </a:solidFill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DB3A00-CE09-417E-94DF-DAFE9936BBD2}" type="slidenum">
              <a:rPr lang="en-US" sz="1200">
                <a:solidFill>
                  <a:prstClr val="black"/>
                </a:solidFill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D72E9-6DF9-4605-900A-0AF845326EF5}" type="slidenum">
              <a:rPr lang="en-US" sz="1200">
                <a:solidFill>
                  <a:prstClr val="black"/>
                </a:solidFill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4E6175-D8A3-40CA-A7E6-74075F35C7FA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F20A9-35D9-4789-A458-AE3BD08633B0}" type="slidenum">
              <a:rPr lang="en-US" sz="1200">
                <a:solidFill>
                  <a:prstClr val="black"/>
                </a:solidFill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97A2D8-2611-4CAE-9605-A69669238E96}" type="slidenum">
              <a:rPr lang="en-US" sz="1200">
                <a:solidFill>
                  <a:prstClr val="black"/>
                </a:solidFill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6CB02F-C53C-47F6-8364-D445481ED3F9}" type="slidenum">
              <a:rPr lang="en-US" sz="1200">
                <a:solidFill>
                  <a:prstClr val="black"/>
                </a:solidFill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766D5F-77E5-4B72-876E-970C31FF0EB6}" type="slidenum">
              <a:rPr lang="en-US" sz="1200">
                <a:solidFill>
                  <a:prstClr val="black"/>
                </a:solidFill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585A78-4E05-4D16-B43E-09E4229E83B1}" type="slidenum">
              <a:rPr lang="en-US" sz="1200">
                <a:solidFill>
                  <a:prstClr val="black"/>
                </a:solidFill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2FBD19-3ACC-4815-91E1-ECCFE9A451E7}" type="slidenum">
              <a:rPr lang="en-US" sz="1200">
                <a:solidFill>
                  <a:prstClr val="black"/>
                </a:solidFill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5B036B-71B3-4A87-966B-8F44A5E5E510}" type="slidenum">
              <a:rPr lang="en-US" sz="1200">
                <a:solidFill>
                  <a:prstClr val="black"/>
                </a:solidFill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13A6CC-9FEE-4640-87FB-36F57DD9DDE5}" type="slidenum">
              <a:rPr lang="en-US" sz="1200">
                <a:solidFill>
                  <a:prstClr val="black"/>
                </a:solidFill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483238-5A2D-4541-84C8-FF3BDE7B6A88}" type="slidenum">
              <a:rPr lang="en-US" sz="1200">
                <a:solidFill>
                  <a:prstClr val="black"/>
                </a:solidFill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C37198-C6FD-4388-B94E-30D15E13DBC7}" type="slidenum">
              <a:rPr lang="en-US" sz="1200">
                <a:solidFill>
                  <a:prstClr val="black"/>
                </a:solidFill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035E54-04DF-410B-8420-3E5A6571C071}" type="slidenum">
              <a:rPr lang="en-US" sz="1200">
                <a:solidFill>
                  <a:prstClr val="black"/>
                </a:solidFill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9945D8-F543-4E1C-81DD-DB54667B302C}" type="slidenum">
              <a:rPr lang="en-US" sz="1200">
                <a:solidFill>
                  <a:prstClr val="black"/>
                </a:solidFill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F6B769-5C78-43C9-AE84-24521DD66CC9}" type="slidenum">
              <a:rPr lang="en-US" sz="1200">
                <a:solidFill>
                  <a:prstClr val="black"/>
                </a:solidFill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2BE276-66F9-40D2-AA80-5B7E9485851D}" type="slidenum">
              <a:rPr lang="en-US" sz="1200">
                <a:solidFill>
                  <a:prstClr val="black"/>
                </a:solidFill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636F4D-3A17-4D19-80AC-586ED86228AE}" type="slidenum">
              <a:rPr lang="en-US" sz="1200">
                <a:solidFill>
                  <a:prstClr val="black"/>
                </a:solidFill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65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66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67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68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69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70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71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72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73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74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598D6-F604-490D-AA01-E856A7D26E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A6C729-55AA-4084-B29C-0E114D2539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A6C729-55AA-4084-B29C-0E114D2539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C9CBA-E599-4EC3-95BE-1B7053CCA9E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C9CBA-E599-4EC3-95BE-1B7053CCA9E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0EABF03-309D-4FC3-AADB-113BEEA3F556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0EABF03-309D-4FC3-AADB-113BEEA3F556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145725F-6A1C-4665-974A-F142D0323C3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D7C1D1D-591E-4445-B475-B3FEFF6025F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731B01-D31B-4AE7-AB48-50E37AFA9C3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C56EE46-7A67-4576-BFDC-144BBBD8CA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BA2D828-9F51-4B9C-8219-9391851372C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BBD57A6-1520-4809-9910-152C9A62AF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771376-885A-46C1-B4CA-CD2186B13690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A08ADC-7998-4F16-8194-B5725E4C19A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6DD920-810C-420F-B02D-E5B7DD478DE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3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33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47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79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04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0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81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0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46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20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09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64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51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42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3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08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92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7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65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4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52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02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1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3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0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5984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848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1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367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3121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772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4806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4678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6803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049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412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8462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5759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76C2-E766-41D7-B04D-B908E38C11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72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1075-C95C-4521-BF99-27CF364969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25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98FD-F7DD-41C8-B6F1-91BB72F020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527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C775-CC03-4E80-A2EF-EC7B858647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283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9437-3E16-41C6-A3EE-A879464237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95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E8C2-36A6-4B49-9513-1500CE95F7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31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56F8-E549-4C81-854F-456D612320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8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6B70-2898-4665-AC93-B2EE07A8C7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181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30504-783C-4527-AE2F-321357B428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51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F452-1B7C-4C16-A5B9-AC434DF607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18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3B35-AE3C-4351-A603-3E43FE4A08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8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10E7-A11F-4EEC-8E6B-A4C9378299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237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7587-BAA6-428B-820A-EE07E8833A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931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76C2-E766-41D7-B04D-B908E38C11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302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1075-C95C-4521-BF99-27CF364969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711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98FD-F7DD-41C8-B6F1-91BB72F020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30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C775-CC03-4E80-A2EF-EC7B858647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9437-3E16-41C6-A3EE-A879464237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61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E8C2-36A6-4B49-9513-1500CE95F7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788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56F8-E549-4C81-854F-456D612320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5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6B70-2898-4665-AC93-B2EE07A8C7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70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30504-783C-4527-AE2F-321357B428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00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F452-1B7C-4C16-A5B9-AC434DF607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20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3B35-AE3C-4351-A603-3E43FE4A08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592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10E7-A11F-4EEC-8E6B-A4C9378299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23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7587-BAA6-428B-820A-EE07E8833A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4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461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233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0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9D0A748-A2A5-4992-A723-5C541ABD1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35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9D0A748-A2A5-4992-A723-5C541ABD1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727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5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5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5.xml"/><Relationship Id="rId1" Type="http://schemas.openxmlformats.org/officeDocument/2006/relationships/video" Target="file:///H:\STOR891-OODA\Graphics\ToyEGAppleBananaPearV1.avi" TargetMode="Externa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video" Target="../media/media7.avi"/><Relationship Id="rId1" Type="http://schemas.microsoft.com/office/2007/relationships/media" Target="../media/media7.avi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J. S. Marron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40-d Toy EG 3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9-12?</a:t>
            </a:r>
          </a:p>
        </p:txBody>
      </p:sp>
      <p:pic>
        <p:nvPicPr>
          <p:cNvPr id="2519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2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 vs. 9-12?</a:t>
            </a:r>
          </a:p>
        </p:txBody>
      </p:sp>
      <p:pic>
        <p:nvPicPr>
          <p:cNvPr id="2539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5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</p:txBody>
      </p:sp>
    </p:spTree>
    <p:extLst>
      <p:ext uri="{BB962C8B-B14F-4D97-AF65-F5344CB8AC3E}">
        <p14:creationId xmlns:p14="http://schemas.microsoft.com/office/powerpoint/2010/main" val="28381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There Better Directions?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“feels” maximal variation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</p:txBody>
      </p:sp>
    </p:spTree>
    <p:extLst>
      <p:ext uri="{BB962C8B-B14F-4D97-AF65-F5344CB8AC3E}">
        <p14:creationId xmlns:p14="http://schemas.microsoft.com/office/powerpoint/2010/main" val="13576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  <a:p>
            <a:pPr marL="457200" indent="-457200"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Directions to “Best Separate” Classes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Disjoint Pairs  (thus 4 Directions)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DWD: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Discrimination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(&amp; Motivated) Later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All Data on These 4 Directions</a:t>
            </a:r>
          </a:p>
        </p:txBody>
      </p:sp>
    </p:spTree>
    <p:extLst>
      <p:ext uri="{BB962C8B-B14F-4D97-AF65-F5344CB8AC3E}">
        <p14:creationId xmlns:p14="http://schemas.microsoft.com/office/powerpoint/2010/main" val="17218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7729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cancer types clearly distinct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these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chosen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less clear cut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NSCLC   (at least 3 subtypes)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(4 published subtypes)</a:t>
            </a:r>
          </a:p>
        </p:txBody>
      </p:sp>
    </p:spTree>
    <p:extLst>
      <p:ext uri="{BB962C8B-B14F-4D97-AF65-F5344CB8AC3E}">
        <p14:creationId xmlns:p14="http://schemas.microsoft.com/office/powerpoint/2010/main" val="24144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DWD Directions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 Orthogonal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(PCA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may be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 a constraint)</a:t>
            </a:r>
          </a:p>
        </p:txBody>
      </p:sp>
    </p:spTree>
    <p:extLst>
      <p:ext uri="{BB962C8B-B14F-4D97-AF65-F5344CB8AC3E}">
        <p14:creationId xmlns:p14="http://schemas.microsoft.com/office/powerpoint/2010/main" val="7449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731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so distinct as in DWD view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 </a:t>
            </a:r>
            <a:r>
              <a:rPr lang="en-US" altLang="ko-KR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constraint???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dir’ns are </a:t>
            </a:r>
            <a:r>
              <a:rPr lang="en-US" altLang="ko-KR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orthogonal</a:t>
            </a:r>
          </a:p>
          <a:p>
            <a:pPr marL="457200" indent="-457200" eaLnBrk="1" hangingPunct="1">
              <a:buFontTx/>
              <a:buNone/>
            </a:pPr>
            <a:endParaRPr lang="en-US" altLang="ko-KR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6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40-d Toy EG 3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722426" y="1143000"/>
            <a:ext cx="534537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Loadings = </a:t>
            </a:r>
            <a:r>
              <a:rPr lang="en-US" sz="2400" u="sng" dirty="0" smtClean="0">
                <a:solidFill>
                  <a:srgbClr val="FF0000"/>
                </a:solidFill>
              </a:rPr>
              <a:t>Entries</a:t>
            </a:r>
            <a:r>
              <a:rPr lang="en-US" sz="2400" dirty="0" smtClean="0">
                <a:solidFill>
                  <a:srgbClr val="FF0000"/>
                </a:solidFill>
              </a:rPr>
              <a:t> of Direction Vector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These are multiples, so call this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Loadings Plot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743200" y="2133600"/>
            <a:ext cx="26670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3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Main Point: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May be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Important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 Structure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Not Visible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Few PCs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47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 Expression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Microarray data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(after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preprocessing):     	Expression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thousands of genes    (d ~ 1,000s)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dozens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(n ~ 10s)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statistical issue: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 Low Sample Size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(HDLSS)</a:t>
            </a:r>
          </a:p>
        </p:txBody>
      </p:sp>
    </p:spTree>
    <p:extLst>
      <p:ext uri="{BB962C8B-B14F-4D97-AF65-F5344CB8AC3E}">
        <p14:creationId xmlns:p14="http://schemas.microsoft.com/office/powerpoint/2010/main" val="27415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from:</a:t>
            </a:r>
          </a:p>
          <a:p>
            <a:pPr marL="457200" indent="-457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Spellman, P. T., Sherlock, G., Zhang, M.Q., Iyer, V.R., Anders, K., Eisen, M.B., Brown, P.O., Botstein, D. and Futcher, B. (1998),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Comprehensive Identification of Cell Cycle-regulated Genes of the Yeast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Saccharomyces cerevisiae 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Microarray Hybridization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Molecular Biology of the Cell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9, 3273-3297.</a:t>
            </a:r>
          </a:p>
        </p:txBody>
      </p:sp>
    </p:spTree>
    <p:extLst>
      <p:ext uri="{BB962C8B-B14F-4D97-AF65-F5344CB8AC3E}">
        <p14:creationId xmlns:p14="http://schemas.microsoft.com/office/powerpoint/2010/main" val="4692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here is from: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Zhao, X., Marron, J.S. and Wells, M.T. (2004) The Functional Data View of Longitudinal Data,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 Sinica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14, 789-808 </a:t>
            </a:r>
          </a:p>
          <a:p>
            <a:pPr marL="457200" indent="-457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7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Lab experiment: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Chemically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synchronize cell cycles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yeast cells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cDNA micro-arrays over time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Used 18 time points, over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2 cell cycles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Studied 4,489 genes  (whole genome)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view of data:    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have 4,489 time series of length 18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Functional Data View:    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have 18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”,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dimension 4,489</a:t>
            </a:r>
          </a:p>
        </p:txBody>
      </p:sp>
    </p:spTree>
    <p:extLst>
      <p:ext uri="{BB962C8B-B14F-4D97-AF65-F5344CB8AC3E}">
        <p14:creationId xmlns:p14="http://schemas.microsoft.com/office/powerpoint/2010/main" val="38200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5562600"/>
            <a:ext cx="8610600" cy="106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Which genes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5157" r="16058" b="12631"/>
          <a:stretch>
            <a:fillRect/>
          </a:stretch>
        </p:blipFill>
        <p:spPr>
          <a:xfrm>
            <a:off x="1568450" y="1117600"/>
            <a:ext cx="5861050" cy="4237038"/>
          </a:xfrm>
          <a:noFill/>
        </p:spPr>
      </p:pic>
    </p:spTree>
    <p:extLst>
      <p:ext uri="{BB962C8B-B14F-4D97-AF65-F5344CB8AC3E}">
        <p14:creationId xmlns:p14="http://schemas.microsoft.com/office/powerpoint/2010/main" val="16542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40-d Toy EG 3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40-d Toy EG 3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76200" y="6091535"/>
            <a:ext cx="31678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Recall    “Scores Plot"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age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= # died / total # (for each age)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Study on log scale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Investigate </a:t>
            </a:r>
            <a:r>
              <a:rPr lang="en-US" sz="2800" i="1" dirty="0">
                <a:solidFill>
                  <a:srgbClr val="000000"/>
                </a:solidFill>
              </a:rPr>
              <a:t>change</a:t>
            </a:r>
            <a:r>
              <a:rPr lang="en-US" sz="2800" dirty="0">
                <a:solidFill>
                  <a:srgbClr val="000000"/>
                </a:solidFill>
              </a:rPr>
              <a:t> over years 1908 </a:t>
            </a:r>
            <a:r>
              <a:rPr lang="en-US" sz="2800" dirty="0" smtClean="0">
                <a:solidFill>
                  <a:srgbClr val="000000"/>
                </a:solidFill>
              </a:rPr>
              <a:t>– 2002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From Andres Alonso, U. Carlos III, Madrid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445485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546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PC1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Main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Constant </a:t>
            </a:r>
          </a:p>
          <a:p>
            <a:r>
              <a:rPr lang="en-US" sz="2800">
                <a:solidFill>
                  <a:srgbClr val="000000"/>
                </a:solidFill>
              </a:rPr>
              <a:t>Across 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8897" y="1905000"/>
            <a:ext cx="298030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Loadings Plot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152400" y="228600"/>
            <a:ext cx="2514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Scores Plot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Feature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(Point Cloud)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Space View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Connecting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Lines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Highlight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Time Order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Good View of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Historical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Effects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3352800"/>
            <a:ext cx="4114800" cy="23622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52400" y="152400"/>
            <a:ext cx="25442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Scores Plot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0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Mortality Data Illustrates an Important Point: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OODA is more than a “framework”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It Provides a </a:t>
            </a:r>
            <a:r>
              <a:rPr lang="en-US" sz="2800" u="sng" dirty="0" smtClean="0">
                <a:solidFill>
                  <a:srgbClr val="000000"/>
                </a:solidFill>
              </a:rPr>
              <a:t>Focal Point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Highlights Pivotal Choice: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What should be the Data Objects?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37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</a:rPr>
              <a:t>Time Series of Curves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7848600" cy="53340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Just a “Set of Curves”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But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</a:rPr>
              <a:t>Time Order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 is Important!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Useful Approach: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Use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</a:rPr>
              <a:t>color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 to code 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</a:rPr>
              <a:t>time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</a:rPr>
              <a:t>Start                                                              End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6764" r="18945" b="57988"/>
          <a:stretch>
            <a:fillRect/>
          </a:stretch>
        </p:blipFill>
        <p:spPr>
          <a:xfrm>
            <a:off x="1981200" y="4419600"/>
            <a:ext cx="5445125" cy="1893888"/>
          </a:xfrm>
          <a:noFill/>
        </p:spPr>
      </p:pic>
    </p:spTree>
    <p:extLst>
      <p:ext uri="{BB962C8B-B14F-4D97-AF65-F5344CB8AC3E}">
        <p14:creationId xmlns:p14="http://schemas.microsoft.com/office/powerpoint/2010/main" val="4308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Toy E.g.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Explore Question:</a:t>
            </a:r>
            <a:endParaRPr lang="en-US" sz="320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	“Is Horizontal Motion Linear Variation?”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Example:    Set of </a:t>
            </a:r>
            <a:r>
              <a:rPr lang="en-US" sz="3200" i="1" smtClean="0">
                <a:solidFill>
                  <a:srgbClr val="000000"/>
                </a:solidFill>
              </a:rPr>
              <a:t>time shifted</a:t>
            </a:r>
            <a:r>
              <a:rPr lang="en-US" sz="32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          			Gaussian densities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View:    Code time with colors as above</a:t>
            </a:r>
          </a:p>
        </p:txBody>
      </p:sp>
    </p:spTree>
    <p:extLst>
      <p:ext uri="{BB962C8B-B14F-4D97-AF65-F5344CB8AC3E}">
        <p14:creationId xmlns:p14="http://schemas.microsoft.com/office/powerpoint/2010/main" val="149638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</a:t>
            </a:r>
            <a:r>
              <a:rPr lang="en-US" dirty="0" err="1" smtClean="0"/>
              <a:t>Marron</a:t>
            </a:r>
            <a:r>
              <a:rPr lang="en-US" dirty="0" smtClean="0"/>
              <a:t> Courses”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Go Through These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Raw 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762000" y="1101725"/>
            <a:ext cx="7639050" cy="9566275"/>
          </a:xfrm>
          <a:noFill/>
        </p:spPr>
      </p:pic>
    </p:spTree>
    <p:extLst>
      <p:ext uri="{BB962C8B-B14F-4D97-AF65-F5344CB8AC3E}">
        <p14:creationId xmlns:p14="http://schemas.microsoft.com/office/powerpoint/2010/main" val="165306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6316"/>
          <a:stretch>
            <a:fillRect/>
          </a:stretch>
        </p:blipFill>
        <p:spPr>
          <a:xfrm>
            <a:off x="4419600" y="914400"/>
            <a:ext cx="4541838" cy="6735763"/>
          </a:xfrm>
          <a:noFill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114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PCA gives “Modes of 	Variation”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But there are Many…</a:t>
            </a:r>
          </a:p>
        </p:txBody>
      </p:sp>
    </p:spTree>
    <p:extLst>
      <p:ext uri="{BB962C8B-B14F-4D97-AF65-F5344CB8AC3E}">
        <p14:creationId xmlns:p14="http://schemas.microsoft.com/office/powerpoint/2010/main" val="3691076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6316"/>
          <a:stretch>
            <a:fillRect/>
          </a:stretch>
        </p:blipFill>
        <p:spPr>
          <a:xfrm>
            <a:off x="4419600" y="914400"/>
            <a:ext cx="4541838" cy="6735763"/>
          </a:xfrm>
          <a:noFill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1148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PCA gives “Modes of 	Variation”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But there are Many…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Intuitively Useful???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Like “harmonics”?</a:t>
            </a:r>
          </a:p>
        </p:txBody>
      </p:sp>
    </p:spTree>
    <p:extLst>
      <p:ext uri="{BB962C8B-B14F-4D97-AF65-F5344CB8AC3E}">
        <p14:creationId xmlns:p14="http://schemas.microsoft.com/office/powerpoint/2010/main" val="529973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6316"/>
          <a:stretch>
            <a:fillRect/>
          </a:stretch>
        </p:blipFill>
        <p:spPr>
          <a:xfrm>
            <a:off x="4419600" y="914400"/>
            <a:ext cx="4541838" cy="6735763"/>
          </a:xfrm>
          <a:noFill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114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PCA gives “Modes of 	Variation”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But there are Many…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Intuitively Useful???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Like “harmonics”?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Isn’t there only </a:t>
            </a:r>
            <a:r>
              <a:rPr lang="en-US" sz="2800" i="1" dirty="0" smtClean="0">
                <a:solidFill>
                  <a:srgbClr val="000000"/>
                </a:solidFill>
              </a:rPr>
              <a:t>1 mode 	of variation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78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6316"/>
          <a:stretch>
            <a:fillRect/>
          </a:stretch>
        </p:blipFill>
        <p:spPr>
          <a:xfrm>
            <a:off x="4419600" y="914400"/>
            <a:ext cx="4541838" cy="6735763"/>
          </a:xfrm>
          <a:noFill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1148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PCA gives “Modes of 	Variation”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But there are Many…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Intuitively Useful???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Like “harmonics”?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Isn’t there only </a:t>
            </a:r>
            <a:r>
              <a:rPr lang="en-US" sz="2800" i="1" dirty="0" smtClean="0">
                <a:solidFill>
                  <a:srgbClr val="000000"/>
                </a:solidFill>
              </a:rPr>
              <a:t>1 mode 	of variation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Answer comes in scores 	scatterplots</a:t>
            </a:r>
          </a:p>
        </p:txBody>
      </p:sp>
    </p:spTree>
    <p:extLst>
      <p:ext uri="{BB962C8B-B14F-4D97-AF65-F5344CB8AC3E}">
        <p14:creationId xmlns:p14="http://schemas.microsoft.com/office/powerpoint/2010/main" val="288939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077200" cy="5705475"/>
          </a:xfrm>
          <a:noFill/>
        </p:spPr>
      </p:pic>
    </p:spTree>
    <p:extLst>
      <p:ext uri="{BB962C8B-B14F-4D97-AF65-F5344CB8AC3E}">
        <p14:creationId xmlns:p14="http://schemas.microsoft.com/office/powerpoint/2010/main" val="178356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Where is the Point Cloud?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Lies along a 1-d curve in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1981200"/>
          <a:ext cx="609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81200"/>
                        <a:ext cx="609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42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314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Where is the Point Cloud?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Lies along a 1-d curve in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So actually have </a:t>
            </a:r>
            <a:r>
              <a:rPr lang="en-US" sz="3200" i="1" dirty="0" smtClean="0">
                <a:solidFill>
                  <a:srgbClr val="000000"/>
                </a:solidFill>
              </a:rPr>
              <a:t>1-d mode of variation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But a </a:t>
            </a:r>
            <a:r>
              <a:rPr lang="en-US" sz="3200" u="sng" dirty="0" smtClean="0">
                <a:solidFill>
                  <a:srgbClr val="000000"/>
                </a:solidFill>
              </a:rPr>
              <a:t>non-linear</a:t>
            </a:r>
            <a:r>
              <a:rPr lang="en-US" sz="3200" dirty="0" smtClean="0">
                <a:solidFill>
                  <a:srgbClr val="000000"/>
                </a:solidFill>
              </a:rPr>
              <a:t> mode of variation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1981200"/>
          <a:ext cx="609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81200"/>
                        <a:ext cx="609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402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Where is the Point Cloud?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Lies along a 1-d curve in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So actually have </a:t>
            </a:r>
            <a:r>
              <a:rPr lang="en-US" sz="3200" i="1" smtClean="0">
                <a:solidFill>
                  <a:srgbClr val="000000"/>
                </a:solidFill>
              </a:rPr>
              <a:t>1-d mode of variation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But a </a:t>
            </a:r>
            <a:r>
              <a:rPr lang="en-US" sz="3200" u="sng" smtClean="0">
                <a:solidFill>
                  <a:srgbClr val="000000"/>
                </a:solidFill>
              </a:rPr>
              <a:t>non-linear</a:t>
            </a:r>
            <a:r>
              <a:rPr lang="en-US" sz="3200" smtClean="0">
                <a:solidFill>
                  <a:srgbClr val="000000"/>
                </a:solidFill>
              </a:rPr>
              <a:t> mode of variation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Poorly captured by PCA (linear method)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Will study more later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1981200"/>
          <a:ext cx="609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81200"/>
                        <a:ext cx="609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79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Question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Can we find a 1-d Representation?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Perhaps by:</a:t>
            </a:r>
          </a:p>
          <a:p>
            <a:pPr marL="457200" indent="-457200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Different Analysis?</a:t>
            </a:r>
          </a:p>
          <a:p>
            <a:pPr marL="457200" indent="-457200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Other Choice of </a:t>
            </a:r>
            <a:r>
              <a:rPr lang="en-US" sz="3200" i="1" dirty="0" smtClean="0">
                <a:solidFill>
                  <a:srgbClr val="000000"/>
                </a:solidFill>
              </a:rPr>
              <a:t>Data Objects</a:t>
            </a:r>
            <a:r>
              <a:rPr lang="en-US" sz="3200" dirty="0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3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Warning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Class Credits</a:t>
            </a:r>
          </a:p>
          <a:p>
            <a:pPr eaLnBrk="1" hangingPunct="1">
              <a:lnSpc>
                <a:spcPct val="150000"/>
              </a:lnSpc>
            </a:pPr>
            <a:r>
              <a:rPr lang="en-US" i="1" dirty="0" smtClean="0"/>
              <a:t>Connect Carolina </a:t>
            </a:r>
            <a:r>
              <a:rPr lang="en-US" dirty="0" smtClean="0"/>
              <a:t>Offers 1 – 20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You need to </a:t>
            </a:r>
            <a:r>
              <a:rPr lang="en-US" u="sng" dirty="0" smtClean="0"/>
              <a:t>tell it 3 credits</a:t>
            </a:r>
            <a:r>
              <a:rPr lang="en-US" dirty="0" smtClean="0"/>
              <a:t>, when enrolling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Some showed only 1 (apparent default)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Charlotte reset everybody to 3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Careful about other courses</a:t>
            </a:r>
          </a:p>
        </p:txBody>
      </p:sp>
    </p:spTree>
    <p:extLst>
      <p:ext uri="{BB962C8B-B14F-4D97-AF65-F5344CB8AC3E}">
        <p14:creationId xmlns:p14="http://schemas.microsoft.com/office/powerpoint/2010/main" val="219397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Mass Spectrometry Measurements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On an Aging Substance, called “</a:t>
            </a:r>
            <a:r>
              <a:rPr lang="en-US" sz="3200" dirty="0" err="1" smtClean="0">
                <a:solidFill>
                  <a:srgbClr val="000000"/>
                </a:solidFill>
              </a:rPr>
              <a:t>Estane</a:t>
            </a:r>
            <a:r>
              <a:rPr lang="en-US" sz="3200" dirty="0" smtClean="0">
                <a:solidFill>
                  <a:srgbClr val="000000"/>
                </a:solidFill>
              </a:rPr>
              <a:t>”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Made over Logarithmic Time Grid, n = 60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Each Data Object is a Spectrum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about Time Evolution?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Approach:   PCA &amp; Time Coloring</a:t>
            </a:r>
          </a:p>
        </p:txBody>
      </p:sp>
    </p:spTree>
    <p:extLst>
      <p:ext uri="{BB962C8B-B14F-4D97-AF65-F5344CB8AC3E}">
        <p14:creationId xmlns:p14="http://schemas.microsoft.com/office/powerpoint/2010/main" val="2853974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800100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smtClean="0">
                <a:solidFill>
                  <a:srgbClr val="000000"/>
                </a:solidFill>
              </a:rPr>
              <a:t>Joint Work w/ E. Kober &amp; J. Wendelberger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3200" smtClean="0">
                <a:solidFill>
                  <a:srgbClr val="000000"/>
                </a:solidFill>
              </a:rPr>
              <a:t>Los Alamos National Lab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smtClean="0">
                <a:solidFill>
                  <a:srgbClr val="000000"/>
                </a:solidFill>
              </a:rPr>
              <a:t>Four Experimental Conditions: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smtClean="0">
                <a:solidFill>
                  <a:srgbClr val="000000"/>
                </a:solidFill>
              </a:rPr>
              <a:t>Control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smtClean="0">
                <a:solidFill>
                  <a:srgbClr val="000000"/>
                </a:solidFill>
              </a:rPr>
              <a:t>Aged 59 days in Dry Air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smtClean="0">
                <a:solidFill>
                  <a:srgbClr val="000000"/>
                </a:solidFill>
              </a:rPr>
              <a:t>Aged 27 days in Humid Air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smtClean="0">
                <a:solidFill>
                  <a:srgbClr val="000000"/>
                </a:solidFill>
              </a:rPr>
              <a:t>Aged 59 days in Humid Air</a:t>
            </a:r>
          </a:p>
        </p:txBody>
      </p:sp>
    </p:spTree>
    <p:extLst>
      <p:ext uri="{BB962C8B-B14F-4D97-AF65-F5344CB8AC3E}">
        <p14:creationId xmlns:p14="http://schemas.microsoft.com/office/powerpoint/2010/main" val="3112549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221752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93725" y="903288"/>
            <a:ext cx="78644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Raw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All 60 spectra essentially the same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“Scale” of mean is much bigger than 	variation about mean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Hard to see structure of all 1600 freq’s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Centered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Now can see different spectra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Since mean subtracted off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Note much smaller vertical axis</a:t>
            </a:r>
          </a:p>
        </p:txBody>
      </p:sp>
    </p:spTree>
    <p:extLst>
      <p:ext uri="{BB962C8B-B14F-4D97-AF65-F5344CB8AC3E}">
        <p14:creationId xmlns:p14="http://schemas.microsoft.com/office/powerpoint/2010/main" val="3020344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  <p:cxnSp>
        <p:nvCxnSpPr>
          <p:cNvPr id="3" name="Straight Connector 2"/>
          <p:cNvCxnSpPr/>
          <p:nvPr/>
        </p:nvCxnSpPr>
        <p:spPr>
          <a:xfrm flipV="1">
            <a:off x="2029968" y="1524000"/>
            <a:ext cx="0" cy="46482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50008" y="1524000"/>
            <a:ext cx="0" cy="46482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0" y="16764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Next Zoom in on “Region of Interest”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1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139073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3200" smtClean="0">
                <a:solidFill>
                  <a:srgbClr val="000000"/>
                </a:solidFill>
              </a:rPr>
              <a:t>Data zoomed to “important” freq’s: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Raw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Now see slight differences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Smoother “natural looking” spectra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Centered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Differences in spectra more clear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Maybe now have “real structure”</a:t>
            </a:r>
          </a:p>
          <a:p>
            <a:pPr eaLnBrk="1" hangingPunct="1">
              <a:lnSpc>
                <a:spcPct val="12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i="1" smtClean="0">
                <a:solidFill>
                  <a:srgbClr val="000000"/>
                </a:solidFill>
              </a:rPr>
              <a:t>Scale is important</a:t>
            </a:r>
          </a:p>
        </p:txBody>
      </p:sp>
    </p:spTree>
    <p:extLst>
      <p:ext uri="{BB962C8B-B14F-4D97-AF65-F5344CB8AC3E}">
        <p14:creationId xmlns:p14="http://schemas.microsoft.com/office/powerpoint/2010/main" val="314741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333035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HA 27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3200" smtClean="0">
                <a:solidFill>
                  <a:srgbClr val="000000"/>
                </a:solidFill>
              </a:rPr>
              <a:t>Use of Time Order Coloring: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Raw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Can see a little ordering, not much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Centered Data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Clear time ordering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Shifting peaks?    (compare to Raw)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PC1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Almost everything?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smtClean="0">
                <a:solidFill>
                  <a:srgbClr val="000000"/>
                </a:solidFill>
              </a:rPr>
              <a:t>PC1 Residuals</a:t>
            </a:r>
            <a:r>
              <a:rPr lang="en-US" sz="320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Data nearly linear (same scale import’nt)</a:t>
            </a:r>
          </a:p>
        </p:txBody>
      </p:sp>
    </p:spTree>
    <p:extLst>
      <p:ext uri="{BB962C8B-B14F-4D97-AF65-F5344CB8AC3E}">
        <p14:creationId xmlns:p14="http://schemas.microsoft.com/office/powerpoint/2010/main" val="3633644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256454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PCA View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Clear systematic structure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Time ordering very important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Reminiscent of Toy Example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Roughly 1-d curve in Feature Space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Physical Explanation?</a:t>
            </a:r>
          </a:p>
        </p:txBody>
      </p:sp>
    </p:spTree>
    <p:extLst>
      <p:ext uri="{BB962C8B-B14F-4D97-AF65-F5344CB8AC3E}">
        <p14:creationId xmlns:p14="http://schemas.microsoft.com/office/powerpoint/2010/main" val="333505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10778467" flipV="1">
            <a:off x="609600" y="4724400"/>
            <a:ext cx="7864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Simple Chemical Reaction Model: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Subst. 1 transforms into Subst. 2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Note:  </a:t>
            </a:r>
            <a:r>
              <a:rPr lang="en-US" sz="3200" i="1" smtClean="0">
                <a:solidFill>
                  <a:srgbClr val="000000"/>
                </a:solidFill>
              </a:rPr>
              <a:t>linear path</a:t>
            </a:r>
            <a:r>
              <a:rPr lang="en-US" sz="3200" smtClean="0">
                <a:solidFill>
                  <a:srgbClr val="000000"/>
                </a:solidFill>
              </a:rPr>
              <a:t> in Feature Space</a:t>
            </a:r>
          </a:p>
        </p:txBody>
      </p:sp>
      <p:pic>
        <p:nvPicPr>
          <p:cNvPr id="2" name="ToySpect1p1d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990600"/>
            <a:ext cx="6935169" cy="37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40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Richer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Subst. 1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000000"/>
                </a:solidFill>
              </a:rPr>
              <a:t> Subst. 2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000000"/>
                </a:solidFill>
              </a:rPr>
              <a:t> Subst. 3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 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2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2-dim’al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1d1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009131"/>
            <a:ext cx="6935169" cy="37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07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Another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Subst. 1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000000"/>
                </a:solidFill>
              </a:rPr>
              <a:t> Subst. 2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  &amp; </a:t>
            </a:r>
            <a:r>
              <a:rPr lang="en-US" sz="2800" smtClean="0">
                <a:solidFill>
                  <a:srgbClr val="000000"/>
                </a:solidFill>
              </a:rPr>
              <a:t> Subst. 5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Subst. 6</a:t>
            </a: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 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2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2-dim’al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2d5.avi">
            <a:hlinkClick r:id="" action="ppaction://media"/>
          </p:cNvPr>
          <p:cNvPicPr>
            <a:picLocks noGrp="1" noChangeAspect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932931"/>
            <a:ext cx="6935169" cy="3715269"/>
          </a:xfrm>
        </p:spPr>
      </p:pic>
    </p:spTree>
    <p:extLst>
      <p:ext uri="{BB962C8B-B14F-4D97-AF65-F5344CB8AC3E}">
        <p14:creationId xmlns:p14="http://schemas.microsoft.com/office/powerpoint/2010/main" val="4000237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More Complex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1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800" smtClean="0">
                <a:solidFill>
                  <a:srgbClr val="000000"/>
                </a:solidFill>
              </a:rPr>
              <a:t>  2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3      4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(lives in 3-d)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3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3-dim’al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2d21.avi">
            <a:hlinkClick r:id="" action="ppaction://media"/>
          </p:cNvPr>
          <p:cNvPicPr>
            <a:picLocks noGrp="1" noChangeAspect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031" y="990600"/>
            <a:ext cx="6935169" cy="3715269"/>
          </a:xfrm>
        </p:spPr>
      </p:pic>
    </p:spTree>
    <p:extLst>
      <p:ext uri="{BB962C8B-B14F-4D97-AF65-F5344CB8AC3E}">
        <p14:creationId xmlns:p14="http://schemas.microsoft.com/office/powerpoint/2010/main" val="4202548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Data Explanations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 rot="10778467" flipV="1">
            <a:off x="604838" y="4721225"/>
            <a:ext cx="8078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Even More Complex Chemical Reaction Model: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1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800" smtClean="0">
                <a:solidFill>
                  <a:srgbClr val="000000"/>
                </a:solidFill>
              </a:rPr>
              <a:t>  2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3      4      5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</a:t>
            </a:r>
            <a:r>
              <a:rPr lang="en-US" sz="2800" i="1" smtClean="0">
                <a:solidFill>
                  <a:srgbClr val="000000"/>
                </a:solidFill>
              </a:rPr>
              <a:t>Curved path</a:t>
            </a:r>
            <a:r>
              <a:rPr lang="en-US" sz="2800" smtClean="0">
                <a:solidFill>
                  <a:srgbClr val="000000"/>
                </a:solidFill>
              </a:rPr>
              <a:t> in Feat. Sp. (lives in 4-d)</a:t>
            </a:r>
          </a:p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 4 Reactions   </a:t>
            </a:r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   Curve lies in 4-dim’al subsp.</a:t>
            </a: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" name="ToySpect1p2d31.avi">
            <a:hlinkClick r:id="" action="ppaction://media"/>
          </p:cNvPr>
          <p:cNvPicPr>
            <a:picLocks noGrp="1" noChangeAspect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932931"/>
            <a:ext cx="6935169" cy="3715269"/>
          </a:xfrm>
        </p:spPr>
      </p:pic>
    </p:spTree>
    <p:extLst>
      <p:ext uri="{BB962C8B-B14F-4D97-AF65-F5344CB8AC3E}">
        <p14:creationId xmlns:p14="http://schemas.microsoft.com/office/powerpoint/2010/main" val="30867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2538663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93725" y="903288"/>
            <a:ext cx="7864475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sz="3200" smtClean="0">
                <a:solidFill>
                  <a:srgbClr val="000000"/>
                </a:solidFill>
              </a:rPr>
              <a:t>Suggestions from Toy Examples: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Clearly 3 reactions under way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Maybe a 4</a:t>
            </a:r>
            <a:r>
              <a:rPr lang="en-US" sz="3200" baseline="30000" smtClean="0">
                <a:solidFill>
                  <a:srgbClr val="000000"/>
                </a:solidFill>
              </a:rPr>
              <a:t>th</a:t>
            </a:r>
            <a:r>
              <a:rPr lang="en-US" sz="3200" smtClean="0">
                <a:solidFill>
                  <a:srgbClr val="000000"/>
                </a:solidFill>
              </a:rPr>
              <a:t>???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Hard to distinguish from noise?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Interesting statistical open problem!</a:t>
            </a:r>
          </a:p>
        </p:txBody>
      </p:sp>
    </p:spTree>
    <p:extLst>
      <p:ext uri="{BB962C8B-B14F-4D97-AF65-F5344CB8AC3E}">
        <p14:creationId xmlns:p14="http://schemas.microsoft.com/office/powerpoint/2010/main" val="268020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03288"/>
            <a:ext cx="81534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What about the other experiments?  Recall: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Control</a:t>
            </a: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59 days in Dry Air</a:t>
            </a: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27 days in Humid Air</a:t>
            </a:r>
          </a:p>
          <a:p>
            <a:pPr lvl="1" eaLnBrk="1" hangingPunct="1">
              <a:lnSpc>
                <a:spcPct val="13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Aged 59 days in Humid Air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Above results were “cherry picked”,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	to best makes points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What about other cases???</a:t>
            </a:r>
          </a:p>
        </p:txBody>
      </p:sp>
    </p:spTree>
    <p:extLst>
      <p:ext uri="{BB962C8B-B14F-4D97-AF65-F5344CB8AC3E}">
        <p14:creationId xmlns:p14="http://schemas.microsoft.com/office/powerpoint/2010/main" val="357449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Control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Above E.g., maybe ~4d curve  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  ~4 reactions</a:t>
            </a:r>
            <a:endParaRPr lang="en-US" sz="3200" smtClean="0">
              <a:solidFill>
                <a:srgbClr val="000000"/>
              </a:solidFill>
            </a:endParaRPr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31830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54115"/>
            <a:ext cx="40386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z="2800" dirty="0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1-d:  histograms, etc.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2-d:  scatterplots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3-d:  spinning point clouds</a:t>
            </a:r>
          </a:p>
        </p:txBody>
      </p:sp>
      <p:pic>
        <p:nvPicPr>
          <p:cNvPr id="4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117678"/>
            <a:ext cx="53340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Da59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PC2 is “bleeding of CO2”, discussed below</a:t>
            </a:r>
          </a:p>
        </p:txBody>
      </p:sp>
      <p:pic>
        <p:nvPicPr>
          <p:cNvPr id="3584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214350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Ha27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Only “3-d + noise”?    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    Only 3 reactions</a:t>
            </a:r>
            <a:endParaRPr lang="en-US" sz="3200" smtClean="0">
              <a:solidFill>
                <a:srgbClr val="000000"/>
              </a:solidFill>
            </a:endParaRPr>
          </a:p>
        </p:txBody>
      </p:sp>
      <p:pic>
        <p:nvPicPr>
          <p:cNvPr id="368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99889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Matrix, Ha59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Harder to judge???</a:t>
            </a:r>
          </a:p>
        </p:txBody>
      </p:sp>
      <p:pic>
        <p:nvPicPr>
          <p:cNvPr id="378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2398130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Control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Terrible discretization effect, despite ~4d …</a:t>
            </a:r>
          </a:p>
        </p:txBody>
      </p:sp>
      <p:pic>
        <p:nvPicPr>
          <p:cNvPr id="389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398382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Da59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OK, except strange at beginning (CO2 …)</a:t>
            </a:r>
          </a:p>
        </p:txBody>
      </p:sp>
      <p:pic>
        <p:nvPicPr>
          <p:cNvPr id="3994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2988462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Ha27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Strong structure in PC1 Resid (d &lt; 2)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1283632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View, Ha59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Lots at beginning, OK since “oldest”</a:t>
            </a:r>
          </a:p>
        </p:txBody>
      </p:sp>
      <p:pic>
        <p:nvPicPr>
          <p:cNvPr id="4199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3024806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Da59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903288"/>
            <a:ext cx="81534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What about strange behavior for DA59?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Recall:  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   PC2 showed “really different behavior at start”</a:t>
            </a: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	Chemists comments: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>
                <a:solidFill>
                  <a:srgbClr val="000000"/>
                </a:solidFill>
              </a:rPr>
              <a:t>Ignore this, should have started measuring later…</a:t>
            </a:r>
          </a:p>
        </p:txBody>
      </p:sp>
      <p:pic>
        <p:nvPicPr>
          <p:cNvPr id="43013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8" t="6316" r="49959" b="70731"/>
          <a:stretch>
            <a:fillRect/>
          </a:stretch>
        </p:blipFill>
        <p:spPr>
          <a:xfrm>
            <a:off x="2362200" y="2605088"/>
            <a:ext cx="3200400" cy="2414587"/>
          </a:xfrm>
          <a:noFill/>
        </p:spPr>
      </p:pic>
    </p:spTree>
    <p:extLst>
      <p:ext uri="{BB962C8B-B14F-4D97-AF65-F5344CB8AC3E}">
        <p14:creationId xmlns:p14="http://schemas.microsoft.com/office/powerpoint/2010/main" val="347944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Da59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8153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But still fun to look at broader spectra</a:t>
            </a:r>
          </a:p>
        </p:txBody>
      </p:sp>
      <p:pic>
        <p:nvPicPr>
          <p:cNvPr id="4403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6316" r="8922" b="6316"/>
          <a:stretch>
            <a:fillRect/>
          </a:stretch>
        </p:blipFill>
        <p:spPr>
          <a:xfrm>
            <a:off x="1052513" y="831850"/>
            <a:ext cx="6886575" cy="5172075"/>
          </a:xfrm>
          <a:noFill/>
        </p:spPr>
      </p:pic>
    </p:spTree>
    <p:extLst>
      <p:ext uri="{BB962C8B-B14F-4D97-AF65-F5344CB8AC3E}">
        <p14:creationId xmlns:p14="http://schemas.microsoft.com/office/powerpoint/2010/main" val="10470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Throw them all together as big population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Take Point Cloud View</a:t>
            </a:r>
          </a:p>
        </p:txBody>
      </p:sp>
    </p:spTree>
    <p:extLst>
      <p:ext uri="{BB962C8B-B14F-4D97-AF65-F5344CB8AC3E}">
        <p14:creationId xmlns:p14="http://schemas.microsoft.com/office/powerpoint/2010/main" val="79857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4608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001000" cy="5649913"/>
          </a:xfrm>
          <a:noFill/>
        </p:spPr>
      </p:pic>
    </p:spTree>
    <p:extLst>
      <p:ext uri="{BB962C8B-B14F-4D97-AF65-F5344CB8AC3E}">
        <p14:creationId xmlns:p14="http://schemas.microsoft.com/office/powerpoint/2010/main" val="993202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Throw them all together as big population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Take Point Cloud View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Note 4d space of interest, driven by: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4 clusters (3d)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PC1 of chemical reaction  (1-d)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But these don’t appear as the 4 PCs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Chem. PC1 “spread over PC2,3,4”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Essentially a “rotation of interesting dir’ns”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How to “unrotate”???</a:t>
            </a:r>
          </a:p>
        </p:txBody>
      </p:sp>
    </p:spTree>
    <p:extLst>
      <p:ext uri="{BB962C8B-B14F-4D97-AF65-F5344CB8AC3E}">
        <p14:creationId xmlns:p14="http://schemas.microsoft.com/office/powerpoint/2010/main" val="336532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smtClean="0">
                <a:solidFill>
                  <a:srgbClr val="000000"/>
                </a:solidFill>
              </a:rPr>
              <a:t>Interesting Variation: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smtClean="0">
                <a:solidFill>
                  <a:srgbClr val="000000"/>
                </a:solidFill>
              </a:rPr>
              <a:t>Remove cluster means</a:t>
            </a:r>
          </a:p>
          <a:p>
            <a:pPr eaLnBrk="1" hangingPunct="1">
              <a:lnSpc>
                <a:spcPct val="12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smtClean="0">
                <a:solidFill>
                  <a:srgbClr val="000000"/>
                </a:solidFill>
              </a:rPr>
              <a:t>Allows clear comparison of within curve 	variation</a:t>
            </a:r>
          </a:p>
        </p:txBody>
      </p:sp>
    </p:spTree>
    <p:extLst>
      <p:ext uri="{BB962C8B-B14F-4D97-AF65-F5344CB8AC3E}">
        <p14:creationId xmlns:p14="http://schemas.microsoft.com/office/powerpoint/2010/main" val="3177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 (- mean)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4915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077200" cy="5705475"/>
          </a:xfrm>
          <a:noFill/>
        </p:spPr>
      </p:pic>
    </p:spTree>
    <p:extLst>
      <p:ext uri="{BB962C8B-B14F-4D97-AF65-F5344CB8AC3E}">
        <p14:creationId xmlns:p14="http://schemas.microsoft.com/office/powerpoint/2010/main" val="2501745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T. S. Joint View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Interesting Variation: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Remove cluster means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Allows clear comparison of within curve 	variation: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PC1 versus others are quite revealing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(note different “rotations”)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Others don’t show so much</a:t>
            </a:r>
          </a:p>
        </p:txBody>
      </p:sp>
    </p:spTree>
    <p:extLst>
      <p:ext uri="{BB962C8B-B14F-4D97-AF65-F5344CB8AC3E}">
        <p14:creationId xmlns:p14="http://schemas.microsoft.com/office/powerpoint/2010/main" val="3683941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Real Data Example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Genetics (Cancer Research)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(Next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Gener’n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Sequen’g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Deep look at “gene components”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Microarrays:    Single number (per gene)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   Thousands of measurements</a:t>
            </a:r>
          </a:p>
        </p:txBody>
      </p:sp>
    </p:spTree>
    <p:extLst>
      <p:ext uri="{BB962C8B-B14F-4D97-AF65-F5344CB8AC3E}">
        <p14:creationId xmlns:p14="http://schemas.microsoft.com/office/powerpoint/2010/main" val="1008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Real Data Example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Genetics (Cancer Research)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(Next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Gener’n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Sequen’g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Deep look at “gene components”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 studied here:    CDK2A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Goal: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Study Alternate Splicing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Sample Size,   n = 180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Dimension,    d = ~1700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0964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3300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8482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???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1541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 smtClean="0">
                <a:ea typeface="Gulim" pitchFamily="34" charset="-127"/>
              </a:rPr>
              <a:t>PCA Terminology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Projections Coefficients </a:t>
            </a:r>
          </a:p>
          <a:p>
            <a:pPr marL="0" indent="0" algn="ctr">
              <a:buNone/>
            </a:pPr>
            <a:r>
              <a:rPr lang="en-US" dirty="0" smtClean="0"/>
              <a:t>are called “Scores”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Entries of Direction Vectors</a:t>
            </a:r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re called “Loadings”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8056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4268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9670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Important Points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PCA found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Important Structure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Dimensional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 Analysis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 ~ 1700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6677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Question: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are clusters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really there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(will study later)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959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PCA can provide useful projection directions</a:t>
            </a:r>
          </a:p>
        </p:txBody>
      </p:sp>
    </p:spTree>
    <p:extLst>
      <p:ext uri="{BB962C8B-B14F-4D97-AF65-F5344CB8AC3E}">
        <p14:creationId xmlns:p14="http://schemas.microsoft.com/office/powerpoint/2010/main" val="427072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PCA can provide useful projection directions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But can’t “see everything”…</a:t>
            </a:r>
          </a:p>
        </p:txBody>
      </p:sp>
    </p:spTree>
    <p:extLst>
      <p:ext uri="{BB962C8B-B14F-4D97-AF65-F5344CB8AC3E}">
        <p14:creationId xmlns:p14="http://schemas.microsoft.com/office/powerpoint/2010/main" val="240220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PCA can provide useful projection directions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But can’t “see everything”…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Reason: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 PCA finds dir’ns of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maximal variation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 Which may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obscure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interesting structure</a:t>
            </a:r>
          </a:p>
          <a:p>
            <a:pPr eaLnBrk="1" hangingPunct="1">
              <a:spcBef>
                <a:spcPct val="50000"/>
              </a:spcBef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00FF00"/>
                </a:solidFill>
                <a:sym typeface="Wingdings" pitchFamily="2" charset="2"/>
              </a:rPr>
              <a:t>Pear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6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9221" name="ToyEGAppleBananaPearV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40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99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2743200" y="2514600"/>
            <a:ext cx="1219200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20529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Coefficients = “Scores”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36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dirty="0" smtClean="0">
                <a:solidFill>
                  <a:srgbClr val="00FF00"/>
                </a:solidFill>
                <a:sym typeface="Wingdings" pitchFamily="2" charset="2"/>
              </a:rPr>
              <a:t>Pear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Obscured by “noisy dimensions”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3 PC directions only show noise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82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00FF00"/>
                </a:solidFill>
                <a:sym typeface="Wingdings" pitchFamily="2" charset="2"/>
              </a:rPr>
              <a:t>Pear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Obscured by “noisy dimensions”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1</a:t>
            </a:r>
            <a:r>
              <a:rPr lang="en-US" sz="3200" baseline="3000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3 PC directions only show noise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Study some rotations, to find structure</a:t>
            </a:r>
          </a:p>
          <a:p>
            <a:pPr eaLnBrk="1" hangingPunct="1">
              <a:spcBef>
                <a:spcPct val="50000"/>
              </a:spcBef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6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" name="ToyEGAppleBananaPear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9525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18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Rotation shows </a:t>
            </a:r>
            <a:r>
              <a:rPr lang="en-US" sz="320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00FF00"/>
                </a:solidFill>
                <a:sym typeface="Wingdings" pitchFamily="2" charset="2"/>
              </a:rPr>
              <a:t>Pear</a:t>
            </a:r>
            <a:endParaRPr lang="en-US" sz="320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Example constructed as: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1</a:t>
            </a:r>
            <a:r>
              <a:rPr lang="en-US" sz="3200" baseline="3000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make these in 3-d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Add 3 dimensions of high s.d. noise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Carefully watch axis labels</a:t>
            </a:r>
          </a:p>
          <a:p>
            <a:pPr eaLnBrk="1" hangingPunct="1">
              <a:spcBef>
                <a:spcPct val="50000"/>
              </a:spcBef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8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Main Point: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May be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Important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 Structure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Not Visible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Few PCs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0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</p:txBody>
      </p:sp>
    </p:spTree>
    <p:extLst>
      <p:ext uri="{BB962C8B-B14F-4D97-AF65-F5344CB8AC3E}">
        <p14:creationId xmlns:p14="http://schemas.microsoft.com/office/powerpoint/2010/main" val="28378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83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</p:txBody>
      </p:sp>
    </p:spTree>
    <p:extLst>
      <p:ext uri="{BB962C8B-B14F-4D97-AF65-F5344CB8AC3E}">
        <p14:creationId xmlns:p14="http://schemas.microsoft.com/office/powerpoint/2010/main" val="41608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 = Vectors of Gene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3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 Cancer</a:t>
            </a:r>
            <a:endParaRPr lang="en-US" altLang="ko-KR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48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81000" y="44958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Scores: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PC1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PC2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PC3</a:t>
            </a:r>
          </a:p>
          <a:p>
            <a:r>
              <a:rPr lang="en-US" sz="2400" dirty="0" smtClean="0"/>
              <a:t>So call this “scores plot”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81200" y="3200400"/>
            <a:ext cx="6477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57400" y="4724400"/>
            <a:ext cx="1905000" cy="7408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7400" y="5791200"/>
            <a:ext cx="41148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7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classes: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 directions??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try “unsupervised view”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switch off class colors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turn on colors, to identify clusters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“supervised view”</a:t>
            </a:r>
          </a:p>
        </p:txBody>
      </p:sp>
    </p:spTree>
    <p:extLst>
      <p:ext uri="{BB962C8B-B14F-4D97-AF65-F5344CB8AC3E}">
        <p14:creationId xmlns:p14="http://schemas.microsoft.com/office/powerpoint/2010/main" val="40347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14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4042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904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need to look at more PCs?</a:t>
            </a:r>
          </a:p>
          <a:p>
            <a:pPr marL="457200" indent="-457200"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array of such PCA projections: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066800" y="3657600"/>
          <a:ext cx="71199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4" imgW="2552400" imgH="672840" progId="Equation.3">
                  <p:embed/>
                </p:oleObj>
              </mc:Choice>
              <mc:Fallback>
                <p:oleObj name="Equation" r:id="rId4" imgW="255240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711993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8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396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1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416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1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37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1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57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1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78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0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98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2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2793</Words>
  <Application>Microsoft Office PowerPoint</Application>
  <PresentationFormat>On-screen Show (4:3)</PresentationFormat>
  <Paragraphs>749</Paragraphs>
  <Slides>115</Slides>
  <Notes>115</Notes>
  <HiddenSlides>0</HiddenSlides>
  <MMClips>8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2" baseType="lpstr"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Equation</vt:lpstr>
      <vt:lpstr>Statistics – O. R. 891 Object Oriented Data Analysis</vt:lpstr>
      <vt:lpstr>Administrative Info</vt:lpstr>
      <vt:lpstr>Warning</vt:lpstr>
      <vt:lpstr>Object Oriented Data Analysis</vt:lpstr>
      <vt:lpstr>Visualization</vt:lpstr>
      <vt:lpstr>Illust’n of PCA View: PCA View</vt:lpstr>
      <vt:lpstr>PCA Terminology</vt:lpstr>
      <vt:lpstr>Illust’n of PCA View:    PC1 Projections </vt:lpstr>
      <vt:lpstr>Illust’n of PCA View: PCA View</vt:lpstr>
      <vt:lpstr>Functional Data Analysis, 40-d Toy EG 3</vt:lpstr>
      <vt:lpstr>Functional Data Analysis, 40-d Toy EG 3</vt:lpstr>
      <vt:lpstr>Functional Data Analysis, 40-d Toy EG 3</vt:lpstr>
      <vt:lpstr>Functional Data Analysis, 40-d Toy EG 3</vt:lpstr>
      <vt:lpstr>Functional Data Analysis</vt:lpstr>
      <vt:lpstr>Mortality Time Series</vt:lpstr>
      <vt:lpstr>Mortality Time Series</vt:lpstr>
      <vt:lpstr>Time Series of Data Objects</vt:lpstr>
      <vt:lpstr>Time Series of Curves</vt:lpstr>
      <vt:lpstr>Time Series Toy E.g.</vt:lpstr>
      <vt:lpstr>T. S. Toy E.g., Raw Data</vt:lpstr>
      <vt:lpstr>T. S. Toy E.g., PCA View</vt:lpstr>
      <vt:lpstr>T. S. Toy E.g., PCA View</vt:lpstr>
      <vt:lpstr>T. S. Toy E.g., PCA View</vt:lpstr>
      <vt:lpstr>T. S. Toy E.g., PCA View</vt:lpstr>
      <vt:lpstr>T. S. Toy E.g., PCA Scatterplot</vt:lpstr>
      <vt:lpstr>T. S. Toy E.g., PCA Scatterplot</vt:lpstr>
      <vt:lpstr>T. S. Toy E.g., PCA Scatterplot</vt:lpstr>
      <vt:lpstr>T. S. Toy E.g., PCA Scatterplot</vt:lpstr>
      <vt:lpstr>Interesting Question</vt:lpstr>
      <vt:lpstr>Chemo-metric Time Series</vt:lpstr>
      <vt:lpstr>Chemo-metric Time Series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HA 27</vt:lpstr>
      <vt:lpstr>Chemo-metric Time Series, Control</vt:lpstr>
      <vt:lpstr>Chemo-metric Time Series, Control</vt:lpstr>
      <vt:lpstr>Toy Data Explanations</vt:lpstr>
      <vt:lpstr>Toy Data Explanations</vt:lpstr>
      <vt:lpstr>Toy Data Explanations</vt:lpstr>
      <vt:lpstr>Toy Data Explanations</vt:lpstr>
      <vt:lpstr>Toy Data Explanations</vt:lpstr>
      <vt:lpstr>Chemo-metric Time Series, Control</vt:lpstr>
      <vt:lpstr>Chemo-metric Time Series, Control</vt:lpstr>
      <vt:lpstr>Chemo-metric Time Series</vt:lpstr>
      <vt:lpstr>Scatterplot Matrix, Control</vt:lpstr>
      <vt:lpstr>Scatterplot Matrix, Da59</vt:lpstr>
      <vt:lpstr>Scatterplot Matrix, Ha27</vt:lpstr>
      <vt:lpstr>Scatterplot Matrix, Ha59</vt:lpstr>
      <vt:lpstr>Object Space View, Control</vt:lpstr>
      <vt:lpstr>Object Space View, Da59</vt:lpstr>
      <vt:lpstr>Object Space View, Ha27</vt:lpstr>
      <vt:lpstr>Object Space View, Ha59</vt:lpstr>
      <vt:lpstr>Problem with Da59</vt:lpstr>
      <vt:lpstr>Problem with Da59</vt:lpstr>
      <vt:lpstr>Chemo-metric T. S. Joint View</vt:lpstr>
      <vt:lpstr>Chemo-metric T. S. Joint View</vt:lpstr>
      <vt:lpstr>Chemo-metric T. S. Joint View</vt:lpstr>
      <vt:lpstr>Chemo-metric T. S. Joint View</vt:lpstr>
      <vt:lpstr>Chemo-metric T. S. Joint View (- mean)</vt:lpstr>
      <vt:lpstr>Chemo-metric T. S. Joint View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Limitation of PCA</vt:lpstr>
      <vt:lpstr>Limitation of PCA</vt:lpstr>
      <vt:lpstr>Limitation of PCA</vt:lpstr>
      <vt:lpstr>Limitation of PCA</vt:lpstr>
      <vt:lpstr>Limitation of PCA, Toy E.g.</vt:lpstr>
      <vt:lpstr>Limitation of PCA</vt:lpstr>
      <vt:lpstr>Limitation of PCA</vt:lpstr>
      <vt:lpstr>Limitation of PCA, Toy E.g.</vt:lpstr>
      <vt:lpstr>Limitation of PCA</vt:lpstr>
      <vt:lpstr>Limitation of PCA</vt:lpstr>
      <vt:lpstr>Limitation of PCA,   E.g.</vt:lpstr>
      <vt:lpstr>Limitation of PCA,   E.g.</vt:lpstr>
      <vt:lpstr>Limitation of PCA,   E.g.</vt:lpstr>
      <vt:lpstr>Limitation of PCA,   E.g.</vt:lpstr>
      <vt:lpstr>NCI 60 Data</vt:lpstr>
      <vt:lpstr>PCA Visualization of NCI 60 Data</vt:lpstr>
      <vt:lpstr>NCI 60:  Can we find classes Using PCA view?</vt:lpstr>
      <vt:lpstr>NCI 60:  Can we find classes Using PCA view?</vt:lpstr>
      <vt:lpstr>PCA Visualization of NCI 60 Data</vt:lpstr>
      <vt:lpstr>NCI 60:  Can we find classes Using PCA 5-8?</vt:lpstr>
      <vt:lpstr>NCI 60:  Can we find classes Using PCA 5-8?</vt:lpstr>
      <vt:lpstr>NCI 60:  Can we find classes Using PCA 9-12?</vt:lpstr>
      <vt:lpstr>NCI 60:  Can we find classes Using PCA 9-12?</vt:lpstr>
      <vt:lpstr>NCI 60:  Can we find classes Using PCA 1-4 vs. 5-8?</vt:lpstr>
      <vt:lpstr>NCI 60:  Can we find classes Using PCA 1-4 vs. 5-8?</vt:lpstr>
      <vt:lpstr>NCI 60:  Can we find classes Using PCA 1-4 vs. 9-12?</vt:lpstr>
      <vt:lpstr>NCI 60:  Can we find classes Using PCA 5-8 vs. 9-12?</vt:lpstr>
      <vt:lpstr>PCA Visualization of NCI 60 Data</vt:lpstr>
      <vt:lpstr>PCA Visualization of NCI 60 Data</vt:lpstr>
      <vt:lpstr>Visualization of NCI 60 Data</vt:lpstr>
      <vt:lpstr>NCI 60:  Views using DWD Dir’ns (focus on biology)</vt:lpstr>
      <vt:lpstr>DWD Visualization of NCI 60 Data</vt:lpstr>
      <vt:lpstr>DWD Visualization</vt:lpstr>
      <vt:lpstr>NCI 60:  Views using DWD Dir’ns (focus on biology)</vt:lpstr>
      <vt:lpstr>PCA Visualization of NCI 60 Data</vt:lpstr>
      <vt:lpstr>Limitation of PCA</vt:lpstr>
      <vt:lpstr>Yeast Cell Cycle Data</vt:lpstr>
      <vt:lpstr>Yeast Cell Cycle Data</vt:lpstr>
      <vt:lpstr>Yeast Cell Cycle Data</vt:lpstr>
      <vt:lpstr>Yeast Cell Cycle Data</vt:lpstr>
      <vt:lpstr>Yeast Cell Cycle Data, FDA View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Lenovo User</cp:lastModifiedBy>
  <cp:revision>110</cp:revision>
  <dcterms:created xsi:type="dcterms:W3CDTF">2001-06-08T01:38:43Z</dcterms:created>
  <dcterms:modified xsi:type="dcterms:W3CDTF">2012-08-23T19:24:11Z</dcterms:modified>
</cp:coreProperties>
</file>