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  <p:sldMasterId id="2147483677" r:id="rId3"/>
    <p:sldMasterId id="2147483705" r:id="rId4"/>
    <p:sldMasterId id="2147483719" r:id="rId5"/>
    <p:sldMasterId id="2147483733" r:id="rId6"/>
    <p:sldMasterId id="2147483747" r:id="rId7"/>
  </p:sldMasterIdLst>
  <p:notesMasterIdLst>
    <p:notesMasterId r:id="rId151"/>
  </p:notesMasterIdLst>
  <p:sldIdLst>
    <p:sldId id="262" r:id="rId8"/>
    <p:sldId id="466" r:id="rId9"/>
    <p:sldId id="412" r:id="rId10"/>
    <p:sldId id="474" r:id="rId11"/>
    <p:sldId id="433" r:id="rId12"/>
    <p:sldId id="497" r:id="rId13"/>
    <p:sldId id="479" r:id="rId14"/>
    <p:sldId id="508" r:id="rId15"/>
    <p:sldId id="521" r:id="rId16"/>
    <p:sldId id="481" r:id="rId17"/>
    <p:sldId id="484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3" r:id="rId27"/>
    <p:sldId id="494" r:id="rId28"/>
    <p:sldId id="495" r:id="rId29"/>
    <p:sldId id="496" r:id="rId30"/>
    <p:sldId id="532" r:id="rId31"/>
    <p:sldId id="533" r:id="rId32"/>
    <p:sldId id="534" r:id="rId33"/>
    <p:sldId id="535" r:id="rId34"/>
    <p:sldId id="536" r:id="rId35"/>
    <p:sldId id="537" r:id="rId36"/>
    <p:sldId id="538" r:id="rId37"/>
    <p:sldId id="539" r:id="rId38"/>
    <p:sldId id="540" r:id="rId39"/>
    <p:sldId id="541" r:id="rId40"/>
    <p:sldId id="542" r:id="rId41"/>
    <p:sldId id="543" r:id="rId42"/>
    <p:sldId id="544" r:id="rId43"/>
    <p:sldId id="545" r:id="rId44"/>
    <p:sldId id="546" r:id="rId45"/>
    <p:sldId id="547" r:id="rId46"/>
    <p:sldId id="548" r:id="rId47"/>
    <p:sldId id="549" r:id="rId48"/>
    <p:sldId id="550" r:id="rId49"/>
    <p:sldId id="551" r:id="rId50"/>
    <p:sldId id="552" r:id="rId51"/>
    <p:sldId id="553" r:id="rId52"/>
    <p:sldId id="554" r:id="rId53"/>
    <p:sldId id="555" r:id="rId54"/>
    <p:sldId id="556" r:id="rId55"/>
    <p:sldId id="603" r:id="rId56"/>
    <p:sldId id="601" r:id="rId57"/>
    <p:sldId id="602" r:id="rId58"/>
    <p:sldId id="600" r:id="rId59"/>
    <p:sldId id="557" r:id="rId60"/>
    <p:sldId id="558" r:id="rId61"/>
    <p:sldId id="559" r:id="rId62"/>
    <p:sldId id="560" r:id="rId63"/>
    <p:sldId id="561" r:id="rId64"/>
    <p:sldId id="562" r:id="rId65"/>
    <p:sldId id="563" r:id="rId66"/>
    <p:sldId id="564" r:id="rId67"/>
    <p:sldId id="565" r:id="rId68"/>
    <p:sldId id="566" r:id="rId69"/>
    <p:sldId id="567" r:id="rId70"/>
    <p:sldId id="568" r:id="rId71"/>
    <p:sldId id="569" r:id="rId72"/>
    <p:sldId id="570" r:id="rId73"/>
    <p:sldId id="571" r:id="rId74"/>
    <p:sldId id="572" r:id="rId75"/>
    <p:sldId id="573" r:id="rId76"/>
    <p:sldId id="574" r:id="rId77"/>
    <p:sldId id="575" r:id="rId78"/>
    <p:sldId id="576" r:id="rId79"/>
    <p:sldId id="577" r:id="rId80"/>
    <p:sldId id="578" r:id="rId81"/>
    <p:sldId id="579" r:id="rId82"/>
    <p:sldId id="580" r:id="rId83"/>
    <p:sldId id="581" r:id="rId84"/>
    <p:sldId id="582" r:id="rId85"/>
    <p:sldId id="583" r:id="rId86"/>
    <p:sldId id="584" r:id="rId87"/>
    <p:sldId id="585" r:id="rId88"/>
    <p:sldId id="586" r:id="rId89"/>
    <p:sldId id="587" r:id="rId90"/>
    <p:sldId id="588" r:id="rId91"/>
    <p:sldId id="589" r:id="rId92"/>
    <p:sldId id="590" r:id="rId93"/>
    <p:sldId id="591" r:id="rId94"/>
    <p:sldId id="592" r:id="rId95"/>
    <p:sldId id="593" r:id="rId96"/>
    <p:sldId id="595" r:id="rId97"/>
    <p:sldId id="597" r:id="rId98"/>
    <p:sldId id="598" r:id="rId99"/>
    <p:sldId id="599" r:id="rId100"/>
    <p:sldId id="604" r:id="rId101"/>
    <p:sldId id="605" r:id="rId102"/>
    <p:sldId id="606" r:id="rId103"/>
    <p:sldId id="607" r:id="rId104"/>
    <p:sldId id="608" r:id="rId105"/>
    <p:sldId id="609" r:id="rId106"/>
    <p:sldId id="610" r:id="rId107"/>
    <p:sldId id="612" r:id="rId108"/>
    <p:sldId id="613" r:id="rId109"/>
    <p:sldId id="614" r:id="rId110"/>
    <p:sldId id="615" r:id="rId111"/>
    <p:sldId id="617" r:id="rId112"/>
    <p:sldId id="616" r:id="rId113"/>
    <p:sldId id="618" r:id="rId114"/>
    <p:sldId id="619" r:id="rId115"/>
    <p:sldId id="620" r:id="rId116"/>
    <p:sldId id="611" r:id="rId117"/>
    <p:sldId id="621" r:id="rId118"/>
    <p:sldId id="622" r:id="rId119"/>
    <p:sldId id="624" r:id="rId120"/>
    <p:sldId id="625" r:id="rId121"/>
    <p:sldId id="626" r:id="rId122"/>
    <p:sldId id="627" r:id="rId123"/>
    <p:sldId id="628" r:id="rId124"/>
    <p:sldId id="629" r:id="rId125"/>
    <p:sldId id="623" r:id="rId126"/>
    <p:sldId id="631" r:id="rId127"/>
    <p:sldId id="632" r:id="rId128"/>
    <p:sldId id="633" r:id="rId129"/>
    <p:sldId id="630" r:id="rId130"/>
    <p:sldId id="638" r:id="rId131"/>
    <p:sldId id="639" r:id="rId132"/>
    <p:sldId id="634" r:id="rId133"/>
    <p:sldId id="640" r:id="rId134"/>
    <p:sldId id="641" r:id="rId135"/>
    <p:sldId id="642" r:id="rId136"/>
    <p:sldId id="635" r:id="rId137"/>
    <p:sldId id="643" r:id="rId138"/>
    <p:sldId id="644" r:id="rId139"/>
    <p:sldId id="636" r:id="rId140"/>
    <p:sldId id="646" r:id="rId141"/>
    <p:sldId id="647" r:id="rId142"/>
    <p:sldId id="645" r:id="rId143"/>
    <p:sldId id="648" r:id="rId144"/>
    <p:sldId id="637" r:id="rId145"/>
    <p:sldId id="649" r:id="rId146"/>
    <p:sldId id="650" r:id="rId147"/>
    <p:sldId id="651" r:id="rId148"/>
    <p:sldId id="652" r:id="rId149"/>
    <p:sldId id="653" r:id="rId1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7FF"/>
    <a:srgbClr val="99FF99"/>
    <a:srgbClr val="FFB279"/>
    <a:srgbClr val="DA71FF"/>
    <a:srgbClr val="D1FFD1"/>
    <a:srgbClr val="E1FFE1"/>
    <a:srgbClr val="C8C8FF"/>
    <a:srgbClr val="E1E0FF"/>
    <a:srgbClr val="C8F4FF"/>
    <a:srgbClr val="FFD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104" d="100"/>
          <a:sy n="104" d="100"/>
        </p:scale>
        <p:origin x="-1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tableStyles" Target="tableStyle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5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A18E07-8B1E-4629-9FB4-9FB2A562924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B5BDA8-6C72-44B8-8163-01DDF8C17AD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26A902-79F3-40F8-A017-88AAADB1FE8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64B527-266F-4FD5-8714-D7EBF362E20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24B109-713F-4326-ABFA-8604000D2FA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C95CC6-6A58-416B-B5A5-70D0329CD27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FC97B4-F736-4F48-B19F-5145D5E4BD2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4BBADB-1309-4248-96D7-6598BA56886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ED8140-7DFB-450D-A221-DEBDF8D1507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2C6383-C282-4651-9769-AE8A895F6B4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8ECC80-5A4A-4E19-9F79-934D37B6714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91F8A1-A387-4DE7-B68C-6E345F7BB64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6CC274-3814-4E91-8D4E-1D99C5066C1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1E6399-B0B5-4ED8-ACA6-969D062FEA5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09BE04-F2CC-4DA0-9BA4-49CFC922235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D381B9-131F-4157-AF3D-E5B8E7CF786A}" type="slidenum">
              <a:rPr lang="en-US" smtClean="0">
                <a:latin typeface="Times New Roman" pitchFamily="18" charset="0"/>
              </a:rPr>
              <a:pPr eaLnBrk="1" hangingPunct="1"/>
              <a:t>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ko-KR" smtClean="0">
                <a:ea typeface="Gulim" pitchFamily="34" charset="-127"/>
              </a:rPr>
              <a:t>EgView1p72PCAViewClustColor.ps</a:t>
            </a:r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A4A1DA-4826-4A8F-B08A-5F8610D84AC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D06548-236E-40A6-8F03-528DEBDF924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CCB6EA-96C8-40FC-9459-92A2363B815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ADD5AA-682A-431E-8FA4-717BDD58F62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0FF0B4-ED64-48A8-B33B-E56CEF22DD5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8702A7-0BC8-4BC1-95E7-BE65149B4B4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CFDB37-7609-4F1F-954C-A617889EFD8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061E4A-339C-4E13-A8C5-489901B40D6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BDA907-9ADD-40EC-92F9-C37BC433E6B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28588C-D755-4436-B967-C260D451900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1E025E-0BAA-459A-B719-6CE57C6A94C0}" type="slidenum">
              <a:rPr lang="en-US" sz="1200">
                <a:solidFill>
                  <a:prstClr val="black"/>
                </a:solidFill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58D340-CB2F-46D5-8780-2840C5FD472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C4936C-9A94-4286-B9CB-1B40EA0F82B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DD45EA-7E5D-4D59-8071-701765F35C6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F3D974-8C72-48A9-B0D8-22E87218573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BF5EAB-8533-4166-9173-28AF6A76D99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CB796C-487B-4265-B3EE-4BF05FCEBFA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563151-F544-40BB-AD45-1D0151ACC50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BEC626-1ACC-416B-9819-3E3BBA3116A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62DD81-7494-4F93-8DA5-51D48520975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97480B-451F-4986-BDF0-BC1AD24F3AB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F15D97-3296-41DD-92D9-2E2491143C7C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809376-2139-464B-AF76-6C672252525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D3ECE7-CB3F-4832-B97B-1F04C758F6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F8BEA7-7BA3-45DF-8926-541D2D6AC92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FBA130-8188-4C5D-BD8A-512A71AE094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4FB2B3-B1C0-4865-A43F-C9EA7290E88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AA047-D2F4-41F2-9AB7-6C63B719FB4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4E99A9-4B77-4FBE-A03E-5EA54807394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22C82B-61F1-4EB0-9359-AA53771D036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ED9C4F-0270-4CF6-B3A3-8226FC36E96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ED9C4F-0270-4CF6-B3A3-8226FC36E96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7E02DF-BE92-4887-962F-01D48BEE68CB}" type="slidenum">
              <a:rPr lang="en-US" sz="1200">
                <a:solidFill>
                  <a:prstClr val="black"/>
                </a:solidFill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ED9C4F-0270-4CF6-B3A3-8226FC36E96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ED9C4F-0270-4CF6-B3A3-8226FC36E96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ED9C4F-0270-4CF6-B3A3-8226FC36E96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AD2140-00FE-4F1C-8487-3D18A6424FB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C60442-622F-486F-8E2C-85C368DC971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ACDCE4-518F-417D-A350-B0E04455018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E05784-7FEE-489F-94B2-759F0D51266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E8A4D-570B-477E-8994-A8321282791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89A47F-1EE1-47BF-B25A-A63751CB0B8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BB34B1-76D1-43F5-91E0-9591A29F14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A598D6-F604-490D-AA01-E856A7D26ED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85FDFD-E662-45D6-B3D4-A27CD951BCB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E811A0-43DC-449D-BC95-A840CED4A97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3BE67C-DD75-4971-9666-B133AA676FB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DE46A4-1729-470C-AB65-D4E42E9D6A9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297877-9C67-4CE4-ACFE-451829A4307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B3D4F9-9424-4583-ACCD-608C2346E9F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24D153-D32F-406B-A69D-4646A57630D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456D3E-64FD-4CE3-AD47-065E3318B3E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903932-DD54-4646-9B3D-3E758D5DBC7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F86BF3-385B-479D-B840-94D0935C5F3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A6C729-55AA-4084-B29C-0E114D25396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4EACD6-CEC7-4AEE-8FCD-37512227BA3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C6C6A6-A21C-4F0C-8587-C5A498988DF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A291E7-E007-4764-943D-306D2C3046E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A50754-5815-43E8-AA6A-80914F5363F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EA42F3-BF89-4079-9F0F-09CA1C30EF5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A22ADA-E150-416C-8440-FF1FDD1E017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F2532B-0719-402C-999E-FBA1DB980D5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7B55A8-9063-450C-AECD-FF3BBB03D79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E0EDDB-52E9-4C43-865A-0F2A40765BF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FBFA1B-ECBB-4D34-BE25-CE54F63312A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7C1D1D-591E-4445-B475-B3FEFF6025FE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8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6E824A-A4C1-4227-89AD-97B262F72E0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254489-CC4C-4429-8A54-B454669455A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623D87-8465-4D8E-B488-DA8F823A4D6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A54AA3-A99E-4536-99AF-0B17359AFE7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A27F3E-F2E3-4C62-9721-94BD3CB4456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0A76FF-C381-4D35-A0D1-3A244D486E6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B52706-6E80-4B41-B85E-A23CC1FB15C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C92E00-6897-4AE5-A143-22F963AC1CC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3B572D-A180-43B7-9102-0D4D7C5AFC8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26D7AA-9D74-4C36-9EDA-9F71EC8F3FB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CA7E05-32A0-48B3-97D9-439A2470CDE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089D91-AB83-4B28-9E0C-B07EB84A90C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B14015-ACD1-4BB6-829C-2C7668ABEB4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CA7E05-32A0-48B3-97D9-439A2470CDE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58936-8F94-4271-9ABD-46D9C53807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35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33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47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9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04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08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62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1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80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46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20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09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64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51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42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3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08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92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7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65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24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52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02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10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3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0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B76C2-E766-41D7-B04D-B908E38C11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72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1075-C95C-4521-BF99-27CF3649695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2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B98FD-F7DD-41C8-B6F1-91BB72F020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52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C775-CC03-4E80-A2EF-EC7B858647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28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B9437-3E16-41C6-A3EE-A879464237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95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E8C2-36A6-4B49-9513-1500CE95F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31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56F8-E549-4C81-854F-456D612320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85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A6B70-2898-4665-AC93-B2EE07A8C7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18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30504-783C-4527-AE2F-321357B428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51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F452-1B7C-4C16-A5B9-AC434DF607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1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63B35-AE3C-4351-A603-3E43FE4A08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48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110E7-A11F-4EEC-8E6B-A4C9378299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23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47587-BAA6-428B-820A-EE07E8833A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93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B76C2-E766-41D7-B04D-B908E38C11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30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1075-C95C-4521-BF99-27CF3649695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71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B98FD-F7DD-41C8-B6F1-91BB72F020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30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C775-CC03-4E80-A2EF-EC7B858647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176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B9437-3E16-41C6-A3EE-A879464237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6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E8C2-36A6-4B49-9513-1500CE95F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78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56F8-E549-4C81-854F-456D612320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A6B70-2898-4665-AC93-B2EE07A8C7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30504-783C-4527-AE2F-321357B428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800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F452-1B7C-4C16-A5B9-AC434DF607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206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63B35-AE3C-4351-A603-3E43FE4A08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59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110E7-A11F-4EEC-8E6B-A4C9378299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23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47587-BAA6-428B-820A-EE07E8833A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42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B76C2-E766-41D7-B04D-B908E38C11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3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1075-C95C-4521-BF99-27CF3649695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106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B98FD-F7DD-41C8-B6F1-91BB72F020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10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C775-CC03-4E80-A2EF-EC7B858647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4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B9437-3E16-41C6-A3EE-A879464237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87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E8C2-36A6-4B49-9513-1500CE95F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158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56F8-E549-4C81-854F-456D612320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80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A6B70-2898-4665-AC93-B2EE07A8C7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30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30504-783C-4527-AE2F-321357B428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70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F452-1B7C-4C16-A5B9-AC434DF607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850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63B35-AE3C-4351-A603-3E43FE4A08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776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110E7-A11F-4EEC-8E6B-A4C9378299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42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47587-BAA6-428B-820A-EE07E8833A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7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3B332-0BD1-4E51-8ABE-F34B5D1725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3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9EBB-652D-4692-A336-92E134DB92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44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7BFBD-3515-4D22-A18E-2D792AF24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984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47871-3601-4066-93A0-4D625E78C5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56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A2FFF-F2CF-431B-AF57-A0B7E5947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120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5B36-CB64-4865-9276-EDA366E3A71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7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EB46B-A388-42CF-8AEC-E44F9DF715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44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90B5-1A90-4346-AEF6-8F71BE0800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081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3CBEA-EEED-4D2D-A4E5-F19BBBD52B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514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88E1-C0EA-4898-8EE8-695624382F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866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4717B-1B6F-4603-91B6-A762854656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2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A608C-846B-49A8-A377-898352D8EE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63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B2D92-2FCE-4589-8F4E-0C777031095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4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461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233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79D0A748-A2A5-4992-A723-5C541ABD1C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356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79D0A748-A2A5-4992-A723-5C541ABD1C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727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79D0A748-A2A5-4992-A723-5C541ABD1C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658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DDFAADC-0EDC-42D0-B2D6-F11162D5C0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352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8.MPG"/><Relationship Id="rId1" Type="http://schemas.microsoft.com/office/2007/relationships/media" Target="../media/media8.MP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8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8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nc.edu/pubsup/dwd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discover.nci.nih.gov/datasetsNature2000.jsp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smtClean="0"/>
              <a:t>Statistics – O. R. 891</a:t>
            </a:r>
            <a:br>
              <a:rPr lang="en-US" smtClean="0"/>
            </a:br>
            <a:r>
              <a:rPr lang="en-US" smtClean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mtClean="0"/>
              <a:t>J. S. Marron</a:t>
            </a:r>
          </a:p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r>
              <a:rPr lang="en-US" smtClean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smtClean="0"/>
              <a:t>University of North Carolina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 Data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219200"/>
            <a:ext cx="8094663" cy="5410200"/>
          </a:xfrm>
        </p:spPr>
        <p:txBody>
          <a:bodyPr/>
          <a:lstStyle/>
          <a:p>
            <a:pPr marL="457200" indent="-457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 Expression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Microarray data</a:t>
            </a:r>
          </a:p>
          <a:p>
            <a:pPr marL="457200" indent="-457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(after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preprocessing):     	Expression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level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of:</a:t>
            </a:r>
          </a:p>
          <a:p>
            <a:pPr marL="457200" indent="-457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thousands of genes    (d ~ 1,000s)</a:t>
            </a:r>
          </a:p>
          <a:p>
            <a:pPr marL="457200" indent="-457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only dozens of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cases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(n ~ 10s)</a:t>
            </a:r>
          </a:p>
          <a:p>
            <a:pPr marL="457200" indent="-457200"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statistical issue:</a:t>
            </a:r>
          </a:p>
          <a:p>
            <a:pPr marL="457200" indent="-457200" algn="ctr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Dimension Low Sample Size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</a:t>
            </a:r>
          </a:p>
          <a:p>
            <a:pPr marL="457200" indent="-457200" algn="ctr" eaLnBrk="1" hangingPunct="1">
              <a:lnSpc>
                <a:spcPct val="110000"/>
              </a:lnSpc>
              <a:buFontTx/>
              <a:buNone/>
            </a:pPr>
            <a:r>
              <a:rPr 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(HDLSS)</a:t>
            </a:r>
          </a:p>
        </p:txBody>
      </p:sp>
    </p:spTree>
    <p:extLst>
      <p:ext uri="{BB962C8B-B14F-4D97-AF65-F5344CB8AC3E}">
        <p14:creationId xmlns:p14="http://schemas.microsoft.com/office/powerpoint/2010/main" val="27415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621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5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621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00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621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9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621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5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5486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8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621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4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description of a function: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&gt;&gt;  help 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[function name]</a:t>
            </a:r>
          </a:p>
          <a:p>
            <a:pPr marL="0" indent="0" eaLnBrk="1" hangingPunct="1"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55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621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9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Find Functions:</a:t>
            </a:r>
          </a:p>
          <a:p>
            <a:pPr marL="0" indent="0" algn="ctr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&gt;&gt;  help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[category name]</a:t>
            </a:r>
            <a:endParaRPr lang="en-US" altLang="ko-KR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&gt;&gt;  help stats</a:t>
            </a:r>
          </a:p>
        </p:txBody>
      </p:sp>
    </p:spTree>
    <p:extLst>
      <p:ext uri="{BB962C8B-B14F-4D97-AF65-F5344CB8AC3E}">
        <p14:creationId xmlns:p14="http://schemas.microsoft.com/office/powerpoint/2010/main" val="34015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Interpreted Mode: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621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 Data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219200"/>
            <a:ext cx="8094663" cy="5410200"/>
          </a:xfrm>
        </p:spPr>
        <p:txBody>
          <a:bodyPr/>
          <a:lstStyle/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 experiment: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Chemically 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synchronize cell cycles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of yeast cells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cDNA micro-arrays over time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Used 18 time points, over 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about 2 cell cycles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28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Studied 4,489 genes  (whole genome)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view of data:    </a:t>
            </a:r>
          </a:p>
          <a:p>
            <a:pPr marL="609600" indent="-609600" eaLnBrk="1" hangingPunct="1"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have 4,489 time series of length 18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Functional Data View:    </a:t>
            </a:r>
          </a:p>
          <a:p>
            <a:pPr marL="609600" indent="-609600" eaLnBrk="1" hangingPunct="1"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have 18 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curves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”,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dimension 4,489</a:t>
            </a:r>
          </a:p>
        </p:txBody>
      </p:sp>
    </p:spTree>
    <p:extLst>
      <p:ext uri="{BB962C8B-B14F-4D97-AF65-F5344CB8AC3E}">
        <p14:creationId xmlns:p14="http://schemas.microsoft.com/office/powerpoint/2010/main" val="38200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has Modalities: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Interpreted    (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ype Commands)</a:t>
            </a:r>
          </a:p>
          <a:p>
            <a:pPr eaLnBrk="1" hangingPunct="1">
              <a:buFont typeface="Wingdings" pitchFamily="2" charset="2"/>
              <a:buChar char="q"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Batch    (Run “Script Files”)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Serious Scientific Computing:</a:t>
            </a:r>
          </a:p>
          <a:p>
            <a:pPr marL="0" indent="0" algn="ctr" eaLnBrk="1" hangingPunct="1">
              <a:buNone/>
            </a:pPr>
            <a:r>
              <a:rPr lang="en-US" altLang="ko-KR" b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Run Scripts</a:t>
            </a:r>
          </a:p>
        </p:txBody>
      </p:sp>
    </p:spTree>
    <p:extLst>
      <p:ext uri="{BB962C8B-B14F-4D97-AF65-F5344CB8AC3E}">
        <p14:creationId xmlns:p14="http://schemas.microsoft.com/office/powerpoint/2010/main" val="8894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File: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Just a List of 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Commands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Executes Them in Order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Why Bother (Why Not Just Type Commands)?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ko-KR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Reproducibility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(Can Find Mistakes &amp; Use Again Much Later)</a:t>
            </a:r>
          </a:p>
        </p:txBody>
      </p:sp>
    </p:spTree>
    <p:extLst>
      <p:ext uri="{BB962C8B-B14F-4D97-AF65-F5344CB8AC3E}">
        <p14:creationId xmlns:p14="http://schemas.microsoft.com/office/powerpoint/2010/main" val="308098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Example: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“Brushing Analysis” of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Next Generation Sequencing Data</a:t>
            </a: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73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Simple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st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View: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Curve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Overlay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(log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scale)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Functional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4765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Often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Useful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Population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View: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PCA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Scores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Functional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47433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Suggestion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Of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???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Functional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9071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Suggestion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Of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Which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Are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These?</a:t>
            </a:r>
          </a:p>
        </p:txBody>
      </p:sp>
      <p:sp>
        <p:nvSpPr>
          <p:cNvPr id="6" name="Oval 5"/>
          <p:cNvSpPr/>
          <p:nvPr/>
        </p:nvSpPr>
        <p:spPr>
          <a:xfrm>
            <a:off x="4038600" y="22860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91000" y="1752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48200" y="2133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Functional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3508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“Brush”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Clusters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Functional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438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/>
          <a:stretch>
            <a:fillRect/>
          </a:stretch>
        </p:blipFill>
        <p:spPr bwMode="auto">
          <a:xfrm>
            <a:off x="2047875" y="1179513"/>
            <a:ext cx="709612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Brush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Clear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Alternate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Splicing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Functional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21806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Example: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“Brushing Analysis” of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Next Generation Sequencing Data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Analysis In Script File: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VisualizeNextGen2011.m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45675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Matlab</a:t>
            </a:r>
            <a:r>
              <a:rPr lang="en-US" sz="2400" dirty="0" smtClean="0">
                <a:solidFill>
                  <a:schemeClr val="bg2"/>
                </a:solidFill>
              </a:rPr>
              <a:t> Script File </a:t>
            </a:r>
            <a:r>
              <a:rPr lang="en-US" sz="2400" dirty="0">
                <a:solidFill>
                  <a:schemeClr val="bg2"/>
                </a:solidFill>
              </a:rPr>
              <a:t>S</a:t>
            </a:r>
            <a:r>
              <a:rPr lang="en-US" sz="2400" dirty="0" smtClean="0">
                <a:solidFill>
                  <a:schemeClr val="bg2"/>
                </a:solidFill>
              </a:rPr>
              <a:t>uffix</a:t>
            </a:r>
            <a:endParaRPr lang="en-US" sz="2400" dirty="0">
              <a:solidFill>
                <a:schemeClr val="bg2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934200" y="5029200"/>
            <a:ext cx="990600" cy="1143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6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 Data, FDA 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5562600"/>
            <a:ext cx="8610600" cy="1066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Central question: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Which genes are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periodic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over 2 cell cycles?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5157" r="16058" b="12631"/>
          <a:stretch>
            <a:fillRect/>
          </a:stretch>
        </p:blipFill>
        <p:spPr>
          <a:xfrm>
            <a:off x="1568450" y="1117600"/>
            <a:ext cx="5861050" cy="4237038"/>
          </a:xfrm>
          <a:noFill/>
        </p:spPr>
      </p:pic>
    </p:spTree>
    <p:extLst>
      <p:ext uri="{BB962C8B-B14F-4D97-AF65-F5344CB8AC3E}">
        <p14:creationId xmlns:p14="http://schemas.microsoft.com/office/powerpoint/2010/main" val="165423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610600" cy="5562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String of Text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133600" y="1143000"/>
            <a:ext cx="228600" cy="1828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62200" y="1143000"/>
            <a:ext cx="2819400" cy="1828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2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610600" cy="5562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Command to Display String to Screen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447800" y="1143000"/>
            <a:ext cx="152400" cy="1828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6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610600" cy="5562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About Data (Maximizes Reproducibility)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990600" y="1219200"/>
            <a:ext cx="2438400" cy="3352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7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Index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Each Part of Analysis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1752600" y="1371600"/>
            <a:ext cx="304800" cy="1828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5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Keep Everything Done (Max’s 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Reprod’ity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5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 Some Are Graphics Shown (Can Repeat)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648200" y="1371600"/>
            <a:ext cx="762000" cy="2438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0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Set Graphics to Default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209800" y="1371600"/>
            <a:ext cx="1676400" cy="1905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98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Different Program Parts in IF-Block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676400" y="1371600"/>
            <a:ext cx="4495800" cy="2743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96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Comment Out    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Currently Unused Commands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524000" y="1371600"/>
            <a:ext cx="152400" cy="3505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9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Read Data from Excel File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352800" y="1371600"/>
            <a:ext cx="533400" cy="3962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2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 Data, FDA View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143000"/>
            <a:ext cx="2286000" cy="4114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Periodic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genes?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approach: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PCA</a:t>
            </a: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8"/>
          <a:stretch>
            <a:fillRect/>
          </a:stretch>
        </p:blipFill>
        <p:spPr>
          <a:xfrm>
            <a:off x="3429000" y="866775"/>
            <a:ext cx="5270500" cy="6600825"/>
          </a:xfrm>
          <a:noFill/>
        </p:spPr>
      </p:pic>
    </p:spTree>
    <p:extLst>
      <p:ext uri="{BB962C8B-B14F-4D97-AF65-F5344CB8AC3E}">
        <p14:creationId xmlns:p14="http://schemas.microsoft.com/office/powerpoint/2010/main" val="7256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Generic Functional Data Analysis: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895600" y="1371600"/>
            <a:ext cx="3276600" cy="3733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7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Input Data Matrix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895600" y="1371600"/>
            <a:ext cx="762000" cy="3733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6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Structure, with Other Settings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447800" y="1371600"/>
            <a:ext cx="3276600" cy="3733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7800" y="1371600"/>
            <a:ext cx="1371600" cy="2971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8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Make Scores Scatterplot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895600" y="1371600"/>
            <a:ext cx="1295400" cy="4343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1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Uses Careful Choice of Color Matrix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002053" y="1371600"/>
            <a:ext cx="1246347" cy="3124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8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Start with PCA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667000" y="1371600"/>
            <a:ext cx="990600" cy="2743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5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Create Color Matrix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4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Black          </a:t>
            </a:r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</a:t>
            </a:r>
            <a:r>
              <a:rPr lang="en-US" altLang="ko-KR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" y="1558290"/>
            <a:ext cx="8283893" cy="52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60107" y="1371600"/>
            <a:ext cx="3788093" cy="1981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971800" y="1371600"/>
            <a:ext cx="3505200" cy="2743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002053" y="1371600"/>
            <a:ext cx="1855947" cy="31242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75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Script Files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Run Script Using Filename as a Command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621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648200" y="1371600"/>
            <a:ext cx="2438400" cy="4876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8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Cornea:   Outer surface of the eye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Driver of Vision:    Curvature of Cornea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Objects:  Images on the unit disk</a:t>
            </a:r>
          </a:p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Curvature as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Heat Map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 Thanks to K. L. Cohen, N. Tripoli,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UNC Ophthalmology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 Data, FDA 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219200"/>
            <a:ext cx="8094663" cy="5410200"/>
          </a:xfrm>
        </p:spPr>
        <p:txBody>
          <a:bodyPr/>
          <a:lstStyle/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Central question:    which genes are 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periodic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over 2 cell cycles?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approach:      Simple PCA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apparent (2 cycle) periodic structure?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Eigenvalues suggest large amount of 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variation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28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finds 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directions of maximal variation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28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Often, </a:t>
            </a:r>
            <a:r>
              <a:rPr lang="en-US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not always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same as 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directions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28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need better approach to study periodicities</a:t>
            </a:r>
          </a:p>
        </p:txBody>
      </p:sp>
    </p:spTree>
    <p:extLst>
      <p:ext uri="{BB962C8B-B14F-4D97-AF65-F5344CB8AC3E}">
        <p14:creationId xmlns:p14="http://schemas.microsoft.com/office/powerpoint/2010/main" val="4100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Data: 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Modes of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Variation?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NORMLW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1059180"/>
            <a:ext cx="4648200" cy="51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4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Reference:    Locantore, et al (1999)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(generally true for images):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challenging than for curves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(since can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overlay)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Instead view sequence of images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Harder to see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 structure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(than for curves)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PCA type decomposition of variation is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important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Nature of images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(on the unit disk, not usual rectangle)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 is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curvature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Along radii of circle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(direction with most effect on vision)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Hotter (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yellow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for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curvature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Cooler (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for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less curvature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Feature vec. is coeff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of Zernike expansion</a:t>
            </a:r>
          </a:p>
          <a:p>
            <a:pPr eaLnBrk="1" hangingPunct="1">
              <a:lnSpc>
                <a:spcPct val="90000"/>
              </a:lnSpc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Zernike basis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~ Fourier basis, on disk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Conveniently represented in polar coord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6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55626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Representation   -  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Zernike Basis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Pixels as features is large and wasteful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Natural to find more efficient represent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Polar Coordinate Tensor Product of: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Fourier basis (angular)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 Jacobi (radial, to avoid singularities)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Schwiegerling, Greivenkamp &amp; Miller (1995)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Born &amp; Wolf (1980) 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 Data, FDA View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219200"/>
            <a:ext cx="8094663" cy="5410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</a:t>
            </a:r>
          </a:p>
          <a:p>
            <a:pPr marL="609600" indent="-6096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on </a:t>
            </a:r>
            <a:r>
              <a:rPr lang="en-US" sz="28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Period 2 Components Only</a:t>
            </a:r>
          </a:p>
          <a:p>
            <a:pPr marL="609600" indent="-6096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Calculate via Fourier Representation</a:t>
            </a:r>
          </a:p>
          <a:p>
            <a:pPr marL="609600" indent="-6096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understand,  study </a:t>
            </a:r>
            <a:r>
              <a:rPr lang="en-US" sz="28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Fourier Basis</a:t>
            </a:r>
          </a:p>
          <a:p>
            <a:pPr marL="609600" indent="-609600" eaLnBrk="1" hangingPunct="1"/>
            <a:endParaRPr lang="en-US" sz="28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28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Powerful Fact:         linear combos of sin and </a:t>
            </a:r>
            <a:r>
              <a:rPr lang="en-US" sz="28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cos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capture </a:t>
            </a:r>
            <a:r>
              <a:rPr lang="en-US" sz="28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</a:t>
            </a:r>
            <a:r>
              <a:rPr lang="en-US" sz="28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”,   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since:</a:t>
            </a: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990600" y="5719763"/>
          <a:ext cx="77724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4" imgW="6540480" imgH="368280" progId="Equation.3">
                  <p:embed/>
                </p:oleObj>
              </mc:Choice>
              <mc:Fallback>
                <p:oleObj name="Equation" r:id="rId4" imgW="65404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719763"/>
                        <a:ext cx="77724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2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Fourier Basis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12103" r="12820"/>
          <a:stretch>
            <a:fillRect/>
          </a:stretch>
        </p:blipFill>
        <p:spPr>
          <a:xfrm>
            <a:off x="609600" y="914400"/>
            <a:ext cx="8207375" cy="6478588"/>
          </a:xfrm>
          <a:noFill/>
        </p:spPr>
      </p:pic>
    </p:spTree>
    <p:extLst>
      <p:ext uri="{BB962C8B-B14F-4D97-AF65-F5344CB8AC3E}">
        <p14:creationId xmlns:p14="http://schemas.microsoft.com/office/powerpoint/2010/main" val="5168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 Data, FDA 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219200"/>
            <a:ext cx="8094663" cy="5410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on </a:t>
            </a:r>
            <a:r>
              <a:rPr lang="en-US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Period 2 Components Only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Calculate via Fourier Representation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onto Subspace of </a:t>
            </a:r>
            <a:r>
              <a:rPr lang="en-US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Frequencies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Keeps only 2-period part of data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(i.e. same over </a:t>
            </a:r>
            <a:r>
              <a:rPr lang="en-US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cycles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do PCA on projected data</a:t>
            </a:r>
          </a:p>
        </p:txBody>
      </p:sp>
    </p:spTree>
    <p:extLst>
      <p:ext uri="{BB962C8B-B14F-4D97-AF65-F5344CB8AC3E}">
        <p14:creationId xmlns:p14="http://schemas.microsoft.com/office/powerpoint/2010/main" val="29404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Fourier Basis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12103" r="12820"/>
          <a:stretch>
            <a:fillRect/>
          </a:stretch>
        </p:blipFill>
        <p:spPr>
          <a:xfrm>
            <a:off x="609600" y="914400"/>
            <a:ext cx="8207375" cy="6478588"/>
          </a:xfrm>
          <a:noFill/>
        </p:spPr>
      </p:pic>
      <p:sp>
        <p:nvSpPr>
          <p:cNvPr id="4" name="Oval 3"/>
          <p:cNvSpPr/>
          <p:nvPr/>
        </p:nvSpPr>
        <p:spPr>
          <a:xfrm>
            <a:off x="4724400" y="3581400"/>
            <a:ext cx="4572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724400" y="685800"/>
            <a:ext cx="4572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-152400" y="3581400"/>
            <a:ext cx="4572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Cycles, Freq. 2 Proj.</a:t>
            </a:r>
          </a:p>
        </p:txBody>
      </p:sp>
      <p:pic>
        <p:nvPicPr>
          <p:cNvPr id="2253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8"/>
          <a:stretch>
            <a:fillRect/>
          </a:stretch>
        </p:blipFill>
        <p:spPr>
          <a:xfrm>
            <a:off x="3581400" y="1009650"/>
            <a:ext cx="5219700" cy="6534150"/>
          </a:xfrm>
          <a:noFill/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762000" y="1524000"/>
            <a:ext cx="2362200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PCA on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Freq. 2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Periodic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Component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Of Data</a:t>
            </a:r>
          </a:p>
        </p:txBody>
      </p:sp>
    </p:spTree>
    <p:extLst>
      <p:ext uri="{BB962C8B-B14F-4D97-AF65-F5344CB8AC3E}">
        <p14:creationId xmlns:p14="http://schemas.microsoft.com/office/powerpoint/2010/main" val="12919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bg1"/>
            </a:gs>
            <a:gs pos="100000">
              <a:schemeClr val="accent1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dirty="0" smtClean="0">
                <a:ea typeface="Gulim" pitchFamily="34" charset="-127"/>
              </a:rPr>
              <a:t>PCA Terminology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Projections Coefficients </a:t>
            </a:r>
          </a:p>
          <a:p>
            <a:pPr marL="0" indent="0" algn="ctr">
              <a:buNone/>
            </a:pPr>
            <a:r>
              <a:rPr lang="en-US" dirty="0" smtClean="0"/>
              <a:t>are called “Scores”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Entries of Direction Vectors</a:t>
            </a:r>
          </a:p>
          <a:p>
            <a:pPr marL="0" indent="0" algn="ctr">
              <a:buNone/>
            </a:pPr>
            <a:r>
              <a:rPr lang="en-US" dirty="0"/>
              <a:t>a</a:t>
            </a:r>
            <a:r>
              <a:rPr lang="en-US" dirty="0" smtClean="0"/>
              <a:t>re called “Loadings”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53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Yeast Cell Cycles, Freq. 2 Proj.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periodic component of data    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see periodicities in raw data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very clear in PC1 (~sin) and PC2 (~cos)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and PC2 explain 65% of variation   (see residuals)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linear combos of sin and cos capture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”,   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since: </a:t>
            </a: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762000" y="5562600"/>
          <a:ext cx="78486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Equation" r:id="rId4" imgW="6540480" imgH="368280" progId="Equation.3">
                  <p:embed/>
                </p:oleObj>
              </mc:Choice>
              <mc:Fallback>
                <p:oleObj name="Equation" r:id="rId4" imgW="65404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562600"/>
                        <a:ext cx="78486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27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Frequency 2 Analysis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features of data appear only at frequency 2,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Hence project data onto 2-dim space of sin and cos (freq. 2)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 view:  scatterplot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Similar to PCA proj’ns, except “directions” are now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chosen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not “var max’ing”</a:t>
            </a:r>
          </a:p>
        </p:txBody>
      </p:sp>
    </p:spTree>
    <p:extLst>
      <p:ext uri="{BB962C8B-B14F-4D97-AF65-F5344CB8AC3E}">
        <p14:creationId xmlns:p14="http://schemas.microsoft.com/office/powerpoint/2010/main" val="108901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Frequency 2 Analysis</a:t>
            </a:r>
          </a:p>
        </p:txBody>
      </p:sp>
      <p:pic>
        <p:nvPicPr>
          <p:cNvPr id="2457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143000"/>
            <a:ext cx="7696200" cy="5435600"/>
          </a:xfrm>
          <a:noFill/>
        </p:spPr>
      </p:pic>
    </p:spTree>
    <p:extLst>
      <p:ext uri="{BB962C8B-B14F-4D97-AF65-F5344CB8AC3E}">
        <p14:creationId xmlns:p14="http://schemas.microsoft.com/office/powerpoint/2010/main" val="26643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Frequency 2 Analysis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data onto 2-dim space of sin and cos (freq. 2)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 view:  scatterplot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(in polar coordinates) shows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Colors:  Spellman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cell cycle phase classification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Black was labeled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periodic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 phases approx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ly same, but notable differences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Later will try to improve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classification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27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Batch and Source Adjustment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Stanford Breast Cancer Data (C. Perou)</a:t>
            </a:r>
          </a:p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Analysis in Benito, et al (2004) </a:t>
            </a:r>
            <a:r>
              <a:rPr lang="en-US" altLang="ko-KR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Bioinformatics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20, 105-114.</a:t>
            </a:r>
            <a:r>
              <a:rPr lang="en-US" altLang="ko-KR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ko-KR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 eaLnBrk="1" hangingPunct="1">
              <a:buFontTx/>
              <a:buNone/>
            </a:pP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https://genome.unc.edu/pubsup/dwd/</a:t>
            </a:r>
            <a:endParaRPr lang="en-US" altLang="ko-KR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Adjust for Source Effects</a:t>
            </a:r>
          </a:p>
          <a:p>
            <a:pPr marL="1027113" lvl="1" indent="-455613" eaLnBrk="1" hangingPunct="1"/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sources of mRNA </a:t>
            </a:r>
          </a:p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Adjust for Batch Effects</a:t>
            </a:r>
          </a:p>
          <a:p>
            <a:pPr marL="1027113" lvl="1" indent="-455613" eaLnBrk="1" hangingPunct="1"/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Arrays fabricated at different times</a:t>
            </a:r>
          </a:p>
          <a:p>
            <a:pPr marL="1027113" lvl="1" indent="-455613" eaLnBrk="1" hangingPunct="1"/>
            <a:endParaRPr lang="en-US" altLang="ko-KR" sz="2400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70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 Behind Adjustment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4876800"/>
            <a:ext cx="7696200" cy="1752600"/>
          </a:xfrm>
        </p:spPr>
        <p:txBody>
          <a:bodyPr/>
          <a:lstStyle/>
          <a:p>
            <a:pPr marL="457200" indent="-457200" eaLnBrk="1" hangingPunct="1"/>
            <a:r>
              <a:rPr lang="en-US" altLang="ko-KR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altLang="ko-KR" sz="2800" smtClean="0">
                <a:solidFill>
                  <a:schemeClr val="bg2"/>
                </a:solidFill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</a:t>
            </a:r>
            <a:r>
              <a:rPr lang="en-US" altLang="ko-KR" sz="2800" smtClean="0">
                <a:solidFill>
                  <a:schemeClr val="bg2"/>
                </a:solidFill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altLang="ko-KR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one to other</a:t>
            </a:r>
          </a:p>
          <a:p>
            <a:pPr marL="457200" indent="-457200" eaLnBrk="1" hangingPunct="1"/>
            <a:r>
              <a:rPr lang="en-US" altLang="ko-KR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Shift data</a:t>
            </a:r>
            <a:r>
              <a:rPr lang="en-US" altLang="ko-KR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along that direction</a:t>
            </a:r>
          </a:p>
          <a:p>
            <a:pPr marL="457200" indent="-457200" eaLnBrk="1" hangingPunct="1"/>
            <a:r>
              <a:rPr lang="en-US" altLang="ko-KR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 of DWD Direction developed later</a:t>
            </a:r>
          </a:p>
        </p:txBody>
      </p:sp>
      <p:pic>
        <p:nvPicPr>
          <p:cNvPr id="3" name="BiasAdjustToyEgEasyDW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1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Raw Breast Cancer data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5962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Source Colors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0730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153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Batch Colors</a:t>
            </a: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453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Biological Class Colors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0116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5000"/>
                <a:lumOff val="35000"/>
              </a:schemeClr>
            </a:gs>
            <a:gs pos="50000">
              <a:schemeClr val="tx1"/>
            </a:gs>
            <a:gs pos="100000">
              <a:schemeClr val="bg2">
                <a:lumMod val="65000"/>
                <a:lumOff val="3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chemeClr val="bg2"/>
                </a:solidFill>
                <a:latin typeface="Arial Unicode MS" pitchFamily="34" charset="-128"/>
              </a:rPr>
              <a:t>Time Series of Curves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143000"/>
            <a:ext cx="7848600" cy="5334000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</a:rPr>
              <a:t>Just a “Set of Curves”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</a:rPr>
              <a:t>But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</a:rPr>
              <a:t>Time Order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</a:rPr>
              <a:t> is Important!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</a:rPr>
              <a:t>Useful Approach:</a:t>
            </a:r>
          </a:p>
          <a:p>
            <a:pPr algn="ctr" eaLnBrk="1" hangingPunct="1">
              <a:lnSpc>
                <a:spcPct val="14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</a:rPr>
              <a:t>Use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</a:rPr>
              <a:t>color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</a:rPr>
              <a:t> to code for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</a:rPr>
              <a:t>time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</a:endParaRP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</a:rPr>
              <a:t>Start                                                              End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5" t="26764" r="18945" b="57988"/>
          <a:stretch>
            <a:fillRect/>
          </a:stretch>
        </p:blipFill>
        <p:spPr>
          <a:xfrm>
            <a:off x="1981200" y="4419600"/>
            <a:ext cx="5445125" cy="1893888"/>
          </a:xfrm>
          <a:noFill/>
        </p:spPr>
      </p:pic>
    </p:spTree>
    <p:extLst>
      <p:ext uri="{BB962C8B-B14F-4D97-AF65-F5344CB8AC3E}">
        <p14:creationId xmlns:p14="http://schemas.microsoft.com/office/powerpoint/2010/main" val="4308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Biological Class Col. &amp; Symbols</a:t>
            </a:r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1402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Biological Class Symbols</a:t>
            </a: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0755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Source Colors</a:t>
            </a: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69711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PC 1-3 &amp; DWD direction</a:t>
            </a: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2192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DWD Source Adjustment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9066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Source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PCA view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40186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Source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Class Colored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6786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Source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Batch Colored</a:t>
            </a: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6995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Source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5 PCs</a:t>
            </a: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6527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Batch 1,2 vs. 3 DWD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96865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5000"/>
                <a:lumOff val="35000"/>
              </a:schemeClr>
            </a:gs>
            <a:gs pos="50000">
              <a:schemeClr val="tx1"/>
            </a:gs>
            <a:gs pos="100000">
              <a:schemeClr val="bg2">
                <a:lumMod val="65000"/>
                <a:lumOff val="3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T. S. Toy E.g., PCA Scatterplot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762000" y="990600"/>
            <a:ext cx="80010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60000"/>
              </a:lnSpc>
              <a:buFontTx/>
              <a:buChar char="•"/>
            </a:pPr>
            <a:r>
              <a:rPr lang="en-US" sz="3200" smtClean="0">
                <a:solidFill>
                  <a:srgbClr val="000000"/>
                </a:solidFill>
              </a:rPr>
              <a:t>  Where is the Point Cloud?</a:t>
            </a:r>
          </a:p>
          <a:p>
            <a:pPr eaLnBrk="1" hangingPunct="1">
              <a:lnSpc>
                <a:spcPct val="160000"/>
              </a:lnSpc>
              <a:buFontTx/>
              <a:buChar char="•"/>
            </a:pPr>
            <a:r>
              <a:rPr lang="en-US" sz="3200" smtClean="0">
                <a:solidFill>
                  <a:srgbClr val="000000"/>
                </a:solidFill>
              </a:rPr>
              <a:t>  Lies along a 1-d curve in </a:t>
            </a:r>
          </a:p>
          <a:p>
            <a:pPr eaLnBrk="1" hangingPunct="1">
              <a:lnSpc>
                <a:spcPct val="160000"/>
              </a:lnSpc>
              <a:buFontTx/>
              <a:buChar char="•"/>
            </a:pPr>
            <a:r>
              <a:rPr lang="en-US" sz="3200" smtClean="0">
                <a:solidFill>
                  <a:srgbClr val="000000"/>
                </a:solidFill>
              </a:rPr>
              <a:t>  So actually have </a:t>
            </a:r>
            <a:r>
              <a:rPr lang="en-US" sz="3200" i="1" smtClean="0">
                <a:solidFill>
                  <a:srgbClr val="000000"/>
                </a:solidFill>
              </a:rPr>
              <a:t>1-d mode of variation</a:t>
            </a:r>
          </a:p>
          <a:p>
            <a:pPr eaLnBrk="1" hangingPunct="1">
              <a:lnSpc>
                <a:spcPct val="160000"/>
              </a:lnSpc>
              <a:buFontTx/>
              <a:buChar char="•"/>
            </a:pPr>
            <a:r>
              <a:rPr lang="en-US" sz="3200" smtClean="0">
                <a:solidFill>
                  <a:srgbClr val="000000"/>
                </a:solidFill>
              </a:rPr>
              <a:t>  But a </a:t>
            </a:r>
            <a:r>
              <a:rPr lang="en-US" sz="3200" u="sng" smtClean="0">
                <a:solidFill>
                  <a:srgbClr val="000000"/>
                </a:solidFill>
              </a:rPr>
              <a:t>non-linear</a:t>
            </a:r>
            <a:r>
              <a:rPr lang="en-US" sz="3200" smtClean="0">
                <a:solidFill>
                  <a:srgbClr val="000000"/>
                </a:solidFill>
              </a:rPr>
              <a:t> mode of variation</a:t>
            </a:r>
          </a:p>
          <a:p>
            <a:pPr eaLnBrk="1" hangingPunct="1">
              <a:lnSpc>
                <a:spcPct val="160000"/>
              </a:lnSpc>
              <a:buFontTx/>
              <a:buChar char="•"/>
            </a:pPr>
            <a:r>
              <a:rPr lang="en-US" sz="3200" smtClean="0">
                <a:solidFill>
                  <a:srgbClr val="000000"/>
                </a:solidFill>
              </a:rPr>
              <a:t>  Poorly captured by PCA (linear method)</a:t>
            </a:r>
          </a:p>
          <a:p>
            <a:pPr eaLnBrk="1" hangingPunct="1">
              <a:lnSpc>
                <a:spcPct val="160000"/>
              </a:lnSpc>
              <a:buFontTx/>
              <a:buChar char="•"/>
            </a:pPr>
            <a:r>
              <a:rPr lang="en-US" sz="3200" smtClean="0">
                <a:solidFill>
                  <a:srgbClr val="000000"/>
                </a:solidFill>
              </a:rPr>
              <a:t>  Will study more later</a:t>
            </a:r>
          </a:p>
        </p:txBody>
      </p:sp>
      <p:graphicFrame>
        <p:nvGraphicFramePr>
          <p:cNvPr id="205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867400" y="1981200"/>
          <a:ext cx="60960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4" imgW="393480" imgH="342720" progId="Equation.3">
                  <p:embed/>
                </p:oleObj>
              </mc:Choice>
              <mc:Fallback>
                <p:oleObj name="Equation" r:id="rId4" imgW="3934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81200"/>
                        <a:ext cx="609600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8797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B1,2 vs. 3 Adjusted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576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B1,2 vs. 3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5 PCs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4320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B1 vs. 2 DWD</a:t>
            </a: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9747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B1 vs. 2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5050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5 PC view</a:t>
            </a: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0836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4 PC view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5241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Class Colors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9708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Adj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PCA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9786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Raw Data, Tree View</a:t>
            </a:r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9345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 on Colors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~10 % of Males are: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Red – Green Color Blind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Can’t distinguish Red vs. Green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Should use better scheme…</a:t>
            </a: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2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Chemo-metric Time Series, Control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885825"/>
            <a:ext cx="8458200" cy="5972175"/>
          </a:xfrm>
          <a:noFill/>
        </p:spPr>
      </p:pic>
    </p:spTree>
    <p:extLst>
      <p:ext uri="{BB962C8B-B14F-4D97-AF65-F5344CB8AC3E}">
        <p14:creationId xmlns:p14="http://schemas.microsoft.com/office/powerpoint/2010/main" val="2538663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91400" cy="720725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 About Tree 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6248400"/>
            <a:ext cx="8534400" cy="533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Can Miss Important Features</a:t>
            </a: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22" y="806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94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91400" cy="720725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 About Tree 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6248400"/>
            <a:ext cx="8534400" cy="533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Important Clusters, </a:t>
            </a:r>
            <a:r>
              <a:rPr lang="en-US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Coord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Axis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Dir’n</a:t>
            </a: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22" y="8825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Raw Data, Tree View</a:t>
            </a:r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1786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Raw Data, Array Tree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8" r="10104" b="66463"/>
          <a:stretch>
            <a:fillRect/>
          </a:stretch>
        </p:blipFill>
        <p:spPr>
          <a:xfrm>
            <a:off x="381000" y="2209800"/>
            <a:ext cx="8382000" cy="2309813"/>
          </a:xfrm>
          <a:noFill/>
        </p:spPr>
      </p:pic>
    </p:spTree>
    <p:extLst>
      <p:ext uri="{BB962C8B-B14F-4D97-AF65-F5344CB8AC3E}">
        <p14:creationId xmlns:p14="http://schemas.microsoft.com/office/powerpoint/2010/main" val="31891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Raw Array Tree, Source Colored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127125" y="5595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163513" y="2211388"/>
            <a:ext cx="8958262" cy="3455987"/>
            <a:chOff x="103" y="1393"/>
            <a:chExt cx="5643" cy="2177"/>
          </a:xfrm>
        </p:grpSpPr>
        <p:pic>
          <p:nvPicPr>
            <p:cNvPr id="53253" name="Picture 5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58" r="10104" b="66463"/>
            <a:stretch>
              <a:fillRect/>
            </a:stretch>
          </p:blipFill>
          <p:spPr bwMode="auto">
            <a:xfrm>
              <a:off x="241" y="1393"/>
              <a:ext cx="5274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41049" r="16058" b="51785"/>
            <a:stretch>
              <a:fillRect/>
            </a:stretch>
          </p:blipFill>
          <p:spPr bwMode="auto">
            <a:xfrm>
              <a:off x="103" y="2903"/>
              <a:ext cx="5643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77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Raw Array Tree, Batch Colored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127125" y="5595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163513" y="2211388"/>
            <a:ext cx="8958262" cy="3455987"/>
            <a:chOff x="103" y="1393"/>
            <a:chExt cx="5643" cy="2177"/>
          </a:xfrm>
        </p:grpSpPr>
        <p:pic>
          <p:nvPicPr>
            <p:cNvPr id="54277" name="Picture 5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58" r="10104" b="66463"/>
            <a:stretch>
              <a:fillRect/>
            </a:stretch>
          </p:blipFill>
          <p:spPr bwMode="auto">
            <a:xfrm>
              <a:off x="241" y="1393"/>
              <a:ext cx="5274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41049" r="16058" b="51785"/>
            <a:stretch>
              <a:fillRect/>
            </a:stretch>
          </p:blipFill>
          <p:spPr bwMode="auto">
            <a:xfrm>
              <a:off x="103" y="2903"/>
              <a:ext cx="5643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99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Raw Array Tree, Class Colored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127125" y="5595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163513" y="2211388"/>
            <a:ext cx="8958262" cy="3455987"/>
            <a:chOff x="103" y="1393"/>
            <a:chExt cx="5643" cy="2177"/>
          </a:xfrm>
        </p:grpSpPr>
        <p:pic>
          <p:nvPicPr>
            <p:cNvPr id="55301" name="Picture 5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58" r="10104" b="66463"/>
            <a:stretch>
              <a:fillRect/>
            </a:stretch>
          </p:blipFill>
          <p:spPr bwMode="auto">
            <a:xfrm>
              <a:off x="241" y="1393"/>
              <a:ext cx="5274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41049" r="16058" b="51785"/>
            <a:stretch>
              <a:fillRect/>
            </a:stretch>
          </p:blipFill>
          <p:spPr bwMode="auto">
            <a:xfrm>
              <a:off x="103" y="2903"/>
              <a:ext cx="5643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69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DWD Adjusted Data, Tree View</a:t>
            </a:r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3553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DWD Adjusted Data, Array Tree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 r="10104" b="70923"/>
          <a:stretch>
            <a:fillRect/>
          </a:stretch>
        </p:blipFill>
        <p:spPr>
          <a:xfrm>
            <a:off x="738188" y="2151063"/>
            <a:ext cx="7681912" cy="2632075"/>
          </a:xfrm>
          <a:noFill/>
        </p:spPr>
      </p:pic>
    </p:spTree>
    <p:extLst>
      <p:ext uri="{BB962C8B-B14F-4D97-AF65-F5344CB8AC3E}">
        <p14:creationId xmlns:p14="http://schemas.microsoft.com/office/powerpoint/2010/main" val="38125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443913" cy="990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DWD Adjusted Data, Source Colored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127125" y="5595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58372" name="Group 4"/>
          <p:cNvGrpSpPr>
            <a:grpSpLocks/>
          </p:cNvGrpSpPr>
          <p:nvPr/>
        </p:nvGrpSpPr>
        <p:grpSpPr bwMode="auto">
          <a:xfrm>
            <a:off x="538163" y="1676400"/>
            <a:ext cx="8148637" cy="3883025"/>
            <a:chOff x="339" y="1056"/>
            <a:chExt cx="5133" cy="2446"/>
          </a:xfrm>
        </p:grpSpPr>
        <p:pic>
          <p:nvPicPr>
            <p:cNvPr id="5837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6" t="41681" r="17842" b="52417"/>
            <a:stretch>
              <a:fillRect/>
            </a:stretch>
          </p:blipFill>
          <p:spPr bwMode="auto">
            <a:xfrm>
              <a:off x="339" y="3024"/>
              <a:ext cx="5005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r="10104" b="70923"/>
            <a:stretch>
              <a:fillRect/>
            </a:stretch>
          </p:blipFill>
          <p:spPr bwMode="auto">
            <a:xfrm>
              <a:off x="432" y="1056"/>
              <a:ext cx="5040" cy="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80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PCA can provide useful projection directions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But can’t “see everything”…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Reason: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  PCA finds dir’ns of </a:t>
            </a:r>
            <a:r>
              <a:rPr lang="en-US" sz="3200" i="1" smtClean="0">
                <a:solidFill>
                  <a:srgbClr val="000000"/>
                </a:solidFill>
                <a:sym typeface="Wingdings" pitchFamily="2" charset="2"/>
              </a:rPr>
              <a:t>maximal variation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  Which may </a:t>
            </a:r>
            <a:r>
              <a:rPr lang="en-US" sz="3200" i="1" smtClean="0">
                <a:solidFill>
                  <a:srgbClr val="000000"/>
                </a:solidFill>
                <a:sym typeface="Wingdings" pitchFamily="2" charset="2"/>
              </a:rPr>
              <a:t>obscure</a:t>
            </a:r>
            <a:r>
              <a:rPr lang="en-US" sz="3200" smtClean="0">
                <a:solidFill>
                  <a:srgbClr val="000000"/>
                </a:solidFill>
                <a:sym typeface="Wingdings" pitchFamily="2" charset="2"/>
              </a:rPr>
              <a:t> interesting structure</a:t>
            </a:r>
          </a:p>
          <a:p>
            <a:pPr eaLnBrk="1" hangingPunct="1">
              <a:spcBef>
                <a:spcPct val="50000"/>
              </a:spcBef>
            </a:pPr>
            <a:endParaRPr lang="en-US" sz="3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5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605713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DWD Adjusted Data, Batch Colored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127125" y="5595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457200" y="1676400"/>
            <a:ext cx="8229600" cy="3883025"/>
            <a:chOff x="288" y="1056"/>
            <a:chExt cx="5184" cy="2446"/>
          </a:xfrm>
        </p:grpSpPr>
        <p:pic>
          <p:nvPicPr>
            <p:cNvPr id="59397" name="Picture 5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41681" r="17842" b="52417"/>
            <a:stretch>
              <a:fillRect/>
            </a:stretch>
          </p:blipFill>
          <p:spPr bwMode="auto">
            <a:xfrm>
              <a:off x="288" y="3024"/>
              <a:ext cx="5058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r="10104" b="70923"/>
            <a:stretch>
              <a:fillRect/>
            </a:stretch>
          </p:blipFill>
          <p:spPr bwMode="auto">
            <a:xfrm>
              <a:off x="432" y="1056"/>
              <a:ext cx="5040" cy="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11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529513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DWD Adjusted Data, Class Colored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127125" y="5595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533400" y="1676400"/>
            <a:ext cx="8153400" cy="3806825"/>
            <a:chOff x="336" y="1056"/>
            <a:chExt cx="5136" cy="2398"/>
          </a:xfrm>
        </p:grpSpPr>
        <p:pic>
          <p:nvPicPr>
            <p:cNvPr id="60421" name="Picture 5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2" t="52417" r="13382" b="41681"/>
            <a:stretch>
              <a:fillRect/>
            </a:stretch>
          </p:blipFill>
          <p:spPr bwMode="auto">
            <a:xfrm>
              <a:off x="336" y="2976"/>
              <a:ext cx="5058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r="10104" b="70923"/>
            <a:stretch>
              <a:fillRect/>
            </a:stretch>
          </p:blipFill>
          <p:spPr bwMode="auto">
            <a:xfrm>
              <a:off x="432" y="1056"/>
              <a:ext cx="5040" cy="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1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8229600" cy="4540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DWD:  A look under the hood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</a:pP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Discrimination (DWD)</a:t>
            </a:r>
          </a:p>
          <a:p>
            <a:pPr marL="1027113" lvl="1" indent="-455613" eaLnBrk="1" hangingPunct="1">
              <a:lnSpc>
                <a:spcPct val="8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Modification of Support Vector Machine</a:t>
            </a:r>
          </a:p>
          <a:p>
            <a:pPr marL="1027113" lvl="1" indent="-455613" eaLnBrk="1" hangingPunct="1">
              <a:lnSpc>
                <a:spcPct val="8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</a:t>
            </a:r>
            <a:r>
              <a:rPr lang="en-US" altLang="ko-KR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altLang="ko-KR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1027113" lvl="1" indent="-455613" eaLnBrk="1" hangingPunct="1">
              <a:lnSpc>
                <a:spcPct val="8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Uses 2</a:t>
            </a:r>
            <a:r>
              <a:rPr lang="en-US" altLang="ko-KR" sz="3200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Order Cone programming</a:t>
            </a:r>
          </a:p>
          <a:p>
            <a:pPr marL="1027113" lvl="1" indent="-455613" eaLnBrk="1" hangingPunct="1">
              <a:lnSpc>
                <a:spcPct val="8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study later</a:t>
            </a:r>
          </a:p>
          <a:p>
            <a:pPr marL="457200" indent="-457200" eaLnBrk="1" hangingPunct="1">
              <a:lnSpc>
                <a:spcPct val="80000"/>
              </a:lnSpc>
            </a:pPr>
            <a:endParaRPr lang="en-US" altLang="ko-KR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lnSpc>
                <a:spcPct val="80000"/>
              </a:lnSpc>
            </a:pP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Goal:</a:t>
            </a:r>
          </a:p>
          <a:p>
            <a:pPr marL="1027113" lvl="1" indent="-455613" eaLnBrk="1" hangingPunct="1">
              <a:lnSpc>
                <a:spcPct val="8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altLang="ko-KR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</a:t>
            </a: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that separates data classes</a:t>
            </a:r>
          </a:p>
          <a:p>
            <a:pPr marL="1027113" lvl="1" indent="-455613" eaLnBrk="1" hangingPunct="1">
              <a:lnSpc>
                <a:spcPct val="8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en-US" altLang="ko-KR" sz="3200" smtClean="0">
                <a:solidFill>
                  <a:schemeClr val="bg2"/>
                </a:solidFill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</a:t>
            </a:r>
            <a:r>
              <a:rPr lang="en-US" altLang="ko-KR" sz="3200" smtClean="0">
                <a:solidFill>
                  <a:schemeClr val="bg2"/>
                </a:solidFill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possible way</a:t>
            </a:r>
          </a:p>
        </p:txBody>
      </p:sp>
    </p:spTree>
    <p:extLst>
      <p:ext uri="{BB962C8B-B14F-4D97-AF65-F5344CB8AC3E}">
        <p14:creationId xmlns:p14="http://schemas.microsoft.com/office/powerpoint/2010/main" val="42064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DWD:  Why not PC1?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81000" y="5257800"/>
            <a:ext cx="821372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 PC 1 Direction feels </a:t>
            </a:r>
            <a:r>
              <a:rPr lang="en-US" sz="2800" i="1" smtClean="0">
                <a:solidFill>
                  <a:srgbClr val="000000"/>
                </a:solidFill>
                <a:latin typeface="Tahoma" charset="0"/>
              </a:rPr>
              <a:t>variation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, not classes</a:t>
            </a:r>
          </a:p>
          <a:p>
            <a:pPr eaLnBrk="1" hangingPunct="1"/>
            <a:endParaRPr lang="en-US" sz="1200" smtClean="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FontTx/>
              <a:buChar char="-"/>
            </a:pP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 Also eliminates (important?) within class variation</a:t>
            </a:r>
          </a:p>
        </p:txBody>
      </p:sp>
      <p:pic>
        <p:nvPicPr>
          <p:cNvPr id="3" name="BiasAdjustToyEgMediumPC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2954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DWD:  Why not PC1?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8600" y="5181600"/>
            <a:ext cx="881697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 Direction driven by </a:t>
            </a:r>
            <a:r>
              <a:rPr lang="en-US" sz="2800" i="1" smtClean="0">
                <a:solidFill>
                  <a:srgbClr val="000000"/>
                </a:solidFill>
                <a:latin typeface="Tahoma" charset="0"/>
              </a:rPr>
              <a:t>classes</a:t>
            </a:r>
          </a:p>
          <a:p>
            <a:pPr eaLnBrk="1" hangingPunct="1">
              <a:lnSpc>
                <a:spcPct val="80000"/>
              </a:lnSpc>
            </a:pPr>
            <a:endParaRPr lang="en-US" sz="2800" i="1" smtClean="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 “Sliding” maintains (important?) within class variation</a:t>
            </a:r>
          </a:p>
        </p:txBody>
      </p:sp>
      <p:pic>
        <p:nvPicPr>
          <p:cNvPr id="3" name="BiasAdjustToyEgMediumDW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2192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 g. even worse for PCA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62000" y="5562600"/>
            <a:ext cx="60245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3200" smtClean="0">
                <a:solidFill>
                  <a:srgbClr val="000000"/>
                </a:solidFill>
                <a:latin typeface="Tahoma" charset="0"/>
              </a:rPr>
              <a:t>  PC1 direction is worst possible</a:t>
            </a:r>
            <a:endParaRPr lang="en-US" sz="3200" i="1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3" name="BiasAdjustToyEgHardPC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2192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easy for DWD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62000" y="5562600"/>
            <a:ext cx="723582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smtClean="0">
                <a:solidFill>
                  <a:srgbClr val="000000"/>
                </a:solidFill>
                <a:latin typeface="Tahoma" charset="0"/>
              </a:rPr>
              <a:t>Since DWD uses class label information</a:t>
            </a:r>
          </a:p>
          <a:p>
            <a:pPr eaLnBrk="1" hangingPunct="1"/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3" name="BiasAdjustToyEgHardDW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2954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8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 sz="4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does not solve all  problems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762000" y="5562600"/>
            <a:ext cx="79279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smtClean="0">
                <a:solidFill>
                  <a:srgbClr val="000000"/>
                </a:solidFill>
                <a:latin typeface="Tahoma" charset="0"/>
              </a:rPr>
              <a:t>Only handles means, not differing variation</a:t>
            </a:r>
          </a:p>
          <a:p>
            <a:pPr eaLnBrk="1" hangingPunct="1"/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3" name="BiasAdjustToyEgVHardDW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4478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4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229600" cy="4540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Benchmark Data Set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>
              <a:lnSpc>
                <a:spcPct val="110000"/>
              </a:lnSpc>
            </a:pP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 Cell Lines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benchmark, since </a:t>
            </a:r>
            <a:r>
              <a:rPr lang="en-US" altLang="ko-KR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cells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Web available: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24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http://discover.nci.nih.gov/datasetsNature2000.jsp</a:t>
            </a:r>
            <a:endParaRPr lang="en-US" altLang="ko-KR" sz="24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</a:t>
            </a: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cDNA and Affymetrix Platforms</a:t>
            </a:r>
          </a:p>
          <a:p>
            <a:pPr marL="457200" indent="-457200" eaLnBrk="1" hangingPunct="1">
              <a:lnSpc>
                <a:spcPct val="110000"/>
              </a:lnSpc>
            </a:pP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from Breast Cancer Data</a:t>
            </a:r>
          </a:p>
          <a:p>
            <a:pPr marL="1027113" lvl="1" indent="-455613" eaLnBrk="1" hangingPunct="1">
              <a:lnSpc>
                <a:spcPct val="110000"/>
              </a:lnSpc>
            </a:pPr>
            <a:r>
              <a:rPr lang="en-US" altLang="ko-K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had no common samples</a:t>
            </a:r>
          </a:p>
        </p:txBody>
      </p:sp>
    </p:spTree>
    <p:extLst>
      <p:ext uri="{BB962C8B-B14F-4D97-AF65-F5344CB8AC3E}">
        <p14:creationId xmlns:p14="http://schemas.microsoft.com/office/powerpoint/2010/main" val="33426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87630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Raw Data, Platform Colored</a:t>
            </a:r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1041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543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PCA, Toy E.g.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2" name="ToyEGAppleBananaPear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9525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18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772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Raw Data, Tree View</a:t>
            </a:r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2762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Raw Data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58767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Raw Data,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Adjustment</a:t>
            </a: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2284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0010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adjustment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69461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new scales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5875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63246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9532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DWD adjusted data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0393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Mean Adjustment</a:t>
            </a: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7517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0010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Mean Adjustment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154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Col. Mean Adj., Rescaled</a:t>
            </a:r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6159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view?</a:t>
            </a:r>
          </a:p>
        </p:txBody>
      </p:sp>
      <p:pic>
        <p:nvPicPr>
          <p:cNvPr id="23552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0904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&amp; Column Mean Adj.</a:t>
            </a:r>
          </a:p>
        </p:txBody>
      </p:sp>
      <p:pic>
        <p:nvPicPr>
          <p:cNvPr id="798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0122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DWD &amp; Column Mean Adjusted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0088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Stand. Dev. Adjustment</a:t>
            </a:r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67957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S.D. Adjustment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2077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Col. S.D. Adj., Rescaled</a:t>
            </a:r>
          </a:p>
        </p:txBody>
      </p:sp>
      <p:pic>
        <p:nvPicPr>
          <p:cNvPr id="839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3700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After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Column Stand. Dev. adjustment</a:t>
            </a:r>
          </a:p>
        </p:txBody>
      </p:sp>
      <p:pic>
        <p:nvPicPr>
          <p:cNvPr id="849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5871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</a:t>
            </a:r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1600"/>
            <a:ext cx="7786687" cy="5500688"/>
          </a:xfrm>
          <a:noFill/>
        </p:spPr>
      </p:pic>
    </p:spTree>
    <p:extLst>
      <p:ext uri="{BB962C8B-B14F-4D97-AF65-F5344CB8AC3E}">
        <p14:creationId xmlns:p14="http://schemas.microsoft.com/office/powerpoint/2010/main" val="42662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Data, Platform Colored</a:t>
            </a:r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5987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Data, Tree View</a:t>
            </a:r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0189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Data,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Melanoma Cluster</a:t>
            </a:r>
          </a:p>
        </p:txBody>
      </p:sp>
      <p:pic>
        <p:nvPicPr>
          <p:cNvPr id="890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666750" y="4067175"/>
            <a:ext cx="24384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BREAST.MDAMB435</a:t>
            </a:r>
          </a:p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BREAST.MDN     </a:t>
            </a:r>
          </a:p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MELAN.MALME3M  </a:t>
            </a:r>
          </a:p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MELAN.SKMEL2   </a:t>
            </a:r>
          </a:p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MELAN.SKMEL5   </a:t>
            </a:r>
          </a:p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MELAN.SKMEL28  </a:t>
            </a:r>
          </a:p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MELAN.M14      </a:t>
            </a:r>
          </a:p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MELAN.UACC62   </a:t>
            </a:r>
          </a:p>
          <a:p>
            <a:r>
              <a:rPr lang="en-US" smtClean="0">
                <a:solidFill>
                  <a:srgbClr val="FF0000"/>
                </a:solidFill>
                <a:latin typeface="Tahoma" charset="0"/>
              </a:rPr>
              <a:t>MELAN.UACC257</a:t>
            </a:r>
            <a:r>
              <a:rPr lang="en-US" smtClean="0">
                <a:solidFill>
                  <a:srgbClr val="FFFFFF"/>
                </a:solidFill>
                <a:latin typeface="Tahom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Views using DWD Dir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 (focus on biology)</a:t>
            </a:r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731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Fully Adjusted Data,</a:t>
            </a:r>
            <a:r>
              <a:rPr lang="en-US" altLang="ko-KR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Leukemia Cluster</a:t>
            </a:r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693738" y="4067175"/>
            <a:ext cx="18272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FF0000"/>
                </a:solidFill>
                <a:latin typeface="Tahoma" charset="0"/>
              </a:rPr>
              <a:t>LEUK.CCRFCEM </a:t>
            </a:r>
          </a:p>
          <a:p>
            <a:pPr eaLnBrk="1" hangingPunct="1"/>
            <a:r>
              <a:rPr lang="en-US" sz="1800" smtClean="0">
                <a:solidFill>
                  <a:srgbClr val="FF0000"/>
                </a:solidFill>
                <a:latin typeface="Tahoma" charset="0"/>
              </a:rPr>
              <a:t>LEUK.K562    </a:t>
            </a:r>
          </a:p>
          <a:p>
            <a:pPr eaLnBrk="1" hangingPunct="1"/>
            <a:r>
              <a:rPr lang="en-US" sz="1800" smtClean="0">
                <a:solidFill>
                  <a:srgbClr val="FF0000"/>
                </a:solidFill>
                <a:latin typeface="Tahoma" charset="0"/>
              </a:rPr>
              <a:t>LEUK.MOLT4   </a:t>
            </a:r>
          </a:p>
          <a:p>
            <a:pPr eaLnBrk="1" hangingPunct="1"/>
            <a:r>
              <a:rPr lang="en-US" sz="1800" smtClean="0">
                <a:solidFill>
                  <a:srgbClr val="FF0000"/>
                </a:solidFill>
                <a:latin typeface="Tahoma" charset="0"/>
              </a:rPr>
              <a:t>LEUK.HL60    </a:t>
            </a:r>
          </a:p>
          <a:p>
            <a:pPr eaLnBrk="1" hangingPunct="1"/>
            <a:r>
              <a:rPr lang="en-US" sz="1800" smtClean="0">
                <a:solidFill>
                  <a:srgbClr val="FF0000"/>
                </a:solidFill>
                <a:latin typeface="Tahoma" charset="0"/>
              </a:rPr>
              <a:t>LEUK.RPMI8266</a:t>
            </a:r>
          </a:p>
          <a:p>
            <a:pPr eaLnBrk="1" hangingPunct="1"/>
            <a:r>
              <a:rPr lang="en-US" sz="1800" smtClean="0">
                <a:solidFill>
                  <a:srgbClr val="FF0000"/>
                </a:solidFill>
                <a:latin typeface="Tahoma" charset="0"/>
              </a:rPr>
              <a:t>LEUK.SR </a:t>
            </a:r>
          </a:p>
        </p:txBody>
      </p:sp>
    </p:spTree>
    <p:extLst>
      <p:ext uri="{BB962C8B-B14F-4D97-AF65-F5344CB8AC3E}">
        <p14:creationId xmlns:p14="http://schemas.microsoft.com/office/powerpoint/2010/main" val="465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DWD Appl’n: Visualization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PCA limitations</a:t>
            </a:r>
          </a:p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uses class info</a:t>
            </a:r>
          </a:p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Hence can “better separate known classes”</a:t>
            </a:r>
          </a:p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this for pairs of classes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(DWD just on those, ignore others)</a:t>
            </a:r>
          </a:p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Carefully choose pairs in NCI 60 data</a:t>
            </a:r>
          </a:p>
          <a:p>
            <a:pPr marL="457200" indent="-457200"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Shows Effectiveness of Adjustment</a:t>
            </a:r>
          </a:p>
        </p:txBody>
      </p:sp>
    </p:spTree>
    <p:extLst>
      <p:ext uri="{BB962C8B-B14F-4D97-AF65-F5344CB8AC3E}">
        <p14:creationId xmlns:p14="http://schemas.microsoft.com/office/powerpoint/2010/main" val="1752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Views using DWD Dir</a:t>
            </a:r>
            <a:r>
              <a:rPr lang="en-US" altLang="ko-KR" smtClean="0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 (focus on biology)</a:t>
            </a:r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2666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990600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 cancer types clearly distinct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altLang="ko-KR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Renal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CNS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Ovar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 smtClean="0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these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carefully chosen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directions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Others less clear cut</a:t>
            </a:r>
          </a:p>
          <a:p>
            <a:pPr marL="857250" lvl="1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NSCLC   (at least 3 subtypes)</a:t>
            </a:r>
          </a:p>
          <a:p>
            <a:pPr marL="857250" lvl="1" indent="-457200" eaLnBrk="1" hangingPunct="1"/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Breast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(4 published subtypes)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adjustment was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effective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(very few black connectors visible)</a:t>
            </a:r>
          </a:p>
        </p:txBody>
      </p:sp>
    </p:spTree>
    <p:extLst>
      <p:ext uri="{BB962C8B-B14F-4D97-AF65-F5344CB8AC3E}">
        <p14:creationId xmlns:p14="http://schemas.microsoft.com/office/powerpoint/2010/main" val="37257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to try similar analyses?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Available from UNC Site License</a:t>
            </a:r>
          </a:p>
          <a:p>
            <a:pPr marL="0" indent="0" eaLnBrk="1" hangingPunct="1"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Download Software: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Google “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Software”</a:t>
            </a: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85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Choose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" y="1485900"/>
            <a:ext cx="774954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590800" y="4572000"/>
            <a:ext cx="3810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905000" y="1143000"/>
            <a:ext cx="1752600" cy="3429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1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" y="1692592"/>
            <a:ext cx="8776335" cy="51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Download .zip File,  &amp; Expand to 3 Directories</a:t>
            </a:r>
          </a:p>
        </p:txBody>
      </p:sp>
      <p:sp>
        <p:nvSpPr>
          <p:cNvPr id="2" name="Oval 1"/>
          <p:cNvSpPr/>
          <p:nvPr/>
        </p:nvSpPr>
        <p:spPr>
          <a:xfrm>
            <a:off x="0" y="5715000"/>
            <a:ext cx="89916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86000" y="1371600"/>
            <a:ext cx="990600" cy="4343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4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600200"/>
            <a:ext cx="75819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these is </a:t>
            </a:r>
            <a:r>
              <a:rPr lang="en-US" altLang="ko-KR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Path</a:t>
            </a:r>
          </a:p>
        </p:txBody>
      </p:sp>
    </p:spTree>
    <p:extLst>
      <p:ext uri="{BB962C8B-B14F-4D97-AF65-F5344CB8AC3E}">
        <p14:creationId xmlns:p14="http://schemas.microsoft.com/office/powerpoint/2010/main" val="29441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t="3125" r="25403" b="24375"/>
          <a:stretch/>
        </p:blipFill>
        <p:spPr bwMode="auto">
          <a:xfrm>
            <a:off x="1554480" y="1554480"/>
            <a:ext cx="758952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these is </a:t>
            </a:r>
            <a:r>
              <a:rPr lang="en-US" altLang="ko-KR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Path</a:t>
            </a:r>
          </a:p>
        </p:txBody>
      </p:sp>
      <p:sp>
        <p:nvSpPr>
          <p:cNvPr id="2" name="Oval 1"/>
          <p:cNvSpPr/>
          <p:nvPr/>
        </p:nvSpPr>
        <p:spPr>
          <a:xfrm>
            <a:off x="1773641" y="3383280"/>
            <a:ext cx="817159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endCxn id="2" idx="7"/>
          </p:cNvCxnSpPr>
          <p:nvPr/>
        </p:nvCxnSpPr>
        <p:spPr>
          <a:xfrm flipH="1">
            <a:off x="2471130" y="1371600"/>
            <a:ext cx="1872270" cy="20451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5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has Modalities:</a:t>
            </a:r>
          </a:p>
          <a:p>
            <a:pPr marL="0" indent="0" eaLnBrk="1" hangingPunct="1"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Interpreted    (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ype Commands)</a:t>
            </a:r>
          </a:p>
          <a:p>
            <a:pPr eaLnBrk="1" hangingPunct="1">
              <a:buFont typeface="Wingdings" pitchFamily="2" charset="2"/>
              <a:buChar char="q"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Batch    (Run “Script Files”)</a:t>
            </a:r>
          </a:p>
        </p:txBody>
      </p:sp>
    </p:spTree>
    <p:extLst>
      <p:ext uri="{BB962C8B-B14F-4D97-AF65-F5344CB8AC3E}">
        <p14:creationId xmlns:p14="http://schemas.microsoft.com/office/powerpoint/2010/main" val="2322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3083</TotalTime>
  <Words>2395</Words>
  <Application>Microsoft Office PowerPoint</Application>
  <PresentationFormat>On-screen Show (4:3)</PresentationFormat>
  <Paragraphs>622</Paragraphs>
  <Slides>143</Slides>
  <Notes>143</Notes>
  <HiddenSlides>0</HiddenSlides>
  <MMClips>8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1" baseType="lpstr">
      <vt:lpstr>1_Default Design</vt:lpstr>
      <vt:lpstr>Default Design</vt:lpstr>
      <vt:lpstr>2_Default Design</vt:lpstr>
      <vt:lpstr>4_Default Design</vt:lpstr>
      <vt:lpstr>5_Default Design</vt:lpstr>
      <vt:lpstr>6_Default Design</vt:lpstr>
      <vt:lpstr>3_Default Design</vt:lpstr>
      <vt:lpstr>Equation</vt:lpstr>
      <vt:lpstr>Statistics – O. R. 891 Object Oriented Data Analysis</vt:lpstr>
      <vt:lpstr>PCA Terminology</vt:lpstr>
      <vt:lpstr>Time Series of Curves</vt:lpstr>
      <vt:lpstr>T. S. Toy E.g., PCA Scatterplot</vt:lpstr>
      <vt:lpstr>Chemo-metric Time Series, Control</vt:lpstr>
      <vt:lpstr>Limitation of PCA</vt:lpstr>
      <vt:lpstr>Limitation of PCA, Toy E.g.</vt:lpstr>
      <vt:lpstr>NCI 60:  Can we find classes Using PCA view?</vt:lpstr>
      <vt:lpstr>NCI 60:  Views using DWD Dir’ns (focus on biology)</vt:lpstr>
      <vt:lpstr>Yeast Cell Cycle Data</vt:lpstr>
      <vt:lpstr>Yeast Cell Cycle Data</vt:lpstr>
      <vt:lpstr>Yeast Cell Cycle Data, FDA View</vt:lpstr>
      <vt:lpstr>Yeast Cell Cycle Data, FDA View</vt:lpstr>
      <vt:lpstr>Yeast Cell Cycle Data, FDA View</vt:lpstr>
      <vt:lpstr>Yeast Cell Cycle Data, FDA View</vt:lpstr>
      <vt:lpstr>Fourier Basis</vt:lpstr>
      <vt:lpstr>Yeast Cell Cycle Data, FDA View</vt:lpstr>
      <vt:lpstr>Fourier Basis</vt:lpstr>
      <vt:lpstr>Yeast Cell Cycles, Freq. 2 Proj.</vt:lpstr>
      <vt:lpstr>Yeast Cell Cycles, Freq. 2 Proj.</vt:lpstr>
      <vt:lpstr>Frequency 2 Analysis</vt:lpstr>
      <vt:lpstr>Frequency 2 Analysis</vt:lpstr>
      <vt:lpstr>Frequency 2 Analysis</vt:lpstr>
      <vt:lpstr>Batch and Source Adjustment</vt:lpstr>
      <vt:lpstr>Idea Behind Adjustment</vt:lpstr>
      <vt:lpstr>Source Batch Adj:  Raw Breast Cancer data</vt:lpstr>
      <vt:lpstr>Source Batch Adj:  Source Colors</vt:lpstr>
      <vt:lpstr>Source Batch Adj:  Batch Colors</vt:lpstr>
      <vt:lpstr>Source Batch Adj:  Biological Class Colors</vt:lpstr>
      <vt:lpstr>Source Batch Adj:  Biological Class Col. &amp; Symbols</vt:lpstr>
      <vt:lpstr>Source Batch Adj:  Biological Class Symbols</vt:lpstr>
      <vt:lpstr>Source Batch Adj:  Source Colors</vt:lpstr>
      <vt:lpstr>Source Batch Adj:  PC 1-3 &amp; DWD direction</vt:lpstr>
      <vt:lpstr>Source Batch Adj:  DWD Source Adjustment</vt:lpstr>
      <vt:lpstr>Source Batch Adj:  Source Adj’d, PCA view</vt:lpstr>
      <vt:lpstr>Source Batch Adj:  Source Adj’d, Class Colored</vt:lpstr>
      <vt:lpstr>Source Batch Adj:  Source Adj’d, Batch Colored</vt:lpstr>
      <vt:lpstr>Source Batch Adj:  Source Adj’d, 5 PCs</vt:lpstr>
      <vt:lpstr>Source Batch Adj:  S. Adj’d, Batch 1,2 vs. 3 DWD</vt:lpstr>
      <vt:lpstr>Source Batch Adj:  S. &amp; B1,2 vs. 3 Adjusted</vt:lpstr>
      <vt:lpstr>Source Batch Adj:  S. &amp; B1,2 vs. 3 Adj’d, 5 PCs</vt:lpstr>
      <vt:lpstr>Source Batch Adj:  S. &amp; B Adj’d, B1 vs. 2 DWD</vt:lpstr>
      <vt:lpstr>Source Batch Adj:  S. &amp; B Adj’d, B1 vs. 2 Adj’d</vt:lpstr>
      <vt:lpstr>Source Batch Adj:  S. &amp; B Adj’d, 5 PC view</vt:lpstr>
      <vt:lpstr>Source Batch Adj:  S. &amp; B Adj’d, 4 PC view</vt:lpstr>
      <vt:lpstr>Source Batch Adj:  S. &amp; B Adj’d, Class Colors</vt:lpstr>
      <vt:lpstr>Source Batch Adj:  S. &amp; B Adj’d, Adj’d PCA</vt:lpstr>
      <vt:lpstr>Source Batch Adj:  Raw Data, Tree View</vt:lpstr>
      <vt:lpstr>Caution on Colors</vt:lpstr>
      <vt:lpstr>Caution About Tree View</vt:lpstr>
      <vt:lpstr>Caution About Tree View</vt:lpstr>
      <vt:lpstr>Source Batch Adj:  Raw Data, Tree View</vt:lpstr>
      <vt:lpstr>Source Batch Adj:  Raw Data, Array Tree</vt:lpstr>
      <vt:lpstr>Source Batch Adj:  Raw Array Tree, Source Colored</vt:lpstr>
      <vt:lpstr>Source Batch Adj:  Raw Array Tree, Batch Colored</vt:lpstr>
      <vt:lpstr>Source Batch Adj:  Raw Array Tree, Class Colored</vt:lpstr>
      <vt:lpstr>Source Batch Adj:  DWD Adjusted Data, Tree View</vt:lpstr>
      <vt:lpstr>Source Batch Adj:  DWD Adjusted Data, Array Tree</vt:lpstr>
      <vt:lpstr>Source Batch Adj: DWD Adjusted Data, Source Colored</vt:lpstr>
      <vt:lpstr>Source Batch Adj: DWD Adjusted Data, Batch Colored</vt:lpstr>
      <vt:lpstr>Source Batch Adj: DWD Adjusted Data, Class Colored</vt:lpstr>
      <vt:lpstr>DWD:  A look under the hood</vt:lpstr>
      <vt:lpstr>DWD:  Why not PC1?</vt:lpstr>
      <vt:lpstr>DWD:  Why not PC1?</vt:lpstr>
      <vt:lpstr>E. g. even worse for PCA</vt:lpstr>
      <vt:lpstr>But easy for DWD</vt:lpstr>
      <vt:lpstr>DWD does not solve all  problems</vt:lpstr>
      <vt:lpstr>Interesting Benchmark Data Set</vt:lpstr>
      <vt:lpstr>NCI 60:  Raw Data, Platform Colored</vt:lpstr>
      <vt:lpstr>NCI 60:  Raw Data, Tree View</vt:lpstr>
      <vt:lpstr>NCI 60:  Raw Data</vt:lpstr>
      <vt:lpstr>NCI 60:  Raw Data, Before DWD Adjustment</vt:lpstr>
      <vt:lpstr>NCI 60:  Before &amp; After DWD adjustment</vt:lpstr>
      <vt:lpstr>NCI 60:  Before &amp; After, new scales</vt:lpstr>
      <vt:lpstr>NCI 60:  After DWD</vt:lpstr>
      <vt:lpstr>NCI 60:  DWD adjusted data</vt:lpstr>
      <vt:lpstr>NCI 60:  Before Column Mean Adjustment</vt:lpstr>
      <vt:lpstr>NCI 60:  Before &amp; After Column Mean Adjustment</vt:lpstr>
      <vt:lpstr>NCI 60:  Before &amp; After Col. Mean Adj., Rescaled</vt:lpstr>
      <vt:lpstr>NCI 60:  After DWD &amp; Column Mean Adj.</vt:lpstr>
      <vt:lpstr>NCI 60:  DWD &amp; Column Mean Adjusted</vt:lpstr>
      <vt:lpstr>NCI 60:  Before Column Stand. Dev. Adjustment</vt:lpstr>
      <vt:lpstr>NCI 60:  Before and After Column S.D. Adjustment</vt:lpstr>
      <vt:lpstr>NCI 60:  Before and After Col. S.D. Adj., Rescaled</vt:lpstr>
      <vt:lpstr>NCI 60:  After Column Stand. Dev. adjustment</vt:lpstr>
      <vt:lpstr>NCI 60:  Fully Adjusted Data</vt:lpstr>
      <vt:lpstr>NCI 60:  Fully Adjusted Data, Platform Colored</vt:lpstr>
      <vt:lpstr>NCI 60:  Fully Adjusted Data, Tree View</vt:lpstr>
      <vt:lpstr>NCI 60:  Fully Adjusted Data, Melanoma Cluster</vt:lpstr>
      <vt:lpstr>NCI 60:  Fully Adjusted Data, Leukemia Cluster</vt:lpstr>
      <vt:lpstr>Another DWD Appl’n: Visualization</vt:lpstr>
      <vt:lpstr>NCI 60:  Views using DWD Dir’ns (focus on biology)</vt:lpstr>
      <vt:lpstr>DWD Visualization of NCI 60 Data</vt:lpstr>
      <vt:lpstr>Matlab Software</vt:lpstr>
      <vt:lpstr>Matlab Software</vt:lpstr>
      <vt:lpstr>Matlab Software</vt:lpstr>
      <vt:lpstr>Matlab Software</vt:lpstr>
      <vt:lpstr>Matlab Software</vt:lpstr>
      <vt:lpstr>Matlab Basics</vt:lpstr>
      <vt:lpstr>Matlab Basics</vt:lpstr>
      <vt:lpstr>Matlab Basics</vt:lpstr>
      <vt:lpstr>Matlab Basics</vt:lpstr>
      <vt:lpstr>Matlab Basics</vt:lpstr>
      <vt:lpstr>Matlab Basics</vt:lpstr>
      <vt:lpstr>Matlab Basics</vt:lpstr>
      <vt:lpstr>Matlab Basics</vt:lpstr>
      <vt:lpstr>Matlab Basics</vt:lpstr>
      <vt:lpstr>Matlab Basics</vt:lpstr>
      <vt:lpstr>Matlab Basics</vt:lpstr>
      <vt:lpstr>Matlab Basics</vt:lpstr>
      <vt:lpstr>Matlab Basics</vt:lpstr>
      <vt:lpstr>Matlab Script Files</vt:lpstr>
      <vt:lpstr>Functional Data Analysis</vt:lpstr>
      <vt:lpstr>Functional Data Analysis</vt:lpstr>
      <vt:lpstr>Functional Data Analysis</vt:lpstr>
      <vt:lpstr>Functional Data Analysis</vt:lpstr>
      <vt:lpstr>Functional Data Analysis</vt:lpstr>
      <vt:lpstr>Functional Data Analysis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Matlab Script Files</vt:lpstr>
      <vt:lpstr>Cornea Data</vt:lpstr>
      <vt:lpstr>Cornea Data</vt:lpstr>
      <vt:lpstr>Cornea Data</vt:lpstr>
      <vt:lpstr>Cornea Data</vt:lpstr>
      <vt:lpstr>Cornea Data</vt:lpstr>
    </vt:vector>
  </TitlesOfParts>
  <Company>Dell Computer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Lenovo User</cp:lastModifiedBy>
  <cp:revision>136</cp:revision>
  <dcterms:created xsi:type="dcterms:W3CDTF">2001-06-08T01:38:43Z</dcterms:created>
  <dcterms:modified xsi:type="dcterms:W3CDTF">2012-08-28T18:31:10Z</dcterms:modified>
</cp:coreProperties>
</file>