
<file path=[Content_Types].xml><?xml version="1.0" encoding="utf-8"?>
<Types xmlns="http://schemas.openxmlformats.org/package/2006/content-types">
  <Default Extension="png" ContentType="image/png"/>
  <Default Extension="MPG" ContentType="vide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5" r:id="rId2"/>
    <p:sldMasterId id="2147483733" r:id="rId3"/>
    <p:sldMasterId id="2147483747" r:id="rId4"/>
    <p:sldMasterId id="2147483761" r:id="rId5"/>
    <p:sldMasterId id="2147483773" r:id="rId6"/>
  </p:sldMasterIdLst>
  <p:notesMasterIdLst>
    <p:notesMasterId r:id="rId97"/>
  </p:notesMasterIdLst>
  <p:sldIdLst>
    <p:sldId id="262" r:id="rId7"/>
    <p:sldId id="486" r:id="rId8"/>
    <p:sldId id="491" r:id="rId9"/>
    <p:sldId id="492" r:id="rId10"/>
    <p:sldId id="541" r:id="rId11"/>
    <p:sldId id="542" r:id="rId12"/>
    <p:sldId id="604" r:id="rId13"/>
    <p:sldId id="835" r:id="rId14"/>
    <p:sldId id="836" r:id="rId15"/>
    <p:sldId id="650" r:id="rId16"/>
    <p:sldId id="654" r:id="rId17"/>
    <p:sldId id="655" r:id="rId18"/>
    <p:sldId id="656" r:id="rId19"/>
    <p:sldId id="658" r:id="rId20"/>
    <p:sldId id="657" r:id="rId21"/>
    <p:sldId id="659" r:id="rId22"/>
    <p:sldId id="660" r:id="rId23"/>
    <p:sldId id="661" r:id="rId24"/>
    <p:sldId id="662" r:id="rId25"/>
    <p:sldId id="663" r:id="rId26"/>
    <p:sldId id="664" r:id="rId27"/>
    <p:sldId id="665" r:id="rId28"/>
    <p:sldId id="666" r:id="rId29"/>
    <p:sldId id="667" r:id="rId30"/>
    <p:sldId id="668" r:id="rId31"/>
    <p:sldId id="669" r:id="rId32"/>
    <p:sldId id="670" r:id="rId33"/>
    <p:sldId id="671" r:id="rId34"/>
    <p:sldId id="672" r:id="rId35"/>
    <p:sldId id="673" r:id="rId36"/>
    <p:sldId id="674" r:id="rId37"/>
    <p:sldId id="675" r:id="rId38"/>
    <p:sldId id="676" r:id="rId39"/>
    <p:sldId id="677" r:id="rId40"/>
    <p:sldId id="678" r:id="rId41"/>
    <p:sldId id="704" r:id="rId42"/>
    <p:sldId id="679" r:id="rId43"/>
    <p:sldId id="680" r:id="rId44"/>
    <p:sldId id="681" r:id="rId45"/>
    <p:sldId id="682" r:id="rId46"/>
    <p:sldId id="683" r:id="rId47"/>
    <p:sldId id="684" r:id="rId48"/>
    <p:sldId id="685" r:id="rId49"/>
    <p:sldId id="686" r:id="rId50"/>
    <p:sldId id="687" r:id="rId51"/>
    <p:sldId id="688" r:id="rId52"/>
    <p:sldId id="689" r:id="rId53"/>
    <p:sldId id="690" r:id="rId54"/>
    <p:sldId id="691" r:id="rId55"/>
    <p:sldId id="692" r:id="rId56"/>
    <p:sldId id="693" r:id="rId57"/>
    <p:sldId id="694" r:id="rId58"/>
    <p:sldId id="695" r:id="rId59"/>
    <p:sldId id="696" r:id="rId60"/>
    <p:sldId id="697" r:id="rId61"/>
    <p:sldId id="698" r:id="rId62"/>
    <p:sldId id="699" r:id="rId63"/>
    <p:sldId id="700" r:id="rId64"/>
    <p:sldId id="701" r:id="rId65"/>
    <p:sldId id="702" r:id="rId66"/>
    <p:sldId id="703" r:id="rId67"/>
    <p:sldId id="705" r:id="rId68"/>
    <p:sldId id="757" r:id="rId69"/>
    <p:sldId id="758" r:id="rId70"/>
    <p:sldId id="706" r:id="rId71"/>
    <p:sldId id="707" r:id="rId72"/>
    <p:sldId id="708" r:id="rId73"/>
    <p:sldId id="709" r:id="rId74"/>
    <p:sldId id="710" r:id="rId75"/>
    <p:sldId id="711" r:id="rId76"/>
    <p:sldId id="760" r:id="rId77"/>
    <p:sldId id="761" r:id="rId78"/>
    <p:sldId id="762" r:id="rId79"/>
    <p:sldId id="712" r:id="rId80"/>
    <p:sldId id="713" r:id="rId81"/>
    <p:sldId id="714" r:id="rId82"/>
    <p:sldId id="715" r:id="rId83"/>
    <p:sldId id="716" r:id="rId84"/>
    <p:sldId id="717" r:id="rId85"/>
    <p:sldId id="718" r:id="rId86"/>
    <p:sldId id="752" r:id="rId87"/>
    <p:sldId id="719" r:id="rId88"/>
    <p:sldId id="753" r:id="rId89"/>
    <p:sldId id="751" r:id="rId90"/>
    <p:sldId id="755" r:id="rId91"/>
    <p:sldId id="720" r:id="rId92"/>
    <p:sldId id="756" r:id="rId93"/>
    <p:sldId id="754" r:id="rId94"/>
    <p:sldId id="721" r:id="rId95"/>
    <p:sldId id="722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99FF99"/>
    <a:srgbClr val="FFB279"/>
    <a:srgbClr val="DA71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104" d="100"/>
          <a:sy n="104" d="100"/>
        </p:scale>
        <p:origin x="-1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5" Type="http://schemas.openxmlformats.org/officeDocument/2006/relationships/image" Target="../media/image31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FC97B4-F736-4F48-B19F-5145D5E4BD2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B7685-39BD-4158-B49C-24ECB0A463A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06F712-E4F3-423C-8CA1-8FC87C1FA14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AB9F10-C2A3-4A8B-A9E9-A049F239A9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D4FEC-A2A1-4373-98DE-391147B20D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51D12-A53C-4E62-AC5A-E4A65EA5E4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CDF317-5F3A-4FB4-8264-3EFAA1C4101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F48DBD-114D-4CE3-8494-4747230FBA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399FD-AD1C-46DE-86A1-10EB412034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B22AE-8E2F-431A-839C-351ADE2B6EC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64B527-266F-4FD5-8714-D7EBF362E20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3ECB9C-90F3-4EFB-B065-AAACA68E18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D25ACF-4ADD-4E06-8B36-AB4D8298638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EC8DE1-8374-4BC7-BA20-E7D874A281D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86F7E-12EF-45C3-B958-1D7367DE2E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7695BD-9B6F-4DFE-9AF6-E3A4898265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ABB89B-B9EC-4DE6-9947-80E48EC077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179F1-2C3A-4CBA-8D2B-E53C02A02BF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84F334-B2D7-475B-A05D-FAAFDB6FE7F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16B312-53F4-4176-9114-9CE00712EC9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2B47B5-36F4-4373-A3E9-2A28DB8F15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1E6399-B0B5-4ED8-ACA6-969D062FEA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551E46-3B6A-42C9-A3F5-2725EB5A18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96DA61-88D9-4D1D-8BC6-19E47368C9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F2C2ED-52A2-4F48-9D1B-19936370DFD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3A3BF1-CB16-4F5F-97A7-C35A10FDE5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0E8251-31EE-4EDC-B223-5D46F6CD73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1BE9F-82A9-4652-98DB-D574017B32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91BE9F-82A9-4652-98DB-D574017B32A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9412F-AD30-4638-816E-080CE889CA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542806-B889-47C8-841F-0BD3456E40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7140FA-4D01-4891-8351-A2A4CE5255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09BE04-F2CC-4DA0-9BA4-49CFC922235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F5E621-4CFD-4C81-BC44-23D1B633AD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526EB-9A6A-4CFC-94CA-6DFDA7D677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E13D82-195F-4E5A-8C91-8A9AEF71A0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2E89AC-FDBD-46EE-9A94-EF4A4D5FAC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7B7327-7033-488E-B96B-1D44A47627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420036-BE6D-46D2-92EE-227B71CFEA0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D40A3-E1FC-4CA5-8668-31030197C7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93CA36-481D-4854-90B6-7A06AD41BA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99DB28-26E7-490C-8AAC-B75E2A5406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17D6CE-A88D-439B-82E9-5826624E24C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F3D974-8C72-48A9-B0D8-22E872185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624F68-7683-4184-BA7B-DBCE622C3E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AF3C9A-67AC-41D8-B381-70277147290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121F1E-750B-46AC-9E1D-A244C641C9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90AA4-761A-47D4-ABE5-577A737842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5BB927-47DB-4A46-9CBB-65338F61A1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714A50-AFD6-42F9-A517-594E1DE3CD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99CCF3-EA1C-42DE-B0FE-C21145CFFA0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B204E-939E-4BBD-B2FB-0DCAAFBCF42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040641-E4CE-43AF-AF0A-E8DBCA5B18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F5EAB-8533-4166-9173-28AF6A76D9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837711-6CA0-4632-928A-ED8A140ABB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5240C-A619-4AEB-82AE-ACFAB3E83B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7A71D-C689-40CD-810C-49014A4296F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9A1A55D-EA3F-4EBD-A1F8-167FF6A7B14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C7F769-1B12-43BC-A8EF-81E617F3DC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A83297-C2CB-468D-B9BB-0598B19D488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71261A-42C6-4CDE-BBB4-F8D158FC26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D938BF-46BD-4A98-8BF0-867EA6CD64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73CE04-DCEF-4961-866F-2480AC1478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06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1F6511-8EFF-4FD0-8218-DFCFC146BB5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2344D1-04C9-4188-B146-56F817BFF69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16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A816519-1E8A-4A96-A744-A617928010A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4E126B-E5A2-41EC-AD21-8B818A3CF9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27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202E075-CBB8-4D8E-B7A3-A17EBEC0CC8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69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5E9F2-1ED8-417E-ADB2-6E40AA848D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A40795-1EEA-4486-9E30-455AF659A7F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B15B14-A499-4B8A-8355-412045C181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D16EB48-2D04-4D36-B01B-8E947E03A18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A449D1-6312-46DB-9E3A-1C4CB3D151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6F8FCA2-E9F4-4E36-A2D9-59D1D24D09B2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3FD89-ABAE-4151-A68D-F5C9B4E560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56FADE-94AF-4E25-8C91-0868921F3EF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2AAC1-C1F9-4014-A40A-8F3DD25FEC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6BD1A3-F4A5-4D89-970E-40CB38B1C11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77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D025AF-74C2-43A1-BA97-B41BC4C670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8C284F-2834-4434-9881-934D91FC0AC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E041AF-026D-4B03-8610-16B9D4B6A6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93655-8AE8-4D93-BE8A-AD986D3324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93655-8AE8-4D93-BE8A-AD986D3324C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2CFEE0-DC50-4197-B377-8F8FD9EF7E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E62C41-0855-4D14-9FDF-7DD5DADC8A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76C2-E766-41D7-B04D-B908E38C1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7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1075-C95C-4521-BF99-27CF364969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2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98FD-F7DD-41C8-B6F1-91BB72F020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5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C775-CC03-4E80-A2EF-EC7B858647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28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9437-3E16-41C6-A3EE-A879464237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95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E8C2-36A6-4B49-9513-1500CE95F7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3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56F8-E549-4C81-854F-456D612320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85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6B70-2898-4665-AC93-B2EE07A8C7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1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0504-783C-4527-AE2F-321357B428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51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F452-1B7C-4C16-A5B9-AC434DF607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18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3B35-AE3C-4351-A603-3E43FE4A0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10E7-A11F-4EEC-8E6B-A4C937829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23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7587-BAA6-428B-820A-EE07E8833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93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76C2-E766-41D7-B04D-B908E38C1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3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1075-C95C-4521-BF99-27CF364969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10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98FD-F7DD-41C8-B6F1-91BB72F020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C775-CC03-4E80-A2EF-EC7B858647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48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9437-3E16-41C6-A3EE-A879464237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87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E8C2-36A6-4B49-9513-1500CE95F7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5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56F8-E549-4C81-854F-456D612320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0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6B70-2898-4665-AC93-B2EE07A8C7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30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0504-783C-4527-AE2F-321357B428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0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F452-1B7C-4C16-A5B9-AC434DF607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85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3B35-AE3C-4351-A603-3E43FE4A0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77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10E7-A11F-4EEC-8E6B-A4C937829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42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7587-BAA6-428B-820A-EE07E8833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B332-0BD1-4E51-8ABE-F34B5D1725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33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9EBB-652D-4692-A336-92E134DB92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44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BFBD-3515-4D22-A18E-2D792AF24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8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47871-3601-4066-93A0-4D625E78C5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56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2FFF-F2CF-431B-AF57-A0B7E59474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12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C5B36-CB64-4865-9276-EDA366E3A7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7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EB46B-A388-42CF-8AEC-E44F9DF715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44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90B5-1A90-4346-AEF6-8F71BE0800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08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CBEA-EEED-4D2D-A4E5-F19BBBD52B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51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588E1-C0EA-4898-8EE8-695624382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717B-1B6F-4603-91B6-A762854656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23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A608C-846B-49A8-A377-898352D8EE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63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2D92-2FCE-4589-8F4E-0C77703109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4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08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41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78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12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76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20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6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170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02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98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FAA1-F18A-4537-B3BE-371DE7F41B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64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34CC-7726-4EB4-91AA-3824C7FCF7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631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7719-9162-4769-81AE-19FBABAD62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14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00C58-388E-4C53-BA5D-F85D6C9470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082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B71D-880E-4682-9206-CA41D88B75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95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A6FB-0266-4FE2-AAA8-997EEE915F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2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BDE0-AE2A-46BD-9427-44FE4262A9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71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7F63-BBC3-4D4B-8F36-138BD8B36E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816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B01A-9B93-49ED-B86A-01A1ABF7A7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383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9CA8-7F64-4B18-8890-067BB557F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30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10F5-E76A-47C4-847F-04A7AA53C9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15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42536-09EA-4311-B0EF-82E6847982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028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A74D4-0EC6-4A35-B69C-CEDB0D05A7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1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9D0A748-A2A5-4992-A723-5C541ABD1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356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9D0A748-A2A5-4992-A723-5C541ABD1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65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DFAADC-0EDC-42D0-B2D6-F11162D5C0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352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444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1D84AA3-CEE8-41E5-B3EF-D9EE7250AD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29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4.MPG"/><Relationship Id="rId1" Type="http://schemas.microsoft.com/office/2007/relationships/media" Target="../media/media4.MP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5.MPG"/><Relationship Id="rId1" Type="http://schemas.microsoft.com/office/2007/relationships/media" Target="../media/media5.M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9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9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microsoft.com/office/2007/relationships/media" Target="../media/media7.MPG"/><Relationship Id="rId7" Type="http://schemas.openxmlformats.org/officeDocument/2006/relationships/image" Target="../media/image8.png"/><Relationship Id="rId2" Type="http://schemas.openxmlformats.org/officeDocument/2006/relationships/video" Target="../media/media2.MPG"/><Relationship Id="rId1" Type="http://schemas.microsoft.com/office/2007/relationships/media" Target="../media/media2.MPG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65.xml"/><Relationship Id="rId4" Type="http://schemas.openxmlformats.org/officeDocument/2006/relationships/video" Target="../media/media7.MP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microsoft.com/office/2007/relationships/media" Target="../media/media8.MPG"/><Relationship Id="rId7" Type="http://schemas.openxmlformats.org/officeDocument/2006/relationships/image" Target="../media/image9.png"/><Relationship Id="rId2" Type="http://schemas.openxmlformats.org/officeDocument/2006/relationships/video" Target="../media/media3.MPG"/><Relationship Id="rId1" Type="http://schemas.microsoft.com/office/2007/relationships/media" Target="../media/media3.MPG"/><Relationship Id="rId6" Type="http://schemas.openxmlformats.org/officeDocument/2006/relationships/notesSlide" Target="../notesSlides/notesSlide83.xml"/><Relationship Id="rId5" Type="http://schemas.openxmlformats.org/officeDocument/2006/relationships/slideLayout" Target="../slideLayouts/slideLayout41.xml"/><Relationship Id="rId4" Type="http://schemas.openxmlformats.org/officeDocument/2006/relationships/video" Target="../media/media8.MP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media" Target="../media/media9.MPG"/><Relationship Id="rId7" Type="http://schemas.openxmlformats.org/officeDocument/2006/relationships/image" Target="../media/image11.png"/><Relationship Id="rId2" Type="http://schemas.openxmlformats.org/officeDocument/2006/relationships/video" Target="../media/media4.MPG"/><Relationship Id="rId1" Type="http://schemas.microsoft.com/office/2007/relationships/media" Target="../media/media4.MPG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41.xml"/><Relationship Id="rId4" Type="http://schemas.openxmlformats.org/officeDocument/2006/relationships/video" Target="../media/media9.MP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5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media" Target="../media/media10.MPG"/><Relationship Id="rId7" Type="http://schemas.openxmlformats.org/officeDocument/2006/relationships/image" Target="../media/image12.png"/><Relationship Id="rId2" Type="http://schemas.openxmlformats.org/officeDocument/2006/relationships/video" Target="../media/media5.MPG"/><Relationship Id="rId1" Type="http://schemas.microsoft.com/office/2007/relationships/media" Target="../media/media5.MPG"/><Relationship Id="rId6" Type="http://schemas.openxmlformats.org/officeDocument/2006/relationships/notesSlide" Target="../notesSlides/notesSlide87.xml"/><Relationship Id="rId5" Type="http://schemas.openxmlformats.org/officeDocument/2006/relationships/slideLayout" Target="../slideLayouts/slideLayout41.xml"/><Relationship Id="rId4" Type="http://schemas.openxmlformats.org/officeDocument/2006/relationships/video" Target="../media/media10.MP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J. S. Marron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Structure?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059180"/>
            <a:ext cx="4648200" cy="51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PCA can find (often insightful)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direction of greatest variability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problem:  display of result (no overlays for images)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 show movie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marching along the direction vector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Movie: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Summary: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image):   mild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astigmatism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structure 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curved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Corresponds to first optometric measure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(89%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Mean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SS sense)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Also: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&amp;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between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(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Apparent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Mean:  same as above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point cloud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studying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from mean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Images along direction vector: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terrible???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made clear in Scores Plot (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outlying data object drives PC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known problem with PCA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finds direction with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variation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sense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dominated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large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80010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Single Outlier Driving PCA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57350"/>
            <a:ext cx="6934200" cy="4897438"/>
          </a:xfrm>
          <a:noFill/>
        </p:spPr>
      </p:pic>
    </p:spTree>
    <p:extLst>
      <p:ext uri="{BB962C8B-B14F-4D97-AF65-F5344CB8AC3E}">
        <p14:creationId xmlns:p14="http://schemas.microsoft.com/office/powerpoint/2010/main" val="15427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1:  Statistician:    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Arrggghh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!!!!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are very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dangerous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give arbitrary and meaningless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Affected by Outlier: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bad is this problem?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2:  Ophthalmologist:   No Problem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Driven by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(see raw data)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Artifact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reflection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gathering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eyelid blocking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drying effects)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Routinely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ignore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those anyway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interesting (&amp; well known)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steeper inferior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7256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one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outlier?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say more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 …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998220"/>
            <a:ext cx="472440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Movie  (ophthalmologist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view):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Edge Effect Outlier is present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focusing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region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shows changing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astig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(3% of MR SS)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(vertical) vs.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(horizontal)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astigmatism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of rest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(known folklore)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1065992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Continue with ophthalmologists view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PC4 movie version:  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direction of astigmatism???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(i.e.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effect???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to interpret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only 1.7% of MR SS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Substantially less than for PC2 &amp; PC3 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Ophthalmologists View  (cont.)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Impressions / Conclusions: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decomposition of population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insight into population structure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4582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return to Statistician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View: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handle these outliers?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not fatal here, can be for other examples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Simple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Toy Example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(in 2d):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1993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124200"/>
            <a:ext cx="5029200" cy="3551238"/>
          </a:xfrm>
          <a:noFill/>
        </p:spPr>
      </p:pic>
    </p:spTree>
    <p:extLst>
      <p:ext uri="{BB962C8B-B14F-4D97-AF65-F5344CB8AC3E}">
        <p14:creationId xmlns:p14="http://schemas.microsoft.com/office/powerpoint/2010/main" val="28968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3017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91400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22118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is that an outlier?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leaves range of other data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Euclidean distance to others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large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relative to other distances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major difference in terms of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even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smoothness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lesson: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many directions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2743200" y="5867400"/>
          <a:ext cx="36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Equation" r:id="rId4" imgW="190417" imgH="253890" progId="Equation.3">
                  <p:embed/>
                </p:oleObj>
              </mc:Choice>
              <mc:Fallback>
                <p:oleObj name="Equation" r:id="rId4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867400"/>
                        <a:ext cx="3635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6705600" y="5791200"/>
          <a:ext cx="6096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6" imgW="406048" imgH="342603" progId="Equation.3">
                  <p:embed/>
                </p:oleObj>
              </mc:Choice>
              <mc:Fallback>
                <p:oleObj name="Equation" r:id="rId6" imgW="406048" imgH="342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791200"/>
                        <a:ext cx="6096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01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2209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like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thrown in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41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36492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Basis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12103" r="12820"/>
          <a:stretch>
            <a:fillRect/>
          </a:stretch>
        </p:blipFill>
        <p:spPr>
          <a:xfrm>
            <a:off x="609600" y="914400"/>
            <a:ext cx="8207375" cy="6478588"/>
          </a:xfrm>
          <a:noFill/>
        </p:spPr>
      </p:pic>
      <p:sp>
        <p:nvSpPr>
          <p:cNvPr id="4" name="Oval 3"/>
          <p:cNvSpPr/>
          <p:nvPr/>
        </p:nvSpPr>
        <p:spPr>
          <a:xfrm>
            <a:off x="4724400" y="3581400"/>
            <a:ext cx="4572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685800"/>
            <a:ext cx="4572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-152400" y="3581400"/>
            <a:ext cx="45720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33672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At first glance, mean and PC1 look similar to no outlier version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PC2 clearly driven completely by outlier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PC2 scores plot (on right) gives clear </a:t>
            </a:r>
            <a:r>
              <a:rPr lang="en-US" i="1" smtClean="0">
                <a:solidFill>
                  <a:schemeClr val="bg2"/>
                </a:solidFill>
                <a:latin typeface="Tahoma" pitchFamily="34" charset="0"/>
              </a:rPr>
              <a:t>outlier diagnostic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Outlier does not appear in other directions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Previous PC2, now appears as PC3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Tahoma" pitchFamily="34" charset="0"/>
              </a:rPr>
              <a:t>Total Power (upper right plot) now “spread farther”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Closer Look at Deeper Toy Example: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little, by the outlier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Appearance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every other coordinate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substantially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the outlier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wiggles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can (should?) be done about outliers?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1:  Outliers are important aspects of the population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need to be highlighted in the analysis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could separate into subpopulations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2:  Outliers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no interest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 errors?  Other mistakes?</a:t>
            </a:r>
          </a:p>
          <a:p>
            <a:pPr lvl="1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should avoid distorted view of PCA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Outliers:	</a:t>
            </a: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Cornea Data: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find PC2 outlier (by looking through data (careful!))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Problem: after removal, another point dominates PC2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Could delete that, but then another appears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 4th step have eliminated 10% of data (n = 43)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LWR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9999" y="1066800"/>
            <a:ext cx="4724401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Motivates alternate approach:</a:t>
            </a:r>
          </a:p>
          <a:p>
            <a:pPr marL="711200" indent="-711200" algn="ctr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main idea: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 (instead of delete) outliers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a large literature.  Good intro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different viewpoints) are: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 (1981)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Hampel, et al (1986)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Staudte &amp; Sheather (1990)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09600" y="3505200"/>
          <a:ext cx="3635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4" imgW="190417" imgH="253890" progId="Equation.3">
                  <p:embed/>
                </p:oleObj>
              </mc:Choice>
              <mc:Fallback>
                <p:oleObj name="Equation" r:id="rId4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3635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1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</a:t>
            </a:r>
            <a:r>
              <a:rPr lang="en-US" sz="24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concept: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point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much of data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moved to    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 estimate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 mean has breakdown 0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has breakdown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(best possible)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Conclude: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much more robust than mean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uses all data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gets good breakdown from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477000" y="1447800"/>
          <a:ext cx="4841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4" imgW="253800" imgH="190440" progId="Equation.3">
                  <p:embed/>
                </p:oleObj>
              </mc:Choice>
              <mc:Fallback>
                <p:oleObj name="Equation" r:id="rId4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4841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3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5626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has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0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Outlier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Pulls Mean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Outside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range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of data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6420" r="40146" b="34102"/>
          <a:stretch>
            <a:fillRect/>
          </a:stretch>
        </p:blipFill>
        <p:spPr>
          <a:xfrm>
            <a:off x="3473450" y="1830388"/>
            <a:ext cx="4692650" cy="4367212"/>
          </a:xfrm>
          <a:noFill/>
        </p:spPr>
      </p:pic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2133600" y="2743200"/>
            <a:ext cx="2133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2743200" y="4038600"/>
            <a:ext cx="3581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Line 15"/>
          <p:cNvSpPr>
            <a:spLocks noChangeShapeType="1"/>
          </p:cNvSpPr>
          <p:nvPr/>
        </p:nvSpPr>
        <p:spPr bwMode="auto">
          <a:xfrm flipV="1">
            <a:off x="2743200" y="5105400"/>
            <a:ext cx="39624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PCA on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Freq. 2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Periodic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Component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0000"/>
                </a:solidFill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12919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Controversy (cont.):</a:t>
            </a:r>
            <a:endParaRPr lang="en-US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(depending on context)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of major (unfortunately bitter) debate!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Application to Cornea data: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model more sensible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Already know      some useful info in each data point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type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methods are sensible 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3886200" y="4343400"/>
          <a:ext cx="3063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4" imgW="190417" imgH="253890" progId="Equation.3">
                  <p:embed/>
                </p:oleObj>
              </mc:Choice>
              <mc:Fallback>
                <p:oleObj name="Equation" r:id="rId4" imgW="19041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063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4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5791200" y="2590800"/>
          <a:ext cx="190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4" imgW="1905000" imgH="1371600" progId="Equation.3">
                  <p:embed/>
                </p:oleObj>
              </mc:Choice>
              <mc:Fallback>
                <p:oleObj name="Equation" r:id="rId4" imgW="1905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190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0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431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 on convex hull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4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431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(cont.)?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ii.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Simplicial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depth  (a. k. a.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depth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Liu (1990)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Paint Thickness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        dim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simplices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corners at data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idea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invariance properties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 to compute 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79298"/>
              </p:ext>
            </p:extLst>
          </p:nvPr>
        </p:nvGraphicFramePr>
        <p:xfrm>
          <a:off x="4953000" y="266700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4" imgW="583947" imgH="279279" progId="Equation.3">
                  <p:embed/>
                </p:oleObj>
              </mc:Choice>
              <mc:Fallback>
                <p:oleObj name="Equation" r:id="rId4" imgW="583947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7620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0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(cont.)?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iii.	Huber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        M-estimate: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data                    ,  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Estimate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 of population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is the usual Euclidean norm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  use only      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(minimal impact by outliers) 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3048000" y="1600200"/>
          <a:ext cx="469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4" imgW="317362" imgH="330057" progId="Equation.3">
                  <p:embed/>
                </p:oleObj>
              </mc:Choice>
              <mc:Fallback>
                <p:oleObj name="Equation" r:id="rId4" imgW="317362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4699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16"/>
          <p:cNvGraphicFramePr>
            <a:graphicFrameLocks noChangeAspect="1"/>
          </p:cNvGraphicFramePr>
          <p:nvPr/>
        </p:nvGraphicFramePr>
        <p:xfrm>
          <a:off x="3352800" y="2286000"/>
          <a:ext cx="25146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Equation" r:id="rId6" imgW="1854200" imgH="419100" progId="Equation.3">
                  <p:embed/>
                </p:oleObj>
              </mc:Choice>
              <mc:Fallback>
                <p:oleObj name="Equation" r:id="rId6" imgW="1854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2514600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5029200" y="3505200"/>
          <a:ext cx="3200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8" name="Equation" r:id="rId8" imgW="2921000" imgH="812800" progId="Equation.3">
                  <p:embed/>
                </p:oleObj>
              </mc:Choice>
              <mc:Fallback>
                <p:oleObj name="Equation" r:id="rId8" imgW="29210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3200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20"/>
          <p:cNvGraphicFramePr>
            <a:graphicFrameLocks noChangeAspect="1"/>
          </p:cNvGraphicFramePr>
          <p:nvPr/>
        </p:nvGraphicFramePr>
        <p:xfrm>
          <a:off x="2743200" y="4343400"/>
          <a:ext cx="5222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9" name="Equation" r:id="rId10" imgW="330200" imgH="419100" progId="Equation.3">
                  <p:embed/>
                </p:oleObj>
              </mc:Choice>
              <mc:Fallback>
                <p:oleObj name="Equation" r:id="rId10" imgW="33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343400"/>
                        <a:ext cx="52228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4" name="Object 22"/>
          <p:cNvGraphicFramePr>
            <a:graphicFrameLocks noChangeAspect="1"/>
          </p:cNvGraphicFramePr>
          <p:nvPr/>
        </p:nvGraphicFramePr>
        <p:xfrm>
          <a:off x="4495800" y="50800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0" name="Equation" r:id="rId12" imgW="647419" imgH="342751" progId="Equation.3">
                  <p:embed/>
                </p:oleObj>
              </mc:Choice>
              <mc:Fallback>
                <p:oleObj name="Equation" r:id="rId12" imgW="64741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0"/>
                        <a:ext cx="838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4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60198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AutoNum type="romanLcPeriod" startAt="3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        M-estimate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Estimate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 of population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            :</a:t>
            </a: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Can show                       (sample mean)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(also called 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Fréchet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Mean”)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  use only      </a:t>
            </a:r>
          </a:p>
          <a:p>
            <a:pPr marL="711200" indent="-7112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(minimal impact by outliers) </a:t>
            </a:r>
          </a:p>
        </p:txBody>
      </p:sp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2971800" y="914400"/>
          <a:ext cx="4699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0" name="Equation" r:id="rId4" imgW="317362" imgH="330057" progId="Equation.3">
                  <p:embed/>
                </p:oleObj>
              </mc:Choice>
              <mc:Fallback>
                <p:oleObj name="Equation" r:id="rId4" imgW="317362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14400"/>
                        <a:ext cx="4699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18"/>
          <p:cNvGraphicFramePr>
            <a:graphicFrameLocks noChangeAspect="1"/>
          </p:cNvGraphicFramePr>
          <p:nvPr/>
        </p:nvGraphicFramePr>
        <p:xfrm>
          <a:off x="2819400" y="2133600"/>
          <a:ext cx="3200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1" name="Equation" r:id="rId6" imgW="2921000" imgH="812800" progId="Equation.3">
                  <p:embed/>
                </p:oleObj>
              </mc:Choice>
              <mc:Fallback>
                <p:oleObj name="Equation" r:id="rId6" imgW="29210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3200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20"/>
          <p:cNvGraphicFramePr>
            <a:graphicFrameLocks noChangeAspect="1"/>
          </p:cNvGraphicFramePr>
          <p:nvPr/>
        </p:nvGraphicFramePr>
        <p:xfrm>
          <a:off x="3810000" y="3505200"/>
          <a:ext cx="14430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2" name="Equation" r:id="rId8" imgW="419040" imgH="215640" progId="Equation.3">
                  <p:embed/>
                </p:oleObj>
              </mc:Choice>
              <mc:Fallback>
                <p:oleObj name="Equation" r:id="rId8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05200"/>
                        <a:ext cx="144303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22"/>
          <p:cNvGraphicFramePr>
            <a:graphicFrameLocks noChangeAspect="1"/>
          </p:cNvGraphicFramePr>
          <p:nvPr/>
        </p:nvGraphicFramePr>
        <p:xfrm>
          <a:off x="4495800" y="50800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3" name="Equation" r:id="rId10" imgW="647419" imgH="342751" progId="Equation.3">
                  <p:embed/>
                </p:oleObj>
              </mc:Choice>
              <mc:Fallback>
                <p:oleObj name="Equation" r:id="rId10" imgW="647419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080000"/>
                        <a:ext cx="8382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2438400" y="2971800"/>
          <a:ext cx="10287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4" name="Equation" r:id="rId12" imgW="380880" imgH="203040" progId="Equation.3">
                  <p:embed/>
                </p:oleObj>
              </mc:Choice>
              <mc:Fallback>
                <p:oleObj name="Equation" r:id="rId12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10287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1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view of minimizer:  solution of 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useful viewpoint is based on: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= 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data onto sphere 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at      with radius   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representation: </a:t>
            </a:r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8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23"/>
          <p:cNvGraphicFramePr>
            <a:graphicFrameLocks noChangeAspect="1"/>
          </p:cNvGraphicFramePr>
          <p:nvPr/>
        </p:nvGraphicFramePr>
        <p:xfrm>
          <a:off x="3581400" y="2181225"/>
          <a:ext cx="4800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9" name="Equation" r:id="rId6" imgW="4076700" imgH="850900" progId="Equation.3">
                  <p:embed/>
                </p:oleObj>
              </mc:Choice>
              <mc:Fallback>
                <p:oleObj name="Equation" r:id="rId6" imgW="40767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81225"/>
                        <a:ext cx="48006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25"/>
          <p:cNvGraphicFramePr>
            <a:graphicFrameLocks noChangeAspect="1"/>
          </p:cNvGraphicFramePr>
          <p:nvPr/>
        </p:nvGraphicFramePr>
        <p:xfrm>
          <a:off x="457200" y="3886200"/>
          <a:ext cx="12192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0" name="Equation" r:id="rId8" imgW="850531" imgH="418918" progId="Equation.3">
                  <p:embed/>
                </p:oleObj>
              </mc:Choice>
              <mc:Fallback>
                <p:oleObj name="Equation" r:id="rId8" imgW="85053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12192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1" name="Object 27"/>
          <p:cNvGraphicFramePr>
            <a:graphicFrameLocks noChangeAspect="1"/>
          </p:cNvGraphicFramePr>
          <p:nvPr/>
        </p:nvGraphicFramePr>
        <p:xfrm>
          <a:off x="3962400" y="4648200"/>
          <a:ext cx="3381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1" name="Equation" r:id="rId10" imgW="215640" imgH="279360" progId="Equation.3">
                  <p:embed/>
                </p:oleObj>
              </mc:Choice>
              <mc:Fallback>
                <p:oleObj name="Equation" r:id="rId10" imgW="215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3381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2" name="Object 29"/>
          <p:cNvGraphicFramePr>
            <a:graphicFrameLocks noChangeAspect="1"/>
          </p:cNvGraphicFramePr>
          <p:nvPr/>
        </p:nvGraphicFramePr>
        <p:xfrm>
          <a:off x="6629400" y="4648200"/>
          <a:ext cx="2047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2" name="Equation" r:id="rId12" imgW="126835" imgH="266353" progId="Equation.3">
                  <p:embed/>
                </p:oleObj>
              </mc:Choice>
              <mc:Fallback>
                <p:oleObj name="Equation" r:id="rId12" imgW="126835" imgH="2663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20478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3" name="Object 31"/>
          <p:cNvGraphicFramePr>
            <a:graphicFrameLocks noChangeAspect="1"/>
          </p:cNvGraphicFramePr>
          <p:nvPr/>
        </p:nvGraphicFramePr>
        <p:xfrm>
          <a:off x="4343400" y="5345113"/>
          <a:ext cx="4114800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3" name="Equation" r:id="rId14" imgW="3035300" imgH="825500" progId="Equation.3">
                  <p:embed/>
                </p:oleObj>
              </mc:Choice>
              <mc:Fallback>
                <p:oleObj name="Equation" r:id="rId14" imgW="30353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45113"/>
                        <a:ext cx="4114800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9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the solution of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the solution of: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         is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 where projected data are centered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around until mean (of projected data) is at 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59993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8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6" name="Rectangle 2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8" name="Rectangle 3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3" name="Object 29"/>
          <p:cNvGraphicFramePr>
            <a:graphicFrameLocks noChangeAspect="1"/>
          </p:cNvGraphicFramePr>
          <p:nvPr/>
        </p:nvGraphicFramePr>
        <p:xfrm>
          <a:off x="3810000" y="1905000"/>
          <a:ext cx="49530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" name="Equation" r:id="rId6" imgW="4076700" imgH="850900" progId="Equation.3">
                  <p:embed/>
                </p:oleObj>
              </mc:Choice>
              <mc:Fallback>
                <p:oleObj name="Equation" r:id="rId6" imgW="40767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05000"/>
                        <a:ext cx="49530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9" name="Rectangle 3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4" name="Object 31"/>
          <p:cNvGraphicFramePr>
            <a:graphicFrameLocks noChangeAspect="1"/>
          </p:cNvGraphicFramePr>
          <p:nvPr/>
        </p:nvGraphicFramePr>
        <p:xfrm>
          <a:off x="3581400" y="3322638"/>
          <a:ext cx="50292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quation" r:id="rId8" imgW="4013200" imgH="419100" progId="Equation.3">
                  <p:embed/>
                </p:oleObj>
              </mc:Choice>
              <mc:Fallback>
                <p:oleObj name="Equation" r:id="rId8" imgW="401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322638"/>
                        <a:ext cx="50292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5" name="Object 33"/>
          <p:cNvGraphicFramePr>
            <a:graphicFrameLocks noChangeAspect="1"/>
          </p:cNvGraphicFramePr>
          <p:nvPr/>
        </p:nvGraphicFramePr>
        <p:xfrm>
          <a:off x="1524000" y="3886200"/>
          <a:ext cx="2936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Equation" r:id="rId10" imgW="203024" imgH="355292" progId="Equation.3">
                  <p:embed/>
                </p:oleObj>
              </mc:Choice>
              <mc:Fallback>
                <p:oleObj name="Equation" r:id="rId10" imgW="203024" imgH="3552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86200"/>
                        <a:ext cx="29368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3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2192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176412"/>
              </p:ext>
            </p:extLst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</p:spTree>
    <p:extLst>
      <p:ext uri="{BB962C8B-B14F-4D97-AF65-F5344CB8AC3E}">
        <p14:creationId xmlns:p14="http://schemas.microsoft.com/office/powerpoint/2010/main" val="4464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literature: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geometric median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(long before Huber) by:  Haldane (1948)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Shown unique for            by:  Milasevic and Ducharme (1987)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iterative algorithm:  Gower (1974)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(see also Sec. 3.2 of Huber).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 experience: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 for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8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0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2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3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30"/>
          <p:cNvGraphicFramePr>
            <a:graphicFrameLocks noChangeAspect="1"/>
          </p:cNvGraphicFramePr>
          <p:nvPr/>
        </p:nvGraphicFramePr>
        <p:xfrm>
          <a:off x="3886200" y="3276600"/>
          <a:ext cx="10080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Equation" r:id="rId6" imgW="634725" imgH="279279" progId="Equation.3">
                  <p:embed/>
                </p:oleObj>
              </mc:Choice>
              <mc:Fallback>
                <p:oleObj name="Equation" r:id="rId6" imgW="63472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76600"/>
                        <a:ext cx="100806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32"/>
          <p:cNvGraphicFramePr>
            <a:graphicFrameLocks noChangeAspect="1"/>
          </p:cNvGraphicFramePr>
          <p:nvPr/>
        </p:nvGraphicFramePr>
        <p:xfrm>
          <a:off x="5943600" y="6172200"/>
          <a:ext cx="1143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0" name="Equation" r:id="rId8" imgW="838200" imgH="279400" progId="Equation.3">
                  <p:embed/>
                </p:oleObj>
              </mc:Choice>
              <mc:Fallback>
                <p:oleObj name="Equation" r:id="rId8" imgW="838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172200"/>
                        <a:ext cx="11430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8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for Cornea Data: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Sample Mean                  M-estimate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Definite improvement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outliers still have some influence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Improvement?    (will suggest one soon) </a:t>
            </a:r>
          </a:p>
        </p:txBody>
      </p:sp>
      <p:pic>
        <p:nvPicPr>
          <p:cNvPr id="13318" name="Picture 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1600200" y="1905000"/>
            <a:ext cx="2009775" cy="2055813"/>
          </a:xfrm>
          <a:noFill/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4"/>
          <p:cNvGraphicFramePr>
            <a:graphicFrameLocks noChangeAspect="1"/>
          </p:cNvGraphicFramePr>
          <p:nvPr/>
        </p:nvGraphicFramePr>
        <p:xfrm>
          <a:off x="457200" y="10668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5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6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7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8" name="Rectangle 2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9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0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42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343" name="Picture 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5557838" y="1770063"/>
            <a:ext cx="1941512" cy="2238375"/>
          </a:xfrm>
          <a:noFill/>
        </p:spPr>
      </p:pic>
    </p:spTree>
    <p:extLst>
      <p:ext uri="{BB962C8B-B14F-4D97-AF65-F5344CB8AC3E}">
        <p14:creationId xmlns:p14="http://schemas.microsoft.com/office/powerpoint/2010/main" val="2244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2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3382" b="10104"/>
          <a:stretch>
            <a:fillRect/>
          </a:stretch>
        </p:blipFill>
        <p:spPr>
          <a:xfrm>
            <a:off x="3144838" y="1633538"/>
            <a:ext cx="5167312" cy="4891087"/>
          </a:xfrm>
          <a:noFill/>
        </p:spPr>
      </p:pic>
    </p:spTree>
    <p:extLst>
      <p:ext uri="{BB962C8B-B14F-4D97-AF65-F5344CB8AC3E}">
        <p14:creationId xmlns:p14="http://schemas.microsoft.com/office/powerpoint/2010/main" val="29885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2571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0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Robust PCA: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1:   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    Component-wise Robust Covariances: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problem: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get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non-negative definiteness</a:t>
            </a:r>
          </a:p>
          <a:p>
            <a:pPr marL="711200" indent="-711200" eaLnBrk="1" hangingPunct="1">
              <a:buFontTx/>
              <a:buAutoNum type="alphaUcPeriod" startAt="2"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Minimum Volume Ellipsoid: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Rousseeuw &amp; Leroy (1987)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Requires             (in available software)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 for simple definition of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affine invariant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66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8"/>
          <p:cNvGraphicFramePr>
            <a:graphicFrameLocks noChangeAspect="1"/>
          </p:cNvGraphicFramePr>
          <p:nvPr/>
        </p:nvGraphicFramePr>
        <p:xfrm>
          <a:off x="2971800" y="4876800"/>
          <a:ext cx="11795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Equation" r:id="rId4" imgW="698500" imgH="279400" progId="Equation.3">
                  <p:embed/>
                </p:oleObj>
              </mc:Choice>
              <mc:Fallback>
                <p:oleObj name="Equation" r:id="rId4" imgW="6985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76800"/>
                        <a:ext cx="11795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0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tx1"/>
            </a:gs>
            <a:gs pos="100000">
              <a:schemeClr val="accent3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Aside 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difference between Fun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Data Anal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Classical Multivariate Analysis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Dimension, Low Sample Size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(sample size      &lt;  dimension     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Multivariate Analysis: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 with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sphering data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(multiply by       )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       doesn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exist for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</a:t>
            </a:r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3962400" y="3352800"/>
          <a:ext cx="3317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4" name="Equation" r:id="rId4" imgW="190417" imgH="203112" progId="Equation.3">
                  <p:embed/>
                </p:oleObj>
              </mc:Choice>
              <mc:Fallback>
                <p:oleObj name="Equation" r:id="rId4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52800"/>
                        <a:ext cx="33178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7086600" y="3276600"/>
          <a:ext cx="3603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Equation" r:id="rId6" imgW="228600" imgH="279360" progId="Equation.3">
                  <p:embed/>
                </p:oleObj>
              </mc:Choice>
              <mc:Fallback>
                <p:oleObj name="Equation" r:id="rId6" imgW="228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76600"/>
                        <a:ext cx="3603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7696200" y="4633913"/>
          <a:ext cx="7620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" name="Equation" r:id="rId8" imgW="596880" imgH="330120" progId="Equation.3">
                  <p:embed/>
                </p:oleObj>
              </mc:Choice>
              <mc:Fallback>
                <p:oleObj name="Equation" r:id="rId8" imgW="596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633913"/>
                        <a:ext cx="7620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0"/>
          <p:cNvGraphicFramePr>
            <a:graphicFrameLocks noChangeAspect="1"/>
          </p:cNvGraphicFramePr>
          <p:nvPr/>
        </p:nvGraphicFramePr>
        <p:xfrm>
          <a:off x="1524000" y="5334000"/>
          <a:ext cx="7620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7" name="Equation" r:id="rId10" imgW="596880" imgH="330120" progId="Equation.3">
                  <p:embed/>
                </p:oleObj>
              </mc:Choice>
              <mc:Fallback>
                <p:oleObj name="Equation" r:id="rId10" imgW="596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0"/>
                        <a:ext cx="7620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tx1"/>
            </a:gs>
            <a:gs pos="100000">
              <a:schemeClr val="accent3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Aside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Approach to </a:t>
            </a:r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data:    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have enough data for analysis, get more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Unworkable (and getting worse) for many modern settings: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Medical Imaging (e.g. Cornea Data)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Micro-arrays &amp; gene expression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Chemometric spectra data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2: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focus 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direction of greatest variability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Li and Chen (1985)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estimates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nonlinear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in many local optima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1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9422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Adj: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906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2:   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(cont.)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Problems: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in many local optima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search problem very challenging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Especially in very high dimensions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examples have          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Guoying Li: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heard of             ,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but          seems too big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29"/>
          <p:cNvGraphicFramePr>
            <a:graphicFrameLocks noChangeAspect="1"/>
          </p:cNvGraphicFramePr>
          <p:nvPr/>
        </p:nvGraphicFramePr>
        <p:xfrm>
          <a:off x="5181600" y="3810000"/>
          <a:ext cx="1468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4" name="Equation" r:id="rId4" imgW="952200" imgH="342720" progId="Equation.3">
                  <p:embed/>
                </p:oleObj>
              </mc:Choice>
              <mc:Fallback>
                <p:oleObj name="Equation" r:id="rId4" imgW="952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10000"/>
                        <a:ext cx="14684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7" name="Object 30"/>
          <p:cNvGraphicFramePr>
            <a:graphicFrameLocks noChangeAspect="1"/>
          </p:cNvGraphicFramePr>
          <p:nvPr/>
        </p:nvGraphicFramePr>
        <p:xfrm>
          <a:off x="5181600" y="4953000"/>
          <a:ext cx="13176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5" name="Equation" r:id="rId6" imgW="850531" imgH="279279" progId="Equation.3">
                  <p:embed/>
                </p:oleObj>
              </mc:Choice>
              <mc:Fallback>
                <p:oleObj name="Equation" r:id="rId6" imgW="850531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53000"/>
                        <a:ext cx="13176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8" name="Object 32"/>
          <p:cNvGraphicFramePr>
            <a:graphicFrameLocks noChangeAspect="1"/>
          </p:cNvGraphicFramePr>
          <p:nvPr/>
        </p:nvGraphicFramePr>
        <p:xfrm>
          <a:off x="4267200" y="5562600"/>
          <a:ext cx="5492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6" name="Equation" r:id="rId8" imgW="342751" imgH="279279" progId="Equation.3">
                  <p:embed/>
                </p:oleObj>
              </mc:Choice>
              <mc:Fallback>
                <p:oleObj name="Equation" r:id="rId8" imgW="342751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562600"/>
                        <a:ext cx="5492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8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</p:spTree>
    <p:extLst>
      <p:ext uri="{BB962C8B-B14F-4D97-AF65-F5344CB8AC3E}">
        <p14:creationId xmlns:p14="http://schemas.microsoft.com/office/powerpoint/2010/main" val="30413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use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to sphere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	M-estimation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centered sphere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Dog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 becomes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Ice Caps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found by PCA (on proj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data)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pulled in to reduce influence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sphere unimportant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 Derivation &amp; Alternate Name: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(think: multivariate extension of “sign test”)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Complete Description: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Oja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, H. (2010) </a:t>
            </a:r>
            <a:r>
              <a:rPr lang="en-US" i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Multivar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Nonpar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Signs</a:t>
            </a:r>
          </a:p>
          <a:p>
            <a:pPr marL="711200" indent="-7112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Variation: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Spatial Ranks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Keep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Track of “Depth”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6248400" y="1676400"/>
            <a:ext cx="5462588" cy="5032375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3581400" y="5334000"/>
            <a:ext cx="3962400" cy="53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 Data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an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recall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484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41215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do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result?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508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21170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Data: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looks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smoother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nearly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flat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(unaffected by outlier)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is nearly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(again unaffected by outlier)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finally strongly driven by outlier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OK, since all other directions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equal in variation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Energy Plot, no longer ordered </a:t>
            </a: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(outlier drives SS, but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directions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for Toy Example: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out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56" name="Picture 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8102" r="7579"/>
          <a:stretch>
            <a:fillRect/>
          </a:stretch>
        </p:blipFill>
        <p:spPr>
          <a:xfrm>
            <a:off x="3352800" y="1930400"/>
            <a:ext cx="5253038" cy="5424488"/>
          </a:xfrm>
          <a:noFill/>
        </p:spPr>
      </p:pic>
    </p:spTree>
    <p:extLst>
      <p:ext uri="{BB962C8B-B14F-4D97-AF65-F5344CB8AC3E}">
        <p14:creationId xmlns:p14="http://schemas.microsoft.com/office/powerpoint/2010/main" val="32256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 Order Components: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Neither PC3 nor PC4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catch all of outlier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effect of this down-weighting method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      lines show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 of sphered data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      symbols show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 for curves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(reflects visual impression)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Latter are not monotonic!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Reflects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reduced influence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property of spherical PCA 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2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29"/>
          <p:cNvGraphicFramePr>
            <a:graphicFrameLocks noChangeAspect="1"/>
          </p:cNvGraphicFramePr>
          <p:nvPr/>
        </p:nvGraphicFramePr>
        <p:xfrm>
          <a:off x="1905000" y="2590800"/>
          <a:ext cx="533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Equation" r:id="rId4" imgW="355446" imgH="330057" progId="Equation.3">
                  <p:embed/>
                </p:oleObj>
              </mc:Choice>
              <mc:Fallback>
                <p:oleObj name="Equation" r:id="rId4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5334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9" name="Rectangle 3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1"/>
          <p:cNvGraphicFramePr>
            <a:graphicFrameLocks noChangeAspect="1"/>
          </p:cNvGraphicFramePr>
          <p:nvPr/>
        </p:nvGraphicFramePr>
        <p:xfrm>
          <a:off x="1905000" y="31940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Equation" r:id="rId6" imgW="355446" imgH="330057" progId="Equation.3">
                  <p:embed/>
                </p:oleObj>
              </mc:Choice>
              <mc:Fallback>
                <p:oleObj name="Equation" r:id="rId6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940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5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 try similar analyses?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85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       M-estimate for Cornea Data: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Sample Mean                  M-estimate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Definite improvement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outliers still have some influence</a:t>
            </a:r>
          </a:p>
          <a:p>
            <a:pPr marL="711200" indent="-711200"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onto sphere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distorts the data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512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1600200" y="1905000"/>
            <a:ext cx="2009775" cy="2055813"/>
          </a:xfrm>
          <a:noFill/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85631"/>
              </p:ext>
            </p:extLst>
          </p:nvPr>
        </p:nvGraphicFramePr>
        <p:xfrm>
          <a:off x="1828800" y="10668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51" name="Picture 3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5557838" y="1770063"/>
            <a:ext cx="1941512" cy="2238375"/>
          </a:xfrm>
          <a:noFill/>
        </p:spPr>
      </p:pic>
    </p:spTree>
    <p:extLst>
      <p:ext uri="{BB962C8B-B14F-4D97-AF65-F5344CB8AC3E}">
        <p14:creationId xmlns:p14="http://schemas.microsoft.com/office/powerpoint/2010/main" val="3852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Multivariate Data Visualization Tool: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Inselberg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(1985)       [1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paper]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Inselberg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(2009)       [Detailed Monograph]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sz="10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see Wikipedia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Multivariate Data Visualization Tool: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4343400"/>
            <a:ext cx="1676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57600" y="4343400"/>
            <a:ext cx="2362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57600" y="4343400"/>
            <a:ext cx="35052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57600" y="4343400"/>
            <a:ext cx="45720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tx1"/>
            </a:gs>
            <a:gs pos="100000">
              <a:schemeClr val="accent2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rallel coordin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Visualization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Multivariate Data Visualization Tool:</a:t>
            </a:r>
          </a:p>
          <a:p>
            <a:pPr marL="711200" indent="-711200"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Coordinates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Fisher Iris Data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4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Named Variables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 are Data Objects</a:t>
            </a:r>
          </a:p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(4-vectors)</a:t>
            </a: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4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5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6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1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2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4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5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8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49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50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52600" y="3303588"/>
            <a:ext cx="3733800" cy="15732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View:   Parallel Coordinates Plot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Zernike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Y-axis: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83" name="Picture 3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3584" name="Line 32"/>
          <p:cNvSpPr>
            <a:spLocks noChangeShapeType="1"/>
          </p:cNvSpPr>
          <p:nvPr/>
        </p:nvSpPr>
        <p:spPr bwMode="auto">
          <a:xfrm flipV="1">
            <a:off x="2667000" y="3429000"/>
            <a:ext cx="3657600" cy="381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V="1">
            <a:off x="2514600" y="2819400"/>
            <a:ext cx="1676400" cy="3276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8153400" cy="53340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 Parallel Coordinates Plot: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Top Plot: Zernike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n = 43 very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Action in few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Freq. Coeffs.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4607" name="Picture 3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24979" r="16420" b="36577"/>
          <a:stretch>
            <a:fillRect/>
          </a:stretch>
        </p:blipFill>
        <p:spPr>
          <a:xfrm>
            <a:off x="3921125" y="1997075"/>
            <a:ext cx="4614863" cy="4718050"/>
          </a:xfrm>
          <a:noFill/>
        </p:spPr>
      </p:pic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2819400" y="2743200"/>
            <a:ext cx="13716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1828800" y="2743200"/>
            <a:ext cx="2895600" cy="1600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 flipV="1">
            <a:off x="3810000" y="3429000"/>
            <a:ext cx="838200" cy="2286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Data,   Parallel Coordinates Plot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Middle Plot:    Zernike Coefficients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Variation in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lowest frequencies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as in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compression of smooth signals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Projecting on sphere will destroy this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magnifying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frequency behavior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Bottom Plot:    discussed later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30" name="Rectangle 3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Magnification of High Freq. Coeff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 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n-US" u="sng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project data onto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suitable ellipse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sphere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ellipse?     (in general, this is problem that PCA solves!)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Simplification:    Consider ellipses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to coordinate axes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7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527" r="7137"/>
          <a:stretch>
            <a:fillRect/>
          </a:stretch>
        </p:blipFill>
        <p:spPr>
          <a:xfrm>
            <a:off x="990600" y="762000"/>
            <a:ext cx="7259638" cy="6661150"/>
          </a:xfrm>
          <a:noFill/>
        </p:spPr>
      </p:pic>
      <p:sp>
        <p:nvSpPr>
          <p:cNvPr id="27679" name="Line 34"/>
          <p:cNvSpPr>
            <a:spLocks noChangeShapeType="1"/>
          </p:cNvSpPr>
          <p:nvPr/>
        </p:nvSpPr>
        <p:spPr bwMode="auto">
          <a:xfrm>
            <a:off x="2971800" y="1524000"/>
            <a:ext cx="2819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0" name="Line 35"/>
          <p:cNvSpPr>
            <a:spLocks noChangeShapeType="1"/>
          </p:cNvSpPr>
          <p:nvPr/>
        </p:nvSpPr>
        <p:spPr bwMode="auto">
          <a:xfrm flipH="1">
            <a:off x="7543800" y="2819400"/>
            <a:ext cx="0" cy="2057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1" name="Line 36"/>
          <p:cNvSpPr>
            <a:spLocks noChangeShapeType="1"/>
          </p:cNvSpPr>
          <p:nvPr/>
        </p:nvSpPr>
        <p:spPr bwMode="auto">
          <a:xfrm flipH="1" flipV="1">
            <a:off x="2971800" y="6172200"/>
            <a:ext cx="274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82" name="Text Box 37"/>
          <p:cNvSpPr txBox="1">
            <a:spLocks noChangeArrowheads="1"/>
          </p:cNvSpPr>
          <p:nvPr/>
        </p:nvSpPr>
        <p:spPr bwMode="auto">
          <a:xfrm>
            <a:off x="3962400" y="1219200"/>
            <a:ext cx="1143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Rescale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Coords</a:t>
            </a:r>
          </a:p>
        </p:txBody>
      </p:sp>
      <p:sp>
        <p:nvSpPr>
          <p:cNvPr id="27683" name="Text Box 38"/>
          <p:cNvSpPr txBox="1">
            <a:spLocks noChangeArrowheads="1"/>
          </p:cNvSpPr>
          <p:nvPr/>
        </p:nvSpPr>
        <p:spPr bwMode="auto">
          <a:xfrm>
            <a:off x="3962400" y="5867400"/>
            <a:ext cx="10668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Unscale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Coords</a:t>
            </a:r>
          </a:p>
        </p:txBody>
      </p:sp>
      <p:sp>
        <p:nvSpPr>
          <p:cNvPr id="27684" name="Text Box 39"/>
          <p:cNvSpPr txBox="1">
            <a:spLocks noChangeArrowheads="1"/>
          </p:cNvSpPr>
          <p:nvPr/>
        </p:nvSpPr>
        <p:spPr bwMode="auto">
          <a:xfrm>
            <a:off x="6477000" y="3581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FF"/>
                </a:solidFill>
              </a:rPr>
              <a:t>Spherical    PCA</a:t>
            </a:r>
          </a:p>
        </p:txBody>
      </p:sp>
    </p:spTree>
    <p:extLst>
      <p:ext uri="{BB962C8B-B14F-4D97-AF65-F5344CB8AC3E}">
        <p14:creationId xmlns:p14="http://schemas.microsoft.com/office/powerpoint/2010/main" val="32241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Analysis (cont.):</a:t>
            </a:r>
          </a:p>
          <a:p>
            <a:pPr marL="711200" indent="-7112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Implementation,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coordinate axis rescaling</a:t>
            </a:r>
          </a:p>
          <a:p>
            <a:pPr marL="711200" indent="-7112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Divide each axis by MAD</a:t>
            </a:r>
          </a:p>
          <a:p>
            <a:pPr marL="711200" indent="-7112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sphere (in transformed space)</a:t>
            </a:r>
          </a:p>
          <a:p>
            <a:pPr marL="711200" indent="-7112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original space (mul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ply by orig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 MAD) for analysis</a:t>
            </a:r>
          </a:p>
          <a:p>
            <a:pPr marL="711200" indent="-7112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MAD = Median Absolute Deviation (from median)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(simple, high breakdown, 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resistant, measure of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77" name="Rectangle 3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31"/>
          <p:cNvGraphicFramePr>
            <a:graphicFrameLocks noChangeAspect="1"/>
          </p:cNvGraphicFramePr>
          <p:nvPr/>
        </p:nvGraphicFramePr>
        <p:xfrm>
          <a:off x="4572000" y="4805363"/>
          <a:ext cx="39624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4" imgW="3111500" imgH="406400" progId="Equation.3">
                  <p:embed/>
                </p:oleObj>
              </mc:Choice>
              <mc:Fallback>
                <p:oleObj name="Equation" r:id="rId4" imgW="3111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05363"/>
                        <a:ext cx="39624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6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Missing Part of Last Classes Discussion:</a:t>
            </a:r>
          </a:p>
          <a:p>
            <a:pPr marL="0" indent="0" algn="ctr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 Used as Example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Class Website: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5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8763000" cy="5943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Estimate of 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   	   M-estimation in transformed space </a:t>
            </a:r>
          </a:p>
          <a:p>
            <a:pPr marL="711200" indent="-711200" algn="ctr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(then transform back)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for cornea data:</a:t>
            </a:r>
          </a:p>
          <a:p>
            <a:pPr marL="711200" indent="-711200" eaLnBrk="1" hangingPunct="1"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Sample Mean     Spherical Center    Elliptical Center</a:t>
            </a:r>
          </a:p>
          <a:p>
            <a:pPr marL="711200" indent="-7112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clearly best</a:t>
            </a:r>
          </a:p>
          <a:p>
            <a:pPr marL="711200" indent="-711200" eaLnBrk="1" hangingPunct="1"/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no edge effect </a:t>
            </a:r>
          </a:p>
        </p:txBody>
      </p:sp>
      <p:pic>
        <p:nvPicPr>
          <p:cNvPr id="717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9" t="24538" r="37892" b="60231"/>
          <a:stretch>
            <a:fillRect/>
          </a:stretch>
        </p:blipFill>
        <p:spPr>
          <a:xfrm>
            <a:off x="533400" y="2819400"/>
            <a:ext cx="2009775" cy="2055813"/>
          </a:xfrm>
          <a:noFill/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990600" y="1219200"/>
          <a:ext cx="360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19200"/>
                        <a:ext cx="3603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2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1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3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4" name="Rectangle 2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5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6" name="Rectangle 2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98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99" name="Picture 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22302" r="56837" b="57988"/>
          <a:stretch>
            <a:fillRect/>
          </a:stretch>
        </p:blipFill>
        <p:spPr>
          <a:xfrm>
            <a:off x="3505200" y="2819400"/>
            <a:ext cx="1809750" cy="2085975"/>
          </a:xfrm>
          <a:noFill/>
        </p:spPr>
      </p:pic>
      <p:pic>
        <p:nvPicPr>
          <p:cNvPr id="7200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24088" r="56837" b="59772"/>
          <a:stretch>
            <a:fillRect/>
          </a:stretch>
        </p:blipFill>
        <p:spPr bwMode="auto">
          <a:xfrm>
            <a:off x="6172200" y="3048000"/>
            <a:ext cx="19335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8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1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1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527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" action="ppaction://hlinkfile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5" name="NORM2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PC1,    Elliptical PC1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curvature &amp; correlated astigmatism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Minor edge effects almost completely gone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edge effects dramatically reduced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steeper superior vs. inferior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3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3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4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3" name="NORM4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 (cont.):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PC3,    Elliptical PC3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-Edge effects greatly diminished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some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 the rule astigmatism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also lost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paid for robustness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PC4,    Elliptical PC4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looks more like variation on astigmatism???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state of the art: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&amp; Elliptical PCA are a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kludge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together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Amateurs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solve this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News: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Pros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now in the game: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Maronna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(2006)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Statistics: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Theory and Methods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Sec. 6.10.2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File Added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Missing Part of Last Classes Discussion:</a:t>
            </a:r>
          </a:p>
          <a:p>
            <a:pPr marL="0" indent="0" algn="ctr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 Used as Example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Class Website: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792099"/>
            <a:ext cx="833437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562600" y="685800"/>
            <a:ext cx="609600" cy="472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Disclaimer on robust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Cornea Data: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Critical parameter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analysis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:    Shown above, Elliptical PCA very effective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:    Stronger edge effects, Elliptical PCA less useful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:    Edge effects weaker, don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robust PCA </a:t>
            </a: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7" name="Rectangle 3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31"/>
          <p:cNvGraphicFramePr>
            <a:graphicFrameLocks noChangeAspect="1"/>
          </p:cNvGraphicFramePr>
          <p:nvPr/>
        </p:nvGraphicFramePr>
        <p:xfrm>
          <a:off x="1143000" y="2895600"/>
          <a:ext cx="16002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Equation" r:id="rId4" imgW="1346200" imgH="381000" progId="Equation.3">
                  <p:embed/>
                </p:oleObj>
              </mc:Choice>
              <mc:Fallback>
                <p:oleObj name="Equation" r:id="rId4" imgW="1346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16002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8" name="Rectangle 3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33"/>
          <p:cNvGraphicFramePr>
            <a:graphicFrameLocks noChangeAspect="1"/>
          </p:cNvGraphicFramePr>
          <p:nvPr/>
        </p:nvGraphicFramePr>
        <p:xfrm>
          <a:off x="990600" y="4038600"/>
          <a:ext cx="18176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5" name="Equation" r:id="rId6" imgW="1549080" imgH="380880" progId="Equation.3">
                  <p:embed/>
                </p:oleObj>
              </mc:Choice>
              <mc:Fallback>
                <p:oleObj name="Equation" r:id="rId6" imgW="15490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1817688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9" name="Rectangle 3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35"/>
          <p:cNvGraphicFramePr>
            <a:graphicFrameLocks noChangeAspect="1"/>
          </p:cNvGraphicFramePr>
          <p:nvPr/>
        </p:nvGraphicFramePr>
        <p:xfrm>
          <a:off x="914400" y="5181600"/>
          <a:ext cx="18288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6" name="Equation" r:id="rId8" imgW="1562100" imgH="381000" progId="Equation.3">
                  <p:embed/>
                </p:oleObj>
              </mc:Choice>
              <mc:Fallback>
                <p:oleObj name="Equation" r:id="rId8" imgW="15621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18288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2761</Words>
  <Application>Microsoft Office PowerPoint</Application>
  <PresentationFormat>On-screen Show (4:3)</PresentationFormat>
  <Paragraphs>776</Paragraphs>
  <Slides>90</Slides>
  <Notes>90</Notes>
  <HiddenSlides>0</HiddenSlides>
  <MMClips>17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1_Default Design</vt:lpstr>
      <vt:lpstr>4_Default Design</vt:lpstr>
      <vt:lpstr>6_Default Design</vt:lpstr>
      <vt:lpstr>3_Default Design</vt:lpstr>
      <vt:lpstr>7_Default Design</vt:lpstr>
      <vt:lpstr>8_Default Design</vt:lpstr>
      <vt:lpstr>Equation</vt:lpstr>
      <vt:lpstr>Statistics – O. R. 891 Object Oriented Data Analysis</vt:lpstr>
      <vt:lpstr>Yeast Cell Cycle Data, FDA View</vt:lpstr>
      <vt:lpstr>Fourier Basis</vt:lpstr>
      <vt:lpstr>Yeast Cell Cycles, Freq. 2 Proj.</vt:lpstr>
      <vt:lpstr>Source Batch Adj:  PC 1-3 &amp; DWD direction</vt:lpstr>
      <vt:lpstr>Source Batch Adj:  DWD Source Adjustment</vt:lpstr>
      <vt:lpstr>Matlab Software</vt:lpstr>
      <vt:lpstr>Matlab Software</vt:lpstr>
      <vt:lpstr>Example File Added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</vt:lpstr>
      <vt:lpstr>Cornea Data</vt:lpstr>
      <vt:lpstr>PCA of Cornea Data</vt:lpstr>
      <vt:lpstr>PCA of Cornea Data</vt:lpstr>
      <vt:lpstr>PCA of Cornea Data</vt:lpstr>
      <vt:lpstr>PCA of Cornea Data</vt:lpstr>
      <vt:lpstr>PCA of Cornea Data</vt:lpstr>
      <vt:lpstr>PCA of Cornea Data 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Important Aside </vt:lpstr>
      <vt:lpstr>Important Aside 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Aside On Visualization</vt:lpstr>
      <vt:lpstr>Aside On Visualization</vt:lpstr>
      <vt:lpstr>Aside On Visualization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154</cp:revision>
  <dcterms:created xsi:type="dcterms:W3CDTF">2001-06-08T01:38:43Z</dcterms:created>
  <dcterms:modified xsi:type="dcterms:W3CDTF">2012-08-30T17:57:39Z</dcterms:modified>
</cp:coreProperties>
</file>