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35" r:id="rId2"/>
    <p:sldMasterId id="2147484050" r:id="rId3"/>
    <p:sldMasterId id="2147484064" r:id="rId4"/>
    <p:sldMasterId id="2147484076" r:id="rId5"/>
  </p:sldMasterIdLst>
  <p:notesMasterIdLst>
    <p:notesMasterId r:id="rId174"/>
  </p:notesMasterIdLst>
  <p:sldIdLst>
    <p:sldId id="262" r:id="rId6"/>
    <p:sldId id="1864" r:id="rId7"/>
    <p:sldId id="1865" r:id="rId8"/>
    <p:sldId id="1863" r:id="rId9"/>
    <p:sldId id="1862" r:id="rId10"/>
    <p:sldId id="1861" r:id="rId11"/>
    <p:sldId id="1860" r:id="rId12"/>
    <p:sldId id="1851" r:id="rId13"/>
    <p:sldId id="1859" r:id="rId14"/>
    <p:sldId id="1822" r:id="rId15"/>
    <p:sldId id="1823" r:id="rId16"/>
    <p:sldId id="1824" r:id="rId17"/>
    <p:sldId id="1825" r:id="rId18"/>
    <p:sldId id="1826" r:id="rId19"/>
    <p:sldId id="1827" r:id="rId20"/>
    <p:sldId id="1828" r:id="rId21"/>
    <p:sldId id="1829" r:id="rId22"/>
    <p:sldId id="1830" r:id="rId23"/>
    <p:sldId id="1831" r:id="rId24"/>
    <p:sldId id="1832" r:id="rId25"/>
    <p:sldId id="1833" r:id="rId26"/>
    <p:sldId id="1834" r:id="rId27"/>
    <p:sldId id="1835" r:id="rId28"/>
    <p:sldId id="1836" r:id="rId29"/>
    <p:sldId id="1837" r:id="rId30"/>
    <p:sldId id="1838" r:id="rId31"/>
    <p:sldId id="1839" r:id="rId32"/>
    <p:sldId id="1840" r:id="rId33"/>
    <p:sldId id="1841" r:id="rId34"/>
    <p:sldId id="1842" r:id="rId35"/>
    <p:sldId id="1843" r:id="rId36"/>
    <p:sldId id="1844" r:id="rId37"/>
    <p:sldId id="1845" r:id="rId38"/>
    <p:sldId id="1846" r:id="rId39"/>
    <p:sldId id="1847" r:id="rId40"/>
    <p:sldId id="1848" r:id="rId41"/>
    <p:sldId id="1849" r:id="rId42"/>
    <p:sldId id="1850" r:id="rId43"/>
    <p:sldId id="1770" r:id="rId44"/>
    <p:sldId id="1771" r:id="rId45"/>
    <p:sldId id="1774" r:id="rId46"/>
    <p:sldId id="1652" r:id="rId47"/>
    <p:sldId id="1653" r:id="rId48"/>
    <p:sldId id="1773" r:id="rId49"/>
    <p:sldId id="1772" r:id="rId50"/>
    <p:sldId id="1654" r:id="rId51"/>
    <p:sldId id="1776" r:id="rId52"/>
    <p:sldId id="1775" r:id="rId53"/>
    <p:sldId id="1777" r:id="rId54"/>
    <p:sldId id="1655" r:id="rId55"/>
    <p:sldId id="1779" r:id="rId56"/>
    <p:sldId id="1778" r:id="rId57"/>
    <p:sldId id="1656" r:id="rId58"/>
    <p:sldId id="1781" r:id="rId59"/>
    <p:sldId id="1780" r:id="rId60"/>
    <p:sldId id="1903" r:id="rId61"/>
    <p:sldId id="1905" r:id="rId62"/>
    <p:sldId id="1904" r:id="rId63"/>
    <p:sldId id="1906" r:id="rId64"/>
    <p:sldId id="1657" r:id="rId65"/>
    <p:sldId id="1783" r:id="rId66"/>
    <p:sldId id="1782" r:id="rId67"/>
    <p:sldId id="1784" r:id="rId68"/>
    <p:sldId id="1788" r:id="rId69"/>
    <p:sldId id="1787" r:id="rId70"/>
    <p:sldId id="1786" r:id="rId71"/>
    <p:sldId id="1785" r:id="rId72"/>
    <p:sldId id="1659" r:id="rId73"/>
    <p:sldId id="1791" r:id="rId74"/>
    <p:sldId id="1790" r:id="rId75"/>
    <p:sldId id="1789" r:id="rId76"/>
    <p:sldId id="1793" r:id="rId77"/>
    <p:sldId id="1796" r:id="rId78"/>
    <p:sldId id="1795" r:id="rId79"/>
    <p:sldId id="1794" r:id="rId80"/>
    <p:sldId id="1792" r:id="rId81"/>
    <p:sldId id="1661" r:id="rId82"/>
    <p:sldId id="1798" r:id="rId83"/>
    <p:sldId id="1797" r:id="rId84"/>
    <p:sldId id="1662" r:id="rId85"/>
    <p:sldId id="1802" r:id="rId86"/>
    <p:sldId id="1801" r:id="rId87"/>
    <p:sldId id="1800" r:id="rId88"/>
    <p:sldId id="1799" r:id="rId89"/>
    <p:sldId id="1663" r:id="rId90"/>
    <p:sldId id="1664" r:id="rId91"/>
    <p:sldId id="1665" r:id="rId92"/>
    <p:sldId id="1666" r:id="rId93"/>
    <p:sldId id="1667" r:id="rId94"/>
    <p:sldId id="1668" r:id="rId95"/>
    <p:sldId id="1669" r:id="rId96"/>
    <p:sldId id="1803" r:id="rId97"/>
    <p:sldId id="1670" r:id="rId98"/>
    <p:sldId id="1671" r:id="rId99"/>
    <p:sldId id="1804" r:id="rId100"/>
    <p:sldId id="1672" r:id="rId101"/>
    <p:sldId id="1805" r:id="rId102"/>
    <p:sldId id="1813" r:id="rId103"/>
    <p:sldId id="1812" r:id="rId104"/>
    <p:sldId id="1811" r:id="rId105"/>
    <p:sldId id="1810" r:id="rId106"/>
    <p:sldId id="1816" r:id="rId107"/>
    <p:sldId id="1809" r:id="rId108"/>
    <p:sldId id="1815" r:id="rId109"/>
    <p:sldId id="1814" r:id="rId110"/>
    <p:sldId id="1675" r:id="rId111"/>
    <p:sldId id="1820" r:id="rId112"/>
    <p:sldId id="1821" r:id="rId113"/>
    <p:sldId id="1818" r:id="rId114"/>
    <p:sldId id="1819" r:id="rId115"/>
    <p:sldId id="1817" r:id="rId116"/>
    <p:sldId id="1907" r:id="rId117"/>
    <p:sldId id="1909" r:id="rId118"/>
    <p:sldId id="1908" r:id="rId119"/>
    <p:sldId id="1911" r:id="rId120"/>
    <p:sldId id="1867" r:id="rId121"/>
    <p:sldId id="1912" r:id="rId122"/>
    <p:sldId id="1910" r:id="rId123"/>
    <p:sldId id="1868" r:id="rId124"/>
    <p:sldId id="1918" r:id="rId125"/>
    <p:sldId id="1919" r:id="rId126"/>
    <p:sldId id="1917" r:id="rId127"/>
    <p:sldId id="1916" r:id="rId128"/>
    <p:sldId id="1915" r:id="rId129"/>
    <p:sldId id="1914" r:id="rId130"/>
    <p:sldId id="1913" r:id="rId131"/>
    <p:sldId id="1920" r:id="rId132"/>
    <p:sldId id="1922" r:id="rId133"/>
    <p:sldId id="1921" r:id="rId134"/>
    <p:sldId id="1870" r:id="rId135"/>
    <p:sldId id="1973" r:id="rId136"/>
    <p:sldId id="1871" r:id="rId137"/>
    <p:sldId id="1974" r:id="rId138"/>
    <p:sldId id="1979" r:id="rId139"/>
    <p:sldId id="1980" r:id="rId140"/>
    <p:sldId id="1978" r:id="rId141"/>
    <p:sldId id="1977" r:id="rId142"/>
    <p:sldId id="1976" r:id="rId143"/>
    <p:sldId id="1988" r:id="rId144"/>
    <p:sldId id="1990" r:id="rId145"/>
    <p:sldId id="1991" r:id="rId146"/>
    <p:sldId id="1992" r:id="rId147"/>
    <p:sldId id="1993" r:id="rId148"/>
    <p:sldId id="1989" r:id="rId149"/>
    <p:sldId id="1975" r:id="rId150"/>
    <p:sldId id="1875" r:id="rId151"/>
    <p:sldId id="1995" r:id="rId152"/>
    <p:sldId id="1994" r:id="rId153"/>
    <p:sldId id="1876" r:id="rId154"/>
    <p:sldId id="1997" r:id="rId155"/>
    <p:sldId id="1996" r:id="rId156"/>
    <p:sldId id="1877" r:id="rId157"/>
    <p:sldId id="1998" r:id="rId158"/>
    <p:sldId id="1878" r:id="rId159"/>
    <p:sldId id="1999" r:id="rId160"/>
    <p:sldId id="1879" r:id="rId161"/>
    <p:sldId id="2003" r:id="rId162"/>
    <p:sldId id="2002" r:id="rId163"/>
    <p:sldId id="2001" r:id="rId164"/>
    <p:sldId id="2000" r:id="rId165"/>
    <p:sldId id="1880" r:id="rId166"/>
    <p:sldId id="2005" r:id="rId167"/>
    <p:sldId id="2006" r:id="rId168"/>
    <p:sldId id="2004" r:id="rId169"/>
    <p:sldId id="1881" r:id="rId170"/>
    <p:sldId id="2009" r:id="rId171"/>
    <p:sldId id="2008" r:id="rId172"/>
    <p:sldId id="2007" r:id="rId1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04" d="100"/>
          <a:sy n="104" d="100"/>
        </p:scale>
        <p:origin x="-1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54" Type="http://schemas.openxmlformats.org/officeDocument/2006/relationships/slide" Target="slides/slide149.xml"/><Relationship Id="rId159" Type="http://schemas.openxmlformats.org/officeDocument/2006/relationships/slide" Target="slides/slide154.xml"/><Relationship Id="rId175" Type="http://schemas.openxmlformats.org/officeDocument/2006/relationships/presProps" Target="presProps.xml"/><Relationship Id="rId170" Type="http://schemas.openxmlformats.org/officeDocument/2006/relationships/slide" Target="slides/slide165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65" Type="http://schemas.openxmlformats.org/officeDocument/2006/relationships/slide" Target="slides/slide16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slide" Target="slides/slide150.xml"/><Relationship Id="rId171" Type="http://schemas.openxmlformats.org/officeDocument/2006/relationships/slide" Target="slides/slide166.xml"/><Relationship Id="rId176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slide" Target="slides/slide156.xml"/><Relationship Id="rId166" Type="http://schemas.openxmlformats.org/officeDocument/2006/relationships/slide" Target="slides/slide1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77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72" Type="http://schemas.openxmlformats.org/officeDocument/2006/relationships/slide" Target="slides/slide167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Relationship Id="rId4" Type="http://schemas.openxmlformats.org/officeDocument/2006/relationships/image" Target="../media/image24.w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5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5.wmf"/><Relationship Id="rId1" Type="http://schemas.openxmlformats.org/officeDocument/2006/relationships/image" Target="../media/image27.wmf"/><Relationship Id="rId4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5.wmf"/><Relationship Id="rId1" Type="http://schemas.openxmlformats.org/officeDocument/2006/relationships/image" Target="../media/image27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5.wmf"/><Relationship Id="rId1" Type="http://schemas.openxmlformats.org/officeDocument/2006/relationships/image" Target="../media/image27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7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77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77.wmf"/><Relationship Id="rId4" Type="http://schemas.openxmlformats.org/officeDocument/2006/relationships/image" Target="../media/image8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7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77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79.wmf"/><Relationship Id="rId5" Type="http://schemas.openxmlformats.org/officeDocument/2006/relationships/image" Target="../media/image77.wmf"/><Relationship Id="rId4" Type="http://schemas.openxmlformats.org/officeDocument/2006/relationships/image" Target="../media/image91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90.wmf"/><Relationship Id="rId7" Type="http://schemas.openxmlformats.org/officeDocument/2006/relationships/image" Target="../media/image87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79.wmf"/><Relationship Id="rId5" Type="http://schemas.openxmlformats.org/officeDocument/2006/relationships/image" Target="../media/image77.wmf"/><Relationship Id="rId4" Type="http://schemas.openxmlformats.org/officeDocument/2006/relationships/image" Target="../media/image91.wmf"/><Relationship Id="rId9" Type="http://schemas.openxmlformats.org/officeDocument/2006/relationships/image" Target="../media/image93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20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9" Type="http://schemas.openxmlformats.org/officeDocument/2006/relationships/image" Target="../media/image101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8.wmf"/><Relationship Id="rId1" Type="http://schemas.openxmlformats.org/officeDocument/2006/relationships/image" Target="../media/image1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8.wmf"/><Relationship Id="rId1" Type="http://schemas.openxmlformats.org/officeDocument/2006/relationships/image" Target="../media/image119.wmf"/><Relationship Id="rId4" Type="http://schemas.openxmlformats.org/officeDocument/2006/relationships/image" Target="../media/image121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8.wmf"/><Relationship Id="rId1" Type="http://schemas.openxmlformats.org/officeDocument/2006/relationships/image" Target="../media/image119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8.wmf"/><Relationship Id="rId1" Type="http://schemas.openxmlformats.org/officeDocument/2006/relationships/image" Target="../media/image119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33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3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8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9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9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9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C00F-476D-4822-8EB9-8FC8CA3112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C00F-476D-4822-8EB9-8FC8CA3112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C00F-476D-4822-8EB9-8FC8CA3112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C00F-476D-4822-8EB9-8FC8CA3112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290DCA-894B-4448-B144-9E900A9F27E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290DCA-894B-4448-B144-9E900A9F27E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6DC793A-529A-4F5C-8997-066F6A87F5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B90732E-A191-4C44-94AA-5E2B011880C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B90732E-A191-4C44-94AA-5E2B011880C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332DA-F4FB-4553-9D60-678FF1C9E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332DA-F4FB-4553-9D60-678FF1C9E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332DA-F4FB-4553-9D60-678FF1C9E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C8A2B-66EB-4C8F-AF82-A9A88ED306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C8A2B-66EB-4C8F-AF82-A9A88ED306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C8A2B-66EB-4C8F-AF82-A9A88ED306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53D1D-CC07-48D3-BDD8-215B11BE9C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53D1D-CC07-48D3-BDD8-215B11BE9C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F97061-8505-45DE-9114-884D963FC6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F97061-8505-45DE-9114-884D963FC6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C4AF4F-BC1A-43E0-B2A3-338FA8D81C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C4AF4F-BC1A-43E0-B2A3-338FA8D81C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C4AF4F-BC1A-43E0-B2A3-338FA8D81C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C4AF4F-BC1A-43E0-B2A3-338FA8D81C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939-3A09-4F93-9C89-9E303F8B28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939-3A09-4F93-9C89-9E303F8B28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ECD8A0-2210-4428-BD95-A65EBC0D886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939-3A09-4F93-9C89-9E303F8B28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939-3A09-4F93-9C89-9E303F8B28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13C51-CC2D-4C0C-9A17-D8AEEB0C94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9688C7-B408-4264-9B2A-5D623C15B01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B26A43-2495-42A9-9209-C443A57BFB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B26A43-2495-42A9-9209-C443A57BFB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B26A43-2495-42A9-9209-C443A57BFB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E6368A-8D43-464E-85D9-4CDFED8B12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E6368A-8D43-464E-85D9-4CDFED8B12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AF183-8085-4844-9CCA-1E978CCD35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CC17B-B5D9-4281-8665-0C0CA2629D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AF183-8085-4844-9CCA-1E978CCD35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AF183-8085-4844-9CCA-1E978CCD35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E96D85-0D35-4D47-B90C-B22403096F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341A4D-67E2-4960-AD4D-8060C52B099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341A4D-67E2-4960-AD4D-8060C52B099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341A4D-67E2-4960-AD4D-8060C52B099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9F58E6-546F-4DB6-8EFD-D487B79442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9F58E6-546F-4DB6-8EFD-D487B79442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9F58E6-546F-4DB6-8EFD-D487B79442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9F58E6-546F-4DB6-8EFD-D487B79442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D4DC42-E3FE-4A4D-82F9-01618BF8607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9A6150-50BB-4457-8835-B2A1FC47B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9A6150-50BB-4457-8835-B2A1FC47B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9A6150-50BB-4457-8835-B2A1FC47B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332FD-0F87-4AEC-A132-9F713B6120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332FD-0F87-4AEC-A132-9F713B6120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332FD-0F87-4AEC-A132-9F713B6120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6E3245-E9C1-4622-965C-5729C2D3C4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BE376-1BBA-4007-9E59-E1060308AC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FCA9D0-E5C8-40E2-943E-031AE7BB47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434E0D-02C3-4E7E-958D-EAA67A1B441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57B21B-D92A-4A57-8D0F-4988470F7A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2561C9-B9ED-408C-8F11-9F708EFA35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2B554-AC29-469C-B5A7-5EC783813F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DDFC52-D9F1-479F-83DF-768D338D3A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C4D464-F243-4B63-8A8C-28D9283BA5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C4D464-F243-4B63-8A8C-28D9283BA5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4AE52D-23EB-478F-800A-6FE7FA94A2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30DE-2D34-4663-B993-2BB85D7D52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990F1-E36D-4A2B-98F1-AEA2567413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6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E72D-E252-497E-A6BC-CF50C14FB8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3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B7CC-9DB3-4374-B1FC-98A88EFF44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16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4D5A0-550A-4EDD-A2EF-0F70E8723A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22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8FC2-DB53-415D-AAF0-A554376151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5A0D-B3AB-448F-A1CD-CDF93C8FA8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93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919FA-42D1-4C7D-8799-E47FFC08B3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75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F398-31FE-403A-851F-C2D66C36D5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0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1047F-D617-4EE3-B803-2327E26A58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39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7643C-BB9D-49E8-96A0-842811F9D3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4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1173-276E-4BC8-8318-886F87F00B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76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446B-882D-44BF-A96D-390B157701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24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F9D9F-F85E-4225-8334-DDE03C364D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64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7A6B3-45CC-4BF1-A095-80344CB04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56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4F437-204F-476F-97CB-9FFBC0569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2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7FF54-4760-47A0-8273-3EE07526E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74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ADAC-0E19-4071-9843-5DB1C5560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27699-EDE8-43C4-BBF7-46D25A87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39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7876-3976-4863-A250-EC264062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33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20205-FE9C-4A0A-A0BE-FB483215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35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719C-92EF-49B7-BEDB-6BE11BA7E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75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0007D-7B22-43C9-A2DE-D20C3AEDC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1977-429A-42FF-8DDA-A5812DC67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83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9A9D-C089-4848-A3CC-4DEDBAEAE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00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4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1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20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40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76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60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04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3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63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9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7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08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2B18A-7DA5-41AA-BCEC-CD1CE15655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03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9D56-32F0-47FC-8E55-9E4F1ECF32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2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3527D-19CC-49FC-B15B-7CA69AE351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91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5809-F6A6-44FB-A7A0-1BB6BA4194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47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3B82-17A8-4A01-8ECF-9EB752044B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70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34187-DF6C-484C-AB75-7DE10A6D33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64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FB3F-0D86-4D04-9BBA-91AEF37669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87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621F-8633-47BE-87F1-FA6DA1DFB5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6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181E-3409-4E6E-8C2F-DA44955AA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47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2BEE-F3A2-4A09-B8EC-004806CE8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13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21B4-D4C3-4C9D-871F-687AB56B43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43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3D8-C4E8-4E66-A244-3065062D15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3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26827-E8D6-47AC-BBA9-9FC58EDCA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E06A080-75BA-4571-90DD-9AFE263B5B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273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B36421B-98E3-4495-8110-95B617500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02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97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3511715-0A23-4248-82AF-E5D425EC44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991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227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228.bin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229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230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231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233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232.bin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6.bin"/><Relationship Id="rId3" Type="http://schemas.openxmlformats.org/officeDocument/2006/relationships/notesSlide" Target="../notesSlides/notesSlide116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235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234.bin"/><Relationship Id="rId9" Type="http://schemas.openxmlformats.org/officeDocument/2006/relationships/image" Target="../media/image117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3" Type="http://schemas.openxmlformats.org/officeDocument/2006/relationships/notesSlide" Target="../notesSlides/notesSlide117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238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237.bin"/><Relationship Id="rId9" Type="http://schemas.openxmlformats.org/officeDocument/2006/relationships/image" Target="../media/image117.w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2.bin"/><Relationship Id="rId3" Type="http://schemas.openxmlformats.org/officeDocument/2006/relationships/notesSlide" Target="../notesSlides/notesSlide118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241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240.bin"/><Relationship Id="rId9" Type="http://schemas.openxmlformats.org/officeDocument/2006/relationships/image" Target="../media/image117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24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0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9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244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245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246.bin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9.bin"/><Relationship Id="rId3" Type="http://schemas.openxmlformats.org/officeDocument/2006/relationships/notesSlide" Target="../notesSlides/notesSlide123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248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247.bin"/><Relationship Id="rId9" Type="http://schemas.openxmlformats.org/officeDocument/2006/relationships/image" Target="../media/image120.wmf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2.bin"/><Relationship Id="rId3" Type="http://schemas.openxmlformats.org/officeDocument/2006/relationships/notesSlide" Target="../notesSlides/notesSlide124.xml"/><Relationship Id="rId7" Type="http://schemas.openxmlformats.org/officeDocument/2006/relationships/image" Target="../media/image118.wmf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251.bin"/><Relationship Id="rId11" Type="http://schemas.openxmlformats.org/officeDocument/2006/relationships/oleObject" Target="../embeddings/oleObject254.bin"/><Relationship Id="rId5" Type="http://schemas.openxmlformats.org/officeDocument/2006/relationships/image" Target="../media/image119.wmf"/><Relationship Id="rId10" Type="http://schemas.openxmlformats.org/officeDocument/2006/relationships/image" Target="../media/image120.wmf"/><Relationship Id="rId4" Type="http://schemas.openxmlformats.org/officeDocument/2006/relationships/oleObject" Target="../embeddings/oleObject250.bin"/><Relationship Id="rId9" Type="http://schemas.openxmlformats.org/officeDocument/2006/relationships/oleObject" Target="../embeddings/oleObject253.bin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7.bin"/><Relationship Id="rId13" Type="http://schemas.openxmlformats.org/officeDocument/2006/relationships/image" Target="../media/image121.wmf"/><Relationship Id="rId3" Type="http://schemas.openxmlformats.org/officeDocument/2006/relationships/notesSlide" Target="../notesSlides/notesSlide125.xml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260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256.bin"/><Relationship Id="rId11" Type="http://schemas.openxmlformats.org/officeDocument/2006/relationships/image" Target="../media/image120.wmf"/><Relationship Id="rId5" Type="http://schemas.openxmlformats.org/officeDocument/2006/relationships/image" Target="../media/image119.wmf"/><Relationship Id="rId15" Type="http://schemas.openxmlformats.org/officeDocument/2006/relationships/image" Target="../media/image122.wmf"/><Relationship Id="rId10" Type="http://schemas.openxmlformats.org/officeDocument/2006/relationships/oleObject" Target="../embeddings/oleObject259.bin"/><Relationship Id="rId4" Type="http://schemas.openxmlformats.org/officeDocument/2006/relationships/oleObject" Target="../embeddings/oleObject255.bin"/><Relationship Id="rId9" Type="http://schemas.openxmlformats.org/officeDocument/2006/relationships/oleObject" Target="../embeddings/oleObject258.bin"/><Relationship Id="rId14" Type="http://schemas.openxmlformats.org/officeDocument/2006/relationships/oleObject" Target="../embeddings/oleObject261.bin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13" Type="http://schemas.openxmlformats.org/officeDocument/2006/relationships/image" Target="../media/image121.wmf"/><Relationship Id="rId3" Type="http://schemas.openxmlformats.org/officeDocument/2006/relationships/notesSlide" Target="../notesSlides/notesSlide126.xml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267.bin"/><Relationship Id="rId17" Type="http://schemas.openxmlformats.org/officeDocument/2006/relationships/image" Target="../media/image123.wmf"/><Relationship Id="rId2" Type="http://schemas.openxmlformats.org/officeDocument/2006/relationships/slideLayout" Target="../slideLayouts/slideLayout47.xml"/><Relationship Id="rId16" Type="http://schemas.openxmlformats.org/officeDocument/2006/relationships/oleObject" Target="../embeddings/oleObject269.bin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263.bin"/><Relationship Id="rId11" Type="http://schemas.openxmlformats.org/officeDocument/2006/relationships/image" Target="../media/image120.wmf"/><Relationship Id="rId5" Type="http://schemas.openxmlformats.org/officeDocument/2006/relationships/image" Target="../media/image119.wmf"/><Relationship Id="rId15" Type="http://schemas.openxmlformats.org/officeDocument/2006/relationships/image" Target="../media/image122.wmf"/><Relationship Id="rId10" Type="http://schemas.openxmlformats.org/officeDocument/2006/relationships/oleObject" Target="../embeddings/oleObject266.bin"/><Relationship Id="rId4" Type="http://schemas.openxmlformats.org/officeDocument/2006/relationships/oleObject" Target="../embeddings/oleObject262.bin"/><Relationship Id="rId9" Type="http://schemas.openxmlformats.org/officeDocument/2006/relationships/oleObject" Target="../embeddings/oleObject265.bin"/><Relationship Id="rId14" Type="http://schemas.openxmlformats.org/officeDocument/2006/relationships/oleObject" Target="../embeddings/oleObject268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0.wmf"/><Relationship Id="rId5" Type="http://schemas.openxmlformats.org/officeDocument/2006/relationships/image" Target="../media/image16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8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4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4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4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4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4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4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4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4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4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4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4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4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4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5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270.bin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3.bin"/><Relationship Id="rId3" Type="http://schemas.openxmlformats.org/officeDocument/2006/relationships/notesSlide" Target="../notesSlides/notesSlide148.xml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272.bin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0" Type="http://schemas.openxmlformats.org/officeDocument/2006/relationships/oleObject" Target="../embeddings/oleObject274.bin"/><Relationship Id="rId4" Type="http://schemas.openxmlformats.org/officeDocument/2006/relationships/oleObject" Target="../embeddings/oleObject271.bin"/><Relationship Id="rId9" Type="http://schemas.openxmlformats.org/officeDocument/2006/relationships/image" Target="../media/image132.wmf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27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9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277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276.bin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13" Type="http://schemas.openxmlformats.org/officeDocument/2006/relationships/image" Target="../media/image136.wmf"/><Relationship Id="rId3" Type="http://schemas.openxmlformats.org/officeDocument/2006/relationships/notesSlide" Target="../notesSlides/notesSlide151.xml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282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279.bin"/><Relationship Id="rId11" Type="http://schemas.openxmlformats.org/officeDocument/2006/relationships/image" Target="../media/image133.wmf"/><Relationship Id="rId5" Type="http://schemas.openxmlformats.org/officeDocument/2006/relationships/image" Target="../media/image134.wmf"/><Relationship Id="rId15" Type="http://schemas.openxmlformats.org/officeDocument/2006/relationships/image" Target="../media/image137.wmf"/><Relationship Id="rId10" Type="http://schemas.openxmlformats.org/officeDocument/2006/relationships/oleObject" Target="../embeddings/oleObject281.bin"/><Relationship Id="rId4" Type="http://schemas.openxmlformats.org/officeDocument/2006/relationships/oleObject" Target="../embeddings/oleObject278.bin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283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284.bin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3.xml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286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285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90.vml"/><Relationship Id="rId6" Type="http://schemas.openxmlformats.org/officeDocument/2006/relationships/oleObject" Target="../embeddings/oleObject288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287.bin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1.bin"/><Relationship Id="rId3" Type="http://schemas.openxmlformats.org/officeDocument/2006/relationships/notesSlide" Target="../notesSlides/notesSlide155.xml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91.vml"/><Relationship Id="rId6" Type="http://schemas.openxmlformats.org/officeDocument/2006/relationships/oleObject" Target="../embeddings/oleObject290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0" Type="http://schemas.openxmlformats.org/officeDocument/2006/relationships/oleObject" Target="../embeddings/oleObject292.bin"/><Relationship Id="rId4" Type="http://schemas.openxmlformats.org/officeDocument/2006/relationships/oleObject" Target="../embeddings/oleObject289.bin"/><Relationship Id="rId9" Type="http://schemas.openxmlformats.org/officeDocument/2006/relationships/image" Target="../media/image140.w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293.bin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7.xml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295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294.bin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8.bin"/><Relationship Id="rId3" Type="http://schemas.openxmlformats.org/officeDocument/2006/relationships/notesSlide" Target="../notesSlides/notesSlide158.xml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297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296.bin"/><Relationship Id="rId9" Type="http://schemas.openxmlformats.org/officeDocument/2006/relationships/image" Target="../media/image144.wmf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1.bin"/><Relationship Id="rId3" Type="http://schemas.openxmlformats.org/officeDocument/2006/relationships/notesSlide" Target="../notesSlides/notesSlide159.xml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95.vml"/><Relationship Id="rId6" Type="http://schemas.openxmlformats.org/officeDocument/2006/relationships/oleObject" Target="../embeddings/oleObject300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299.bin"/><Relationship Id="rId9" Type="http://schemas.openxmlformats.org/officeDocument/2006/relationships/image" Target="../media/image1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0.bin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4.bin"/><Relationship Id="rId3" Type="http://schemas.openxmlformats.org/officeDocument/2006/relationships/notesSlide" Target="../notesSlides/notesSlide160.xml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96.vml"/><Relationship Id="rId6" Type="http://schemas.openxmlformats.org/officeDocument/2006/relationships/oleObject" Target="../embeddings/oleObject303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302.bin"/><Relationship Id="rId9" Type="http://schemas.openxmlformats.org/officeDocument/2006/relationships/image" Target="../media/image144.w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1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305.bin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2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306.bin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3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307.bin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4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14.png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308.bin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5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5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5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29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29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28.wmf"/><Relationship Id="rId5" Type="http://schemas.openxmlformats.org/officeDocument/2006/relationships/image" Target="../media/image27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5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7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7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7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7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8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8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8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8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5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5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98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57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6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0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0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6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10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71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23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122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131.bin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30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129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139.bin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38.bin"/><Relationship Id="rId20" Type="http://schemas.openxmlformats.org/officeDocument/2006/relationships/oleObject" Target="../embeddings/oleObject140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135.bin"/><Relationship Id="rId19" Type="http://schemas.openxmlformats.org/officeDocument/2006/relationships/image" Target="../media/image76.wmf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13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4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44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4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79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5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5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56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55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58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84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6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85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163.bin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84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oleObject" Target="../embeddings/oleObject170.bin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69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85.wmf"/><Relationship Id="rId5" Type="http://schemas.openxmlformats.org/officeDocument/2006/relationships/image" Target="../media/image77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168.bin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71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oleObject" Target="../embeddings/oleObject177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76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79.bin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85.wmf"/><Relationship Id="rId5" Type="http://schemas.openxmlformats.org/officeDocument/2006/relationships/image" Target="../media/image77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78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81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180.bin"/><Relationship Id="rId9" Type="http://schemas.openxmlformats.org/officeDocument/2006/relationships/image" Target="../media/image90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87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84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186.bin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88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196.bin"/><Relationship Id="rId3" Type="http://schemas.openxmlformats.org/officeDocument/2006/relationships/notesSlide" Target="../notesSlides/notesSlide79.xml"/><Relationship Id="rId21" Type="http://schemas.openxmlformats.org/officeDocument/2006/relationships/oleObject" Target="../embeddings/oleObject198.bin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93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95.bin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90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192.bin"/><Relationship Id="rId19" Type="http://schemas.openxmlformats.org/officeDocument/2006/relationships/oleObject" Target="../embeddings/oleObject197.bin"/><Relationship Id="rId4" Type="http://schemas.openxmlformats.org/officeDocument/2006/relationships/oleObject" Target="../embeddings/oleObject189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94.bin"/><Relationship Id="rId22" Type="http://schemas.openxmlformats.org/officeDocument/2006/relationships/image" Target="../media/image9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99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201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200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13" Type="http://schemas.openxmlformats.org/officeDocument/2006/relationships/image" Target="../media/image98.wmf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20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205.bin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96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13" Type="http://schemas.openxmlformats.org/officeDocument/2006/relationships/image" Target="../media/image98.wmf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211.bin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213.bin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08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210.bin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212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13" Type="http://schemas.openxmlformats.org/officeDocument/2006/relationships/image" Target="../media/image98.wmf"/><Relationship Id="rId18" Type="http://schemas.openxmlformats.org/officeDocument/2006/relationships/oleObject" Target="../embeddings/oleObject221.bin"/><Relationship Id="rId3" Type="http://schemas.openxmlformats.org/officeDocument/2006/relationships/notesSlide" Target="../notesSlides/notesSlide84.xml"/><Relationship Id="rId21" Type="http://schemas.openxmlformats.org/officeDocument/2006/relationships/image" Target="../media/image101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218.bin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220.bin"/><Relationship Id="rId20" Type="http://schemas.openxmlformats.org/officeDocument/2006/relationships/oleObject" Target="../embeddings/oleObject222.bin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15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217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214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219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02.png"/><Relationship Id="rId4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223.bin"/><Relationship Id="rId4" Type="http://schemas.openxmlformats.org/officeDocument/2006/relationships/image" Target="../media/image10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224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225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2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(Symmetric)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6858000" y="1905000"/>
          <a:ext cx="838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3" name="Equation" r:id="rId4" imgW="622030" imgH="380835" progId="Equation.3">
                  <p:embed/>
                </p:oleObj>
              </mc:Choice>
              <mc:Fallback>
                <p:oleObj name="Equation" r:id="rId4" imgW="62203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05000"/>
                        <a:ext cx="838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6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Convenient Summary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mount of Structure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Sum of Squares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Physical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Interpetation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/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Total Energy in Data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Insight comes from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decomposition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89613" y="1416050"/>
          <a:ext cx="12207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25" name="Equation" r:id="rId4" imgW="939600" imgH="736560" progId="Equation.3">
                  <p:embed/>
                </p:oleObj>
              </mc:Choice>
              <mc:Fallback>
                <p:oleObj name="Equation" r:id="rId4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416050"/>
                        <a:ext cx="122078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768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Convenient Summary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mount of Structure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Sum of Squares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Physical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Interpetation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/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Total Energy in Data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Insight comes from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decomposition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Statistical Terminology: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ANalysis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VAriance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(ANOVA)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89613" y="1416050"/>
          <a:ext cx="12207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49" name="Equation" r:id="rId4" imgW="939600" imgH="736560" progId="Equation.3">
                  <p:embed/>
                </p:oleObj>
              </mc:Choice>
              <mc:Fallback>
                <p:oleObj name="Equation" r:id="rId4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416050"/>
                        <a:ext cx="122078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44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Mean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Variation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00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Mean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Variation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=  Mean Variation + Mean Residual Variation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3429000"/>
          <a:ext cx="4778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73" name="Equation" r:id="rId4" imgW="3797280" imgH="736560" progId="Equation.3">
                  <p:embed/>
                </p:oleObj>
              </mc:Choice>
              <mc:Fallback>
                <p:oleObj name="Equation" r:id="rId4" imgW="37972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47783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609600" cy="11430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514600" y="2971800"/>
            <a:ext cx="1371600" cy="6096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5791200" y="3048000"/>
            <a:ext cx="381000" cy="6858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84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Mean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Variation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=  Mean Variation + Mean Residual Variation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Mathematics:    Pythagorean Theorem</a:t>
            </a: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3429000"/>
          <a:ext cx="4778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97" name="Equation" r:id="rId4" imgW="3797280" imgH="736560" progId="Equation.3">
                  <p:embed/>
                </p:oleObj>
              </mc:Choice>
              <mc:Fallback>
                <p:oleObj name="Equation" r:id="rId4" imgW="37972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47783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609600" cy="11430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514600" y="2971800"/>
            <a:ext cx="1371600" cy="6096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5791200" y="3048000"/>
            <a:ext cx="381000" cy="6858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78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Mean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Variation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=  Mean Variation + Mean Residual Variation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Mathematics:    Pythagorean Theorem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 Quantified via Sums of Squares</a:t>
            </a: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3429000"/>
          <a:ext cx="4778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21" name="Equation" r:id="rId4" imgW="3797280" imgH="736560" progId="Equation.3">
                  <p:embed/>
                </p:oleObj>
              </mc:Choice>
              <mc:Fallback>
                <p:oleObj name="Equation" r:id="rId4" imgW="37972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47783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609600" cy="11430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514600" y="2971800"/>
            <a:ext cx="1371600" cy="6096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5791200" y="3048000"/>
            <a:ext cx="381000" cy="6858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0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Residuals from Mean</a:t>
            </a:r>
            <a:endParaRPr lang="en-US" sz="2800" dirty="0" smtClean="0">
              <a:solidFill>
                <a:srgbClr val="00FF00"/>
              </a:solidFill>
            </a:endParaRP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V="1">
            <a:off x="1981200" y="4038600"/>
            <a:ext cx="1676400" cy="1295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49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Residuals from Mean</a:t>
            </a:r>
            <a:r>
              <a:rPr lang="en-US" sz="2800" dirty="0" smtClean="0">
                <a:solidFill>
                  <a:srgbClr val="000000"/>
                </a:solidFill>
              </a:rPr>
              <a:t> =  Data </a:t>
            </a:r>
            <a:r>
              <a:rPr lang="en-US" sz="2800" smtClean="0">
                <a:solidFill>
                  <a:srgbClr val="000000"/>
                </a:solidFill>
              </a:rPr>
              <a:t>– </a:t>
            </a:r>
            <a:r>
              <a:rPr lang="en-US" sz="2800" smtClean="0">
                <a:solidFill>
                  <a:srgbClr val="00FF00"/>
                </a:solidFill>
              </a:rPr>
              <a:t>Mean</a:t>
            </a:r>
            <a:endParaRPr lang="en-US" sz="2800" dirty="0" smtClean="0">
              <a:solidFill>
                <a:srgbClr val="00FF00"/>
              </a:solidFill>
            </a:endParaRP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 flipV="1">
            <a:off x="3505200" y="4495800"/>
            <a:ext cx="1447800" cy="838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 flipV="1">
            <a:off x="2819400" y="3886200"/>
            <a:ext cx="3429000" cy="1447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3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Residuals from Mean</a:t>
            </a:r>
            <a:r>
              <a:rPr lang="en-US" sz="2800" dirty="0" smtClean="0">
                <a:solidFill>
                  <a:srgbClr val="000000"/>
                </a:solidFill>
              </a:rPr>
              <a:t> =  Data </a:t>
            </a:r>
            <a:r>
              <a:rPr lang="en-US" sz="2800" smtClean="0">
                <a:solidFill>
                  <a:srgbClr val="000000"/>
                </a:solidFill>
              </a:rPr>
              <a:t>– </a:t>
            </a:r>
            <a:r>
              <a:rPr lang="en-US" sz="2800" smtClean="0">
                <a:solidFill>
                  <a:srgbClr val="00FF00"/>
                </a:solidFill>
              </a:rPr>
              <a:t>Mean</a:t>
            </a:r>
            <a:endParaRPr lang="en-US" sz="2800" dirty="0" smtClean="0">
              <a:solidFill>
                <a:srgbClr val="00FF00"/>
              </a:solidFill>
            </a:endParaRP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V="1">
            <a:off x="4953000" y="2971800"/>
            <a:ext cx="1219200" cy="2362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V="1">
            <a:off x="6248400" y="3505200"/>
            <a:ext cx="304800" cy="1828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4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Residuals from Mean</a:t>
            </a:r>
            <a:r>
              <a:rPr lang="en-US" sz="2800" dirty="0" smtClean="0">
                <a:solidFill>
                  <a:srgbClr val="000000"/>
                </a:solidFill>
              </a:rPr>
              <a:t> =  Data – </a:t>
            </a:r>
            <a:r>
              <a:rPr lang="en-US" sz="2800" dirty="0" smtClean="0">
                <a:solidFill>
                  <a:srgbClr val="00FF00"/>
                </a:solidFill>
              </a:rPr>
              <a:t>Mean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Most of Variation </a:t>
            </a:r>
            <a:endParaRPr lang="en-US" sz="2800" dirty="0" smtClean="0">
              <a:solidFill>
                <a:srgbClr val="00FF00"/>
              </a:solidFill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H="1" flipV="1">
            <a:off x="3200400" y="4419600"/>
            <a:ext cx="228600" cy="160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3429000" y="3733800"/>
            <a:ext cx="3048000" cy="2286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0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(Symmetric)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Diagonal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 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Called Eigenvalues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Convenient Ordering:   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6858000" y="1905000"/>
          <a:ext cx="838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09" name="Equation" r:id="rId4" imgW="622030" imgH="380835" progId="Equation.3">
                  <p:embed/>
                </p:oleObj>
              </mc:Choice>
              <mc:Fallback>
                <p:oleObj name="Equation" r:id="rId4" imgW="62203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05000"/>
                        <a:ext cx="838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147849"/>
              </p:ext>
            </p:extLst>
          </p:nvPr>
        </p:nvGraphicFramePr>
        <p:xfrm>
          <a:off x="5257800" y="2718329"/>
          <a:ext cx="2819400" cy="162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10" name="Equation" r:id="rId6" imgW="2286000" imgH="1320800" progId="Equation.3">
                  <p:embed/>
                </p:oleObj>
              </mc:Choice>
              <mc:Fallback>
                <p:oleObj name="Equation" r:id="rId6" imgW="2286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18329"/>
                        <a:ext cx="2819400" cy="1625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267200" y="3116264"/>
            <a:ext cx="1905000" cy="2370136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161511"/>
              </p:ext>
            </p:extLst>
          </p:nvPr>
        </p:nvGraphicFramePr>
        <p:xfrm>
          <a:off x="5867400" y="5914585"/>
          <a:ext cx="2057400" cy="63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11" name="Equation" r:id="rId8" imgW="736560" imgH="228600" progId="Equation.3">
                  <p:embed/>
                </p:oleObj>
              </mc:Choice>
              <mc:Fallback>
                <p:oleObj name="Equation" r:id="rId8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914585"/>
                        <a:ext cx="2057400" cy="638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2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Residuals from Mean</a:t>
            </a:r>
            <a:r>
              <a:rPr lang="en-US" sz="2800" dirty="0" smtClean="0">
                <a:solidFill>
                  <a:srgbClr val="000000"/>
                </a:solidFill>
              </a:rPr>
              <a:t> =  Data – </a:t>
            </a:r>
            <a:r>
              <a:rPr lang="en-US" sz="2800" dirty="0" smtClean="0">
                <a:solidFill>
                  <a:srgbClr val="00FF00"/>
                </a:solidFill>
              </a:rPr>
              <a:t>Mean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Most of Variation  =  92%    is </a:t>
            </a:r>
            <a:r>
              <a:rPr lang="en-US" sz="2800" dirty="0" smtClean="0">
                <a:solidFill>
                  <a:srgbClr val="00FF00"/>
                </a:solidFill>
              </a:rPr>
              <a:t>Mean Variation  SS</a:t>
            </a: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 flipV="1">
            <a:off x="2819400" y="3886200"/>
            <a:ext cx="3962400" cy="1981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934200" y="3116263"/>
            <a:ext cx="304800" cy="1760537"/>
          </a:xfrm>
          <a:prstGeom prst="rightBrac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50194" idx="0"/>
            <a:endCxn id="3" idx="1"/>
          </p:cNvCxnSpPr>
          <p:nvPr/>
        </p:nvCxnSpPr>
        <p:spPr>
          <a:xfrm flipV="1">
            <a:off x="6781800" y="3996532"/>
            <a:ext cx="457200" cy="1870868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7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FF"/>
                </a:solidFill>
              </a:rPr>
              <a:t>Residuals from Mean</a:t>
            </a:r>
            <a:r>
              <a:rPr lang="en-US" sz="2800" smtClean="0">
                <a:solidFill>
                  <a:srgbClr val="000000"/>
                </a:solidFill>
              </a:rPr>
              <a:t> =  Data – </a:t>
            </a:r>
            <a:r>
              <a:rPr lang="en-US" sz="2800" smtClean="0">
                <a:solidFill>
                  <a:srgbClr val="00FF00"/>
                </a:solidFill>
              </a:rPr>
              <a:t>Mean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Most of Variation  =  92%    is </a:t>
            </a:r>
            <a:r>
              <a:rPr lang="en-US" sz="2800" smtClean="0">
                <a:solidFill>
                  <a:srgbClr val="00FF00"/>
                </a:solidFill>
              </a:rPr>
              <a:t>Mean Variation  SS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Remaining Variation  =  8%    is </a:t>
            </a:r>
            <a:r>
              <a:rPr lang="en-US" sz="2800" smtClean="0">
                <a:solidFill>
                  <a:srgbClr val="0000FF"/>
                </a:solidFill>
              </a:rPr>
              <a:t>Resid. Var.  SS</a:t>
            </a:r>
            <a:r>
              <a:rPr lang="en-US" sz="280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 flipV="1">
            <a:off x="3657600" y="3810000"/>
            <a:ext cx="3505200" cy="2590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17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</p:spTree>
    <p:extLst>
      <p:ext uri="{BB962C8B-B14F-4D97-AF65-F5344CB8AC3E}">
        <p14:creationId xmlns:p14="http://schemas.microsoft.com/office/powerpoint/2010/main" val="2035393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Variation (SS) due to Mean (% of total)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3810000" y="1447800"/>
            <a:ext cx="5334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55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Variation (SS) due to Mean (% of total)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  Variation (SS) of Mean Residuals (% of total)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3810000" y="1447800"/>
            <a:ext cx="5334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4953000" y="1873250"/>
            <a:ext cx="381000" cy="4127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5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90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91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61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Recall:   Can Commute Matrices Inside Trace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13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14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15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781800" y="20574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0" y="45720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3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Recall: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is Outer Product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32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33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34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7239000" y="4495800"/>
            <a:ext cx="419100" cy="685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56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Energy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Expressed in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race of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56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57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58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966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(Using Eigenvalue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 Of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15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1524000"/>
            <a:ext cx="838200" cy="4572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(Symmetric)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Diagonal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 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     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	(i.e.                              )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6858000" y="1905000"/>
          <a:ext cx="838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54" name="Equation" r:id="rId4" imgW="622030" imgH="380835" progId="Equation.3">
                  <p:embed/>
                </p:oleObj>
              </mc:Choice>
              <mc:Fallback>
                <p:oleObj name="Equation" r:id="rId4" imgW="62203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05000"/>
                        <a:ext cx="838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202368"/>
              </p:ext>
            </p:extLst>
          </p:nvPr>
        </p:nvGraphicFramePr>
        <p:xfrm>
          <a:off x="5257800" y="2718329"/>
          <a:ext cx="2819400" cy="162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55" name="Equation" r:id="rId6" imgW="2286000" imgH="1320800" progId="Equation.3">
                  <p:embed/>
                </p:oleObj>
              </mc:Choice>
              <mc:Fallback>
                <p:oleObj name="Equation" r:id="rId6" imgW="2286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18329"/>
                        <a:ext cx="2819400" cy="1625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22308"/>
              </p:ext>
            </p:extLst>
          </p:nvPr>
        </p:nvGraphicFramePr>
        <p:xfrm>
          <a:off x="5867400" y="4572000"/>
          <a:ext cx="7620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56" name="Equation" r:id="rId8" imgW="558800" imgH="381000" progId="Equation.3">
                  <p:embed/>
                </p:oleObj>
              </mc:Choice>
              <mc:Fallback>
                <p:oleObj name="Equation" r:id="rId8" imgW="558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72000"/>
                        <a:ext cx="7620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2296"/>
              </p:ext>
            </p:extLst>
          </p:nvPr>
        </p:nvGraphicFramePr>
        <p:xfrm>
          <a:off x="2514600" y="5257800"/>
          <a:ext cx="3200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57" name="Equation" r:id="rId10" imgW="2476500" imgH="419100" progId="Equation.3">
                  <p:embed/>
                </p:oleObj>
              </mc:Choice>
              <mc:Fallback>
                <p:oleObj name="Equation" r:id="rId10" imgW="2476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257800"/>
                        <a:ext cx="320040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30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(Commute Matrices Within Trace)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3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57800" y="1524000"/>
            <a:ext cx="838200" cy="457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50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(Since Basis Matrix is Orthonormal)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7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43700" y="1524000"/>
            <a:ext cx="419100" cy="457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5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91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15200" y="1295400"/>
            <a:ext cx="838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90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49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50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51" name="Equation" r:id="rId8" imgW="304668" imgH="418918" progId="Equation.3">
                  <p:embed/>
                </p:oleObj>
              </mc:Choice>
              <mc:Fallback>
                <p:oleObj name="Equation" r:id="rId8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39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2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(Very Useful When   Are Orders of Mag. Apart)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3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4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5" name="Equation" r:id="rId9" imgW="304668" imgH="418918" progId="Equation.3">
                  <p:embed/>
                </p:oleObj>
              </mc:Choice>
              <mc:Fallback>
                <p:oleObj name="Equation" r:id="rId9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6" name="Equation" r:id="rId11" imgW="901309" imgH="418918" progId="Equation.3">
                  <p:embed/>
                </p:oleObj>
              </mc:Choice>
              <mc:Fallback>
                <p:oleObj name="Equation" r:id="rId11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038600" y="4114800"/>
            <a:ext cx="533400" cy="2057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548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65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Cumulative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vs.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66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67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68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69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70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71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06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Cumulative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vs.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PCA Gives SS’s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ree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(As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Eigenval’s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),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atch Factors of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07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08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09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0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1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2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705600" y="6019800"/>
          <a:ext cx="914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3" name="Equation" r:id="rId16" imgW="774364" imgH="342751" progId="Equation.3">
                  <p:embed/>
                </p:oleObj>
              </mc:Choice>
              <mc:Fallback>
                <p:oleObj name="Equation" r:id="rId16" imgW="77436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019800"/>
                        <a:ext cx="9144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898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</p:spTree>
    <p:extLst>
      <p:ext uri="{BB962C8B-B14F-4D97-AF65-F5344CB8AC3E}">
        <p14:creationId xmlns:p14="http://schemas.microsoft.com/office/powerpoint/2010/main" val="211782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3276600" y="1371600"/>
            <a:ext cx="3352800" cy="1828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0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Cumulative Power Spectrum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4953000" y="1752600"/>
            <a:ext cx="16764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3276600" y="1371600"/>
            <a:ext cx="3352800" cy="1828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69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(Symmetric)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Diagonal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 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     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	(i.e.                   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that:                    ,    i.e. 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6858000" y="1905000"/>
          <a:ext cx="838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20" name="Equation" r:id="rId4" imgW="622030" imgH="380835" progId="Equation.3">
                  <p:embed/>
                </p:oleObj>
              </mc:Choice>
              <mc:Fallback>
                <p:oleObj name="Equation" r:id="rId4" imgW="62203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05000"/>
                        <a:ext cx="838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23625"/>
              </p:ext>
            </p:extLst>
          </p:nvPr>
        </p:nvGraphicFramePr>
        <p:xfrm>
          <a:off x="5257800" y="2718329"/>
          <a:ext cx="2819400" cy="162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21" name="Equation" r:id="rId6" imgW="2286000" imgH="1320800" progId="Equation.3">
                  <p:embed/>
                </p:oleObj>
              </mc:Choice>
              <mc:Fallback>
                <p:oleObj name="Equation" r:id="rId6" imgW="2286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18329"/>
                        <a:ext cx="2819400" cy="1625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422571"/>
              </p:ext>
            </p:extLst>
          </p:nvPr>
        </p:nvGraphicFramePr>
        <p:xfrm>
          <a:off x="5867400" y="4572000"/>
          <a:ext cx="7620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22" name="Equation" r:id="rId8" imgW="558800" imgH="381000" progId="Equation.3">
                  <p:embed/>
                </p:oleObj>
              </mc:Choice>
              <mc:Fallback>
                <p:oleObj name="Equation" r:id="rId8" imgW="558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72000"/>
                        <a:ext cx="7620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67116"/>
              </p:ext>
            </p:extLst>
          </p:nvPr>
        </p:nvGraphicFramePr>
        <p:xfrm>
          <a:off x="2514600" y="5257800"/>
          <a:ext cx="3200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23" name="Equation" r:id="rId10" imgW="2476500" imgH="419100" progId="Equation.3">
                  <p:embed/>
                </p:oleObj>
              </mc:Choice>
              <mc:Fallback>
                <p:oleObj name="Equation" r:id="rId10" imgW="2476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257800"/>
                        <a:ext cx="320040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2" name="Object 19"/>
          <p:cNvGraphicFramePr>
            <a:graphicFrameLocks noChangeAspect="1"/>
          </p:cNvGraphicFramePr>
          <p:nvPr/>
        </p:nvGraphicFramePr>
        <p:xfrm>
          <a:off x="2362200" y="6019800"/>
          <a:ext cx="21336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24" name="Equation" r:id="rId12" imgW="1548728" imgH="266584" progId="Equation.3">
                  <p:embed/>
                </p:oleObj>
              </mc:Choice>
              <mc:Fallback>
                <p:oleObj name="Equation" r:id="rId12" imgW="154872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019800"/>
                        <a:ext cx="21336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3" name="Object 21"/>
          <p:cNvGraphicFramePr>
            <a:graphicFrameLocks noChangeAspect="1"/>
          </p:cNvGraphicFramePr>
          <p:nvPr/>
        </p:nvGraphicFramePr>
        <p:xfrm>
          <a:off x="5638800" y="5943600"/>
          <a:ext cx="220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25" name="Equation" r:id="rId14" imgW="1625600" imgH="330200" progId="Equation.3">
                  <p:embed/>
                </p:oleObj>
              </mc:Choice>
              <mc:Fallback>
                <p:oleObj name="Equation" r:id="rId14" imgW="16256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943600"/>
                        <a:ext cx="2209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40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734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85800" y="5410200"/>
            <a:ext cx="8153400" cy="36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Revisit SS Decomposition for PC1</a:t>
            </a:r>
          </a:p>
        </p:txBody>
      </p:sp>
    </p:spTree>
    <p:extLst>
      <p:ext uri="{BB962C8B-B14F-4D97-AF65-F5344CB8AC3E}">
        <p14:creationId xmlns:p14="http://schemas.microsoft.com/office/powerpoint/2010/main" val="319633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734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85800" y="54102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Revisit SS Decomposition for PC1: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PC1 has “most of var’n”  =  93%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Reflected by </a:t>
            </a:r>
            <a:r>
              <a:rPr lang="en-US" sz="2800" i="1" smtClean="0">
                <a:solidFill>
                  <a:srgbClr val="000000"/>
                </a:solidFill>
              </a:rPr>
              <a:t>good approximation</a:t>
            </a:r>
            <a:r>
              <a:rPr lang="en-US" sz="2800" smtClean="0">
                <a:solidFill>
                  <a:srgbClr val="000000"/>
                </a:solidFill>
              </a:rPr>
              <a:t> in Object Space</a:t>
            </a:r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auto">
          <a:xfrm flipV="1">
            <a:off x="4648200" y="4191000"/>
            <a:ext cx="1905000" cy="22098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6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1758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85800" y="54102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Revisit SS Decomposition for PC1: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PC2 has “only a little var’n”  =  7%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Reflected by </a:t>
            </a:r>
            <a:r>
              <a:rPr lang="en-US" sz="2800" i="1" smtClean="0">
                <a:solidFill>
                  <a:srgbClr val="000000"/>
                </a:solidFill>
              </a:rPr>
              <a:t>poor approximation</a:t>
            </a:r>
            <a:r>
              <a:rPr lang="en-US" sz="2800" smtClean="0">
                <a:solidFill>
                  <a:srgbClr val="000000"/>
                </a:solidFill>
              </a:rPr>
              <a:t> in Object Space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4648200" y="3962400"/>
            <a:ext cx="1905000" cy="24384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98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maximize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6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380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4102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Max SS of Projected Data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Min SS of Residuals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Best Fit Line</a:t>
            </a: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 flipV="1">
            <a:off x="3200400" y="3962400"/>
            <a:ext cx="228600" cy="1524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715000"/>
            <a:ext cx="33147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2286000" y="4495800"/>
            <a:ext cx="1447800" cy="1752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9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maximize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minimize SS of residuals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380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5410200"/>
            <a:ext cx="8153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Max SS of Projected Data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Min SS of Residuals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 smtClean="0">
                <a:solidFill>
                  <a:srgbClr val="000000"/>
                </a:solidFill>
              </a:rPr>
              <a:t>Best Fit Line</a:t>
            </a:r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V="1">
            <a:off x="3048000" y="4038600"/>
            <a:ext cx="0" cy="1828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2286000" y="4495800"/>
            <a:ext cx="1447800" cy="1752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23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maximize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minimize SS of residuals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12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maximize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minimize SS of residuals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</a:p>
          <a:p>
            <a:pPr eaLnBrk="1" hangingPunct="1">
              <a:lnSpc>
                <a:spcPct val="140000"/>
              </a:lnSpc>
              <a:buFontTx/>
              <a:buAutoNum type="arabicPeriod" startAt="3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“Best fit line” to data in “orthogonal sense”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(vs.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Y on 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=  vertical sense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X on 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horizontal sense)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92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Toy Example Comparison of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Fit Lines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PC1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Y on X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X on Y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93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(looks similar?)</a:t>
            </a: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02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1266665"/>
            <a:ext cx="1752600" cy="231473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ρ = 0.3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11296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" y="1266665"/>
            <a:ext cx="1752600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Projected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Residuals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99988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" y="1266665"/>
            <a:ext cx="1752600" cy="39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Vertical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Residuals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3403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057399" cy="46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Horizontal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Residuals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96702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Toy Example Comparison of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Fit Lines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PC1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Y on X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X on Y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Big Difference       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Prediction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Matters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70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maximize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minimize SS of residuals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</a:p>
          <a:p>
            <a:pPr eaLnBrk="1" hangingPunct="1">
              <a:lnSpc>
                <a:spcPct val="140000"/>
              </a:lnSpc>
              <a:buFontTx/>
              <a:buAutoNum type="arabicPeriod" startAt="3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“Best fit line” to data in “orthogonal sense”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(vs.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Y on 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=  vertical sense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X on 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horizontal sense)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 one that makes sense…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54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220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Expand Data Matrix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	in Terms of Inner </a:t>
            </a:r>
            <a:r>
              <a:rPr lang="en-US" sz="3200" dirty="0" err="1">
                <a:solidFill>
                  <a:srgbClr val="000000"/>
                </a:solidFill>
              </a:rPr>
              <a:t>P</a:t>
            </a:r>
            <a:r>
              <a:rPr lang="en-US" sz="3200" dirty="0" err="1" smtClean="0">
                <a:solidFill>
                  <a:srgbClr val="000000"/>
                </a:solidFill>
              </a:rPr>
              <a:t>rod’ts</a:t>
            </a:r>
            <a:r>
              <a:rPr lang="en-US" sz="3200" dirty="0" smtClean="0">
                <a:solidFill>
                  <a:srgbClr val="000000"/>
                </a:solidFill>
              </a:rPr>
              <a:t> &amp; Eigenvectors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Expand Data Matrix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	in Terms of Inner </a:t>
            </a:r>
            <a:r>
              <a:rPr lang="en-US" sz="3200" dirty="0" err="1">
                <a:solidFill>
                  <a:srgbClr val="000000"/>
                </a:solidFill>
              </a:rPr>
              <a:t>P</a:t>
            </a:r>
            <a:r>
              <a:rPr lang="en-US" sz="3200" dirty="0" err="1" smtClean="0">
                <a:solidFill>
                  <a:srgbClr val="000000"/>
                </a:solidFill>
              </a:rPr>
              <a:t>rod’ts</a:t>
            </a:r>
            <a:r>
              <a:rPr lang="en-US" sz="3200" dirty="0" smtClean="0">
                <a:solidFill>
                  <a:srgbClr val="000000"/>
                </a:solidFill>
              </a:rPr>
              <a:t> &amp; Eigenvectors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Recall Notation: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(Mean Centered Data)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895600" y="2895600"/>
          <a:ext cx="54102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24" name="Equation" r:id="rId4" imgW="4559300" imgH="736600" progId="Equation.3">
                  <p:embed/>
                </p:oleObj>
              </mc:Choice>
              <mc:Fallback>
                <p:oleObj name="Equation" r:id="rId4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95600"/>
                        <a:ext cx="54102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33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Expand Data Matrix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	in Terms of Inner </a:t>
            </a:r>
            <a:r>
              <a:rPr lang="en-US" sz="3200" dirty="0" err="1">
                <a:solidFill>
                  <a:srgbClr val="000000"/>
                </a:solidFill>
              </a:rPr>
              <a:t>P</a:t>
            </a:r>
            <a:r>
              <a:rPr lang="en-US" sz="3200" dirty="0" err="1" smtClean="0">
                <a:solidFill>
                  <a:srgbClr val="000000"/>
                </a:solidFill>
              </a:rPr>
              <a:t>rod’ts</a:t>
            </a:r>
            <a:r>
              <a:rPr lang="en-US" sz="3200" dirty="0" smtClean="0">
                <a:solidFill>
                  <a:srgbClr val="000000"/>
                </a:solidFill>
              </a:rPr>
              <a:t> &amp; Eigenvectors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Recall Notation: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Spectral Representation</a:t>
            </a:r>
            <a:r>
              <a:rPr lang="en-US" sz="3200" dirty="0" smtClean="0">
                <a:solidFill>
                  <a:srgbClr val="000000"/>
                </a:solidFill>
              </a:rPr>
              <a:t> (centered data):</a:t>
            </a: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895600" y="2895600"/>
          <a:ext cx="54102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78" name="Equation" r:id="rId4" imgW="4559300" imgH="736600" progId="Equation.3">
                  <p:embed/>
                </p:oleObj>
              </mc:Choice>
              <mc:Fallback>
                <p:oleObj name="Equation" r:id="rId4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95600"/>
                        <a:ext cx="54102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717800" y="4724400"/>
          <a:ext cx="34036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79" name="Equation" r:id="rId6" imgW="2311200" imgH="774360" progId="Equation.3">
                  <p:embed/>
                </p:oleObj>
              </mc:Choice>
              <mc:Fallback>
                <p:oleObj name="Equation" r:id="rId6" imgW="2311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724400"/>
                        <a:ext cx="3403600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6680200" y="6207125"/>
          <a:ext cx="4064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80" name="Equation" r:id="rId8" imgW="545760" imgH="279360" progId="Equation.3">
                  <p:embed/>
                </p:oleObj>
              </mc:Choice>
              <mc:Fallback>
                <p:oleObj name="Equation" r:id="rId8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6207125"/>
                        <a:ext cx="40640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5" name="Object 10"/>
          <p:cNvGraphicFramePr>
            <a:graphicFrameLocks noChangeAspect="1"/>
          </p:cNvGraphicFramePr>
          <p:nvPr/>
        </p:nvGraphicFramePr>
        <p:xfrm>
          <a:off x="4267200" y="6248400"/>
          <a:ext cx="4191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81" name="Equation" r:id="rId10" imgW="571320" imgH="279360" progId="Equation.3">
                  <p:embed/>
                </p:oleObj>
              </mc:Choice>
              <mc:Fallback>
                <p:oleObj name="Equation" r:id="rId10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248400"/>
                        <a:ext cx="419100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Line 12"/>
          <p:cNvSpPr>
            <a:spLocks noChangeShapeType="1"/>
          </p:cNvSpPr>
          <p:nvPr/>
        </p:nvSpPr>
        <p:spPr bwMode="auto">
          <a:xfrm flipV="1">
            <a:off x="4495800" y="5562600"/>
            <a:ext cx="762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 flipH="1" flipV="1">
            <a:off x="5943600" y="5638800"/>
            <a:ext cx="6858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Now Using: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429000" y="1981200"/>
          <a:ext cx="31416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03" name="Equation" r:id="rId4" imgW="2145960" imgH="368280" progId="Equation.3">
                  <p:embed/>
                </p:oleObj>
              </mc:Choice>
              <mc:Fallback>
                <p:oleObj name="Equation" r:id="rId4" imgW="2145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81200"/>
                        <a:ext cx="31416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(looks similar?):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 Decomposition “Looks Harder”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Since Needs  </a:t>
            </a: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22467"/>
              </p:ext>
            </p:extLst>
          </p:nvPr>
        </p:nvGraphicFramePr>
        <p:xfrm>
          <a:off x="3581400" y="3048000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39" name="Equation" r:id="rId4" imgW="787400" imgH="279400" progId="Equation.3">
                  <p:embed/>
                </p:oleObj>
              </mc:Choice>
              <mc:Fallback>
                <p:oleObj name="Equation" r:id="rId4" imgW="787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48000"/>
                        <a:ext cx="1066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67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339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Now Using: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Spectral Representation</a:t>
            </a:r>
            <a:r>
              <a:rPr lang="en-US" sz="3200" dirty="0" smtClean="0">
                <a:solidFill>
                  <a:srgbClr val="000000"/>
                </a:solidFill>
              </a:rPr>
              <a:t> (Raw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ata):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429000" y="1981200"/>
          <a:ext cx="31416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0" name="Equation" r:id="rId4" imgW="2145960" imgH="368280" progId="Equation.3">
                  <p:embed/>
                </p:oleObj>
              </mc:Choice>
              <mc:Fallback>
                <p:oleObj name="Equation" r:id="rId4" imgW="2145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81200"/>
                        <a:ext cx="31416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838200" y="3581400"/>
          <a:ext cx="78724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1" name="Equation" r:id="rId6" imgW="5346360" imgH="774360" progId="Equation.3">
                  <p:embed/>
                </p:oleObj>
              </mc:Choice>
              <mc:Fallback>
                <p:oleObj name="Equation" r:id="rId6" imgW="53463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78724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458200" cy="516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Now Using: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Spectral Representation</a:t>
            </a:r>
            <a:r>
              <a:rPr lang="en-US" sz="3200" dirty="0" smtClean="0">
                <a:solidFill>
                  <a:srgbClr val="000000"/>
                </a:solidFill>
              </a:rPr>
              <a:t> (Raw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ata):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Where: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Entries of          are </a:t>
            </a:r>
            <a:r>
              <a:rPr lang="en-US" sz="3200" i="1" dirty="0">
                <a:solidFill>
                  <a:srgbClr val="000000"/>
                </a:solidFill>
              </a:rPr>
              <a:t>L</a:t>
            </a:r>
            <a:r>
              <a:rPr lang="en-US" sz="3200" i="1" dirty="0" smtClean="0">
                <a:solidFill>
                  <a:srgbClr val="000000"/>
                </a:solidFill>
              </a:rPr>
              <a:t>oadings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Entries of          are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cores</a:t>
            </a:r>
          </a:p>
        </p:txBody>
      </p:sp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429000" y="1981200"/>
          <a:ext cx="31416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0" name="Equation" r:id="rId4" imgW="2145960" imgH="368280" progId="Equation.3">
                  <p:embed/>
                </p:oleObj>
              </mc:Choice>
              <mc:Fallback>
                <p:oleObj name="Equation" r:id="rId4" imgW="2145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81200"/>
                        <a:ext cx="31416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838200" y="3581400"/>
          <a:ext cx="78724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1" name="Equation" r:id="rId6" imgW="5346360" imgH="774360" progId="Equation.3">
                  <p:embed/>
                </p:oleObj>
              </mc:Choice>
              <mc:Fallback>
                <p:oleObj name="Equation" r:id="rId6" imgW="53463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78724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8382000" y="5181600"/>
          <a:ext cx="4064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2" name="Equation" r:id="rId8" imgW="545760" imgH="279360" progId="Equation.3">
                  <p:embed/>
                </p:oleObj>
              </mc:Choice>
              <mc:Fallback>
                <p:oleObj name="Equation" r:id="rId8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181600"/>
                        <a:ext cx="40640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7239000" y="5410200"/>
          <a:ext cx="4191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3" name="Equation" r:id="rId10" imgW="571320" imgH="279360" progId="Equation.3">
                  <p:embed/>
                </p:oleObj>
              </mc:Choice>
              <mc:Fallback>
                <p:oleObj name="Equation" r:id="rId10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410200"/>
                        <a:ext cx="419100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Line 12"/>
          <p:cNvSpPr>
            <a:spLocks noChangeShapeType="1"/>
          </p:cNvSpPr>
          <p:nvPr/>
        </p:nvSpPr>
        <p:spPr bwMode="auto">
          <a:xfrm flipV="1">
            <a:off x="7467600" y="4343400"/>
            <a:ext cx="3810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Line 13"/>
          <p:cNvSpPr>
            <a:spLocks noChangeShapeType="1"/>
          </p:cNvSpPr>
          <p:nvPr/>
        </p:nvSpPr>
        <p:spPr bwMode="auto">
          <a:xfrm flipH="1" flipV="1">
            <a:off x="8382000" y="4419600"/>
            <a:ext cx="1524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50" name="Object 14"/>
          <p:cNvGraphicFramePr>
            <a:graphicFrameLocks noChangeAspect="1"/>
          </p:cNvGraphicFramePr>
          <p:nvPr/>
        </p:nvGraphicFramePr>
        <p:xfrm>
          <a:off x="2590800" y="5181600"/>
          <a:ext cx="4381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4" name="Equation" r:id="rId12" imgW="317160" imgH="393480" progId="Equation.3">
                  <p:embed/>
                </p:oleObj>
              </mc:Choice>
              <mc:Fallback>
                <p:oleObj name="Equation" r:id="rId12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43815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51" name="Object 16"/>
          <p:cNvGraphicFramePr>
            <a:graphicFrameLocks noChangeAspect="1"/>
          </p:cNvGraphicFramePr>
          <p:nvPr/>
        </p:nvGraphicFramePr>
        <p:xfrm>
          <a:off x="2590800" y="5715000"/>
          <a:ext cx="4397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5" name="Equation" r:id="rId14" imgW="291960" imgH="393480" progId="Equation.3">
                  <p:embed/>
                </p:oleObj>
              </mc:Choice>
              <mc:Fallback>
                <p:oleObj name="Equation" r:id="rId14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5000"/>
                        <a:ext cx="4397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3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Can Focus on </a:t>
            </a:r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ndividual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ata Vectors: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(Part of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bove </a:t>
            </a: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ull Matrix </a:t>
            </a:r>
            <a:r>
              <a:rPr lang="en-US" sz="3200" dirty="0" err="1">
                <a:solidFill>
                  <a:srgbClr val="000000"/>
                </a:solidFill>
              </a:rPr>
              <a:t>R</a:t>
            </a:r>
            <a:r>
              <a:rPr lang="en-US" sz="3200" dirty="0" err="1" smtClean="0">
                <a:solidFill>
                  <a:srgbClr val="000000"/>
                </a:solidFill>
              </a:rPr>
              <a:t>ep’n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646363" y="2133600"/>
          <a:ext cx="36909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80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133600"/>
                        <a:ext cx="3690937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Can Focus on </a:t>
            </a:r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ndividual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ata Vectors: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(Part of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bove </a:t>
            </a: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ull Matrix </a:t>
            </a:r>
            <a:r>
              <a:rPr lang="en-US" sz="3200" dirty="0" err="1">
                <a:solidFill>
                  <a:srgbClr val="000000"/>
                </a:solidFill>
              </a:rPr>
              <a:t>R</a:t>
            </a:r>
            <a:r>
              <a:rPr lang="en-US" sz="3200" dirty="0" err="1" smtClean="0">
                <a:solidFill>
                  <a:srgbClr val="000000"/>
                </a:solidFill>
              </a:rPr>
              <a:t>ep’n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Terminology:            are Called “PCs”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and are also </a:t>
            </a:r>
            <a:r>
              <a:rPr lang="en-US" sz="3200" dirty="0">
                <a:solidFill>
                  <a:srgbClr val="000000"/>
                </a:solidFill>
              </a:rPr>
              <a:t>C</a:t>
            </a:r>
            <a:r>
              <a:rPr lang="en-US" sz="3200" dirty="0" smtClean="0">
                <a:solidFill>
                  <a:srgbClr val="000000"/>
                </a:solidFill>
              </a:rPr>
              <a:t>alled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cores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646363" y="2133600"/>
          <a:ext cx="36909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26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133600"/>
                        <a:ext cx="3690937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12"/>
          <p:cNvGraphicFramePr>
            <a:graphicFrameLocks noChangeAspect="1"/>
          </p:cNvGraphicFramePr>
          <p:nvPr/>
        </p:nvGraphicFramePr>
        <p:xfrm>
          <a:off x="3200400" y="4724400"/>
          <a:ext cx="5334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27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724400"/>
                        <a:ext cx="5334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9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More Terminology: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i="1" dirty="0" smtClean="0">
                <a:solidFill>
                  <a:srgbClr val="000000"/>
                </a:solidFill>
              </a:rPr>
              <a:t>Scores</a:t>
            </a:r>
            <a:r>
              <a:rPr lang="en-US" sz="3200" dirty="0" smtClean="0">
                <a:solidFill>
                  <a:srgbClr val="000000"/>
                </a:solidFill>
              </a:rPr>
              <a:t>,       are </a:t>
            </a:r>
            <a:r>
              <a:rPr lang="en-US" sz="3200" u="sng" dirty="0">
                <a:solidFill>
                  <a:srgbClr val="000000"/>
                </a:solidFill>
              </a:rPr>
              <a:t>C</a:t>
            </a:r>
            <a:r>
              <a:rPr lang="en-US" sz="3200" u="sng" dirty="0" smtClean="0">
                <a:solidFill>
                  <a:srgbClr val="000000"/>
                </a:solidFill>
              </a:rPr>
              <a:t>oefficients</a:t>
            </a:r>
            <a:r>
              <a:rPr lang="en-US" sz="3200" dirty="0" smtClean="0">
                <a:solidFill>
                  <a:srgbClr val="000000"/>
                </a:solidFill>
              </a:rPr>
              <a:t> in Spectral </a:t>
            </a:r>
            <a:r>
              <a:rPr lang="en-US" sz="3200" dirty="0">
                <a:solidFill>
                  <a:srgbClr val="000000"/>
                </a:solidFill>
              </a:rPr>
              <a:t>R</a:t>
            </a:r>
            <a:r>
              <a:rPr lang="en-US" sz="3200" dirty="0" smtClean="0">
                <a:solidFill>
                  <a:srgbClr val="000000"/>
                </a:solidFill>
              </a:rPr>
              <a:t>epresentation:</a:t>
            </a: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2667000" y="3124200"/>
          <a:ext cx="36909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38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24200"/>
                        <a:ext cx="369093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12"/>
          <p:cNvGraphicFramePr>
            <a:graphicFrameLocks noChangeAspect="1"/>
          </p:cNvGraphicFramePr>
          <p:nvPr/>
        </p:nvGraphicFramePr>
        <p:xfrm>
          <a:off x="2209800" y="2133600"/>
          <a:ext cx="5334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39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5334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93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More Terminology: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i="1" dirty="0" smtClean="0">
                <a:solidFill>
                  <a:srgbClr val="000000"/>
                </a:solidFill>
              </a:rPr>
              <a:t>Scores</a:t>
            </a:r>
            <a:r>
              <a:rPr lang="en-US" sz="3200" dirty="0" smtClean="0">
                <a:solidFill>
                  <a:srgbClr val="000000"/>
                </a:solidFill>
              </a:rPr>
              <a:t>,       are </a:t>
            </a:r>
            <a:r>
              <a:rPr lang="en-US" sz="3200" u="sng" dirty="0">
                <a:solidFill>
                  <a:srgbClr val="000000"/>
                </a:solidFill>
              </a:rPr>
              <a:t>C</a:t>
            </a:r>
            <a:r>
              <a:rPr lang="en-US" sz="3200" u="sng" dirty="0" smtClean="0">
                <a:solidFill>
                  <a:srgbClr val="000000"/>
                </a:solidFill>
              </a:rPr>
              <a:t>oefficients</a:t>
            </a:r>
            <a:r>
              <a:rPr lang="en-US" sz="3200" dirty="0" smtClean="0">
                <a:solidFill>
                  <a:srgbClr val="000000"/>
                </a:solidFill>
              </a:rPr>
              <a:t> in Spectral </a:t>
            </a:r>
            <a:r>
              <a:rPr lang="en-US" sz="3200" dirty="0">
                <a:solidFill>
                  <a:srgbClr val="000000"/>
                </a:solidFill>
              </a:rPr>
              <a:t>R</a:t>
            </a:r>
            <a:r>
              <a:rPr lang="en-US" sz="3200" dirty="0" smtClean="0">
                <a:solidFill>
                  <a:srgbClr val="000000"/>
                </a:solidFill>
              </a:rPr>
              <a:t>epresentation:</a:t>
            </a: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i="1" dirty="0" smtClean="0">
                <a:solidFill>
                  <a:srgbClr val="000000"/>
                </a:solidFill>
              </a:rPr>
              <a:t>Loadings</a:t>
            </a:r>
            <a:r>
              <a:rPr lang="en-US" sz="3200" dirty="0" smtClean="0">
                <a:solidFill>
                  <a:srgbClr val="000000"/>
                </a:solidFill>
              </a:rPr>
              <a:t> are </a:t>
            </a:r>
            <a:r>
              <a:rPr lang="en-US" sz="3200" u="sng" dirty="0">
                <a:solidFill>
                  <a:srgbClr val="000000"/>
                </a:solidFill>
              </a:rPr>
              <a:t>E</a:t>
            </a:r>
            <a:r>
              <a:rPr lang="en-US" sz="3200" u="sng" dirty="0" smtClean="0">
                <a:solidFill>
                  <a:srgbClr val="000000"/>
                </a:solidFill>
              </a:rPr>
              <a:t>ntries</a:t>
            </a:r>
            <a:r>
              <a:rPr lang="en-US" sz="3200" dirty="0" smtClean="0">
                <a:solidFill>
                  <a:srgbClr val="000000"/>
                </a:solidFill>
              </a:rPr>
              <a:t>     of Eigenvectors:</a:t>
            </a: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2667000" y="3124200"/>
          <a:ext cx="36909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6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24200"/>
                        <a:ext cx="369093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12"/>
          <p:cNvGraphicFramePr>
            <a:graphicFrameLocks noChangeAspect="1"/>
          </p:cNvGraphicFramePr>
          <p:nvPr/>
        </p:nvGraphicFramePr>
        <p:xfrm>
          <a:off x="2209800" y="2133600"/>
          <a:ext cx="5334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7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5334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7010400" y="4478338"/>
          <a:ext cx="2133600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8" name="Equation" r:id="rId8" imgW="660240" imgH="736560" progId="Equation.3">
                  <p:embed/>
                </p:oleObj>
              </mc:Choice>
              <mc:Fallback>
                <p:oleObj name="Equation" r:id="rId8" imgW="6602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478338"/>
                        <a:ext cx="2133600" cy="237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34225"/>
              </p:ext>
            </p:extLst>
          </p:nvPr>
        </p:nvGraphicFramePr>
        <p:xfrm>
          <a:off x="4378325" y="4783137"/>
          <a:ext cx="5746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9" name="Equation" r:id="rId10" imgW="177480" imgH="241200" progId="Equation.3">
                  <p:embed/>
                </p:oleObj>
              </mc:Choice>
              <mc:Fallback>
                <p:oleObj name="Equation" r:id="rId10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4783137"/>
                        <a:ext cx="57467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Reduced Rank Representation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505200" y="2057400"/>
          <a:ext cx="30845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41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30845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Reduced Rank Representation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Reconstruct Using </a:t>
            </a:r>
            <a:r>
              <a:rPr lang="en-US" sz="3200" i="1" dirty="0">
                <a:solidFill>
                  <a:srgbClr val="000000"/>
                </a:solidFill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</a:rPr>
              <a:t>nly</a:t>
            </a:r>
            <a:r>
              <a:rPr lang="en-US" sz="3200" dirty="0" smtClean="0">
                <a:solidFill>
                  <a:srgbClr val="000000"/>
                </a:solidFill>
              </a:rPr>
              <a:t>                Terms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ssuming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ecreasing Eigenvalues)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505200" y="2057400"/>
          <a:ext cx="30845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74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30845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480702"/>
              </p:ext>
            </p:extLst>
          </p:nvPr>
        </p:nvGraphicFramePr>
        <p:xfrm>
          <a:off x="4876800" y="3276600"/>
          <a:ext cx="1524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75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15240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334000" y="2057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368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Reduced Rank Representation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Reconstruct Using </a:t>
            </a:r>
            <a:r>
              <a:rPr lang="en-US" sz="3200" i="1" dirty="0">
                <a:solidFill>
                  <a:srgbClr val="000000"/>
                </a:solidFill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</a:rPr>
              <a:t>nly</a:t>
            </a:r>
            <a:r>
              <a:rPr lang="en-US" sz="3200" dirty="0" smtClean="0">
                <a:solidFill>
                  <a:srgbClr val="000000"/>
                </a:solidFill>
              </a:rPr>
              <a:t>                Terms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ssuming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ecreasing Eigenvalues)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Gives:   Rank        </a:t>
            </a:r>
            <a:r>
              <a:rPr lang="en-US" sz="3200" i="1" dirty="0">
                <a:solidFill>
                  <a:srgbClr val="000000"/>
                </a:solidFill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</a:rPr>
              <a:t>pproximation</a:t>
            </a:r>
            <a:r>
              <a:rPr lang="en-US" sz="3200" dirty="0" smtClean="0">
                <a:solidFill>
                  <a:srgbClr val="000000"/>
                </a:solidFill>
              </a:rPr>
              <a:t> of Data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505200" y="2057400"/>
          <a:ext cx="30845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06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30845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50414"/>
              </p:ext>
            </p:extLst>
          </p:nvPr>
        </p:nvGraphicFramePr>
        <p:xfrm>
          <a:off x="4876800" y="3276600"/>
          <a:ext cx="1524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07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15240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032135"/>
              </p:ext>
            </p:extLst>
          </p:nvPr>
        </p:nvGraphicFramePr>
        <p:xfrm>
          <a:off x="3200400" y="4572000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08" name="Equation" r:id="rId8" imgW="203040" imgH="279360" progId="Equation.3">
                  <p:embed/>
                </p:oleObj>
              </mc:Choice>
              <mc:Fallback>
                <p:oleObj name="Equation" r:id="rId8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0"/>
                        <a:ext cx="3127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5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Reduced Rank Representation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Reconstruct Using </a:t>
            </a:r>
            <a:r>
              <a:rPr lang="en-US" sz="3200" i="1" dirty="0">
                <a:solidFill>
                  <a:srgbClr val="000000"/>
                </a:solidFill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</a:rPr>
              <a:t>nly</a:t>
            </a:r>
            <a:r>
              <a:rPr lang="en-US" sz="3200" dirty="0" smtClean="0">
                <a:solidFill>
                  <a:srgbClr val="000000"/>
                </a:solidFill>
              </a:rPr>
              <a:t>                Terms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ssuming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ecreasing Eigenvalues)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Gives:   Rank        </a:t>
            </a:r>
            <a:r>
              <a:rPr lang="en-US" sz="3200" i="1" dirty="0">
                <a:solidFill>
                  <a:srgbClr val="000000"/>
                </a:solidFill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</a:rPr>
              <a:t>pproximation</a:t>
            </a:r>
            <a:r>
              <a:rPr lang="en-US" sz="3200" dirty="0" smtClean="0">
                <a:solidFill>
                  <a:srgbClr val="000000"/>
                </a:solidFill>
              </a:rPr>
              <a:t> of Data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Key to PCA </a:t>
            </a:r>
            <a:r>
              <a:rPr lang="en-US" sz="3200" i="1" dirty="0">
                <a:solidFill>
                  <a:srgbClr val="000000"/>
                </a:solidFill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</a:rPr>
              <a:t>imension Reduction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505200" y="2057400"/>
          <a:ext cx="30845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30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30845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94230"/>
              </p:ext>
            </p:extLst>
          </p:nvPr>
        </p:nvGraphicFramePr>
        <p:xfrm>
          <a:off x="4876800" y="3276600"/>
          <a:ext cx="1524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31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15240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624208"/>
              </p:ext>
            </p:extLst>
          </p:nvPr>
        </p:nvGraphicFramePr>
        <p:xfrm>
          <a:off x="3200400" y="4572000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32" name="Equation" r:id="rId8" imgW="203040" imgH="279360" progId="Equation.3">
                  <p:embed/>
                </p:oleObj>
              </mc:Choice>
              <mc:Fallback>
                <p:oleObj name="Equation" r:id="rId8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0"/>
                        <a:ext cx="3127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7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(looks similar?):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 Decomposition “Looks Harder”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Since Needs  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Price is Eigenvalue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ecomp’n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Generally 	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Complex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(uses             )</a:t>
            </a: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194404"/>
              </p:ext>
            </p:extLst>
          </p:nvPr>
        </p:nvGraphicFramePr>
        <p:xfrm>
          <a:off x="3581400" y="3048000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84" name="Equation" r:id="rId4" imgW="787400" imgH="279400" progId="Equation.3">
                  <p:embed/>
                </p:oleObj>
              </mc:Choice>
              <mc:Fallback>
                <p:oleObj name="Equation" r:id="rId4" imgW="787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48000"/>
                        <a:ext cx="1066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757645"/>
              </p:ext>
            </p:extLst>
          </p:nvPr>
        </p:nvGraphicFramePr>
        <p:xfrm>
          <a:off x="4953000" y="3930234"/>
          <a:ext cx="1234517" cy="52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85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30234"/>
                        <a:ext cx="1234517" cy="521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870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Reduced Rank Representation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Reconstruct Using </a:t>
            </a:r>
            <a:r>
              <a:rPr lang="en-US" sz="3200" i="1" dirty="0">
                <a:solidFill>
                  <a:srgbClr val="000000"/>
                </a:solidFill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</a:rPr>
              <a:t>nly</a:t>
            </a:r>
            <a:r>
              <a:rPr lang="en-US" sz="3200" dirty="0" smtClean="0">
                <a:solidFill>
                  <a:srgbClr val="000000"/>
                </a:solidFill>
              </a:rPr>
              <a:t>                Terms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ssuming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ecreasing Eigenvalues)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Gives:   Rank        </a:t>
            </a:r>
            <a:r>
              <a:rPr lang="en-US" sz="3200" i="1" dirty="0">
                <a:solidFill>
                  <a:srgbClr val="000000"/>
                </a:solidFill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</a:rPr>
              <a:t>pproximation</a:t>
            </a:r>
            <a:r>
              <a:rPr lang="en-US" sz="3200" dirty="0" smtClean="0">
                <a:solidFill>
                  <a:srgbClr val="000000"/>
                </a:solidFill>
              </a:rPr>
              <a:t> of Data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Key to PCA </a:t>
            </a:r>
            <a:r>
              <a:rPr lang="en-US" sz="3200" i="1" dirty="0">
                <a:solidFill>
                  <a:srgbClr val="000000"/>
                </a:solidFill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</a:rPr>
              <a:t>imension Reduction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And PCA for </a:t>
            </a:r>
            <a:r>
              <a:rPr lang="en-US" sz="3200" i="1" dirty="0">
                <a:solidFill>
                  <a:srgbClr val="000000"/>
                </a:solidFill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</a:rPr>
              <a:t>ata </a:t>
            </a:r>
            <a:r>
              <a:rPr lang="en-US" sz="3200" i="1" dirty="0">
                <a:solidFill>
                  <a:srgbClr val="000000"/>
                </a:solidFill>
              </a:rPr>
              <a:t>C</a:t>
            </a:r>
            <a:r>
              <a:rPr lang="en-US" sz="3200" i="1" dirty="0" smtClean="0">
                <a:solidFill>
                  <a:srgbClr val="000000"/>
                </a:solidFill>
              </a:rPr>
              <a:t>ompression</a:t>
            </a:r>
            <a:r>
              <a:rPr lang="en-US" sz="3200" dirty="0" smtClean="0">
                <a:solidFill>
                  <a:srgbClr val="000000"/>
                </a:solidFill>
              </a:rPr>
              <a:t>  (~ .jpeg)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505200" y="2057400"/>
          <a:ext cx="30845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4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30845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459092"/>
              </p:ext>
            </p:extLst>
          </p:nvPr>
        </p:nvGraphicFramePr>
        <p:xfrm>
          <a:off x="4876800" y="3276600"/>
          <a:ext cx="1524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5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15240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346129"/>
              </p:ext>
            </p:extLst>
          </p:nvPr>
        </p:nvGraphicFramePr>
        <p:xfrm>
          <a:off x="3200400" y="4572000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6" name="Equation" r:id="rId8" imgW="203040" imgH="279360" progId="Equation.3">
                  <p:embed/>
                </p:oleObj>
              </mc:Choice>
              <mc:Fallback>
                <p:oleObj name="Equation" r:id="rId8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0"/>
                        <a:ext cx="3127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2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636139"/>
              </p:ext>
            </p:extLst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39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Generally </a:t>
            </a:r>
            <a:r>
              <a:rPr lang="en-US" sz="3200" i="1" dirty="0">
                <a:solidFill>
                  <a:srgbClr val="000000"/>
                </a:solidFill>
              </a:rPr>
              <a:t>V</a:t>
            </a:r>
            <a:r>
              <a:rPr lang="en-US" sz="3200" i="1" dirty="0" smtClean="0">
                <a:solidFill>
                  <a:srgbClr val="000000"/>
                </a:solidFill>
              </a:rPr>
              <a:t>ery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lippery</a:t>
            </a:r>
            <a:r>
              <a:rPr lang="en-US" sz="3200" dirty="0" smtClean="0">
                <a:solidFill>
                  <a:srgbClr val="000000"/>
                </a:solidFill>
              </a:rPr>
              <a:t> Problem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608766"/>
              </p:ext>
            </p:extLst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62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Generally </a:t>
            </a:r>
            <a:r>
              <a:rPr lang="en-US" sz="3200" i="1" dirty="0">
                <a:solidFill>
                  <a:srgbClr val="000000"/>
                </a:solidFill>
              </a:rPr>
              <a:t>V</a:t>
            </a:r>
            <a:r>
              <a:rPr lang="en-US" sz="3200" i="1" dirty="0" smtClean="0">
                <a:solidFill>
                  <a:srgbClr val="000000"/>
                </a:solidFill>
              </a:rPr>
              <a:t>ery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lippery</a:t>
            </a:r>
            <a:r>
              <a:rPr lang="en-US" sz="3200" dirty="0" smtClean="0">
                <a:solidFill>
                  <a:srgbClr val="000000"/>
                </a:solidFill>
              </a:rPr>
              <a:t> Problem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Not Recommended: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Arbitrary Choice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E.g. % Variation Explained  90%?  95%?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590925"/>
              </p:ext>
            </p:extLst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08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Generally </a:t>
            </a:r>
            <a:r>
              <a:rPr lang="en-US" sz="3200" i="1" dirty="0">
                <a:solidFill>
                  <a:srgbClr val="000000"/>
                </a:solidFill>
              </a:rPr>
              <a:t>V</a:t>
            </a:r>
            <a:r>
              <a:rPr lang="en-US" sz="3200" i="1" dirty="0" smtClean="0">
                <a:solidFill>
                  <a:srgbClr val="000000"/>
                </a:solidFill>
              </a:rPr>
              <a:t>ery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lippery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roblem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SCREE Plot (</a:t>
            </a:r>
            <a:r>
              <a:rPr lang="en-US" sz="3200" dirty="0" err="1" smtClean="0">
                <a:solidFill>
                  <a:srgbClr val="000000"/>
                </a:solidFill>
              </a:rPr>
              <a:t>Kruskal</a:t>
            </a:r>
            <a:r>
              <a:rPr lang="en-US" sz="3200" dirty="0" smtClean="0">
                <a:solidFill>
                  <a:srgbClr val="000000"/>
                </a:solidFill>
              </a:rPr>
              <a:t> 1964):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i="1" dirty="0" smtClean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Find </a:t>
            </a:r>
            <a:r>
              <a:rPr lang="en-US" sz="3200" i="1" dirty="0">
                <a:solidFill>
                  <a:srgbClr val="000000"/>
                </a:solidFill>
              </a:rPr>
              <a:t>K</a:t>
            </a:r>
            <a:r>
              <a:rPr lang="en-US" sz="3200" i="1" dirty="0" smtClean="0">
                <a:solidFill>
                  <a:srgbClr val="000000"/>
                </a:solidFill>
              </a:rPr>
              <a:t>nee</a:t>
            </a:r>
            <a:r>
              <a:rPr lang="en-US" sz="3200" dirty="0" smtClean="0">
                <a:solidFill>
                  <a:srgbClr val="000000"/>
                </a:solidFill>
              </a:rPr>
              <a:t> in </a:t>
            </a:r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ower Spectrum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423813"/>
              </p:ext>
            </p:extLst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186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025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2" t="11598" r="6316" b="71637"/>
          <a:stretch>
            <a:fillRect/>
          </a:stretch>
        </p:blipFill>
        <p:spPr>
          <a:xfrm>
            <a:off x="5867400" y="3962400"/>
            <a:ext cx="2744788" cy="2439988"/>
          </a:xfrm>
          <a:noFill/>
        </p:spPr>
      </p:pic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590800" y="3886200"/>
            <a:ext cx="3429000" cy="2819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V="1">
            <a:off x="6019800" y="6019800"/>
            <a:ext cx="9144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V="1">
            <a:off x="6019800" y="6172200"/>
            <a:ext cx="10668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SCREE Plot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rawbacks: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is a Knee?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SCREE Plot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rawbacks: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is a Knee?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What if There are Several?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SCREE Plot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rawbacks: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is a Knee?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What if There are Several?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Knees Depend on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caling</a:t>
            </a:r>
            <a:r>
              <a:rPr lang="en-US" sz="3200" dirty="0" smtClean="0">
                <a:solidFill>
                  <a:srgbClr val="000000"/>
                </a:solidFill>
              </a:rPr>
              <a:t>  (Power?  log?)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SCREE Plot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rawbacks: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is a Knee?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What if There are Several?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Knees Depend on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caling</a:t>
            </a:r>
            <a:r>
              <a:rPr lang="en-US" sz="3200" dirty="0" smtClean="0">
                <a:solidFill>
                  <a:srgbClr val="000000"/>
                </a:solidFill>
              </a:rPr>
              <a:t>  (Power?  log?)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Personal 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uggestions: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</a:rPr>
              <a:t>Find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uxiliary </a:t>
            </a:r>
            <a:r>
              <a:rPr lang="en-US" sz="3200" dirty="0">
                <a:solidFill>
                  <a:srgbClr val="000000"/>
                </a:solidFill>
              </a:rPr>
              <a:t>C</a:t>
            </a:r>
            <a:r>
              <a:rPr lang="en-US" sz="3200" dirty="0" smtClean="0">
                <a:solidFill>
                  <a:srgbClr val="000000"/>
                </a:solidFill>
              </a:rPr>
              <a:t>utoffs (</a:t>
            </a:r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nter-Rater Variation)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</a:rPr>
              <a:t>Use the </a:t>
            </a: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ull Range (</a:t>
            </a:r>
            <a:r>
              <a:rPr lang="en-US" sz="3200" dirty="0" err="1" smtClean="0">
                <a:solidFill>
                  <a:srgbClr val="000000"/>
                </a:solidFill>
              </a:rPr>
              <a:t>ala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cale Space)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(looks similar?):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 Decomposition “Looks Harder”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Since Needs  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Price is Eigenvalue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ecomp’n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Generally 	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Complex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(uses             )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Except for        Square and Symmetric</a:t>
            </a:r>
          </a:p>
          <a:p>
            <a:pPr lvl="1"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Then Eigenvalue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ecomp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 is Real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alued</a:t>
            </a:r>
          </a:p>
          <a:p>
            <a:pPr lvl="1"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Thus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is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the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ing’r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Value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ecomp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  with: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155074"/>
              </p:ext>
            </p:extLst>
          </p:nvPr>
        </p:nvGraphicFramePr>
        <p:xfrm>
          <a:off x="3581400" y="3048000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50" name="Equation" r:id="rId4" imgW="787400" imgH="279400" progId="Equation.3">
                  <p:embed/>
                </p:oleObj>
              </mc:Choice>
              <mc:Fallback>
                <p:oleObj name="Equation" r:id="rId4" imgW="787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48000"/>
                        <a:ext cx="1066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7364"/>
              </p:ext>
            </p:extLst>
          </p:nvPr>
        </p:nvGraphicFramePr>
        <p:xfrm>
          <a:off x="2971800" y="44958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51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05690"/>
              </p:ext>
            </p:extLst>
          </p:nvPr>
        </p:nvGraphicFramePr>
        <p:xfrm>
          <a:off x="6248400" y="6096000"/>
          <a:ext cx="20574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52" name="Equation" r:id="rId8" imgW="1308100" imgH="279400" progId="Equation.3">
                  <p:embed/>
                </p:oleObj>
              </mc:Choice>
              <mc:Fallback>
                <p:oleObj name="Equation" r:id="rId8" imgW="1308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096000"/>
                        <a:ext cx="20574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14855"/>
              </p:ext>
            </p:extLst>
          </p:nvPr>
        </p:nvGraphicFramePr>
        <p:xfrm>
          <a:off x="4953000" y="3930234"/>
          <a:ext cx="1234517" cy="52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53" name="Equation" r:id="rId10" imgW="520560" imgH="215640" progId="Equation.3">
                  <p:embed/>
                </p:oleObj>
              </mc:Choice>
              <mc:Fallback>
                <p:oleObj name="Equation" r:id="rId10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30234"/>
                        <a:ext cx="1234517" cy="521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601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Better View of Relationship: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Singular Value Dec.    Eigenvalue Dec.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7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Better View of Relationship: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Singular Value Dec.    Eigenvalue Dec.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Start with            data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With SVD: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2971800" y="3276600"/>
          <a:ext cx="2543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53" name="Equation" r:id="rId4" imgW="825480" imgH="203040" progId="Equation.3">
                  <p:embed/>
                </p:oleObj>
              </mc:Choice>
              <mc:Fallback>
                <p:oleObj name="Equation" r:id="rId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25431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6019800" y="26670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54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67000" y="2590800"/>
          <a:ext cx="1028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55" name="Equation" r:id="rId8" imgW="342720" imgH="177480" progId="Equation.3">
                  <p:embed/>
                </p:oleObj>
              </mc:Choice>
              <mc:Fallback>
                <p:oleObj name="Equation" r:id="rId8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1028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281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there”?</a:t>
            </a:r>
          </a:p>
          <a:p>
            <a:pPr eaLnBrk="1" hangingPunct="1">
              <a:lnSpc>
                <a:spcPct val="90000"/>
              </a:lnSpc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Liu et al (2007)</a:t>
            </a:r>
          </a:p>
        </p:txBody>
      </p:sp>
    </p:spTree>
    <p:extLst>
      <p:ext uri="{BB962C8B-B14F-4D97-AF65-F5344CB8AC3E}">
        <p14:creationId xmlns:p14="http://schemas.microsoft.com/office/powerpoint/2010/main" val="6147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6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Better View of Relationship: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Singular Value Dec.    Eigenvalue Dec.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Start with            data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With SVD: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Create square, symmetric matrix: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2971800" y="3276600"/>
          <a:ext cx="2543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98" name="Equation" r:id="rId4" imgW="825480" imgH="203040" progId="Equation.3">
                  <p:embed/>
                </p:oleObj>
              </mc:Choice>
              <mc:Fallback>
                <p:oleObj name="Equation" r:id="rId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25431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6019800" y="26670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99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67000" y="2590800"/>
          <a:ext cx="1028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800" name="Equation" r:id="rId8" imgW="342720" imgH="177480" progId="Equation.3">
                  <p:embed/>
                </p:oleObj>
              </mc:Choice>
              <mc:Fallback>
                <p:oleObj name="Equation" r:id="rId8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1028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858000" y="4038600"/>
          <a:ext cx="125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801" name="Equation" r:id="rId10" imgW="419040" imgH="190440" progId="Equation.3">
                  <p:embed/>
                </p:oleObj>
              </mc:Choice>
              <mc:Fallback>
                <p:oleObj name="Equation" r:id="rId10" imgW="419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38600"/>
                        <a:ext cx="1257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88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43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Better View of Relationship: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Singular Value Dec.    Eigenvalue Dec.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Start with            data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With SVD: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Create square, symmetric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that: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2971800" y="3276600"/>
          <a:ext cx="2543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43" name="Equation" r:id="rId4" imgW="825480" imgH="203040" progId="Equation.3">
                  <p:embed/>
                </p:oleObj>
              </mc:Choice>
              <mc:Fallback>
                <p:oleObj name="Equation" r:id="rId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25431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6019800" y="26670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44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67000" y="2590800"/>
          <a:ext cx="1028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45" name="Equation" r:id="rId8" imgW="342720" imgH="177480" progId="Equation.3">
                  <p:embed/>
                </p:oleObj>
              </mc:Choice>
              <mc:Fallback>
                <p:oleObj name="Equation" r:id="rId8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1028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858000" y="4038600"/>
          <a:ext cx="125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46" name="Equation" r:id="rId10" imgW="419040" imgH="190440" progId="Equation.3">
                  <p:embed/>
                </p:oleObj>
              </mc:Choice>
              <mc:Fallback>
                <p:oleObj name="Equation" r:id="rId10" imgW="419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38600"/>
                        <a:ext cx="1257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743200" y="4876800"/>
          <a:ext cx="61150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47" name="Equation" r:id="rId12" imgW="2565360" imgH="228600" progId="Equation.3">
                  <p:embed/>
                </p:oleObj>
              </mc:Choice>
              <mc:Fallback>
                <p:oleObj name="Equation" r:id="rId12" imgW="2565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76800"/>
                        <a:ext cx="611505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8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Better View of Relationship: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Singular Value Dec.    Eigenvalue Dec.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Start with            data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With SVD: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Create square, symmetric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Note that: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Gives Eigenanalysis, 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2971800" y="3276600"/>
          <a:ext cx="2543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8" name="Equation" r:id="rId4" imgW="825480" imgH="203040" progId="Equation.3">
                  <p:embed/>
                </p:oleObj>
              </mc:Choice>
              <mc:Fallback>
                <p:oleObj name="Equation" r:id="rId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25431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6019800" y="26670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9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15"/>
          <p:cNvGraphicFramePr>
            <a:graphicFrameLocks noChangeAspect="1"/>
          </p:cNvGraphicFramePr>
          <p:nvPr/>
        </p:nvGraphicFramePr>
        <p:xfrm>
          <a:off x="4648200" y="5486400"/>
          <a:ext cx="36068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0" name="Equation" r:id="rId8" imgW="1244520" imgH="228600" progId="Equation.3">
                  <p:embed/>
                </p:oleObj>
              </mc:Choice>
              <mc:Fallback>
                <p:oleObj name="Equation" r:id="rId8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36068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67000" y="2590800"/>
          <a:ext cx="1028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1" name="Equation" r:id="rId10" imgW="342720" imgH="177480" progId="Equation.3">
                  <p:embed/>
                </p:oleObj>
              </mc:Choice>
              <mc:Fallback>
                <p:oleObj name="Equation" r:id="rId10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1028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858000" y="4038600"/>
          <a:ext cx="125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2" name="Equation" r:id="rId12" imgW="419040" imgH="190440" progId="Equation.3">
                  <p:embed/>
                </p:oleObj>
              </mc:Choice>
              <mc:Fallback>
                <p:oleObj name="Equation" r:id="rId12" imgW="419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38600"/>
                        <a:ext cx="1257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743200" y="4876800"/>
          <a:ext cx="61150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3" name="Equation" r:id="rId14" imgW="2565360" imgH="228600" progId="Equation.3">
                  <p:embed/>
                </p:oleObj>
              </mc:Choice>
              <mc:Fallback>
                <p:oleObj name="Equation" r:id="rId14" imgW="2565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76800"/>
                        <a:ext cx="611505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591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13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Computation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Singular Value and 	Eigenvalue Decompositions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39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Computation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Singular Value and 	Eigenvalue Decompositions: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Details too complex to spend time here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“primitive” of good software packages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68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Computation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Singular Value and 	Eigenvalue Decompositions: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Details too complex to spend time here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“primitive” of good software packages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Eigenvalues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are Unique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/>
        </p:nvGraphicFramePr>
        <p:xfrm>
          <a:off x="3733800" y="3733800"/>
          <a:ext cx="1295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7" name="Equation" r:id="rId4" imgW="1002865" imgH="380835" progId="Equation.3">
                  <p:embed/>
                </p:oleObj>
              </mc:Choice>
              <mc:Fallback>
                <p:oleObj name="Equation" r:id="rId4" imgW="100286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12954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Computation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Singular Value and 	Eigenvalue Decompositions: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Details too complex to spend time here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“primitive” of good software packages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Eigenvalues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are Unique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Columns of                           are Called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“Eigenvectors”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/>
        </p:nvGraphicFramePr>
        <p:xfrm>
          <a:off x="3733800" y="3733800"/>
          <a:ext cx="1295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52" name="Equation" r:id="rId4" imgW="1002865" imgH="380835" progId="Equation.3">
                  <p:embed/>
                </p:oleObj>
              </mc:Choice>
              <mc:Fallback>
                <p:oleObj name="Equation" r:id="rId4" imgW="100286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12954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13"/>
          <p:cNvGraphicFramePr>
            <a:graphicFrameLocks noChangeAspect="1"/>
          </p:cNvGraphicFramePr>
          <p:nvPr/>
        </p:nvGraphicFramePr>
        <p:xfrm>
          <a:off x="3581400" y="4343400"/>
          <a:ext cx="25146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53" name="Equation" r:id="rId6" imgW="2057400" imgH="419100" progId="Equation.3">
                  <p:embed/>
                </p:oleObj>
              </mc:Choice>
              <mc:Fallback>
                <p:oleObj name="Equation" r:id="rId6" imgW="2057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5146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9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Computation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Singular Value and 	Eigenvalue Decompositions: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Details too complex to spend time here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“primitive” of good software packages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Eigenvalues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are Unique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Columns of                           are Called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“Eigenvectors”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Eigenvectors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 “    -Stretched” by     : 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/>
        </p:nvGraphicFramePr>
        <p:xfrm>
          <a:off x="3733800" y="3733800"/>
          <a:ext cx="1295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39" name="Equation" r:id="rId4" imgW="1002865" imgH="380835" progId="Equation.3">
                  <p:embed/>
                </p:oleObj>
              </mc:Choice>
              <mc:Fallback>
                <p:oleObj name="Equation" r:id="rId4" imgW="100286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12954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13"/>
          <p:cNvGraphicFramePr>
            <a:graphicFrameLocks noChangeAspect="1"/>
          </p:cNvGraphicFramePr>
          <p:nvPr/>
        </p:nvGraphicFramePr>
        <p:xfrm>
          <a:off x="3581400" y="4343400"/>
          <a:ext cx="25146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40" name="Equation" r:id="rId6" imgW="2057400" imgH="419100" progId="Equation.3">
                  <p:embed/>
                </p:oleObj>
              </mc:Choice>
              <mc:Fallback>
                <p:oleObj name="Equation" r:id="rId6" imgW="2057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5146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15"/>
          <p:cNvGraphicFramePr>
            <a:graphicFrameLocks noChangeAspect="1"/>
          </p:cNvGraphicFramePr>
          <p:nvPr/>
        </p:nvGraphicFramePr>
        <p:xfrm>
          <a:off x="5715000" y="6153150"/>
          <a:ext cx="1981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41" name="Equation" r:id="rId8" imgW="1612900" imgH="419100" progId="Equation.3">
                  <p:embed/>
                </p:oleObj>
              </mc:Choice>
              <mc:Fallback>
                <p:oleObj name="Equation" r:id="rId8" imgW="1612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153150"/>
                        <a:ext cx="19812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3" name="Object 17"/>
          <p:cNvGraphicFramePr>
            <a:graphicFrameLocks noChangeAspect="1"/>
          </p:cNvGraphicFramePr>
          <p:nvPr/>
        </p:nvGraphicFramePr>
        <p:xfrm>
          <a:off x="4495800" y="5638800"/>
          <a:ext cx="352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42" name="Equation" r:id="rId10" imgW="228600" imgH="279400" progId="Equation.3">
                  <p:embed/>
                </p:oleObj>
              </mc:Choice>
              <mc:Fallback>
                <p:oleObj name="Equation" r:id="rId10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638800"/>
                        <a:ext cx="3524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4" name="Object 19"/>
          <p:cNvGraphicFramePr>
            <a:graphicFrameLocks noChangeAspect="1"/>
          </p:cNvGraphicFramePr>
          <p:nvPr/>
        </p:nvGraphicFramePr>
        <p:xfrm>
          <a:off x="7543800" y="56388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43" name="Equation" r:id="rId12" imgW="304536" imgH="266469" progId="Equation.3">
                  <p:embed/>
                </p:oleObj>
              </mc:Choice>
              <mc:Fallback>
                <p:oleObj name="Equation" r:id="rId12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6388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960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</a:t>
            </a: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olves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Problems</a:t>
            </a:r>
          </a:p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4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</a:t>
            </a: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olves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roblems: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Inversion: 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1"/>
          <p:cNvGraphicFramePr>
            <a:graphicFrameLocks noChangeAspect="1"/>
          </p:cNvGraphicFramePr>
          <p:nvPr/>
        </p:nvGraphicFramePr>
        <p:xfrm>
          <a:off x="3429000" y="1828800"/>
          <a:ext cx="3886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79" name="Equation" r:id="rId4" imgW="3467100" imgH="1397000" progId="Equation.3">
                  <p:embed/>
                </p:oleObj>
              </mc:Choice>
              <mc:Fallback>
                <p:oleObj name="Equation" r:id="rId4" imgW="34671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38862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38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SigClust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Cluster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(Sarle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SigClust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22644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</a:t>
            </a: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olves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roblems: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Inversion: 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Square Root: 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1"/>
          <p:cNvGraphicFramePr>
            <a:graphicFrameLocks noChangeAspect="1"/>
          </p:cNvGraphicFramePr>
          <p:nvPr/>
        </p:nvGraphicFramePr>
        <p:xfrm>
          <a:off x="3429000" y="1828800"/>
          <a:ext cx="3886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24" name="Equation" r:id="rId4" imgW="3467100" imgH="1397000" progId="Equation.3">
                  <p:embed/>
                </p:oleObj>
              </mc:Choice>
              <mc:Fallback>
                <p:oleObj name="Equation" r:id="rId4" imgW="34671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38862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13"/>
          <p:cNvGraphicFramePr>
            <a:graphicFrameLocks noChangeAspect="1"/>
          </p:cNvGraphicFramePr>
          <p:nvPr/>
        </p:nvGraphicFramePr>
        <p:xfrm>
          <a:off x="3429000" y="3657600"/>
          <a:ext cx="39624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25" name="Equation" r:id="rId6" imgW="3733800" imgH="1397000" progId="Equation.3">
                  <p:embed/>
                </p:oleObj>
              </mc:Choice>
              <mc:Fallback>
                <p:oleObj name="Equation" r:id="rId6" imgW="37338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396240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37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</a:t>
            </a: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olves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roblems: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Inversion: 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Square Root: 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is Positive (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onn’ve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i.e. Semi) Definite         					all </a:t>
            </a:r>
          </a:p>
        </p:txBody>
      </p: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1"/>
          <p:cNvGraphicFramePr>
            <a:graphicFrameLocks noChangeAspect="1"/>
          </p:cNvGraphicFramePr>
          <p:nvPr/>
        </p:nvGraphicFramePr>
        <p:xfrm>
          <a:off x="3429000" y="1828800"/>
          <a:ext cx="3886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32" name="Equation" r:id="rId4" imgW="3467100" imgH="1397000" progId="Equation.3">
                  <p:embed/>
                </p:oleObj>
              </mc:Choice>
              <mc:Fallback>
                <p:oleObj name="Equation" r:id="rId4" imgW="34671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38862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13"/>
          <p:cNvGraphicFramePr>
            <a:graphicFrameLocks noChangeAspect="1"/>
          </p:cNvGraphicFramePr>
          <p:nvPr/>
        </p:nvGraphicFramePr>
        <p:xfrm>
          <a:off x="3429000" y="3657600"/>
          <a:ext cx="39624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33" name="Equation" r:id="rId6" imgW="3733800" imgH="1397000" progId="Equation.3">
                  <p:embed/>
                </p:oleObj>
              </mc:Choice>
              <mc:Fallback>
                <p:oleObj name="Equation" r:id="rId6" imgW="37338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396240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406656"/>
              </p:ext>
            </p:extLst>
          </p:nvPr>
        </p:nvGraphicFramePr>
        <p:xfrm>
          <a:off x="685800" y="516255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34" name="Equation" r:id="rId8" imgW="304536" imgH="266469" progId="Equation.3">
                  <p:embed/>
                </p:oleObj>
              </mc:Choice>
              <mc:Fallback>
                <p:oleObj name="Equation" r:id="rId8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6255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7" name="Object 17"/>
          <p:cNvGraphicFramePr>
            <a:graphicFrameLocks noChangeAspect="1"/>
          </p:cNvGraphicFramePr>
          <p:nvPr/>
        </p:nvGraphicFramePr>
        <p:xfrm>
          <a:off x="2819400" y="6019800"/>
          <a:ext cx="533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35" name="Equation" r:id="rId10" imgW="368300" imgH="228600" progId="Equation.3">
                  <p:embed/>
                </p:oleObj>
              </mc:Choice>
              <mc:Fallback>
                <p:oleObj name="Equation" r:id="rId10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019800"/>
                        <a:ext cx="5334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367388"/>
              </p:ext>
            </p:extLst>
          </p:nvPr>
        </p:nvGraphicFramePr>
        <p:xfrm>
          <a:off x="8410575" y="5257800"/>
          <a:ext cx="5048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36" name="Equation" r:id="rId12" imgW="355320" imgH="228600" progId="Equation.3">
                  <p:embed/>
                </p:oleObj>
              </mc:Choice>
              <mc:Fallback>
                <p:oleObj name="Equation" r:id="rId12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575" y="5257800"/>
                        <a:ext cx="50482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9" name="Object 21"/>
          <p:cNvGraphicFramePr>
            <a:graphicFrameLocks noChangeAspect="1"/>
          </p:cNvGraphicFramePr>
          <p:nvPr/>
        </p:nvGraphicFramePr>
        <p:xfrm>
          <a:off x="5791200" y="5943600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37" name="Equation" r:id="rId14" imgW="1143000" imgH="381000" progId="Equation.3">
                  <p:embed/>
                </p:oleObj>
              </mc:Choice>
              <mc:Fallback>
                <p:oleObj name="Equation" r:id="rId14" imgW="1143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943600"/>
                        <a:ext cx="1524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38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Moore-Penrose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Inverse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</a:t>
            </a: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828800" y="2819400"/>
          <a:ext cx="62484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72" name="Equation" r:id="rId4" imgW="4889160" imgH="2717640" progId="Equation.3">
                  <p:embed/>
                </p:oleObj>
              </mc:Choice>
              <mc:Fallback>
                <p:oleObj name="Equation" r:id="rId4" imgW="4889160" imgH="271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6248400" cy="346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2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295400" y="2057400"/>
          <a:ext cx="45894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73" name="Equation" r:id="rId6" imgW="3441600" imgH="380880" progId="Equation.3">
                  <p:embed/>
                </p:oleObj>
              </mc:Choice>
              <mc:Fallback>
                <p:oleObj name="Equation" r:id="rId6" imgW="34416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57400"/>
                        <a:ext cx="45894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52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5369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Easy to see this satisfies the definition of</a:t>
            </a:r>
          </a:p>
          <a:p>
            <a:pPr algn="ctr" eaLnBrk="1" hangingPunct="1">
              <a:lnSpc>
                <a:spcPct val="18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(Pseudo) Inverse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symmetric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symmetric</a:t>
            </a: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95400" y="3048000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38" name="Equation" r:id="rId4" imgW="1447560" imgH="330120" progId="Equation.3">
                  <p:embed/>
                </p:oleObj>
              </mc:Choice>
              <mc:Fallback>
                <p:oleObj name="Equation" r:id="rId4" imgW="14475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122363" y="3962400"/>
          <a:ext cx="26336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39" name="Equation" r:id="rId6" imgW="1714320" imgH="330120" progId="Equation.3">
                  <p:embed/>
                </p:oleObj>
              </mc:Choice>
              <mc:Fallback>
                <p:oleObj name="Equation" r:id="rId6" imgW="1714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962400"/>
                        <a:ext cx="26336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219200" y="4800600"/>
          <a:ext cx="914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40" name="Equation" r:id="rId8" imgW="609480" imgH="330120" progId="Equation.3">
                  <p:embed/>
                </p:oleObj>
              </mc:Choice>
              <mc:Fallback>
                <p:oleObj name="Equation" r:id="rId8" imgW="609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914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219200" y="5638800"/>
          <a:ext cx="9731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41" name="Equation" r:id="rId10" imgW="685800" imgH="330120" progId="Equation.3">
                  <p:embed/>
                </p:oleObj>
              </mc:Choice>
              <mc:Fallback>
                <p:oleObj name="Equation" r:id="rId10" imgW="685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97313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93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991600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Moore-Penrose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Inverse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Idea:  Matrix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nverse on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Non-Null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of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orresponding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Transformation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76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991600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Moore-Penrose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Inverse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Idea:  Matrix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nverse on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Non-Null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of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orresponding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Transformation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Reduces to Ordinary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nverse,  in Full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ank case,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 for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 = d,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so could just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lways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 This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5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991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Moore-Penrose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Inverse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Idea:  Matrix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nverse on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Non-Null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of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orresponding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Transformation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Reduces to Ordinary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nverse,  in Full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ank case,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 for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 = d,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so could just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lways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his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Tricky aspect: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“&gt;0  vs. = 0”   &amp;   Floating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oint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rithmetic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0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Moore-Penrose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Inverse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Folklore:  most multivariate formulas involving matrix inversion “still work” when Generalized Inverse is used instead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80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4425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Moore-Penrose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Generalized Inverse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Folklore:  most multivariate formulas involving matrix inversion “still work” when Generalized Inverse is used instead</a:t>
                </a: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e.g.   FLD   when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&gt;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89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4425827"/>
              </a:xfrm>
              <a:prstGeom prst="rect">
                <a:avLst/>
              </a:prstGeom>
              <a:blipFill rotWithShape="1">
                <a:blip r:embed="rId3"/>
                <a:stretch>
                  <a:fillRect l="-1809" t="-1653" b="-24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91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andom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6" name="Equation" r:id="rId4" imgW="1295400" imgH="1320800" progId="Equation.3">
                  <p:embed/>
                </p:oleObj>
              </mc:Choice>
              <mc:Fallback>
                <p:oleObj name="Equation" r:id="rId4" imgW="12954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14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79550"/>
            <a:ext cx="8382000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Some Personal Observations</a:t>
            </a:r>
            <a:endParaRPr lang="en-US" altLang="ko-KR" u="sng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Experienced Analysts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Impressively Good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SigClust can save them time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SigClust can help them with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skeptics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SigClust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non-experts</a:t>
            </a:r>
          </a:p>
        </p:txBody>
      </p:sp>
    </p:spTree>
    <p:extLst>
      <p:ext uri="{BB962C8B-B14F-4D97-AF65-F5344CB8AC3E}">
        <p14:creationId xmlns:p14="http://schemas.microsoft.com/office/powerpoint/2010/main" val="30276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andom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enter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the Distribution is the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ean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70" name="Equation" r:id="rId4" imgW="1295400" imgH="1320800" progId="Equation.3">
                  <p:embed/>
                </p:oleObj>
              </mc:Choice>
              <mc:Fallback>
                <p:oleObj name="Equation" r:id="rId4" imgW="12954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7" name="Object 13"/>
          <p:cNvGraphicFramePr>
            <a:graphicFrameLocks noChangeAspect="1"/>
          </p:cNvGraphicFramePr>
          <p:nvPr/>
        </p:nvGraphicFramePr>
        <p:xfrm>
          <a:off x="3276600" y="3962400"/>
          <a:ext cx="337661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71" name="Equation" r:id="rId6" imgW="2171700" imgH="1320800" progId="Equation.3">
                  <p:embed/>
                </p:oleObj>
              </mc:Choice>
              <mc:Fallback>
                <p:oleObj name="Equation" r:id="rId6" imgW="21717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62400"/>
                        <a:ext cx="3376613" cy="196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46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andom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enter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the Distribution is the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ean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Component-Wise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Calc’n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(Euclidean)</a:t>
            </a: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96" name="Equation" r:id="rId4" imgW="1295400" imgH="1320800" progId="Equation.3">
                  <p:embed/>
                </p:oleObj>
              </mc:Choice>
              <mc:Fallback>
                <p:oleObj name="Equation" r:id="rId4" imgW="12954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316260"/>
              </p:ext>
            </p:extLst>
          </p:nvPr>
        </p:nvGraphicFramePr>
        <p:xfrm>
          <a:off x="3276600" y="3886200"/>
          <a:ext cx="337661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97" name="Equation" r:id="rId6" imgW="2171700" imgH="1320800" progId="Equation.3">
                  <p:embed/>
                </p:oleObj>
              </mc:Choice>
              <mc:Fallback>
                <p:oleObj name="Equation" r:id="rId6" imgW="21717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3376613" cy="196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4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R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andom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easure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pread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the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ovariance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1" name="Object 15"/>
          <p:cNvGraphicFramePr>
            <a:graphicFrameLocks noChangeAspect="1"/>
          </p:cNvGraphicFramePr>
          <p:nvPr/>
        </p:nvGraphicFramePr>
        <p:xfrm>
          <a:off x="990600" y="4495800"/>
          <a:ext cx="79422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03" name="Equation" r:id="rId4" imgW="2908080" imgH="711000" progId="Equation.3">
                  <p:embed/>
                </p:oleObj>
              </mc:Choice>
              <mc:Fallback>
                <p:oleObj name="Equation" r:id="rId4" imgW="2908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79422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04" name="Equation" r:id="rId6" imgW="1295400" imgH="1320800" progId="Equation.3">
                  <p:embed/>
                </p:oleObj>
              </mc:Choice>
              <mc:Fallback>
                <p:oleObj name="Equation" r:id="rId6" imgW="1295400" imgH="1320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604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Covariance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Noneg’ve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Definite (Since all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varia’s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     0)</a:t>
            </a:r>
          </a:p>
          <a:p>
            <a:pPr marL="0" indent="0" algn="ctr"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(i.e.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var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linear combo)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17"/>
          <p:cNvGraphicFramePr>
            <a:graphicFrameLocks noChangeAspect="1"/>
          </p:cNvGraphicFramePr>
          <p:nvPr/>
        </p:nvGraphicFramePr>
        <p:xfrm>
          <a:off x="7848600" y="2057400"/>
          <a:ext cx="2952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6" name="Equation" r:id="rId4" imgW="203112" imgH="241195" progId="Equation.3">
                  <p:embed/>
                </p:oleObj>
              </mc:Choice>
              <mc:Fallback>
                <p:oleObj name="Equation" r:id="rId4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057400"/>
                        <a:ext cx="29527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0" y="2487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55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Covariance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Noneg’ve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Definite (Since all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varia’s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     0)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Provides “Elliptical Summary of Distribution”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(e.g. Contours of Gaussian Density)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17"/>
          <p:cNvGraphicFramePr>
            <a:graphicFrameLocks noChangeAspect="1"/>
          </p:cNvGraphicFramePr>
          <p:nvPr/>
        </p:nvGraphicFramePr>
        <p:xfrm>
          <a:off x="7848600" y="2057400"/>
          <a:ext cx="2952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88" name="Equation" r:id="rId4" imgW="203112" imgH="241195" progId="Equation.3">
                  <p:embed/>
                </p:oleObj>
              </mc:Choice>
              <mc:Fallback>
                <p:oleObj name="Equation" r:id="rId4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057400"/>
                        <a:ext cx="29527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0" y="2487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84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Covariance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Noneg’ve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Definite (Since all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varia’s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     0)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Provides “Elliptical Summary of Distribution”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Calculated via “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uter Product”: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17"/>
          <p:cNvGraphicFramePr>
            <a:graphicFrameLocks noChangeAspect="1"/>
          </p:cNvGraphicFramePr>
          <p:nvPr/>
        </p:nvGraphicFramePr>
        <p:xfrm>
          <a:off x="7848600" y="2057400"/>
          <a:ext cx="2952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42" name="Equation" r:id="rId4" imgW="203112" imgH="241195" progId="Equation.3">
                  <p:embed/>
                </p:oleObj>
              </mc:Choice>
              <mc:Fallback>
                <p:oleObj name="Equation" r:id="rId4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057400"/>
                        <a:ext cx="29527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0" y="2487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19"/>
          <p:cNvGraphicFramePr>
            <a:graphicFrameLocks noChangeAspect="1"/>
          </p:cNvGraphicFramePr>
          <p:nvPr/>
        </p:nvGraphicFramePr>
        <p:xfrm>
          <a:off x="228600" y="4162425"/>
          <a:ext cx="868680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43" name="Equation" r:id="rId6" imgW="3974760" imgH="990360" progId="Equation.3">
                  <p:embed/>
                </p:oleObj>
              </mc:Choice>
              <mc:Fallback>
                <p:oleObj name="Equation" r:id="rId6" imgW="39747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62425"/>
                        <a:ext cx="8686800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000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andom Sample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34095"/>
              </p:ext>
            </p:extLst>
          </p:nvPr>
        </p:nvGraphicFramePr>
        <p:xfrm>
          <a:off x="5105400" y="1839239"/>
          <a:ext cx="1905000" cy="75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45" name="Equation" r:id="rId4" imgW="1180588" imgH="418918" progId="Equation.3">
                  <p:embed/>
                </p:oleObj>
              </mc:Choice>
              <mc:Fallback>
                <p:oleObj name="Equation" r:id="rId4" imgW="118058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39239"/>
                        <a:ext cx="1905000" cy="751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2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andom Sample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,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Estimate the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heoretical Mean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105507"/>
              </p:ext>
            </p:extLst>
          </p:nvPr>
        </p:nvGraphicFramePr>
        <p:xfrm>
          <a:off x="5105400" y="1839239"/>
          <a:ext cx="1905000" cy="75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66" name="Equation" r:id="rId4" imgW="1180588" imgH="418918" progId="Equation.3">
                  <p:embed/>
                </p:oleObj>
              </mc:Choice>
              <mc:Fallback>
                <p:oleObj name="Equation" r:id="rId4" imgW="118058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39239"/>
                        <a:ext cx="1905000" cy="751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6"/>
          <p:cNvGraphicFramePr>
            <a:graphicFrameLocks noChangeAspect="1"/>
          </p:cNvGraphicFramePr>
          <p:nvPr/>
        </p:nvGraphicFramePr>
        <p:xfrm>
          <a:off x="6324600" y="2590800"/>
          <a:ext cx="428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67" name="Equation" r:id="rId6" imgW="241195" imgH="406224" progId="Equation.3">
                  <p:embed/>
                </p:oleObj>
              </mc:Choice>
              <mc:Fallback>
                <p:oleObj name="Equation" r:id="rId6" imgW="241195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4286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32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andom Sample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,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Estimate the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heoretical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ean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,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with the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ample Mean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987572"/>
              </p:ext>
            </p:extLst>
          </p:nvPr>
        </p:nvGraphicFramePr>
        <p:xfrm>
          <a:off x="5105400" y="1839239"/>
          <a:ext cx="1905000" cy="75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20" name="Equation" r:id="rId4" imgW="1180588" imgH="418918" progId="Equation.3">
                  <p:embed/>
                </p:oleObj>
              </mc:Choice>
              <mc:Fallback>
                <p:oleObj name="Equation" r:id="rId4" imgW="118058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39239"/>
                        <a:ext cx="1905000" cy="751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6"/>
          <p:cNvGraphicFramePr>
            <a:graphicFrameLocks noChangeAspect="1"/>
          </p:cNvGraphicFramePr>
          <p:nvPr/>
        </p:nvGraphicFramePr>
        <p:xfrm>
          <a:off x="6324600" y="2590800"/>
          <a:ext cx="428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21" name="Equation" r:id="rId6" imgW="241195" imgH="406224" progId="Equation.3">
                  <p:embed/>
                </p:oleObj>
              </mc:Choice>
              <mc:Fallback>
                <p:oleObj name="Equation" r:id="rId6" imgW="241195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4286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0" name="Object 18"/>
          <p:cNvGraphicFramePr>
            <a:graphicFrameLocks noChangeAspect="1"/>
          </p:cNvGraphicFramePr>
          <p:nvPr/>
        </p:nvGraphicFramePr>
        <p:xfrm>
          <a:off x="4343400" y="4114800"/>
          <a:ext cx="41148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22" name="Equation" r:id="rId8" imgW="3048000" imgH="1320800" progId="Equation.3">
                  <p:embed/>
                </p:oleObj>
              </mc:Choice>
              <mc:Fallback>
                <p:oleObj name="Equation" r:id="rId8" imgW="3048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4114800" cy="177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4642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andom Sample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,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Estimate the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heoretical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ean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,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with the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ample Mean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Notation:  “hat” for estimate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20460"/>
              </p:ext>
            </p:extLst>
          </p:nvPr>
        </p:nvGraphicFramePr>
        <p:xfrm>
          <a:off x="5105400" y="1839239"/>
          <a:ext cx="1905000" cy="75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4" name="Equation" r:id="rId4" imgW="1180588" imgH="418918" progId="Equation.3">
                  <p:embed/>
                </p:oleObj>
              </mc:Choice>
              <mc:Fallback>
                <p:oleObj name="Equation" r:id="rId4" imgW="118058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39239"/>
                        <a:ext cx="1905000" cy="751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6"/>
          <p:cNvGraphicFramePr>
            <a:graphicFrameLocks noChangeAspect="1"/>
          </p:cNvGraphicFramePr>
          <p:nvPr/>
        </p:nvGraphicFramePr>
        <p:xfrm>
          <a:off x="6324600" y="2590800"/>
          <a:ext cx="428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5" name="Equation" r:id="rId6" imgW="241195" imgH="406224" progId="Equation.3">
                  <p:embed/>
                </p:oleObj>
              </mc:Choice>
              <mc:Fallback>
                <p:oleObj name="Equation" r:id="rId6" imgW="241195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4286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0" name="Object 18"/>
          <p:cNvGraphicFramePr>
            <a:graphicFrameLocks noChangeAspect="1"/>
          </p:cNvGraphicFramePr>
          <p:nvPr/>
        </p:nvGraphicFramePr>
        <p:xfrm>
          <a:off x="4343400" y="4114800"/>
          <a:ext cx="41148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6" name="Equation" r:id="rId8" imgW="3048000" imgH="1320800" progId="Equation.3">
                  <p:embed/>
                </p:oleObj>
              </mc:Choice>
              <mc:Fallback>
                <p:oleObj name="Equation" r:id="rId8" imgW="3048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4114800" cy="177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4660900" y="5257800"/>
            <a:ext cx="673100" cy="1295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9459" idx="2"/>
          </p:cNvCxnSpPr>
          <p:nvPr/>
        </p:nvCxnSpPr>
        <p:spPr>
          <a:xfrm flipV="1">
            <a:off x="5334000" y="3298825"/>
            <a:ext cx="1204912" cy="325437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136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476500"/>
            <a:ext cx="2895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067300" y="1485900"/>
            <a:ext cx="9144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8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Estimate the “Theoretical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.”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134690"/>
              </p:ext>
            </p:extLst>
          </p:nvPr>
        </p:nvGraphicFramePr>
        <p:xfrm>
          <a:off x="6905625" y="1676400"/>
          <a:ext cx="4095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95" name="Equation" r:id="rId4" imgW="215640" imgH="253800" progId="Equation.3">
                  <p:embed/>
                </p:oleObj>
              </mc:Choice>
              <mc:Fallback>
                <p:oleObj name="Equation" r:id="rId4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1676400"/>
                        <a:ext cx="4095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15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Estimate the “Theoretical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.”     ,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with the “Sample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.”:</a:t>
            </a: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2" name="Object 14"/>
          <p:cNvGraphicFramePr>
            <a:graphicFrameLocks noChangeAspect="1"/>
          </p:cNvGraphicFramePr>
          <p:nvPr/>
        </p:nvGraphicFramePr>
        <p:xfrm>
          <a:off x="914400" y="2743200"/>
          <a:ext cx="78644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36" name="Equation" r:id="rId4" imgW="7860960" imgH="1854000" progId="Equation.3">
                  <p:embed/>
                </p:oleObj>
              </mc:Choice>
              <mc:Fallback>
                <p:oleObj name="Equation" r:id="rId4" imgW="786096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7864475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92101"/>
              </p:ext>
            </p:extLst>
          </p:nvPr>
        </p:nvGraphicFramePr>
        <p:xfrm>
          <a:off x="6905625" y="1676400"/>
          <a:ext cx="4095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37" name="Equation" r:id="rId6" imgW="215640" imgH="253800" progId="Equation.3">
                  <p:embed/>
                </p:oleObj>
              </mc:Choice>
              <mc:Fallback>
                <p:oleObj name="Equation" r:id="rId6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1676400"/>
                        <a:ext cx="4095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403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Estimate the “Theoretical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.”     ,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with the “Sample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.”:</a:t>
            </a: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Normalizations: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		Gives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nbiasedness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		Gives MLE in Gaussian Case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2" name="Object 14"/>
          <p:cNvGraphicFramePr>
            <a:graphicFrameLocks noChangeAspect="1"/>
          </p:cNvGraphicFramePr>
          <p:nvPr/>
        </p:nvGraphicFramePr>
        <p:xfrm>
          <a:off x="914400" y="2743200"/>
          <a:ext cx="78644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8" name="Equation" r:id="rId4" imgW="7860960" imgH="1854000" progId="Equation.3">
                  <p:embed/>
                </p:oleObj>
              </mc:Choice>
              <mc:Fallback>
                <p:oleObj name="Equation" r:id="rId4" imgW="786096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7864475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3" name="Object 16"/>
          <p:cNvGraphicFramePr>
            <a:graphicFrameLocks noChangeAspect="1"/>
          </p:cNvGraphicFramePr>
          <p:nvPr/>
        </p:nvGraphicFramePr>
        <p:xfrm>
          <a:off x="1295400" y="5105400"/>
          <a:ext cx="5873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9" name="Equation" r:id="rId6" imgW="583947" imgH="723586" progId="Equation.3">
                  <p:embed/>
                </p:oleObj>
              </mc:Choice>
              <mc:Fallback>
                <p:oleObj name="Equation" r:id="rId6" imgW="583947" imgH="7235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58737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4" name="Object 18"/>
          <p:cNvGraphicFramePr>
            <a:graphicFrameLocks noChangeAspect="1"/>
          </p:cNvGraphicFramePr>
          <p:nvPr/>
        </p:nvGraphicFramePr>
        <p:xfrm>
          <a:off x="1524000" y="5791200"/>
          <a:ext cx="2127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0" name="Equation" r:id="rId8" imgW="215806" imgH="723586" progId="Equation.3">
                  <p:embed/>
                </p:oleObj>
              </mc:Choice>
              <mc:Fallback>
                <p:oleObj name="Equation" r:id="rId8" imgW="215806" imgH="7235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91200"/>
                        <a:ext cx="2127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248693"/>
              </p:ext>
            </p:extLst>
          </p:nvPr>
        </p:nvGraphicFramePr>
        <p:xfrm>
          <a:off x="6905625" y="1676400"/>
          <a:ext cx="4095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1" name="Equation" r:id="rId10" imgW="215640" imgH="253800" progId="Equation.3">
                  <p:embed/>
                </p:oleObj>
              </mc:Choice>
              <mc:Fallback>
                <p:oleObj name="Equation" r:id="rId10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1676400"/>
                        <a:ext cx="4095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887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Outer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epresentation: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           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92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Outer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epresentation: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           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84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457200" y="4038600"/>
          <a:ext cx="6019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85" name="Equation" r:id="rId6" imgW="4508500" imgH="812800" progId="Equation.3">
                  <p:embed/>
                </p:oleObj>
              </mc:Choice>
              <mc:Fallback>
                <p:oleObj name="Equation" r:id="rId6" imgW="4508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6019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47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Outer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epresentation: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           ,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here: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7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457200" y="4038600"/>
          <a:ext cx="6019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8" name="Equation" r:id="rId6" imgW="4508500" imgH="812800" progId="Equation.3">
                  <p:embed/>
                </p:oleObj>
              </mc:Choice>
              <mc:Fallback>
                <p:oleObj name="Equation" r:id="rId6" imgW="4508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6019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8" name="Object 18"/>
          <p:cNvGraphicFramePr>
            <a:graphicFrameLocks noChangeAspect="1"/>
          </p:cNvGraphicFramePr>
          <p:nvPr/>
        </p:nvGraphicFramePr>
        <p:xfrm>
          <a:off x="2057400" y="5486400"/>
          <a:ext cx="59436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39" name="Equation" r:id="rId8" imgW="4520880" imgH="723600" progId="Equation.3">
                  <p:embed/>
                </p:oleObj>
              </mc:Choice>
              <mc:Fallback>
                <p:oleObj name="Equation" r:id="rId8" imgW="4520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86400"/>
                        <a:ext cx="594360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5715000" y="4191000"/>
            <a:ext cx="838200" cy="609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05000" y="1600200"/>
            <a:ext cx="4114800" cy="259080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55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955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9559989"/>
              </a:xfrm>
              <a:prstGeom prst="rect">
                <a:avLst/>
              </a:prstGeom>
              <a:blipFill rotWithShape="1">
                <a:blip r:embed="rId3"/>
                <a:stretch>
                  <a:fillRect l="-1754" t="-8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71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=                            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(scalar)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4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054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                       Outer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</m:bar>
                      </m:e>
                      <m:sup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=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(scalar)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0544874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47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                       Outer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</m:bar>
                      </m:e>
                      <m:sup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=                                 =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(scalar)            (matrix)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39000" y="4724400"/>
            <a:ext cx="1752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705600" y="5791200"/>
            <a:ext cx="838200" cy="304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78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Three Important (&amp; Interesting) Viewpoints: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Mathematics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Numerics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Statistics</a:t>
            </a:r>
          </a:p>
          <a:p>
            <a:pPr eaLnBrk="1" hangingPunct="1">
              <a:lnSpc>
                <a:spcPct val="16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1</a:t>
            </a:r>
            <a:r>
              <a:rPr lang="en-US" sz="3200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dirty="0" smtClean="0">
                <a:solidFill>
                  <a:srgbClr val="000000"/>
                </a:solidFill>
              </a:rPr>
              <a:t>:  Review Linear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lg. and </a:t>
            </a:r>
            <a:r>
              <a:rPr lang="en-US" sz="3200" dirty="0" err="1">
                <a:solidFill>
                  <a:srgbClr val="000000"/>
                </a:solidFill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</a:rPr>
              <a:t>ultivar</a:t>
            </a:r>
            <a:r>
              <a:rPr lang="en-US" sz="3200" dirty="0" smtClean="0">
                <a:solidFill>
                  <a:srgbClr val="000000"/>
                </a:solidFill>
              </a:rPr>
              <a:t>. Prob.</a:t>
            </a:r>
          </a:p>
        </p:txBody>
      </p:sp>
    </p:spTree>
    <p:extLst>
      <p:ext uri="{BB962C8B-B14F-4D97-AF65-F5344CB8AC3E}">
        <p14:creationId xmlns:p14="http://schemas.microsoft.com/office/powerpoint/2010/main" val="1156302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“Direction of Greatest Variability”: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Raw Data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2209800" y="2770189"/>
            <a:ext cx="1676400" cy="12541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9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“Direction of Greatest Variability”: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Raw Data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FF"/>
                </a:solidFill>
                <a:sym typeface="Wingdings" pitchFamily="2" charset="2"/>
              </a:rPr>
              <a:t>Projections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438400" y="2971800"/>
            <a:ext cx="914400" cy="11430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69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Raw Data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FF"/>
                </a:solidFill>
                <a:sym typeface="Wingdings" pitchFamily="2" charset="2"/>
              </a:rPr>
              <a:t>Projections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Direction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971800"/>
            <a:ext cx="1447800" cy="2590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772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Variable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Over Which Will Optimize)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40032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34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315953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35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01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623834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48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267383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49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50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51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52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94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456846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32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65887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33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34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35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36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621582"/>
              </p:ext>
            </p:extLst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37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38" name="Equation" r:id="rId16" imgW="190417" imgH="330057" progId="Equation.3">
                  <p:embed/>
                </p:oleObj>
              </mc:Choice>
              <mc:Fallback>
                <p:oleObj name="Equation" r:id="rId16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940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398664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86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124957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87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88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89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90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122438"/>
              </p:ext>
            </p:extLst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91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6" name="Object 26"/>
          <p:cNvGraphicFramePr>
            <a:graphicFrameLocks noChangeAspect="1"/>
          </p:cNvGraphicFramePr>
          <p:nvPr/>
        </p:nvGraphicFramePr>
        <p:xfrm>
          <a:off x="3200400" y="5105400"/>
          <a:ext cx="48006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92" name="Equation" r:id="rId16" imgW="4648200" imgH="812800" progId="Equation.3">
                  <p:embed/>
                </p:oleObj>
              </mc:Choice>
              <mc:Fallback>
                <p:oleObj name="Equation" r:id="rId16" imgW="4648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48006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93" name="Equation" r:id="rId18" imgW="190417" imgH="330057" progId="Equation.3">
                  <p:embed/>
                </p:oleObj>
              </mc:Choice>
              <mc:Fallback>
                <p:oleObj name="Equation" r:id="rId18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227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100414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40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800176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41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42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43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44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07926"/>
              </p:ext>
            </p:extLst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45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6" name="Object 26"/>
          <p:cNvGraphicFramePr>
            <a:graphicFrameLocks noChangeAspect="1"/>
          </p:cNvGraphicFramePr>
          <p:nvPr/>
        </p:nvGraphicFramePr>
        <p:xfrm>
          <a:off x="3200400" y="5105400"/>
          <a:ext cx="48006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46" name="Equation" r:id="rId16" imgW="4648200" imgH="812800" progId="Equation.3">
                  <p:embed/>
                </p:oleObj>
              </mc:Choice>
              <mc:Fallback>
                <p:oleObj name="Equation" r:id="rId16" imgW="4648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48006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7" name="Object 28"/>
          <p:cNvGraphicFramePr>
            <a:graphicFrameLocks noChangeAspect="1"/>
          </p:cNvGraphicFramePr>
          <p:nvPr/>
        </p:nvGraphicFramePr>
        <p:xfrm>
          <a:off x="3200400" y="5943600"/>
          <a:ext cx="35210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47" name="Equation" r:id="rId18" imgW="3517900" imgH="812800" progId="Equation.3">
                  <p:embed/>
                </p:oleObj>
              </mc:Choice>
              <mc:Fallback>
                <p:oleObj name="Equation" r:id="rId18" imgW="3517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943600"/>
                        <a:ext cx="3521075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48" name="Equation" r:id="rId20" imgW="190417" imgH="330057" progId="Equation.3">
                  <p:embed/>
                </p:oleObj>
              </mc:Choice>
              <mc:Fallback>
                <p:oleObj name="Equation" r:id="rId2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968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4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5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46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(Proportional to) a</a:t>
            </a:r>
          </a:p>
          <a:p>
            <a:pPr algn="ctr" eaLnBrk="1" hangingPunct="1"/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Q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uadratic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orm in the Covariance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52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53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04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Vector 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set of “vectors”,     ,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and “scalars” (coefficients),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“closed” under “linear combination”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(              in space)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e.g.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,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    dim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Euclid’n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space”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343400" y="16764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78" name="Equation" r:id="rId4" imgW="190417" imgH="342751" progId="Equation.3">
                  <p:embed/>
                </p:oleObj>
              </mc:Choice>
              <mc:Fallback>
                <p:oleObj name="Equation" r:id="rId4" imgW="19041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76400"/>
                        <a:ext cx="53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6477000" y="26670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79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70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5638800" y="3886200"/>
          <a:ext cx="13716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80" name="Equation" r:id="rId8" imgW="914400" imgH="622300" progId="Equation.3">
                  <p:embed/>
                </p:oleObj>
              </mc:Choice>
              <mc:Fallback>
                <p:oleObj name="Equation" r:id="rId8" imgW="9144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86200"/>
                        <a:ext cx="137160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326365"/>
              </p:ext>
            </p:extLst>
          </p:nvPr>
        </p:nvGraphicFramePr>
        <p:xfrm>
          <a:off x="1447800" y="4191000"/>
          <a:ext cx="38862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81" name="Equation" r:id="rId10" imgW="3784600" imgH="1346200" progId="Equation.3">
                  <p:embed/>
                </p:oleObj>
              </mc:Choice>
              <mc:Fallback>
                <p:oleObj name="Equation" r:id="rId10" imgW="37846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38862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37187"/>
              </p:ext>
            </p:extLst>
          </p:nvPr>
        </p:nvGraphicFramePr>
        <p:xfrm>
          <a:off x="2971800" y="5943600"/>
          <a:ext cx="352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82" name="Equation" r:id="rId12" imgW="228600" imgH="279400" progId="Equation.3">
                  <p:embed/>
                </p:oleObj>
              </mc:Choice>
              <mc:Fallback>
                <p:oleObj name="Equation" r:id="rId12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43600"/>
                        <a:ext cx="3524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370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(Proportional to) a</a:t>
            </a:r>
          </a:p>
          <a:p>
            <a:pPr algn="ctr" eaLnBrk="1" hangingPunct="1"/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Q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uadratic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orm in the Covariance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Simple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olution Comes from the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34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35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985130"/>
              </p:ext>
            </p:extLst>
          </p:nvPr>
        </p:nvGraphicFramePr>
        <p:xfrm>
          <a:off x="4337050" y="44735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36" name="Equation" r:id="rId8" imgW="215806" imgH="330057" progId="Equation.3">
                  <p:embed/>
                </p:oleObj>
              </mc:Choice>
              <mc:Fallback>
                <p:oleObj name="Equation" r:id="rId8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4735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7" name="Object 20"/>
          <p:cNvGraphicFramePr>
            <a:graphicFrameLocks noChangeAspect="1"/>
          </p:cNvGraphicFramePr>
          <p:nvPr/>
        </p:nvGraphicFramePr>
        <p:xfrm>
          <a:off x="6019800" y="4495800"/>
          <a:ext cx="1676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37" name="Equation" r:id="rId10" imgW="1219200" imgH="330200" progId="Equation.3">
                  <p:embed/>
                </p:oleObj>
              </mc:Choice>
              <mc:Fallback>
                <p:oleObj name="Equation" r:id="rId10" imgW="12192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16764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84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(Proportional to) a</a:t>
            </a:r>
          </a:p>
          <a:p>
            <a:pPr algn="ctr" eaLnBrk="1" hangingPunct="1"/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Q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uadratic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orm in the Covariance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Simple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olution Comes from the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                    is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Orthonormal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&amp; </a:t>
            </a: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6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7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09410"/>
              </p:ext>
            </p:extLst>
          </p:nvPr>
        </p:nvGraphicFramePr>
        <p:xfrm>
          <a:off x="4337050" y="44735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8" name="Equation" r:id="rId8" imgW="215806" imgH="330057" progId="Equation.3">
                  <p:embed/>
                </p:oleObj>
              </mc:Choice>
              <mc:Fallback>
                <p:oleObj name="Equation" r:id="rId8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4735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7" name="Object 20"/>
          <p:cNvGraphicFramePr>
            <a:graphicFrameLocks noChangeAspect="1"/>
          </p:cNvGraphicFramePr>
          <p:nvPr/>
        </p:nvGraphicFramePr>
        <p:xfrm>
          <a:off x="6019800" y="4495800"/>
          <a:ext cx="1676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9" name="Equation" r:id="rId10" imgW="1219200" imgH="330200" progId="Equation.3">
                  <p:embed/>
                </p:oleObj>
              </mc:Choice>
              <mc:Fallback>
                <p:oleObj name="Equation" r:id="rId10" imgW="12192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16764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8" name="Object 22"/>
          <p:cNvGraphicFramePr>
            <a:graphicFrameLocks noChangeAspect="1"/>
          </p:cNvGraphicFramePr>
          <p:nvPr/>
        </p:nvGraphicFramePr>
        <p:xfrm>
          <a:off x="1676400" y="5486400"/>
          <a:ext cx="198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0" name="Equation" r:id="rId12" imgW="1651000" imgH="406400" progId="Equation.3">
                  <p:embed/>
                </p:oleObj>
              </mc:Choice>
              <mc:Fallback>
                <p:oleObj name="Equation" r:id="rId12" imgW="1651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86400"/>
                        <a:ext cx="1981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9" name="Object 24"/>
          <p:cNvGraphicFramePr>
            <a:graphicFrameLocks noChangeAspect="1"/>
          </p:cNvGraphicFramePr>
          <p:nvPr/>
        </p:nvGraphicFramePr>
        <p:xfrm>
          <a:off x="6705600" y="5453063"/>
          <a:ext cx="2438400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1" name="Equation" r:id="rId14" imgW="2286000" imgH="1320800" progId="Equation.3">
                  <p:embed/>
                </p:oleObj>
              </mc:Choice>
              <mc:Fallback>
                <p:oleObj name="Equation" r:id="rId14" imgW="2286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453063"/>
                        <a:ext cx="2438400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894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/>
        </p:nvGraphicFramePr>
        <p:xfrm>
          <a:off x="51816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9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30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88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/>
        </p:nvGraphicFramePr>
        <p:xfrm>
          <a:off x="51816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98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99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00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3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                            = “     Transform of    ”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/>
        </p:nvGraphicFramePr>
        <p:xfrm>
          <a:off x="51816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78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79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80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/>
        </p:nvGraphicFramePr>
        <p:xfrm>
          <a:off x="4724400" y="26670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81" name="Equation" r:id="rId10" imgW="241091" imgH="266469" progId="Equation.3">
                  <p:embed/>
                </p:oleObj>
              </mc:Choice>
              <mc:Fallback>
                <p:oleObj name="Equation" r:id="rId10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2" name="Object 24"/>
          <p:cNvGraphicFramePr>
            <a:graphicFrameLocks noChangeAspect="1"/>
          </p:cNvGraphicFramePr>
          <p:nvPr/>
        </p:nvGraphicFramePr>
        <p:xfrm>
          <a:off x="7620000" y="2590800"/>
          <a:ext cx="273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82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2730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74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                            = “     Transform of    ”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= “    Rotated into     Coordinates”,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/>
        </p:nvGraphicFramePr>
        <p:xfrm>
          <a:off x="51816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58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59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60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131179"/>
              </p:ext>
            </p:extLst>
          </p:nvPr>
        </p:nvGraphicFramePr>
        <p:xfrm>
          <a:off x="4724400" y="26670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61" name="Equation" r:id="rId10" imgW="241091" imgH="266469" progId="Equation.3">
                  <p:embed/>
                </p:oleObj>
              </mc:Choice>
              <mc:Fallback>
                <p:oleObj name="Equation" r:id="rId10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84175" cy="419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2" name="Object 24"/>
          <p:cNvGraphicFramePr>
            <a:graphicFrameLocks noChangeAspect="1"/>
          </p:cNvGraphicFramePr>
          <p:nvPr/>
        </p:nvGraphicFramePr>
        <p:xfrm>
          <a:off x="7620000" y="2590800"/>
          <a:ext cx="273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62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2730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392873"/>
              </p:ext>
            </p:extLst>
          </p:nvPr>
        </p:nvGraphicFramePr>
        <p:xfrm>
          <a:off x="3124200" y="37338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63" name="Equation" r:id="rId13" imgW="190417" imgH="330057" progId="Equation.3">
                  <p:embed/>
                </p:oleObj>
              </mc:Choice>
              <mc:Fallback>
                <p:oleObj name="Equation" r:id="rId13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20070"/>
              </p:ext>
            </p:extLst>
          </p:nvPr>
        </p:nvGraphicFramePr>
        <p:xfrm>
          <a:off x="5840412" y="382905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64" name="Equation" r:id="rId14" imgW="241091" imgH="266469" progId="Equation.3">
                  <p:embed/>
                </p:oleObj>
              </mc:Choice>
              <mc:Fallback>
                <p:oleObj name="Equation" r:id="rId1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2" y="382905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5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                            = “     Transform of    ”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= “    Rotated into     Coordinates”,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the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iagonalized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Q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uadratic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Becomes</a:t>
            </a: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/>
        </p:nvGraphicFramePr>
        <p:xfrm>
          <a:off x="51816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2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3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4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/>
        </p:nvGraphicFramePr>
        <p:xfrm>
          <a:off x="4724400" y="26670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5" name="Equation" r:id="rId10" imgW="241091" imgH="266469" progId="Equation.3">
                  <p:embed/>
                </p:oleObj>
              </mc:Choice>
              <mc:Fallback>
                <p:oleObj name="Equation" r:id="rId10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2" name="Object 24"/>
          <p:cNvGraphicFramePr>
            <a:graphicFrameLocks noChangeAspect="1"/>
          </p:cNvGraphicFramePr>
          <p:nvPr/>
        </p:nvGraphicFramePr>
        <p:xfrm>
          <a:off x="7620000" y="2590800"/>
          <a:ext cx="273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6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2730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53531"/>
              </p:ext>
            </p:extLst>
          </p:nvPr>
        </p:nvGraphicFramePr>
        <p:xfrm>
          <a:off x="3124200" y="37338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7" name="Equation" r:id="rId13" imgW="190417" imgH="330057" progId="Equation.3">
                  <p:embed/>
                </p:oleObj>
              </mc:Choice>
              <mc:Fallback>
                <p:oleObj name="Equation" r:id="rId13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12306"/>
              </p:ext>
            </p:extLst>
          </p:nvPr>
        </p:nvGraphicFramePr>
        <p:xfrm>
          <a:off x="5840412" y="382905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8" name="Equation" r:id="rId14" imgW="241091" imgH="266469" progId="Equation.3">
                  <p:embed/>
                </p:oleObj>
              </mc:Choice>
              <mc:Fallback>
                <p:oleObj name="Equation" r:id="rId1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2" y="382905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5" name="Object 30"/>
          <p:cNvGraphicFramePr>
            <a:graphicFrameLocks noChangeAspect="1"/>
          </p:cNvGraphicFramePr>
          <p:nvPr/>
        </p:nvGraphicFramePr>
        <p:xfrm>
          <a:off x="1981200" y="5410200"/>
          <a:ext cx="5257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9" name="Equation" r:id="rId16" imgW="4597400" imgH="838200" progId="Equation.3">
                  <p:embed/>
                </p:oleObj>
              </mc:Choice>
              <mc:Fallback>
                <p:oleObj name="Equation" r:id="rId16" imgW="4597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52578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148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since      is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and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21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22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23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4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since      is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and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otation                    Gives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istribution of the (Unit) Energy of      Over the        Eigen-Directions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48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49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50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3200400" y="2133600"/>
          <a:ext cx="1927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51" name="Equation" r:id="rId10" imgW="1854200" imgH="1397000" progId="Equation.3">
                  <p:embed/>
                </p:oleObj>
              </mc:Choice>
              <mc:Fallback>
                <p:oleObj name="Equation" r:id="rId10" imgW="1854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9272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990605"/>
              </p:ext>
            </p:extLst>
          </p:nvPr>
        </p:nvGraphicFramePr>
        <p:xfrm>
          <a:off x="1752600" y="3741737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52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41737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171125"/>
              </p:ext>
            </p:extLst>
          </p:nvPr>
        </p:nvGraphicFramePr>
        <p:xfrm>
          <a:off x="7239000" y="31781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53" name="Equation" r:id="rId14" imgW="215806" imgH="330057" progId="Equation.3">
                  <p:embed/>
                </p:oleObj>
              </mc:Choice>
              <mc:Fallback>
                <p:oleObj name="Equation" r:id="rId14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1781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9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since      is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and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otation                    Gives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istribution of the (Unit) Energy of      Over the       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igen-Directions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                                     is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ax’d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(Over     ), by Putting all Energy in the “Largest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irection”,  i.e.           ,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   “Eigenvalues are Ordered”, </a:t>
            </a: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80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81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82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3200400" y="2133600"/>
          <a:ext cx="1927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83" name="Equation" r:id="rId10" imgW="1854200" imgH="1397000" progId="Equation.3">
                  <p:embed/>
                </p:oleObj>
              </mc:Choice>
              <mc:Fallback>
                <p:oleObj name="Equation" r:id="rId10" imgW="1854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9272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771753"/>
              </p:ext>
            </p:extLst>
          </p:nvPr>
        </p:nvGraphicFramePr>
        <p:xfrm>
          <a:off x="1752600" y="3741737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84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41737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87528"/>
              </p:ext>
            </p:extLst>
          </p:nvPr>
        </p:nvGraphicFramePr>
        <p:xfrm>
          <a:off x="7239000" y="31781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85" name="Equation" r:id="rId14" imgW="215806" imgH="330057" progId="Equation.3">
                  <p:embed/>
                </p:oleObj>
              </mc:Choice>
              <mc:Fallback>
                <p:oleObj name="Equation" r:id="rId14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1781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8" name="Object 26"/>
          <p:cNvGraphicFramePr>
            <a:graphicFrameLocks noChangeAspect="1"/>
          </p:cNvGraphicFramePr>
          <p:nvPr/>
        </p:nvGraphicFramePr>
        <p:xfrm>
          <a:off x="1295400" y="4267200"/>
          <a:ext cx="3962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86" name="Equation" r:id="rId16" imgW="4597400" imgH="838200" progId="Equation.3">
                  <p:embed/>
                </p:oleObj>
              </mc:Choice>
              <mc:Fallback>
                <p:oleObj name="Equation" r:id="rId16" imgW="4597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9624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9" name="Object 28"/>
          <p:cNvGraphicFramePr>
            <a:graphicFrameLocks noChangeAspect="1"/>
          </p:cNvGraphicFramePr>
          <p:nvPr/>
        </p:nvGraphicFramePr>
        <p:xfrm>
          <a:off x="8153400" y="4343400"/>
          <a:ext cx="3238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87" name="Equation" r:id="rId18" imgW="190417" imgH="330057" progId="Equation.3">
                  <p:embed/>
                </p:oleObj>
              </mc:Choice>
              <mc:Fallback>
                <p:oleObj name="Equation" r:id="rId18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343400"/>
                        <a:ext cx="3238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10" name="Object 30"/>
          <p:cNvGraphicFramePr>
            <a:graphicFrameLocks noChangeAspect="1"/>
          </p:cNvGraphicFramePr>
          <p:nvPr/>
        </p:nvGraphicFramePr>
        <p:xfrm>
          <a:off x="3657600" y="5562600"/>
          <a:ext cx="990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88" name="Equation" r:id="rId19" imgW="736280" imgH="406224" progId="Equation.3">
                  <p:embed/>
                </p:oleObj>
              </mc:Choice>
              <mc:Fallback>
                <p:oleObj name="Equation" r:id="rId19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62600"/>
                        <a:ext cx="9906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1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933299"/>
              </p:ext>
            </p:extLst>
          </p:nvPr>
        </p:nvGraphicFramePr>
        <p:xfrm>
          <a:off x="6781800" y="6172200"/>
          <a:ext cx="2286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89" name="Equation" r:id="rId21" imgW="2032000" imgH="381000" progId="Equation.3">
                  <p:embed/>
                </p:oleObj>
              </mc:Choice>
              <mc:Fallback>
                <p:oleObj name="Equation" r:id="rId21" imgW="2032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172200"/>
                        <a:ext cx="2286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86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Graphics Display Assumes  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2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3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4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5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7600"/>
              </p:ext>
            </p:extLst>
          </p:nvPr>
        </p:nvGraphicFramePr>
        <p:xfrm>
          <a:off x="5880100" y="5715000"/>
          <a:ext cx="10590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6" name="Equation" r:id="rId12" imgW="368140" imgH="177723" progId="Equation.3">
                  <p:embed/>
                </p:oleObj>
              </mc:Choice>
              <mc:Fallback>
                <p:oleObj name="Equation" r:id="rId12" imgW="36814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715000"/>
                        <a:ext cx="105908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206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Notes: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Solution is Unique when</a:t>
            </a:r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14"/>
          <p:cNvGraphicFramePr>
            <a:graphicFrameLocks noChangeAspect="1"/>
          </p:cNvGraphicFramePr>
          <p:nvPr/>
        </p:nvGraphicFramePr>
        <p:xfrm>
          <a:off x="5410200" y="1905000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74" name="Equation" r:id="rId4" imgW="876300" imgH="368300" progId="Equation.3">
                  <p:embed/>
                </p:oleObj>
              </mc:Choice>
              <mc:Fallback>
                <p:oleObj name="Equation" r:id="rId4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106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6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Notes: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Solution is Unique when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Else have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ol’ns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ubsp.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G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en’d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by 1st     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14"/>
          <p:cNvGraphicFramePr>
            <a:graphicFrameLocks noChangeAspect="1"/>
          </p:cNvGraphicFramePr>
          <p:nvPr/>
        </p:nvGraphicFramePr>
        <p:xfrm>
          <a:off x="5410200" y="1905000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86" name="Equation" r:id="rId4" imgW="876300" imgH="368300" progId="Equation.3">
                  <p:embed/>
                </p:oleObj>
              </mc:Choice>
              <mc:Fallback>
                <p:oleObj name="Equation" r:id="rId4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106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412541"/>
              </p:ext>
            </p:extLst>
          </p:nvPr>
        </p:nvGraphicFramePr>
        <p:xfrm>
          <a:off x="8237537" y="2438400"/>
          <a:ext cx="2968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87" name="Equation" r:id="rId6" imgW="177646" imgH="329914" progId="Equation.3">
                  <p:embed/>
                </p:oleObj>
              </mc:Choice>
              <mc:Fallback>
                <p:oleObj name="Equation" r:id="rId6" imgW="177646" imgH="3299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7" y="2438400"/>
                        <a:ext cx="2968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4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Notes: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Solution is Unique when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Else have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ol’ns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ubsp.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G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en’d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by 1st     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Projecting onto Subspace       to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Gives       as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ext Direction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14"/>
          <p:cNvGraphicFramePr>
            <a:graphicFrameLocks noChangeAspect="1"/>
          </p:cNvGraphicFramePr>
          <p:nvPr/>
        </p:nvGraphicFramePr>
        <p:xfrm>
          <a:off x="5410200" y="1905000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88" name="Equation" r:id="rId4" imgW="876300" imgH="368300" progId="Equation.3">
                  <p:embed/>
                </p:oleObj>
              </mc:Choice>
              <mc:Fallback>
                <p:oleObj name="Equation" r:id="rId4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106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040195"/>
              </p:ext>
            </p:extLst>
          </p:nvPr>
        </p:nvGraphicFramePr>
        <p:xfrm>
          <a:off x="8237537" y="2438400"/>
          <a:ext cx="2968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89" name="Equation" r:id="rId6" imgW="177646" imgH="329914" progId="Equation.3">
                  <p:embed/>
                </p:oleObj>
              </mc:Choice>
              <mc:Fallback>
                <p:oleObj name="Equation" r:id="rId6" imgW="177646" imgH="3299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7" y="2438400"/>
                        <a:ext cx="2968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8" name="Object 18"/>
          <p:cNvGraphicFramePr>
            <a:graphicFrameLocks noChangeAspect="1"/>
          </p:cNvGraphicFramePr>
          <p:nvPr/>
        </p:nvGraphicFramePr>
        <p:xfrm>
          <a:off x="5638800" y="32766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90" name="Equation" r:id="rId8" imgW="241091" imgH="266469" progId="Equation.3">
                  <p:embed/>
                </p:oleObj>
              </mc:Choice>
              <mc:Fallback>
                <p:oleObj name="Equation" r:id="rId8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766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9" name="Object 20"/>
          <p:cNvGraphicFramePr>
            <a:graphicFrameLocks noChangeAspect="1"/>
          </p:cNvGraphicFramePr>
          <p:nvPr/>
        </p:nvGraphicFramePr>
        <p:xfrm>
          <a:off x="6858000" y="3200400"/>
          <a:ext cx="3667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91" name="Equation" r:id="rId10" imgW="266469" imgH="406048" progId="Equation.3">
                  <p:embed/>
                </p:oleObj>
              </mc:Choice>
              <mc:Fallback>
                <p:oleObj name="Equation" r:id="rId10" imgW="266469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00400"/>
                        <a:ext cx="36671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0" name="Object 22"/>
          <p:cNvGraphicFramePr>
            <a:graphicFrameLocks noChangeAspect="1"/>
          </p:cNvGraphicFramePr>
          <p:nvPr/>
        </p:nvGraphicFramePr>
        <p:xfrm>
          <a:off x="2057400" y="3886200"/>
          <a:ext cx="4206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92" name="Equation" r:id="rId12" imgW="304536" imgH="406048" progId="Equation.3">
                  <p:embed/>
                </p:oleObj>
              </mc:Choice>
              <mc:Fallback>
                <p:oleObj name="Equation" r:id="rId12" imgW="304536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86200"/>
                        <a:ext cx="420688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08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Notes: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Solution is Unique when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Else have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ol’ns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ubsp.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G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en’d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by 1st     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Projecting onto Subspace       to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Gives       as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ext Direction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Continue Through        ,…,</a:t>
            </a:r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14"/>
          <p:cNvGraphicFramePr>
            <a:graphicFrameLocks noChangeAspect="1"/>
          </p:cNvGraphicFramePr>
          <p:nvPr/>
        </p:nvGraphicFramePr>
        <p:xfrm>
          <a:off x="5410200" y="1905000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4" name="Equation" r:id="rId4" imgW="876300" imgH="368300" progId="Equation.3">
                  <p:embed/>
                </p:oleObj>
              </mc:Choice>
              <mc:Fallback>
                <p:oleObj name="Equation" r:id="rId4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106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243219"/>
              </p:ext>
            </p:extLst>
          </p:nvPr>
        </p:nvGraphicFramePr>
        <p:xfrm>
          <a:off x="8237537" y="2438400"/>
          <a:ext cx="2968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5" name="Equation" r:id="rId6" imgW="177646" imgH="329914" progId="Equation.3">
                  <p:embed/>
                </p:oleObj>
              </mc:Choice>
              <mc:Fallback>
                <p:oleObj name="Equation" r:id="rId6" imgW="177646" imgH="3299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7" y="2438400"/>
                        <a:ext cx="2968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8" name="Object 18"/>
          <p:cNvGraphicFramePr>
            <a:graphicFrameLocks noChangeAspect="1"/>
          </p:cNvGraphicFramePr>
          <p:nvPr/>
        </p:nvGraphicFramePr>
        <p:xfrm>
          <a:off x="5638800" y="32766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6" name="Equation" r:id="rId8" imgW="241091" imgH="266469" progId="Equation.3">
                  <p:embed/>
                </p:oleObj>
              </mc:Choice>
              <mc:Fallback>
                <p:oleObj name="Equation" r:id="rId8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766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9" name="Object 20"/>
          <p:cNvGraphicFramePr>
            <a:graphicFrameLocks noChangeAspect="1"/>
          </p:cNvGraphicFramePr>
          <p:nvPr/>
        </p:nvGraphicFramePr>
        <p:xfrm>
          <a:off x="6858000" y="3200400"/>
          <a:ext cx="3667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7" name="Equation" r:id="rId10" imgW="266469" imgH="406048" progId="Equation.3">
                  <p:embed/>
                </p:oleObj>
              </mc:Choice>
              <mc:Fallback>
                <p:oleObj name="Equation" r:id="rId10" imgW="266469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00400"/>
                        <a:ext cx="36671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0" name="Object 22"/>
          <p:cNvGraphicFramePr>
            <a:graphicFrameLocks noChangeAspect="1"/>
          </p:cNvGraphicFramePr>
          <p:nvPr/>
        </p:nvGraphicFramePr>
        <p:xfrm>
          <a:off x="2057400" y="3886200"/>
          <a:ext cx="4206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8" name="Equation" r:id="rId12" imgW="304536" imgH="406048" progId="Equation.3">
                  <p:embed/>
                </p:oleObj>
              </mc:Choice>
              <mc:Fallback>
                <p:oleObj name="Equation" r:id="rId12" imgW="304536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86200"/>
                        <a:ext cx="420688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1" name="Object 24"/>
          <p:cNvGraphicFramePr>
            <a:graphicFrameLocks noChangeAspect="1"/>
          </p:cNvGraphicFramePr>
          <p:nvPr/>
        </p:nvGraphicFramePr>
        <p:xfrm>
          <a:off x="4419600" y="4572000"/>
          <a:ext cx="3984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9" name="Equation" r:id="rId14" imgW="291847" imgH="406048" progId="Equation.3">
                  <p:embed/>
                </p:oleObj>
              </mc:Choice>
              <mc:Fallback>
                <p:oleObj name="Equation" r:id="rId14" imgW="291847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572000"/>
                        <a:ext cx="3984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2" name="Object 26"/>
          <p:cNvGraphicFramePr>
            <a:graphicFrameLocks noChangeAspect="1"/>
          </p:cNvGraphicFramePr>
          <p:nvPr/>
        </p:nvGraphicFramePr>
        <p:xfrm>
          <a:off x="5638800" y="4572000"/>
          <a:ext cx="4413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0" name="Equation" r:id="rId16" imgW="317225" imgH="406048" progId="Equation.3">
                  <p:embed/>
                </p:oleObj>
              </mc:Choice>
              <mc:Fallback>
                <p:oleObj name="Equation" r:id="rId16" imgW="317225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0"/>
                        <a:ext cx="4413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4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Notes: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Solution is Unique when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Else have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ol’ns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ubsp.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G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en’d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by 1st     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Projecting onto Subspace       to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Gives       as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ext Direction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Continue Through        ,…,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Replace       by       to get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heoretical PCA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Estimated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by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mpirical Version</a:t>
            </a:r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14"/>
          <p:cNvGraphicFramePr>
            <a:graphicFrameLocks noChangeAspect="1"/>
          </p:cNvGraphicFramePr>
          <p:nvPr/>
        </p:nvGraphicFramePr>
        <p:xfrm>
          <a:off x="5410200" y="1905000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0" name="Equation" r:id="rId4" imgW="876300" imgH="368300" progId="Equation.3">
                  <p:embed/>
                </p:oleObj>
              </mc:Choice>
              <mc:Fallback>
                <p:oleObj name="Equation" r:id="rId4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106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598418"/>
              </p:ext>
            </p:extLst>
          </p:nvPr>
        </p:nvGraphicFramePr>
        <p:xfrm>
          <a:off x="8237537" y="2438400"/>
          <a:ext cx="2968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1" name="Equation" r:id="rId6" imgW="177646" imgH="329914" progId="Equation.3">
                  <p:embed/>
                </p:oleObj>
              </mc:Choice>
              <mc:Fallback>
                <p:oleObj name="Equation" r:id="rId6" imgW="177646" imgH="3299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7" y="2438400"/>
                        <a:ext cx="2968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8" name="Object 18"/>
          <p:cNvGraphicFramePr>
            <a:graphicFrameLocks noChangeAspect="1"/>
          </p:cNvGraphicFramePr>
          <p:nvPr/>
        </p:nvGraphicFramePr>
        <p:xfrm>
          <a:off x="5638800" y="32766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2" name="Equation" r:id="rId8" imgW="241091" imgH="266469" progId="Equation.3">
                  <p:embed/>
                </p:oleObj>
              </mc:Choice>
              <mc:Fallback>
                <p:oleObj name="Equation" r:id="rId8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766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9" name="Object 20"/>
          <p:cNvGraphicFramePr>
            <a:graphicFrameLocks noChangeAspect="1"/>
          </p:cNvGraphicFramePr>
          <p:nvPr/>
        </p:nvGraphicFramePr>
        <p:xfrm>
          <a:off x="6858000" y="3200400"/>
          <a:ext cx="3667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3" name="Equation" r:id="rId10" imgW="266469" imgH="406048" progId="Equation.3">
                  <p:embed/>
                </p:oleObj>
              </mc:Choice>
              <mc:Fallback>
                <p:oleObj name="Equation" r:id="rId10" imgW="266469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00400"/>
                        <a:ext cx="36671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0" name="Object 22"/>
          <p:cNvGraphicFramePr>
            <a:graphicFrameLocks noChangeAspect="1"/>
          </p:cNvGraphicFramePr>
          <p:nvPr/>
        </p:nvGraphicFramePr>
        <p:xfrm>
          <a:off x="2057400" y="3886200"/>
          <a:ext cx="4206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4" name="Equation" r:id="rId12" imgW="304536" imgH="406048" progId="Equation.3">
                  <p:embed/>
                </p:oleObj>
              </mc:Choice>
              <mc:Fallback>
                <p:oleObj name="Equation" r:id="rId12" imgW="304536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86200"/>
                        <a:ext cx="420688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1" name="Object 24"/>
          <p:cNvGraphicFramePr>
            <a:graphicFrameLocks noChangeAspect="1"/>
          </p:cNvGraphicFramePr>
          <p:nvPr/>
        </p:nvGraphicFramePr>
        <p:xfrm>
          <a:off x="4419600" y="4572000"/>
          <a:ext cx="3984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5" name="Equation" r:id="rId14" imgW="291847" imgH="406048" progId="Equation.3">
                  <p:embed/>
                </p:oleObj>
              </mc:Choice>
              <mc:Fallback>
                <p:oleObj name="Equation" r:id="rId14" imgW="291847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572000"/>
                        <a:ext cx="3984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2" name="Object 26"/>
          <p:cNvGraphicFramePr>
            <a:graphicFrameLocks noChangeAspect="1"/>
          </p:cNvGraphicFramePr>
          <p:nvPr/>
        </p:nvGraphicFramePr>
        <p:xfrm>
          <a:off x="5638800" y="4572000"/>
          <a:ext cx="4413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6" name="Equation" r:id="rId16" imgW="317225" imgH="406048" progId="Equation.3">
                  <p:embed/>
                </p:oleObj>
              </mc:Choice>
              <mc:Fallback>
                <p:oleObj name="Equation" r:id="rId16" imgW="317225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0"/>
                        <a:ext cx="4413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3" name="Object 28"/>
          <p:cNvGraphicFramePr>
            <a:graphicFrameLocks noChangeAspect="1"/>
          </p:cNvGraphicFramePr>
          <p:nvPr/>
        </p:nvGraphicFramePr>
        <p:xfrm>
          <a:off x="2590800" y="5257800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7" name="Equation" r:id="rId18" imgW="215806" imgH="330057" progId="Equation.3">
                  <p:embed/>
                </p:oleObj>
              </mc:Choice>
              <mc:Fallback>
                <p:oleObj name="Equation" r:id="rId18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257800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4" name="Object 30"/>
          <p:cNvGraphicFramePr>
            <a:graphicFrameLocks noChangeAspect="1"/>
          </p:cNvGraphicFramePr>
          <p:nvPr/>
        </p:nvGraphicFramePr>
        <p:xfrm>
          <a:off x="3810000" y="5334000"/>
          <a:ext cx="3413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8" name="Equation" r:id="rId20" imgW="215640" imgH="253800" progId="Equation.3">
                  <p:embed/>
                </p:oleObj>
              </mc:Choice>
              <mc:Fallback>
                <p:oleObj name="Equation" r:id="rId20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3413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631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Iterated PCA Visualization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FT3FansPCax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1116012"/>
            <a:ext cx="6944783" cy="52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6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1998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715000"/>
            <a:ext cx="8316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Data Points (Curves) are </a:t>
            </a:r>
            <a:r>
              <a:rPr lang="en-US" sz="2800" u="sng" smtClean="0">
                <a:solidFill>
                  <a:srgbClr val="000000"/>
                </a:solidFill>
              </a:rPr>
              <a:t>columns</a:t>
            </a:r>
            <a:r>
              <a:rPr lang="en-US" sz="2800" smtClean="0">
                <a:solidFill>
                  <a:srgbClr val="000000"/>
                </a:solidFill>
              </a:rPr>
              <a:t> of data matrix,  </a:t>
            </a:r>
            <a:r>
              <a:rPr lang="en-US" sz="2800" i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 flipV="1">
            <a:off x="1371600" y="4419600"/>
            <a:ext cx="2514600" cy="1447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Line 20"/>
          <p:cNvSpPr>
            <a:spLocks noChangeShapeType="1"/>
          </p:cNvSpPr>
          <p:nvPr/>
        </p:nvSpPr>
        <p:spPr bwMode="auto">
          <a:xfrm flipV="1">
            <a:off x="2971800" y="4038600"/>
            <a:ext cx="3581400" cy="1828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28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64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838200" y="586740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FF00"/>
                </a:solidFill>
              </a:rPr>
              <a:t>Sample Mean</a:t>
            </a:r>
            <a:r>
              <a:rPr lang="en-US" sz="2800" smtClean="0">
                <a:solidFill>
                  <a:srgbClr val="000000"/>
                </a:solidFill>
              </a:rPr>
              <a:t>,  </a:t>
            </a:r>
            <a:r>
              <a:rPr lang="en-US" sz="2800" i="1" smtClean="0">
                <a:solidFill>
                  <a:srgbClr val="000000"/>
                </a:solidFill>
              </a:rPr>
              <a:t>X</a:t>
            </a:r>
          </a:p>
        </p:txBody>
      </p:sp>
      <p:graphicFrame>
        <p:nvGraphicFramePr>
          <p:cNvPr id="27650" name="Object 16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89" name="Equation" r:id="rId5" imgW="177480" imgH="368280" progId="Equation.3">
                  <p:embed/>
                </p:oleObj>
              </mc:Choice>
              <mc:Fallback>
                <p:oleObj name="Equation" r:id="rId5" imgW="177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2667000" y="3429000"/>
            <a:ext cx="609600" cy="2514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2667000" y="3505200"/>
            <a:ext cx="3886200" cy="2438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3429000" y="5943600"/>
            <a:ext cx="304800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0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3022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685800" y="57150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00FF"/>
                </a:solidFill>
              </a:rPr>
              <a:t>Residuals from Mean</a:t>
            </a:r>
            <a:r>
              <a:rPr lang="en-US" sz="2800" smtClean="0">
                <a:solidFill>
                  <a:srgbClr val="000000"/>
                </a:solidFill>
              </a:rPr>
              <a:t> =  Data - </a:t>
            </a:r>
            <a:r>
              <a:rPr lang="en-US" sz="2800" smtClean="0">
                <a:solidFill>
                  <a:srgbClr val="00FF00"/>
                </a:solidFill>
              </a:rPr>
              <a:t>Mean</a:t>
            </a: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1828800" y="4038600"/>
            <a:ext cx="1828800" cy="17526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 flipV="1">
            <a:off x="3505200" y="4495800"/>
            <a:ext cx="1524000" cy="13716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 flipV="1">
            <a:off x="2819400" y="3886200"/>
            <a:ext cx="3352800" cy="1905000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9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4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57200" y="5562600"/>
            <a:ext cx="81534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FF"/>
                </a:solidFill>
              </a:rPr>
              <a:t>Recentered Data</a:t>
            </a:r>
            <a:r>
              <a:rPr lang="en-US" sz="2800" smtClean="0">
                <a:solidFill>
                  <a:srgbClr val="000000"/>
                </a:solidFill>
              </a:rPr>
              <a:t>  =  </a:t>
            </a:r>
            <a:r>
              <a:rPr lang="en-US" sz="2800" smtClean="0">
                <a:solidFill>
                  <a:srgbClr val="0000FF"/>
                </a:solidFill>
              </a:rPr>
              <a:t>Mean Residuals</a:t>
            </a:r>
            <a:r>
              <a:rPr lang="en-US" sz="2800" smtClean="0">
                <a:solidFill>
                  <a:srgbClr val="000000"/>
                </a:solidFill>
              </a:rPr>
              <a:t>, shifted to 0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                              =  (rescaling of)    </a:t>
            </a:r>
            <a:r>
              <a:rPr lang="en-US" sz="2800" i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4048" name="Freeform 17"/>
          <p:cNvSpPr>
            <a:spLocks/>
          </p:cNvSpPr>
          <p:nvPr/>
        </p:nvSpPr>
        <p:spPr bwMode="auto">
          <a:xfrm>
            <a:off x="6313488" y="6172200"/>
            <a:ext cx="306387" cy="79375"/>
          </a:xfrm>
          <a:custGeom>
            <a:avLst/>
            <a:gdLst>
              <a:gd name="T0" fmla="*/ 0 w 193"/>
              <a:gd name="T1" fmla="*/ 126007824 h 50"/>
              <a:gd name="T2" fmla="*/ 110886709 w 193"/>
              <a:gd name="T3" fmla="*/ 0 h 50"/>
              <a:gd name="T4" fmla="*/ 304937618 w 193"/>
              <a:gd name="T5" fmla="*/ 83165949 h 50"/>
              <a:gd name="T6" fmla="*/ 486388613 w 193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50"/>
              <a:gd name="T14" fmla="*/ 193 w 193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50">
                <a:moveTo>
                  <a:pt x="0" y="50"/>
                </a:moveTo>
                <a:cubicBezTo>
                  <a:pt x="34" y="37"/>
                  <a:pt x="11" y="21"/>
                  <a:pt x="44" y="0"/>
                </a:cubicBezTo>
                <a:cubicBezTo>
                  <a:pt x="72" y="8"/>
                  <a:pt x="94" y="24"/>
                  <a:pt x="121" y="33"/>
                </a:cubicBezTo>
                <a:cubicBezTo>
                  <a:pt x="149" y="31"/>
                  <a:pt x="193" y="39"/>
                  <a:pt x="193" y="0"/>
                </a:cubicBezTo>
              </a:path>
            </a:pathLst>
          </a:cu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01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22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  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06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07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08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09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71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7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517525" y="5627688"/>
            <a:ext cx="797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PC1 Direction</a:t>
            </a:r>
            <a:r>
              <a:rPr lang="en-US" sz="2800" smtClean="0">
                <a:solidFill>
                  <a:srgbClr val="000000"/>
                </a:solidFill>
              </a:rPr>
              <a:t>  =  </a:t>
            </a:r>
            <a:r>
              <a:rPr lang="el-GR" sz="2800" smtClean="0">
                <a:solidFill>
                  <a:srgbClr val="000000"/>
                </a:solidFill>
                <a:cs typeface="Arial" charset="0"/>
              </a:rPr>
              <a:t>η</a:t>
            </a:r>
            <a:r>
              <a:rPr lang="en-US" sz="2800" smtClean="0">
                <a:solidFill>
                  <a:srgbClr val="000000"/>
                </a:solidFill>
              </a:rPr>
              <a:t>  =  Eigenvector (w/ biggest </a:t>
            </a:r>
            <a:r>
              <a:rPr lang="el-GR" sz="2800" smtClean="0">
                <a:solidFill>
                  <a:srgbClr val="000000"/>
                </a:solidFill>
                <a:cs typeface="Arial" charset="0"/>
              </a:rPr>
              <a:t>λ</a:t>
            </a:r>
            <a:r>
              <a:rPr lang="en-US" sz="280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1905000" y="3276600"/>
            <a:ext cx="533400" cy="24384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35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094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83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Centered Data        </a:t>
            </a:r>
            <a:r>
              <a:rPr lang="en-US" sz="2800" dirty="0" smtClean="0">
                <a:solidFill>
                  <a:srgbClr val="FF00FF"/>
                </a:solidFill>
              </a:rPr>
              <a:t>PC1 Projection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smtClean="0">
                <a:solidFill>
                  <a:srgbClr val="00FFFF"/>
                </a:solidFill>
              </a:rPr>
              <a:t>Residual</a:t>
            </a: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V="1">
            <a:off x="1600200" y="4267200"/>
            <a:ext cx="1219200" cy="16002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3200400" y="3886200"/>
            <a:ext cx="1219200" cy="19812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 flipV="1">
            <a:off x="3048000" y="4038600"/>
            <a:ext cx="3962400" cy="18288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419600" y="4114800"/>
            <a:ext cx="2133600" cy="17526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0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094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9143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Centered Data        </a:t>
            </a:r>
            <a:r>
              <a:rPr lang="en-US" sz="2800" dirty="0" smtClean="0">
                <a:solidFill>
                  <a:srgbClr val="FF00FF"/>
                </a:solidFill>
              </a:rPr>
              <a:t>PC1 Projection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smtClean="0">
                <a:solidFill>
                  <a:srgbClr val="00FFFF"/>
                </a:solidFill>
              </a:rPr>
              <a:t>Residual</a:t>
            </a:r>
          </a:p>
          <a:p>
            <a:pPr eaLnBrk="1" hangingPunct="1"/>
            <a:r>
              <a:rPr lang="en-US" sz="2800" dirty="0" smtClean="0">
                <a:solidFill>
                  <a:srgbClr val="00FFFF"/>
                </a:solidFill>
              </a:rPr>
              <a:t>      </a:t>
            </a:r>
            <a:r>
              <a:rPr lang="en-US" sz="2800" dirty="0" smtClean="0">
                <a:solidFill>
                  <a:srgbClr val="FF00FF"/>
                </a:solidFill>
              </a:rPr>
              <a:t>                 Best 1-d </a:t>
            </a:r>
            <a:r>
              <a:rPr lang="en-US" sz="2800" dirty="0" err="1" smtClean="0">
                <a:solidFill>
                  <a:srgbClr val="FF00FF"/>
                </a:solidFill>
              </a:rPr>
              <a:t>Approx’s</a:t>
            </a:r>
            <a:r>
              <a:rPr lang="en-US" sz="2800" dirty="0" smtClean="0">
                <a:solidFill>
                  <a:srgbClr val="FF00FF"/>
                </a:solidFill>
              </a:rPr>
              <a:t> of Data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3200400" y="3886200"/>
            <a:ext cx="1333500" cy="25146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533900" y="4114800"/>
            <a:ext cx="2019300" cy="22860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90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7118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17525" y="5627688"/>
            <a:ext cx="8545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PC2 Direction</a:t>
            </a:r>
            <a:r>
              <a:rPr lang="en-US" sz="2800" smtClean="0">
                <a:solidFill>
                  <a:srgbClr val="000000"/>
                </a:solidFill>
              </a:rPr>
              <a:t>  =  </a:t>
            </a:r>
            <a:r>
              <a:rPr lang="el-GR" sz="2800" smtClean="0">
                <a:solidFill>
                  <a:srgbClr val="000000"/>
                </a:solidFill>
                <a:cs typeface="Arial" charset="0"/>
              </a:rPr>
              <a:t>η</a:t>
            </a:r>
            <a:r>
              <a:rPr lang="en-US" sz="2800" smtClean="0">
                <a:solidFill>
                  <a:srgbClr val="000000"/>
                </a:solidFill>
              </a:rPr>
              <a:t>  =  Eigenvector (w/ 2</a:t>
            </a:r>
            <a:r>
              <a:rPr lang="en-US" sz="2800" baseline="30000" smtClean="0">
                <a:solidFill>
                  <a:srgbClr val="000000"/>
                </a:solidFill>
              </a:rPr>
              <a:t>nd</a:t>
            </a:r>
            <a:r>
              <a:rPr lang="en-US" sz="2800" smtClean="0">
                <a:solidFill>
                  <a:srgbClr val="000000"/>
                </a:solidFill>
              </a:rPr>
              <a:t> biggest </a:t>
            </a:r>
            <a:r>
              <a:rPr lang="el-GR" sz="2800" smtClean="0">
                <a:solidFill>
                  <a:srgbClr val="000000"/>
                </a:solidFill>
                <a:cs typeface="Arial" charset="0"/>
              </a:rPr>
              <a:t>λ</a:t>
            </a:r>
            <a:r>
              <a:rPr lang="en-US" sz="280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V="1">
            <a:off x="1905000" y="3962400"/>
            <a:ext cx="685800" cy="17526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41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8142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83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Centered Data        </a:t>
            </a:r>
            <a:r>
              <a:rPr lang="en-US" sz="2800" dirty="0" smtClean="0">
                <a:solidFill>
                  <a:srgbClr val="00FFFF"/>
                </a:solidFill>
              </a:rPr>
              <a:t>PC2 Projection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smtClean="0">
                <a:solidFill>
                  <a:srgbClr val="FF00FF"/>
                </a:solidFill>
              </a:rPr>
              <a:t>Residual</a:t>
            </a: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1600200" y="4267200"/>
            <a:ext cx="1219200" cy="16002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H="1" flipV="1">
            <a:off x="2590800" y="3886200"/>
            <a:ext cx="1828800" cy="19812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flipH="1" flipV="1">
            <a:off x="2743200" y="3962400"/>
            <a:ext cx="4267200" cy="19050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4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8142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9143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Centered Data        </a:t>
            </a:r>
            <a:r>
              <a:rPr lang="en-US" sz="2800" dirty="0" smtClean="0">
                <a:solidFill>
                  <a:srgbClr val="00FFFF"/>
                </a:solidFill>
              </a:rPr>
              <a:t>PC2 Projection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smtClean="0">
                <a:solidFill>
                  <a:srgbClr val="FF00FF"/>
                </a:solidFill>
              </a:rPr>
              <a:t>Residual</a:t>
            </a:r>
          </a:p>
          <a:p>
            <a:pPr eaLnBrk="1" hangingPunct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  <a:r>
              <a:rPr lang="en-US" sz="2800" dirty="0" smtClean="0">
                <a:solidFill>
                  <a:srgbClr val="00FFFF"/>
                </a:solidFill>
              </a:rPr>
              <a:t>Worst 1-d </a:t>
            </a:r>
            <a:r>
              <a:rPr lang="en-US" sz="2800" dirty="0" err="1" smtClean="0">
                <a:solidFill>
                  <a:srgbClr val="00FFFF"/>
                </a:solidFill>
              </a:rPr>
              <a:t>Approx’s</a:t>
            </a:r>
            <a:r>
              <a:rPr lang="en-US" sz="2800" dirty="0" smtClean="0">
                <a:solidFill>
                  <a:srgbClr val="00FFFF"/>
                </a:solidFill>
              </a:rPr>
              <a:t> of Data</a:t>
            </a: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1600200" y="4267200"/>
            <a:ext cx="1219200" cy="16002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V="1">
            <a:off x="3733800" y="3657600"/>
            <a:ext cx="2362200" cy="27432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flipH="1" flipV="1">
            <a:off x="2743200" y="3962400"/>
            <a:ext cx="4267200" cy="19050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96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Note for this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2-d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Example:</a:t>
            </a:r>
          </a:p>
          <a:p>
            <a:pPr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00FFFF"/>
                </a:solidFill>
                <a:sym typeface="Wingdings" pitchFamily="2" charset="2"/>
              </a:rPr>
              <a:t>PC1 Residuals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  =   </a:t>
            </a:r>
            <a:r>
              <a:rPr lang="en-US" sz="3200" smtClean="0">
                <a:solidFill>
                  <a:srgbClr val="00FFFF"/>
                </a:solidFill>
                <a:sym typeface="Wingdings" pitchFamily="2" charset="2"/>
              </a:rPr>
              <a:t>PC2 Projections</a:t>
            </a:r>
          </a:p>
          <a:p>
            <a:pPr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FF00FF"/>
                </a:solidFill>
                <a:sym typeface="Wingdings" pitchFamily="2" charset="2"/>
              </a:rPr>
              <a:t>PC2 Residuals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  =   </a:t>
            </a:r>
            <a:r>
              <a:rPr lang="en-US" sz="3200" smtClean="0">
                <a:solidFill>
                  <a:srgbClr val="FF00FF"/>
                </a:solidFill>
                <a:sym typeface="Wingdings" pitchFamily="2" charset="2"/>
              </a:rPr>
              <a:t>PC1 Projections</a:t>
            </a:r>
          </a:p>
          <a:p>
            <a:pPr algn="ctr"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(i.e. colors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common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across these pics)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35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Convenient Summary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mount of Structure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Sum of Squares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89613" y="1416050"/>
          <a:ext cx="12207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53" name="Equation" r:id="rId4" imgW="939600" imgH="736560" progId="Equation.3">
                  <p:embed/>
                </p:oleObj>
              </mc:Choice>
              <mc:Fallback>
                <p:oleObj name="Equation" r:id="rId4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416050"/>
                        <a:ext cx="122078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2242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Convenient Summary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mount of Structure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Sum of Squares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Physical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Interpetation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/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Total Energy in Data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89613" y="1416050"/>
          <a:ext cx="12207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77" name="Equation" r:id="rId4" imgW="939600" imgH="736560" progId="Equation.3">
                  <p:embed/>
                </p:oleObj>
              </mc:Choice>
              <mc:Fallback>
                <p:oleObj name="Equation" r:id="rId4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416050"/>
                        <a:ext cx="122078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88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Convenient Summary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mount of Structure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Sum of Squares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Physical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Interpetation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/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Total Energy in Data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/>
            <a:endParaRPr lang="en-US" sz="3200" i="1" dirty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Signal Processing Literature)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89613" y="1416050"/>
          <a:ext cx="12207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01" name="Equation" r:id="rId4" imgW="939600" imgH="736560" progId="Equation.3">
                  <p:embed/>
                </p:oleObj>
              </mc:Choice>
              <mc:Fallback>
                <p:oleObj name="Equation" r:id="rId4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416050"/>
                        <a:ext cx="122078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95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5405</TotalTime>
  <Words>4103</Words>
  <Application>Microsoft Office PowerPoint</Application>
  <PresentationFormat>On-screen Show (4:3)</PresentationFormat>
  <Paragraphs>1406</Paragraphs>
  <Slides>168</Slides>
  <Notes>168</Notes>
  <HiddenSlides>0</HiddenSlides>
  <MMClips>1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168</vt:i4>
      </vt:variant>
    </vt:vector>
  </HeadingPairs>
  <TitlesOfParts>
    <vt:vector size="174" baseType="lpstr">
      <vt:lpstr>1_Default Design</vt:lpstr>
      <vt:lpstr>3_Default Design</vt:lpstr>
      <vt:lpstr>2_Default Design</vt:lpstr>
      <vt:lpstr>4_Default Design</vt:lpstr>
      <vt:lpstr>Default Design</vt:lpstr>
      <vt:lpstr>Equation</vt:lpstr>
      <vt:lpstr>Statistics – O. R. 891 Object Oriented Data Analysis</vt:lpstr>
      <vt:lpstr>SigClust</vt:lpstr>
      <vt:lpstr>Statistical Significance of Clusters</vt:lpstr>
      <vt:lpstr>SigClust Real Data Results</vt:lpstr>
      <vt:lpstr>Q-Q plots</vt:lpstr>
      <vt:lpstr>Detailed Look at PCA</vt:lpstr>
      <vt:lpstr>Review of Linear Algebra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Recall Linear Algebra  (Cont.)</vt:lpstr>
      <vt:lpstr>Recall Linear Algebra  (Cont.)</vt:lpstr>
      <vt:lpstr>Recall Linear Algebra  (Cont.)</vt:lpstr>
      <vt:lpstr>Recall Linear Algebra  (Cont.)</vt:lpstr>
      <vt:lpstr>Recall Linear Algebra  (Cont.)</vt:lpstr>
      <vt:lpstr>Recall Linear Algebra  (Cont.)</vt:lpstr>
      <vt:lpstr>Recall Linear Algebra  (Cont.)</vt:lpstr>
      <vt:lpstr>Review of Multivariate Probability</vt:lpstr>
      <vt:lpstr>Review of Multivariate Probability</vt:lpstr>
      <vt:lpstr>Review of Multivariate Probability</vt:lpstr>
      <vt:lpstr>Review of Multivariate Probability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PCA as an Optimization Problem</vt:lpstr>
      <vt:lpstr>PCA as an Optimization Problem</vt:lpstr>
      <vt:lpstr>PCA as an Optimization Problem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Iterated PCA Visualization</vt:lpstr>
      <vt:lpstr>Connect Math to Graphics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Redistribution of Energy</vt:lpstr>
      <vt:lpstr>PCA Redistribution of Energy</vt:lpstr>
      <vt:lpstr>PCA Redistribution of Energy</vt:lpstr>
      <vt:lpstr>PCA Redistribution of Energy</vt:lpstr>
      <vt:lpstr>PCA Redistribution of Energy</vt:lpstr>
      <vt:lpstr>PCA Redist’n of Energy (Cont.)</vt:lpstr>
      <vt:lpstr>PCA Redist’n of Energy (Cont.)</vt:lpstr>
      <vt:lpstr>PCA Redist’n of Energy (Cont.)</vt:lpstr>
      <vt:lpstr>PCA Redist’n of Energy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Connect Math to Graphics (Cont.)</vt:lpstr>
      <vt:lpstr>Connect Math to Graphics (Cont.)</vt:lpstr>
      <vt:lpstr>Connect Math to Graphics (Cont.)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Different Views of PCA</vt:lpstr>
      <vt:lpstr>PCA Data Representation</vt:lpstr>
      <vt:lpstr>PCA Data Representation</vt:lpstr>
      <vt:lpstr>PCA Data Representation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Lenovo User</cp:lastModifiedBy>
  <cp:revision>333</cp:revision>
  <dcterms:created xsi:type="dcterms:W3CDTF">2001-06-08T01:38:43Z</dcterms:created>
  <dcterms:modified xsi:type="dcterms:W3CDTF">2012-09-27T22:00:20Z</dcterms:modified>
</cp:coreProperties>
</file>