
<file path=[Content_Types].xml><?xml version="1.0" encoding="utf-8"?>
<Types xmlns="http://schemas.openxmlformats.org/package/2006/content-types">
  <Default Extension="MPG" ContentType="video/mpeg"/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47" r:id="rId2"/>
    <p:sldMasterId id="2147483761" r:id="rId3"/>
    <p:sldMasterId id="2147483773" r:id="rId4"/>
    <p:sldMasterId id="2147483787" r:id="rId5"/>
    <p:sldMasterId id="2147483801" r:id="rId6"/>
    <p:sldMasterId id="2147483814" r:id="rId7"/>
    <p:sldMasterId id="2147483826" r:id="rId8"/>
  </p:sldMasterIdLst>
  <p:notesMasterIdLst>
    <p:notesMasterId r:id="rId138"/>
  </p:notesMasterIdLst>
  <p:sldIdLst>
    <p:sldId id="262" r:id="rId9"/>
    <p:sldId id="663" r:id="rId10"/>
    <p:sldId id="703" r:id="rId11"/>
    <p:sldId id="761" r:id="rId12"/>
    <p:sldId id="716" r:id="rId13"/>
    <p:sldId id="753" r:id="rId14"/>
    <p:sldId id="723" r:id="rId15"/>
    <p:sldId id="724" r:id="rId16"/>
    <p:sldId id="725" r:id="rId17"/>
    <p:sldId id="726" r:id="rId18"/>
    <p:sldId id="727" r:id="rId19"/>
    <p:sldId id="728" r:id="rId20"/>
    <p:sldId id="759" r:id="rId21"/>
    <p:sldId id="729" r:id="rId22"/>
    <p:sldId id="730" r:id="rId23"/>
    <p:sldId id="735" r:id="rId24"/>
    <p:sldId id="835" r:id="rId25"/>
    <p:sldId id="836" r:id="rId26"/>
    <p:sldId id="838" r:id="rId27"/>
    <p:sldId id="839" r:id="rId28"/>
    <p:sldId id="840" r:id="rId29"/>
    <p:sldId id="841" r:id="rId30"/>
    <p:sldId id="842" r:id="rId31"/>
    <p:sldId id="843" r:id="rId32"/>
    <p:sldId id="844" r:id="rId33"/>
    <p:sldId id="845" r:id="rId34"/>
    <p:sldId id="846" r:id="rId35"/>
    <p:sldId id="847" r:id="rId36"/>
    <p:sldId id="848" r:id="rId37"/>
    <p:sldId id="837" r:id="rId38"/>
    <p:sldId id="850" r:id="rId39"/>
    <p:sldId id="852" r:id="rId40"/>
    <p:sldId id="853" r:id="rId41"/>
    <p:sldId id="854" r:id="rId42"/>
    <p:sldId id="855" r:id="rId43"/>
    <p:sldId id="851" r:id="rId44"/>
    <p:sldId id="856" r:id="rId45"/>
    <p:sldId id="849" r:id="rId46"/>
    <p:sldId id="857" r:id="rId47"/>
    <p:sldId id="859" r:id="rId48"/>
    <p:sldId id="860" r:id="rId49"/>
    <p:sldId id="861" r:id="rId50"/>
    <p:sldId id="858" r:id="rId51"/>
    <p:sldId id="736" r:id="rId52"/>
    <p:sldId id="737" r:id="rId53"/>
    <p:sldId id="738" r:id="rId54"/>
    <p:sldId id="739" r:id="rId55"/>
    <p:sldId id="740" r:id="rId56"/>
    <p:sldId id="741" r:id="rId57"/>
    <p:sldId id="742" r:id="rId58"/>
    <p:sldId id="743" r:id="rId59"/>
    <p:sldId id="744" r:id="rId60"/>
    <p:sldId id="745" r:id="rId61"/>
    <p:sldId id="746" r:id="rId62"/>
    <p:sldId id="747" r:id="rId63"/>
    <p:sldId id="748" r:id="rId64"/>
    <p:sldId id="749" r:id="rId65"/>
    <p:sldId id="750" r:id="rId66"/>
    <p:sldId id="763" r:id="rId67"/>
    <p:sldId id="764" r:id="rId68"/>
    <p:sldId id="765" r:id="rId69"/>
    <p:sldId id="766" r:id="rId70"/>
    <p:sldId id="767" r:id="rId71"/>
    <p:sldId id="768" r:id="rId72"/>
    <p:sldId id="769" r:id="rId73"/>
    <p:sldId id="770" r:id="rId74"/>
    <p:sldId id="771" r:id="rId75"/>
    <p:sldId id="772" r:id="rId76"/>
    <p:sldId id="773" r:id="rId77"/>
    <p:sldId id="774" r:id="rId78"/>
    <p:sldId id="775" r:id="rId79"/>
    <p:sldId id="776" r:id="rId80"/>
    <p:sldId id="777" r:id="rId81"/>
    <p:sldId id="778" r:id="rId82"/>
    <p:sldId id="779" r:id="rId83"/>
    <p:sldId id="780" r:id="rId84"/>
    <p:sldId id="781" r:id="rId85"/>
    <p:sldId id="782" r:id="rId86"/>
    <p:sldId id="783" r:id="rId87"/>
    <p:sldId id="784" r:id="rId88"/>
    <p:sldId id="833" r:id="rId89"/>
    <p:sldId id="785" r:id="rId90"/>
    <p:sldId id="786" r:id="rId91"/>
    <p:sldId id="787" r:id="rId92"/>
    <p:sldId id="788" r:id="rId93"/>
    <p:sldId id="789" r:id="rId94"/>
    <p:sldId id="790" r:id="rId95"/>
    <p:sldId id="791" r:id="rId96"/>
    <p:sldId id="792" r:id="rId97"/>
    <p:sldId id="793" r:id="rId98"/>
    <p:sldId id="794" r:id="rId99"/>
    <p:sldId id="795" r:id="rId100"/>
    <p:sldId id="796" r:id="rId101"/>
    <p:sldId id="797" r:id="rId102"/>
    <p:sldId id="834" r:id="rId103"/>
    <p:sldId id="799" r:id="rId104"/>
    <p:sldId id="800" r:id="rId105"/>
    <p:sldId id="801" r:id="rId106"/>
    <p:sldId id="802" r:id="rId107"/>
    <p:sldId id="803" r:id="rId108"/>
    <p:sldId id="804" r:id="rId109"/>
    <p:sldId id="805" r:id="rId110"/>
    <p:sldId id="806" r:id="rId111"/>
    <p:sldId id="807" r:id="rId112"/>
    <p:sldId id="808" r:id="rId113"/>
    <p:sldId id="809" r:id="rId114"/>
    <p:sldId id="810" r:id="rId115"/>
    <p:sldId id="811" r:id="rId116"/>
    <p:sldId id="812" r:id="rId117"/>
    <p:sldId id="813" r:id="rId118"/>
    <p:sldId id="814" r:id="rId119"/>
    <p:sldId id="815" r:id="rId120"/>
    <p:sldId id="816" r:id="rId121"/>
    <p:sldId id="817" r:id="rId122"/>
    <p:sldId id="818" r:id="rId123"/>
    <p:sldId id="819" r:id="rId124"/>
    <p:sldId id="820" r:id="rId125"/>
    <p:sldId id="821" r:id="rId126"/>
    <p:sldId id="822" r:id="rId127"/>
    <p:sldId id="823" r:id="rId128"/>
    <p:sldId id="824" r:id="rId129"/>
    <p:sldId id="825" r:id="rId130"/>
    <p:sldId id="826" r:id="rId131"/>
    <p:sldId id="827" r:id="rId132"/>
    <p:sldId id="828" r:id="rId133"/>
    <p:sldId id="829" r:id="rId134"/>
    <p:sldId id="830" r:id="rId135"/>
    <p:sldId id="831" r:id="rId136"/>
    <p:sldId id="832" r:id="rId1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57FF"/>
    <a:srgbClr val="99FF99"/>
    <a:srgbClr val="FFB279"/>
    <a:srgbClr val="DA71FF"/>
    <a:srgbClr val="D1FFD1"/>
    <a:srgbClr val="E1FFE1"/>
    <a:srgbClr val="C8C8FF"/>
    <a:srgbClr val="E1E0FF"/>
    <a:srgbClr val="C8F4FF"/>
    <a:srgbClr val="FFD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907" autoAdjust="0"/>
  </p:normalViewPr>
  <p:slideViewPr>
    <p:cSldViewPr>
      <p:cViewPr>
        <p:scale>
          <a:sx n="66" d="100"/>
          <a:sy n="66" d="100"/>
        </p:scale>
        <p:origin x="-1506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slide" Target="slides/slide12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34" Type="http://schemas.openxmlformats.org/officeDocument/2006/relationships/slide" Target="slides/slide126.xml"/><Relationship Id="rId13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slide" Target="slides/slide116.xml"/><Relationship Id="rId129" Type="http://schemas.openxmlformats.org/officeDocument/2006/relationships/slide" Target="slides/slide121.xml"/><Relationship Id="rId137" Type="http://schemas.openxmlformats.org/officeDocument/2006/relationships/slide" Target="slides/slide12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30" Type="http://schemas.openxmlformats.org/officeDocument/2006/relationships/slide" Target="slides/slide122.xml"/><Relationship Id="rId135" Type="http://schemas.openxmlformats.org/officeDocument/2006/relationships/slide" Target="slides/slide1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14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slide" Target="slides/slide123.xml"/><Relationship Id="rId136" Type="http://schemas.openxmlformats.org/officeDocument/2006/relationships/slide" Target="slides/slide128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4" Type="http://schemas.openxmlformats.org/officeDocument/2006/relationships/image" Target="../media/image7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8D27CA-2D5D-489C-9D1E-0057729DA34A}" type="slidenum">
              <a:rPr lang="en-US" smtClean="0">
                <a:latin typeface="Times New Roman" pitchFamily="18" charset="0"/>
              </a:rPr>
              <a:pPr eaLnBrk="1" hangingPunct="1"/>
              <a:t>1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248C43-E251-43B5-A713-ECC176D4FBB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989961-B4AE-48F4-A9BE-F76AC3E93CA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CB014A-36A0-4488-AD94-06C1142E754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EAF006-7F5E-4AEB-A133-5387E4E3F63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B82D34-3951-46E6-9AD5-652F48E67FB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6A91E7-0AE8-49B9-BC93-988B4B51498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022EBA-88FF-4BD5-A827-571F9F25BEC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6AC637-4B68-4234-A66C-EDABC38D0DB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790534-A3B4-447A-8F0F-75B7E6A49E6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D8169C-C441-4FD7-913E-93ACDC7EC7A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F76D84-5560-4818-B9A5-9C9E5CCBA82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950F61-ED00-455F-8A8A-51C6AE4E1C5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82457F-B767-47CA-90DA-99E35B53A48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A0B0B6-FD23-4E5A-B42D-83DC9233B69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812BF6-3BA9-45F1-8417-F6A4BCF38D8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9B43E8-8CC8-4582-90D1-CE1635ECF13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245552-4324-4A61-B292-54D792CF8BF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C8ACB9-F7EA-4A21-B7DF-24573C1F305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694424-5E6E-4D57-8C04-C2172F1155E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4A6657-4BC3-4EFF-95DE-8245CAC9F96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3680B1-777A-4E4E-820C-BC1D60AEB08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BD43C7-5E6B-486D-86C2-21A8002C573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FC79AB-7E39-4227-9787-3C3E40DFD48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F3AB14-BA00-478F-A9A0-DD4DF2C342F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CBCC83-710D-4A00-B37D-C4DB55D6F15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D4E22F-2CF9-4E73-838B-7476AA5F40A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2A0593A-FFFA-4E47-B1A0-4527F438ED7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E77B3F-B39A-46A1-A54D-81BECB654E4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446795-5ABB-4C9A-AD64-41C3CC1732C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5F3CE3-AC50-4091-9E76-9BB03721DEE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4E488EF-C6D9-4767-B206-4984D09543D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4BCDAF-E5A7-489B-9220-AF7DB6DBBD5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D4D7A8-2195-47E6-96AE-56FF20A348F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FC79AB-7E39-4227-9787-3C3E40DFD48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DD1124-D916-4F6B-AF45-662D40CE424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7E3675-66D7-4A49-AA1A-9798B471292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3ECB9C-90F3-4EFB-B065-AAACA68E185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85240C-A619-4AEB-82AE-ACFAB3E83B7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45E9F2-1ED8-417E-ADB2-6E40AA848DE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37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DA40795-1EEA-4486-9E30-455AF659A7F1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4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8891DD-CD20-4941-8E48-0913D483AE1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12613F-7A45-434C-8135-CA67F5E3A9B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31C453-4769-4B05-AE18-EEAAA163DCD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F4BAC0-BC75-423B-8B06-B527CC4476E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6AB3AE-FDE8-4298-98DA-9336680167C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CEBAF9-C216-432E-807B-F44CCE260F9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8A1AE2-E188-4712-85ED-A30AB70AF34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D025AF-74C2-43A1-BA97-B41BC4C670C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25E5F0F-F07B-4050-8EAB-BA1BBF7D9A3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F180C0-36F1-41C8-B57F-41D19B166B4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19DAB5-0E3C-49B1-8017-0AB2C4F7FF6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DC0462-BE6A-4748-9EE5-78163E070FB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184AF1-8CF0-4B74-87DC-0BFD004B3A5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D45A46-42AE-4BF4-BA2E-E7B4F3E8936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C6B891-B430-40A2-B083-37ED5A23B14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512918-10E0-40B0-B728-5D1F96DE6DF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A8F542-7E9F-4472-9FB2-81276354D19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894AB9-F245-494C-A63B-0972F227813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DF981B-CCE8-45AF-9062-746AE70E5F4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F52EA9-89DA-4846-8698-D6B527338EB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5876363-8D21-4EBB-A154-DF609EA862E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9D5B20-882D-4835-AD25-42F64FE61D9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010C04-BAB5-44DA-BDF3-5ED9CB0D2D6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018F98-0EF9-4A10-B3FB-2B8E3E3688B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197A55-C69B-40B8-A04D-790D8F564D3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64478F-60D4-496E-BB08-9CEB8DE1BA0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975D12-672B-44E1-A7F9-AC9DAE8DB32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F0B9E9-0443-47CC-A9A5-6559C4D4265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89F456-5E94-43C6-BDC5-217C21A6FAF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0E065F-B0C2-427E-8B22-B1E784F6394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67879C-6640-4EC3-A403-AAFFFF9BAB3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5DDA3D-DC60-4EA5-AE65-9C1A3DE0424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66E957-D572-405A-9906-CFB17BAE736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E363AF-DC46-447B-8156-0BB1434198E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0B8BA7-5CDE-49A1-94BB-C59A9A09317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9D0D0A-19A5-4371-8688-288D5A4BB38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C8751F-08AD-4DC3-8F11-DDC4332AAA7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41E9F9-CE9D-4662-BB33-336CDBD77F3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7FA31D4-F44A-424B-AED9-69B41C4C185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42ADD3-E5E0-40DF-9098-CBD93BAABE0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8E5563-5FD2-4E75-B3AC-77FF5B22468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C66E38-CA3B-4F3B-89B7-F1A29A1D662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C66E38-CA3B-4F3B-89B7-F1A29A1D662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A93761-C05C-4442-8D56-C69E8428B95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D77236-4970-4220-B91E-6EC742F24F6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F584EC-73D5-43DF-A0CF-3F166007642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03519A-AD23-4350-864B-E70ADB59450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CFA4CD-1923-4C66-B637-DB83057B872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8021FA-6490-4CDF-935E-8EC77668C6C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E8B1F6-3B6D-4C08-B189-F5C43F85B89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F958FD-D6F8-4C44-BACF-7A17F896944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1EE3003-4807-4BC6-9B91-309692E2D48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A912F0-7BCC-4771-95A9-13F97C3FD62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D68ED2-2604-4E95-8A39-002D3370C44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6C263C-7D09-4664-A31D-C922FB24A29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C5A7DBD-EB55-4892-BA8F-0AD8233DC94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701814-969D-4FC4-BAA7-744BC79E995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41E9F9-CE9D-4662-BB33-336CDBD77F3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5D26C9-F427-45DD-B621-FE164727678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A49959-196C-40EF-AE5D-5C0929EE467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3794A9-50BE-4AA9-96F2-2AC2C7783EF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07CC96-8B06-4706-8DED-2777586031B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090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7631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967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499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7958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3B332-0BD1-4E51-8ABE-F34B5D1725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33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9EBB-652D-4692-A336-92E134DB92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44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7BFBD-3515-4D22-A18E-2D792AF24E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9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47871-3601-4066-93A0-4D625E78C5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56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A2FFF-F2CF-431B-AF57-A0B7E5947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12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C5B36-CB64-4865-9276-EDA366E3A71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1268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EB46B-A388-42CF-8AEC-E44F9DF715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44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090B5-1A90-4346-AEF6-8F71BE0800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08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3CBEA-EEED-4D2D-A4E5-F19BBBD52B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51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588E1-C0EA-4898-8EE8-695624382F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86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4717B-1B6F-4603-91B6-A762854656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23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A608C-846B-49A8-A377-898352D8EE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63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B2D92-2FCE-4589-8F4E-0C777031095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47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7DB96-BE2B-4B89-8946-81009D83A1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08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F13F1-E564-4633-84E6-81097B0A15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41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2A1DB-999A-4F4A-9388-71E45BDC60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7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197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3E9A2-AF5B-46FA-BAC8-40EF57F625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12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25999-351A-4122-B3C9-D65D3FED37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76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D5D3D-4E32-48C1-89DC-2FA2660438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020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ABDB7-8FE3-44E0-8D2B-D7A2A939F9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627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71FDD-28DC-4D94-AB86-691A0AD945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17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A2B54-0AEC-470C-9AC8-6B216158DF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C1FF1-46AF-492C-BFE7-7A0F3BE5EA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02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3FCEA-64FF-4443-BBA4-6A6D31EA71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98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FAA1-F18A-4537-B3BE-371DE7F41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64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634CC-7726-4EB4-91AA-3824C7FCF7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6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2660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67719-9162-4769-81AE-19FBABAD62B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14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00C58-388E-4C53-BA5D-F85D6C9470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08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7B71D-880E-4682-9206-CA41D88B75C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951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5A6FB-0266-4FE2-AAA8-997EEE915F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201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BDE0-AE2A-46BD-9427-44FE4262A97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7712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97F63-BBC3-4D4B-8F36-138BD8B36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816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AB01A-9B93-49ED-B86A-01A1ABF7A79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38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79CA8-7F64-4B18-8890-067BB557F8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302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310F5-E76A-47C4-847F-04A7AA53C9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154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42536-09EA-4311-B0EF-82E6847982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0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1658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A74D4-0EC6-4A35-B69C-CEDB0D05A7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153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FAA1-F18A-4537-B3BE-371DE7F41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503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634CC-7726-4EB4-91AA-3824C7FCF7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02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67719-9162-4769-81AE-19FBABAD62B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131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00C58-388E-4C53-BA5D-F85D6C9470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758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7B71D-880E-4682-9206-CA41D88B75C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140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5A6FB-0266-4FE2-AAA8-997EEE915F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257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BDE0-AE2A-46BD-9427-44FE4262A97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72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97F63-BBC3-4D4B-8F36-138BD8B36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27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AB01A-9B93-49ED-B86A-01A1ABF7A79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94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6346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79CA8-7F64-4B18-8890-067BB557F8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035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310F5-E76A-47C4-847F-04A7AA53C9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13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42536-09EA-4311-B0EF-82E6847982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910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A74D4-0EC6-4A35-B69C-CEDB0D05A7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261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80B3C-5797-49D5-AE8C-0EBA2B820B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62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23CF4-C007-4F55-A682-4CE6D86F95E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680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DEF02-40A6-4893-B869-FFC2257308C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759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8910D-F6F4-4FCC-BD38-BAEECAE6D0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81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DF259-40AC-439B-AF76-26FC62EE98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071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C1945-A757-4F4B-A381-07B5790F96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7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3539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03170-2F7F-4E4D-AA27-61FE7A7133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415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E600-7886-45C7-9807-DF235918B9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986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F603E-2233-40A4-9963-ED1968B94E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411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2F0A-9573-4709-8E26-52469B734E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107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FD9CE-E4D7-46C0-8A88-E8D3737DE6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433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D3F51-C7BF-4F4C-A598-78C53FB58D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897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77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317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52270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98888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088" y="1981200"/>
            <a:ext cx="3798887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2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650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689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835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0941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70600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4032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94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1175" y="304800"/>
            <a:ext cx="2260600" cy="6284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304800"/>
            <a:ext cx="6632575" cy="6284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26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606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054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573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4848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98888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088" y="1981200"/>
            <a:ext cx="3798887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178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60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054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4802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57588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2929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165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1175" y="304800"/>
            <a:ext cx="2260600" cy="6284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304800"/>
            <a:ext cx="6632575" cy="6284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8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DDFAADC-0EDC-42D0-B2D6-F11162D5C0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352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A0E05594-AE8F-4605-9E0C-2BD7F517D2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444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F1D84AA3-CEE8-41E5-B3EF-D9EE7250AD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429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F1D84AA3-CEE8-41E5-B3EF-D9EE7250AD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777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B607607-73C2-4AD1-B8D2-5D75E9DF9A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688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6538913"/>
            <a:ext cx="9142413" cy="317500"/>
            <a:chOff x="0" y="4119"/>
            <a:chExt cx="5759" cy="200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2880" y="4119"/>
              <a:ext cx="2880" cy="200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500" dirty="0">
                  <a:solidFill>
                    <a:srgbClr val="FFFFFF"/>
                  </a:solidFill>
                </a:rPr>
                <a:t>March 17, 2010, </a:t>
              </a:r>
              <a:fld id="{BC8E2D5B-3DBE-4AAC-9A2A-718038CB45D0}" type="slidenum">
                <a:rPr lang="en-GB" sz="1500">
                  <a:solidFill>
                    <a:srgbClr val="FFFFFF"/>
                  </a:solidFill>
                </a:rPr>
                <a:pPr algn="r" defTabSz="457200">
                  <a:lnSpc>
                    <a:spcPct val="93000"/>
                  </a:lnSpc>
                  <a:spcBef>
                    <a:spcPts val="375"/>
                  </a:spcBef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t>‹#›</a:t>
              </a:fld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4119"/>
              <a:ext cx="2880" cy="200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0" y="4119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0" y="4319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0" name="Line 6"/>
            <p:cNvSpPr>
              <a:spLocks noChangeShapeType="1"/>
            </p:cNvSpPr>
            <p:nvPr/>
          </p:nvSpPr>
          <p:spPr bwMode="auto">
            <a:xfrm>
              <a:off x="0" y="4119"/>
              <a:ext cx="1" cy="2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1" name="Line 7"/>
            <p:cNvSpPr>
              <a:spLocks noChangeShapeType="1"/>
            </p:cNvSpPr>
            <p:nvPr/>
          </p:nvSpPr>
          <p:spPr bwMode="auto">
            <a:xfrm>
              <a:off x="5759" y="4119"/>
              <a:ext cx="1" cy="2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2" name="Line 8"/>
            <p:cNvSpPr>
              <a:spLocks noChangeShapeType="1"/>
            </p:cNvSpPr>
            <p:nvPr/>
          </p:nvSpPr>
          <p:spPr bwMode="auto">
            <a:xfrm>
              <a:off x="2880" y="4119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3" name="Line 9"/>
            <p:cNvSpPr>
              <a:spLocks noChangeShapeType="1"/>
            </p:cNvSpPr>
            <p:nvPr/>
          </p:nvSpPr>
          <p:spPr bwMode="auto">
            <a:xfrm>
              <a:off x="2880" y="4319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1027" name="Group 10"/>
          <p:cNvGrpSpPr>
            <a:grpSpLocks/>
          </p:cNvGrpSpPr>
          <p:nvPr/>
        </p:nvGrpSpPr>
        <p:grpSpPr bwMode="auto">
          <a:xfrm>
            <a:off x="0" y="304800"/>
            <a:ext cx="9142413" cy="684213"/>
            <a:chOff x="0" y="192"/>
            <a:chExt cx="5759" cy="431"/>
          </a:xfrm>
        </p:grpSpPr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0" y="192"/>
              <a:ext cx="5759" cy="43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74880" rIns="90000" bIns="46800"/>
            <a:lstStyle/>
            <a:p>
              <a:pPr defTabSz="457200"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320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1036" name="Line 12"/>
            <p:cNvSpPr>
              <a:spLocks noChangeShapeType="1"/>
            </p:cNvSpPr>
            <p:nvPr/>
          </p:nvSpPr>
          <p:spPr bwMode="auto">
            <a:xfrm>
              <a:off x="0" y="192"/>
              <a:ext cx="5759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7" name="Line 13"/>
            <p:cNvSpPr>
              <a:spLocks noChangeShapeType="1"/>
            </p:cNvSpPr>
            <p:nvPr/>
          </p:nvSpPr>
          <p:spPr bwMode="auto">
            <a:xfrm>
              <a:off x="0" y="623"/>
              <a:ext cx="5759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8" name="Line 14"/>
            <p:cNvSpPr>
              <a:spLocks noChangeShapeType="1"/>
            </p:cNvSpPr>
            <p:nvPr/>
          </p:nvSpPr>
          <p:spPr bwMode="auto">
            <a:xfrm>
              <a:off x="0" y="192"/>
              <a:ext cx="1" cy="43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9" name="Line 15"/>
            <p:cNvSpPr>
              <a:spLocks noChangeShapeType="1"/>
            </p:cNvSpPr>
            <p:nvPr/>
          </p:nvSpPr>
          <p:spPr bwMode="auto">
            <a:xfrm>
              <a:off x="5759" y="192"/>
              <a:ext cx="1" cy="43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304800"/>
            <a:ext cx="9045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9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01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20016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9289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2pPr>
      <a:lvl3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3pPr>
      <a:lvl4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4pPr>
      <a:lvl5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5pPr>
      <a:lvl6pPr marL="2514600" indent="-228600"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6pPr>
      <a:lvl7pPr marL="2971800" indent="-228600"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7pPr>
      <a:lvl8pPr marL="3429000" indent="-228600"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8pPr>
      <a:lvl9pPr marL="3886200" indent="-228600"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9pPr>
    </p:titleStyle>
    <p:bodyStyle>
      <a:lvl1pPr marL="342900" indent="-342900" algn="l" defTabSz="457200" rtl="0" eaLnBrk="0" fontAlgn="base" hangingPunct="0">
        <a:lnSpc>
          <a:spcPct val="62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62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62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6538913"/>
            <a:ext cx="9142413" cy="317500"/>
            <a:chOff x="0" y="4119"/>
            <a:chExt cx="5759" cy="200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2880" y="4119"/>
              <a:ext cx="2880" cy="200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500" dirty="0">
                  <a:solidFill>
                    <a:srgbClr val="FFFFFF"/>
                  </a:solidFill>
                </a:rPr>
                <a:t>March 17, 2010, </a:t>
              </a:r>
              <a:fld id="{BC8E2D5B-3DBE-4AAC-9A2A-718038CB45D0}" type="slidenum">
                <a:rPr lang="en-GB" sz="1500">
                  <a:solidFill>
                    <a:srgbClr val="FFFFFF"/>
                  </a:solidFill>
                </a:rPr>
                <a:pPr algn="r" defTabSz="457200">
                  <a:lnSpc>
                    <a:spcPct val="93000"/>
                  </a:lnSpc>
                  <a:spcBef>
                    <a:spcPts val="375"/>
                  </a:spcBef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t>‹#›</a:t>
              </a:fld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4119"/>
              <a:ext cx="2880" cy="200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0" y="4119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0" y="4319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0" name="Line 6"/>
            <p:cNvSpPr>
              <a:spLocks noChangeShapeType="1"/>
            </p:cNvSpPr>
            <p:nvPr/>
          </p:nvSpPr>
          <p:spPr bwMode="auto">
            <a:xfrm>
              <a:off x="0" y="4119"/>
              <a:ext cx="1" cy="2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1" name="Line 7"/>
            <p:cNvSpPr>
              <a:spLocks noChangeShapeType="1"/>
            </p:cNvSpPr>
            <p:nvPr/>
          </p:nvSpPr>
          <p:spPr bwMode="auto">
            <a:xfrm>
              <a:off x="5759" y="4119"/>
              <a:ext cx="1" cy="2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2" name="Line 8"/>
            <p:cNvSpPr>
              <a:spLocks noChangeShapeType="1"/>
            </p:cNvSpPr>
            <p:nvPr/>
          </p:nvSpPr>
          <p:spPr bwMode="auto">
            <a:xfrm>
              <a:off x="2880" y="4119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3" name="Line 9"/>
            <p:cNvSpPr>
              <a:spLocks noChangeShapeType="1"/>
            </p:cNvSpPr>
            <p:nvPr/>
          </p:nvSpPr>
          <p:spPr bwMode="auto">
            <a:xfrm>
              <a:off x="2880" y="4319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1027" name="Group 10"/>
          <p:cNvGrpSpPr>
            <a:grpSpLocks/>
          </p:cNvGrpSpPr>
          <p:nvPr/>
        </p:nvGrpSpPr>
        <p:grpSpPr bwMode="auto">
          <a:xfrm>
            <a:off x="0" y="304800"/>
            <a:ext cx="9142413" cy="684213"/>
            <a:chOff x="0" y="192"/>
            <a:chExt cx="5759" cy="431"/>
          </a:xfrm>
        </p:grpSpPr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0" y="192"/>
              <a:ext cx="5759" cy="43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74880" rIns="90000" bIns="46800"/>
            <a:lstStyle/>
            <a:p>
              <a:pPr defTabSz="457200"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320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1036" name="Line 12"/>
            <p:cNvSpPr>
              <a:spLocks noChangeShapeType="1"/>
            </p:cNvSpPr>
            <p:nvPr/>
          </p:nvSpPr>
          <p:spPr bwMode="auto">
            <a:xfrm>
              <a:off x="0" y="192"/>
              <a:ext cx="5759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7" name="Line 13"/>
            <p:cNvSpPr>
              <a:spLocks noChangeShapeType="1"/>
            </p:cNvSpPr>
            <p:nvPr/>
          </p:nvSpPr>
          <p:spPr bwMode="auto">
            <a:xfrm>
              <a:off x="0" y="623"/>
              <a:ext cx="5759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8" name="Line 14"/>
            <p:cNvSpPr>
              <a:spLocks noChangeShapeType="1"/>
            </p:cNvSpPr>
            <p:nvPr/>
          </p:nvSpPr>
          <p:spPr bwMode="auto">
            <a:xfrm>
              <a:off x="0" y="192"/>
              <a:ext cx="1" cy="43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9" name="Line 15"/>
            <p:cNvSpPr>
              <a:spLocks noChangeShapeType="1"/>
            </p:cNvSpPr>
            <p:nvPr/>
          </p:nvSpPr>
          <p:spPr bwMode="auto">
            <a:xfrm>
              <a:off x="5759" y="192"/>
              <a:ext cx="1" cy="43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304800"/>
            <a:ext cx="9045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9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01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20016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9883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2pPr>
      <a:lvl3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3pPr>
      <a:lvl4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4pPr>
      <a:lvl5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5pPr>
      <a:lvl6pPr marL="2514600" indent="-228600"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6pPr>
      <a:lvl7pPr marL="2971800" indent="-228600"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7pPr>
      <a:lvl8pPr marL="3429000" indent="-228600"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8pPr>
      <a:lvl9pPr marL="3886200" indent="-228600"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9pPr>
    </p:titleStyle>
    <p:bodyStyle>
      <a:lvl1pPr marL="342900" indent="-342900" algn="l" defTabSz="457200" rtl="0" eaLnBrk="0" fontAlgn="base" hangingPunct="0">
        <a:lnSpc>
          <a:spcPct val="62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62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62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11.mpg"/><Relationship Id="rId1" Type="http://schemas.microsoft.com/office/2007/relationships/media" Target="../media/media11.mp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12.mpg"/><Relationship Id="rId1" Type="http://schemas.microsoft.com/office/2007/relationships/media" Target="../media/media12.mp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6.mpg"/><Relationship Id="rId1" Type="http://schemas.microsoft.com/office/2007/relationships/media" Target="../media/media6.mp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13.mpg"/><Relationship Id="rId1" Type="http://schemas.microsoft.com/office/2007/relationships/media" Target="../media/media13.mp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14.mpg"/><Relationship Id="rId1" Type="http://schemas.microsoft.com/office/2007/relationships/media" Target="../media/media14.mp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15.mpg"/><Relationship Id="rId1" Type="http://schemas.microsoft.com/office/2007/relationships/media" Target="../media/media15.mpg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16.mpg"/><Relationship Id="rId1" Type="http://schemas.microsoft.com/office/2007/relationships/media" Target="../media/media16.mpg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G"/><Relationship Id="rId7" Type="http://schemas.openxmlformats.org/officeDocument/2006/relationships/image" Target="../media/image5.pn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3.M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6.mpg"/><Relationship Id="rId1" Type="http://schemas.microsoft.com/office/2007/relationships/media" Target="../media/media6.mp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75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63.w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7.mpg"/><Relationship Id="rId1" Type="http://schemas.microsoft.com/office/2007/relationships/media" Target="../media/media7.mp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65.xml"/><Relationship Id="rId1" Type="http://schemas.openxmlformats.org/officeDocument/2006/relationships/video" Target="file:///C:\Users\marron\Documents\Teaching\UNCstor891OODA-2007\StampsHistBWidth.mpg" TargetMode="External"/><Relationship Id="rId4" Type="http://schemas.openxmlformats.org/officeDocument/2006/relationships/image" Target="../media/image6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5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85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70.w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86.xml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73.wmf"/><Relationship Id="rId5" Type="http://schemas.openxmlformats.org/officeDocument/2006/relationships/image" Target="../media/image70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72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74.wmf"/><Relationship Id="rId4" Type="http://schemas.openxmlformats.org/officeDocument/2006/relationships/oleObject" Target="../embeddings/oleObject13.bin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video" Target="../media/media8.mpg"/><Relationship Id="rId7" Type="http://schemas.openxmlformats.org/officeDocument/2006/relationships/image" Target="../media/image75.wmf"/><Relationship Id="rId2" Type="http://schemas.microsoft.com/office/2007/relationships/media" Target="../media/media8.mpg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88.xml"/><Relationship Id="rId4" Type="http://schemas.openxmlformats.org/officeDocument/2006/relationships/slideLayout" Target="../slideLayouts/slideLayout6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video" Target="../media/media9.mpg"/><Relationship Id="rId7" Type="http://schemas.openxmlformats.org/officeDocument/2006/relationships/image" Target="../media/image75.wmf"/><Relationship Id="rId2" Type="http://schemas.microsoft.com/office/2007/relationships/media" Target="../media/media9.mp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90.xml"/><Relationship Id="rId4" Type="http://schemas.openxmlformats.org/officeDocument/2006/relationships/slideLayout" Target="../slideLayouts/slideLayout65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video" Target="../media/media10.mpg"/><Relationship Id="rId7" Type="http://schemas.openxmlformats.org/officeDocument/2006/relationships/image" Target="../media/image75.wmf"/><Relationship Id="rId2" Type="http://schemas.microsoft.com/office/2007/relationships/media" Target="../media/media10.mpg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91.xml"/><Relationship Id="rId4" Type="http://schemas.openxmlformats.org/officeDocument/2006/relationships/slideLayout" Target="../slideLayouts/slideLayout6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7.mpg"/><Relationship Id="rId1" Type="http://schemas.microsoft.com/office/2007/relationships/media" Target="../media/media7.mp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smtClean="0"/>
              <a:t>Statistics – O. R. 891</a:t>
            </a:r>
            <a:br>
              <a:rPr lang="en-US" smtClean="0"/>
            </a:br>
            <a:r>
              <a:rPr lang="en-US" smtClean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mtClean="0"/>
              <a:t>J. S. Marron</a:t>
            </a:r>
          </a:p>
          <a:p>
            <a:pPr algn="ctr" eaLnBrk="1" hangingPunct="1">
              <a:buFontTx/>
              <a:buNone/>
            </a:pPr>
            <a:endParaRPr lang="en-US" smtClean="0"/>
          </a:p>
          <a:p>
            <a:pPr algn="ctr" eaLnBrk="1" hangingPunct="1">
              <a:buFontTx/>
              <a:buNone/>
            </a:pPr>
            <a:r>
              <a:rPr lang="en-US" smtClean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smtClean="0"/>
              <a:t>University of North Carolina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Big Picture View of PCA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3200400" cy="53340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Cornea Data:  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Standardized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Coordinate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Plot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Shown before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4847" name="Picture 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7" t="24979" r="16420"/>
          <a:stretch>
            <a:fillRect/>
          </a:stretch>
        </p:blipFill>
        <p:spPr>
          <a:xfrm>
            <a:off x="3997325" y="1379538"/>
            <a:ext cx="4827588" cy="9859962"/>
          </a:xfrm>
          <a:noFill/>
        </p:spPr>
      </p:pic>
    </p:spTree>
    <p:extLst>
      <p:ext uri="{BB962C8B-B14F-4D97-AF65-F5344CB8AC3E}">
        <p14:creationId xmlns:p14="http://schemas.microsoft.com/office/powerpoint/2010/main" val="37689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Two Major Settings: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2-d scatterplot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smoothing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1-d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histograms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continuous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data, not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discrete bar plots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Central Question: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features are </a:t>
            </a:r>
            <a:r>
              <a:rPr lang="en-US" u="sng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really there</a:t>
            </a: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Solution, Part 1:  Scale space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Solution, Part 2: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1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8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7696200" cy="50292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Bralower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Fossil Data   -   Global Climate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3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3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3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7137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0706" r="5052"/>
          <a:stretch>
            <a:fillRect/>
          </a:stretch>
        </p:blipFill>
        <p:spPr>
          <a:xfrm>
            <a:off x="838200" y="1828800"/>
            <a:ext cx="7523163" cy="10580688"/>
          </a:xfrm>
          <a:noFill/>
        </p:spPr>
      </p:pic>
    </p:spTree>
    <p:extLst>
      <p:ext uri="{BB962C8B-B14F-4D97-AF65-F5344CB8AC3E}">
        <p14:creationId xmlns:p14="http://schemas.microsoft.com/office/powerpoint/2010/main" val="76857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229600" cy="50292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Smooths   -   Suggest Structure   -  Real?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8161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51743" r="5052"/>
          <a:stretch>
            <a:fillRect/>
          </a:stretch>
        </p:blipFill>
        <p:spPr>
          <a:xfrm>
            <a:off x="1066800" y="1752600"/>
            <a:ext cx="7523163" cy="5718175"/>
          </a:xfrm>
          <a:noFill/>
        </p:spPr>
      </p:pic>
    </p:spTree>
    <p:extLst>
      <p:ext uri="{BB962C8B-B14F-4D97-AF65-F5344CB8AC3E}">
        <p14:creationId xmlns:p14="http://schemas.microsoft.com/office/powerpoint/2010/main" val="20742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Smooths of Fossil Data (details given later)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Dotted line: undersmoothed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(feels sampling variability)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Dashed line: oversmoothed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(important features missed?)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Solid line: smoothed about right?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Central question: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features are </a:t>
            </a:r>
            <a:r>
              <a:rPr lang="en-US" smtClean="0">
                <a:solidFill>
                  <a:srgbClr val="00FF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really there</a:t>
            </a:r>
            <a:r>
              <a:rPr lang="en-US" smtClean="0">
                <a:solidFill>
                  <a:srgbClr val="00FF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0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Smoothing Setting 2: Histograms 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Family Income Data: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British Family Expenditure Survey</a:t>
            </a:r>
          </a:p>
          <a:p>
            <a:pPr marL="711200" indent="-711200" algn="ctr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the year 1975 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Distribution of Family Incomes 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 7000 families 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1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Family Income Data,  Histogram Analysis: 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3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3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IncomesHistBWidth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1447800"/>
            <a:ext cx="627017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Family Income Data,  Histogram Analysis: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 under- and over- smoothing issues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Perhaps 2 modes in data?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 Problem 1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Binwidth (well known)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Central question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features are </a:t>
            </a:r>
            <a:r>
              <a:rPr lang="en-US" smtClean="0">
                <a:solidFill>
                  <a:srgbClr val="00FF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really there</a:t>
            </a:r>
            <a:r>
              <a:rPr lang="en-US" smtClean="0">
                <a:solidFill>
                  <a:srgbClr val="00FF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2 modes?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problem as existence of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clusters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PCA 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2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Why not use (conventional) histograms? 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 Problem 2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 shift (less well known) 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8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IncomesHistLo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3200400"/>
            <a:ext cx="4114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Why not use (conventional) histograms? 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 Problem 2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 shift (less well known) </a:t>
            </a:r>
          </a:p>
          <a:p>
            <a:pPr marL="711200" indent="-711200" algn="ctr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</a:t>
            </a:r>
            <a:r>
              <a:rPr lang="en-US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binwidth 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 much </a:t>
            </a:r>
            <a:r>
              <a:rPr lang="en-US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impression 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only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shifting grid location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 it right by chance? 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30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30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30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30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30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6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Why not use (conventional) histograms? 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Solution to binshift problem: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over all shifts 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StampsHistLocKD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2971800"/>
            <a:ext cx="4114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Big Picture View of PCA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3200400" cy="50292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Raw Cornea Data:  </a:t>
            </a: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Median</a:t>
            </a: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5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(Data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Median)</a:t>
            </a:r>
          </a:p>
          <a:p>
            <a:pPr marL="711200" indent="-711200" eaLnBrk="1" hangingPunct="1">
              <a:lnSpc>
                <a:spcPct val="5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-------------------</a:t>
            </a:r>
          </a:p>
          <a:p>
            <a:pPr marL="711200" indent="-711200" eaLnBrk="1" hangingPunct="1">
              <a:lnSpc>
                <a:spcPct val="5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MAD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7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5871" name="Picture 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7" t="24979" r="16420"/>
          <a:stretch>
            <a:fillRect/>
          </a:stretch>
        </p:blipFill>
        <p:spPr>
          <a:xfrm>
            <a:off x="3997325" y="1379538"/>
            <a:ext cx="4827588" cy="9859962"/>
          </a:xfrm>
          <a:noFill/>
        </p:spPr>
      </p:pic>
      <p:sp>
        <p:nvSpPr>
          <p:cNvPr id="35872" name="Line 32"/>
          <p:cNvSpPr>
            <a:spLocks noChangeShapeType="1"/>
          </p:cNvSpPr>
          <p:nvPr/>
        </p:nvSpPr>
        <p:spPr bwMode="auto">
          <a:xfrm flipV="1">
            <a:off x="3124200" y="5257800"/>
            <a:ext cx="2895600" cy="3048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73" name="Line 33"/>
          <p:cNvSpPr>
            <a:spLocks noChangeShapeType="1"/>
          </p:cNvSpPr>
          <p:nvPr/>
        </p:nvSpPr>
        <p:spPr bwMode="auto">
          <a:xfrm>
            <a:off x="3124200" y="3733800"/>
            <a:ext cx="22098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74" name="Line 34"/>
          <p:cNvSpPr>
            <a:spLocks noChangeShapeType="1"/>
          </p:cNvSpPr>
          <p:nvPr/>
        </p:nvSpPr>
        <p:spPr bwMode="auto">
          <a:xfrm>
            <a:off x="2362200" y="1981200"/>
            <a:ext cx="2286000" cy="1524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2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Why not use (conventional) histograms? 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Solution to binshift problem: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over all shifts 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1st peak all in one bin: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bimodal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1st peak split between bins: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unimodal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 histo</a:t>
            </a:r>
            <a:r>
              <a:rPr lang="en-US" smtClean="0">
                <a:solidFill>
                  <a:srgbClr val="FF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provides understanding,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should use for data analysis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name: 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Estimate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5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5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5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Idea from Computer Vision 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Conceptual basis: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Oversmoothing =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view from afar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(macroscopic)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Undersmoothing =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zoomed in view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(microscopic) 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all smooths contain useful information, so study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full spectrum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(i. e. all smoothing levels)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Recommended reference: Lindeberg (1994) 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7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7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(of Family Incomes Data)</a:t>
            </a: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9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9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9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9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9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9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9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9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9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9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40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40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IncomesKDEspec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981200"/>
            <a:ext cx="628048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8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153400" cy="41910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 (Incomes Data)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Spectrum Overlay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0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0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1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1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1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1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1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1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1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1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1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1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2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2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2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2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2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942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9426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6316" r="8922"/>
          <a:stretch>
            <a:fillRect/>
          </a:stretch>
        </p:blipFill>
        <p:spPr>
          <a:xfrm>
            <a:off x="1371600" y="2057400"/>
            <a:ext cx="5995988" cy="4992688"/>
          </a:xfrm>
          <a:noFill/>
        </p:spPr>
      </p:pic>
    </p:spTree>
    <p:extLst>
      <p:ext uri="{BB962C8B-B14F-4D97-AF65-F5344CB8AC3E}">
        <p14:creationId xmlns:p14="http://schemas.microsoft.com/office/powerpoint/2010/main" val="285749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153400" cy="41910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 (Incomes Data)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Surface View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4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4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4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4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4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4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4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4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60450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6316" r="8922"/>
          <a:stretch>
            <a:fillRect/>
          </a:stretch>
        </p:blipFill>
        <p:spPr>
          <a:xfrm>
            <a:off x="1371600" y="2057400"/>
            <a:ext cx="5995988" cy="4992688"/>
          </a:xfrm>
          <a:noFill/>
        </p:spPr>
      </p:pic>
    </p:spTree>
    <p:extLst>
      <p:ext uri="{BB962C8B-B14F-4D97-AF65-F5344CB8AC3E}">
        <p14:creationId xmlns:p14="http://schemas.microsoft.com/office/powerpoint/2010/main" val="14495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(of Family Incomes Data)</a:t>
            </a: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scale space viewpoint makes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r>
              <a:rPr lang="en-US" i="1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Dased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Bandwidth Selection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Much less important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(than I once thought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.) 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6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6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6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6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6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6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6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6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6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7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7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7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7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7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gnificance of 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crossings, of the derivative, in scale space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Combines: </a:t>
            </a:r>
          </a:p>
          <a:p>
            <a:pPr marL="1066800" lvl="1" indent="-6096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needed statistical inference </a:t>
            </a:r>
          </a:p>
          <a:p>
            <a:pPr marL="1066800" lvl="1" indent="-6096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novel visualization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get: a powerful exploratory data analysis method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reference: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Chaudhuri &amp; Marron (1999) 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9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9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9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Basic idea: a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bump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 characterized by: </a:t>
            </a:r>
          </a:p>
          <a:p>
            <a:pPr marL="711200" indent="-711200" eaLnBrk="1" hangingPunct="1">
              <a:lnSpc>
                <a:spcPct val="8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increase</a:t>
            </a:r>
          </a:p>
          <a:p>
            <a:pPr marL="711200" indent="-711200" eaLnBrk="1" hangingPunct="1">
              <a:lnSpc>
                <a:spcPct val="8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followed by a 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decrease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Generalization: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Many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features of interest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captured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</a:t>
            </a:r>
            <a:r>
              <a:rPr lang="en-US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 of the slope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the smooth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Foundation of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inference on </a:t>
            </a:r>
            <a:r>
              <a:rPr lang="en-US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slopes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scale space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1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1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1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1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1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1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1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1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1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2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Visual presentation: 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Color map over scale space:  </a:t>
            </a:r>
          </a:p>
          <a:p>
            <a:pPr marL="711200" indent="-711200"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Blue: slope significantly upwards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(derivative CI above 0) </a:t>
            </a:r>
          </a:p>
          <a:p>
            <a:pPr marL="711200" indent="-711200" eaLnBrk="1" hangingPunct="1"/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Red: slope significantly downwards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(derivative CI below 0) </a:t>
            </a:r>
          </a:p>
          <a:p>
            <a:pPr marL="711200" indent="-711200" eaLnBrk="1" hangingPunct="1"/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Purple: slope insignificant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(derivative CI contains 0) 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4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0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data: 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6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Sizer2Eg_Fossi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300" y="1447800"/>
            <a:ext cx="66675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7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Big Picture View of PCA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Check for Gaussian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Stand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zed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Parallel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Coord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Plot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Cornea data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(recall image view of data)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Several data points &gt; 20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s.d.s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 the center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Distribution clearly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Gaussian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Strong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kurtosis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(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heavy tailed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PCA still gave strong insights 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1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Upper Left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Scatterplot, family of smooths, 1 highlighted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Upper Right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Scale space rep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of family, with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colors  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Lower Left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map, more easy to view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Lower Right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SiCon map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replace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slope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by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curvature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Slider (in movie viewer) highlights </a:t>
            </a:r>
            <a:r>
              <a:rPr lang="en-US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smoothing levels 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8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8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8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8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8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8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8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8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9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9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9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9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 (cont.):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Oversmoothed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(top of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Decreases at left, not on right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Medium smoothed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(middle of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valley significant, and left most increase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Smaller valley not statistically significant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Undersmoothed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(bottom of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noise wiggles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not significant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Additional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color: </a:t>
            </a:r>
            <a:r>
              <a:rPr lang="en-US" smtClean="0">
                <a:solidFill>
                  <a:srgbClr val="5F5F5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gray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enough data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inference 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1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 (cont.):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Common Question:  Which is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Decreases on left, then flat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(top of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Up, then down, then up again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(middle of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significant features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(bottom of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Answer:   </a:t>
            </a:r>
            <a:r>
              <a:rPr lang="en-US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are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different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scales of view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levels of resolution of data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4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4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British Incomes data: 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5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5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5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5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5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5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5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5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5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5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6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6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6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6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6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6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Sizer2Eg_Income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447799"/>
            <a:ext cx="6629400" cy="49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9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British Incomes data: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i="1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Oversmoothed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Only one mode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Medium smoothed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Two modes, statistically significant 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Confirmed by Schmitz &amp;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(1992)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i="1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Undersmoothed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many </a:t>
            </a:r>
            <a:r>
              <a:rPr lang="en-US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noise wiggles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not significant 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Again: all are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correct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different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8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8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8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8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8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8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8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8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8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8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23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Historical Note &amp; Acknowledgements:</a:t>
            </a:r>
          </a:p>
          <a:p>
            <a:pPr marL="711200" indent="-711200" eaLnBrk="1" hangingPunct="1">
              <a:lnSpc>
                <a:spcPct val="23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Space:     S. M. Pizer</a:t>
            </a:r>
          </a:p>
          <a:p>
            <a:pPr marL="711200" indent="-711200" eaLnBrk="1" hangingPunct="1">
              <a:lnSpc>
                <a:spcPct val="230000"/>
              </a:lnSpc>
              <a:buFontTx/>
              <a:buNone/>
            </a:pP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  Probal Chaudhuri</a:t>
            </a:r>
          </a:p>
          <a:p>
            <a:pPr marL="711200" indent="-711200" eaLnBrk="1" hangingPunct="1">
              <a:lnSpc>
                <a:spcPct val="23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Reference: Chaudhuri &amp; Marron (1999)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0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0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0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0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0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0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0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0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0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0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1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1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1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1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0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  -  Marron &amp; Wand Trimodal #9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Increasing n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Only 1 Signif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Mode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Now 2 Signif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Modes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Finally all 3 Modes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2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2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2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2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2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2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3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3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3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3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3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3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72738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9813" r="6316"/>
          <a:stretch>
            <a:fillRect/>
          </a:stretch>
        </p:blipFill>
        <p:spPr>
          <a:xfrm>
            <a:off x="5275263" y="1741488"/>
            <a:ext cx="3597275" cy="5497512"/>
          </a:xfrm>
          <a:noFill/>
        </p:spPr>
      </p:pic>
      <p:sp>
        <p:nvSpPr>
          <p:cNvPr id="72739" name="Line 36"/>
          <p:cNvSpPr>
            <a:spLocks noChangeShapeType="1"/>
          </p:cNvSpPr>
          <p:nvPr/>
        </p:nvSpPr>
        <p:spPr bwMode="auto">
          <a:xfrm flipV="1">
            <a:off x="4267200" y="2667000"/>
            <a:ext cx="3733800" cy="68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40" name="Line 37"/>
          <p:cNvSpPr>
            <a:spLocks noChangeShapeType="1"/>
          </p:cNvSpPr>
          <p:nvPr/>
        </p:nvSpPr>
        <p:spPr bwMode="auto">
          <a:xfrm flipV="1">
            <a:off x="4495800" y="4343400"/>
            <a:ext cx="35052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41" name="Line 38"/>
          <p:cNvSpPr>
            <a:spLocks noChangeShapeType="1"/>
          </p:cNvSpPr>
          <p:nvPr/>
        </p:nvSpPr>
        <p:spPr bwMode="auto">
          <a:xfrm>
            <a:off x="4038600" y="5257800"/>
            <a:ext cx="4038600" cy="914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3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- Marron &amp; Wand Discrete Comb #15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Increasing n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Coarse Bumps Only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Now Fine bumps too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Someday: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draw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local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Bandwidth on </a:t>
            </a:r>
            <a:r>
              <a:rPr lang="en-US" sz="280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z="2800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z="280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6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73762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9813" r="6316"/>
          <a:stretch>
            <a:fillRect/>
          </a:stretch>
        </p:blipFill>
        <p:spPr>
          <a:xfrm>
            <a:off x="5275263" y="1741488"/>
            <a:ext cx="3597275" cy="5497512"/>
          </a:xfrm>
          <a:noFill/>
        </p:spPr>
      </p:pic>
      <p:sp>
        <p:nvSpPr>
          <p:cNvPr id="73763" name="Line 35"/>
          <p:cNvSpPr>
            <a:spLocks noChangeShapeType="1"/>
          </p:cNvSpPr>
          <p:nvPr/>
        </p:nvSpPr>
        <p:spPr bwMode="auto">
          <a:xfrm flipV="1">
            <a:off x="4191000" y="2667000"/>
            <a:ext cx="3810000" cy="68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64" name="Line 36"/>
          <p:cNvSpPr>
            <a:spLocks noChangeShapeType="1"/>
          </p:cNvSpPr>
          <p:nvPr/>
        </p:nvSpPr>
        <p:spPr bwMode="auto">
          <a:xfrm>
            <a:off x="4343400" y="4343400"/>
            <a:ext cx="4267200" cy="381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65" name="Line 37"/>
          <p:cNvSpPr>
            <a:spLocks noChangeShapeType="1"/>
          </p:cNvSpPr>
          <p:nvPr/>
        </p:nvSpPr>
        <p:spPr bwMode="auto">
          <a:xfrm>
            <a:off x="4343400" y="4343400"/>
            <a:ext cx="4343400" cy="1981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3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Finance "tick data":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(time, price) of single stock transactions 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   "on line" version of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viewing and understanding trends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8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SiZerStockPrice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3124200"/>
            <a:ext cx="28194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7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Finance "tick data":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(time, price) of single stock transactions 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   "on line" version of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viewing and understanding trends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Notes: </a:t>
            </a:r>
          </a:p>
          <a:p>
            <a:pPr marL="711200" indent="-711200" eaLnBrk="1" hangingPunct="1"/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trends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depend heavily on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eaLnBrk="1" hangingPunct="1"/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double points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more </a:t>
            </a:r>
          </a:p>
          <a:p>
            <a:pPr marL="711200" indent="-711200" eaLnBrk="1" hangingPunct="1"/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background color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transition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(flop over at top) 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9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9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9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9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9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9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80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80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80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80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80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80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80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80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80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80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6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Big Picture View of PCA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Image View of Cornea Data: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NORMLW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1417320"/>
            <a:ext cx="4419600" cy="4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5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Correlation PCA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2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related (&amp; better known) variation of PCA: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Replace cov. matrix with correlation matrix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do eigen analysis of     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 </a:t>
            </a:r>
          </a:p>
        </p:txBody>
      </p:sp>
      <p:sp>
        <p:nvSpPr>
          <p:cNvPr id="922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4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5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6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7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8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9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0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1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2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4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5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6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7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8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9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0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1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2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3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4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5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6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7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8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9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50" name="Rectangle 32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18" name="Object 31"/>
          <p:cNvGraphicFramePr>
            <a:graphicFrameLocks noChangeAspect="1"/>
          </p:cNvGraphicFramePr>
          <p:nvPr/>
        </p:nvGraphicFramePr>
        <p:xfrm>
          <a:off x="3505200" y="2817813"/>
          <a:ext cx="4419600" cy="203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4" name="Equation" r:id="rId4" imgW="3924000" imgH="1803240" progId="Equation.3">
                  <p:embed/>
                </p:oleObj>
              </mc:Choice>
              <mc:Fallback>
                <p:oleObj name="Equation" r:id="rId4" imgW="3924000" imgH="1803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817813"/>
                        <a:ext cx="4419600" cy="2036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51" name="Rectangle 34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19" name="Object 33"/>
          <p:cNvGraphicFramePr>
            <a:graphicFrameLocks noChangeAspect="1"/>
          </p:cNvGraphicFramePr>
          <p:nvPr/>
        </p:nvGraphicFramePr>
        <p:xfrm>
          <a:off x="2286000" y="5461000"/>
          <a:ext cx="3581400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5" name="Equation" r:id="rId6" imgW="2984500" imgH="889000" progId="Equation.3">
                  <p:embed/>
                </p:oleObj>
              </mc:Choice>
              <mc:Fallback>
                <p:oleObj name="Equation" r:id="rId6" imgW="29845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461000"/>
                        <a:ext cx="3581400" cy="1069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12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Correlation PCA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Why use correlation matrix?</a:t>
            </a: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Makes features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unit free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M-reps:  mix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lengths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with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(degrees?  radians?)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Are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directions in point cloud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meaningful or useful?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Will unimportant directions dominate?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20" name="Rectangle 33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4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Correlation PCA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Personal Thoughts on Correlation PCA: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be very useful 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(especially with </a:t>
            </a:r>
            <a:r>
              <a:rPr lang="en-US" i="1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noncommensurate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units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always, </a:t>
            </a:r>
            <a:r>
              <a:rPr lang="en-US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hide important structure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make choice: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Decide whether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whitening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 useful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 personal use of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correlat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PCA is rare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people use it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most of the time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0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Useful Method for Data Analysts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Apply to Marginal Distributions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(i.e. to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Individual Variables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Idea:  Put Data on </a:t>
            </a:r>
            <a:r>
              <a:rPr lang="en-US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 Scale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Common Example:</a:t>
            </a:r>
          </a:p>
          <a:p>
            <a:pPr marL="857250" lvl="1" indent="-457200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Orders of Magnitude Different</a:t>
            </a:r>
          </a:p>
          <a:p>
            <a:pPr marL="857250" lvl="1" indent="-457200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Log</a:t>
            </a:r>
            <a:r>
              <a:rPr lang="en-US" baseline="-25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Puts Data on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ore Analyzable Scale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Example:    Melanoma Data Analysis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Current Collaborators:</a:t>
            </a:r>
          </a:p>
          <a:p>
            <a:pPr marL="400050" lvl="1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Nancy Thomas</a:t>
            </a:r>
          </a:p>
          <a:p>
            <a:pPr marL="400050" lvl="1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Marc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Niethammer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David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Eberhard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Susan Wei</a:t>
            </a:r>
          </a:p>
          <a:p>
            <a:pPr marL="400050" lvl="1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Heather Couture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87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3200" smtClean="0">
                <a:solidFill>
                  <a:srgbClr val="FFFFFF"/>
                </a:solidFill>
              </a:rPr>
              <a:t>Clinical diagnosis</a:t>
            </a:r>
          </a:p>
        </p:txBody>
      </p:sp>
      <p:grpSp>
        <p:nvGrpSpPr>
          <p:cNvPr id="7171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7175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Background</a:t>
              </a:r>
            </a:p>
          </p:txBody>
        </p:sp>
        <p:sp>
          <p:nvSpPr>
            <p:cNvPr id="71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Introduction</a:t>
              </a:r>
            </a:p>
          </p:txBody>
        </p:sp>
        <p:sp>
          <p:nvSpPr>
            <p:cNvPr id="7177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178" name="Line 6"/>
            <p:cNvSpPr>
              <a:spLocks noChangeShapeType="1"/>
            </p:cNvSpPr>
            <p:nvPr/>
          </p:nvSpPr>
          <p:spPr bwMode="auto">
            <a:xfrm>
              <a:off x="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179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180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181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182" name="Line 10"/>
            <p:cNvSpPr>
              <a:spLocks noChangeShapeType="1"/>
            </p:cNvSpPr>
            <p:nvPr/>
          </p:nvSpPr>
          <p:spPr bwMode="auto">
            <a:xfrm>
              <a:off x="288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grpSp>
        <p:nvGrpSpPr>
          <p:cNvPr id="7172" name="Group 3"/>
          <p:cNvGrpSpPr>
            <a:grpSpLocks noChangeAspect="1"/>
          </p:cNvGrpSpPr>
          <p:nvPr/>
        </p:nvGrpSpPr>
        <p:grpSpPr bwMode="auto">
          <a:xfrm>
            <a:off x="762000" y="2133600"/>
            <a:ext cx="7570788" cy="2514600"/>
            <a:chOff x="2268538" y="2362200"/>
            <a:chExt cx="4556125" cy="1374775"/>
          </a:xfrm>
        </p:grpSpPr>
        <p:pic>
          <p:nvPicPr>
            <p:cNvPr id="7173" name="Picture 2" descr="Dx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013" y="2819400"/>
              <a:ext cx="1898650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3" descr="Dx_Picture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538" y="2362200"/>
              <a:ext cx="2619375" cy="137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40884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Cornea Data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05800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Cornea Data: 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Raw Data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one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 the outlier?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Will say more 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later …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NORMLW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998220"/>
            <a:ext cx="4724400" cy="51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0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3200" smtClean="0">
                <a:solidFill>
                  <a:srgbClr val="FFFFFF"/>
                </a:solidFill>
              </a:rPr>
              <a:t>Image Analysis of Histology Slides</a:t>
            </a:r>
          </a:p>
        </p:txBody>
      </p:sp>
      <p:grpSp>
        <p:nvGrpSpPr>
          <p:cNvPr id="8195" name="Group 2"/>
          <p:cNvGrpSpPr>
            <a:grpSpLocks/>
          </p:cNvGrpSpPr>
          <p:nvPr/>
        </p:nvGrpSpPr>
        <p:grpSpPr bwMode="auto">
          <a:xfrm>
            <a:off x="-1588" y="0"/>
            <a:ext cx="9142413" cy="317500"/>
            <a:chOff x="-1" y="0"/>
            <a:chExt cx="5759" cy="200"/>
          </a:xfrm>
        </p:grpSpPr>
        <p:sp>
          <p:nvSpPr>
            <p:cNvPr id="8207" name="Rectangle 3"/>
            <p:cNvSpPr>
              <a:spLocks noChangeArrowheads="1"/>
            </p:cNvSpPr>
            <p:nvPr/>
          </p:nvSpPr>
          <p:spPr bwMode="auto">
            <a:xfrm>
              <a:off x="2879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Goal</a:t>
              </a:r>
            </a:p>
          </p:txBody>
        </p:sp>
        <p:sp>
          <p:nvSpPr>
            <p:cNvPr id="8208" name="Rectangle 4"/>
            <p:cNvSpPr>
              <a:spLocks noChangeArrowheads="1"/>
            </p:cNvSpPr>
            <p:nvPr/>
          </p:nvSpPr>
          <p:spPr bwMode="auto">
            <a:xfrm>
              <a:off x="-1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Background</a:t>
              </a:r>
            </a:p>
          </p:txBody>
        </p:sp>
        <p:sp>
          <p:nvSpPr>
            <p:cNvPr id="8209" name="Line 5"/>
            <p:cNvSpPr>
              <a:spLocks noChangeShapeType="1"/>
            </p:cNvSpPr>
            <p:nvPr/>
          </p:nvSpPr>
          <p:spPr bwMode="auto">
            <a:xfrm>
              <a:off x="-1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210" name="Line 6"/>
            <p:cNvSpPr>
              <a:spLocks noChangeShapeType="1"/>
            </p:cNvSpPr>
            <p:nvPr/>
          </p:nvSpPr>
          <p:spPr bwMode="auto">
            <a:xfrm>
              <a:off x="-1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211" name="Line 7"/>
            <p:cNvSpPr>
              <a:spLocks noChangeShapeType="1"/>
            </p:cNvSpPr>
            <p:nvPr/>
          </p:nvSpPr>
          <p:spPr bwMode="auto">
            <a:xfrm>
              <a:off x="-1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212" name="Line 8"/>
            <p:cNvSpPr>
              <a:spLocks noChangeShapeType="1"/>
            </p:cNvSpPr>
            <p:nvPr/>
          </p:nvSpPr>
          <p:spPr bwMode="auto">
            <a:xfrm>
              <a:off x="5758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213" name="Line 9"/>
            <p:cNvSpPr>
              <a:spLocks noChangeShapeType="1"/>
            </p:cNvSpPr>
            <p:nvPr/>
          </p:nvSpPr>
          <p:spPr bwMode="auto">
            <a:xfrm>
              <a:off x="2879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214" name="Line 10"/>
            <p:cNvSpPr>
              <a:spLocks noChangeShapeType="1"/>
            </p:cNvSpPr>
            <p:nvPr/>
          </p:nvSpPr>
          <p:spPr bwMode="auto">
            <a:xfrm>
              <a:off x="2879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pic>
        <p:nvPicPr>
          <p:cNvPr id="819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204913"/>
            <a:ext cx="2605088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204913"/>
            <a:ext cx="2605087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8" name="Text Box 13"/>
          <p:cNvSpPr txBox="1">
            <a:spLocks noChangeArrowheads="1"/>
          </p:cNvSpPr>
          <p:nvPr/>
        </p:nvSpPr>
        <p:spPr bwMode="auto">
          <a:xfrm>
            <a:off x="4114800" y="3810000"/>
            <a:ext cx="18288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772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mtClean="0">
                <a:solidFill>
                  <a:srgbClr val="000000"/>
                </a:solidFill>
              </a:rPr>
              <a:t>Melanoma</a:t>
            </a:r>
          </a:p>
        </p:txBody>
      </p:sp>
      <p:pic>
        <p:nvPicPr>
          <p:cNvPr id="819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90600"/>
            <a:ext cx="26670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0" name="Text Box 15"/>
          <p:cNvSpPr txBox="1">
            <a:spLocks noChangeArrowheads="1"/>
          </p:cNvSpPr>
          <p:nvPr/>
        </p:nvSpPr>
        <p:spPr bwMode="auto">
          <a:xfrm>
            <a:off x="6781800" y="3349625"/>
            <a:ext cx="16779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524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000" smtClean="0">
                <a:solidFill>
                  <a:srgbClr val="000000"/>
                </a:solidFill>
              </a:rPr>
              <a:t>Image: www.melanoma.ca</a:t>
            </a:r>
          </a:p>
        </p:txBody>
      </p:sp>
      <p:sp>
        <p:nvSpPr>
          <p:cNvPr id="8201" name="Text Box 16"/>
          <p:cNvSpPr txBox="1">
            <a:spLocks noChangeArrowheads="1"/>
          </p:cNvSpPr>
          <p:nvPr/>
        </p:nvSpPr>
        <p:spPr bwMode="auto">
          <a:xfrm>
            <a:off x="1143000" y="3810000"/>
            <a:ext cx="1143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772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mtClean="0">
                <a:solidFill>
                  <a:srgbClr val="000000"/>
                </a:solidFill>
              </a:rPr>
              <a:t>Benign</a:t>
            </a:r>
          </a:p>
        </p:txBody>
      </p:sp>
      <p:sp>
        <p:nvSpPr>
          <p:cNvPr id="8202" name="Text Box 17"/>
          <p:cNvSpPr txBox="1">
            <a:spLocks noChangeArrowheads="1"/>
          </p:cNvSpPr>
          <p:nvPr/>
        </p:nvSpPr>
        <p:spPr bwMode="auto">
          <a:xfrm>
            <a:off x="228600" y="4232275"/>
            <a:ext cx="86868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772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mtClean="0">
                <a:solidFill>
                  <a:srgbClr val="000000"/>
                </a:solidFill>
              </a:rPr>
              <a:t>1 in 75 North Americans will develop a </a:t>
            </a:r>
          </a:p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mtClean="0">
                <a:solidFill>
                  <a:srgbClr val="000000"/>
                </a:solidFill>
              </a:rPr>
              <a:t>malignant melanoma in their lifetime.</a:t>
            </a:r>
          </a:p>
        </p:txBody>
      </p:sp>
      <p:sp>
        <p:nvSpPr>
          <p:cNvPr id="8203" name="Text Box 18"/>
          <p:cNvSpPr txBox="1">
            <a:spLocks noChangeArrowheads="1"/>
          </p:cNvSpPr>
          <p:nvPr/>
        </p:nvSpPr>
        <p:spPr bwMode="auto">
          <a:xfrm>
            <a:off x="1390650" y="5449888"/>
            <a:ext cx="1809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204" name="Text Box 20"/>
          <p:cNvSpPr txBox="1">
            <a:spLocks noChangeArrowheads="1"/>
          </p:cNvSpPr>
          <p:nvPr/>
        </p:nvSpPr>
        <p:spPr bwMode="auto">
          <a:xfrm>
            <a:off x="228600" y="5029200"/>
            <a:ext cx="8610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772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mtClean="0">
                <a:solidFill>
                  <a:srgbClr val="3333CC"/>
                </a:solidFill>
              </a:rPr>
              <a:t>Initial goal: 	Automatically segment nuclei.</a:t>
            </a:r>
          </a:p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mtClean="0">
                <a:solidFill>
                  <a:srgbClr val="3333CC"/>
                </a:solidFill>
              </a:rPr>
              <a:t>Challenge: 	Dense packing of nuclei.</a:t>
            </a:r>
          </a:p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mtClean="0">
                <a:solidFill>
                  <a:srgbClr val="3333CC"/>
                </a:solidFill>
              </a:rPr>
              <a:t>Ultimately:	Cancer grading and patient survival.</a:t>
            </a:r>
          </a:p>
        </p:txBody>
      </p:sp>
      <p:pic>
        <p:nvPicPr>
          <p:cNvPr id="8205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3657600"/>
            <a:ext cx="2098675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6" name="Text Box 22"/>
          <p:cNvSpPr txBox="1">
            <a:spLocks noChangeArrowheads="1"/>
          </p:cNvSpPr>
          <p:nvPr/>
        </p:nvSpPr>
        <p:spPr bwMode="auto">
          <a:xfrm>
            <a:off x="6705600" y="5407025"/>
            <a:ext cx="20510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000" smtClean="0">
                <a:solidFill>
                  <a:srgbClr val="000000"/>
                </a:solidFill>
              </a:rPr>
              <a:t>Image: melanoma.blogsome.com</a:t>
            </a:r>
          </a:p>
        </p:txBody>
      </p:sp>
    </p:spTree>
    <p:extLst>
      <p:ext uri="{BB962C8B-B14F-4D97-AF65-F5344CB8AC3E}">
        <p14:creationId xmlns:p14="http://schemas.microsoft.com/office/powerpoint/2010/main" val="32297184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3200" smtClean="0">
                <a:solidFill>
                  <a:srgbClr val="FFFFFF"/>
                </a:solidFill>
              </a:rPr>
              <a:t>Cutting Cell Clusters</a:t>
            </a:r>
          </a:p>
        </p:txBody>
      </p:sp>
      <p:grpSp>
        <p:nvGrpSpPr>
          <p:cNvPr id="13315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13324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Cell Nuclei from Histology</a:t>
              </a:r>
            </a:p>
          </p:txBody>
        </p:sp>
        <p:sp>
          <p:nvSpPr>
            <p:cNvPr id="1332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Segmentation</a:t>
              </a:r>
            </a:p>
          </p:txBody>
        </p:sp>
        <p:sp>
          <p:nvSpPr>
            <p:cNvPr id="13326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3327" name="Line 6"/>
            <p:cNvSpPr>
              <a:spLocks noChangeShapeType="1"/>
            </p:cNvSpPr>
            <p:nvPr/>
          </p:nvSpPr>
          <p:spPr bwMode="auto">
            <a:xfrm>
              <a:off x="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3328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3329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3330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3331" name="Line 10"/>
            <p:cNvSpPr>
              <a:spLocks noChangeShapeType="1"/>
            </p:cNvSpPr>
            <p:nvPr/>
          </p:nvSpPr>
          <p:spPr bwMode="auto">
            <a:xfrm>
              <a:off x="288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3316" name="Text Box 13"/>
          <p:cNvSpPr txBox="1">
            <a:spLocks noChangeArrowheads="1"/>
          </p:cNvSpPr>
          <p:nvPr/>
        </p:nvSpPr>
        <p:spPr bwMode="auto">
          <a:xfrm>
            <a:off x="3505200" y="5029200"/>
            <a:ext cx="237966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11772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0000"/>
                </a:solidFill>
              </a:rPr>
              <a:t>With subdivision</a:t>
            </a:r>
          </a:p>
        </p:txBody>
      </p:sp>
      <p:sp>
        <p:nvSpPr>
          <p:cNvPr id="13317" name="Text Box 14"/>
          <p:cNvSpPr txBox="1">
            <a:spLocks noChangeArrowheads="1"/>
          </p:cNvSpPr>
          <p:nvPr/>
        </p:nvSpPr>
        <p:spPr bwMode="auto">
          <a:xfrm>
            <a:off x="92075" y="5029200"/>
            <a:ext cx="2803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11772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0000"/>
                </a:solidFill>
              </a:rPr>
              <a:t>Without subdivision</a:t>
            </a:r>
          </a:p>
        </p:txBody>
      </p:sp>
      <p:cxnSp>
        <p:nvCxnSpPr>
          <p:cNvPr id="13318" name="AutoShape 15"/>
          <p:cNvCxnSpPr>
            <a:cxnSpLocks noChangeShapeType="1"/>
          </p:cNvCxnSpPr>
          <p:nvPr/>
        </p:nvCxnSpPr>
        <p:spPr bwMode="auto">
          <a:xfrm>
            <a:off x="2895600" y="5256213"/>
            <a:ext cx="609600" cy="1587"/>
          </a:xfrm>
          <a:prstGeom prst="straightConnector1">
            <a:avLst/>
          </a:prstGeom>
          <a:noFill/>
          <a:ln w="255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19" name="Text Box 16"/>
          <p:cNvSpPr txBox="1">
            <a:spLocks noChangeArrowheads="1"/>
          </p:cNvSpPr>
          <p:nvPr/>
        </p:nvSpPr>
        <p:spPr bwMode="auto">
          <a:xfrm>
            <a:off x="155575" y="6019800"/>
            <a:ext cx="899318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3333CC"/>
                </a:solidFill>
              </a:rPr>
              <a:t>Not perfect, but improved over standard algorithm (rq. validation).</a:t>
            </a:r>
          </a:p>
        </p:txBody>
      </p:sp>
      <p:pic>
        <p:nvPicPr>
          <p:cNvPr id="13320" name="Picture 17" descr="segmentation2_without_cutt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38325"/>
            <a:ext cx="29241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8" descr="segmentation2_with_cutt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28800"/>
            <a:ext cx="29241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9" descr="segmentation2_with_cutting_aperio_overlai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828800"/>
            <a:ext cx="29241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6307138" y="5029200"/>
            <a:ext cx="2379662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11772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3333CC"/>
                </a:solidFill>
              </a:rPr>
              <a:t>Our segmentation</a:t>
            </a:r>
          </a:p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FF0000"/>
                </a:solidFill>
              </a:rPr>
              <a:t>Commercial seg.</a:t>
            </a:r>
          </a:p>
        </p:txBody>
      </p:sp>
    </p:spTree>
    <p:extLst>
      <p:ext uri="{BB962C8B-B14F-4D97-AF65-F5344CB8AC3E}">
        <p14:creationId xmlns:p14="http://schemas.microsoft.com/office/powerpoint/2010/main" val="22620349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3200" smtClean="0">
                <a:solidFill>
                  <a:srgbClr val="FFFFFF"/>
                </a:solidFill>
              </a:rPr>
              <a:t>Feature Extraction</a:t>
            </a:r>
          </a:p>
        </p:txBody>
      </p:sp>
      <p:grpSp>
        <p:nvGrpSpPr>
          <p:cNvPr id="14339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14341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Features from Cell Nuclei</a:t>
              </a:r>
            </a:p>
          </p:txBody>
        </p:sp>
        <p:sp>
          <p:nvSpPr>
            <p:cNvPr id="1434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 Extraction</a:t>
              </a:r>
            </a:p>
          </p:txBody>
        </p:sp>
        <p:sp>
          <p:nvSpPr>
            <p:cNvPr id="14343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4" name="Line 6"/>
            <p:cNvSpPr>
              <a:spLocks noChangeShapeType="1"/>
            </p:cNvSpPr>
            <p:nvPr/>
          </p:nvSpPr>
          <p:spPr bwMode="auto">
            <a:xfrm>
              <a:off x="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5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6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7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8" name="Line 10"/>
            <p:cNvSpPr>
              <a:spLocks noChangeShapeType="1"/>
            </p:cNvSpPr>
            <p:nvPr/>
          </p:nvSpPr>
          <p:spPr bwMode="auto">
            <a:xfrm>
              <a:off x="288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4340" name="TextBox 17"/>
          <p:cNvSpPr txBox="1">
            <a:spLocks noChangeArrowheads="1"/>
          </p:cNvSpPr>
          <p:nvPr/>
        </p:nvSpPr>
        <p:spPr bwMode="auto">
          <a:xfrm>
            <a:off x="381000" y="1371600"/>
            <a:ext cx="76200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Extract various features based on color and morphology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Example “high-level” concepts: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 Stain intensity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 Nuclear area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 Density of nuclei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 Regularity of nuclear shape</a:t>
            </a:r>
          </a:p>
        </p:txBody>
      </p:sp>
    </p:spTree>
    <p:extLst>
      <p:ext uri="{BB962C8B-B14F-4D97-AF65-F5344CB8AC3E}">
        <p14:creationId xmlns:p14="http://schemas.microsoft.com/office/powerpoint/2010/main" val="1688917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200" smtClean="0">
                <a:solidFill>
                  <a:srgbClr val="FFFFFF"/>
                </a:solidFill>
              </a:rPr>
              <a:t>Original Image</a:t>
            </a:r>
            <a:endParaRPr lang="en-GB" sz="3200" smtClean="0">
              <a:solidFill>
                <a:srgbClr val="FFFFFF"/>
              </a:solidFill>
            </a:endParaRPr>
          </a:p>
        </p:txBody>
      </p:sp>
      <p:grpSp>
        <p:nvGrpSpPr>
          <p:cNvPr id="15363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15368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Features from Cell Nuclei</a:t>
              </a:r>
            </a:p>
          </p:txBody>
        </p:sp>
        <p:sp>
          <p:nvSpPr>
            <p:cNvPr id="1536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 Extraction</a:t>
              </a:r>
            </a:p>
          </p:txBody>
        </p:sp>
        <p:sp>
          <p:nvSpPr>
            <p:cNvPr id="15370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5371" name="Line 6"/>
            <p:cNvSpPr>
              <a:spLocks noChangeShapeType="1"/>
            </p:cNvSpPr>
            <p:nvPr/>
          </p:nvSpPr>
          <p:spPr bwMode="auto">
            <a:xfrm>
              <a:off x="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5372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5373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5374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5375" name="Line 10"/>
            <p:cNvSpPr>
              <a:spLocks noChangeShapeType="1"/>
            </p:cNvSpPr>
            <p:nvPr/>
          </p:nvSpPr>
          <p:spPr bwMode="auto">
            <a:xfrm>
              <a:off x="288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39719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2667000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14"/>
          <p:cNvSpPr txBox="1">
            <a:spLocks noChangeArrowheads="1"/>
          </p:cNvSpPr>
          <p:nvPr/>
        </p:nvSpPr>
        <p:spPr bwMode="auto">
          <a:xfrm>
            <a:off x="533400" y="1676400"/>
            <a:ext cx="40386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Conventional Nevus</a:t>
            </a:r>
          </a:p>
        </p:txBody>
      </p:sp>
      <p:sp>
        <p:nvSpPr>
          <p:cNvPr id="15367" name="TextBox 15"/>
          <p:cNvSpPr txBox="1">
            <a:spLocks noChangeArrowheads="1"/>
          </p:cNvSpPr>
          <p:nvPr/>
        </p:nvSpPr>
        <p:spPr bwMode="auto">
          <a:xfrm>
            <a:off x="4953000" y="1676400"/>
            <a:ext cx="4038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Superficial Spreading Melanoma</a:t>
            </a:r>
          </a:p>
        </p:txBody>
      </p:sp>
    </p:spTree>
    <p:extLst>
      <p:ext uri="{BB962C8B-B14F-4D97-AF65-F5344CB8AC3E}">
        <p14:creationId xmlns:p14="http://schemas.microsoft.com/office/powerpoint/2010/main" val="3359509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200" smtClean="0">
                <a:solidFill>
                  <a:srgbClr val="FFFFFF"/>
                </a:solidFill>
              </a:rPr>
              <a:t>Restained Image</a:t>
            </a:r>
            <a:endParaRPr lang="en-GB" sz="3200" smtClean="0">
              <a:solidFill>
                <a:srgbClr val="FFFFFF"/>
              </a:solidFill>
            </a:endParaRPr>
          </a:p>
        </p:txBody>
      </p:sp>
      <p:grpSp>
        <p:nvGrpSpPr>
          <p:cNvPr id="16387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16392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Features from Cell Nuclei</a:t>
              </a:r>
            </a:p>
          </p:txBody>
        </p:sp>
        <p:sp>
          <p:nvSpPr>
            <p:cNvPr id="16393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 Extraction</a:t>
              </a:r>
            </a:p>
          </p:txBody>
        </p:sp>
        <p:sp>
          <p:nvSpPr>
            <p:cNvPr id="16394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6395" name="Line 6"/>
            <p:cNvSpPr>
              <a:spLocks noChangeShapeType="1"/>
            </p:cNvSpPr>
            <p:nvPr/>
          </p:nvSpPr>
          <p:spPr bwMode="auto">
            <a:xfrm>
              <a:off x="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6396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6397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6398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6399" name="Line 10"/>
            <p:cNvSpPr>
              <a:spLocks noChangeShapeType="1"/>
            </p:cNvSpPr>
            <p:nvPr/>
          </p:nvSpPr>
          <p:spPr bwMode="auto">
            <a:xfrm>
              <a:off x="288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6388" name="TextBox 16"/>
          <p:cNvSpPr txBox="1">
            <a:spLocks noChangeArrowheads="1"/>
          </p:cNvSpPr>
          <p:nvPr/>
        </p:nvSpPr>
        <p:spPr bwMode="auto">
          <a:xfrm>
            <a:off x="533400" y="1676400"/>
            <a:ext cx="40386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Conventional Nevus</a:t>
            </a:r>
          </a:p>
        </p:txBody>
      </p:sp>
      <p:sp>
        <p:nvSpPr>
          <p:cNvPr id="16389" name="TextBox 17"/>
          <p:cNvSpPr txBox="1">
            <a:spLocks noChangeArrowheads="1"/>
          </p:cNvSpPr>
          <p:nvPr/>
        </p:nvSpPr>
        <p:spPr bwMode="auto">
          <a:xfrm>
            <a:off x="4953000" y="1676400"/>
            <a:ext cx="4038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Superficial Spreading Melanoma</a:t>
            </a: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39719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2667000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4030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200" smtClean="0">
                <a:solidFill>
                  <a:srgbClr val="FFFFFF"/>
                </a:solidFill>
              </a:rPr>
              <a:t>Masked Region</a:t>
            </a:r>
            <a:endParaRPr lang="en-GB" sz="3200" smtClean="0">
              <a:solidFill>
                <a:srgbClr val="FFFFFF"/>
              </a:solidFill>
            </a:endParaRPr>
          </a:p>
        </p:txBody>
      </p:sp>
      <p:grpSp>
        <p:nvGrpSpPr>
          <p:cNvPr id="17411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17423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Features from Cell Nuclei</a:t>
              </a:r>
            </a:p>
          </p:txBody>
        </p:sp>
        <p:sp>
          <p:nvSpPr>
            <p:cNvPr id="174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 Extraction</a:t>
              </a:r>
            </a:p>
          </p:txBody>
        </p:sp>
        <p:sp>
          <p:nvSpPr>
            <p:cNvPr id="17425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7426" name="Line 6"/>
            <p:cNvSpPr>
              <a:spLocks noChangeShapeType="1"/>
            </p:cNvSpPr>
            <p:nvPr/>
          </p:nvSpPr>
          <p:spPr bwMode="auto">
            <a:xfrm>
              <a:off x="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7427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7428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7429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7430" name="Line 10"/>
            <p:cNvSpPr>
              <a:spLocks noChangeShapeType="1"/>
            </p:cNvSpPr>
            <p:nvPr/>
          </p:nvSpPr>
          <p:spPr bwMode="auto">
            <a:xfrm>
              <a:off x="288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7412" name="TextBox 16"/>
          <p:cNvSpPr txBox="1">
            <a:spLocks noChangeArrowheads="1"/>
          </p:cNvSpPr>
          <p:nvPr/>
        </p:nvSpPr>
        <p:spPr bwMode="auto">
          <a:xfrm>
            <a:off x="533400" y="1676400"/>
            <a:ext cx="40386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Conventional Nevus</a:t>
            </a:r>
          </a:p>
        </p:txBody>
      </p:sp>
      <p:sp>
        <p:nvSpPr>
          <p:cNvPr id="17413" name="TextBox 17"/>
          <p:cNvSpPr txBox="1">
            <a:spLocks noChangeArrowheads="1"/>
          </p:cNvSpPr>
          <p:nvPr/>
        </p:nvSpPr>
        <p:spPr bwMode="auto">
          <a:xfrm>
            <a:off x="4953000" y="1676400"/>
            <a:ext cx="4038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Superficial Spreading Melanoma</a:t>
            </a: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39719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2667000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5"/>
          <p:cNvSpPr txBox="1">
            <a:spLocks noChangeArrowheads="1"/>
          </p:cNvSpPr>
          <p:nvPr/>
        </p:nvSpPr>
        <p:spPr bwMode="auto">
          <a:xfrm>
            <a:off x="533400" y="1676400"/>
            <a:ext cx="40386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Conventional Nevus</a:t>
            </a:r>
          </a:p>
        </p:txBody>
      </p:sp>
      <p:sp>
        <p:nvSpPr>
          <p:cNvPr id="17417" name="TextBox 20"/>
          <p:cNvSpPr txBox="1">
            <a:spLocks noChangeArrowheads="1"/>
          </p:cNvSpPr>
          <p:nvPr/>
        </p:nvSpPr>
        <p:spPr bwMode="auto">
          <a:xfrm>
            <a:off x="4953000" y="1676400"/>
            <a:ext cx="4038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Superficial Spreading Melanoma</a:t>
            </a:r>
          </a:p>
        </p:txBody>
      </p:sp>
      <p:pic>
        <p:nvPicPr>
          <p:cNvPr id="17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39719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2667000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09600" y="3048000"/>
            <a:ext cx="3968750" cy="2193925"/>
          </a:xfrm>
          <a:prstGeom prst="rect">
            <a:avLst/>
          </a:prstGeom>
          <a:blipFill dpi="0" rotWithShape="1">
            <a:blip r:embed="rId5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05450" y="2667000"/>
            <a:ext cx="2952750" cy="2952750"/>
          </a:xfrm>
          <a:prstGeom prst="rect">
            <a:avLst/>
          </a:prstGeom>
          <a:blipFill dpi="0" rotWithShape="1">
            <a:blip r:embed="rId5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7422" name="TextBox 25"/>
          <p:cNvSpPr txBox="1">
            <a:spLocks noChangeArrowheads="1"/>
          </p:cNvSpPr>
          <p:nvPr/>
        </p:nvSpPr>
        <p:spPr bwMode="auto">
          <a:xfrm>
            <a:off x="228600" y="6096000"/>
            <a:ext cx="46482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smtClean="0">
                <a:solidFill>
                  <a:srgbClr val="000000"/>
                </a:solidFill>
                <a:latin typeface="Arial" pitchFamily="34" charset="0"/>
              </a:rPr>
              <a:t>Masks generated by pathologist</a:t>
            </a:r>
          </a:p>
        </p:txBody>
      </p:sp>
    </p:spTree>
    <p:extLst>
      <p:ext uri="{BB962C8B-B14F-4D97-AF65-F5344CB8AC3E}">
        <p14:creationId xmlns:p14="http://schemas.microsoft.com/office/powerpoint/2010/main" val="4231421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200" smtClean="0">
                <a:solidFill>
                  <a:srgbClr val="FFFFFF"/>
                </a:solidFill>
              </a:rPr>
              <a:t>Segmented Nuclei</a:t>
            </a:r>
            <a:endParaRPr lang="en-GB" sz="3200" smtClean="0">
              <a:solidFill>
                <a:srgbClr val="FFFFFF"/>
              </a:solidFill>
            </a:endParaRPr>
          </a:p>
        </p:txBody>
      </p:sp>
      <p:grpSp>
        <p:nvGrpSpPr>
          <p:cNvPr id="18435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18442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Features from Cell Nuclei</a:t>
              </a:r>
            </a:p>
          </p:txBody>
        </p:sp>
        <p:sp>
          <p:nvSpPr>
            <p:cNvPr id="18443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 Extraction</a:t>
              </a:r>
            </a:p>
          </p:txBody>
        </p:sp>
        <p:sp>
          <p:nvSpPr>
            <p:cNvPr id="18444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8445" name="Line 6"/>
            <p:cNvSpPr>
              <a:spLocks noChangeShapeType="1"/>
            </p:cNvSpPr>
            <p:nvPr/>
          </p:nvSpPr>
          <p:spPr bwMode="auto">
            <a:xfrm>
              <a:off x="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8446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8447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8448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8449" name="Line 10"/>
            <p:cNvSpPr>
              <a:spLocks noChangeShapeType="1"/>
            </p:cNvSpPr>
            <p:nvPr/>
          </p:nvSpPr>
          <p:spPr bwMode="auto">
            <a:xfrm>
              <a:off x="288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8436" name="TextBox 26"/>
          <p:cNvSpPr txBox="1">
            <a:spLocks noChangeArrowheads="1"/>
          </p:cNvSpPr>
          <p:nvPr/>
        </p:nvSpPr>
        <p:spPr bwMode="auto">
          <a:xfrm>
            <a:off x="533400" y="1676400"/>
            <a:ext cx="40386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Conventional Nevus</a:t>
            </a:r>
          </a:p>
        </p:txBody>
      </p:sp>
      <p:sp>
        <p:nvSpPr>
          <p:cNvPr id="18437" name="TextBox 27"/>
          <p:cNvSpPr txBox="1">
            <a:spLocks noChangeArrowheads="1"/>
          </p:cNvSpPr>
          <p:nvPr/>
        </p:nvSpPr>
        <p:spPr bwMode="auto">
          <a:xfrm>
            <a:off x="4953000" y="1676400"/>
            <a:ext cx="4038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Superficial Spreading Melanoma</a:t>
            </a:r>
          </a:p>
        </p:txBody>
      </p:sp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39719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667000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7175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815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200" smtClean="0">
                <a:solidFill>
                  <a:srgbClr val="FFFFFF"/>
                </a:solidFill>
              </a:rPr>
              <a:t>Labeled Nuclei</a:t>
            </a:r>
            <a:endParaRPr lang="en-GB" sz="3200" smtClean="0">
              <a:solidFill>
                <a:srgbClr val="FFFFFF"/>
              </a:solidFill>
            </a:endParaRPr>
          </a:p>
        </p:txBody>
      </p:sp>
      <p:grpSp>
        <p:nvGrpSpPr>
          <p:cNvPr id="19459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19468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Features from Cell Nuclei</a:t>
              </a:r>
            </a:p>
          </p:txBody>
        </p:sp>
        <p:sp>
          <p:nvSpPr>
            <p:cNvPr id="1946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 Extraction</a:t>
              </a:r>
            </a:p>
          </p:txBody>
        </p:sp>
        <p:sp>
          <p:nvSpPr>
            <p:cNvPr id="19470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9471" name="Line 6"/>
            <p:cNvSpPr>
              <a:spLocks noChangeShapeType="1"/>
            </p:cNvSpPr>
            <p:nvPr/>
          </p:nvSpPr>
          <p:spPr bwMode="auto">
            <a:xfrm>
              <a:off x="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9472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9473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9474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9475" name="Line 10"/>
            <p:cNvSpPr>
              <a:spLocks noChangeShapeType="1"/>
            </p:cNvSpPr>
            <p:nvPr/>
          </p:nvSpPr>
          <p:spPr bwMode="auto">
            <a:xfrm>
              <a:off x="288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9460" name="TextBox 23"/>
          <p:cNvSpPr txBox="1">
            <a:spLocks noChangeArrowheads="1"/>
          </p:cNvSpPr>
          <p:nvPr/>
        </p:nvSpPr>
        <p:spPr bwMode="auto">
          <a:xfrm>
            <a:off x="533400" y="1676400"/>
            <a:ext cx="40386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Conventional Nevus</a:t>
            </a:r>
          </a:p>
        </p:txBody>
      </p:sp>
      <p:sp>
        <p:nvSpPr>
          <p:cNvPr id="19461" name="TextBox 24"/>
          <p:cNvSpPr txBox="1">
            <a:spLocks noChangeArrowheads="1"/>
          </p:cNvSpPr>
          <p:nvPr/>
        </p:nvSpPr>
        <p:spPr bwMode="auto">
          <a:xfrm>
            <a:off x="4953000" y="1676400"/>
            <a:ext cx="4038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Superficial Spreading Melanoma</a:t>
            </a:r>
          </a:p>
        </p:txBody>
      </p:sp>
      <p:grpSp>
        <p:nvGrpSpPr>
          <p:cNvPr id="19462" name="Group 25"/>
          <p:cNvGrpSpPr>
            <a:grpSpLocks/>
          </p:cNvGrpSpPr>
          <p:nvPr/>
        </p:nvGrpSpPr>
        <p:grpSpPr bwMode="auto">
          <a:xfrm>
            <a:off x="609600" y="3048000"/>
            <a:ext cx="3971925" cy="2193925"/>
            <a:chOff x="609600" y="3048000"/>
            <a:chExt cx="3971925" cy="2194560"/>
          </a:xfrm>
        </p:grpSpPr>
        <p:pic>
          <p:nvPicPr>
            <p:cNvPr id="194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048000"/>
              <a:ext cx="3971925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609600" y="3048000"/>
              <a:ext cx="3968750" cy="2194560"/>
            </a:xfrm>
            <a:prstGeom prst="rect">
              <a:avLst/>
            </a:prstGeom>
            <a:blipFill dpi="0" rotWithShape="1">
              <a:blip r:embed="rId4" cstate="print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19463" name="Group 34"/>
          <p:cNvGrpSpPr>
            <a:grpSpLocks/>
          </p:cNvGrpSpPr>
          <p:nvPr/>
        </p:nvGrpSpPr>
        <p:grpSpPr bwMode="auto">
          <a:xfrm>
            <a:off x="5505450" y="2667000"/>
            <a:ext cx="2952750" cy="2952750"/>
            <a:chOff x="5504688" y="2667000"/>
            <a:chExt cx="2953512" cy="2953512"/>
          </a:xfrm>
        </p:grpSpPr>
        <p:pic>
          <p:nvPicPr>
            <p:cNvPr id="1946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0" y="2667000"/>
              <a:ext cx="2952750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5504688" y="2667000"/>
              <a:ext cx="2953512" cy="2953512"/>
            </a:xfrm>
            <a:prstGeom prst="rect">
              <a:avLst/>
            </a:prstGeom>
            <a:blipFill dpi="0" rotWithShape="1">
              <a:blip r:embed="rId6" cstate="print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44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200" smtClean="0">
                <a:solidFill>
                  <a:srgbClr val="FFFFFF"/>
                </a:solidFill>
              </a:rPr>
              <a:t>Nuclear Regions</a:t>
            </a:r>
            <a:endParaRPr lang="en-GB" sz="3200" smtClean="0">
              <a:solidFill>
                <a:srgbClr val="FFFFFF"/>
              </a:solidFill>
            </a:endParaRPr>
          </a:p>
        </p:txBody>
      </p:sp>
      <p:grpSp>
        <p:nvGrpSpPr>
          <p:cNvPr id="20483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20493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Features from Cell Nuclei</a:t>
              </a:r>
            </a:p>
          </p:txBody>
        </p:sp>
        <p:sp>
          <p:nvSpPr>
            <p:cNvPr id="2049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 Extraction</a:t>
              </a:r>
            </a:p>
          </p:txBody>
        </p:sp>
        <p:sp>
          <p:nvSpPr>
            <p:cNvPr id="20495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496" name="Line 6"/>
            <p:cNvSpPr>
              <a:spLocks noChangeShapeType="1"/>
            </p:cNvSpPr>
            <p:nvPr/>
          </p:nvSpPr>
          <p:spPr bwMode="auto">
            <a:xfrm>
              <a:off x="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497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498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499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500" name="Line 10"/>
            <p:cNvSpPr>
              <a:spLocks noChangeShapeType="1"/>
            </p:cNvSpPr>
            <p:nvPr/>
          </p:nvSpPr>
          <p:spPr bwMode="auto">
            <a:xfrm>
              <a:off x="288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20484" name="TextBox 23"/>
          <p:cNvSpPr txBox="1">
            <a:spLocks noChangeArrowheads="1"/>
          </p:cNvSpPr>
          <p:nvPr/>
        </p:nvSpPr>
        <p:spPr bwMode="auto">
          <a:xfrm>
            <a:off x="533400" y="1676400"/>
            <a:ext cx="40386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Conventional Nevus</a:t>
            </a:r>
          </a:p>
        </p:txBody>
      </p:sp>
      <p:sp>
        <p:nvSpPr>
          <p:cNvPr id="20485" name="TextBox 24"/>
          <p:cNvSpPr txBox="1">
            <a:spLocks noChangeArrowheads="1"/>
          </p:cNvSpPr>
          <p:nvPr/>
        </p:nvSpPr>
        <p:spPr bwMode="auto">
          <a:xfrm>
            <a:off x="4953000" y="1676400"/>
            <a:ext cx="4038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Superficial Spreading Melanoma</a:t>
            </a:r>
          </a:p>
        </p:txBody>
      </p:sp>
      <p:grpSp>
        <p:nvGrpSpPr>
          <p:cNvPr id="20486" name="Group 19"/>
          <p:cNvGrpSpPr>
            <a:grpSpLocks/>
          </p:cNvGrpSpPr>
          <p:nvPr/>
        </p:nvGrpSpPr>
        <p:grpSpPr bwMode="auto">
          <a:xfrm>
            <a:off x="609600" y="3048000"/>
            <a:ext cx="3971925" cy="2193925"/>
            <a:chOff x="609600" y="3048000"/>
            <a:chExt cx="3971925" cy="2194560"/>
          </a:xfrm>
        </p:grpSpPr>
        <p:pic>
          <p:nvPicPr>
            <p:cNvPr id="2049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048000"/>
              <a:ext cx="3971925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09600" y="3048000"/>
              <a:ext cx="3968750" cy="2194560"/>
            </a:xfrm>
            <a:prstGeom prst="rect">
              <a:avLst/>
            </a:prstGeom>
            <a:blipFill dpi="0" rotWithShape="1">
              <a:blip r:embed="rId4" cstate="print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20487" name="Group 22"/>
          <p:cNvGrpSpPr>
            <a:grpSpLocks/>
          </p:cNvGrpSpPr>
          <p:nvPr/>
        </p:nvGrpSpPr>
        <p:grpSpPr bwMode="auto">
          <a:xfrm>
            <a:off x="5505450" y="2667000"/>
            <a:ext cx="2952750" cy="2952750"/>
            <a:chOff x="5504688" y="2667000"/>
            <a:chExt cx="2953512" cy="2953512"/>
          </a:xfrm>
        </p:grpSpPr>
        <p:pic>
          <p:nvPicPr>
            <p:cNvPr id="2048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0" y="2667000"/>
              <a:ext cx="2952750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5504688" y="2667000"/>
              <a:ext cx="2953512" cy="2953512"/>
            </a:xfrm>
            <a:prstGeom prst="rect">
              <a:avLst/>
            </a:prstGeom>
            <a:blipFill dpi="0" rotWithShape="1">
              <a:blip r:embed="rId6" cstate="print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20488" name="TextBox 27"/>
          <p:cNvSpPr txBox="1">
            <a:spLocks noChangeArrowheads="1"/>
          </p:cNvSpPr>
          <p:nvPr/>
        </p:nvSpPr>
        <p:spPr bwMode="auto">
          <a:xfrm>
            <a:off x="228600" y="5486400"/>
            <a:ext cx="6477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</a:rPr>
              <a:t>Generated by growing nuclei out from boundary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</a:rPr>
              <a:t>Used for various color and density features:  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</a:rPr>
              <a:t>	Region Stain 2, Region Area Ratio, etc.</a:t>
            </a:r>
          </a:p>
        </p:txBody>
      </p:sp>
    </p:spTree>
    <p:extLst>
      <p:ext uri="{BB962C8B-B14F-4D97-AF65-F5344CB8AC3E}">
        <p14:creationId xmlns:p14="http://schemas.microsoft.com/office/powerpoint/2010/main" val="29323004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200" smtClean="0">
                <a:solidFill>
                  <a:srgbClr val="FFFFFF"/>
                </a:solidFill>
              </a:rPr>
              <a:t>Delaunay Triangulation</a:t>
            </a:r>
            <a:endParaRPr lang="en-GB" sz="3200" smtClean="0">
              <a:solidFill>
                <a:srgbClr val="FFFFFF"/>
              </a:solidFill>
            </a:endParaRPr>
          </a:p>
        </p:txBody>
      </p:sp>
      <p:grpSp>
        <p:nvGrpSpPr>
          <p:cNvPr id="21507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21517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Features from Cell Nuclei</a:t>
              </a:r>
            </a:p>
          </p:txBody>
        </p:sp>
        <p:sp>
          <p:nvSpPr>
            <p:cNvPr id="2151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 Extraction</a:t>
              </a:r>
            </a:p>
          </p:txBody>
        </p:sp>
        <p:sp>
          <p:nvSpPr>
            <p:cNvPr id="21519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1520" name="Line 6"/>
            <p:cNvSpPr>
              <a:spLocks noChangeShapeType="1"/>
            </p:cNvSpPr>
            <p:nvPr/>
          </p:nvSpPr>
          <p:spPr bwMode="auto">
            <a:xfrm>
              <a:off x="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1521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1522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1523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1524" name="Line 10"/>
            <p:cNvSpPr>
              <a:spLocks noChangeShapeType="1"/>
            </p:cNvSpPr>
            <p:nvPr/>
          </p:nvSpPr>
          <p:spPr bwMode="auto">
            <a:xfrm>
              <a:off x="288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21508" name="TextBox 23"/>
          <p:cNvSpPr txBox="1">
            <a:spLocks noChangeArrowheads="1"/>
          </p:cNvSpPr>
          <p:nvPr/>
        </p:nvSpPr>
        <p:spPr bwMode="auto">
          <a:xfrm>
            <a:off x="533400" y="1676400"/>
            <a:ext cx="40386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Conventional Nevus</a:t>
            </a:r>
          </a:p>
        </p:txBody>
      </p:sp>
      <p:sp>
        <p:nvSpPr>
          <p:cNvPr id="21509" name="TextBox 24"/>
          <p:cNvSpPr txBox="1">
            <a:spLocks noChangeArrowheads="1"/>
          </p:cNvSpPr>
          <p:nvPr/>
        </p:nvSpPr>
        <p:spPr bwMode="auto">
          <a:xfrm>
            <a:off x="4953000" y="1676400"/>
            <a:ext cx="4038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Superficial Spreading Melanoma</a:t>
            </a:r>
          </a:p>
        </p:txBody>
      </p:sp>
      <p:grpSp>
        <p:nvGrpSpPr>
          <p:cNvPr id="21510" name="Group 19"/>
          <p:cNvGrpSpPr>
            <a:grpSpLocks/>
          </p:cNvGrpSpPr>
          <p:nvPr/>
        </p:nvGrpSpPr>
        <p:grpSpPr bwMode="auto">
          <a:xfrm>
            <a:off x="609600" y="3048000"/>
            <a:ext cx="3971925" cy="2193925"/>
            <a:chOff x="609600" y="3048000"/>
            <a:chExt cx="3971925" cy="2194560"/>
          </a:xfrm>
        </p:grpSpPr>
        <p:pic>
          <p:nvPicPr>
            <p:cNvPr id="215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048000"/>
              <a:ext cx="3971925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609600" y="3048000"/>
              <a:ext cx="3968750" cy="2194560"/>
            </a:xfrm>
            <a:prstGeom prst="rect">
              <a:avLst/>
            </a:prstGeom>
            <a:blipFill dpi="0" rotWithShape="1">
              <a:blip r:embed="rId4" cstate="print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21511" name="Group 28"/>
          <p:cNvGrpSpPr>
            <a:grpSpLocks/>
          </p:cNvGrpSpPr>
          <p:nvPr/>
        </p:nvGrpSpPr>
        <p:grpSpPr bwMode="auto">
          <a:xfrm>
            <a:off x="5505450" y="2667000"/>
            <a:ext cx="2952750" cy="2952750"/>
            <a:chOff x="5504688" y="2667000"/>
            <a:chExt cx="2953512" cy="2953512"/>
          </a:xfrm>
        </p:grpSpPr>
        <p:pic>
          <p:nvPicPr>
            <p:cNvPr id="215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0" y="2667000"/>
              <a:ext cx="2952750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5504688" y="2667000"/>
              <a:ext cx="2953512" cy="2953512"/>
            </a:xfrm>
            <a:prstGeom prst="rect">
              <a:avLst/>
            </a:prstGeom>
            <a:blipFill dpi="0" rotWithShape="1">
              <a:blip r:embed="rId6" cstate="print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21512" name="TextBox 31"/>
          <p:cNvSpPr txBox="1">
            <a:spLocks noChangeArrowheads="1"/>
          </p:cNvSpPr>
          <p:nvPr/>
        </p:nvSpPr>
        <p:spPr bwMode="auto">
          <a:xfrm>
            <a:off x="685800" y="5486400"/>
            <a:ext cx="6477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</a:rPr>
              <a:t>Triangulation of nuclear centers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</a:rPr>
              <a:t>Used for various density features:  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</a:rPr>
              <a:t>	Mean Delaunay, Max. Delaunay, etc.</a:t>
            </a:r>
          </a:p>
        </p:txBody>
      </p:sp>
    </p:spTree>
    <p:extLst>
      <p:ext uri="{BB962C8B-B14F-4D97-AF65-F5344CB8AC3E}">
        <p14:creationId xmlns:p14="http://schemas.microsoft.com/office/powerpoint/2010/main" val="2373246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Robust PCA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8229600" cy="50292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Robust PCA 3:    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Spherical </a:t>
            </a:r>
          </a:p>
          <a:p>
            <a:pPr marL="711200" indent="-711200" eaLnBrk="1" hangingPunct="1">
              <a:buFontTx/>
              <a:buNone/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4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4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4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60445" name="Picture 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1" t="2527" r="11598" b="10104"/>
          <a:stretch>
            <a:fillRect/>
          </a:stretch>
        </p:blipFill>
        <p:spPr>
          <a:xfrm>
            <a:off x="3352800" y="1447800"/>
            <a:ext cx="5462588" cy="5032375"/>
          </a:xfrm>
          <a:noFill/>
        </p:spPr>
      </p:pic>
    </p:spTree>
    <p:extLst>
      <p:ext uri="{BB962C8B-B14F-4D97-AF65-F5344CB8AC3E}">
        <p14:creationId xmlns:p14="http://schemas.microsoft.com/office/powerpoint/2010/main" val="304131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534400" cy="58674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Challenge: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 Features Spread Over Several Orders of Magnitude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Few Big Values Can Dominate Analysis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0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839200" cy="5867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Few Large Values Can Dominate Analysis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276600" y="1371600"/>
            <a:ext cx="4191000" cy="15240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276600" y="1371600"/>
            <a:ext cx="3048000" cy="26670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10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839200" cy="5867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Log Scale Gives All More Appropriate Weight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Orders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Magnitude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Log</a:t>
            </a:r>
            <a:r>
              <a:rPr lang="en-US" baseline="-25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most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Interpretable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653622" y="2982914"/>
            <a:ext cx="4899578" cy="3265486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653622" y="2982913"/>
            <a:ext cx="2003978" cy="3265487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84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839200" cy="5867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Feature with Large Values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Problem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This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Feature: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  Values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(no log)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629400" y="1143000"/>
            <a:ext cx="990600" cy="17526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59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9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838200"/>
                <a:ext cx="8839200" cy="58674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Another Feature with Large Values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Approach: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Shifted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Log:</a:t>
                </a: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𝑙𝑜𝑔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∙+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𝛿</m:t>
                          </m:r>
                        </m:e>
                      </m:d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Need to 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Tune</a:t>
                </a: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19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838200"/>
                <a:ext cx="8839200" cy="5867400"/>
              </a:xfrm>
              <a:blipFill rotWithShape="1">
                <a:blip r:embed="rId4"/>
                <a:stretch>
                  <a:fillRect l="-1724" t="-1351"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219200" y="4800600"/>
            <a:ext cx="304800" cy="1447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9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534400" cy="5867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Much Nicer Distribution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6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534400" cy="5867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Type of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Skewness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48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534400" cy="5867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 Log Difference Transformation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83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Useful Visualization:   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MargDistPlot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Visually Screen </a:t>
            </a:r>
            <a:r>
              <a:rPr lang="en-US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Many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Marginal</a:t>
            </a:r>
          </a:p>
          <a:p>
            <a:pPr marL="0" indent="0" algn="ctr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Distributions, Simultaneously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Approach:   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Order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Using Some Summary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Set of Poisson(</a:t>
            </a:r>
            <a:r>
              <a:rPr lang="el-G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λ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Distributions</a:t>
            </a:r>
          </a:p>
          <a:p>
            <a:pPr marL="0" indent="0" algn="ctr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 Wide Range of  </a:t>
            </a:r>
            <a:r>
              <a:rPr lang="el-G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λ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Parameters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4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610600" cy="5867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Useful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Visualization:   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MargDistPlot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Plot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Here 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Means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066800" y="2525713"/>
            <a:ext cx="2362200" cy="457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1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tx1"/>
            </a:gs>
            <a:gs pos="100000">
              <a:schemeClr val="accent2">
                <a:lumMod val="75000"/>
              </a:schemeClr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arallel coordin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572000" cy="4572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1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Aside On Visualization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990600"/>
            <a:ext cx="8382000" cy="5638800"/>
          </a:xfrm>
        </p:spPr>
        <p:txBody>
          <a:bodyPr/>
          <a:lstStyle/>
          <a:p>
            <a:pPr marL="711200" indent="-711200" eaLnBrk="1" hangingPunct="1">
              <a:lnSpc>
                <a:spcPct val="13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Multivariate Data Visualization Tool:</a:t>
            </a:r>
          </a:p>
          <a:p>
            <a:pPr marL="711200" indent="-711200" algn="ctr" eaLnBrk="1" hangingPunct="1">
              <a:lnSpc>
                <a:spcPct val="13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Coordinates</a:t>
            </a:r>
          </a:p>
          <a:p>
            <a:pPr marL="711200" indent="-711200" eaLnBrk="1" hangingPunct="1">
              <a:lnSpc>
                <a:spcPct val="13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Fisher Iris Data</a:t>
            </a:r>
          </a:p>
          <a:p>
            <a:pPr marL="711200" indent="-711200" eaLnBrk="1" hangingPunct="1">
              <a:lnSpc>
                <a:spcPct val="13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4</a:t>
            </a:r>
          </a:p>
          <a:p>
            <a:pPr marL="711200" indent="-711200" eaLnBrk="1" hangingPunct="1">
              <a:lnSpc>
                <a:spcPct val="13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Named Variables</a:t>
            </a: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1" name="Rectangle 9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4" name="Rectangle 12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5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6" name="Rectangle 14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7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8" name="Rectangle 17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0" name="Rectangle 19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1" name="Rectangle 20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2" name="Rectangle 2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3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4" name="Rectangle 23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5" name="Rectangle 24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6" name="Rectangle 25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8" name="Rectangle 2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9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50" name="Rectangle 29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657600" y="4343400"/>
            <a:ext cx="1676400" cy="1828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657600" y="4343400"/>
            <a:ext cx="2362200" cy="1828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657600" y="4343400"/>
            <a:ext cx="3505200" cy="1828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657600" y="4343400"/>
            <a:ext cx="4572000" cy="1828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06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610600" cy="5867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Useful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Visualization:   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MargDistPlot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Plot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Show</a:t>
            </a:r>
          </a:p>
          <a:p>
            <a:pPr marL="0" indent="0" eaLnBrk="1" hangingPunct="1">
              <a:buNone/>
            </a:pP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Repre’tive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Marginal</a:t>
            </a:r>
          </a:p>
          <a:p>
            <a:pPr marL="0" indent="0" eaLnBrk="1" hangingPunct="1">
              <a:buNone/>
            </a:pP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Dist’ns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524000" y="2895600"/>
            <a:ext cx="1295400" cy="2895601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524000" y="2362200"/>
            <a:ext cx="2133600" cy="3429001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657600" y="2525713"/>
            <a:ext cx="1981200" cy="3189287"/>
          </a:xfrm>
          <a:prstGeom prst="straightConnector1">
            <a:avLst/>
          </a:prstGeom>
          <a:ln w="25400">
            <a:solidFill>
              <a:schemeClr val="bg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2819400" y="2667000"/>
            <a:ext cx="2971800" cy="76200"/>
          </a:xfrm>
          <a:prstGeom prst="straightConnector1">
            <a:avLst/>
          </a:prstGeom>
          <a:ln w="25400">
            <a:solidFill>
              <a:schemeClr val="bg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18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610600" cy="5867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Useful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Visualization:   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MargDistPlot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Plot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Sensible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Ordering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981200" y="2743200"/>
            <a:ext cx="2362200" cy="3200401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981200" y="5715000"/>
            <a:ext cx="5105400" cy="228601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26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610600" cy="5867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Useful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Visualization:   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MargDistPlot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Change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</a:t>
            </a:r>
          </a:p>
          <a:p>
            <a:pPr marL="0" indent="0" eaLnBrk="1" hangingPunct="1">
              <a:buNone/>
            </a:pP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Skewness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Most/Least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Symmetric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762000" y="2743201"/>
            <a:ext cx="3581400" cy="2971799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286000" y="5867400"/>
            <a:ext cx="4800600" cy="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0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9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0" indent="0" eaLnBrk="1" hangingPunct="1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Useful 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Visualization:   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MargDistPlot</a:t>
                </a:r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lnSpc>
                    <a:spcPct val="150000"/>
                  </a:lnSpc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Some Interesting Summaries:</a:t>
                </a:r>
              </a:p>
              <a:p>
                <a:pPr eaLnBrk="1" hangingPunct="1">
                  <a:buFont typeface="Wingdings" pitchFamily="2" charset="2"/>
                  <a:buChar char="§"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Mean, SD,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Skewness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Kurtosis</a:t>
                </a:r>
              </a:p>
              <a:p>
                <a:pPr eaLnBrk="1" hangingPunct="1">
                  <a:buFont typeface="Wingdings" pitchFamily="2" charset="2"/>
                  <a:buChar char="§"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# Unique,    # Most Frequent,    # 0s</a:t>
                </a:r>
              </a:p>
              <a:p>
                <a:pPr eaLnBrk="1" hangingPunct="1">
                  <a:buFont typeface="Wingdings" pitchFamily="2" charset="2"/>
                  <a:buChar char="§"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Robust Measures</a:t>
                </a:r>
              </a:p>
              <a:p>
                <a:pPr eaLnBrk="1" hangingPunct="1">
                  <a:buFont typeface="Wingdings" pitchFamily="2" charset="2"/>
                  <a:buChar char="§"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L-statistics</a:t>
                </a:r>
              </a:p>
              <a:p>
                <a:pPr eaLnBrk="1" hangingPunct="1">
                  <a:buFont typeface="Wingdings" pitchFamily="2" charset="2"/>
                  <a:buChar char="§"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Entropy</a:t>
                </a:r>
              </a:p>
              <a:p>
                <a:pPr eaLnBrk="1" hangingPunct="1">
                  <a:buFont typeface="Wingdings" pitchFamily="2" charset="2"/>
                  <a:buChar char="§"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Continuity Measure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⋮</m:t>
                    </m:r>
                  </m:oMath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19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 rotWithShape="1">
                <a:blip r:embed="rId3"/>
                <a:stretch>
                  <a:fillRect l="-1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5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Clusters in data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Common Statistical Task: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Clusters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Data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sub-populations?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structure in data?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to do this?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endParaRPr lang="en-US" i="1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provides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simple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approach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is a large literature of other methods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(will study more later)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382000" cy="51816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</a:t>
            </a: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Example (2 clusters)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6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6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4065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2489" r="7579"/>
          <a:stretch>
            <a:fillRect/>
          </a:stretch>
        </p:blipFill>
        <p:spPr>
          <a:xfrm>
            <a:off x="2443163" y="1531938"/>
            <a:ext cx="5005387" cy="7535862"/>
          </a:xfrm>
          <a:noFill/>
        </p:spPr>
      </p:pic>
    </p:spTree>
    <p:extLst>
      <p:ext uri="{BB962C8B-B14F-4D97-AF65-F5344CB8AC3E}">
        <p14:creationId xmlns:p14="http://schemas.microsoft.com/office/powerpoint/2010/main" val="6617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2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(2 clusters)</a:t>
            </a:r>
          </a:p>
          <a:p>
            <a:pPr marL="711200" indent="-7112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Dominant direction finds very distinct clusters</a:t>
            </a:r>
          </a:p>
          <a:p>
            <a:pPr marL="711200" indent="-711200" eaLnBrk="1" hangingPunct="1">
              <a:lnSpc>
                <a:spcPct val="120000"/>
              </a:lnSpc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Skewer through meatballs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(in point cloud space)</a:t>
            </a:r>
          </a:p>
          <a:p>
            <a:pPr marL="711200" indent="-7112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Shows up clearly in scores plot</a:t>
            </a:r>
          </a:p>
          <a:p>
            <a:pPr marL="711200" indent="-7112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important use of scores plot is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finding such structure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7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382000" cy="51816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Toy Example with more clusters: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1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6113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2489" r="7579"/>
          <a:stretch>
            <a:fillRect/>
          </a:stretch>
        </p:blipFill>
        <p:spPr>
          <a:xfrm>
            <a:off x="2443163" y="1531938"/>
            <a:ext cx="5005387" cy="7535862"/>
          </a:xfrm>
          <a:noFill/>
        </p:spPr>
      </p:pic>
    </p:spTree>
    <p:extLst>
      <p:ext uri="{BB962C8B-B14F-4D97-AF65-F5344CB8AC3E}">
        <p14:creationId xmlns:p14="http://schemas.microsoft.com/office/powerpoint/2010/main" val="109197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382000" cy="51816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 revealed by 2d scatterplots (4 clusters):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3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3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3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7137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6316" r="13382"/>
          <a:stretch>
            <a:fillRect/>
          </a:stretch>
        </p:blipFill>
        <p:spPr>
          <a:xfrm>
            <a:off x="1066800" y="1447800"/>
            <a:ext cx="7104063" cy="5856288"/>
          </a:xfrm>
          <a:noFill/>
        </p:spPr>
      </p:pic>
    </p:spTree>
    <p:extLst>
      <p:ext uri="{BB962C8B-B14F-4D97-AF65-F5344CB8AC3E}">
        <p14:creationId xmlns:p14="http://schemas.microsoft.com/office/powerpoint/2010/main" val="256588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Caution:  there are limitations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Revealed by NCI60 data</a:t>
            </a:r>
          </a:p>
          <a:p>
            <a:pPr marL="1066800" lvl="1" indent="-6096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Microarray data</a:t>
            </a:r>
          </a:p>
          <a:p>
            <a:pPr marL="1066800" lvl="1" indent="-6096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 8 known different cancer types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Could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separate out clusters</a:t>
            </a:r>
          </a:p>
          <a:p>
            <a:pPr marL="1066800" lvl="1" indent="-609600" eaLnBrk="1" hangingPunct="1">
              <a:lnSpc>
                <a:spcPct val="110000"/>
              </a:lnSpc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specialized DWD directions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mostly not found using PCA</a:t>
            </a:r>
          </a:p>
          <a:p>
            <a:pPr marL="1066800" lvl="1" indent="-6096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only finds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dirn</a:t>
            </a:r>
            <a:r>
              <a:rPr lang="en-US" i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of max variation</a:t>
            </a:r>
          </a:p>
          <a:p>
            <a:pPr marL="1066800" lvl="1" indent="-6096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Does </a:t>
            </a:r>
            <a:r>
              <a:rPr lang="en-US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use class label information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Robust PCA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7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8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9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0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2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3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4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5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6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7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8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9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0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1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2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3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4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5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6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7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7678" name="Picture 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2" t="2527" r="7137"/>
          <a:stretch>
            <a:fillRect/>
          </a:stretch>
        </p:blipFill>
        <p:spPr>
          <a:xfrm>
            <a:off x="990600" y="762000"/>
            <a:ext cx="7259638" cy="6661150"/>
          </a:xfrm>
          <a:noFill/>
        </p:spPr>
      </p:pic>
      <p:sp>
        <p:nvSpPr>
          <p:cNvPr id="27679" name="Line 34"/>
          <p:cNvSpPr>
            <a:spLocks noChangeShapeType="1"/>
          </p:cNvSpPr>
          <p:nvPr/>
        </p:nvSpPr>
        <p:spPr bwMode="auto">
          <a:xfrm>
            <a:off x="2971800" y="1524000"/>
            <a:ext cx="28194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80" name="Line 35"/>
          <p:cNvSpPr>
            <a:spLocks noChangeShapeType="1"/>
          </p:cNvSpPr>
          <p:nvPr/>
        </p:nvSpPr>
        <p:spPr bwMode="auto">
          <a:xfrm flipH="1">
            <a:off x="7543800" y="2819400"/>
            <a:ext cx="0" cy="2057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81" name="Line 36"/>
          <p:cNvSpPr>
            <a:spLocks noChangeShapeType="1"/>
          </p:cNvSpPr>
          <p:nvPr/>
        </p:nvSpPr>
        <p:spPr bwMode="auto">
          <a:xfrm flipH="1" flipV="1">
            <a:off x="2971800" y="6172200"/>
            <a:ext cx="27432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82" name="Text Box 37"/>
          <p:cNvSpPr txBox="1">
            <a:spLocks noChangeArrowheads="1"/>
          </p:cNvSpPr>
          <p:nvPr/>
        </p:nvSpPr>
        <p:spPr bwMode="auto">
          <a:xfrm>
            <a:off x="3962400" y="1219200"/>
            <a:ext cx="11430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600" smtClean="0">
                <a:solidFill>
                  <a:srgbClr val="0000FF"/>
                </a:solidFill>
              </a:rPr>
              <a:t>Rescale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600" smtClean="0">
                <a:solidFill>
                  <a:srgbClr val="0000FF"/>
                </a:solidFill>
              </a:rPr>
              <a:t>Coords</a:t>
            </a:r>
          </a:p>
        </p:txBody>
      </p:sp>
      <p:sp>
        <p:nvSpPr>
          <p:cNvPr id="27683" name="Text Box 38"/>
          <p:cNvSpPr txBox="1">
            <a:spLocks noChangeArrowheads="1"/>
          </p:cNvSpPr>
          <p:nvPr/>
        </p:nvSpPr>
        <p:spPr bwMode="auto">
          <a:xfrm>
            <a:off x="3962400" y="5867400"/>
            <a:ext cx="10668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600" smtClean="0">
                <a:solidFill>
                  <a:srgbClr val="0000FF"/>
                </a:solidFill>
              </a:rPr>
              <a:t>Unscale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600" smtClean="0">
                <a:solidFill>
                  <a:srgbClr val="0000FF"/>
                </a:solidFill>
              </a:rPr>
              <a:t>Coords</a:t>
            </a:r>
          </a:p>
        </p:txBody>
      </p:sp>
      <p:sp>
        <p:nvSpPr>
          <p:cNvPr id="27684" name="Text Box 39"/>
          <p:cNvSpPr txBox="1">
            <a:spLocks noChangeArrowheads="1"/>
          </p:cNvSpPr>
          <p:nvPr/>
        </p:nvSpPr>
        <p:spPr bwMode="auto">
          <a:xfrm>
            <a:off x="6477000" y="35814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smtClean="0">
                <a:solidFill>
                  <a:srgbClr val="0000FF"/>
                </a:solidFill>
              </a:rPr>
              <a:t>Spherical    PCA</a:t>
            </a:r>
          </a:p>
        </p:txBody>
      </p:sp>
    </p:spTree>
    <p:extLst>
      <p:ext uri="{BB962C8B-B14F-4D97-AF65-F5344CB8AC3E}">
        <p14:creationId xmlns:p14="http://schemas.microsoft.com/office/powerpoint/2010/main" val="322410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305800" cy="55626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Specific DWD directions, for NCI60 Data: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Separation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Cancer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Types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endParaRPr lang="en-US" sz="28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9185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6316" r="15166"/>
          <a:stretch>
            <a:fillRect/>
          </a:stretch>
        </p:blipFill>
        <p:spPr>
          <a:xfrm>
            <a:off x="2590800" y="1600200"/>
            <a:ext cx="6307138" cy="5495925"/>
          </a:xfrm>
          <a:noFill/>
        </p:spPr>
      </p:pic>
    </p:spTree>
    <p:extLst>
      <p:ext uri="{BB962C8B-B14F-4D97-AF65-F5344CB8AC3E}">
        <p14:creationId xmlns:p14="http://schemas.microsoft.com/office/powerpoint/2010/main" val="63378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305800" cy="55626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directions, for NCI60 Data: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PC2: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Melanoma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PC1-3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z="2800" smtClean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Leukemia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0209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6316" r="15166"/>
          <a:stretch>
            <a:fillRect/>
          </a:stretch>
        </p:blipFill>
        <p:spPr>
          <a:xfrm>
            <a:off x="2590800" y="1600200"/>
            <a:ext cx="6307138" cy="5495925"/>
          </a:xfrm>
          <a:noFill/>
        </p:spPr>
      </p:pic>
    </p:spTree>
    <p:extLst>
      <p:ext uri="{BB962C8B-B14F-4D97-AF65-F5344CB8AC3E}">
        <p14:creationId xmlns:p14="http://schemas.microsoft.com/office/powerpoint/2010/main" val="424537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305800" cy="55626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Off Diagonal PC1-4 &amp; 5-8, NCI60 Data: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 &amp; 5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Renal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Leukemia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(separated)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PC2: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Melanoma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3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3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1233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6316" r="15166"/>
          <a:stretch>
            <a:fillRect/>
          </a:stretch>
        </p:blipFill>
        <p:spPr>
          <a:xfrm>
            <a:off x="2590800" y="1600200"/>
            <a:ext cx="6307138" cy="5495925"/>
          </a:xfrm>
          <a:noFill/>
        </p:spPr>
      </p:pic>
    </p:spTree>
    <p:extLst>
      <p:ext uri="{BB962C8B-B14F-4D97-AF65-F5344CB8AC3E}">
        <p14:creationId xmlns:p14="http://schemas.microsoft.com/office/powerpoint/2010/main" val="416610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Lesson: 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is limited at finding clusters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Revealed by NCI60 data</a:t>
            </a:r>
          </a:p>
          <a:p>
            <a:pPr marL="1066800" lvl="1" indent="-6096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Microarray data</a:t>
            </a:r>
          </a:p>
          <a:p>
            <a:pPr marL="1066800" lvl="1" indent="-6096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 8 known different cancer types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does </a:t>
            </a:r>
            <a:r>
              <a:rPr lang="en-US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find all 8 clusters</a:t>
            </a:r>
            <a:endParaRPr lang="en-US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066800" lvl="1" indent="-6096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only finds </a:t>
            </a:r>
            <a:r>
              <a:rPr lang="en-US" i="1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dirn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i="1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max variation</a:t>
            </a:r>
          </a:p>
          <a:p>
            <a:pPr marL="1066800" lvl="1" indent="-6096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Does </a:t>
            </a:r>
            <a:r>
              <a:rPr lang="en-US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use class label information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deeper example:</a:t>
            </a:r>
          </a:p>
          <a:p>
            <a:pPr marL="711200" indent="-711200" algn="ctr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Mass Flux Data</a:t>
            </a:r>
          </a:p>
          <a:p>
            <a:pPr marL="711200" indent="-711200" eaLnBrk="1" hangingPunct="1">
              <a:lnSpc>
                <a:spcPct val="12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from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Enrica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Bellone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1066800" lvl="1" indent="-609600" eaLnBrk="1" hangingPunct="1">
              <a:lnSpc>
                <a:spcPct val="12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National Center for Atmospheric Research</a:t>
            </a:r>
          </a:p>
          <a:p>
            <a:pPr marL="711200" indent="-711200" eaLnBrk="1" hangingPunct="1">
              <a:lnSpc>
                <a:spcPct val="120000"/>
              </a:lnSpc>
            </a:pP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Mass Flux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quantifying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cloud types</a:t>
            </a:r>
          </a:p>
          <a:p>
            <a:pPr marL="711200" indent="-711200" eaLnBrk="1" hangingPunct="1">
              <a:lnSpc>
                <a:spcPct val="12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does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mass change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when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moving into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cloud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8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2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382000" cy="51816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of Mass Flux Data: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30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30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30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30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30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4305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2489" r="7579"/>
          <a:stretch>
            <a:fillRect/>
          </a:stretch>
        </p:blipFill>
        <p:spPr>
          <a:xfrm>
            <a:off x="2443163" y="1531938"/>
            <a:ext cx="5005387" cy="7535862"/>
          </a:xfrm>
          <a:noFill/>
        </p:spPr>
      </p:pic>
    </p:spTree>
    <p:extLst>
      <p:ext uri="{BB962C8B-B14F-4D97-AF65-F5344CB8AC3E}">
        <p14:creationId xmlns:p14="http://schemas.microsoft.com/office/powerpoint/2010/main" val="322555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 of PCA of Mass Flux Data: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Captures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 Mountain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hape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PC1:	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Generally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overall height of peak</a:t>
            </a:r>
          </a:p>
          <a:p>
            <a:pPr marL="1066800" lvl="1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shows up nicely in mean +- plot  (2nd col)</a:t>
            </a:r>
          </a:p>
          <a:p>
            <a:pPr marL="1066800" lvl="1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apparent clusters in scores plot</a:t>
            </a:r>
          </a:p>
          <a:p>
            <a:pPr marL="1066800" lvl="1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Are those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really there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</a:p>
          <a:p>
            <a:pPr marL="1066800" lvl="1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If so, could lead to interesting discovery</a:t>
            </a:r>
          </a:p>
          <a:p>
            <a:pPr marL="1066800" lvl="1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If not, could waste effort in investigation 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2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7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 of PCA of Mass Flux Data: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PC2: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Location of peak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 mean +- plot very useful here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PC3: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Width adjustment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 see most clearly in mean +- plot</a:t>
            </a:r>
          </a:p>
          <a:p>
            <a:pPr marL="711200" indent="-711200" eaLnBrk="1" hangingPunct="1">
              <a:lnSpc>
                <a:spcPct val="110000"/>
              </a:lnSpc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Maybe non-linear modes of variation???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4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5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5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5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3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Return to Investigation of PC1 Clusters: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see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bumps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smooth histogram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Question:  </a:t>
            </a:r>
          </a:p>
          <a:p>
            <a:pPr marL="711200" indent="-711200" algn="ctr" eaLnBrk="1" hangingPunct="1">
              <a:buFontTx/>
              <a:buNone/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structure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</a:t>
            </a:r>
          </a:p>
          <a:p>
            <a:pPr marL="711200" indent="-711200" algn="ctr" eaLnBrk="1" hangingPunct="1">
              <a:buFontTx/>
              <a:buNone/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sampling variability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Approach:    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(SIgnificance of ZERo crossings of deriv.)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2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Major Settings: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“Histograms”</a:t>
            </a: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Nonparametric Regression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“Scatterplot Smoothing”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Robust PCA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Elliptical PCA for cornea data: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 PC2,    Elliptical PC2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" name="NORM200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400" y="1981200"/>
            <a:ext cx="2057688" cy="4344006"/>
          </a:xfrm>
          <a:prstGeom prst="rect">
            <a:avLst/>
          </a:prstGeom>
        </p:spPr>
      </p:pic>
      <p:pic>
        <p:nvPicPr>
          <p:cNvPr id="5" name="NORM222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8912" y="1981200"/>
            <a:ext cx="2057688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5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Thicknesses of Postage Stamps 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Produced in Mexico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~ 70 years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During 1800s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Paper produced in several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factories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many factories?   (Records lost)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Brought to statistical literature by: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Izenman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Sommer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(1988)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9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histogram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“Oversmoothed”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 Width too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large?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Miss important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structure?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9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9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9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15393" name="Picture 38" descr="StampsHistBWidth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41148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6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histogram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Smaller binwidth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2 modes?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factories making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the paper?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16417" name="Picture 32" descr="StampsHistBWidt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41148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3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histogram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Smaller binwidth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6 modes?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 factories making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the paper?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17441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41148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27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histogram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 smaller binwidth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many modes?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Really believe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modes are “there”?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 just sampling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variation?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6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6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6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18465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9925"/>
            <a:ext cx="41148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6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Critical Issue for histograms: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binwidth  (well understood?)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8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8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8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8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8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StampsHistBWidth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2590799"/>
            <a:ext cx="4953000" cy="385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4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Less Well Understood issue: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bin location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impact on number of modes (2-7)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for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binwidth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0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1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StampsHistLo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3124200"/>
            <a:ext cx="4114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bin location: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is going on?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Compare with </a:t>
            </a:r>
            <a:r>
              <a:rPr lang="en-US" i="1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3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3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3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3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3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StampsHistLocKD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3124200"/>
            <a:ext cx="4114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3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Compare shifts with </a:t>
            </a:r>
            <a:r>
              <a:rPr lang="en-US" i="1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7 mode shift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Peaks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 up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with bin centers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shifted histo’s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find peaks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2561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11513"/>
            <a:ext cx="41148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8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Compare shifts with </a:t>
            </a:r>
            <a:r>
              <a:rPr lang="en-US" i="1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2 (3?) mode shift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Peaks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between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bins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shifted histo’s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miss peaks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3585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3211513"/>
            <a:ext cx="408622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76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Big Picture View of PCA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Above View: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finds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optimal directions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point cloud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Maximize projected variation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Minimize residual variation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(same by Pythagorean Theorem)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Notes: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 useful insights about data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Shows can compute for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any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point cloud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there are other views. 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3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 Drawbacks: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to choose bin width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to choose bin location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</a:t>
            </a:r>
            <a:r>
              <a:rPr lang="en-US" i="1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reveals structure 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should use that, instead of histo</a:t>
            </a: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Name:  Kernel Density Estimate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60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60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60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60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60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60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8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Data: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Stony (</a:t>
            </a:r>
            <a:r>
              <a:rPr lang="en-US" strike="sngStrike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metal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Meteor</a:t>
            </a:r>
            <a:r>
              <a:rPr lang="en-US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ites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(hit the earth)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have a chunk of rock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“% of silica”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how many sources?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Only 22 rocks…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 hopeless?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Brought to statistical literature by: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and Gaskins (1980)</a:t>
            </a: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0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Represent points by </a:t>
            </a:r>
            <a:r>
              <a:rPr lang="en-US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 bars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 are data “more dense”?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5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5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5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5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5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5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5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66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0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Put </a:t>
            </a: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probability mass 1/n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at each point</a:t>
            </a:r>
            <a:endParaRPr lang="en-US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 piece of “density”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7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8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76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96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 </a:t>
            </a: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pieces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estimate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3 modes (rock sources)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87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5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Mathematical Notation: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Window shape given by “kernel”,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Window width given by “bandwidth”,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33600" y="1600200"/>
          <a:ext cx="45593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2" name="Equation" r:id="rId4" imgW="1434960" imgH="431640" progId="Equation.3">
                  <p:embed/>
                </p:oleObj>
              </mc:Choice>
              <mc:Fallback>
                <p:oleObj name="Equation" r:id="rId4" imgW="1434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600200"/>
                        <a:ext cx="45593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657600" y="4419600"/>
          <a:ext cx="2662238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3" name="Equation" r:id="rId6" imgW="1028520" imgH="431640" progId="Equation.3">
                  <p:embed/>
                </p:oleObj>
              </mc:Choice>
              <mc:Fallback>
                <p:oleObj name="Equation" r:id="rId6" imgW="10285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419600"/>
                        <a:ext cx="2662238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8001000" y="5486400"/>
          <a:ext cx="381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4" name="Equation" r:id="rId8" imgW="126720" imgH="177480" progId="Equation.3">
                  <p:embed/>
                </p:oleObj>
              </mc:Choice>
              <mc:Fallback>
                <p:oleObj name="Equation" r:id="rId8" imgW="126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486400"/>
                        <a:ext cx="381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74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kernel (window shape)?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Controversial issue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Want Computational Speed?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Want Statistical Efficiency?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Want smooth estimates?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is more, but personal choice: 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Gaussian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verall Reference: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Wand and Jones (1994)</a:t>
            </a: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2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2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2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2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2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45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important to performance</a:t>
            </a: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Fundamental Issue: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modes are “really there”?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5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5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5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StampsKD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2057400"/>
            <a:ext cx="4114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6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to use histograms if you must: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 (minimizes bin edge effect)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Human eye is OK at “post-smoothing”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4" name="StampsHistBWidth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0"/>
            <a:ext cx="4114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25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Major Settings: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“Histograms”</a:t>
            </a: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Nonparametric Regression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“Scatterplot Smoothing”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80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Big Picture View of PCA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Alternate Viewpoint:    Gaussian Likelihood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When data are multivariate Gaussian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finds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axes of ellipt</a:t>
            </a:r>
            <a:r>
              <a:rPr lang="en-US" i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 contours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of Probability Density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Maximum Likelihood Estimate</a:t>
            </a:r>
            <a:endParaRPr lang="en-US" i="1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endParaRPr lang="en-US" i="1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Mistaken idea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  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only useful for Gaussian data 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9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5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Bralower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Fossil Data</a:t>
            </a: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Prof. of Geosciences</a:t>
            </a:r>
          </a:p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Penn. State Univ.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2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2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2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164866" name="Picture 2" descr="http://www3.geosc.psu.edu/people/faculty/personalpages/tbralower/images/Copy2ofTimothy_Bralower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09800"/>
            <a:ext cx="2943225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3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Bralower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Fossil Data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Global Climate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Time scale of millions of years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points are fossil shells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Dated by surrounding material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Ratio of Isotopes of Strontium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(differences in 4</a:t>
            </a:r>
            <a:r>
              <a:rPr lang="en-US" baseline="30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decimal point!)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Surrogate for Sea Level (Ice Ages)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seem to have structure…</a:t>
            </a:r>
          </a:p>
          <a:p>
            <a:pPr marL="711200" indent="-711200" eaLnBrk="1" hangingPunct="1"/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2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2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2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8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Bralower Fossil Data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4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48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b="47009"/>
          <a:stretch>
            <a:fillRect/>
          </a:stretch>
        </p:blipFill>
        <p:spPr bwMode="auto">
          <a:xfrm>
            <a:off x="762000" y="1752600"/>
            <a:ext cx="75533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74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Bralower Fossil Data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Way to bring out structure: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 the data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Methods of smoothing?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Local Averages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Splines (several types)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Fourier – trim high frequencies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bases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Also controversial</a:t>
            </a: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7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7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6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Bralower Fossil Data – some smooths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68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3" b="4274"/>
          <a:stretch>
            <a:fillRect/>
          </a:stretch>
        </p:blipFill>
        <p:spPr bwMode="auto">
          <a:xfrm>
            <a:off x="838200" y="1676400"/>
            <a:ext cx="75533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49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simple approach:  local averages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Given data: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 in regression form: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to estimate            ?</a:t>
            </a:r>
          </a:p>
        </p:txBody>
      </p:sp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050" name="Object 33"/>
          <p:cNvGraphicFramePr>
            <a:graphicFrameLocks noChangeAspect="1"/>
          </p:cNvGraphicFramePr>
          <p:nvPr/>
        </p:nvGraphicFramePr>
        <p:xfrm>
          <a:off x="3048000" y="1981200"/>
          <a:ext cx="4152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56" name="Equation" r:id="rId4" imgW="1384200" imgH="228600" progId="Equation.3">
                  <p:embed/>
                </p:oleObj>
              </mc:Choice>
              <mc:Fallback>
                <p:oleObj name="Equation" r:id="rId4" imgW="1384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981200"/>
                        <a:ext cx="41529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4"/>
          <p:cNvGraphicFramePr>
            <a:graphicFrameLocks noChangeAspect="1"/>
          </p:cNvGraphicFramePr>
          <p:nvPr/>
        </p:nvGraphicFramePr>
        <p:xfrm>
          <a:off x="1828800" y="4038600"/>
          <a:ext cx="4914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57" name="Equation" r:id="rId6" imgW="1638000" imgH="228600" progId="Equation.3">
                  <p:embed/>
                </p:oleObj>
              </mc:Choice>
              <mc:Fallback>
                <p:oleObj name="Equation" r:id="rId6" imgW="1638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38600"/>
                        <a:ext cx="49149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35"/>
          <p:cNvGraphicFramePr>
            <a:graphicFrameLocks noChangeAspect="1"/>
          </p:cNvGraphicFramePr>
          <p:nvPr/>
        </p:nvGraphicFramePr>
        <p:xfrm>
          <a:off x="3810000" y="5486400"/>
          <a:ext cx="9906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58" name="Equation" r:id="rId8" imgW="330120" imgH="215640" progId="Equation.3">
                  <p:embed/>
                </p:oleObj>
              </mc:Choice>
              <mc:Fallback>
                <p:oleObj name="Equation" r:id="rId8" imgW="330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5486400"/>
                        <a:ext cx="9906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79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0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simple approach:  local averages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Given a kernel window function: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Estimate the curve    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a         weighted local average:</a:t>
            </a:r>
          </a:p>
          <a:p>
            <a:pPr marL="711200" indent="-711200" algn="ctr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8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2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3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4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5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6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7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8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9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90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9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92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93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94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95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96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97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98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99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00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01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02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03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04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05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06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07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08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09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038600" y="3124200"/>
          <a:ext cx="9906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2" name="Equation" r:id="rId4" imgW="330120" imgH="215640" progId="Equation.3">
                  <p:embed/>
                </p:oleObj>
              </mc:Choice>
              <mc:Fallback>
                <p:oleObj name="Equation" r:id="rId4" imgW="330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124200"/>
                        <a:ext cx="9906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4"/>
          <p:cNvGraphicFramePr>
            <a:graphicFrameLocks noChangeAspect="1"/>
          </p:cNvGraphicFramePr>
          <p:nvPr/>
        </p:nvGraphicFramePr>
        <p:xfrm>
          <a:off x="3581400" y="4343400"/>
          <a:ext cx="4114800" cy="230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3" name="Equation" r:id="rId6" imgW="1498320" imgH="838080" progId="Equation.3">
                  <p:embed/>
                </p:oleObj>
              </mc:Choice>
              <mc:Fallback>
                <p:oleObj name="Equation" r:id="rId6" imgW="149832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343400"/>
                        <a:ext cx="4114800" cy="230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5"/>
          <p:cNvGraphicFramePr>
            <a:graphicFrameLocks noChangeAspect="1"/>
          </p:cNvGraphicFramePr>
          <p:nvPr/>
        </p:nvGraphicFramePr>
        <p:xfrm>
          <a:off x="2514600" y="3733800"/>
          <a:ext cx="647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4" name="Equation" r:id="rId8" imgW="215640" imgH="228600" progId="Equation.3">
                  <p:embed/>
                </p:oleObj>
              </mc:Choice>
              <mc:Fallback>
                <p:oleObj name="Equation" r:id="rId8" imgW="215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733800"/>
                        <a:ext cx="6477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6"/>
          <p:cNvGraphicFramePr>
            <a:graphicFrameLocks noChangeAspect="1"/>
          </p:cNvGraphicFramePr>
          <p:nvPr/>
        </p:nvGraphicFramePr>
        <p:xfrm>
          <a:off x="5562600" y="1828800"/>
          <a:ext cx="2882900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5" name="Equation" r:id="rId10" imgW="1041120" imgH="431640" progId="Equation.3">
                  <p:embed/>
                </p:oleObj>
              </mc:Choice>
              <mc:Fallback>
                <p:oleObj name="Equation" r:id="rId10" imgW="10411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828800"/>
                        <a:ext cx="2882900" cy="119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80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representation of local average:</a:t>
            </a: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Given kernel window weights,</a:t>
            </a: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Local constant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fit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data:</a:t>
            </a: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05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06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07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08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09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0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1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2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4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5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6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7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8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9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0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1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2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3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4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5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6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7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8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9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30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31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1219200" y="4114800"/>
          <a:ext cx="6381750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82" name="Equation" r:id="rId4" imgW="2323800" imgH="431640" progId="Equation.3">
                  <p:embed/>
                </p:oleObj>
              </mc:Choice>
              <mc:Fallback>
                <p:oleObj name="Equation" r:id="rId4" imgW="2323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114800"/>
                        <a:ext cx="6381750" cy="118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6"/>
          <p:cNvGraphicFramePr>
            <a:graphicFrameLocks noChangeAspect="1"/>
          </p:cNvGraphicFramePr>
          <p:nvPr/>
        </p:nvGraphicFramePr>
        <p:xfrm>
          <a:off x="5943600" y="2286000"/>
          <a:ext cx="2882900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83" name="Equation" r:id="rId6" imgW="1041120" imgH="431640" progId="Equation.3">
                  <p:embed/>
                </p:oleObj>
              </mc:Choice>
              <mc:Fallback>
                <p:oleObj name="Equation" r:id="rId6" imgW="10411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286000"/>
                        <a:ext cx="2882900" cy="119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20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Local Constant Fits (visually):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“Moving Average”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Window width      is critical (~ k.d.e.)</a:t>
            </a:r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5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5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5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5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5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3886200" y="1981200"/>
          <a:ext cx="39846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5" name="Equation" r:id="rId6" imgW="126720" imgH="177480" progId="Equation.3">
                  <p:embed/>
                </p:oleObj>
              </mc:Choice>
              <mc:Fallback>
                <p:oleObj name="Equation" r:id="rId6" imgW="126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981200"/>
                        <a:ext cx="398463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PRMovie2a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2514600"/>
            <a:ext cx="5334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8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variation:</a:t>
            </a:r>
          </a:p>
          <a:p>
            <a:pPr marL="711200" indent="-711200" algn="ctr" eaLnBrk="1" hangingPunct="1">
              <a:buFontTx/>
              <a:buNone/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Local linear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fit to data: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Given kernel window weights,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2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3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4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5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6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7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8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9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0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2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3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4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5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6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7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8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9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70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71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72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73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74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75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76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77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78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79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609600" y="4114800"/>
          <a:ext cx="7602538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0" name="Equation" r:id="rId4" imgW="2768400" imgH="431640" progId="Equation.3">
                  <p:embed/>
                </p:oleObj>
              </mc:Choice>
              <mc:Fallback>
                <p:oleObj name="Equation" r:id="rId4" imgW="2768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14800"/>
                        <a:ext cx="7602538" cy="118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/>
          <p:cNvGraphicFramePr>
            <a:graphicFrameLocks noChangeAspect="1"/>
          </p:cNvGraphicFramePr>
          <p:nvPr/>
        </p:nvGraphicFramePr>
        <p:xfrm>
          <a:off x="5943600" y="2286000"/>
          <a:ext cx="2882900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1" name="Equation" r:id="rId6" imgW="1041120" imgH="431640" progId="Equation.3">
                  <p:embed/>
                </p:oleObj>
              </mc:Choice>
              <mc:Fallback>
                <p:oleObj name="Equation" r:id="rId6" imgW="10411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286000"/>
                        <a:ext cx="2882900" cy="119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46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Big Picture View of PCA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check for Gaussian distribution: 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Standardized parallel coordinate plot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Subtract coordinate wise median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(robust version of mean)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(not good as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point cloud center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now only looking at coordinates)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Divide by MAD / MAD(N(0,1))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(put on same scale as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standard deviation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See if data stays in range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to +3 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2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1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Local Linear Fits (visually):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“Intercept of Moving Fit Line”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Window width      is critical (~ k.d.e.)</a:t>
            </a:r>
          </a:p>
        </p:txBody>
      </p:sp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0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0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0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3886200" y="1981200"/>
          <a:ext cx="39846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3" name="Equation" r:id="rId6" imgW="126720" imgH="177480" progId="Equation.3">
                  <p:embed/>
                </p:oleObj>
              </mc:Choice>
              <mc:Fallback>
                <p:oleObj name="Equation" r:id="rId6" imgW="126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981200"/>
                        <a:ext cx="398463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PRMovie2b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2590800"/>
            <a:ext cx="5334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3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variation: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“Intercept of Moving Polynomial Fit”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Window width      is critical (~ k.d.e.)</a:t>
            </a:r>
          </a:p>
        </p:txBody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2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2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2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2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2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2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2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/>
        </p:nvGraphicFramePr>
        <p:xfrm>
          <a:off x="3886200" y="1981200"/>
          <a:ext cx="39846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6" name="Equation" r:id="rId6" imgW="126720" imgH="177480" progId="Equation.3">
                  <p:embed/>
                </p:oleObj>
              </mc:Choice>
              <mc:Fallback>
                <p:oleObj name="Equation" r:id="rId6" imgW="126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981200"/>
                        <a:ext cx="398463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PRMovie2c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2590800"/>
            <a:ext cx="5334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Local Polynomial Smoothing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is best polynomial degree?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Once again controversial…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Advocates for all of  0, 1, 2, 3.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Depends on personal weighting of factors involved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reference:</a:t>
            </a:r>
          </a:p>
          <a:p>
            <a:pPr marL="400050" lvl="1" indent="0" algn="ctr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Fan &amp;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Gijbels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(1995)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Personal choice:  degree 1, local linear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49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Bralower Fossils – local linear smooths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89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3" b="4274"/>
          <a:stretch>
            <a:fillRect/>
          </a:stretch>
        </p:blipFill>
        <p:spPr bwMode="auto">
          <a:xfrm>
            <a:off x="838200" y="1676400"/>
            <a:ext cx="75533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03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Smooths of Bralower Fossil Data:</a:t>
            </a:r>
          </a:p>
          <a:p>
            <a:pPr marL="711200" indent="-711200" eaLnBrk="1" hangingPunct="1"/>
            <a:r>
              <a:rPr lang="en-US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Oversmoothed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misses structure</a:t>
            </a:r>
          </a:p>
          <a:p>
            <a:pPr marL="711200" indent="-711200" eaLnBrk="1" hangingPunct="1"/>
            <a:r>
              <a:rPr lang="en-US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Undersmoothed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feels sampling noise?</a:t>
            </a:r>
          </a:p>
          <a:p>
            <a:pPr marL="711200" indent="-711200" eaLnBrk="1" hangingPunct="1"/>
            <a:r>
              <a:rPr lang="en-US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About right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shows 2 valleys: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seems clear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 other one really there?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question as above…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0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important to performance</a:t>
            </a: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Fundamental Issue: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modes are “really there”?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4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5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5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5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StampsKD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2057400"/>
            <a:ext cx="4114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8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important to performance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Based Choice?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Controversial Issue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Many recommendations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Suggested Reference: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Jones,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Sheather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(1996)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Never a consensus…</a:t>
            </a: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Alternate Choice: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Consider all of them!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look at whole spectrum of smooths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see different structure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different smoothing levels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Connection to </a:t>
            </a:r>
            <a:r>
              <a:rPr lang="en-US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Stamps data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many modes?</a:t>
            </a:r>
          </a:p>
          <a:p>
            <a:pPr marL="1111250" lvl="1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answers are there….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23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0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1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2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3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4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6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7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8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9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0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1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2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3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4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5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6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7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8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9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60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61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62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63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40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488238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4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Fundamental Question</a:t>
            </a:r>
          </a:p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For both of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Estimation:   “Histograms”</a:t>
            </a:r>
          </a:p>
          <a:p>
            <a:pPr marL="711200" indent="-7112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Regression:    “Scatterplot Smoothing”</a:t>
            </a:r>
          </a:p>
          <a:p>
            <a:pPr marL="711200" indent="-7112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bumps are “really there”?</a:t>
            </a:r>
          </a:p>
          <a:p>
            <a:pPr marL="711200" indent="-7112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vs.  “artifacts of sampling noise”?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8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LGC Sans"/>
        <a:cs typeface="DejaVu LGC Sans"/>
      </a:majorFont>
      <a:minorFont>
        <a:latin typeface="Arial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LGC Sans"/>
        <a:cs typeface="DejaVu LGC Sans"/>
      </a:majorFont>
      <a:minorFont>
        <a:latin typeface="Arial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3364</TotalTime>
  <Words>3471</Words>
  <Application>Microsoft Office PowerPoint</Application>
  <PresentationFormat>On-screen Show (4:3)</PresentationFormat>
  <Paragraphs>1046</Paragraphs>
  <Slides>129</Slides>
  <Notes>129</Notes>
  <HiddenSlides>0</HiddenSlides>
  <MMClips>20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8" baseType="lpstr">
      <vt:lpstr>1_Default Design</vt:lpstr>
      <vt:lpstr>3_Default Design</vt:lpstr>
      <vt:lpstr>7_Default Design</vt:lpstr>
      <vt:lpstr>8_Default Design</vt:lpstr>
      <vt:lpstr>9_Default Design</vt:lpstr>
      <vt:lpstr>Default Design</vt:lpstr>
      <vt:lpstr>Office Theme</vt:lpstr>
      <vt:lpstr>1_Office Theme</vt:lpstr>
      <vt:lpstr>Equation</vt:lpstr>
      <vt:lpstr>Statistics – O. R. 891 Object Oriented Data Analysis</vt:lpstr>
      <vt:lpstr>Cornea Data</vt:lpstr>
      <vt:lpstr>Robust PCA</vt:lpstr>
      <vt:lpstr>Aside On Visualization</vt:lpstr>
      <vt:lpstr>Robust PCA</vt:lpstr>
      <vt:lpstr>Robust PCA</vt:lpstr>
      <vt:lpstr>Big Picture View of PCA</vt:lpstr>
      <vt:lpstr>Big Picture View of PCA</vt:lpstr>
      <vt:lpstr>Big Picture View of PCA</vt:lpstr>
      <vt:lpstr>Big Picture View of PCA</vt:lpstr>
      <vt:lpstr>Big Picture View of PCA</vt:lpstr>
      <vt:lpstr>Big Picture View of PCA</vt:lpstr>
      <vt:lpstr>Big Picture View of PCA</vt:lpstr>
      <vt:lpstr>Correlation PCA</vt:lpstr>
      <vt:lpstr>Correlation PCA</vt:lpstr>
      <vt:lpstr>Correlation PCA</vt:lpstr>
      <vt:lpstr>Transformations</vt:lpstr>
      <vt:lpstr>Transformations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Transformations</vt:lpstr>
      <vt:lpstr>Transformations</vt:lpstr>
      <vt:lpstr>Transformations</vt:lpstr>
      <vt:lpstr>Transformations</vt:lpstr>
      <vt:lpstr>Transformations</vt:lpstr>
      <vt:lpstr>Transformations</vt:lpstr>
      <vt:lpstr>Transformations</vt:lpstr>
      <vt:lpstr>Transformations</vt:lpstr>
      <vt:lpstr>Transformations</vt:lpstr>
      <vt:lpstr>Transformations</vt:lpstr>
      <vt:lpstr>Transformations</vt:lpstr>
      <vt:lpstr>Transformations</vt:lpstr>
      <vt:lpstr>Transformations</vt:lpstr>
      <vt:lpstr>Transformations</vt:lpstr>
      <vt:lpstr>Clusters in data</vt:lpstr>
      <vt:lpstr>PCA to find clusters</vt:lpstr>
      <vt:lpstr>PCA to find clusters</vt:lpstr>
      <vt:lpstr>PCA to find clusters</vt:lpstr>
      <vt:lpstr>PCA to find clusters</vt:lpstr>
      <vt:lpstr>PCA to find clusters</vt:lpstr>
      <vt:lpstr>PCA to find clusters</vt:lpstr>
      <vt:lpstr>PCA to find clusters</vt:lpstr>
      <vt:lpstr>PCA to find clusters</vt:lpstr>
      <vt:lpstr>PCA to find clusters</vt:lpstr>
      <vt:lpstr>PCA to find clusters</vt:lpstr>
      <vt:lpstr>PCA to find clusters</vt:lpstr>
      <vt:lpstr>PCA to find clusters</vt:lpstr>
      <vt:lpstr>PCA to find clusters</vt:lpstr>
      <vt:lpstr>PCA to find clusters</vt:lpstr>
      <vt:lpstr>Statistical Smoothing</vt:lpstr>
      <vt:lpstr>Density Estimation</vt:lpstr>
      <vt:lpstr>Density Estimation</vt:lpstr>
      <vt:lpstr>Density Estimation</vt:lpstr>
      <vt:lpstr>Density Estimation</vt:lpstr>
      <vt:lpstr>Density Estimation</vt:lpstr>
      <vt:lpstr>Density Estimation</vt:lpstr>
      <vt:lpstr>Histograms</vt:lpstr>
      <vt:lpstr>Histograms</vt:lpstr>
      <vt:lpstr>Density Estimation</vt:lpstr>
      <vt:lpstr>Density Estimation</vt:lpstr>
      <vt:lpstr>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Density Estimation</vt:lpstr>
      <vt:lpstr>Statistical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Kernel Density Estimation</vt:lpstr>
      <vt:lpstr>Kernel Density Estimation</vt:lpstr>
      <vt:lpstr>Kernel Density Estimation</vt:lpstr>
      <vt:lpstr>Kernel Density Estimation</vt:lpstr>
      <vt:lpstr>Statistical Smoothing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</vt:vector>
  </TitlesOfParts>
  <Company>Dell Computer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</cp:lastModifiedBy>
  <cp:revision>165</cp:revision>
  <dcterms:created xsi:type="dcterms:W3CDTF">2001-06-08T01:38:43Z</dcterms:created>
  <dcterms:modified xsi:type="dcterms:W3CDTF">2012-09-04T11:22:24Z</dcterms:modified>
</cp:coreProperties>
</file>