
<file path=[Content_Types].xml><?xml version="1.0" encoding="utf-8"?>
<Types xmlns="http://schemas.openxmlformats.org/package/2006/content-types">
  <Default Extension="png" ContentType="image/png"/>
  <Default Extension="mpg" ContentType="video/mpe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87" r:id="rId2"/>
    <p:sldMasterId id="2147483801" r:id="rId3"/>
    <p:sldMasterId id="2147483814" r:id="rId4"/>
    <p:sldMasterId id="2147483826" r:id="rId5"/>
    <p:sldMasterId id="2147483840" r:id="rId6"/>
    <p:sldMasterId id="2147483853" r:id="rId7"/>
  </p:sldMasterIdLst>
  <p:notesMasterIdLst>
    <p:notesMasterId r:id="rId136"/>
  </p:notesMasterIdLst>
  <p:sldIdLst>
    <p:sldId id="262" r:id="rId8"/>
    <p:sldId id="735" r:id="rId9"/>
    <p:sldId id="835" r:id="rId10"/>
    <p:sldId id="849" r:id="rId11"/>
    <p:sldId id="736" r:id="rId12"/>
    <p:sldId id="747" r:id="rId13"/>
    <p:sldId id="748" r:id="rId14"/>
    <p:sldId id="749" r:id="rId15"/>
    <p:sldId id="750" r:id="rId16"/>
    <p:sldId id="763" r:id="rId17"/>
    <p:sldId id="774" r:id="rId18"/>
    <p:sldId id="785" r:id="rId19"/>
    <p:sldId id="787" r:id="rId20"/>
    <p:sldId id="797" r:id="rId21"/>
    <p:sldId id="803" r:id="rId22"/>
    <p:sldId id="808" r:id="rId23"/>
    <p:sldId id="812" r:id="rId24"/>
    <p:sldId id="814" r:id="rId25"/>
    <p:sldId id="826" r:id="rId26"/>
    <p:sldId id="827" r:id="rId27"/>
    <p:sldId id="850" r:id="rId28"/>
    <p:sldId id="851" r:id="rId29"/>
    <p:sldId id="852" r:id="rId30"/>
    <p:sldId id="853" r:id="rId31"/>
    <p:sldId id="854" r:id="rId32"/>
    <p:sldId id="874" r:id="rId33"/>
    <p:sldId id="875" r:id="rId34"/>
    <p:sldId id="855" r:id="rId35"/>
    <p:sldId id="876" r:id="rId36"/>
    <p:sldId id="856" r:id="rId37"/>
    <p:sldId id="877" r:id="rId38"/>
    <p:sldId id="857" r:id="rId39"/>
    <p:sldId id="858" r:id="rId40"/>
    <p:sldId id="859" r:id="rId41"/>
    <p:sldId id="860" r:id="rId42"/>
    <p:sldId id="861" r:id="rId43"/>
    <p:sldId id="862" r:id="rId44"/>
    <p:sldId id="863" r:id="rId45"/>
    <p:sldId id="864" r:id="rId46"/>
    <p:sldId id="865" r:id="rId47"/>
    <p:sldId id="866" r:id="rId48"/>
    <p:sldId id="867" r:id="rId49"/>
    <p:sldId id="868" r:id="rId50"/>
    <p:sldId id="869" r:id="rId51"/>
    <p:sldId id="870" r:id="rId52"/>
    <p:sldId id="871" r:id="rId53"/>
    <p:sldId id="872" r:id="rId54"/>
    <p:sldId id="873" r:id="rId55"/>
    <p:sldId id="878" r:id="rId56"/>
    <p:sldId id="879" r:id="rId57"/>
    <p:sldId id="951" r:id="rId58"/>
    <p:sldId id="880" r:id="rId59"/>
    <p:sldId id="881" r:id="rId60"/>
    <p:sldId id="954" r:id="rId61"/>
    <p:sldId id="953" r:id="rId62"/>
    <p:sldId id="952" r:id="rId63"/>
    <p:sldId id="882" r:id="rId64"/>
    <p:sldId id="883" r:id="rId65"/>
    <p:sldId id="955" r:id="rId66"/>
    <p:sldId id="956" r:id="rId67"/>
    <p:sldId id="884" r:id="rId68"/>
    <p:sldId id="885" r:id="rId69"/>
    <p:sldId id="957" r:id="rId70"/>
    <p:sldId id="958" r:id="rId71"/>
    <p:sldId id="886" r:id="rId72"/>
    <p:sldId id="887" r:id="rId73"/>
    <p:sldId id="888" r:id="rId74"/>
    <p:sldId id="889" r:id="rId75"/>
    <p:sldId id="890" r:id="rId76"/>
    <p:sldId id="891" r:id="rId77"/>
    <p:sldId id="892" r:id="rId78"/>
    <p:sldId id="893" r:id="rId79"/>
    <p:sldId id="894" r:id="rId80"/>
    <p:sldId id="895" r:id="rId81"/>
    <p:sldId id="896" r:id="rId82"/>
    <p:sldId id="897" r:id="rId83"/>
    <p:sldId id="898" r:id="rId84"/>
    <p:sldId id="899" r:id="rId85"/>
    <p:sldId id="900" r:id="rId86"/>
    <p:sldId id="901" r:id="rId87"/>
    <p:sldId id="902" r:id="rId88"/>
    <p:sldId id="959" r:id="rId89"/>
    <p:sldId id="903" r:id="rId90"/>
    <p:sldId id="904" r:id="rId91"/>
    <p:sldId id="905" r:id="rId92"/>
    <p:sldId id="906" r:id="rId93"/>
    <p:sldId id="907" r:id="rId94"/>
    <p:sldId id="908" r:id="rId95"/>
    <p:sldId id="961" r:id="rId96"/>
    <p:sldId id="960" r:id="rId97"/>
    <p:sldId id="909" r:id="rId98"/>
    <p:sldId id="962" r:id="rId99"/>
    <p:sldId id="963" r:id="rId100"/>
    <p:sldId id="910" r:id="rId101"/>
    <p:sldId id="964" r:id="rId102"/>
    <p:sldId id="966" r:id="rId103"/>
    <p:sldId id="965" r:id="rId104"/>
    <p:sldId id="911" r:id="rId105"/>
    <p:sldId id="912" r:id="rId106"/>
    <p:sldId id="968" r:id="rId107"/>
    <p:sldId id="967" r:id="rId108"/>
    <p:sldId id="913" r:id="rId109"/>
    <p:sldId id="970" r:id="rId110"/>
    <p:sldId id="969" r:id="rId111"/>
    <p:sldId id="914" r:id="rId112"/>
    <p:sldId id="915" r:id="rId113"/>
    <p:sldId id="972" r:id="rId114"/>
    <p:sldId id="971" r:id="rId115"/>
    <p:sldId id="916" r:id="rId116"/>
    <p:sldId id="976" r:id="rId117"/>
    <p:sldId id="975" r:id="rId118"/>
    <p:sldId id="974" r:id="rId119"/>
    <p:sldId id="973" r:id="rId120"/>
    <p:sldId id="917" r:id="rId121"/>
    <p:sldId id="978" r:id="rId122"/>
    <p:sldId id="977" r:id="rId123"/>
    <p:sldId id="918" r:id="rId124"/>
    <p:sldId id="980" r:id="rId125"/>
    <p:sldId id="979" r:id="rId126"/>
    <p:sldId id="919" r:id="rId127"/>
    <p:sldId id="981" r:id="rId128"/>
    <p:sldId id="920" r:id="rId129"/>
    <p:sldId id="921" r:id="rId130"/>
    <p:sldId id="922" r:id="rId131"/>
    <p:sldId id="923" r:id="rId132"/>
    <p:sldId id="924" r:id="rId133"/>
    <p:sldId id="925" r:id="rId134"/>
    <p:sldId id="926" r:id="rId1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57FF"/>
    <a:srgbClr val="99FF99"/>
    <a:srgbClr val="FFB279"/>
    <a:srgbClr val="DA71FF"/>
    <a:srgbClr val="D1FFD1"/>
    <a:srgbClr val="E1FFE1"/>
    <a:srgbClr val="C8C8FF"/>
    <a:srgbClr val="E1E0FF"/>
    <a:srgbClr val="C8F4FF"/>
    <a:srgbClr val="FFD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>
        <p:scale>
          <a:sx n="66" d="100"/>
          <a:sy n="66" d="100"/>
        </p:scale>
        <p:origin x="-1278" y="-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117" Type="http://schemas.openxmlformats.org/officeDocument/2006/relationships/slide" Target="slides/slide110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12" Type="http://schemas.openxmlformats.org/officeDocument/2006/relationships/slide" Target="slides/slide105.xml"/><Relationship Id="rId133" Type="http://schemas.openxmlformats.org/officeDocument/2006/relationships/slide" Target="slides/slide126.xml"/><Relationship Id="rId138" Type="http://schemas.openxmlformats.org/officeDocument/2006/relationships/viewProps" Target="viewProps.xml"/><Relationship Id="rId16" Type="http://schemas.openxmlformats.org/officeDocument/2006/relationships/slide" Target="slides/slide9.xml"/><Relationship Id="rId107" Type="http://schemas.openxmlformats.org/officeDocument/2006/relationships/slide" Target="slides/slide100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102" Type="http://schemas.openxmlformats.org/officeDocument/2006/relationships/slide" Target="slides/slide95.xml"/><Relationship Id="rId123" Type="http://schemas.openxmlformats.org/officeDocument/2006/relationships/slide" Target="slides/slide116.xml"/><Relationship Id="rId128" Type="http://schemas.openxmlformats.org/officeDocument/2006/relationships/slide" Target="slides/slide12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113" Type="http://schemas.openxmlformats.org/officeDocument/2006/relationships/slide" Target="slides/slide106.xml"/><Relationship Id="rId118" Type="http://schemas.openxmlformats.org/officeDocument/2006/relationships/slide" Target="slides/slide111.xml"/><Relationship Id="rId134" Type="http://schemas.openxmlformats.org/officeDocument/2006/relationships/slide" Target="slides/slide127.xml"/><Relationship Id="rId139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121" Type="http://schemas.openxmlformats.org/officeDocument/2006/relationships/slide" Target="slides/slide11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103" Type="http://schemas.openxmlformats.org/officeDocument/2006/relationships/slide" Target="slides/slide96.xml"/><Relationship Id="rId108" Type="http://schemas.openxmlformats.org/officeDocument/2006/relationships/slide" Target="slides/slide101.xml"/><Relationship Id="rId116" Type="http://schemas.openxmlformats.org/officeDocument/2006/relationships/slide" Target="slides/slide109.xml"/><Relationship Id="rId124" Type="http://schemas.openxmlformats.org/officeDocument/2006/relationships/slide" Target="slides/slide117.xml"/><Relationship Id="rId129" Type="http://schemas.openxmlformats.org/officeDocument/2006/relationships/slide" Target="slides/slide122.xml"/><Relationship Id="rId137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11" Type="http://schemas.openxmlformats.org/officeDocument/2006/relationships/slide" Target="slides/slide104.xml"/><Relationship Id="rId132" Type="http://schemas.openxmlformats.org/officeDocument/2006/relationships/slide" Target="slides/slide125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6" Type="http://schemas.openxmlformats.org/officeDocument/2006/relationships/slide" Target="slides/slide99.xml"/><Relationship Id="rId114" Type="http://schemas.openxmlformats.org/officeDocument/2006/relationships/slide" Target="slides/slide107.xml"/><Relationship Id="rId119" Type="http://schemas.openxmlformats.org/officeDocument/2006/relationships/slide" Target="slides/slide112.xml"/><Relationship Id="rId127" Type="http://schemas.openxmlformats.org/officeDocument/2006/relationships/slide" Target="slides/slide12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122" Type="http://schemas.openxmlformats.org/officeDocument/2006/relationships/slide" Target="slides/slide115.xml"/><Relationship Id="rId130" Type="http://schemas.openxmlformats.org/officeDocument/2006/relationships/slide" Target="slides/slide123.xml"/><Relationship Id="rId135" Type="http://schemas.openxmlformats.org/officeDocument/2006/relationships/slide" Target="slides/slide12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slide" Target="slides/slide10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slide" Target="slides/slide97.xml"/><Relationship Id="rId120" Type="http://schemas.openxmlformats.org/officeDocument/2006/relationships/slide" Target="slides/slide113.xml"/><Relationship Id="rId125" Type="http://schemas.openxmlformats.org/officeDocument/2006/relationships/slide" Target="slides/slide11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110" Type="http://schemas.openxmlformats.org/officeDocument/2006/relationships/slide" Target="slides/slide103.xml"/><Relationship Id="rId115" Type="http://schemas.openxmlformats.org/officeDocument/2006/relationships/slide" Target="slides/slide108.xml"/><Relationship Id="rId131" Type="http://schemas.openxmlformats.org/officeDocument/2006/relationships/slide" Target="slides/slide124.xml"/><Relationship Id="rId136" Type="http://schemas.openxmlformats.org/officeDocument/2006/relationships/notesMaster" Target="notesMasters/notesMaster1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126" Type="http://schemas.openxmlformats.org/officeDocument/2006/relationships/slide" Target="slides/slide11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6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2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2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2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894AB9-F245-494C-A63B-0972F227813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93F029-0466-4285-9126-E58F4098319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93F029-0466-4285-9126-E58F4098319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6B07B3-CC4E-4520-84A8-C20A341C733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6B07B3-CC4E-4520-84A8-C20A341C733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6B07B3-CC4E-4520-84A8-C20A341C733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2F3587-8164-450E-8A24-AAF7899C85D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5CCCE5-3259-4015-8C6A-2E5F8F695F4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5CCCE5-3259-4015-8C6A-2E5F8F695F4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5CCCE5-3259-4015-8C6A-2E5F8F695F4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F147DF-51A0-453A-88AC-BBCCFE97C96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67879C-6640-4EC3-A403-AAFFFF9BAB3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F147DF-51A0-453A-88AC-BBCCFE97C96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F147DF-51A0-453A-88AC-BBCCFE97C96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F147DF-51A0-453A-88AC-BBCCFE97C96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F147DF-51A0-453A-88AC-BBCCFE97C96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FE1F39-C886-45AB-AFBB-03836F30C6D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FE1F39-C886-45AB-AFBB-03836F30C6D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FE1F39-C886-45AB-AFBB-03836F30C6D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245C8A-6640-46BD-B647-1B81A603BAB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245C8A-6640-46BD-B647-1B81A603BAB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245C8A-6640-46BD-B647-1B81A603BAB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A93761-C05C-4442-8D56-C69E8428B95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2BCCE3-6B4C-4DA1-86EA-4EF7B51FC47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2BCCE3-6B4C-4DA1-86EA-4EF7B51FC47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0F296B-37B8-4B22-8C22-3F4ED30A37C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PEod1FLDe1.ps</a:t>
            </a: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035A07-0F5D-4EB0-8FF3-57DEC9F820A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PEod1GLRe1.ps</a:t>
            </a: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1C968B-4D38-4ADC-82F4-450B3232263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PEdonFLDe1.ps</a:t>
            </a: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2C7320-7374-4381-B449-2F96AB64256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PEdonGLRe1.ps</a:t>
            </a: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9BC05F-7C2B-4821-B82E-F7CE52BDC02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PExd3FLDe1.ps</a:t>
            </a: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802E0C-435F-427D-BAAF-42A4BAEDEEE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PExd3GLRe1.ps</a:t>
            </a: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4904E3-E88E-4B57-B2B6-BD4E65A4BB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F584EC-73D5-43DF-A0CF-3F166007642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701814-969D-4FC4-BAA7-744BC79E995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989961-B4AE-48F4-A9BE-F76AC3E93CA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022EBA-88FF-4BD5-A827-571F9F25BE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F76D84-5560-4818-B9A5-9C9E5CCBA82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A0B0B6-FD23-4E5A-B42D-83DC9233B69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A0593A-FFFA-4E47-B1A0-4527F438ED7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E77B3F-B39A-46A1-A54D-81BECB654E4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CD8955-0F2C-4EF7-8DC8-A2DDF813BD1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98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1E4F727-756C-455D-9071-2FD5C98A4BB5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9275D8-B16F-4290-8194-8720143AF5A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08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90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FE253BA-B99A-4DA0-AF59-B537CCD7803C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0D559A-27F4-4A55-BF0F-D71EE416523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19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D6BB6CC-6E10-49D9-9156-E6EA9152167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0F09A2-E156-4F32-ABA1-4885FA522FD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29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0F702E3-1748-4276-A571-3E92D545C54F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68C669-9196-49F5-B903-2C173471887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E64075B-F918-4E59-A61E-B9E2A12E19B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68C669-9196-49F5-B903-2C173471887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E64075B-F918-4E59-A61E-B9E2A12E19B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68C669-9196-49F5-B903-2C173471887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E64075B-F918-4E59-A61E-B9E2A12E19B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790FFF-0366-48B8-93D3-E4DC7984D97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49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44EE01F-8080-44F8-BFDF-F3A48987EE75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790FFF-0366-48B8-93D3-E4DC7984D97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49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44EE01F-8080-44F8-BFDF-F3A48987EE75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0EE686-74EE-4F51-AA7D-11B3F7C904D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60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2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08B1302-7623-4960-A4BB-340BFA7BED7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0EE686-74EE-4F51-AA7D-11B3F7C904D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60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2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08B1302-7623-4960-A4BB-340BFA7BED7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465D2F-3B3D-465E-8F57-B16C0ACC2F8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70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D8EA326-DACC-41EB-9421-50F6878C6CB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BC92D6-A429-42DC-AF49-6EEAD79D045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B5FBC9-C1B1-483E-B3A8-75507E5284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MassFlux1d1p1.ps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09DE51-BF25-4B69-9919-D248F070DAC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MassFlux1d1p1s.ps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F7AA52-4F5B-4CC4-9DCC-BE060DFD33A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804B6C-F7BE-49EE-93AA-FBD26653A8F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9A2B00-D0C2-4E55-B580-2FFE7C0D5C9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CellCycRaw.ps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53A3F9-D574-489F-B6AB-96FFE178B5E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spellman_alpah_complete_pca.ps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65854A-E1C7-481E-8D21-723140390AF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35DB06-222E-4552-BCDC-D6AF072CDA8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spellman_alpah_complete_proj_pca.ps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DAC530-A41D-4628-893D-0562BE77955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CellCyc2dSpellClass.ps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7D7B70-B39B-4A7C-A087-DA5EF9EED5A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92822F-F4EC-4E54-842D-FFA3BE55711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6CE5A3-1B9D-431E-93E4-F01EAB62831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CellCycTh200SiZer.ps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17EBA7-8966-4274-9D55-1F8F2897BD5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CellCycTh200ScatPlot.ps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6A60B3-79A8-4BEC-870D-C8F826CAAE2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CellCyc2dSpellClass.ps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341149-AE7E-448D-84B5-9E6F6742229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CellCycTh200KDE.ps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341149-AE7E-448D-84B5-9E6F6742229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CellCycTh200KDE.ps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12613F-7A45-434C-8135-CA67F5E3A9B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73D8A6-A1D2-486D-AC2C-BE80BD2079C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73D8A6-A1D2-486D-AC2C-BE80BD2079C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3095DD-01FA-48A9-8904-08EFD1BE10B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BCF19F-8607-4AC3-8A9F-501517EF618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BCF19F-8607-4AC3-8A9F-501517EF618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BCF19F-8607-4AC3-8A9F-501517EF618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BCF19F-8607-4AC3-8A9F-501517EF618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356A0A-739A-4EEE-A456-ED8688BBBC9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071774-B70F-4EC5-BA5E-1D382683780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071774-B70F-4EC5-BA5E-1D382683780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D45A46-42AE-4BF4-BA2E-E7B4F3E8936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071774-B70F-4EC5-BA5E-1D382683780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4DC5C-B9E2-4C56-A3F8-4A916A4802D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F1980B-E908-47D6-9276-2F2419B62DE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B64D22-117E-4615-AD2D-2BD18C598C3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B64D22-117E-4615-AD2D-2BD18C598C3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B64D22-117E-4615-AD2D-2BD18C598C3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7DC108-4AB9-4FDB-9154-33A35DFEFF9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9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F7DABF3-BBB0-438C-B06F-36EECD6EA5C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3BEDC1-947E-49FC-AD7C-814A21AAA5B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HDLSStmbRaw.ps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673C01-E4FD-484C-AB0B-0FB84C09A7E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C6B891-B430-40A2-B083-37ED5A23B14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B33774-33E2-4F98-9DA9-D713ADB3A60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HDLSStmbMdif.ps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75E6A5-1001-4839-8DEA-0D5DBC4D471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HDLSStmbPCA.ps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2F6975-C4FB-45E5-971B-9BFE96F9B31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HDLSSod1Raw.ps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F837C4-A4D9-4D4E-ABE5-68917499EC7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HDLSSod1PCA.ps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469B08-2C70-4EBE-8726-7E985CD3D02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HDLSSod1Mdif.ps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9980C1-F8F6-4FFC-B0FE-D5E5FC4AFCB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5890B3-50C1-4FE1-8169-C0AA861A14A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63A179-9117-4450-834E-CB37C3862C6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HDLSSod1Raw.ps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F23D72-3037-4B50-B9B7-AA03543E54B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HDLSSod1FLD.ps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7A2905-A7A6-410E-A2DD-AA2EE5CEF0E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512918-10E0-40B0-B728-5D1F96DE6D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9E071D-5C45-41FC-B0D8-C7BFFC3944F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5BBA23-A255-456F-A2CA-A422A41A5A2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5BBA23-A255-456F-A2CA-A422A41A5A2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4F9B96-B80F-4E8B-BA2F-7DD45DA8471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HDLSSod1Raw.ps &amp; HDLSSxd1Raw.ps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29098E-0B73-4E04-97C3-3EC9DB2A48F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20E409-A9CF-4956-8A0A-B0E54EC2F77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HDLSSod1Raw.ps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40ACE2-7C4D-4903-9870-657CE99221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C47F35-FF0D-4BE6-A632-88D78E0CE1E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176A60-3044-4B80-8ABE-BBD6488EAD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176A60-3044-4B80-8ABE-BBD6488EAD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A8F542-7E9F-4472-9FB2-81276354D19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176A60-3044-4B80-8ABE-BBD6488EAD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B9E970-A6E5-4E9D-843F-0205B458B0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B9E970-A6E5-4E9D-843F-0205B458B0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B9E970-A6E5-4E9D-843F-0205B458B0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6EB5B6-02A4-484A-9890-023613D9C33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A26591-4E0F-4FD4-A058-94A2C1E1508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A26591-4E0F-4FD4-A058-94A2C1E1508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A26591-4E0F-4FD4-A058-94A2C1E1508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A26591-4E0F-4FD4-A058-94A2C1E1508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93F029-0466-4285-9126-E58F4098319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9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3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6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99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95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7FAA1-F18A-4537-B3BE-371DE7F41B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050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634CC-7726-4EB4-91AA-3824C7FCF7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02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67719-9162-4769-81AE-19FBABAD62B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13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00C58-388E-4C53-BA5D-F85D6C9470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75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7B71D-880E-4682-9206-CA41D88B75C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14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5A6FB-0266-4FE2-AAA8-997EEE915F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2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26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BDE0-AE2A-46BD-9427-44FE4262A97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72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97F63-BBC3-4D4B-8F36-138BD8B36E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2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AB01A-9B93-49ED-B86A-01A1ABF7A79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94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79CA8-7F64-4B18-8890-067BB557F8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03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310F5-E76A-47C4-847F-04A7AA53C9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13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42536-09EA-4311-B0EF-82E6847982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91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A74D4-0EC6-4A35-B69C-CEDB0D05A7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26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80B3C-5797-49D5-AE8C-0EBA2B820B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62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23CF4-C007-4F55-A682-4CE6D86F95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68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DEF02-40A6-4893-B869-FFC2257308C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7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97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8910D-F6F4-4FCC-BD38-BAEECAE6D0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8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DF259-40AC-439B-AF76-26FC62EE98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071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C1945-A757-4F4B-A381-07B5790F96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77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03170-2F7F-4E4D-AA27-61FE7A7133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415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FE600-7886-45C7-9807-DF235918B9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98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F603E-2233-40A4-9963-ED1968B94E4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41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82F0A-9573-4709-8E26-52469B734E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10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FD9CE-E4D7-46C0-8A88-E8D3737DE6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433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D3F51-C7BF-4F4C-A598-78C53FB58DB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89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F3137-F868-49B6-8592-B3C8F68566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5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266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C9CE9-192D-46EC-A3E6-1D792807C0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995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A8236-C147-4A4F-8077-A3B9A3ACE2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855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6665F-09C6-4E6D-8EA4-921AA30B30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411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C3D47-CF3A-4CAF-88A8-23352CCCF8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701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819F7-398E-40DF-9973-B97C92980D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333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F3BE9-8337-408A-91A3-F89CA22CC2A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486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EFBE9-22D9-4D29-8D1D-15BE07F4A63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251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D6749-0777-4DDE-9E70-C4D34CDF6D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43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AE3A6-DB51-4F7A-8941-E1AA292052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607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980AC-BA44-454A-99D0-683353FEBE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9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658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35037-44FB-4563-BBC1-5817B63B774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068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6D1F3-B9D0-4DD2-8085-26E8C57F679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823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9059D-4D62-4343-9EFE-5C4D9D362E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780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7CED9-68EF-431B-81BF-9F28EB8526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818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A38D2-DB97-44C9-BE82-9011D89353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3124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86F8D-FA7C-43AB-8A8B-A2FC509928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347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74A23-F74D-4EAE-A256-E89EA947FF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614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E4E8E-FBD8-4C17-BB2D-727226011F2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467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68468-0510-4A67-8233-D4AC2318FE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562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FFFC0-F7E2-45BE-9AB9-71E6D272AC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04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346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23049-114E-48BF-80E2-E6D3A183E6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36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8FA46-6FF8-4D44-867D-BEBB926D23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598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C15B1-2EAA-4811-BDE9-5FA3009C25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63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D025D-A3A0-4299-8870-140B7D817F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39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D0188-B298-4A45-8686-A2D418B49ED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566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359CE-D2B9-482E-953C-9903AA0015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291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B6623-A861-41C6-9A08-668FE56D76A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022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5AC6C-9B36-446D-B420-31A82809D3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872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429B1-F4DB-4BC9-A42F-5B17767C92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208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7FDBB-5B2A-4F08-8009-23EFDD971C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9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539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F3ED-DF01-40A9-83F3-A776136C94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375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D900A-D934-448A-96CE-D838852EF78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3506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6C954-0473-47B6-A3C4-1380E990751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159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DA8BE-F5CE-48F8-B0AE-1DB0B17742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678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69233-8428-428D-8528-03D404F6AF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060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942D3-519C-48E9-8145-599F34957D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754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CCE8E-874F-4403-9C19-1D3BCDF1C0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128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EEEAD-7BC6-48E3-BDCC-646BB06A2F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7948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07729-40F3-4768-ACD5-14112E5608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327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5C9F0-5D55-4DFE-9092-5F963555994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4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6507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6B039-2E22-4E6E-8E2D-1A5D1DAEAE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742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4B4B7-75B4-49CD-963A-3110696356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319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381DC-3D06-4E4E-B126-911431B7EB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095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EEA0B-AC12-4912-9E4B-D934B8DE90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57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CACD0-9EF4-4C67-9333-ADDDC38948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406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6CA3C-6BCC-4649-B494-F0EB3BD10B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448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51D58-6A53-44CA-B606-18A1483F8E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891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68AAF-21D2-433C-B979-2FB62395BA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7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84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F1D84AA3-CEE8-41E5-B3EF-D9EE7250AD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777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B607607-73C2-4AD1-B8D2-5D75E9DF9AE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688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06F3357-0B93-4EDD-B9A6-2A92640C24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040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E92C28E-7ABC-464C-9DF8-0265F2F668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162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AB433A9E-4338-4F87-AB0F-A5E673289D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222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8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8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8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FB628BB-C1A7-4DE7-9E5D-D1EBF6A2E9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292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58.bin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4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60.bin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notesSlide" Target="../notesSlides/notesSlide105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6.w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6.xml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66.bin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67.bin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notesSlide" Target="../notesSlides/notesSlide108.xml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71.wmf"/><Relationship Id="rId5" Type="http://schemas.openxmlformats.org/officeDocument/2006/relationships/image" Target="../media/image68.wmf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70.w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9.xml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7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notesSlide" Target="../notesSlides/notesSlide110.xml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75.bin"/><Relationship Id="rId9" Type="http://schemas.openxmlformats.org/officeDocument/2006/relationships/image" Target="../media/image75.wmf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notesSlide" Target="../notesSlides/notesSlide111.xml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78.bin"/><Relationship Id="rId9" Type="http://schemas.openxmlformats.org/officeDocument/2006/relationships/image" Target="../media/image75.wmf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image" Target="../media/image77.wmf"/><Relationship Id="rId3" Type="http://schemas.openxmlformats.org/officeDocument/2006/relationships/notesSlide" Target="../notesSlides/notesSlide112.xml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85.bin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76.wmf"/><Relationship Id="rId5" Type="http://schemas.openxmlformats.org/officeDocument/2006/relationships/image" Target="../media/image72.wmf"/><Relationship Id="rId10" Type="http://schemas.openxmlformats.org/officeDocument/2006/relationships/oleObject" Target="../embeddings/oleObject84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75.wmf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13" Type="http://schemas.openxmlformats.org/officeDocument/2006/relationships/image" Target="../media/image77.wmf"/><Relationship Id="rId3" Type="http://schemas.openxmlformats.org/officeDocument/2006/relationships/notesSlide" Target="../notesSlides/notesSlide113.xml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90.bin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76.wmf"/><Relationship Id="rId5" Type="http://schemas.openxmlformats.org/officeDocument/2006/relationships/image" Target="../media/image72.wmf"/><Relationship Id="rId15" Type="http://schemas.openxmlformats.org/officeDocument/2006/relationships/image" Target="../media/image78.wmf"/><Relationship Id="rId10" Type="http://schemas.openxmlformats.org/officeDocument/2006/relationships/oleObject" Target="../embeddings/oleObject89.bin"/><Relationship Id="rId4" Type="http://schemas.openxmlformats.org/officeDocument/2006/relationships/oleObject" Target="../embeddings/oleObject86.bin"/><Relationship Id="rId9" Type="http://schemas.openxmlformats.org/officeDocument/2006/relationships/image" Target="../media/image75.wmf"/><Relationship Id="rId14" Type="http://schemas.openxmlformats.org/officeDocument/2006/relationships/oleObject" Target="../embeddings/oleObject91.bin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13" Type="http://schemas.openxmlformats.org/officeDocument/2006/relationships/image" Target="../media/image83.wmf"/><Relationship Id="rId3" Type="http://schemas.openxmlformats.org/officeDocument/2006/relationships/notesSlide" Target="../notesSlides/notesSlide114.xml"/><Relationship Id="rId7" Type="http://schemas.openxmlformats.org/officeDocument/2006/relationships/image" Target="../media/image80.wmf"/><Relationship Id="rId12" Type="http://schemas.openxmlformats.org/officeDocument/2006/relationships/oleObject" Target="../embeddings/oleObject96.bin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82.wmf"/><Relationship Id="rId5" Type="http://schemas.openxmlformats.org/officeDocument/2006/relationships/image" Target="../media/image79.wmf"/><Relationship Id="rId15" Type="http://schemas.openxmlformats.org/officeDocument/2006/relationships/image" Target="../media/image84.wmf"/><Relationship Id="rId10" Type="http://schemas.openxmlformats.org/officeDocument/2006/relationships/oleObject" Target="../embeddings/oleObject95.bin"/><Relationship Id="rId4" Type="http://schemas.openxmlformats.org/officeDocument/2006/relationships/oleObject" Target="../embeddings/oleObject92.bin"/><Relationship Id="rId9" Type="http://schemas.openxmlformats.org/officeDocument/2006/relationships/image" Target="../media/image81.wmf"/><Relationship Id="rId14" Type="http://schemas.openxmlformats.org/officeDocument/2006/relationships/oleObject" Target="../embeddings/oleObject97.bin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image" Target="../media/image83.wmf"/><Relationship Id="rId3" Type="http://schemas.openxmlformats.org/officeDocument/2006/relationships/notesSlide" Target="../notesSlides/notesSlide115.xml"/><Relationship Id="rId7" Type="http://schemas.openxmlformats.org/officeDocument/2006/relationships/image" Target="../media/image80.wmf"/><Relationship Id="rId12" Type="http://schemas.openxmlformats.org/officeDocument/2006/relationships/oleObject" Target="../embeddings/oleObject102.bin"/><Relationship Id="rId17" Type="http://schemas.openxmlformats.org/officeDocument/2006/relationships/image" Target="../media/image85.wmf"/><Relationship Id="rId2" Type="http://schemas.openxmlformats.org/officeDocument/2006/relationships/slideLayout" Target="../slideLayouts/slideLayout74.xml"/><Relationship Id="rId16" Type="http://schemas.openxmlformats.org/officeDocument/2006/relationships/oleObject" Target="../embeddings/oleObject104.bin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82.wmf"/><Relationship Id="rId5" Type="http://schemas.openxmlformats.org/officeDocument/2006/relationships/image" Target="../media/image79.wmf"/><Relationship Id="rId15" Type="http://schemas.openxmlformats.org/officeDocument/2006/relationships/image" Target="../media/image84.wmf"/><Relationship Id="rId10" Type="http://schemas.openxmlformats.org/officeDocument/2006/relationships/oleObject" Target="../embeddings/oleObject101.bin"/><Relationship Id="rId4" Type="http://schemas.openxmlformats.org/officeDocument/2006/relationships/oleObject" Target="../embeddings/oleObject98.bin"/><Relationship Id="rId9" Type="http://schemas.openxmlformats.org/officeDocument/2006/relationships/image" Target="../media/image81.wmf"/><Relationship Id="rId14" Type="http://schemas.openxmlformats.org/officeDocument/2006/relationships/oleObject" Target="../embeddings/oleObject103.bin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13" Type="http://schemas.openxmlformats.org/officeDocument/2006/relationships/image" Target="../media/image83.wmf"/><Relationship Id="rId3" Type="http://schemas.openxmlformats.org/officeDocument/2006/relationships/notesSlide" Target="../notesSlides/notesSlide116.xml"/><Relationship Id="rId7" Type="http://schemas.openxmlformats.org/officeDocument/2006/relationships/image" Target="../media/image80.wmf"/><Relationship Id="rId12" Type="http://schemas.openxmlformats.org/officeDocument/2006/relationships/oleObject" Target="../embeddings/oleObject109.bin"/><Relationship Id="rId17" Type="http://schemas.openxmlformats.org/officeDocument/2006/relationships/image" Target="../media/image85.wmf"/><Relationship Id="rId2" Type="http://schemas.openxmlformats.org/officeDocument/2006/relationships/slideLayout" Target="../slideLayouts/slideLayout74.xml"/><Relationship Id="rId16" Type="http://schemas.openxmlformats.org/officeDocument/2006/relationships/oleObject" Target="../embeddings/oleObject111.bin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06.bin"/><Relationship Id="rId11" Type="http://schemas.openxmlformats.org/officeDocument/2006/relationships/image" Target="../media/image82.wmf"/><Relationship Id="rId5" Type="http://schemas.openxmlformats.org/officeDocument/2006/relationships/image" Target="../media/image79.wmf"/><Relationship Id="rId15" Type="http://schemas.openxmlformats.org/officeDocument/2006/relationships/image" Target="../media/image84.wmf"/><Relationship Id="rId10" Type="http://schemas.openxmlformats.org/officeDocument/2006/relationships/oleObject" Target="../embeddings/oleObject108.bin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81.wmf"/><Relationship Id="rId14" Type="http://schemas.openxmlformats.org/officeDocument/2006/relationships/oleObject" Target="../embeddings/oleObject110.bin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8.xml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86.wmf"/><Relationship Id="rId4" Type="http://schemas.openxmlformats.org/officeDocument/2006/relationships/oleObject" Target="../embeddings/oleObject112.bin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9.xml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86.wmf"/><Relationship Id="rId4" Type="http://schemas.openxmlformats.org/officeDocument/2006/relationships/oleObject" Target="../embeddings/oleObject1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4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66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66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66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66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66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66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8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video" Target="../media/media2.mpg"/><Relationship Id="rId1" Type="http://schemas.microsoft.com/office/2007/relationships/media" Target="../media/media2.mp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video" Target="../media/media3.mpg"/><Relationship Id="rId1" Type="http://schemas.microsoft.com/office/2007/relationships/media" Target="../media/media3.mp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video" Target="../media/media4.mpg"/><Relationship Id="rId1" Type="http://schemas.microsoft.com/office/2007/relationships/media" Target="../media/media4.mp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80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8.w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81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33.w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82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3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3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3.bin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notesSlide" Target="../notesSlides/notesSlide85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9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notesSlide" Target="../notesSlides/notesSlide86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6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notesSlide" Target="../notesSlides/notesSlide88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2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notesSlide" Target="../notesSlides/notesSlide89.xml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45.wmf"/><Relationship Id="rId4" Type="http://schemas.openxmlformats.org/officeDocument/2006/relationships/image" Target="../media/image42.png"/><Relationship Id="rId9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29.bin"/><Relationship Id="rId3" Type="http://schemas.openxmlformats.org/officeDocument/2006/relationships/notesSlide" Target="../notesSlides/notesSlide90.xml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45.wmf"/><Relationship Id="rId4" Type="http://schemas.openxmlformats.org/officeDocument/2006/relationships/image" Target="../media/image42.png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47.wm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91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7.wmf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52.wmf"/><Relationship Id="rId3" Type="http://schemas.openxmlformats.org/officeDocument/2006/relationships/notesSlide" Target="../notesSlides/notesSlide92.xml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50.w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54.wmf"/><Relationship Id="rId3" Type="http://schemas.openxmlformats.org/officeDocument/2006/relationships/notesSlide" Target="../notesSlides/notesSlide93.xml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53.wmf"/><Relationship Id="rId5" Type="http://schemas.openxmlformats.org/officeDocument/2006/relationships/image" Target="../media/image48.wmf"/><Relationship Id="rId15" Type="http://schemas.openxmlformats.org/officeDocument/2006/relationships/image" Target="../media/image55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43.bin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notesSlide" Target="../notesSlides/notesSlide94.xml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6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8.bin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notesSlide" Target="../notesSlides/notesSlide97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60.wmf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98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60.wmf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smtClean="0"/>
              <a:t>Statistics – O. R. 891</a:t>
            </a:r>
            <a:br>
              <a:rPr lang="en-US" smtClean="0"/>
            </a:br>
            <a:r>
              <a:rPr lang="en-US" smtClean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J. S. Marron</a:t>
            </a:r>
          </a:p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University of North Carolina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Smoothing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Major Settings: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“Histograms”</a:t>
            </a:r>
          </a:p>
          <a:p>
            <a:pPr marL="711200" indent="-711200" eaLnBrk="1" hangingPunct="1"/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Nonparametric Regression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“Scatterplot Smoothing”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3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534400" cy="51816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Above derivation of FLD was: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Nonstandard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in any textbooks(?)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Nonparametric (don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need Gaussian data)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Used no probability distributions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6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534400" cy="51816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Above derivation of FLD was: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Nonstandard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in any textbooks(?)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Nonparametric (don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need Gaussian data)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Used no probability distributions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Machine Learning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than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Statistics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7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</a:t>
            </a:r>
          </a:p>
          <a:p>
            <a:pPr marL="609600" indent="-609600" eaLnBrk="1" hangingPunct="1">
              <a:lnSpc>
                <a:spcPct val="120000"/>
              </a:lnSpc>
            </a:pPr>
            <a:endParaRPr lang="en-US" sz="2800" dirty="0" smtClean="0"/>
          </a:p>
        </p:txBody>
      </p:sp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Assume:  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distributions are multivariate    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</a:t>
            </a:r>
          </a:p>
          <a:p>
            <a:pPr marL="609600" indent="-609600" eaLnBrk="1" hangingPunct="1">
              <a:lnSpc>
                <a:spcPct val="120000"/>
              </a:lnSpc>
            </a:pPr>
            <a:endParaRPr lang="en-US" sz="2800" dirty="0" smtClean="0"/>
          </a:p>
        </p:txBody>
      </p:sp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1905000" y="3276600"/>
          <a:ext cx="18700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2" name="Equation" r:id="rId4" imgW="1384200" imgH="469800" progId="Equation.3">
                  <p:embed/>
                </p:oleObj>
              </mc:Choice>
              <mc:Fallback>
                <p:oleObj name="Equation" r:id="rId4" imgW="13842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76600"/>
                        <a:ext cx="1870075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7" name="Object 7"/>
          <p:cNvGraphicFramePr>
            <a:graphicFrameLocks noChangeAspect="1"/>
          </p:cNvGraphicFramePr>
          <p:nvPr/>
        </p:nvGraphicFramePr>
        <p:xfrm>
          <a:off x="5181600" y="3352800"/>
          <a:ext cx="17526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3" name="Equation" r:id="rId6" imgW="1269720" imgH="342720" progId="Equation.3">
                  <p:embed/>
                </p:oleObj>
              </mc:Choice>
              <mc:Fallback>
                <p:oleObj name="Equation" r:id="rId6" imgW="12697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52800"/>
                        <a:ext cx="17526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118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Assume:  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distributions are multivariate    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strong distributional assumption 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covariance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</a:pPr>
            <a:endParaRPr lang="en-US" sz="2800" smtClean="0"/>
          </a:p>
        </p:txBody>
      </p:sp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1905000" y="3276600"/>
          <a:ext cx="18700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6" name="Equation" r:id="rId4" imgW="1384200" imgH="469800" progId="Equation.3">
                  <p:embed/>
                </p:oleObj>
              </mc:Choice>
              <mc:Fallback>
                <p:oleObj name="Equation" r:id="rId4" imgW="13842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76600"/>
                        <a:ext cx="1870075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7" name="Object 7"/>
          <p:cNvGraphicFramePr>
            <a:graphicFrameLocks noChangeAspect="1"/>
          </p:cNvGraphicFramePr>
          <p:nvPr/>
        </p:nvGraphicFramePr>
        <p:xfrm>
          <a:off x="5181600" y="3352800"/>
          <a:ext cx="17526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7" name="Equation" r:id="rId6" imgW="1269720" imgH="342720" progId="Equation.3">
                  <p:embed/>
                </p:oleObj>
              </mc:Choice>
              <mc:Fallback>
                <p:oleObj name="Equation" r:id="rId6" imgW="12697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52800"/>
                        <a:ext cx="17526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572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 (cont.)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a location      ,  the likelihood ratio, for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choosing between Class +1 and Class -1, is: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        is the Gaussian density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with covariance</a:t>
            </a:r>
            <a:r>
              <a:rPr lang="en-US" sz="2800" dirty="0" smtClean="0"/>
              <a:t> </a:t>
            </a:r>
          </a:p>
        </p:txBody>
      </p:sp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7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2971800" y="1828800"/>
          <a:ext cx="4714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6" name="Equation" r:id="rId4" imgW="304668" imgH="418918" progId="Equation.3">
                  <p:embed/>
                </p:oleObj>
              </mc:Choice>
              <mc:Fallback>
                <p:oleObj name="Equation" r:id="rId4" imgW="30466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828800"/>
                        <a:ext cx="471488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Rectangle 8"/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1" name="Object 7"/>
          <p:cNvGraphicFramePr>
            <a:graphicFrameLocks noChangeAspect="1"/>
          </p:cNvGraphicFramePr>
          <p:nvPr/>
        </p:nvGraphicFramePr>
        <p:xfrm>
          <a:off x="319088" y="3505200"/>
          <a:ext cx="842962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7" name="Equation" r:id="rId6" imgW="6565680" imgH="482400" progId="Equation.3">
                  <p:embed/>
                </p:oleObj>
              </mc:Choice>
              <mc:Fallback>
                <p:oleObj name="Equation" r:id="rId6" imgW="6565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3505200"/>
                        <a:ext cx="8429625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2" name="Object 9"/>
          <p:cNvGraphicFramePr>
            <a:graphicFrameLocks noChangeAspect="1"/>
          </p:cNvGraphicFramePr>
          <p:nvPr/>
        </p:nvGraphicFramePr>
        <p:xfrm>
          <a:off x="1905000" y="4648200"/>
          <a:ext cx="609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8" name="Equation" r:id="rId8" imgW="457200" imgH="419100" progId="Equation.3">
                  <p:embed/>
                </p:oleObj>
              </mc:Choice>
              <mc:Fallback>
                <p:oleObj name="Equation" r:id="rId8" imgW="457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648200"/>
                        <a:ext cx="6096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125233"/>
              </p:ext>
            </p:extLst>
          </p:nvPr>
        </p:nvGraphicFramePr>
        <p:xfrm>
          <a:off x="5257800" y="5257800"/>
          <a:ext cx="5667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9" name="Equation" r:id="rId10" imgW="203040" imgH="190440" progId="Equation.3">
                  <p:embed/>
                </p:oleObj>
              </mc:Choice>
              <mc:Fallback>
                <p:oleObj name="Equation" r:id="rId10" imgW="203040" imgH="1904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257800"/>
                        <a:ext cx="5667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58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33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 (cont.)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Simplifying, using the Gaussian density: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Gives</a:t>
            </a:r>
          </a:p>
        </p:txBody>
      </p:sp>
      <p:sp>
        <p:nvSpPr>
          <p:cNvPr id="1332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2" name="Rectangle 6"/>
          <p:cNvSpPr>
            <a:spLocks noChangeArrowheads="1"/>
          </p:cNvSpPr>
          <p:nvPr/>
        </p:nvSpPr>
        <p:spPr bwMode="auto">
          <a:xfrm>
            <a:off x="0" y="2963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2133600" y="2362200"/>
          <a:ext cx="44958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8" name="Equation" r:id="rId4" imgW="3797300" imgH="927100" progId="Equation.3">
                  <p:embed/>
                </p:oleObj>
              </mc:Choice>
              <mc:Fallback>
                <p:oleObj name="Equation" r:id="rId4" imgW="3797300" imgH="92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362200"/>
                        <a:ext cx="449580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Rectangle 8"/>
          <p:cNvSpPr>
            <a:spLocks noChangeArrowheads="1"/>
          </p:cNvSpPr>
          <p:nvPr/>
        </p:nvSpPr>
        <p:spPr bwMode="auto">
          <a:xfrm>
            <a:off x="0" y="3097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4" name="Rectangle 10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1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33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 (cont.)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Simplifying, using the Gaussian density:</a:t>
            </a: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Gives (critically using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covariances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 </a:t>
            </a:r>
          </a:p>
          <a:p>
            <a:pPr marL="609600" indent="-609600" eaLnBrk="1" hangingPunct="1"/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2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2" name="Rectangle 6"/>
          <p:cNvSpPr>
            <a:spLocks noChangeArrowheads="1"/>
          </p:cNvSpPr>
          <p:nvPr/>
        </p:nvSpPr>
        <p:spPr bwMode="auto">
          <a:xfrm>
            <a:off x="0" y="2963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2133600" y="2362200"/>
          <a:ext cx="44958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0" name="Equation" r:id="rId4" imgW="3797300" imgH="927100" progId="Equation.3">
                  <p:embed/>
                </p:oleObj>
              </mc:Choice>
              <mc:Fallback>
                <p:oleObj name="Equation" r:id="rId4" imgW="3797300" imgH="92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362200"/>
                        <a:ext cx="449580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Rectangle 8"/>
          <p:cNvSpPr>
            <a:spLocks noChangeArrowheads="1"/>
          </p:cNvSpPr>
          <p:nvPr/>
        </p:nvSpPr>
        <p:spPr bwMode="auto">
          <a:xfrm>
            <a:off x="0" y="3097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5" name="Object 7"/>
          <p:cNvGraphicFramePr>
            <a:graphicFrameLocks noChangeAspect="1"/>
          </p:cNvGraphicFramePr>
          <p:nvPr/>
        </p:nvGraphicFramePr>
        <p:xfrm>
          <a:off x="166688" y="4121150"/>
          <a:ext cx="88122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1" name="Equation" r:id="rId6" imgW="7683480" imgH="647640" progId="Equation.3">
                  <p:embed/>
                </p:oleObj>
              </mc:Choice>
              <mc:Fallback>
                <p:oleObj name="Equation" r:id="rId6" imgW="768348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4121150"/>
                        <a:ext cx="8812212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Rectangle 10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1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8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33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 (cont.)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Simplifying, using the Gaussian density:</a:t>
            </a: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Gives (critically using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covariances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 </a:t>
            </a:r>
          </a:p>
          <a:p>
            <a:pPr marL="609600" indent="-609600" eaLnBrk="1" hangingPunct="1"/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2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2" name="Rectangle 6"/>
          <p:cNvSpPr>
            <a:spLocks noChangeArrowheads="1"/>
          </p:cNvSpPr>
          <p:nvPr/>
        </p:nvSpPr>
        <p:spPr bwMode="auto">
          <a:xfrm>
            <a:off x="0" y="2963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2133600" y="2362200"/>
          <a:ext cx="44958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2" name="Equation" r:id="rId4" imgW="3797300" imgH="927100" progId="Equation.3">
                  <p:embed/>
                </p:oleObj>
              </mc:Choice>
              <mc:Fallback>
                <p:oleObj name="Equation" r:id="rId4" imgW="3797300" imgH="92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362200"/>
                        <a:ext cx="449580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Rectangle 8"/>
          <p:cNvSpPr>
            <a:spLocks noChangeArrowheads="1"/>
          </p:cNvSpPr>
          <p:nvPr/>
        </p:nvSpPr>
        <p:spPr bwMode="auto">
          <a:xfrm>
            <a:off x="0" y="3097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5" name="Object 7"/>
          <p:cNvGraphicFramePr>
            <a:graphicFrameLocks noChangeAspect="1"/>
          </p:cNvGraphicFramePr>
          <p:nvPr/>
        </p:nvGraphicFramePr>
        <p:xfrm>
          <a:off x="166688" y="4121150"/>
          <a:ext cx="88122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3" name="Equation" r:id="rId6" imgW="7683480" imgH="647640" progId="Equation.3">
                  <p:embed/>
                </p:oleObj>
              </mc:Choice>
              <mc:Fallback>
                <p:oleObj name="Equation" r:id="rId6" imgW="768348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4121150"/>
                        <a:ext cx="8812212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Rectangle 10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6" name="Object 9"/>
          <p:cNvGraphicFramePr>
            <a:graphicFrameLocks noChangeAspect="1"/>
          </p:cNvGraphicFramePr>
          <p:nvPr/>
        </p:nvGraphicFramePr>
        <p:xfrm>
          <a:off x="125413" y="5210175"/>
          <a:ext cx="470376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4" name="Equation" r:id="rId8" imgW="3720960" imgH="469800" progId="Equation.3">
                  <p:embed/>
                </p:oleObj>
              </mc:Choice>
              <mc:Fallback>
                <p:oleObj name="Equation" r:id="rId8" imgW="37209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3" y="5210175"/>
                        <a:ext cx="4703762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Rectangle 1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7" name="Object 11"/>
          <p:cNvGraphicFramePr>
            <a:graphicFrameLocks noChangeAspect="1"/>
          </p:cNvGraphicFramePr>
          <p:nvPr/>
        </p:nvGraphicFramePr>
        <p:xfrm>
          <a:off x="739775" y="5792788"/>
          <a:ext cx="80470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5" name="Equation" r:id="rId10" imgW="6984720" imgH="520560" progId="Equation.3">
                  <p:embed/>
                </p:oleObj>
              </mc:Choice>
              <mc:Fallback>
                <p:oleObj name="Equation" r:id="rId10" imgW="69847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5792788"/>
                        <a:ext cx="8047038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789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434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 (cont.)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for  </a:t>
            </a:r>
          </a:p>
        </p:txBody>
      </p:sp>
      <p:sp>
        <p:nvSpPr>
          <p:cNvPr id="1434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6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838200" y="2209800"/>
          <a:ext cx="81057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3" name="Equation" r:id="rId4" imgW="8102520" imgH="520560" progId="Equation.3">
                  <p:embed/>
                </p:oleObj>
              </mc:Choice>
              <mc:Fallback>
                <p:oleObj name="Equation" r:id="rId4" imgW="81025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09800"/>
                        <a:ext cx="81057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0" name="Rectangle 10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1" name="Rectangle 12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093772"/>
              </p:ext>
            </p:extLst>
          </p:nvPr>
        </p:nvGraphicFramePr>
        <p:xfrm>
          <a:off x="5434012" y="3810000"/>
          <a:ext cx="966788" cy="535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4" name="Equation" r:id="rId6" imgW="431640" imgH="177480" progId="Equation.3">
                  <p:embed/>
                </p:oleObj>
              </mc:Choice>
              <mc:Fallback>
                <p:oleObj name="Equation" r:id="rId6" imgW="43164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012" y="3810000"/>
                        <a:ext cx="966788" cy="5358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397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Histogram Drawbacks: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choose bin width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choose bin location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</a:t>
            </a:r>
            <a:r>
              <a:rPr lang="en-US" i="1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Average Histogram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reveals structure 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should use that, instead of histo</a:t>
            </a:r>
          </a:p>
          <a:p>
            <a:pPr marL="711200" indent="-711200" eaLnBrk="1" hangingPunct="1"/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Name:  Kernel Density Estimate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8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434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 (cont.)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But: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same terms subtract off</a:t>
            </a:r>
          </a:p>
        </p:txBody>
      </p:sp>
      <p:sp>
        <p:nvSpPr>
          <p:cNvPr id="1434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6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838200" y="2209800"/>
          <a:ext cx="81057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4" name="Equation" r:id="rId4" imgW="8102520" imgH="520560" progId="Equation.3">
                  <p:embed/>
                </p:oleObj>
              </mc:Choice>
              <mc:Fallback>
                <p:oleObj name="Equation" r:id="rId4" imgW="81025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09800"/>
                        <a:ext cx="81057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9" name="Object 7"/>
          <p:cNvGraphicFramePr>
            <a:graphicFrameLocks noChangeAspect="1"/>
          </p:cNvGraphicFramePr>
          <p:nvPr/>
        </p:nvGraphicFramePr>
        <p:xfrm>
          <a:off x="1371600" y="2971800"/>
          <a:ext cx="37242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5" name="Equation" r:id="rId6" imgW="3720960" imgH="469800" progId="Equation.3">
                  <p:embed/>
                </p:oleObj>
              </mc:Choice>
              <mc:Fallback>
                <p:oleObj name="Equation" r:id="rId6" imgW="37209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971800"/>
                        <a:ext cx="372427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0" name="Rectangle 10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0" name="Object 9"/>
          <p:cNvGraphicFramePr>
            <a:graphicFrameLocks noChangeAspect="1"/>
          </p:cNvGraphicFramePr>
          <p:nvPr/>
        </p:nvGraphicFramePr>
        <p:xfrm>
          <a:off x="1981200" y="3429000"/>
          <a:ext cx="6997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6" name="Equation" r:id="rId8" imgW="6997680" imgH="520560" progId="Equation.3">
                  <p:embed/>
                </p:oleObj>
              </mc:Choice>
              <mc:Fallback>
                <p:oleObj name="Equation" r:id="rId8" imgW="699768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429000"/>
                        <a:ext cx="69977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Rectangle 12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209800" y="2667000"/>
            <a:ext cx="2514600" cy="2895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80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434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 (cont.)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But: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cross terms have  ±  cancellation</a:t>
            </a:r>
          </a:p>
        </p:txBody>
      </p:sp>
      <p:sp>
        <p:nvSpPr>
          <p:cNvPr id="1434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6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838200" y="2209800"/>
          <a:ext cx="81057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5" name="Equation" r:id="rId4" imgW="8102520" imgH="520560" progId="Equation.3">
                  <p:embed/>
                </p:oleObj>
              </mc:Choice>
              <mc:Fallback>
                <p:oleObj name="Equation" r:id="rId4" imgW="81025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09800"/>
                        <a:ext cx="81057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9" name="Object 7"/>
          <p:cNvGraphicFramePr>
            <a:graphicFrameLocks noChangeAspect="1"/>
          </p:cNvGraphicFramePr>
          <p:nvPr/>
        </p:nvGraphicFramePr>
        <p:xfrm>
          <a:off x="1371600" y="2971800"/>
          <a:ext cx="37242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6" name="Equation" r:id="rId6" imgW="3720960" imgH="469800" progId="Equation.3">
                  <p:embed/>
                </p:oleObj>
              </mc:Choice>
              <mc:Fallback>
                <p:oleObj name="Equation" r:id="rId6" imgW="37209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971800"/>
                        <a:ext cx="372427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0" name="Rectangle 10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0" name="Object 9"/>
          <p:cNvGraphicFramePr>
            <a:graphicFrameLocks noChangeAspect="1"/>
          </p:cNvGraphicFramePr>
          <p:nvPr/>
        </p:nvGraphicFramePr>
        <p:xfrm>
          <a:off x="1981200" y="3429000"/>
          <a:ext cx="6997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7" name="Equation" r:id="rId8" imgW="6997680" imgH="520560" progId="Equation.3">
                  <p:embed/>
                </p:oleObj>
              </mc:Choice>
              <mc:Fallback>
                <p:oleObj name="Equation" r:id="rId8" imgW="699768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429000"/>
                        <a:ext cx="69977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Rectangle 12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6096000" y="3886200"/>
            <a:ext cx="762000" cy="2209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858000" y="3733800"/>
            <a:ext cx="1295400" cy="2362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16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434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 (cont.)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But: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                                 when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34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6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838200" y="2209800"/>
          <a:ext cx="81057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4" name="Equation" r:id="rId4" imgW="8102520" imgH="520560" progId="Equation.3">
                  <p:embed/>
                </p:oleObj>
              </mc:Choice>
              <mc:Fallback>
                <p:oleObj name="Equation" r:id="rId4" imgW="81025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09800"/>
                        <a:ext cx="81057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9" name="Object 7"/>
          <p:cNvGraphicFramePr>
            <a:graphicFrameLocks noChangeAspect="1"/>
          </p:cNvGraphicFramePr>
          <p:nvPr/>
        </p:nvGraphicFramePr>
        <p:xfrm>
          <a:off x="1371600" y="2971800"/>
          <a:ext cx="37242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5" name="Equation" r:id="rId6" imgW="3720960" imgH="469800" progId="Equation.3">
                  <p:embed/>
                </p:oleObj>
              </mc:Choice>
              <mc:Fallback>
                <p:oleObj name="Equation" r:id="rId6" imgW="37209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971800"/>
                        <a:ext cx="372427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0" name="Rectangle 10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0" name="Object 9"/>
          <p:cNvGraphicFramePr>
            <a:graphicFrameLocks noChangeAspect="1"/>
          </p:cNvGraphicFramePr>
          <p:nvPr/>
        </p:nvGraphicFramePr>
        <p:xfrm>
          <a:off x="1981200" y="3429000"/>
          <a:ext cx="6997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6" name="Equation" r:id="rId8" imgW="6997680" imgH="520560" progId="Equation.3">
                  <p:embed/>
                </p:oleObj>
              </mc:Choice>
              <mc:Fallback>
                <p:oleObj name="Equation" r:id="rId8" imgW="699768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429000"/>
                        <a:ext cx="69977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Rectangle 12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1" name="Object 11"/>
          <p:cNvGraphicFramePr>
            <a:graphicFrameLocks noChangeAspect="1"/>
          </p:cNvGraphicFramePr>
          <p:nvPr/>
        </p:nvGraphicFramePr>
        <p:xfrm>
          <a:off x="1600200" y="4146550"/>
          <a:ext cx="33528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7" name="Equation" r:id="rId10" imgW="3060360" imgH="469800" progId="Equation.3">
                  <p:embed/>
                </p:oleObj>
              </mc:Choice>
              <mc:Fallback>
                <p:oleObj name="Equation" r:id="rId10" imgW="30603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146550"/>
                        <a:ext cx="335280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2" name="Object 13"/>
          <p:cNvGraphicFramePr>
            <a:graphicFrameLocks noChangeAspect="1"/>
          </p:cNvGraphicFramePr>
          <p:nvPr/>
        </p:nvGraphicFramePr>
        <p:xfrm>
          <a:off x="3429000" y="4786313"/>
          <a:ext cx="457200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8" name="Equation" r:id="rId12" imgW="1993680" imgH="279360" progId="Equation.3">
                  <p:embed/>
                </p:oleObj>
              </mc:Choice>
              <mc:Fallback>
                <p:oleObj name="Equation" r:id="rId12" imgW="1993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786313"/>
                        <a:ext cx="4572000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2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434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 (cont.)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But:</a:t>
            </a: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                                 when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</a:t>
            </a:r>
          </a:p>
        </p:txBody>
      </p:sp>
      <p:sp>
        <p:nvSpPr>
          <p:cNvPr id="1434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6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838200" y="2209800"/>
          <a:ext cx="81057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2" name="Equation" r:id="rId4" imgW="8102520" imgH="520560" progId="Equation.3">
                  <p:embed/>
                </p:oleObj>
              </mc:Choice>
              <mc:Fallback>
                <p:oleObj name="Equation" r:id="rId4" imgW="81025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09800"/>
                        <a:ext cx="81057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9" name="Object 7"/>
          <p:cNvGraphicFramePr>
            <a:graphicFrameLocks noChangeAspect="1"/>
          </p:cNvGraphicFramePr>
          <p:nvPr/>
        </p:nvGraphicFramePr>
        <p:xfrm>
          <a:off x="1371600" y="2971800"/>
          <a:ext cx="37242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3" name="Equation" r:id="rId6" imgW="3720960" imgH="469800" progId="Equation.3">
                  <p:embed/>
                </p:oleObj>
              </mc:Choice>
              <mc:Fallback>
                <p:oleObj name="Equation" r:id="rId6" imgW="37209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971800"/>
                        <a:ext cx="372427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0" name="Rectangle 10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0" name="Object 9"/>
          <p:cNvGraphicFramePr>
            <a:graphicFrameLocks noChangeAspect="1"/>
          </p:cNvGraphicFramePr>
          <p:nvPr/>
        </p:nvGraphicFramePr>
        <p:xfrm>
          <a:off x="1981200" y="3429000"/>
          <a:ext cx="6997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4" name="Equation" r:id="rId8" imgW="6997680" imgH="520560" progId="Equation.3">
                  <p:embed/>
                </p:oleObj>
              </mc:Choice>
              <mc:Fallback>
                <p:oleObj name="Equation" r:id="rId8" imgW="699768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429000"/>
                        <a:ext cx="69977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Rectangle 12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1" name="Object 11"/>
          <p:cNvGraphicFramePr>
            <a:graphicFrameLocks noChangeAspect="1"/>
          </p:cNvGraphicFramePr>
          <p:nvPr/>
        </p:nvGraphicFramePr>
        <p:xfrm>
          <a:off x="1600200" y="4146550"/>
          <a:ext cx="33528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5" name="Equation" r:id="rId10" imgW="3060360" imgH="469800" progId="Equation.3">
                  <p:embed/>
                </p:oleObj>
              </mc:Choice>
              <mc:Fallback>
                <p:oleObj name="Equation" r:id="rId10" imgW="30603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146550"/>
                        <a:ext cx="335280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2" name="Object 13"/>
          <p:cNvGraphicFramePr>
            <a:graphicFrameLocks noChangeAspect="1"/>
          </p:cNvGraphicFramePr>
          <p:nvPr/>
        </p:nvGraphicFramePr>
        <p:xfrm>
          <a:off x="3429000" y="4786313"/>
          <a:ext cx="457200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6" name="Equation" r:id="rId12" imgW="1993680" imgH="279360" progId="Equation.3">
                  <p:embed/>
                </p:oleObj>
              </mc:Choice>
              <mc:Fallback>
                <p:oleObj name="Equation" r:id="rId12" imgW="1993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786313"/>
                        <a:ext cx="4572000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3" name="Object 15"/>
          <p:cNvGraphicFramePr>
            <a:graphicFrameLocks noChangeAspect="1"/>
          </p:cNvGraphicFramePr>
          <p:nvPr/>
        </p:nvGraphicFramePr>
        <p:xfrm>
          <a:off x="1066800" y="5791200"/>
          <a:ext cx="724058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7" name="Equation" r:id="rId14" imgW="3327120" imgH="393480" progId="Equation.3">
                  <p:embed/>
                </p:oleObj>
              </mc:Choice>
              <mc:Fallback>
                <p:oleObj name="Equation" r:id="rId14" imgW="3327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791200"/>
                        <a:ext cx="7240588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796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5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 (cont.)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Replacing          ,         and    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by maximum likelihood estimates: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         and  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Gives the likelihood ratio discrimination rule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72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2686050" y="1704975"/>
          <a:ext cx="7429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2" name="Equation" r:id="rId4" imgW="583920" imgH="469800" progId="Equation.3">
                  <p:embed/>
                </p:oleObj>
              </mc:Choice>
              <mc:Fallback>
                <p:oleObj name="Equation" r:id="rId4" imgW="5839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1704975"/>
                        <a:ext cx="74295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3" name="Object 7"/>
          <p:cNvGraphicFramePr>
            <a:graphicFrameLocks noChangeAspect="1"/>
          </p:cNvGraphicFramePr>
          <p:nvPr/>
        </p:nvGraphicFramePr>
        <p:xfrm>
          <a:off x="3733800" y="1676400"/>
          <a:ext cx="7429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3" name="Equation" r:id="rId6" imgW="583920" imgH="469800" progId="Equation.3">
                  <p:embed/>
                </p:oleObj>
              </mc:Choice>
              <mc:Fallback>
                <p:oleObj name="Equation" r:id="rId6" imgW="5839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76400"/>
                        <a:ext cx="74295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Rectangle 1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4" name="Object 9"/>
          <p:cNvGraphicFramePr>
            <a:graphicFrameLocks noChangeAspect="1"/>
          </p:cNvGraphicFramePr>
          <p:nvPr/>
        </p:nvGraphicFramePr>
        <p:xfrm>
          <a:off x="5791200" y="1752600"/>
          <a:ext cx="5334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4" name="Equation" r:id="rId8" imgW="355320" imgH="330120" progId="Equation.3">
                  <p:embed/>
                </p:oleObj>
              </mc:Choice>
              <mc:Fallback>
                <p:oleObj name="Equation" r:id="rId8" imgW="3553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752600"/>
                        <a:ext cx="5334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5" name="Rectangle 12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5" name="Object 11"/>
          <p:cNvGraphicFramePr>
            <a:graphicFrameLocks noChangeAspect="1"/>
          </p:cNvGraphicFramePr>
          <p:nvPr/>
        </p:nvGraphicFramePr>
        <p:xfrm>
          <a:off x="5943600" y="2889250"/>
          <a:ext cx="5334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5" name="Equation" r:id="rId10" imgW="355446" imgH="330057" progId="Equation.3">
                  <p:embed/>
                </p:oleObj>
              </mc:Choice>
              <mc:Fallback>
                <p:oleObj name="Equation" r:id="rId10" imgW="35544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889250"/>
                        <a:ext cx="5334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6" name="Rectangle 14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6" name="Object 13"/>
          <p:cNvGraphicFramePr>
            <a:graphicFrameLocks noChangeAspect="1"/>
          </p:cNvGraphicFramePr>
          <p:nvPr/>
        </p:nvGraphicFramePr>
        <p:xfrm>
          <a:off x="3886200" y="2895600"/>
          <a:ext cx="81756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6" name="Equation" r:id="rId12" imgW="634680" imgH="406080" progId="Equation.3">
                  <p:embed/>
                </p:oleObj>
              </mc:Choice>
              <mc:Fallback>
                <p:oleObj name="Equation" r:id="rId12" imgW="634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95600"/>
                        <a:ext cx="817563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7" name="Rectangle 16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7" name="Object 15"/>
          <p:cNvGraphicFramePr>
            <a:graphicFrameLocks noChangeAspect="1"/>
          </p:cNvGraphicFramePr>
          <p:nvPr/>
        </p:nvGraphicFramePr>
        <p:xfrm>
          <a:off x="2667000" y="2895600"/>
          <a:ext cx="81756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7" name="Equation" r:id="rId14" imgW="634680" imgH="406080" progId="Equation.3">
                  <p:embed/>
                </p:oleObj>
              </mc:Choice>
              <mc:Fallback>
                <p:oleObj name="Equation" r:id="rId14" imgW="634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95600"/>
                        <a:ext cx="817563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7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5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 (cont.)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Replacing          ,         and    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by maximum likelihood estimates: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         and  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Gives the likelihood ratio discrimination rule: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Choose Class +1, when</a:t>
            </a:r>
          </a:p>
          <a:p>
            <a:pPr marL="609600" indent="-609600" eaLnBrk="1" hangingPunct="1">
              <a:buFontTx/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72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2686050" y="1704975"/>
          <a:ext cx="7429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4" name="Equation" r:id="rId4" imgW="583920" imgH="469800" progId="Equation.3">
                  <p:embed/>
                </p:oleObj>
              </mc:Choice>
              <mc:Fallback>
                <p:oleObj name="Equation" r:id="rId4" imgW="5839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1704975"/>
                        <a:ext cx="74295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3" name="Object 7"/>
          <p:cNvGraphicFramePr>
            <a:graphicFrameLocks noChangeAspect="1"/>
          </p:cNvGraphicFramePr>
          <p:nvPr/>
        </p:nvGraphicFramePr>
        <p:xfrm>
          <a:off x="3733800" y="1676400"/>
          <a:ext cx="7429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5" name="Equation" r:id="rId6" imgW="583920" imgH="469800" progId="Equation.3">
                  <p:embed/>
                </p:oleObj>
              </mc:Choice>
              <mc:Fallback>
                <p:oleObj name="Equation" r:id="rId6" imgW="5839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76400"/>
                        <a:ext cx="74295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Rectangle 1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4" name="Object 9"/>
          <p:cNvGraphicFramePr>
            <a:graphicFrameLocks noChangeAspect="1"/>
          </p:cNvGraphicFramePr>
          <p:nvPr/>
        </p:nvGraphicFramePr>
        <p:xfrm>
          <a:off x="5791200" y="1752600"/>
          <a:ext cx="5334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6" name="Equation" r:id="rId8" imgW="355320" imgH="330120" progId="Equation.3">
                  <p:embed/>
                </p:oleObj>
              </mc:Choice>
              <mc:Fallback>
                <p:oleObj name="Equation" r:id="rId8" imgW="3553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752600"/>
                        <a:ext cx="5334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5" name="Rectangle 12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5" name="Object 11"/>
          <p:cNvGraphicFramePr>
            <a:graphicFrameLocks noChangeAspect="1"/>
          </p:cNvGraphicFramePr>
          <p:nvPr/>
        </p:nvGraphicFramePr>
        <p:xfrm>
          <a:off x="5943600" y="2889250"/>
          <a:ext cx="5334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7" name="Equation" r:id="rId10" imgW="355446" imgH="330057" progId="Equation.3">
                  <p:embed/>
                </p:oleObj>
              </mc:Choice>
              <mc:Fallback>
                <p:oleObj name="Equation" r:id="rId10" imgW="35544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889250"/>
                        <a:ext cx="5334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6" name="Rectangle 14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6" name="Object 13"/>
          <p:cNvGraphicFramePr>
            <a:graphicFrameLocks noChangeAspect="1"/>
          </p:cNvGraphicFramePr>
          <p:nvPr/>
        </p:nvGraphicFramePr>
        <p:xfrm>
          <a:off x="3886200" y="2895600"/>
          <a:ext cx="81756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8" name="Equation" r:id="rId12" imgW="634680" imgH="406080" progId="Equation.3">
                  <p:embed/>
                </p:oleObj>
              </mc:Choice>
              <mc:Fallback>
                <p:oleObj name="Equation" r:id="rId12" imgW="634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95600"/>
                        <a:ext cx="817563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7" name="Rectangle 16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7" name="Object 15"/>
          <p:cNvGraphicFramePr>
            <a:graphicFrameLocks noChangeAspect="1"/>
          </p:cNvGraphicFramePr>
          <p:nvPr/>
        </p:nvGraphicFramePr>
        <p:xfrm>
          <a:off x="2667000" y="2895600"/>
          <a:ext cx="81756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9" name="Equation" r:id="rId14" imgW="634680" imgH="406080" progId="Equation.3">
                  <p:embed/>
                </p:oleObj>
              </mc:Choice>
              <mc:Fallback>
                <p:oleObj name="Equation" r:id="rId14" imgW="634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95600"/>
                        <a:ext cx="817563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8" name="Object 17"/>
          <p:cNvGraphicFramePr>
            <a:graphicFrameLocks noChangeAspect="1"/>
          </p:cNvGraphicFramePr>
          <p:nvPr/>
        </p:nvGraphicFramePr>
        <p:xfrm>
          <a:off x="1219200" y="4589463"/>
          <a:ext cx="76200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0" name="Equation" r:id="rId16" imgW="7035480" imgH="711000" progId="Equation.3">
                  <p:embed/>
                </p:oleObj>
              </mc:Choice>
              <mc:Fallback>
                <p:oleObj name="Equation" r:id="rId16" imgW="70354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589463"/>
                        <a:ext cx="7620000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588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5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 (cont.)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Replacing          ,         and    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by maximum likelihood estimates:</a:t>
            </a:r>
          </a:p>
          <a:p>
            <a:pPr marL="609600" indent="-6096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         and  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Gives the likelihood ratio discrimination rule: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Choose Class +1, when</a:t>
            </a:r>
          </a:p>
          <a:p>
            <a:pPr marL="609600" indent="-609600" eaLnBrk="1" hangingPunct="1">
              <a:buFontTx/>
              <a:buNone/>
            </a:pPr>
            <a:endParaRPr lang="en-US" i="1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 above, so:     FLD can be viewed as</a:t>
            </a:r>
          </a:p>
          <a:p>
            <a:pPr marL="609600" indent="-609600" algn="ctr" eaLnBrk="1" hangingPunct="1"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Likelihood Ratio Rule</a:t>
            </a:r>
          </a:p>
        </p:txBody>
      </p:sp>
      <p:sp>
        <p:nvSpPr>
          <p:cNvPr id="15372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2686050" y="1704975"/>
          <a:ext cx="7429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8" name="Equation" r:id="rId4" imgW="583920" imgH="469800" progId="Equation.3">
                  <p:embed/>
                </p:oleObj>
              </mc:Choice>
              <mc:Fallback>
                <p:oleObj name="Equation" r:id="rId4" imgW="5839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1704975"/>
                        <a:ext cx="74295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3" name="Object 7"/>
          <p:cNvGraphicFramePr>
            <a:graphicFrameLocks noChangeAspect="1"/>
          </p:cNvGraphicFramePr>
          <p:nvPr/>
        </p:nvGraphicFramePr>
        <p:xfrm>
          <a:off x="3733800" y="1676400"/>
          <a:ext cx="7429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9" name="Equation" r:id="rId6" imgW="583920" imgH="469800" progId="Equation.3">
                  <p:embed/>
                </p:oleObj>
              </mc:Choice>
              <mc:Fallback>
                <p:oleObj name="Equation" r:id="rId6" imgW="5839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76400"/>
                        <a:ext cx="74295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Rectangle 1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4" name="Object 9"/>
          <p:cNvGraphicFramePr>
            <a:graphicFrameLocks noChangeAspect="1"/>
          </p:cNvGraphicFramePr>
          <p:nvPr/>
        </p:nvGraphicFramePr>
        <p:xfrm>
          <a:off x="5791200" y="1752600"/>
          <a:ext cx="5334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0" name="Equation" r:id="rId8" imgW="355320" imgH="330120" progId="Equation.3">
                  <p:embed/>
                </p:oleObj>
              </mc:Choice>
              <mc:Fallback>
                <p:oleObj name="Equation" r:id="rId8" imgW="3553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752600"/>
                        <a:ext cx="5334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5" name="Rectangle 12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5" name="Object 11"/>
          <p:cNvGraphicFramePr>
            <a:graphicFrameLocks noChangeAspect="1"/>
          </p:cNvGraphicFramePr>
          <p:nvPr/>
        </p:nvGraphicFramePr>
        <p:xfrm>
          <a:off x="5943600" y="2889250"/>
          <a:ext cx="5334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1" name="Equation" r:id="rId10" imgW="355446" imgH="330057" progId="Equation.3">
                  <p:embed/>
                </p:oleObj>
              </mc:Choice>
              <mc:Fallback>
                <p:oleObj name="Equation" r:id="rId10" imgW="35544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889250"/>
                        <a:ext cx="5334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6" name="Rectangle 14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6" name="Object 13"/>
          <p:cNvGraphicFramePr>
            <a:graphicFrameLocks noChangeAspect="1"/>
          </p:cNvGraphicFramePr>
          <p:nvPr/>
        </p:nvGraphicFramePr>
        <p:xfrm>
          <a:off x="3886200" y="2895600"/>
          <a:ext cx="81756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2" name="Equation" r:id="rId12" imgW="634680" imgH="406080" progId="Equation.3">
                  <p:embed/>
                </p:oleObj>
              </mc:Choice>
              <mc:Fallback>
                <p:oleObj name="Equation" r:id="rId12" imgW="634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95600"/>
                        <a:ext cx="817563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7" name="Rectangle 16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7" name="Object 15"/>
          <p:cNvGraphicFramePr>
            <a:graphicFrameLocks noChangeAspect="1"/>
          </p:cNvGraphicFramePr>
          <p:nvPr/>
        </p:nvGraphicFramePr>
        <p:xfrm>
          <a:off x="2667000" y="2895600"/>
          <a:ext cx="81756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3" name="Equation" r:id="rId14" imgW="634680" imgH="406080" progId="Equation.3">
                  <p:embed/>
                </p:oleObj>
              </mc:Choice>
              <mc:Fallback>
                <p:oleObj name="Equation" r:id="rId14" imgW="634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95600"/>
                        <a:ext cx="817563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8" name="Object 17"/>
          <p:cNvGraphicFramePr>
            <a:graphicFrameLocks noChangeAspect="1"/>
          </p:cNvGraphicFramePr>
          <p:nvPr/>
        </p:nvGraphicFramePr>
        <p:xfrm>
          <a:off x="1219200" y="4589463"/>
          <a:ext cx="76200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4" name="Equation" r:id="rId16" imgW="7035480" imgH="711000" progId="Equation.3">
                  <p:embed/>
                </p:oleObj>
              </mc:Choice>
              <mc:Fallback>
                <p:oleObj name="Equation" r:id="rId16" imgW="70354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589463"/>
                        <a:ext cx="7620000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745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Generalization I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 Likelihood Ratio Discrimination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(a. k. a.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nonlinear discriminant analysis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6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Generalization I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 Likelihood Ratio Discrimination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(a. k. a.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nonlinear discriminant analysis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  Assume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class distributions are    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5503863" y="3679825"/>
          <a:ext cx="217328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7" name="Equation" r:id="rId4" imgW="1511280" imgH="469800" progId="Equation.3">
                  <p:embed/>
                </p:oleObj>
              </mc:Choice>
              <mc:Fallback>
                <p:oleObj name="Equation" r:id="rId4" imgW="15112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3863" y="3679825"/>
                        <a:ext cx="2173287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554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Generalization I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 Likelihood Ratio Discrimination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(a. k. a.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nonlinear discriminant analysis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  Assume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class distributions are    </a:t>
            </a:r>
            <a:endParaRPr lang="en-US" i="1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covariances!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Likelihood Ratio rule is straightf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num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 calc.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(thus can easily implement, and do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n) </a:t>
            </a: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5503863" y="3679825"/>
          <a:ext cx="217328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1" name="Equation" r:id="rId4" imgW="1511280" imgH="469800" progId="Equation.3">
                  <p:embed/>
                </p:oleObj>
              </mc:Choice>
              <mc:Fallback>
                <p:oleObj name="Equation" r:id="rId4" imgW="15112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3863" y="3679825"/>
                        <a:ext cx="2173287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00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Bralower Fossil Data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48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6" b="47009"/>
          <a:stretch>
            <a:fillRect/>
          </a:stretch>
        </p:blipFill>
        <p:spPr bwMode="auto">
          <a:xfrm>
            <a:off x="762000" y="1752600"/>
            <a:ext cx="7553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74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 Likelihood Ratio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(cont.)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longer have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hyperplane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(instead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regions determined by quadratics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(fairly complicated case-wise calculations)</a:t>
            </a:r>
          </a:p>
          <a:p>
            <a:pPr marL="609600" indent="-609600"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 Likelihood Ratio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longer have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</a:t>
            </a:r>
            <a:r>
              <a:rPr lang="en-US" i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 hyperplane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repr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</a:p>
          <a:p>
            <a:pPr marL="609600" indent="-6096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(instead </a:t>
            </a:r>
            <a:r>
              <a:rPr lang="en-US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regions determined by quadratics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(fairly complicated case-wise calculations)</a:t>
            </a:r>
          </a:p>
          <a:p>
            <a:pPr marL="609600" indent="-609600" algn="ctr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display:  for each point, color as: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</a:t>
            </a:r>
            <a:r>
              <a:rPr lang="en-US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Yellow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if assigned to 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+1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</a:t>
            </a:r>
            <a:r>
              <a:rPr lang="en-US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Cyan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if assigned to 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-1</a:t>
            </a:r>
          </a:p>
          <a:p>
            <a:pPr marL="609600" indent="-6096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intensity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strength of assignment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6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for Tilted Point Clouds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Works well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325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6316" r="16058" b="11368"/>
          <a:stretch>
            <a:fillRect/>
          </a:stretch>
        </p:blipFill>
        <p:spPr>
          <a:xfrm>
            <a:off x="2208213" y="1612900"/>
            <a:ext cx="5211762" cy="5140325"/>
          </a:xfrm>
          <a:noFill/>
        </p:spPr>
      </p:pic>
    </p:spTree>
    <p:extLst>
      <p:ext uri="{BB962C8B-B14F-4D97-AF65-F5344CB8AC3E}">
        <p14:creationId xmlns:p14="http://schemas.microsoft.com/office/powerpoint/2010/main" val="1348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for Tilted Point Clouds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Works well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27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6316" r="16058" b="11368"/>
          <a:stretch>
            <a:fillRect/>
          </a:stretch>
        </p:blipFill>
        <p:spPr>
          <a:xfrm>
            <a:off x="2208213" y="1612900"/>
            <a:ext cx="5211762" cy="5140325"/>
          </a:xfrm>
          <a:noFill/>
        </p:spPr>
      </p:pic>
    </p:spTree>
    <p:extLst>
      <p:ext uri="{BB962C8B-B14F-4D97-AF65-F5344CB8AC3E}">
        <p14:creationId xmlns:p14="http://schemas.microsoft.com/office/powerpoint/2010/main" val="405455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for Donut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Poor, no plane can work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530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6316" r="16058" b="11368"/>
          <a:stretch>
            <a:fillRect/>
          </a:stretch>
        </p:blipFill>
        <p:spPr>
          <a:xfrm>
            <a:off x="2208213" y="1612900"/>
            <a:ext cx="5211762" cy="5140325"/>
          </a:xfrm>
          <a:noFill/>
        </p:spPr>
      </p:pic>
    </p:spTree>
    <p:extLst>
      <p:ext uri="{BB962C8B-B14F-4D97-AF65-F5344CB8AC3E}">
        <p14:creationId xmlns:p14="http://schemas.microsoft.com/office/powerpoint/2010/main" val="132691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for Donut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Works well (good quadratic)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632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6316" r="16058" b="11368"/>
          <a:stretch>
            <a:fillRect/>
          </a:stretch>
        </p:blipFill>
        <p:spPr>
          <a:xfrm>
            <a:off x="2208213" y="1612900"/>
            <a:ext cx="5211762" cy="5140325"/>
          </a:xfrm>
          <a:noFill/>
        </p:spPr>
      </p:pic>
    </p:spTree>
    <p:extLst>
      <p:ext uri="{BB962C8B-B14F-4D97-AF65-F5344CB8AC3E}">
        <p14:creationId xmlns:p14="http://schemas.microsoft.com/office/powerpoint/2010/main" val="181742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for X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Poor, no plane can work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734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6316" r="16058" b="11368"/>
          <a:stretch>
            <a:fillRect/>
          </a:stretch>
        </p:blipFill>
        <p:spPr>
          <a:xfrm>
            <a:off x="2208213" y="1612900"/>
            <a:ext cx="5211762" cy="5140325"/>
          </a:xfrm>
          <a:noFill/>
        </p:spPr>
      </p:pic>
    </p:spTree>
    <p:extLst>
      <p:ext uri="{BB962C8B-B14F-4D97-AF65-F5344CB8AC3E}">
        <p14:creationId xmlns:p14="http://schemas.microsoft.com/office/powerpoint/2010/main" val="274813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for X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Better, but not great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837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6316" r="16058" b="11368"/>
          <a:stretch>
            <a:fillRect/>
          </a:stretch>
        </p:blipFill>
        <p:spPr>
          <a:xfrm>
            <a:off x="2208213" y="1612900"/>
            <a:ext cx="5211762" cy="5140325"/>
          </a:xfrm>
          <a:noFill/>
        </p:spPr>
      </p:pic>
    </p:spTree>
    <p:extLst>
      <p:ext uri="{BB962C8B-B14F-4D97-AF65-F5344CB8AC3E}">
        <p14:creationId xmlns:p14="http://schemas.microsoft.com/office/powerpoint/2010/main" val="25718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FLD vs. GLR: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Tilted Point Clouds Data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good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good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 Data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bad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good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 Data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bad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OK, not great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Conclusion:     GLR generally better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(will see a different answer for </a:t>
            </a: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data)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1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Bralower Fossil Data – some smooths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68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3" b="4274"/>
          <a:stretch>
            <a:fillRect/>
          </a:stretch>
        </p:blipFill>
        <p:spPr bwMode="auto">
          <a:xfrm>
            <a:off x="838200" y="1676400"/>
            <a:ext cx="7553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4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Smooths of Bralower Fossil Data:</a:t>
            </a:r>
          </a:p>
          <a:p>
            <a:pPr marL="711200" indent="-711200" eaLnBrk="1" hangingPunct="1"/>
            <a:r>
              <a:rPr lang="en-US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Oversmoothed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misses structure</a:t>
            </a:r>
          </a:p>
          <a:p>
            <a:pPr marL="711200" indent="-711200" eaLnBrk="1" hangingPunct="1"/>
            <a:r>
              <a:rPr lang="en-US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Undersmoothed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feels sampling noise?</a:t>
            </a:r>
          </a:p>
          <a:p>
            <a:pPr marL="711200" indent="-711200" eaLnBrk="1" hangingPunct="1"/>
            <a:r>
              <a:rPr lang="en-US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About right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shows 2 valleys:</a:t>
            </a:r>
          </a:p>
          <a:p>
            <a:pPr marL="1111250" lvl="1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One seems clear</a:t>
            </a:r>
          </a:p>
          <a:p>
            <a:pPr marL="1111250" lvl="1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other one really there?</a:t>
            </a:r>
          </a:p>
          <a:p>
            <a:pPr marL="1111250" lvl="1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 question as above…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0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Two Major Settings: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scatterplot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smoothing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1-d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histograms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continuous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data, not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discrete bar plots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Central Question: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features are </a:t>
            </a:r>
            <a:r>
              <a:rPr lang="en-US" u="sng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really there</a:t>
            </a: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Solution, Part 1:  Scale space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Solution, Part 2: 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Family Income Data,  Histogram Analysis: 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3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3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3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IncomesHistBWidth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800" y="1447800"/>
            <a:ext cx="627017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not use (conventional) histograms? 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 to binshift problem: 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Average over all shifts 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" name="IncomesHistLocKDE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28800" y="1981200"/>
            <a:ext cx="5595256" cy="435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 Space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Idea from Computer Vision 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Conceptual basis: 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Oversmoothing =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 from afar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(macroscopic)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Undersmoothing =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zoomed in view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(microscopic)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all smooths contain useful information, so study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full spectrum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(i. e. all smoothing levels)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Recommended reference: Lindeberg (1994) 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7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7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British Incomes data: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6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6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6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6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65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Sizer2Eg_Incomes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1447799"/>
            <a:ext cx="6629400" cy="49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9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Thoughts on Correlation PCA: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be very useful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(especially with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noncommensurate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units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always,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hide important structure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make choice: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Decide whether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whitening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useful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My personal use of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 is rare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people use it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of the time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British Incomes data: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Oversmoothed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Only one mode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Medium smoothed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Two modes, statistically significant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Confirmed by Schmitz &amp;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(1992)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Undersmoothed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many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noise wiggles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not significant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Again: all are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correct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just different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9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Internet traffic data analysis: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of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packet times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internet hub  (UNC)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Hannig, Marron,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and Riedi (2001)</a:t>
            </a:r>
            <a:endParaRPr lang="en-US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93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ZoomStatFig5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1295400"/>
            <a:ext cx="3352800" cy="521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0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Internet traffic data analysis: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of packet times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internet hub  (UNC)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across very wide range of scales 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needs more pixels than screen allows 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do zooming view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(zoom in over time) </a:t>
            </a:r>
          </a:p>
          <a:p>
            <a:pPr marL="1066800" lvl="1" indent="-6096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zoom in to yellow bd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ry in next frame </a:t>
            </a:r>
          </a:p>
          <a:p>
            <a:pPr marL="1066800" lvl="1" indent="-6096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readjust vertical axis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0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Internet traffic data analysis (cont.)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Insights from </a:t>
            </a:r>
            <a:r>
              <a:rPr lang="en-US" sz="280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z="280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z="280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analysis: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Coarse scales: 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amazing amount of </a:t>
            </a:r>
            <a:r>
              <a:rPr lang="en-US" sz="28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significant structure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Evidence of </a:t>
            </a:r>
            <a:r>
              <a:rPr lang="en-US" sz="28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self-similar fractal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type process?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Fewer significant features at small scales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they exist, so not Poisson process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Poisson approximation OK at small scale???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Smooths (top part) </a:t>
            </a:r>
            <a:r>
              <a:rPr lang="en-US" sz="28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stable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at large scales?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41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7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Dependent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altLang="ko-KR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66800"/>
            <a:ext cx="8610600" cy="5105400"/>
          </a:xfrm>
          <a:noFill/>
        </p:spPr>
        <p:txBody>
          <a:bodyPr lIns="92075" tIns="46038" rIns="92075" bIns="46038"/>
          <a:lstStyle/>
          <a:p>
            <a:pPr marL="457200" indent="-457200" eaLnBrk="1" hangingPunct="1">
              <a:lnSpc>
                <a:spcPct val="140000"/>
              </a:lnSpc>
              <a:buFontTx/>
              <a:buNone/>
            </a:pPr>
            <a:r>
              <a:rPr lang="en-US" altLang="ko-KR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Rondonotti, Marron, and Park (2007)</a:t>
            </a:r>
          </a:p>
          <a:p>
            <a:pPr marL="457200" indent="-457200" eaLnBrk="1" hangingPunct="1">
              <a:lnSpc>
                <a:spcPct val="140000"/>
              </a:lnSpc>
            </a:pPr>
            <a:r>
              <a:rPr lang="en-US" altLang="ko-KR" smtClean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altLang="ko-KR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altLang="ko-KR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compares data with white noise</a:t>
            </a:r>
          </a:p>
          <a:p>
            <a:pPr marL="457200" indent="-457200" eaLnBrk="1" hangingPunct="1">
              <a:lnSpc>
                <a:spcPct val="140000"/>
              </a:lnSpc>
            </a:pPr>
            <a:r>
              <a:rPr lang="en-US" altLang="ko-KR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Inappropriate in time series</a:t>
            </a:r>
          </a:p>
          <a:p>
            <a:pPr marL="457200" indent="-457200" eaLnBrk="1" hangingPunct="1">
              <a:lnSpc>
                <a:spcPct val="140000"/>
              </a:lnSpc>
            </a:pPr>
            <a:r>
              <a:rPr lang="en-US" altLang="ko-KR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Dependent </a:t>
            </a:r>
            <a:r>
              <a:rPr lang="en-US" altLang="ko-KR" smtClean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altLang="ko-KR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altLang="ko-KR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compares data with an assumed model</a:t>
            </a:r>
          </a:p>
          <a:p>
            <a:pPr marL="457200" indent="-457200" eaLnBrk="1" hangingPunct="1">
              <a:lnSpc>
                <a:spcPct val="140000"/>
              </a:lnSpc>
            </a:pPr>
            <a:r>
              <a:rPr lang="en-US" altLang="ko-KR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 </a:t>
            </a:r>
            <a:r>
              <a:rPr lang="en-US" altLang="ko-KR" i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Goodness of Fit</a:t>
            </a:r>
            <a:r>
              <a:rPr lang="en-US" altLang="ko-KR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</a:t>
            </a:r>
            <a:endParaRPr lang="en-US" altLang="ko-KR" sz="360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36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</a:t>
            </a:r>
            <a:r>
              <a:rPr lang="en-US" altLang="ko-KR" sz="2800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ent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altLang="ko-KR" sz="280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altLang="ko-KR" sz="28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2002 Apr 13 Sat 1 pm </a:t>
            </a:r>
            <a:r>
              <a:rPr lang="en-US" altLang="ko-KR" sz="2800" smtClean="0">
                <a:solidFill>
                  <a:srgbClr val="00FF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altLang="ko-KR" sz="28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3 pm</a:t>
            </a:r>
            <a:r>
              <a:rPr lang="en-US" altLang="ko-KR" b="1" smtClean="0">
                <a:ea typeface="굴림" pitchFamily="34" charset="-127"/>
              </a:rPr>
              <a:t> </a:t>
            </a:r>
            <a:endParaRPr lang="ko-KR" altLang="en-US" b="1" smtClean="0">
              <a:ea typeface="굴림" pitchFamily="34" charset="-127"/>
            </a:endParaRP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t="5725" r="12047" b="6392"/>
          <a:stretch>
            <a:fillRect/>
          </a:stretch>
        </p:blipFill>
        <p:spPr>
          <a:xfrm>
            <a:off x="685800" y="1447800"/>
            <a:ext cx="8001000" cy="49530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52400" y="1905000"/>
            <a:ext cx="25880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Internet Traffic At 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UNC Main Link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2 hour span</a:t>
            </a:r>
            <a:endParaRPr lang="en-US" sz="2400" dirty="0">
              <a:solidFill>
                <a:schemeClr val="bg2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905000" y="1676400"/>
            <a:ext cx="1905000" cy="1219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0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</a:t>
            </a:r>
            <a:r>
              <a:rPr lang="en-US" altLang="ko-KR" sz="2800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ent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altLang="ko-KR" sz="280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altLang="ko-KR" sz="28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2002 Apr 13 Sat 1 pm </a:t>
            </a:r>
            <a:r>
              <a:rPr lang="en-US" altLang="ko-KR" sz="2800" smtClean="0">
                <a:solidFill>
                  <a:srgbClr val="00FF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altLang="ko-KR" sz="28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3 pm</a:t>
            </a:r>
            <a:r>
              <a:rPr lang="en-US" altLang="ko-KR" b="1" smtClean="0">
                <a:ea typeface="굴림" pitchFamily="34" charset="-127"/>
              </a:rPr>
              <a:t> </a:t>
            </a:r>
            <a:endParaRPr lang="ko-KR" altLang="en-US" b="1" smtClean="0">
              <a:ea typeface="굴림" pitchFamily="34" charset="-127"/>
            </a:endParaRP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t="5725" r="12047" b="6392"/>
          <a:stretch>
            <a:fillRect/>
          </a:stretch>
        </p:blipFill>
        <p:spPr>
          <a:xfrm>
            <a:off x="685800" y="1447800"/>
            <a:ext cx="8001000" cy="49530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52399" y="3505200"/>
            <a:ext cx="2728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Big Spike in Traffic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Is “Really There”</a:t>
            </a:r>
            <a:endParaRPr lang="en-US" sz="2400" dirty="0">
              <a:solidFill>
                <a:schemeClr val="bg2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371600" y="2057400"/>
            <a:ext cx="2895600" cy="1600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62200" y="4336197"/>
            <a:ext cx="1905000" cy="1074003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8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</a:t>
            </a:r>
            <a:r>
              <a:rPr lang="en-US" altLang="ko-KR" sz="2800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ent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altLang="ko-KR" sz="280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altLang="ko-KR" sz="28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2002 Apr 13 Sat 1 pm </a:t>
            </a:r>
            <a:r>
              <a:rPr lang="en-US" altLang="ko-KR" sz="2800" smtClean="0">
                <a:solidFill>
                  <a:srgbClr val="00FF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altLang="ko-KR" sz="28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3 pm</a:t>
            </a:r>
            <a:r>
              <a:rPr lang="en-US" altLang="ko-KR" b="1" smtClean="0">
                <a:ea typeface="굴림" pitchFamily="34" charset="-127"/>
              </a:rPr>
              <a:t> </a:t>
            </a:r>
            <a:endParaRPr lang="ko-KR" altLang="en-US" b="1" smtClean="0">
              <a:ea typeface="굴림" pitchFamily="34" charset="-127"/>
            </a:endParaRP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t="5725" r="12047" b="6392"/>
          <a:stretch>
            <a:fillRect/>
          </a:stretch>
        </p:blipFill>
        <p:spPr>
          <a:xfrm>
            <a:off x="685800" y="1447800"/>
            <a:ext cx="8001000" cy="49530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5943600" y="2026503"/>
            <a:ext cx="1829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Zoom in for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Closer Look</a:t>
            </a:r>
            <a:endParaRPr lang="en-US" sz="2400" dirty="0">
              <a:solidFill>
                <a:schemeClr val="bg2"/>
              </a:solidFill>
            </a:endParaRPr>
          </a:p>
        </p:txBody>
      </p:sp>
      <p:cxnSp>
        <p:nvCxnSpPr>
          <p:cNvPr id="4" name="Straight Arrow Connector 3"/>
          <p:cNvCxnSpPr>
            <a:endCxn id="3" idx="1"/>
          </p:cNvCxnSpPr>
          <p:nvPr/>
        </p:nvCxnSpPr>
        <p:spPr>
          <a:xfrm flipH="1">
            <a:off x="4476752" y="2442001"/>
            <a:ext cx="1466848" cy="1444201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eft Brace 2"/>
          <p:cNvSpPr/>
          <p:nvPr/>
        </p:nvSpPr>
        <p:spPr>
          <a:xfrm rot="16200000">
            <a:off x="4324350" y="3562350"/>
            <a:ext cx="304803" cy="342901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Zoomed view (to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 region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i.e. </a:t>
            </a:r>
            <a:r>
              <a:rPr lang="en-US" altLang="ko-KR" sz="2800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flat top</a:t>
            </a:r>
            <a:r>
              <a:rPr lang="en-US" altLang="ko-KR" sz="2800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ko-KR" altLang="en-US" sz="28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4128" r="9221" b="6392"/>
          <a:stretch>
            <a:fillRect/>
          </a:stretch>
        </p:blipFill>
        <p:spPr>
          <a:xfrm>
            <a:off x="685800" y="1447800"/>
            <a:ext cx="8077200" cy="50292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19496" y="3505200"/>
            <a:ext cx="3514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Strange “Hole in Middle”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Is “Really There”</a:t>
            </a:r>
            <a:endParaRPr lang="en-US" sz="2400" dirty="0">
              <a:solidFill>
                <a:schemeClr val="bg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67000" y="4191000"/>
            <a:ext cx="1981200" cy="1600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657600" y="2819400"/>
            <a:ext cx="990600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8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Zoomed view (to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 region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i.e. </a:t>
            </a:r>
            <a:r>
              <a:rPr lang="en-US" altLang="ko-KR" sz="2800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flat top</a:t>
            </a:r>
            <a:r>
              <a:rPr lang="en-US" altLang="ko-KR" sz="2800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ko-KR" altLang="en-US" sz="28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4128" r="9221" b="6392"/>
          <a:stretch>
            <a:fillRect/>
          </a:stretch>
        </p:blipFill>
        <p:spPr>
          <a:xfrm>
            <a:off x="685800" y="1447800"/>
            <a:ext cx="8077200" cy="50292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5638800" y="3124200"/>
            <a:ext cx="1829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Zoom in for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Closer Look</a:t>
            </a:r>
            <a:endParaRPr lang="en-US" sz="2400" dirty="0">
              <a:solidFill>
                <a:schemeClr val="bg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609852" y="3352800"/>
            <a:ext cx="3028948" cy="602397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 Brace 5"/>
          <p:cNvSpPr/>
          <p:nvPr/>
        </p:nvSpPr>
        <p:spPr>
          <a:xfrm rot="16200000">
            <a:off x="2461051" y="3406346"/>
            <a:ext cx="297600" cy="800101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Useful Method for Data Analysts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Apply to Marginal Distributions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(i.e. to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Individual Variables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Idea:  Put Data on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Scale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Example:</a:t>
            </a:r>
          </a:p>
          <a:p>
            <a:pPr marL="857250" lvl="1" indent="-457200" eaLnBrk="1" hangingPunct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Orders of Magnitude Different</a:t>
            </a:r>
          </a:p>
          <a:p>
            <a:pPr marL="857250" lvl="1" indent="-457200" eaLnBrk="1" hangingPunct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</a:t>
            </a:r>
            <a:r>
              <a:rPr lang="en-US" baseline="-25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Puts Data on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ore Analyzable Scale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1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Further Zoom:  finds </a:t>
            </a:r>
            <a:r>
              <a:rPr lang="en-US" altLang="ko-KR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periodic behavior!</a:t>
            </a:r>
            <a:endParaRPr lang="ko-KR" alt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4128" r="9789" b="6392"/>
          <a:stretch>
            <a:fillRect/>
          </a:stretch>
        </p:blipFill>
        <p:spPr>
          <a:xfrm>
            <a:off x="609600" y="1447800"/>
            <a:ext cx="8077200" cy="5029200"/>
          </a:xfrm>
        </p:spPr>
      </p:pic>
    </p:spTree>
    <p:extLst>
      <p:ext uri="{BB962C8B-B14F-4D97-AF65-F5344CB8AC3E}">
        <p14:creationId xmlns:p14="http://schemas.microsoft.com/office/powerpoint/2010/main" val="6203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Further Zoom:  finds </a:t>
            </a:r>
            <a:r>
              <a:rPr lang="en-US" altLang="ko-KR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periodic behavior!</a:t>
            </a:r>
            <a:endParaRPr lang="ko-KR" alt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4128" r="9789" b="6392"/>
          <a:stretch>
            <a:fillRect/>
          </a:stretch>
        </p:blipFill>
        <p:spPr>
          <a:xfrm>
            <a:off x="609600" y="1447800"/>
            <a:ext cx="8077200" cy="5029200"/>
          </a:xfrm>
        </p:spPr>
      </p:pic>
      <p:sp>
        <p:nvSpPr>
          <p:cNvPr id="4" name="TextBox 3"/>
          <p:cNvSpPr txBox="1"/>
          <p:nvPr/>
        </p:nvSpPr>
        <p:spPr>
          <a:xfrm>
            <a:off x="533400" y="63246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2"/>
                </a:solidFill>
              </a:rPr>
              <a:t>SiZer</a:t>
            </a:r>
            <a:r>
              <a:rPr lang="en-US" sz="2400" dirty="0" smtClean="0">
                <a:solidFill>
                  <a:schemeClr val="bg2"/>
                </a:solidFill>
              </a:rPr>
              <a:t> found interesting structure, but depends on scale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Possible Physical Explanation</a:t>
            </a:r>
            <a:endParaRPr lang="ko-KR" alt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7924800" cy="5410200"/>
          </a:xfrm>
          <a:noFill/>
        </p:spPr>
        <p:txBody>
          <a:bodyPr lIns="92075" tIns="46038" rIns="92075" bIns="46038"/>
          <a:lstStyle/>
          <a:p>
            <a:pPr marL="457200" indent="-457200" eaLnBrk="1" hangingPunct="1">
              <a:buFontTx/>
              <a:buNone/>
            </a:pPr>
            <a:r>
              <a:rPr lang="en-US" altLang="ko-KR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 </a:t>
            </a:r>
            <a:r>
              <a:rPr lang="en-US" altLang="ko-KR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altLang="ko-KR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Port Scan</a:t>
            </a:r>
            <a:r>
              <a:rPr lang="en-US" altLang="ko-KR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altLang="ko-KR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ko-KR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device of hackers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ko-KR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Searching for </a:t>
            </a:r>
            <a:r>
              <a:rPr lang="en-US" altLang="ko-KR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altLang="ko-KR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break in points</a:t>
            </a:r>
            <a:r>
              <a:rPr lang="en-US" altLang="ko-KR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altLang="ko-KR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ko-KR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Send query to every possible (within UNC domain):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 address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Port Number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ko-KR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Replies can indicate system weaknesses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altLang="ko-KR" sz="360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Internet Traffic is</a:t>
            </a:r>
            <a:r>
              <a:rPr lang="en-US" altLang="ko-KR" sz="36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hard to model</a:t>
            </a:r>
          </a:p>
        </p:txBody>
      </p:sp>
    </p:spTree>
    <p:extLst>
      <p:ext uri="{BB962C8B-B14F-4D97-AF65-F5344CB8AC3E}">
        <p14:creationId xmlns:p14="http://schemas.microsoft.com/office/powerpoint/2010/main" val="29876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Overview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Would you like to try smoothing &amp; </a:t>
            </a: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 </a:t>
            </a:r>
          </a:p>
          <a:p>
            <a:pPr marL="711200" indent="-711200" eaLnBrk="1" hangingPunct="1">
              <a:lnSpc>
                <a:spcPct val="150000"/>
              </a:lnSpc>
            </a:pP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Website as Before</a:t>
            </a:r>
          </a:p>
          <a:p>
            <a:pPr marL="711200" indent="-711200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“Smoothing” Directory:</a:t>
            </a:r>
          </a:p>
          <a:p>
            <a:pPr marL="1111250" lvl="1" indent="-711200" eaLnBrk="1" hangingPunct="1">
              <a:lnSpc>
                <a:spcPct val="150000"/>
              </a:lnSpc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kdeSM.m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11250" lvl="1" indent="-711200" eaLnBrk="1" hangingPunct="1">
              <a:lnSpc>
                <a:spcPct val="150000"/>
              </a:lnSpc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nprSM.m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11250" lvl="1" indent="-711200" eaLnBrk="1" hangingPunct="1">
              <a:lnSpc>
                <a:spcPct val="150000"/>
              </a:lnSpc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sizerSM.m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Recall:     “&gt;&gt; help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sizerSM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    for usage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PCA of Mass Flux Data: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4609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7579"/>
          <a:stretch>
            <a:fillRect/>
          </a:stretch>
        </p:blipFill>
        <p:spPr>
          <a:xfrm>
            <a:off x="2443163" y="1531938"/>
            <a:ext cx="5005387" cy="7535862"/>
          </a:xfrm>
          <a:noFill/>
        </p:spPr>
      </p:pic>
    </p:spTree>
    <p:extLst>
      <p:ext uri="{BB962C8B-B14F-4D97-AF65-F5344CB8AC3E}">
        <p14:creationId xmlns:p14="http://schemas.microsoft.com/office/powerpoint/2010/main" val="93552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2296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Mass Flux,  PC1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5633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3789" r="8029"/>
          <a:stretch>
            <a:fillRect/>
          </a:stretch>
        </p:blipFill>
        <p:spPr>
          <a:xfrm>
            <a:off x="1143000" y="1371600"/>
            <a:ext cx="6824663" cy="5903913"/>
          </a:xfrm>
          <a:noFill/>
        </p:spPr>
      </p:pic>
    </p:spTree>
    <p:extLst>
      <p:ext uri="{BB962C8B-B14F-4D97-AF65-F5344CB8AC3E}">
        <p14:creationId xmlns:p14="http://schemas.microsoft.com/office/powerpoint/2010/main" val="309893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360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z="360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z="360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Mass Flux,  PC1</a:t>
            </a:r>
          </a:p>
          <a:p>
            <a:pPr marL="711200" indent="-7112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sz="36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Conclusion:   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3 significant clusters!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 to 3 known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cloud types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Worth deeper investigation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Yeast Cell Cycle Data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19200"/>
            <a:ext cx="8094663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 Expression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Micro-array data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(after </a:t>
            </a:r>
            <a:r>
              <a:rPr lang="en-US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preprocessing):     	Expression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level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of: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thousands of genes    (d ~ 1,000s)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only dozens of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cases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(n ~ 10s)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statistical issue:</a:t>
            </a:r>
          </a:p>
          <a:p>
            <a:pPr marL="457200" indent="-457200" algn="ctr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 Dimension Low Sample Size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</a:t>
            </a:r>
          </a:p>
          <a:p>
            <a:pPr marL="457200" indent="-457200" algn="ctr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(HDLSS)</a:t>
            </a:r>
          </a:p>
        </p:txBody>
      </p:sp>
    </p:spTree>
    <p:extLst>
      <p:ext uri="{BB962C8B-B14F-4D97-AF65-F5344CB8AC3E}">
        <p14:creationId xmlns:p14="http://schemas.microsoft.com/office/powerpoint/2010/main" val="386675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Data, FDA View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5562600"/>
            <a:ext cx="8610600" cy="1066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Central question:</a:t>
            </a:r>
          </a:p>
          <a:p>
            <a:pPr marL="609600" indent="-6096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genes are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periodic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over 2 cell cycles?</a:t>
            </a:r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15157" r="16058" b="12631"/>
          <a:stretch>
            <a:fillRect/>
          </a:stretch>
        </p:blipFill>
        <p:spPr>
          <a:xfrm>
            <a:off x="1568450" y="1117600"/>
            <a:ext cx="5861050" cy="4237038"/>
          </a:xfrm>
          <a:noFill/>
        </p:spPr>
      </p:pic>
    </p:spTree>
    <p:extLst>
      <p:ext uri="{BB962C8B-B14F-4D97-AF65-F5344CB8AC3E}">
        <p14:creationId xmlns:p14="http://schemas.microsoft.com/office/powerpoint/2010/main" val="37024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Data, FDA View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143000"/>
            <a:ext cx="2286000" cy="4114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Periodic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genes?</a:t>
            </a: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approach: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PCA</a:t>
            </a:r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8"/>
          <a:stretch>
            <a:fillRect/>
          </a:stretch>
        </p:blipFill>
        <p:spPr>
          <a:xfrm>
            <a:off x="3429000" y="866775"/>
            <a:ext cx="5270500" cy="6600825"/>
          </a:xfrm>
          <a:noFill/>
        </p:spPr>
      </p:pic>
    </p:spTree>
    <p:extLst>
      <p:ext uri="{BB962C8B-B14F-4D97-AF65-F5344CB8AC3E}">
        <p14:creationId xmlns:p14="http://schemas.microsoft.com/office/powerpoint/2010/main" val="355111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Visualization:   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MargDistPlot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Visually Screen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Many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Marginal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Distributions, Simultaneously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Approach:  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Order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Using Some Summary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Set of Poisson(</a:t>
            </a:r>
            <a:r>
              <a:rPr lang="el-G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λ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Distributions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Wide Range of  </a:t>
            </a:r>
            <a:r>
              <a:rPr lang="el-G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λ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Parameters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4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Data, FDA View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19200"/>
            <a:ext cx="8094663" cy="5410200"/>
          </a:xfrm>
        </p:spPr>
        <p:txBody>
          <a:bodyPr/>
          <a:lstStyle/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Central question:    which genes are 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periodic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over 2 cell cycles?</a:t>
            </a:r>
          </a:p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approach:      Simple PCA</a:t>
            </a:r>
          </a:p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apparent (2 cycle) periodic structure?</a:t>
            </a:r>
          </a:p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Eigenvalues suggest large amount of 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variation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28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finds 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directions of maximal variation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28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Often, but not always, same as 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directions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28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Here need better approach to study periodicities</a:t>
            </a:r>
          </a:p>
        </p:txBody>
      </p:sp>
    </p:spTree>
    <p:extLst>
      <p:ext uri="{BB962C8B-B14F-4D97-AF65-F5344CB8AC3E}">
        <p14:creationId xmlns:p14="http://schemas.microsoft.com/office/powerpoint/2010/main" val="25430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Cycles, Freq. 2 Proj.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8"/>
          <a:stretch>
            <a:fillRect/>
          </a:stretch>
        </p:blipFill>
        <p:spPr>
          <a:xfrm>
            <a:off x="3581400" y="1009650"/>
            <a:ext cx="5219700" cy="6534150"/>
          </a:xfrm>
          <a:noFill/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62000" y="1524000"/>
            <a:ext cx="2362200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PCA on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Freq. 2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Periodic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Component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Of Data</a:t>
            </a:r>
          </a:p>
        </p:txBody>
      </p:sp>
    </p:spTree>
    <p:extLst>
      <p:ext uri="{BB962C8B-B14F-4D97-AF65-F5344CB8AC3E}">
        <p14:creationId xmlns:p14="http://schemas.microsoft.com/office/powerpoint/2010/main" val="198004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Frequency 2 Analysis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7696200" cy="5435600"/>
          </a:xfrm>
          <a:noFill/>
        </p:spPr>
      </p:pic>
    </p:spTree>
    <p:extLst>
      <p:ext uri="{BB962C8B-B14F-4D97-AF65-F5344CB8AC3E}">
        <p14:creationId xmlns:p14="http://schemas.microsoft.com/office/powerpoint/2010/main" val="16899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Frequency 2 Analysis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data onto 2-dim space of sin and cos (freq. 2)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view:  scatterplot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Angle (in polar coordinates) shows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phase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Colors:  Spellman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cell cycle phase classification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Black was labeled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periodic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Within class phases approx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ly same, but notable differences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try to improve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phase classification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667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Revisit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phase classification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  approach: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outer 200 genes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(other numbers tried,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less resolution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distribution of angles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SiZer analysis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(finds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significant bumps, etc., in histogram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Carefully redrew boundaries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Check by studying k.d.e. angles</a:t>
            </a:r>
          </a:p>
        </p:txBody>
      </p:sp>
    </p:spTree>
    <p:extLst>
      <p:ext uri="{BB962C8B-B14F-4D97-AF65-F5344CB8AC3E}">
        <p14:creationId xmlns:p14="http://schemas.microsoft.com/office/powerpoint/2010/main" val="301055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Study of 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Angles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7696200" cy="5435600"/>
          </a:xfrm>
          <a:noFill/>
        </p:spPr>
      </p:pic>
    </p:spTree>
    <p:extLst>
      <p:ext uri="{BB962C8B-B14F-4D97-AF65-F5344CB8AC3E}">
        <p14:creationId xmlns:p14="http://schemas.microsoft.com/office/powerpoint/2010/main" val="297215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Reclassification of Major Genes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7696200" cy="5435600"/>
          </a:xfrm>
          <a:noFill/>
        </p:spPr>
      </p:pic>
    </p:spTree>
    <p:extLst>
      <p:ext uri="{BB962C8B-B14F-4D97-AF65-F5344CB8AC3E}">
        <p14:creationId xmlns:p14="http://schemas.microsoft.com/office/powerpoint/2010/main" val="58795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to Previous Classif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7696200" cy="5435600"/>
          </a:xfrm>
          <a:noFill/>
        </p:spPr>
      </p:pic>
    </p:spTree>
    <p:extLst>
      <p:ext uri="{BB962C8B-B14F-4D97-AF65-F5344CB8AC3E}">
        <p14:creationId xmlns:p14="http://schemas.microsoft.com/office/powerpoint/2010/main" val="360442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1" t="12617" r="19803" b="11683"/>
          <a:stretch/>
        </p:blipFill>
        <p:spPr>
          <a:xfrm>
            <a:off x="1776390" y="838200"/>
            <a:ext cx="7367610" cy="6028438"/>
          </a:xfrm>
          <a:noFill/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Subpopulation View</a:t>
            </a:r>
          </a:p>
        </p:txBody>
      </p:sp>
    </p:spTree>
    <p:extLst>
      <p:ext uri="{BB962C8B-B14F-4D97-AF65-F5344CB8AC3E}">
        <p14:creationId xmlns:p14="http://schemas.microsoft.com/office/powerpoint/2010/main" val="11216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1" t="12617" r="19803" b="11683"/>
          <a:stretch/>
        </p:blipFill>
        <p:spPr>
          <a:xfrm>
            <a:off x="1776390" y="838200"/>
            <a:ext cx="7367610" cy="6028438"/>
          </a:xfrm>
          <a:noFill/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Subpopulation 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2209800"/>
            <a:ext cx="281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Note:</a:t>
            </a:r>
          </a:p>
          <a:p>
            <a:r>
              <a:rPr lang="en-US" sz="2400" dirty="0" err="1" smtClean="0">
                <a:solidFill>
                  <a:schemeClr val="bg2"/>
                </a:solidFill>
              </a:rPr>
              <a:t>Subdensities</a:t>
            </a:r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Have Same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Bandwidth &amp;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Proportional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Areas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(so  </a:t>
            </a:r>
            <a:r>
              <a:rPr lang="el-GR" sz="2400" dirty="0" smtClean="0">
                <a:solidFill>
                  <a:schemeClr val="bg2"/>
                </a:solidFill>
              </a:rPr>
              <a:t>Σ</a:t>
            </a:r>
            <a:r>
              <a:rPr lang="en-US" sz="2400" dirty="0" smtClean="0">
                <a:solidFill>
                  <a:schemeClr val="bg2"/>
                </a:solidFill>
              </a:rPr>
              <a:t> = 1)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Clusters in data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Statistical Task: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Data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sub-populations?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structure in data?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to do this?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i="1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provides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simple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approach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is a large literature of other methods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(will study more later)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4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bg1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Big Picture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statistical goals of OODA: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structure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Projections, PCA, PGA,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e. Discrimination)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2+ populations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of Data Objects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Chemical Spectra, Mortality Data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“Vertical Integration” of Data Types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790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bg1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Big Picture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statistical goals of OODA: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structure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Projections, PCA, PGA,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e. Discrimination)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2+ populations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of Data Objects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Chemical Spectra, Mortality Data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“Vertical Integration” of Data Types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2971800"/>
            <a:ext cx="7086600" cy="1066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Background:  Two Class (Binary) version: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training data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+1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and    </a:t>
            </a:r>
            <a:r>
              <a:rPr lang="en-US" sz="320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-1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Develop a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rule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assigning new data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a Class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Canonical Example:  Disease Diagnosis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Patients are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Healthy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or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Ill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Determined based on measurements</a:t>
            </a:r>
          </a:p>
        </p:txBody>
      </p:sp>
    </p:spTree>
    <p:extLst>
      <p:ext uri="{BB962C8B-B14F-4D97-AF65-F5344CB8AC3E}">
        <p14:creationId xmlns:p14="http://schemas.microsoft.com/office/powerpoint/2010/main" val="15158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Distinction: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vs. Clustering</a:t>
            </a:r>
          </a:p>
        </p:txBody>
      </p:sp>
    </p:spTree>
    <p:extLst>
      <p:ext uri="{BB962C8B-B14F-4D97-AF65-F5344CB8AC3E}">
        <p14:creationId xmlns:p14="http://schemas.microsoft.com/office/powerpoint/2010/main" val="24073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Distinction: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vs. Clustering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labels are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Goal: understand differences</a:t>
            </a:r>
          </a:p>
        </p:txBody>
      </p:sp>
    </p:spTree>
    <p:extLst>
      <p:ext uri="{BB962C8B-B14F-4D97-AF65-F5344CB8AC3E}">
        <p14:creationId xmlns:p14="http://schemas.microsoft.com/office/powerpoint/2010/main" val="30196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Distinction: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vs. Clustering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labels are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Goal: understand differences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Clustering: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Goal: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labels (to be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7185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Distinction: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vs. Clustering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labels are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Goal: understand differences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Clustering: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Goal: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labels (to be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Both are about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clumps of similar data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but much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goals</a:t>
            </a:r>
          </a:p>
        </p:txBody>
      </p:sp>
    </p:spTree>
    <p:extLst>
      <p:ext uri="{BB962C8B-B14F-4D97-AF65-F5344CB8AC3E}">
        <p14:creationId xmlns:p14="http://schemas.microsoft.com/office/powerpoint/2010/main" val="397546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Distinction: </a:t>
            </a:r>
          </a:p>
          <a:p>
            <a:pPr marL="609600" indent="-609600" algn="ctr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vs. Clustering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terminology: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Classification:   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supervised learning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Clustering:   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unsupervised learning</a:t>
            </a:r>
          </a:p>
        </p:txBody>
      </p:sp>
    </p:spTree>
    <p:extLst>
      <p:ext uri="{BB962C8B-B14F-4D97-AF65-F5344CB8AC3E}">
        <p14:creationId xmlns:p14="http://schemas.microsoft.com/office/powerpoint/2010/main" val="158293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Terminology: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statisticians, these are synonyms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3048000" y="914400"/>
            <a:ext cx="990600" cy="1143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038600" y="914400"/>
            <a:ext cx="1752600" cy="1143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85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Terminology: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statisticians, these are synonyms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biologists,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means: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Constructing taxonomies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sorting organisms into them</a:t>
            </a:r>
          </a:p>
        </p:txBody>
      </p:sp>
    </p:spTree>
    <p:extLst>
      <p:ext uri="{BB962C8B-B14F-4D97-AF65-F5344CB8AC3E}">
        <p14:creationId xmlns:p14="http://schemas.microsoft.com/office/powerpoint/2010/main" val="420838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Mass Flux Data: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3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3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3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30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30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305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7579"/>
          <a:stretch>
            <a:fillRect/>
          </a:stretch>
        </p:blipFill>
        <p:spPr>
          <a:xfrm>
            <a:off x="2443163" y="1531938"/>
            <a:ext cx="5005387" cy="7535862"/>
          </a:xfrm>
          <a:noFill/>
        </p:spPr>
      </p:pic>
    </p:spTree>
    <p:extLst>
      <p:ext uri="{BB962C8B-B14F-4D97-AF65-F5344CB8AC3E}">
        <p14:creationId xmlns:p14="http://schemas.microsoft.com/office/powerpoint/2010/main" val="322555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Terminology: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statisticians, these are synonyms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biologists,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means: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Constructing taxonomies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sorting organisms into them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(maybe this is why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discrimination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was used, until politically incorrect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44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are a number of: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Approaches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Philosophies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Schools of Thought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often cast as: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Statistics vs. EE - CS</a:t>
            </a:r>
          </a:p>
        </p:txBody>
      </p:sp>
    </p:spTree>
    <p:extLst>
      <p:ext uri="{BB962C8B-B14F-4D97-AF65-F5344CB8AC3E}">
        <p14:creationId xmlns:p14="http://schemas.microsoft.com/office/powerpoint/2010/main" val="29803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EE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CS variations: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Pattern Recognition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Artificial Intelligence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Neural Networks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Mining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46323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Differing Viewpoints: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 Classes with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Probability 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Distribut</a:t>
            </a:r>
            <a:r>
              <a:rPr lang="en-US" sz="3200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to study class diff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&amp; find rules</a:t>
            </a:r>
          </a:p>
        </p:txBody>
      </p:sp>
    </p:spTree>
    <p:extLst>
      <p:ext uri="{BB962C8B-B14F-4D97-AF65-F5344CB8AC3E}">
        <p14:creationId xmlns:p14="http://schemas.microsoft.com/office/powerpoint/2010/main" val="363323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Differing Viewpoints: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 Classes with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Probability 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Distribut</a:t>
            </a:r>
            <a:r>
              <a:rPr lang="en-US" sz="3200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to study class diff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&amp; find rules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EE </a:t>
            </a:r>
            <a:r>
              <a:rPr lang="en-US" sz="3200" u="sng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are just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Sets of Numbers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Rules distinguish between these</a:t>
            </a:r>
          </a:p>
        </p:txBody>
      </p:sp>
    </p:spTree>
    <p:extLst>
      <p:ext uri="{BB962C8B-B14F-4D97-AF65-F5344CB8AC3E}">
        <p14:creationId xmlns:p14="http://schemas.microsoft.com/office/powerpoint/2010/main" val="25961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Differing Viewpoints: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 Classes with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Probability Distribut</a:t>
            </a:r>
            <a:r>
              <a:rPr lang="en-US" sz="3200" i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to study class diff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&amp; find rules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EE </a:t>
            </a:r>
            <a:r>
              <a:rPr lang="en-US" sz="3200" u="sng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are just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Sets of Numbers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Rules distinguish between these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Current thought:    </a:t>
            </a:r>
            <a:r>
              <a:rPr lang="en-US" sz="3200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combine these</a:t>
            </a:r>
          </a:p>
        </p:txBody>
      </p:sp>
    </p:spTree>
    <p:extLst>
      <p:ext uri="{BB962C8B-B14F-4D97-AF65-F5344CB8AC3E}">
        <p14:creationId xmlns:p14="http://schemas.microsoft.com/office/powerpoint/2010/main" val="386534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Overview Reference: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Duda, Hart and Stork (2001)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much about neural nets???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Pizer disagrees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Update of Duda &amp; Hart (1973)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040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a more classical statistical view: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McLachlan  (2004).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 Likelihood theory, etc.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well tuned to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71383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Viewpoint:     Point Clouds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endParaRPr lang="en-US" sz="3200" u="sng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78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2527" r="16058" b="13893"/>
          <a:stretch>
            <a:fillRect/>
          </a:stretch>
        </p:blipFill>
        <p:spPr>
          <a:xfrm>
            <a:off x="2112963" y="1752600"/>
            <a:ext cx="4986337" cy="4991100"/>
          </a:xfrm>
          <a:noFill/>
        </p:spPr>
      </p:pic>
    </p:spTree>
    <p:extLst>
      <p:ext uri="{BB962C8B-B14F-4D97-AF65-F5344CB8AC3E}">
        <p14:creationId xmlns:p14="http://schemas.microsoft.com/office/powerpoint/2010/main" val="10542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and Natural Approach: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a.k.a.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Centroid Method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skewer through two meatballs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119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PCA of Mass Flux Data: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Captures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 Mountain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hape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PC1:	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Generally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overall height of peak</a:t>
            </a:r>
          </a:p>
          <a:p>
            <a:pPr marL="1066800" lvl="1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shows up nicely in mean +- plot  (2nd col)</a:t>
            </a:r>
          </a:p>
          <a:p>
            <a:pPr marL="1066800" lvl="1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apparent clusters in scores plot</a:t>
            </a:r>
          </a:p>
          <a:p>
            <a:pPr marL="1066800" lvl="1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those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really there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1066800" lvl="1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If so, could lead to interesting discovery</a:t>
            </a:r>
          </a:p>
          <a:p>
            <a:pPr marL="1066800" lvl="1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If not, could waste effort in investigation 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7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Simple Toy Example: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MD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split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center</a:t>
            </a:r>
          </a:p>
        </p:txBody>
      </p:sp>
      <p:pic>
        <p:nvPicPr>
          <p:cNvPr id="399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276196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not use PCA?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Reasonable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Result?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Doesn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use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labels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Good?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Bad?</a:t>
            </a:r>
          </a:p>
        </p:txBody>
      </p:sp>
      <p:pic>
        <p:nvPicPr>
          <p:cNvPr id="409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167808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Harder Example (slanted clouds):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endParaRPr lang="en-US" sz="3200" u="sng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9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2527" r="16058" b="13893"/>
          <a:stretch>
            <a:fillRect/>
          </a:stretch>
        </p:blipFill>
        <p:spPr>
          <a:xfrm>
            <a:off x="2112963" y="1752600"/>
            <a:ext cx="4986337" cy="4991100"/>
          </a:xfrm>
          <a:noFill/>
        </p:spPr>
      </p:pic>
    </p:spTree>
    <p:extLst>
      <p:ext uri="{BB962C8B-B14F-4D97-AF65-F5344CB8AC3E}">
        <p14:creationId xmlns:p14="http://schemas.microsoft.com/office/powerpoint/2010/main" val="70986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for slanted clouds: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terrible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better?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misses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dir</a:t>
            </a:r>
            <a:r>
              <a:rPr lang="en-US" sz="3200" i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</a:p>
          <a:p>
            <a:pPr marL="609600" indent="-609600" eaLnBrk="1" hangingPunct="1">
              <a:lnSpc>
                <a:spcPct val="16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Doesn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use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Labels</a:t>
            </a:r>
          </a:p>
        </p:txBody>
      </p:sp>
      <p:pic>
        <p:nvPicPr>
          <p:cNvPr id="430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125374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 for slanted clouds: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little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better?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misses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dir</a:t>
            </a:r>
            <a:r>
              <a:rPr lang="en-US" sz="3200" i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</a:p>
          <a:p>
            <a:pPr marL="609600" indent="-609600" eaLnBrk="1" hangingPunct="1">
              <a:lnSpc>
                <a:spcPct val="16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Want to</a:t>
            </a:r>
          </a:p>
          <a:p>
            <a:pPr marL="609600" indent="-609600" eaLnBrk="1" hangingPunct="1">
              <a:lnSpc>
                <a:spcPct val="7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account for</a:t>
            </a:r>
          </a:p>
          <a:p>
            <a:pPr marL="609600" indent="-609600" eaLnBrk="1" hangingPunct="1">
              <a:lnSpc>
                <a:spcPct val="70000"/>
              </a:lnSpc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</a:t>
            </a:r>
          </a:p>
        </p:txBody>
      </p:sp>
      <p:pic>
        <p:nvPicPr>
          <p:cNvPr id="440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290939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 &amp; Covariance,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Simplest Approach: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Rescale (standardize) coordinate axes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 e. replace (full) data matrix:</a:t>
            </a: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do Mean Difference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Called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Bayes Approach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28600" y="3657600"/>
          <a:ext cx="876300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3" name="Equation" r:id="rId4" imgW="8800920" imgH="1320480" progId="Equation.3">
                  <p:embed/>
                </p:oleObj>
              </mc:Choice>
              <mc:Fallback>
                <p:oleObj name="Equation" r:id="rId4" imgW="880092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657600"/>
                        <a:ext cx="8763000" cy="132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381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Bayes Reference:</a:t>
            </a:r>
            <a:endParaRPr lang="en-US" sz="320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" charset="0"/>
                <a:cs typeface="Arial" charset="0"/>
              </a:rPr>
              <a:t>Domingos &amp; Pazzani (1997)</a:t>
            </a:r>
          </a:p>
          <a:p>
            <a:pPr marL="609600" indent="-609600" algn="ctr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" charset="0"/>
              </a:rPr>
              <a:t>Most sensible contexts: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" charset="0"/>
              </a:rPr>
              <a:t>Non-comparable data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" charset="0"/>
              </a:rPr>
              <a:t>E.g. different units</a:t>
            </a: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6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with Na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Bayes: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u="sng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 adjusts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Variances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Covariances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Doesn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solve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 problem</a:t>
            </a:r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2527" r="16058" b="13893"/>
          <a:stretch>
            <a:fillRect/>
          </a:stretch>
        </p:blipFill>
        <p:spPr>
          <a:xfrm>
            <a:off x="3886200" y="1752600"/>
            <a:ext cx="4986338" cy="4991100"/>
          </a:xfrm>
          <a:noFill/>
        </p:spPr>
      </p:pic>
    </p:spTree>
    <p:extLst>
      <p:ext uri="{BB962C8B-B14F-4D97-AF65-F5344CB8AC3E}">
        <p14:creationId xmlns:p14="http://schemas.microsoft.com/office/powerpoint/2010/main" val="271115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 Solution:  Fisher Linear Discrimination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Gets the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dir</a:t>
            </a:r>
            <a:r>
              <a:rPr lang="en-US" sz="3200" i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does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work?</a:t>
            </a:r>
            <a:endParaRPr lang="en-US" sz="3200" i="1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17192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common terminology (for FLD):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 (LDA)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Paper:     Fisher (1936)</a:t>
            </a:r>
          </a:p>
        </p:txBody>
      </p:sp>
    </p:spTree>
    <p:extLst>
      <p:ext uri="{BB962C8B-B14F-4D97-AF65-F5344CB8AC3E}">
        <p14:creationId xmlns:p14="http://schemas.microsoft.com/office/powerpoint/2010/main" val="36997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PCA of Mass Flux Data: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PC2: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Location of peak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 mean +- plot very useful here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PC3: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Width adjustment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 see most clearly in mean +- plot</a:t>
            </a:r>
          </a:p>
          <a:p>
            <a:pPr marL="711200" indent="-711200" eaLnBrk="1" hangingPunct="1">
              <a:lnSpc>
                <a:spcPct val="110000"/>
              </a:lnSpc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Maybe non-linear modes of variation???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3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20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 development: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notation (data vectors of length    ):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+1:                      Class -1: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Centerpoints: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</a:p>
        </p:txBody>
      </p:sp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7315200" y="1981200"/>
          <a:ext cx="3524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7" name="Equation" r:id="rId4" imgW="228600" imgH="279400" progId="Equation.3">
                  <p:embed/>
                </p:oleObj>
              </mc:Choice>
              <mc:Fallback>
                <p:oleObj name="Equation" r:id="rId4" imgW="228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981200"/>
                        <a:ext cx="3524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1676400" y="3657600"/>
          <a:ext cx="25114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8" name="Equation" r:id="rId6" imgW="1676160" imgH="457200" progId="Equation.3">
                  <p:embed/>
                </p:oleObj>
              </mc:Choice>
              <mc:Fallback>
                <p:oleObj name="Equation" r:id="rId6" imgW="1676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657600"/>
                        <a:ext cx="2511425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Rectangle 9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2" name="Object 8"/>
          <p:cNvGraphicFramePr>
            <a:graphicFrameLocks noChangeAspect="1"/>
          </p:cNvGraphicFramePr>
          <p:nvPr/>
        </p:nvGraphicFramePr>
        <p:xfrm>
          <a:off x="6019800" y="3581400"/>
          <a:ext cx="2506663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9" name="Equation" r:id="rId8" imgW="1676160" imgH="457200" progId="Equation.3">
                  <p:embed/>
                </p:oleObj>
              </mc:Choice>
              <mc:Fallback>
                <p:oleObj name="Equation" r:id="rId8" imgW="1676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581400"/>
                        <a:ext cx="2506663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Rectangle 1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3" name="Object 10"/>
          <p:cNvGraphicFramePr>
            <a:graphicFrameLocks noChangeAspect="1"/>
          </p:cNvGraphicFramePr>
          <p:nvPr/>
        </p:nvGraphicFramePr>
        <p:xfrm>
          <a:off x="838200" y="5410200"/>
          <a:ext cx="31813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0" name="Equation" r:id="rId10" imgW="2323800" imgH="799920" progId="Equation.3">
                  <p:embed/>
                </p:oleObj>
              </mc:Choice>
              <mc:Fallback>
                <p:oleObj name="Equation" r:id="rId10" imgW="232380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410200"/>
                        <a:ext cx="3181350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Rectangle 13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4" name="Object 12"/>
          <p:cNvGraphicFramePr>
            <a:graphicFrameLocks noChangeAspect="1"/>
          </p:cNvGraphicFramePr>
          <p:nvPr/>
        </p:nvGraphicFramePr>
        <p:xfrm>
          <a:off x="5410200" y="5424488"/>
          <a:ext cx="312420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1" name="Equation" r:id="rId12" imgW="2311200" imgH="799920" progId="Equation.3">
                  <p:embed/>
                </p:oleObj>
              </mc:Choice>
              <mc:Fallback>
                <p:oleObj name="Equation" r:id="rId12" imgW="231120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424488"/>
                        <a:ext cx="3124200" cy="108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70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                         for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(outer products)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centered, normalized data matrices: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6705600" y="1295400"/>
          <a:ext cx="1828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4" name="Equation" r:id="rId4" imgW="1269720" imgH="342720" progId="Equation.3">
                  <p:embed/>
                </p:oleObj>
              </mc:Choice>
              <mc:Fallback>
                <p:oleObj name="Equation" r:id="rId4" imgW="12697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295400"/>
                        <a:ext cx="1828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3048000" y="1143000"/>
          <a:ext cx="27432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5" name="Equation" r:id="rId6" imgW="1930320" imgH="393480" progId="Equation.3">
                  <p:embed/>
                </p:oleObj>
              </mc:Choice>
              <mc:Fallback>
                <p:oleObj name="Equation" r:id="rId6" imgW="1930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143000"/>
                        <a:ext cx="274320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1219200" y="3505200"/>
          <a:ext cx="670560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6" name="Equation" r:id="rId8" imgW="4749480" imgH="799920" progId="Equation.3">
                  <p:embed/>
                </p:oleObj>
              </mc:Choice>
              <mc:Fallback>
                <p:oleObj name="Equation" r:id="rId8" imgW="474948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05200"/>
                        <a:ext cx="6705600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948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Covariances,                           for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(outer products)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centered, normalized data matrices: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use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MLE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version of estimated covariance matrices, for simpler notation</a:t>
            </a:r>
          </a:p>
        </p:txBody>
      </p:sp>
      <p:sp>
        <p:nvSpPr>
          <p:cNvPr id="30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6705600" y="1295400"/>
          <a:ext cx="1828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7" name="Equation" r:id="rId4" imgW="1269720" imgH="342720" progId="Equation.3">
                  <p:embed/>
                </p:oleObj>
              </mc:Choice>
              <mc:Fallback>
                <p:oleObj name="Equation" r:id="rId4" imgW="12697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295400"/>
                        <a:ext cx="1828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3048000" y="1143000"/>
          <a:ext cx="27432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8" name="Equation" r:id="rId6" imgW="1930320" imgH="393480" progId="Equation.3">
                  <p:embed/>
                </p:oleObj>
              </mc:Choice>
              <mc:Fallback>
                <p:oleObj name="Equation" r:id="rId6" imgW="1930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143000"/>
                        <a:ext cx="274320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1219200" y="3505200"/>
          <a:ext cx="670560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9" name="Equation" r:id="rId8" imgW="4749480" imgH="799920" progId="Equation.3">
                  <p:embed/>
                </p:oleObj>
              </mc:Choice>
              <mc:Fallback>
                <p:oleObj name="Equation" r:id="rId8" imgW="474948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05200"/>
                        <a:ext cx="6705600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2438400" y="4038600"/>
            <a:ext cx="838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Assumption: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covariances are the </a:t>
            </a:r>
            <a:r>
              <a:rPr lang="en-US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(or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Like this:                       Not this:</a:t>
            </a:r>
          </a:p>
        </p:txBody>
      </p:sp>
      <p:pic>
        <p:nvPicPr>
          <p:cNvPr id="49156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124200"/>
            <a:ext cx="4724400" cy="3338513"/>
          </a:xfrm>
          <a:noFill/>
        </p:spPr>
      </p:pic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9158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3124200"/>
            <a:ext cx="4724400" cy="3336925"/>
          </a:xfrm>
          <a:noFill/>
        </p:spPr>
      </p:pic>
    </p:spTree>
    <p:extLst>
      <p:ext uri="{BB962C8B-B14F-4D97-AF65-F5344CB8AC3E}">
        <p14:creationId xmlns:p14="http://schemas.microsoft.com/office/powerpoint/2010/main" val="218320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estimate of (common) within class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Pooled (weighted average) within class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the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combined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full data matrix:</a:t>
            </a:r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828800" y="2819400"/>
          <a:ext cx="5330825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2" name="Equation" r:id="rId4" imgW="3581280" imgH="838080" progId="Equation.3">
                  <p:embed/>
                </p:oleObj>
              </mc:Choice>
              <mc:Fallback>
                <p:oleObj name="Equation" r:id="rId4" imgW="358128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19400"/>
                        <a:ext cx="5330825" cy="124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1647825" y="5048250"/>
          <a:ext cx="50101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3" name="Equation" r:id="rId6" imgW="3581280" imgH="723600" progId="Equation.3">
                  <p:embed/>
                </p:oleObj>
              </mc:Choice>
              <mc:Fallback>
                <p:oleObj name="Equation" r:id="rId6" imgW="35812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5" y="5048250"/>
                        <a:ext cx="501015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0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        is similar to          from before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covariance matrix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ignoring class labels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Difference: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by Class Centering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be important later</a:t>
            </a:r>
          </a:p>
        </p:txBody>
      </p:sp>
      <p:pic>
        <p:nvPicPr>
          <p:cNvPr id="5127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r="16949" b="10104"/>
          <a:stretch>
            <a:fillRect/>
          </a:stretch>
        </p:blipFill>
        <p:spPr>
          <a:xfrm>
            <a:off x="5257800" y="2819400"/>
            <a:ext cx="3551238" cy="3886200"/>
          </a:xfrm>
          <a:noFill/>
        </p:spPr>
      </p:pic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1828800" y="1365250"/>
          <a:ext cx="5334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4" name="Equation" r:id="rId5" imgW="355446" imgH="330057" progId="Equation.3">
                  <p:embed/>
                </p:oleObj>
              </mc:Choice>
              <mc:Fallback>
                <p:oleObj name="Equation" r:id="rId5" imgW="35544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365250"/>
                        <a:ext cx="5334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5181600" y="1371600"/>
          <a:ext cx="3127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5" name="Equation" r:id="rId7" imgW="215806" imgH="330057" progId="Equation.3">
                  <p:embed/>
                </p:oleObj>
              </mc:Choice>
              <mc:Fallback>
                <p:oleObj name="Equation" r:id="rId7" imgW="21580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371600"/>
                        <a:ext cx="3127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272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8534400" cy="5638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way to find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correct cov. adjustment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Individually transform subpopulations so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about their means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For                 define</a:t>
            </a: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152" name="Picture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3789" r="12489" b="56837"/>
          <a:stretch>
            <a:fillRect/>
          </a:stretch>
        </p:blipFill>
        <p:spPr>
          <a:xfrm>
            <a:off x="1371600" y="2895600"/>
            <a:ext cx="6808788" cy="2901950"/>
          </a:xfrm>
          <a:noFill/>
        </p:spPr>
      </p:pic>
      <p:sp>
        <p:nvSpPr>
          <p:cNvPr id="6153" name="Rectangle 1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15"/>
          <p:cNvGraphicFramePr>
            <a:graphicFrameLocks noChangeAspect="1"/>
          </p:cNvGraphicFramePr>
          <p:nvPr/>
        </p:nvGraphicFramePr>
        <p:xfrm>
          <a:off x="5410200" y="5791200"/>
          <a:ext cx="26241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8" name="Equation" r:id="rId5" imgW="2260440" imgH="457200" progId="Equation.3">
                  <p:embed/>
                </p:oleObj>
              </mc:Choice>
              <mc:Fallback>
                <p:oleObj name="Equation" r:id="rId5" imgW="2260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791200"/>
                        <a:ext cx="262413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Line 17"/>
          <p:cNvSpPr>
            <a:spLocks noChangeShapeType="1"/>
          </p:cNvSpPr>
          <p:nvPr/>
        </p:nvSpPr>
        <p:spPr bwMode="auto">
          <a:xfrm>
            <a:off x="3505200" y="3505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Line 18"/>
          <p:cNvSpPr>
            <a:spLocks noChangeShapeType="1"/>
          </p:cNvSpPr>
          <p:nvPr/>
        </p:nvSpPr>
        <p:spPr bwMode="auto">
          <a:xfrm>
            <a:off x="3886200" y="3962400"/>
            <a:ext cx="16764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20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7" name="Object 19"/>
          <p:cNvGraphicFramePr>
            <a:graphicFrameLocks noChangeAspect="1"/>
          </p:cNvGraphicFramePr>
          <p:nvPr/>
        </p:nvGraphicFramePr>
        <p:xfrm>
          <a:off x="2209800" y="5867400"/>
          <a:ext cx="16764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9" name="Equation" r:id="rId7" imgW="1269720" imgH="342720" progId="Equation.3">
                  <p:embed/>
                </p:oleObj>
              </mc:Choice>
              <mc:Fallback>
                <p:oleObj name="Equation" r:id="rId7" imgW="12697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867400"/>
                        <a:ext cx="1676400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67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5943600" cy="5638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Then:</a:t>
            </a:r>
          </a:p>
          <a:p>
            <a:pPr marL="609600" indent="-609600" eaLnBrk="1" hangingPunct="1"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Transformed Space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separating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hyperplane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is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Perpendicular bisector of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 between means 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018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4" t="2527" r="11598" b="11368"/>
          <a:stretch>
            <a:fillRect/>
          </a:stretch>
        </p:blipFill>
        <p:spPr>
          <a:xfrm>
            <a:off x="6170613" y="1073150"/>
            <a:ext cx="2473325" cy="5421313"/>
          </a:xfrm>
          <a:noFill/>
        </p:spPr>
      </p:pic>
      <p:sp>
        <p:nvSpPr>
          <p:cNvPr id="50182" name="Line 7"/>
          <p:cNvSpPr>
            <a:spLocks noChangeShapeType="1"/>
          </p:cNvSpPr>
          <p:nvPr/>
        </p:nvSpPr>
        <p:spPr bwMode="auto">
          <a:xfrm flipV="1">
            <a:off x="7010400" y="4724400"/>
            <a:ext cx="1143000" cy="1447800"/>
          </a:xfrm>
          <a:prstGeom prst="line">
            <a:avLst/>
          </a:prstGeom>
          <a:noFill/>
          <a:ln w="34925">
            <a:solidFill>
              <a:srgbClr val="FF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Line 8"/>
          <p:cNvSpPr>
            <a:spLocks noChangeShapeType="1"/>
          </p:cNvSpPr>
          <p:nvPr/>
        </p:nvSpPr>
        <p:spPr bwMode="auto">
          <a:xfrm>
            <a:off x="5486400" y="2514600"/>
            <a:ext cx="2362200" cy="2514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3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717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5943600" cy="5638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Transformed Space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Hyperplane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has: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rgbClr val="FF98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Transformed Normal Vector: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17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4" t="2527" r="11598" b="11368"/>
          <a:stretch>
            <a:fillRect/>
          </a:stretch>
        </p:blipFill>
        <p:spPr>
          <a:xfrm>
            <a:off x="6170613" y="1073150"/>
            <a:ext cx="2473325" cy="5421313"/>
          </a:xfrm>
          <a:noFill/>
        </p:spPr>
      </p:pic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1041400" y="2590800"/>
          <a:ext cx="43195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7" name="Equation" r:id="rId5" imgW="4317840" imgH="457200" progId="Equation.3">
                  <p:embed/>
                </p:oleObj>
              </mc:Choice>
              <mc:Fallback>
                <p:oleObj name="Equation" r:id="rId5" imgW="4317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590800"/>
                        <a:ext cx="43195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9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1" name="Object 8"/>
          <p:cNvGraphicFramePr>
            <a:graphicFrameLocks noChangeAspect="1"/>
          </p:cNvGraphicFramePr>
          <p:nvPr/>
        </p:nvGraphicFramePr>
        <p:xfrm>
          <a:off x="1727200" y="3200400"/>
          <a:ext cx="28844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8" name="Equation" r:id="rId7" imgW="2882880" imgH="457200" progId="Equation.3">
                  <p:embed/>
                </p:oleObj>
              </mc:Choice>
              <mc:Fallback>
                <p:oleObj name="Equation" r:id="rId7" imgW="2882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3200400"/>
                        <a:ext cx="28844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2" name="Line 10"/>
          <p:cNvSpPr>
            <a:spLocks noChangeShapeType="1"/>
          </p:cNvSpPr>
          <p:nvPr/>
        </p:nvSpPr>
        <p:spPr bwMode="auto">
          <a:xfrm>
            <a:off x="5638800" y="2438400"/>
            <a:ext cx="2133600" cy="3124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717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5943600" cy="5638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Transformed Space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Hyperplane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has: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rgbClr val="FF98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Transformed Normal Vector: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Transformed Intercept: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17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4" t="2527" r="11598" b="11368"/>
          <a:stretch>
            <a:fillRect/>
          </a:stretch>
        </p:blipFill>
        <p:spPr>
          <a:xfrm>
            <a:off x="6170613" y="1073150"/>
            <a:ext cx="2473325" cy="5421313"/>
          </a:xfrm>
          <a:noFill/>
        </p:spPr>
      </p:pic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1041400" y="2590800"/>
          <a:ext cx="43195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0" name="Equation" r:id="rId5" imgW="4317840" imgH="457200" progId="Equation.3">
                  <p:embed/>
                </p:oleObj>
              </mc:Choice>
              <mc:Fallback>
                <p:oleObj name="Equation" r:id="rId5" imgW="4317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590800"/>
                        <a:ext cx="43195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9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1" name="Object 8"/>
          <p:cNvGraphicFramePr>
            <a:graphicFrameLocks noChangeAspect="1"/>
          </p:cNvGraphicFramePr>
          <p:nvPr/>
        </p:nvGraphicFramePr>
        <p:xfrm>
          <a:off x="1727200" y="3200400"/>
          <a:ext cx="28844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1" name="Equation" r:id="rId7" imgW="2882880" imgH="457200" progId="Equation.3">
                  <p:embed/>
                </p:oleObj>
              </mc:Choice>
              <mc:Fallback>
                <p:oleObj name="Equation" r:id="rId7" imgW="2882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3200400"/>
                        <a:ext cx="28844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2" name="Line 10"/>
          <p:cNvSpPr>
            <a:spLocks noChangeShapeType="1"/>
          </p:cNvSpPr>
          <p:nvPr/>
        </p:nvSpPr>
        <p:spPr bwMode="auto">
          <a:xfrm>
            <a:off x="5638800" y="2438400"/>
            <a:ext cx="2133600" cy="3124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2" name="Object 11"/>
          <p:cNvGraphicFramePr>
            <a:graphicFrameLocks noChangeAspect="1"/>
          </p:cNvGraphicFramePr>
          <p:nvPr/>
        </p:nvGraphicFramePr>
        <p:xfrm>
          <a:off x="1295400" y="4114800"/>
          <a:ext cx="38100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2" name="Equation" r:id="rId9" imgW="4787640" imgH="711000" progId="Equation.3">
                  <p:embed/>
                </p:oleObj>
              </mc:Choice>
              <mc:Fallback>
                <p:oleObj name="Equation" r:id="rId9" imgW="47876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14800"/>
                        <a:ext cx="3810000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3" name="Object 13"/>
          <p:cNvGraphicFramePr>
            <a:graphicFrameLocks noChangeAspect="1"/>
          </p:cNvGraphicFramePr>
          <p:nvPr/>
        </p:nvGraphicFramePr>
        <p:xfrm>
          <a:off x="1905000" y="4724400"/>
          <a:ext cx="2438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3" name="Equation" r:id="rId11" imgW="3238200" imgH="761760" progId="Equation.3">
                  <p:embed/>
                </p:oleObj>
              </mc:Choice>
              <mc:Fallback>
                <p:oleObj name="Equation" r:id="rId11" imgW="323820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724400"/>
                        <a:ext cx="24384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5" name="Line 15"/>
          <p:cNvSpPr>
            <a:spLocks noChangeShapeType="1"/>
          </p:cNvSpPr>
          <p:nvPr/>
        </p:nvSpPr>
        <p:spPr bwMode="auto">
          <a:xfrm>
            <a:off x="4495800" y="5029200"/>
            <a:ext cx="297180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8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Investigation of PC1 Clusters: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see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bumps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smooth histogram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Question:  </a:t>
            </a:r>
          </a:p>
          <a:p>
            <a:pPr marL="711200" indent="-711200" algn="ctr" eaLnBrk="1" hangingPunct="1"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structure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</a:t>
            </a:r>
          </a:p>
          <a:p>
            <a:pPr marL="711200" indent="-711200" algn="ctr" eaLnBrk="1" hangingPunct="1"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sampling variability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Approach:     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(SIgnificance of ZERo crossings of deriv.)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2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4" t="2527" r="11598" b="11368"/>
          <a:stretch>
            <a:fillRect/>
          </a:stretch>
        </p:blipFill>
        <p:spPr>
          <a:xfrm>
            <a:off x="6170613" y="1073150"/>
            <a:ext cx="2473325" cy="5421313"/>
          </a:xfrm>
          <a:noFill/>
        </p:spPr>
      </p:pic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717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5943600" cy="5638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Transformed Space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Hyperplane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has: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rgbClr val="FF98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Transformed Normal Vector: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Transformed Intercept: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Sep.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Hyperp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has Equation:</a:t>
            </a:r>
          </a:p>
        </p:txBody>
      </p:sp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1041400" y="2590800"/>
          <a:ext cx="43195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2" name="Equation" r:id="rId5" imgW="4317840" imgH="457200" progId="Equation.3">
                  <p:embed/>
                </p:oleObj>
              </mc:Choice>
              <mc:Fallback>
                <p:oleObj name="Equation" r:id="rId5" imgW="4317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590800"/>
                        <a:ext cx="43195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9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1" name="Object 8"/>
          <p:cNvGraphicFramePr>
            <a:graphicFrameLocks noChangeAspect="1"/>
          </p:cNvGraphicFramePr>
          <p:nvPr/>
        </p:nvGraphicFramePr>
        <p:xfrm>
          <a:off x="1727200" y="3200400"/>
          <a:ext cx="28844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3" name="Equation" r:id="rId7" imgW="2882880" imgH="457200" progId="Equation.3">
                  <p:embed/>
                </p:oleObj>
              </mc:Choice>
              <mc:Fallback>
                <p:oleObj name="Equation" r:id="rId7" imgW="2882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3200400"/>
                        <a:ext cx="28844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2" name="Object 11"/>
          <p:cNvGraphicFramePr>
            <a:graphicFrameLocks noChangeAspect="1"/>
          </p:cNvGraphicFramePr>
          <p:nvPr/>
        </p:nvGraphicFramePr>
        <p:xfrm>
          <a:off x="1295400" y="4114800"/>
          <a:ext cx="38100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4" name="Equation" r:id="rId9" imgW="4787640" imgH="711000" progId="Equation.3">
                  <p:embed/>
                </p:oleObj>
              </mc:Choice>
              <mc:Fallback>
                <p:oleObj name="Equation" r:id="rId9" imgW="47876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14800"/>
                        <a:ext cx="3810000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3" name="Object 13"/>
          <p:cNvGraphicFramePr>
            <a:graphicFrameLocks noChangeAspect="1"/>
          </p:cNvGraphicFramePr>
          <p:nvPr/>
        </p:nvGraphicFramePr>
        <p:xfrm>
          <a:off x="1905000" y="4724400"/>
          <a:ext cx="2438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5" name="Equation" r:id="rId11" imgW="3238200" imgH="761760" progId="Equation.3">
                  <p:embed/>
                </p:oleObj>
              </mc:Choice>
              <mc:Fallback>
                <p:oleObj name="Equation" r:id="rId11" imgW="323820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724400"/>
                        <a:ext cx="24384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5" name="Line 15"/>
          <p:cNvSpPr>
            <a:spLocks noChangeShapeType="1"/>
          </p:cNvSpPr>
          <p:nvPr/>
        </p:nvSpPr>
        <p:spPr bwMode="auto">
          <a:xfrm>
            <a:off x="5524500" y="5448300"/>
            <a:ext cx="163830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4" name="Object 16"/>
          <p:cNvGraphicFramePr>
            <a:graphicFrameLocks noChangeAspect="1"/>
          </p:cNvGraphicFramePr>
          <p:nvPr/>
        </p:nvGraphicFramePr>
        <p:xfrm>
          <a:off x="1371600" y="5867400"/>
          <a:ext cx="40386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6" name="Equation" r:id="rId13" imgW="3670300" imgH="508000" progId="Equation.3">
                  <p:embed/>
                </p:oleObj>
              </mc:Choice>
              <mc:Fallback>
                <p:oleObj name="Equation" r:id="rId13" imgW="3670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867400"/>
                        <a:ext cx="403860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Line 7"/>
          <p:cNvSpPr>
            <a:spLocks noChangeShapeType="1"/>
          </p:cNvSpPr>
          <p:nvPr/>
        </p:nvSpPr>
        <p:spPr bwMode="auto">
          <a:xfrm flipV="1">
            <a:off x="7010400" y="4724400"/>
            <a:ext cx="1143000" cy="1447800"/>
          </a:xfrm>
          <a:prstGeom prst="line">
            <a:avLst/>
          </a:prstGeom>
          <a:noFill/>
          <a:ln w="34925">
            <a:solidFill>
              <a:srgbClr val="FF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820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discrimination rule is: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Given a new data vector       ,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Choose Class +1 when: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0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5257800" y="15240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8" name="Equation" r:id="rId4" imgW="406048" imgH="406048" progId="Equation.3">
                  <p:embed/>
                </p:oleObj>
              </mc:Choice>
              <mc:Fallback>
                <p:oleObj name="Equation" r:id="rId4" imgW="406048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524000"/>
                        <a:ext cx="5334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5" name="Object 7"/>
          <p:cNvGraphicFramePr>
            <a:graphicFrameLocks noChangeAspect="1"/>
          </p:cNvGraphicFramePr>
          <p:nvPr/>
        </p:nvGraphicFramePr>
        <p:xfrm>
          <a:off x="1905000" y="2667000"/>
          <a:ext cx="594995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9" name="Equation" r:id="rId6" imgW="4318000" imgH="609600" progId="Equation.3">
                  <p:embed/>
                </p:oleObj>
              </mc:Choice>
              <mc:Fallback>
                <p:oleObj name="Equation" r:id="rId6" imgW="43180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667000"/>
                        <a:ext cx="5949950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7" name="Rectangle 1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9" name="Rectangle 1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371600" y="5867400"/>
          <a:ext cx="40386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0" name="Equation" r:id="rId8" imgW="3670300" imgH="508000" progId="Equation.3">
                  <p:embed/>
                </p:oleObj>
              </mc:Choice>
              <mc:Fallback>
                <p:oleObj name="Equation" r:id="rId8" imgW="3670300" imgH="5080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867400"/>
                        <a:ext cx="40386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2133600" y="3505200"/>
            <a:ext cx="685800" cy="2514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820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discrimination rule is: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Given a new data vector       ,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Choose Class +1 when: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(transforming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back to original space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Using, for      symmetric and invertible:</a:t>
            </a:r>
          </a:p>
        </p:txBody>
      </p:sp>
      <p:sp>
        <p:nvSpPr>
          <p:cNvPr id="820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5257800" y="15240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6" name="Equation" r:id="rId4" imgW="406048" imgH="406048" progId="Equation.3">
                  <p:embed/>
                </p:oleObj>
              </mc:Choice>
              <mc:Fallback>
                <p:oleObj name="Equation" r:id="rId4" imgW="406048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524000"/>
                        <a:ext cx="5334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5" name="Object 7"/>
          <p:cNvGraphicFramePr>
            <a:graphicFrameLocks noChangeAspect="1"/>
          </p:cNvGraphicFramePr>
          <p:nvPr/>
        </p:nvGraphicFramePr>
        <p:xfrm>
          <a:off x="1905000" y="2667000"/>
          <a:ext cx="594995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7" name="Equation" r:id="rId6" imgW="4318000" imgH="609600" progId="Equation.3">
                  <p:embed/>
                </p:oleObj>
              </mc:Choice>
              <mc:Fallback>
                <p:oleObj name="Equation" r:id="rId6" imgW="43180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667000"/>
                        <a:ext cx="5949950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6" name="Object 9"/>
          <p:cNvGraphicFramePr>
            <a:graphicFrameLocks noChangeAspect="1"/>
          </p:cNvGraphicFramePr>
          <p:nvPr/>
        </p:nvGraphicFramePr>
        <p:xfrm>
          <a:off x="1447800" y="4038600"/>
          <a:ext cx="60737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8" name="Equation" r:id="rId8" imgW="6070600" imgH="609600" progId="Equation.3">
                  <p:embed/>
                </p:oleObj>
              </mc:Choice>
              <mc:Fallback>
                <p:oleObj name="Equation" r:id="rId8" imgW="60706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038600"/>
                        <a:ext cx="60737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7" name="Rectangle 1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9" name="Rectangle 1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59335"/>
              </p:ext>
            </p:extLst>
          </p:nvPr>
        </p:nvGraphicFramePr>
        <p:xfrm>
          <a:off x="1752600" y="5943600"/>
          <a:ext cx="7102542" cy="688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9" name="Equation" r:id="rId10" imgW="2603160" imgH="253800" progId="Equation.3">
                  <p:embed/>
                </p:oleObj>
              </mc:Choice>
              <mc:Fallback>
                <p:oleObj name="Equation" r:id="rId10" imgW="2603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943600"/>
                        <a:ext cx="7102542" cy="6885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846812"/>
              </p:ext>
            </p:extLst>
          </p:nvPr>
        </p:nvGraphicFramePr>
        <p:xfrm>
          <a:off x="2362200" y="5495925"/>
          <a:ext cx="4159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0" name="Equation" r:id="rId12" imgW="152280" imgH="164880" progId="Equation.3">
                  <p:embed/>
                </p:oleObj>
              </mc:Choice>
              <mc:Fallback>
                <p:oleObj name="Equation" r:id="rId12" imgW="152280" imgH="1648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495925"/>
                        <a:ext cx="41592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351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820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discrimination rule is: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Given a new data vector       ,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Choose Class +1 when: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(transforming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back to original space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where:</a:t>
            </a:r>
          </a:p>
        </p:txBody>
      </p:sp>
      <p:sp>
        <p:nvSpPr>
          <p:cNvPr id="820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5257800" y="15240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8" name="Equation" r:id="rId4" imgW="406048" imgH="406048" progId="Equation.3">
                  <p:embed/>
                </p:oleObj>
              </mc:Choice>
              <mc:Fallback>
                <p:oleObj name="Equation" r:id="rId4" imgW="406048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524000"/>
                        <a:ext cx="5334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5" name="Object 7"/>
          <p:cNvGraphicFramePr>
            <a:graphicFrameLocks noChangeAspect="1"/>
          </p:cNvGraphicFramePr>
          <p:nvPr/>
        </p:nvGraphicFramePr>
        <p:xfrm>
          <a:off x="1905000" y="2667000"/>
          <a:ext cx="594995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9" name="Equation" r:id="rId6" imgW="4318000" imgH="609600" progId="Equation.3">
                  <p:embed/>
                </p:oleObj>
              </mc:Choice>
              <mc:Fallback>
                <p:oleObj name="Equation" r:id="rId6" imgW="43180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667000"/>
                        <a:ext cx="5949950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6" name="Object 9"/>
          <p:cNvGraphicFramePr>
            <a:graphicFrameLocks noChangeAspect="1"/>
          </p:cNvGraphicFramePr>
          <p:nvPr/>
        </p:nvGraphicFramePr>
        <p:xfrm>
          <a:off x="1447800" y="4038600"/>
          <a:ext cx="60737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0" name="Equation" r:id="rId8" imgW="6070600" imgH="609600" progId="Equation.3">
                  <p:embed/>
                </p:oleObj>
              </mc:Choice>
              <mc:Fallback>
                <p:oleObj name="Equation" r:id="rId8" imgW="60706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038600"/>
                        <a:ext cx="60737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7" name="Rectangle 1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7" name="Object 11"/>
          <p:cNvGraphicFramePr>
            <a:graphicFrameLocks noChangeAspect="1"/>
          </p:cNvGraphicFramePr>
          <p:nvPr/>
        </p:nvGraphicFramePr>
        <p:xfrm>
          <a:off x="2438400" y="4648200"/>
          <a:ext cx="3124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1" name="Equation" r:id="rId10" imgW="3124200" imgH="533400" progId="Equation.3">
                  <p:embed/>
                </p:oleObj>
              </mc:Choice>
              <mc:Fallback>
                <p:oleObj name="Equation" r:id="rId10" imgW="31242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648200"/>
                        <a:ext cx="31242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8" name="Object 13"/>
          <p:cNvGraphicFramePr>
            <a:graphicFrameLocks noChangeAspect="1"/>
          </p:cNvGraphicFramePr>
          <p:nvPr/>
        </p:nvGraphicFramePr>
        <p:xfrm>
          <a:off x="2063750" y="5492750"/>
          <a:ext cx="51689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2" name="Equation" r:id="rId12" imgW="5168880" imgH="457200" progId="Equation.3">
                  <p:embed/>
                </p:oleObj>
              </mc:Choice>
              <mc:Fallback>
                <p:oleObj name="Equation" r:id="rId12" imgW="5168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5492750"/>
                        <a:ext cx="516890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9" name="Rectangle 1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9" name="Object 15"/>
          <p:cNvGraphicFramePr>
            <a:graphicFrameLocks noChangeAspect="1"/>
          </p:cNvGraphicFramePr>
          <p:nvPr/>
        </p:nvGraphicFramePr>
        <p:xfrm>
          <a:off x="2070100" y="5956300"/>
          <a:ext cx="49657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3" name="Equation" r:id="rId14" imgW="4965480" imgH="761760" progId="Equation.3">
                  <p:embed/>
                </p:oleObj>
              </mc:Choice>
              <mc:Fallback>
                <p:oleObj name="Equation" r:id="rId14" imgW="496548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5956300"/>
                        <a:ext cx="4965700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993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(in orig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 space) have separ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ting hyperplane with: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Normal vector:                    Intercept: </a:t>
            </a:r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922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45470" r="11598" b="11368"/>
          <a:stretch>
            <a:fillRect/>
          </a:stretch>
        </p:blipFill>
        <p:spPr>
          <a:xfrm>
            <a:off x="1219200" y="2895600"/>
            <a:ext cx="6686550" cy="3041650"/>
          </a:xfrm>
          <a:noFill/>
        </p:spPr>
      </p:pic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7"/>
          <p:cNvGraphicFramePr>
            <a:graphicFrameLocks noChangeAspect="1"/>
          </p:cNvGraphicFramePr>
          <p:nvPr/>
        </p:nvGraphicFramePr>
        <p:xfrm>
          <a:off x="3124200" y="1447800"/>
          <a:ext cx="8382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0" name="Equation" r:id="rId5" imgW="571500" imgH="368300" progId="Equation.3">
                  <p:embed/>
                </p:oleObj>
              </mc:Choice>
              <mc:Fallback>
                <p:oleObj name="Equation" r:id="rId5" imgW="571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447800"/>
                        <a:ext cx="8382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9" name="Object 9"/>
          <p:cNvGraphicFramePr>
            <a:graphicFrameLocks noChangeAspect="1"/>
          </p:cNvGraphicFramePr>
          <p:nvPr/>
        </p:nvGraphicFramePr>
        <p:xfrm>
          <a:off x="7086600" y="1524000"/>
          <a:ext cx="8382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1" name="Equation" r:id="rId7" imgW="622030" imgH="431613" progId="Equation.3">
                  <p:embed/>
                </p:oleObj>
              </mc:Choice>
              <mc:Fallback>
                <p:oleObj name="Equation" r:id="rId7" imgW="62203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524000"/>
                        <a:ext cx="838200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2895600" y="2057400"/>
            <a:ext cx="457200" cy="2819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3733800" y="1447800"/>
            <a:ext cx="3124200" cy="2057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2743200" y="2133600"/>
            <a:ext cx="4572000" cy="2438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8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1024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Relationship to </a:t>
            </a:r>
            <a:r>
              <a:rPr lang="en-US" sz="2800" u="sng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Mahalanobis</a:t>
            </a:r>
            <a:r>
              <a:rPr lang="en-US" sz="28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distance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For                         , a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natural distance measure 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is:</a:t>
            </a:r>
          </a:p>
        </p:txBody>
      </p:sp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2438400" y="1905000"/>
          <a:ext cx="21494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2" name="Equation" r:id="rId4" imgW="2146300" imgH="368300" progId="Equation.3">
                  <p:embed/>
                </p:oleObj>
              </mc:Choice>
              <mc:Fallback>
                <p:oleObj name="Equation" r:id="rId4" imgW="2146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905000"/>
                        <a:ext cx="214947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Rectangle 8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3" name="Object 7"/>
          <p:cNvGraphicFramePr>
            <a:graphicFrameLocks noChangeAspect="1"/>
          </p:cNvGraphicFramePr>
          <p:nvPr/>
        </p:nvGraphicFramePr>
        <p:xfrm>
          <a:off x="3429000" y="2286000"/>
          <a:ext cx="49942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3" name="Equation" r:id="rId6" imgW="4991040" imgH="482400" progId="Equation.3">
                  <p:embed/>
                </p:oleObj>
              </mc:Choice>
              <mc:Fallback>
                <p:oleObj name="Equation" r:id="rId6" imgW="49910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286000"/>
                        <a:ext cx="4994275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12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8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1024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Relationship to </a:t>
            </a:r>
            <a:r>
              <a:rPr lang="en-US" sz="2800" u="sng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Mahalanobis</a:t>
            </a:r>
            <a:r>
              <a:rPr lang="en-US" sz="28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distance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For                         , a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natural distance measure 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unit free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  i.e. 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standardized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essentially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 out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covariance structure</a:t>
            </a:r>
          </a:p>
        </p:txBody>
      </p:sp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2438400" y="1905000"/>
          <a:ext cx="21494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6" name="Equation" r:id="rId4" imgW="2146300" imgH="368300" progId="Equation.3">
                  <p:embed/>
                </p:oleObj>
              </mc:Choice>
              <mc:Fallback>
                <p:oleObj name="Equation" r:id="rId4" imgW="2146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905000"/>
                        <a:ext cx="214947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Rectangle 8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3" name="Object 7"/>
          <p:cNvGraphicFramePr>
            <a:graphicFrameLocks noChangeAspect="1"/>
          </p:cNvGraphicFramePr>
          <p:nvPr/>
        </p:nvGraphicFramePr>
        <p:xfrm>
          <a:off x="3429000" y="2286000"/>
          <a:ext cx="49942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7" name="Equation" r:id="rId6" imgW="4991040" imgH="482400" progId="Equation.3">
                  <p:embed/>
                </p:oleObj>
              </mc:Choice>
              <mc:Fallback>
                <p:oleObj name="Equation" r:id="rId6" imgW="49910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286000"/>
                        <a:ext cx="4994275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12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1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1024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Relationship to </a:t>
            </a:r>
            <a:r>
              <a:rPr lang="en-US" sz="2800" u="sng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Mahalanobis</a:t>
            </a:r>
            <a:r>
              <a:rPr lang="en-US" sz="28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distance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For                         , a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natural distance measure 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unit free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  i.e. 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standardized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essentially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 out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covariance structure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Euclidean dist. applied to             &amp;  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 as key transformation for FLD</a:t>
            </a:r>
          </a:p>
        </p:txBody>
      </p:sp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2438400" y="1905000"/>
          <a:ext cx="21494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0" name="Equation" r:id="rId4" imgW="2146300" imgH="368300" progId="Equation.3">
                  <p:embed/>
                </p:oleObj>
              </mc:Choice>
              <mc:Fallback>
                <p:oleObj name="Equation" r:id="rId4" imgW="2146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905000"/>
                        <a:ext cx="214947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Rectangle 8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3" name="Object 7"/>
          <p:cNvGraphicFramePr>
            <a:graphicFrameLocks noChangeAspect="1"/>
          </p:cNvGraphicFramePr>
          <p:nvPr/>
        </p:nvGraphicFramePr>
        <p:xfrm>
          <a:off x="3429000" y="2286000"/>
          <a:ext cx="49942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1" name="Equation" r:id="rId6" imgW="4991040" imgH="482400" progId="Equation.3">
                  <p:embed/>
                </p:oleObj>
              </mc:Choice>
              <mc:Fallback>
                <p:oleObj name="Equation" r:id="rId6" imgW="49910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286000"/>
                        <a:ext cx="4994275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4" name="Object 9"/>
          <p:cNvGraphicFramePr>
            <a:graphicFrameLocks noChangeAspect="1"/>
          </p:cNvGraphicFramePr>
          <p:nvPr/>
        </p:nvGraphicFramePr>
        <p:xfrm>
          <a:off x="5334000" y="4191000"/>
          <a:ext cx="9366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2" name="Equation" r:id="rId8" imgW="939392" imgH="406224" progId="Equation.3">
                  <p:embed/>
                </p:oleObj>
              </mc:Choice>
              <mc:Fallback>
                <p:oleObj name="Equation" r:id="rId8" imgW="939392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91000"/>
                        <a:ext cx="93662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Rectangle 12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5" name="Object 11"/>
          <p:cNvGraphicFramePr>
            <a:graphicFrameLocks noChangeAspect="1"/>
          </p:cNvGraphicFramePr>
          <p:nvPr/>
        </p:nvGraphicFramePr>
        <p:xfrm>
          <a:off x="7010400" y="4191000"/>
          <a:ext cx="9683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3" name="Equation" r:id="rId10" imgW="964781" imgH="406224" progId="Equation.3">
                  <p:embed/>
                </p:oleObj>
              </mc:Choice>
              <mc:Fallback>
                <p:oleObj name="Equation" r:id="rId10" imgW="964781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191000"/>
                        <a:ext cx="96837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461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1024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Relationship to </a:t>
            </a:r>
            <a:r>
              <a:rPr lang="en-US" sz="2800" u="sng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Mahalanobis</a:t>
            </a:r>
            <a:r>
              <a:rPr lang="en-US" sz="28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distance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For                         , a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natural distance measure 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unit free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  i.e. 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standardized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essentially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 out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covariance structure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Euclidean dist. applied to             &amp;  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 as key transformation for FLD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FLD is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 in </a:t>
            </a:r>
            <a:r>
              <a:rPr lang="en-US" sz="28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Mahalanobis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space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2438400" y="1905000"/>
          <a:ext cx="21494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8" name="Equation" r:id="rId4" imgW="2146300" imgH="368300" progId="Equation.3">
                  <p:embed/>
                </p:oleObj>
              </mc:Choice>
              <mc:Fallback>
                <p:oleObj name="Equation" r:id="rId4" imgW="2146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905000"/>
                        <a:ext cx="214947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Rectangle 8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3" name="Object 7"/>
          <p:cNvGraphicFramePr>
            <a:graphicFrameLocks noChangeAspect="1"/>
          </p:cNvGraphicFramePr>
          <p:nvPr/>
        </p:nvGraphicFramePr>
        <p:xfrm>
          <a:off x="3429000" y="2286000"/>
          <a:ext cx="49942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9" name="Equation" r:id="rId6" imgW="4991040" imgH="482400" progId="Equation.3">
                  <p:embed/>
                </p:oleObj>
              </mc:Choice>
              <mc:Fallback>
                <p:oleObj name="Equation" r:id="rId6" imgW="49910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286000"/>
                        <a:ext cx="4994275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4" name="Object 9"/>
          <p:cNvGraphicFramePr>
            <a:graphicFrameLocks noChangeAspect="1"/>
          </p:cNvGraphicFramePr>
          <p:nvPr/>
        </p:nvGraphicFramePr>
        <p:xfrm>
          <a:off x="5334000" y="4191000"/>
          <a:ext cx="9366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0" name="Equation" r:id="rId8" imgW="939392" imgH="406224" progId="Equation.3">
                  <p:embed/>
                </p:oleObj>
              </mc:Choice>
              <mc:Fallback>
                <p:oleObj name="Equation" r:id="rId8" imgW="939392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91000"/>
                        <a:ext cx="93662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Rectangle 12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5" name="Object 11"/>
          <p:cNvGraphicFramePr>
            <a:graphicFrameLocks noChangeAspect="1"/>
          </p:cNvGraphicFramePr>
          <p:nvPr/>
        </p:nvGraphicFramePr>
        <p:xfrm>
          <a:off x="7010400" y="4191000"/>
          <a:ext cx="9683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1" name="Equation" r:id="rId10" imgW="964781" imgH="406224" progId="Equation.3">
                  <p:embed/>
                </p:oleObj>
              </mc:Choice>
              <mc:Fallback>
                <p:oleObj name="Equation" r:id="rId10" imgW="964781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191000"/>
                        <a:ext cx="96837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59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534400" cy="51816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Above derivation of FLD was: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Nonstandard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in any textbooks(?)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7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3523</TotalTime>
  <Words>3297</Words>
  <Application>Microsoft Office PowerPoint</Application>
  <PresentationFormat>On-screen Show (4:3)</PresentationFormat>
  <Paragraphs>987</Paragraphs>
  <Slides>128</Slides>
  <Notes>128</Notes>
  <HiddenSlides>0</HiddenSlides>
  <MMClips>4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128</vt:i4>
      </vt:variant>
    </vt:vector>
  </HeadingPairs>
  <TitlesOfParts>
    <vt:vector size="136" baseType="lpstr">
      <vt:lpstr>1_Default Design</vt:lpstr>
      <vt:lpstr>9_Default Design</vt:lpstr>
      <vt:lpstr>Default Design</vt:lpstr>
      <vt:lpstr>2_Default Design</vt:lpstr>
      <vt:lpstr>3_Default Design</vt:lpstr>
      <vt:lpstr>4_Default Design</vt:lpstr>
      <vt:lpstr>5_Default Design</vt:lpstr>
      <vt:lpstr>Equation</vt:lpstr>
      <vt:lpstr>Statistics – O. R. 891 Object Oriented Data Analysis</vt:lpstr>
      <vt:lpstr>Correlation PCA</vt:lpstr>
      <vt:lpstr>Transformations</vt:lpstr>
      <vt:lpstr>Transformations</vt:lpstr>
      <vt:lpstr>Clusters in data</vt:lpstr>
      <vt:lpstr>PCA to find clusters</vt:lpstr>
      <vt:lpstr>PCA to find clusters</vt:lpstr>
      <vt:lpstr>PCA to find clusters</vt:lpstr>
      <vt:lpstr>PCA to find clusters</vt:lpstr>
      <vt:lpstr>Statistical Smoothing</vt:lpstr>
      <vt:lpstr>Density Estimation</vt:lpstr>
      <vt:lpstr>Scatterplot Smoothing</vt:lpstr>
      <vt:lpstr>Scatterplot Smoothing</vt:lpstr>
      <vt:lpstr>Scatterplot Smoothing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Dependent SiZer</vt:lpstr>
      <vt:lpstr>Dep’ent SiZer : 2002 Apr 13 Sat 1 pm – 3 pm </vt:lpstr>
      <vt:lpstr>Dep’ent SiZer : 2002 Apr 13 Sat 1 pm – 3 pm </vt:lpstr>
      <vt:lpstr>Dep’ent SiZer : 2002 Apr 13 Sat 1 pm – 3 pm </vt:lpstr>
      <vt:lpstr>Zoomed view (to red region, i.e. “flat top”)</vt:lpstr>
      <vt:lpstr>Zoomed view (to red region, i.e. “flat top”)</vt:lpstr>
      <vt:lpstr>Further Zoom:  finds very  periodic behavior!</vt:lpstr>
      <vt:lpstr>Further Zoom:  finds very  periodic behavior!</vt:lpstr>
      <vt:lpstr>Possible Physical Explanation</vt:lpstr>
      <vt:lpstr>SiZer Overview</vt:lpstr>
      <vt:lpstr>PCA to find clusters</vt:lpstr>
      <vt:lpstr>PCA to find clusters</vt:lpstr>
      <vt:lpstr>PCA to find clusters</vt:lpstr>
      <vt:lpstr>Recall Yeast Cell Cycle Data</vt:lpstr>
      <vt:lpstr>Yeast Cell Cycle Data, FDA View</vt:lpstr>
      <vt:lpstr>Yeast Cell Cycle Data, FDA View</vt:lpstr>
      <vt:lpstr>Yeast Cell Cycle Data, FDA View</vt:lpstr>
      <vt:lpstr>Yeast Cell Cycles, Freq. 2 Proj.</vt:lpstr>
      <vt:lpstr>Frequency 2 Analysis</vt:lpstr>
      <vt:lpstr>Frequency 2 Analysis</vt:lpstr>
      <vt:lpstr>Yeast Cell Cycle</vt:lpstr>
      <vt:lpstr>SiZer Study of Dist’n of Angles</vt:lpstr>
      <vt:lpstr>Reclassification of Major Genes</vt:lpstr>
      <vt:lpstr>Compare to Previous Classif’n</vt:lpstr>
      <vt:lpstr>New Subpopulation View</vt:lpstr>
      <vt:lpstr>New Subpopulation View</vt:lpstr>
      <vt:lpstr>Return to Big Picture</vt:lpstr>
      <vt:lpstr>Return to Big Picture</vt:lpstr>
      <vt:lpstr>Classification - Discrimination</vt:lpstr>
      <vt:lpstr>Classification - Discrimination</vt:lpstr>
      <vt:lpstr>Classification - Discrimination</vt:lpstr>
      <vt:lpstr>Classification - Discrimination</vt:lpstr>
      <vt:lpstr>Classification - Discrimination</vt:lpstr>
      <vt:lpstr>Classification - Discrimination</vt:lpstr>
      <vt:lpstr>Classification - Discrimination</vt:lpstr>
      <vt:lpstr>Classification - Discrimination</vt:lpstr>
      <vt:lpstr>Classification - Discrimination</vt:lpstr>
      <vt:lpstr>Classification (i.e. discrimination)</vt:lpstr>
      <vt:lpstr>Classification (i.e. discrimination)</vt:lpstr>
      <vt:lpstr>Classification (i.e. discrimination)</vt:lpstr>
      <vt:lpstr>Classification (i.e. discrimination)</vt:lpstr>
      <vt:lpstr>Classification (i.e. discrimination)</vt:lpstr>
      <vt:lpstr>Classification (i.e. discrimination)</vt:lpstr>
      <vt:lpstr>Classification (i.e. discrimination)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Lenovo User</cp:lastModifiedBy>
  <cp:revision>181</cp:revision>
  <dcterms:created xsi:type="dcterms:W3CDTF">2001-06-08T01:38:43Z</dcterms:created>
  <dcterms:modified xsi:type="dcterms:W3CDTF">2012-09-06T18:25:43Z</dcterms:modified>
</cp:coreProperties>
</file>