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3" r:id="rId2"/>
    <p:sldMasterId id="2147483677" r:id="rId3"/>
    <p:sldMasterId id="2147483691" r:id="rId4"/>
  </p:sldMasterIdLst>
  <p:notesMasterIdLst>
    <p:notesMasterId r:id="rId249"/>
  </p:notesMasterIdLst>
  <p:sldIdLst>
    <p:sldId id="262" r:id="rId5"/>
    <p:sldId id="264" r:id="rId6"/>
    <p:sldId id="484" r:id="rId7"/>
    <p:sldId id="513" r:id="rId8"/>
    <p:sldId id="546" r:id="rId9"/>
    <p:sldId id="547" r:id="rId10"/>
    <p:sldId id="548" r:id="rId11"/>
    <p:sldId id="549" r:id="rId12"/>
    <p:sldId id="550" r:id="rId13"/>
    <p:sldId id="551" r:id="rId14"/>
    <p:sldId id="552" r:id="rId15"/>
    <p:sldId id="553" r:id="rId16"/>
    <p:sldId id="554" r:id="rId17"/>
    <p:sldId id="555" r:id="rId18"/>
    <p:sldId id="556" r:id="rId19"/>
    <p:sldId id="557" r:id="rId20"/>
    <p:sldId id="568" r:id="rId21"/>
    <p:sldId id="569" r:id="rId22"/>
    <p:sldId id="570" r:id="rId23"/>
    <p:sldId id="571" r:id="rId24"/>
    <p:sldId id="572" r:id="rId25"/>
    <p:sldId id="575" r:id="rId26"/>
    <p:sldId id="574" r:id="rId27"/>
    <p:sldId id="576" r:id="rId28"/>
    <p:sldId id="577" r:id="rId29"/>
    <p:sldId id="578" r:id="rId30"/>
    <p:sldId id="579" r:id="rId31"/>
    <p:sldId id="580" r:id="rId32"/>
    <p:sldId id="581" r:id="rId33"/>
    <p:sldId id="582" r:id="rId34"/>
    <p:sldId id="583" r:id="rId35"/>
    <p:sldId id="584" r:id="rId36"/>
    <p:sldId id="585" r:id="rId37"/>
    <p:sldId id="586" r:id="rId38"/>
    <p:sldId id="587" r:id="rId39"/>
    <p:sldId id="588" r:id="rId40"/>
    <p:sldId id="589" r:id="rId41"/>
    <p:sldId id="590" r:id="rId42"/>
    <p:sldId id="591" r:id="rId43"/>
    <p:sldId id="592" r:id="rId44"/>
    <p:sldId id="593" r:id="rId45"/>
    <p:sldId id="594" r:id="rId46"/>
    <p:sldId id="595" r:id="rId47"/>
    <p:sldId id="596" r:id="rId48"/>
    <p:sldId id="597" r:id="rId49"/>
    <p:sldId id="598" r:id="rId50"/>
    <p:sldId id="599" r:id="rId51"/>
    <p:sldId id="600" r:id="rId52"/>
    <p:sldId id="612" r:id="rId53"/>
    <p:sldId id="604" r:id="rId54"/>
    <p:sldId id="605" r:id="rId55"/>
    <p:sldId id="606" r:id="rId56"/>
    <p:sldId id="607" r:id="rId57"/>
    <p:sldId id="608" r:id="rId58"/>
    <p:sldId id="609" r:id="rId59"/>
    <p:sldId id="610" r:id="rId60"/>
    <p:sldId id="611" r:id="rId61"/>
    <p:sldId id="558" r:id="rId62"/>
    <p:sldId id="559" r:id="rId63"/>
    <p:sldId id="560" r:id="rId64"/>
    <p:sldId id="561" r:id="rId65"/>
    <p:sldId id="562" r:id="rId66"/>
    <p:sldId id="564" r:id="rId67"/>
    <p:sldId id="565" r:id="rId68"/>
    <p:sldId id="566" r:id="rId69"/>
    <p:sldId id="567" r:id="rId70"/>
    <p:sldId id="613" r:id="rId71"/>
    <p:sldId id="614" r:id="rId72"/>
    <p:sldId id="615" r:id="rId73"/>
    <p:sldId id="616" r:id="rId74"/>
    <p:sldId id="617" r:id="rId75"/>
    <p:sldId id="618" r:id="rId76"/>
    <p:sldId id="619" r:id="rId77"/>
    <p:sldId id="620" r:id="rId78"/>
    <p:sldId id="621" r:id="rId79"/>
    <p:sldId id="623" r:id="rId80"/>
    <p:sldId id="624" r:id="rId81"/>
    <p:sldId id="625" r:id="rId82"/>
    <p:sldId id="626" r:id="rId83"/>
    <p:sldId id="627" r:id="rId84"/>
    <p:sldId id="628" r:id="rId85"/>
    <p:sldId id="629" r:id="rId86"/>
    <p:sldId id="630" r:id="rId87"/>
    <p:sldId id="631" r:id="rId88"/>
    <p:sldId id="632" r:id="rId89"/>
    <p:sldId id="633" r:id="rId90"/>
    <p:sldId id="634" r:id="rId91"/>
    <p:sldId id="635" r:id="rId92"/>
    <p:sldId id="636" r:id="rId93"/>
    <p:sldId id="637" r:id="rId94"/>
    <p:sldId id="638" r:id="rId95"/>
    <p:sldId id="639" r:id="rId96"/>
    <p:sldId id="641" r:id="rId97"/>
    <p:sldId id="642" r:id="rId98"/>
    <p:sldId id="643" r:id="rId99"/>
    <p:sldId id="644" r:id="rId100"/>
    <p:sldId id="645" r:id="rId101"/>
    <p:sldId id="646" r:id="rId102"/>
    <p:sldId id="647" r:id="rId103"/>
    <p:sldId id="648" r:id="rId104"/>
    <p:sldId id="649" r:id="rId105"/>
    <p:sldId id="650" r:id="rId106"/>
    <p:sldId id="651" r:id="rId107"/>
    <p:sldId id="652" r:id="rId108"/>
    <p:sldId id="653" r:id="rId109"/>
    <p:sldId id="654" r:id="rId110"/>
    <p:sldId id="655" r:id="rId111"/>
    <p:sldId id="656" r:id="rId112"/>
    <p:sldId id="657" r:id="rId113"/>
    <p:sldId id="658" r:id="rId114"/>
    <p:sldId id="660" r:id="rId115"/>
    <p:sldId id="661" r:id="rId116"/>
    <p:sldId id="662" r:id="rId117"/>
    <p:sldId id="663" r:id="rId118"/>
    <p:sldId id="664" r:id="rId119"/>
    <p:sldId id="665" r:id="rId120"/>
    <p:sldId id="666" r:id="rId121"/>
    <p:sldId id="667" r:id="rId122"/>
    <p:sldId id="668" r:id="rId123"/>
    <p:sldId id="669" r:id="rId124"/>
    <p:sldId id="671" r:id="rId125"/>
    <p:sldId id="672" r:id="rId126"/>
    <p:sldId id="673" r:id="rId127"/>
    <p:sldId id="674" r:id="rId128"/>
    <p:sldId id="675" r:id="rId129"/>
    <p:sldId id="676" r:id="rId130"/>
    <p:sldId id="677" r:id="rId131"/>
    <p:sldId id="678" r:id="rId132"/>
    <p:sldId id="679" r:id="rId133"/>
    <p:sldId id="741" r:id="rId134"/>
    <p:sldId id="742" r:id="rId135"/>
    <p:sldId id="743" r:id="rId136"/>
    <p:sldId id="744" r:id="rId137"/>
    <p:sldId id="683" r:id="rId138"/>
    <p:sldId id="684" r:id="rId139"/>
    <p:sldId id="685" r:id="rId140"/>
    <p:sldId id="686" r:id="rId141"/>
    <p:sldId id="687" r:id="rId142"/>
    <p:sldId id="689" r:id="rId143"/>
    <p:sldId id="690" r:id="rId144"/>
    <p:sldId id="691" r:id="rId145"/>
    <p:sldId id="692" r:id="rId146"/>
    <p:sldId id="693" r:id="rId147"/>
    <p:sldId id="694" r:id="rId148"/>
    <p:sldId id="695" r:id="rId149"/>
    <p:sldId id="696" r:id="rId150"/>
    <p:sldId id="697" r:id="rId151"/>
    <p:sldId id="698" r:id="rId152"/>
    <p:sldId id="699" r:id="rId153"/>
    <p:sldId id="701" r:id="rId154"/>
    <p:sldId id="702" r:id="rId155"/>
    <p:sldId id="703" r:id="rId156"/>
    <p:sldId id="704" r:id="rId157"/>
    <p:sldId id="705" r:id="rId158"/>
    <p:sldId id="706" r:id="rId159"/>
    <p:sldId id="707" r:id="rId160"/>
    <p:sldId id="708" r:id="rId161"/>
    <p:sldId id="709" r:id="rId162"/>
    <p:sldId id="710" r:id="rId163"/>
    <p:sldId id="711" r:id="rId164"/>
    <p:sldId id="712" r:id="rId165"/>
    <p:sldId id="713" r:id="rId166"/>
    <p:sldId id="714" r:id="rId167"/>
    <p:sldId id="715" r:id="rId168"/>
    <p:sldId id="716" r:id="rId169"/>
    <p:sldId id="745" r:id="rId170"/>
    <p:sldId id="746" r:id="rId171"/>
    <p:sldId id="748" r:id="rId172"/>
    <p:sldId id="747" r:id="rId173"/>
    <p:sldId id="749" r:id="rId174"/>
    <p:sldId id="750" r:id="rId175"/>
    <p:sldId id="751" r:id="rId176"/>
    <p:sldId id="752" r:id="rId177"/>
    <p:sldId id="753" r:id="rId178"/>
    <p:sldId id="754" r:id="rId179"/>
    <p:sldId id="755" r:id="rId180"/>
    <p:sldId id="756" r:id="rId181"/>
    <p:sldId id="640" r:id="rId182"/>
    <p:sldId id="291" r:id="rId183"/>
    <p:sldId id="443" r:id="rId184"/>
    <p:sldId id="294" r:id="rId185"/>
    <p:sldId id="295" r:id="rId186"/>
    <p:sldId id="296" r:id="rId187"/>
    <p:sldId id="297" r:id="rId188"/>
    <p:sldId id="298" r:id="rId189"/>
    <p:sldId id="299" r:id="rId190"/>
    <p:sldId id="300" r:id="rId191"/>
    <p:sldId id="301" r:id="rId192"/>
    <p:sldId id="302" r:id="rId193"/>
    <p:sldId id="303" r:id="rId194"/>
    <p:sldId id="304" r:id="rId195"/>
    <p:sldId id="305" r:id="rId196"/>
    <p:sldId id="306" r:id="rId197"/>
    <p:sldId id="307" r:id="rId198"/>
    <p:sldId id="308" r:id="rId199"/>
    <p:sldId id="309" r:id="rId200"/>
    <p:sldId id="310" r:id="rId201"/>
    <p:sldId id="311" r:id="rId202"/>
    <p:sldId id="312" r:id="rId203"/>
    <p:sldId id="335" r:id="rId204"/>
    <p:sldId id="336" r:id="rId205"/>
    <p:sldId id="337" r:id="rId206"/>
    <p:sldId id="338" r:id="rId207"/>
    <p:sldId id="339" r:id="rId208"/>
    <p:sldId id="340" r:id="rId209"/>
    <p:sldId id="341" r:id="rId210"/>
    <p:sldId id="342" r:id="rId211"/>
    <p:sldId id="343" r:id="rId212"/>
    <p:sldId id="344" r:id="rId213"/>
    <p:sldId id="345" r:id="rId214"/>
    <p:sldId id="346" r:id="rId215"/>
    <p:sldId id="347" r:id="rId216"/>
    <p:sldId id="348" r:id="rId217"/>
    <p:sldId id="349" r:id="rId218"/>
    <p:sldId id="350" r:id="rId219"/>
    <p:sldId id="351" r:id="rId220"/>
    <p:sldId id="352" r:id="rId221"/>
    <p:sldId id="353" r:id="rId222"/>
    <p:sldId id="354" r:id="rId223"/>
    <p:sldId id="355" r:id="rId224"/>
    <p:sldId id="356" r:id="rId225"/>
    <p:sldId id="357" r:id="rId226"/>
    <p:sldId id="358" r:id="rId227"/>
    <p:sldId id="359" r:id="rId228"/>
    <p:sldId id="360" r:id="rId229"/>
    <p:sldId id="361" r:id="rId230"/>
    <p:sldId id="362" r:id="rId231"/>
    <p:sldId id="363" r:id="rId232"/>
    <p:sldId id="364" r:id="rId233"/>
    <p:sldId id="365" r:id="rId234"/>
    <p:sldId id="366" r:id="rId235"/>
    <p:sldId id="367" r:id="rId236"/>
    <p:sldId id="368" r:id="rId237"/>
    <p:sldId id="369" r:id="rId238"/>
    <p:sldId id="370" r:id="rId239"/>
    <p:sldId id="371" r:id="rId240"/>
    <p:sldId id="372" r:id="rId241"/>
    <p:sldId id="373" r:id="rId242"/>
    <p:sldId id="377" r:id="rId243"/>
    <p:sldId id="378" r:id="rId244"/>
    <p:sldId id="379" r:id="rId245"/>
    <p:sldId id="380" r:id="rId246"/>
    <p:sldId id="381" r:id="rId247"/>
    <p:sldId id="537" r:id="rId2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8C8FF"/>
    <a:srgbClr val="0000FF"/>
    <a:srgbClr val="99FF99"/>
    <a:srgbClr val="FFB279"/>
    <a:srgbClr val="DA71FF"/>
    <a:srgbClr val="D357FF"/>
    <a:srgbClr val="D1FFD1"/>
    <a:srgbClr val="E1FFE1"/>
    <a:srgbClr val="E1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65" d="100"/>
          <a:sy n="65" d="100"/>
        </p:scale>
        <p:origin x="132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217" Type="http://schemas.openxmlformats.org/officeDocument/2006/relationships/slide" Target="slides/slide21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38" Type="http://schemas.openxmlformats.org/officeDocument/2006/relationships/slide" Target="slides/slide234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2" Type="http://schemas.openxmlformats.org/officeDocument/2006/relationships/slide" Target="slides/slide198.xml"/><Relationship Id="rId207" Type="http://schemas.openxmlformats.org/officeDocument/2006/relationships/slide" Target="slides/slide203.xml"/><Relationship Id="rId223" Type="http://schemas.openxmlformats.org/officeDocument/2006/relationships/slide" Target="slides/slide219.xml"/><Relationship Id="rId228" Type="http://schemas.openxmlformats.org/officeDocument/2006/relationships/slide" Target="slides/slide224.xml"/><Relationship Id="rId244" Type="http://schemas.openxmlformats.org/officeDocument/2006/relationships/slide" Target="slides/slide240.xml"/><Relationship Id="rId249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3" Type="http://schemas.openxmlformats.org/officeDocument/2006/relationships/slide" Target="slides/slide209.xml"/><Relationship Id="rId218" Type="http://schemas.openxmlformats.org/officeDocument/2006/relationships/slide" Target="slides/slide214.xml"/><Relationship Id="rId234" Type="http://schemas.openxmlformats.org/officeDocument/2006/relationships/slide" Target="slides/slide230.xml"/><Relationship Id="rId239" Type="http://schemas.openxmlformats.org/officeDocument/2006/relationships/slide" Target="slides/slide23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50" Type="http://schemas.openxmlformats.org/officeDocument/2006/relationships/presProps" Target="presProps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0" Type="http://schemas.openxmlformats.org/officeDocument/2006/relationships/slide" Target="slides/slide236.xml"/><Relationship Id="rId245" Type="http://schemas.openxmlformats.org/officeDocument/2006/relationships/slide" Target="slides/slide241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219" Type="http://schemas.openxmlformats.org/officeDocument/2006/relationships/slide" Target="slides/slide215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0.xml"/><Relationship Id="rId230" Type="http://schemas.openxmlformats.org/officeDocument/2006/relationships/slide" Target="slides/slide226.xml"/><Relationship Id="rId235" Type="http://schemas.openxmlformats.org/officeDocument/2006/relationships/slide" Target="slides/slide231.xml"/><Relationship Id="rId251" Type="http://schemas.openxmlformats.org/officeDocument/2006/relationships/viewProps" Target="viewProps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slide" Target="slides/slide216.xml"/><Relationship Id="rId225" Type="http://schemas.openxmlformats.org/officeDocument/2006/relationships/slide" Target="slides/slide221.xml"/><Relationship Id="rId241" Type="http://schemas.openxmlformats.org/officeDocument/2006/relationships/slide" Target="slides/slide237.xml"/><Relationship Id="rId246" Type="http://schemas.openxmlformats.org/officeDocument/2006/relationships/slide" Target="slides/slide242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theme" Target="theme/theme1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tableStyles" Target="tableStyles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D27CA-2D5D-489C-9D1E-0057729DA34A}" type="slidenum">
              <a:rPr lang="en-US" smtClean="0">
                <a:latin typeface="Times New Roman" pitchFamily="18" charset="0"/>
              </a:rPr>
              <a:pPr eaLnBrk="1" hangingPunct="1"/>
              <a:t>1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66471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11664E-F885-438C-B1AD-7CD9C03CF46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1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22268008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CBC563-019E-4E48-8E35-1FCCE98EBB6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55942652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1BF6E-6298-4931-951F-18D88AC8BD8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85065669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5687A-746C-42D1-8166-77D73747538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4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62535384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55930-FFE4-4C71-831A-A233FEFB4E6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88536134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23CEF-E768-4970-B38A-A3CAE57EF3F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6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62239863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C1C656-8FE0-4F8E-BB9A-4CA7FFED0F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7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87448463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94899960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89733081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424675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8556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16954901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45487416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85884014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54737330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EF1F1E-E661-4956-9EB8-1F2C7BB9040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5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56555226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889B21-CE4A-4C03-B4C6-7B2216E472D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49819762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643DE-C293-4822-9874-F3FAF13CB35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2712052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26F7-4B46-4DCE-87AF-34117213877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9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99137539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DD387-24A5-4724-B53A-0B15865931AE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0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81860369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0E49AC-DAA1-43D1-A918-D352B072D29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758646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676E0D-5F28-4949-A535-5FC074C783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71222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C0D575-EAD8-4592-A34B-5A48AEEF81B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01672791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C0D575-EAD8-4592-A34B-5A48AEEF81B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999283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9B10F1-3CE5-4C3C-A118-505E3C6BE79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72357448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2022C3-3763-4526-9548-3500C5AE7E0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9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02267650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7295F-AA33-4F96-9C2C-AECBC98BCC6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4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86087971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DBA58-F7D6-4BF5-9E01-9E052CA527A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19145262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9378242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30074558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2471443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160564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6E957-D572-405A-9906-CFB17BAE73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84339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71330064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02497573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95801031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19619218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801873893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25868433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04211583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734140013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5687353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A598D6-F604-490D-AA01-E856A7D26E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414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E363AF-DC46-447B-8156-0BB1434198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369135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A1DE32-C44C-4708-A992-C96059539BC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179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4623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A6C729-55AA-4084-B29C-0E114D25396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180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0465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A1DE32-C44C-4708-A992-C96059539BC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181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81685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A6C729-55AA-4084-B29C-0E114D25396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182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0465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AC9CBA-E599-4EC3-95BE-1B7053CCA9E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183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1011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AC9CBA-E599-4EC3-95BE-1B7053CCA9E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184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9902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185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157765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0EABF03-309D-4FC3-AADB-113BEEA3F556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186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174053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0EABF03-309D-4FC3-AADB-113BEEA3F556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187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947001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145725F-6A1C-4665-974A-F142D0323C39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188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0688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0B8BA7-5CDE-49A1-94BB-C59A9A0931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48735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D7C1D1D-591E-4445-B475-B3FEFF6025FE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189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0572812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B731B01-D31B-4AE7-AB48-50E37AFA9C3D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190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3135977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C56EE46-7A67-4576-BFDC-144BBBD8CAA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191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132561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BA2D828-9F51-4B9C-8219-9391851372C1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192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47418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BBD57A6-1520-4809-9910-152C9A62AF79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193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982568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3771376-885A-46C1-B4CA-CD2186B13690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194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327232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BA08ADC-7998-4F16-8194-B5725E4C19A8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195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5081310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6DD920-810C-420F-B02D-E5B7DD478DEC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196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3174863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58D15ED-4B83-41CB-95C1-3CF4DECC478F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197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6574770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25B4B5B-FD43-4027-955A-A6A664B4A0AD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198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8289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676E0D-5F28-4949-A535-5FC074C783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35415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731486-75CB-49D4-A4CD-39441116FCA2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199</a:t>
            </a:fld>
            <a:endParaRPr lang="en-US" sz="1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8638354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731486-75CB-49D4-A4CD-39441116FCA2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200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5411376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61C3557-D25E-47FB-9F02-19F33A230864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201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5389658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202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75184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B14015-ACD1-4BB6-829C-2C7668ABEB4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203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962234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CA7E05-32A0-48B3-97D9-439A2470CDE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204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2477014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731486-75CB-49D4-A4CD-39441116FCA2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205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4782090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206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13099547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207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222389969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208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024703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676E0D-5F28-4949-A535-5FC074C783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175599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209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28069773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210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973588756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211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13099547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212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698083156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213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698083156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214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81489123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215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407461340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216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644604428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217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218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58936-8F94-4271-9ABD-46D9C5380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628546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219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220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221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222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223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224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225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226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227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228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214942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229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230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231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232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233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234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235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236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237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238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703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676E0D-5F28-4949-A535-5FC074C78328}" type="slidenum">
              <a:rPr lang="en-US" smtClean="0">
                <a:latin typeface="Times New Roman" pitchFamily="18" charset="0"/>
              </a:rPr>
              <a:pPr eaLnBrk="1" hangingPunct="1"/>
              <a:t>2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81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544004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239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640089744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240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469582643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241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650535015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242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606887823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B048-AD9E-4BB2-9CF9-2BC903589CC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243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476978398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5BC217-645B-46AD-B3F6-B3394EE33435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244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35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903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034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1744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828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142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22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910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547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1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EBFBAD-A957-431D-8E0B-0BCB25F65E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126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676E0D-5F28-4949-A535-5FC074C78328}" type="slidenum">
              <a:rPr lang="en-US" smtClean="0">
                <a:latin typeface="Times New Roman" pitchFamily="18" charset="0"/>
              </a:rPr>
              <a:pPr eaLnBrk="1" hangingPunct="1"/>
              <a:t>3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7744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B07C69-3012-46B7-9F76-A9361AD96CB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387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F2F0EE-6B8E-4E35-AE11-B3BA41A46D2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07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0B6DE-4151-439A-A75A-5EEB9E7788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512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A9BDCA-968D-46B2-A0C7-5C7639B6F2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446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9BFD5B-F26D-4907-8AD3-CE64F3CC88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9452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335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983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682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457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91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676E0D-5F28-4949-A535-5FC074C78328}" type="slidenum">
              <a:rPr lang="en-US" smtClean="0">
                <a:latin typeface="Times New Roman" pitchFamily="18" charset="0"/>
              </a:rPr>
              <a:pPr eaLnBrk="1" hangingPunct="1"/>
              <a:t>4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27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3118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1119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4059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2970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4484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3808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5060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113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627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20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1980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8767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9558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8442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606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9768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3234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510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3212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9476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90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19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106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7325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070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62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430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567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93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21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25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1663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9106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6726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0854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6885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2885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26524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0957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70376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715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76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3267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3790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5438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844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06AEFA-DE13-4C3B-82B6-84C63F58CC8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49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9103003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DDD64-6C2E-48C4-9BEE-D1DB14796AF8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1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5853989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AB7449-5F0E-4E0A-AE58-802A8745854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2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4025840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71642352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35153054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1452650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026735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719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05D420-6180-43B3-8611-45651E3603B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22765003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05D420-6180-43B3-8611-45651E3603B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02845946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05D420-6180-43B3-8611-45651E3603B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0490969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05D420-6180-43B3-8611-45651E3603B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28454989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05D420-6180-43B3-8611-45651E3603B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65664138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B22C37-98D1-48E4-A741-B1DB85C4886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7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51152380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C26CB7-7F77-4583-BEA9-9373D6B8DD8A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61609198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E570A-8DAF-4C6D-A84E-4EFF7486472A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9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38494866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1AD22-11EC-4E4F-AA1A-533D7E5BAAA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4388888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1AD22-11EC-4E4F-AA1A-533D7E5BAAA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79707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90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63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67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99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958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89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63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53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98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98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5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26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39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14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03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41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30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60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39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880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6259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234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9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5218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0148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3516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5475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395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6354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7306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8663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975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094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66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763F8-1AF8-4A50-94AB-C6DB356559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37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D7DF-3C4B-4AB9-BD86-3CEB0F8325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42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6B893-EDFC-48B3-AAC7-D85D94CFFE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522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235A-FA81-44C3-B16A-C18731E2A4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5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E01D-495C-441E-9DBE-99433E5337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81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B80FE-7FC6-4986-8F8B-52FBBB045E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76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BF5F9-363E-4B49-AA84-EBBFCD0CE2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83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0FB0-9C15-48DA-BBC2-E55DF1DA6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654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4297-08A1-4B3D-92C1-A437EE787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82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0FEB8-BFDB-456E-AD97-7FF23E54E4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9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658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7FA3-1C3A-42CC-95E3-8B1E64E95C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598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33AF-A7F3-40D2-A18A-FBAB61AEF5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5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5857A-263B-479B-BF83-230F437A48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95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38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6346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539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650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484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848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4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5D47981-B4EA-4968-94AA-A0E452280E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7699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1.xml"/><Relationship Id="rId4" Type="http://schemas.openxmlformats.org/officeDocument/2006/relationships/image" Target="NUL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1.xml"/><Relationship Id="rId4" Type="http://schemas.openxmlformats.org/officeDocument/2006/relationships/image" Target="NUL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1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1.xml"/><Relationship Id="rId4" Type="http://schemas.openxmlformats.org/officeDocument/2006/relationships/image" Target="NUL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1.xml"/><Relationship Id="rId4" Type="http://schemas.openxmlformats.org/officeDocument/2006/relationships/image" Target="NUL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1.xml"/><Relationship Id="rId4" Type="http://schemas.openxmlformats.org/officeDocument/2006/relationships/image" Target="NUL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1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1.xml"/><Relationship Id="rId4" Type="http://schemas.openxmlformats.org/officeDocument/2006/relationships/image" Target="NUL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1.xm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1.xml"/><Relationship Id="rId4" Type="http://schemas.openxmlformats.org/officeDocument/2006/relationships/image" Target="NUL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1.bin"/><Relationship Id="rId4" Type="http://schemas.openxmlformats.org/officeDocument/2006/relationships/image" Target="NUL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5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5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7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5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5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5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5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5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5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5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5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0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5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5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8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9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5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6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53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5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5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6.png"/><Relationship Id="rId4" Type="http://schemas.openxmlformats.org/officeDocument/2006/relationships/notesSlide" Target="../notesSlides/notesSlide14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5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6.png"/><Relationship Id="rId4" Type="http://schemas.openxmlformats.org/officeDocument/2006/relationships/notesSlide" Target="../notesSlides/notesSlide14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5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5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5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0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0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2.bin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1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2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4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6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18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20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22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24.pn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0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0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5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5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0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4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4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4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4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4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4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4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4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4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4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00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4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4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4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41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4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4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4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4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4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4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4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4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4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860.png"/><Relationship Id="rId4" Type="http://schemas.openxmlformats.org/officeDocument/2006/relationships/image" Target="../media/image850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80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00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20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40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50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4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4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4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4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1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 smtClean="0"/>
              <a:t>BD2K Module – Clustering</a:t>
            </a:r>
            <a:br>
              <a:rPr lang="en-US" dirty="0" smtClean="0"/>
            </a:br>
            <a:fld id="{ABD25C0A-2D72-4FAB-842E-3648A9C16990}" type="datetime4">
              <a:rPr lang="en-US" smtClean="0"/>
              <a:t>February 16, 2020</a:t>
            </a:fld>
            <a:endParaRPr 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 smtClean="0">
                <a:hlinkClick r:id="rId3"/>
              </a:rPr>
              <a:t>Steve Marron</a:t>
            </a:r>
            <a:endParaRPr lang="en-US" dirty="0" smtClean="0"/>
          </a:p>
          <a:p>
            <a:pPr algn="ctr" eaLnBrk="1" hangingPunct="1">
              <a:buFontTx/>
              <a:buNone/>
            </a:pPr>
            <a:endParaRPr lang="en-US" sz="2400" dirty="0" smtClean="0"/>
          </a:p>
          <a:p>
            <a:pPr algn="ctr" eaLnBrk="1" hangingPunct="1">
              <a:buFontTx/>
              <a:buNone/>
            </a:pPr>
            <a:r>
              <a:rPr lang="en-US" sz="2800" dirty="0" smtClean="0"/>
              <a:t>Primary:  Dept. of Statistics &amp; O. R.</a:t>
            </a:r>
          </a:p>
          <a:p>
            <a:pPr algn="ctr" eaLnBrk="1" hangingPunct="1">
              <a:buFontTx/>
              <a:buNone/>
            </a:pPr>
            <a:r>
              <a:rPr lang="en-US" sz="2800" dirty="0" smtClean="0"/>
              <a:t>Joint:  Dept. of Biostatistics</a:t>
            </a:r>
          </a:p>
          <a:p>
            <a:pPr algn="ctr" eaLnBrk="1" hangingPunct="1">
              <a:buFontTx/>
              <a:buNone/>
            </a:pPr>
            <a:r>
              <a:rPr lang="en-US" sz="2800" dirty="0" smtClean="0"/>
              <a:t>Adjunct:  Dept. of Computer Science</a:t>
            </a:r>
          </a:p>
          <a:p>
            <a:pPr algn="ctr" eaLnBrk="1" hangingPunct="1">
              <a:buFontTx/>
              <a:buNone/>
            </a:pPr>
            <a:r>
              <a:rPr lang="en-US" sz="2800" dirty="0" smtClean="0"/>
              <a:t>Member:  </a:t>
            </a:r>
            <a:r>
              <a:rPr lang="en-US" sz="2800" dirty="0" err="1" smtClean="0"/>
              <a:t>Lineberger</a:t>
            </a:r>
            <a:r>
              <a:rPr lang="en-US" sz="2800" dirty="0" smtClean="0"/>
              <a:t> Cancer Center</a:t>
            </a:r>
          </a:p>
          <a:p>
            <a:pPr algn="ctr" eaLnBrk="1" hangingPunct="1">
              <a:buFontTx/>
              <a:buNone/>
            </a:pPr>
            <a:r>
              <a:rPr lang="en-US" sz="2800" dirty="0" smtClean="0"/>
              <a:t>&amp; Computational Medicine</a:t>
            </a:r>
          </a:p>
          <a:p>
            <a:pPr algn="ctr" eaLnBrk="1" hangingPunct="1">
              <a:buFontTx/>
              <a:buNone/>
            </a:pPr>
            <a:endParaRPr lang="en-US" sz="1000" dirty="0" smtClean="0"/>
          </a:p>
          <a:p>
            <a:pPr algn="ctr" eaLnBrk="1" hangingPunct="1">
              <a:buFontTx/>
              <a:buNone/>
            </a:pPr>
            <a:r>
              <a:rPr lang="en-US" sz="2800" dirty="0" smtClean="0"/>
              <a:t>University of North Carolina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84237"/>
            <a:ext cx="8534400" cy="51355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Natural Approach (to Skewed </a:t>
            </a:r>
            <a:r>
              <a:rPr lang="en-US" dirty="0" err="1" smtClean="0"/>
              <a:t>Dist’n</a:t>
            </a:r>
            <a:r>
              <a:rPr lang="en-US" dirty="0" smtClean="0"/>
              <a:t>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Log Transformation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2654259"/>
            <a:ext cx="6309400" cy="4203741"/>
            <a:chOff x="0" y="2654259"/>
            <a:chExt cx="6309400" cy="4203741"/>
          </a:xfrm>
        </p:grpSpPr>
        <p:sp>
          <p:nvSpPr>
            <p:cNvPr id="6" name="TextBox 5"/>
            <p:cNvSpPr txBox="1"/>
            <p:nvPr/>
          </p:nvSpPr>
          <p:spPr>
            <a:xfrm>
              <a:off x="150031" y="2654259"/>
              <a:ext cx="3733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Same Toy Example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8826" t="70453" r="23531" b="2276"/>
            <a:stretch/>
          </p:blipFill>
          <p:spPr>
            <a:xfrm>
              <a:off x="0" y="3566150"/>
              <a:ext cx="6309400" cy="329185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572004" y="1619913"/>
            <a:ext cx="4135953" cy="3028287"/>
            <a:chOff x="4572004" y="3295471"/>
            <a:chExt cx="4135953" cy="3028287"/>
          </a:xfrm>
        </p:grpSpPr>
        <p:sp>
          <p:nvSpPr>
            <p:cNvPr id="12" name="TextBox 11"/>
            <p:cNvSpPr txBox="1"/>
            <p:nvPr/>
          </p:nvSpPr>
          <p:spPr>
            <a:xfrm>
              <a:off x="6553200" y="3295471"/>
              <a:ext cx="215475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Much Better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Scaling, Using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More of the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Color Range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>
              <a:stCxn id="12" idx="2"/>
            </p:cNvCxnSpPr>
            <p:nvPr/>
          </p:nvCxnSpPr>
          <p:spPr>
            <a:xfrm flipH="1">
              <a:off x="4572004" y="4865131"/>
              <a:ext cx="3058575" cy="145862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133600" y="5212075"/>
            <a:ext cx="6716280" cy="1206147"/>
            <a:chOff x="2133600" y="5632982"/>
            <a:chExt cx="6716280" cy="1206147"/>
          </a:xfrm>
        </p:grpSpPr>
        <p:sp>
          <p:nvSpPr>
            <p:cNvPr id="26" name="TextBox 25"/>
            <p:cNvSpPr txBox="1"/>
            <p:nvPr/>
          </p:nvSpPr>
          <p:spPr>
            <a:xfrm>
              <a:off x="6629400" y="5638800"/>
              <a:ext cx="222048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Much Better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Contrast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, Now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See 4 Peaks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2133600" y="5632982"/>
              <a:ext cx="4478514" cy="41267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0963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Example, 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Euclidean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Single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Linkage     (Cut at 4 Clusters)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Gives Intuitively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Natural Result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Good 2-d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461" t="4391" r="17044" b="25005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5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Example,  Euclidean Distance</a:t>
            </a:r>
          </a:p>
          <a:p>
            <a:pPr marL="0" indent="0" eaLnBrk="1" hangingPunct="1">
              <a:buNone/>
            </a:pPr>
            <a:r>
              <a:rPr lang="en-US" i="1" dirty="0">
                <a:solidFill>
                  <a:schemeClr val="bg2"/>
                </a:solidFill>
                <a:latin typeface="Arial" charset="0"/>
                <a:cs typeface="Arial" charset="0"/>
              </a:rPr>
              <a:t>Single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Linkage     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Dendrogram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046" t="8068" r="6627" b="6129"/>
          <a:stretch/>
        </p:blipFill>
        <p:spPr>
          <a:xfrm>
            <a:off x="1524000" y="2008908"/>
            <a:ext cx="6096000" cy="4849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1651" y="3447871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Reveals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Ordering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Clusters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4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Example, 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Euclidean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Single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Linkage     (Cut at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3 </a:t>
            </a:r>
            <a:r>
              <a:rPr lang="en-US" u="sng" dirty="0">
                <a:solidFill>
                  <a:schemeClr val="bg2"/>
                </a:solidFill>
                <a:latin typeface="Arial" charset="0"/>
                <a:cs typeface="Arial" charset="0"/>
              </a:rPr>
              <a:t>Clusters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Groups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Closest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Clusters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1" t="4391" r="17044" b="25005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Example, 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Euclidean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Single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Linkage     (Cut at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5 </a:t>
            </a:r>
            <a:r>
              <a:rPr lang="en-US" u="sng" dirty="0">
                <a:solidFill>
                  <a:schemeClr val="bg2"/>
                </a:solidFill>
                <a:latin typeface="Arial" charset="0"/>
                <a:cs typeface="Arial" charset="0"/>
              </a:rPr>
              <a:t>Clusters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)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Splits Long Cluster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But Finds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Gap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,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Not Cut In Half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461" t="4391" r="17044" b="25005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2-d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Toy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Example,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u="sng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u="sng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𝐿</m:t>
                        </m:r>
                      </m:e>
                      <m:sup>
                        <m:r>
                          <a:rPr lang="en-US" b="0" i="1" u="sng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u="sng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Distance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Single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Linkage     (Cut at 4 Clusters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)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Rather Similar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For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This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2-d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Example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3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461" t="4391" r="17044" b="25005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Example, 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Spearman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Single Linkage     (Cut at 4 Clusters)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Yuck!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Distances Matter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461" t="4391" r="17044" b="25005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4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Example, 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Cosine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Single Linkage     (Cut at 4 Clusters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)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Think “Angle In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Polar Coordinates”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1" t="4391" r="17044" b="14707"/>
          <a:stretch/>
        </p:blipFill>
        <p:spPr>
          <a:xfrm>
            <a:off x="4114800" y="1828800"/>
            <a:ext cx="50292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562600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Poor Choice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5108" y="4343400"/>
            <a:ext cx="8095492" cy="2057400"/>
            <a:chOff x="515108" y="4343400"/>
            <a:chExt cx="8095492" cy="2057400"/>
          </a:xfrm>
        </p:grpSpPr>
        <p:sp>
          <p:nvSpPr>
            <p:cNvPr id="3" name="TextBox 2"/>
            <p:cNvSpPr txBox="1"/>
            <p:nvPr/>
          </p:nvSpPr>
          <p:spPr>
            <a:xfrm>
              <a:off x="515108" y="4343400"/>
              <a:ext cx="3828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Depends On Center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4343400" y="4648200"/>
              <a:ext cx="4267200" cy="17526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072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Example, 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Cosine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Single Linkage     (Cut at 4 Clusters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)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Better When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Centering At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Mean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Still Not Great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461" t="4392" r="17044" b="14709"/>
          <a:stretch/>
        </p:blipFill>
        <p:spPr>
          <a:xfrm>
            <a:off x="4114800" y="18288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7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Example, 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Cosine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Single Linkage     (Cut at 4 Clusters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)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Careful Choice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Gives Good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Result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1" t="4392" r="17044" b="14708"/>
          <a:stretch/>
        </p:blipFill>
        <p:spPr>
          <a:xfrm>
            <a:off x="4114800" y="1828800"/>
            <a:ext cx="5029200" cy="50292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52400" y="2551176"/>
            <a:ext cx="8686800" cy="3965448"/>
            <a:chOff x="152400" y="2551176"/>
            <a:chExt cx="8686800" cy="3965448"/>
          </a:xfrm>
        </p:grpSpPr>
        <p:sp>
          <p:nvSpPr>
            <p:cNvPr id="3" name="TextBox 2"/>
            <p:cNvSpPr txBox="1"/>
            <p:nvPr/>
          </p:nvSpPr>
          <p:spPr>
            <a:xfrm>
              <a:off x="152400" y="4953000"/>
              <a:ext cx="26516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Think </a:t>
              </a: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Sectors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in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Polar Coordinates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H="1" flipV="1">
              <a:off x="7239000" y="2551176"/>
              <a:ext cx="685800" cy="152400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924800" y="4078224"/>
              <a:ext cx="914400" cy="38100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724400" y="4078224"/>
              <a:ext cx="3200400" cy="243840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790688" y="4078224"/>
              <a:ext cx="152400" cy="213360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642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Example, 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Cosine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Single Linkage     (Cut at 4 Clusters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)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Revisit Mean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Centering 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With Sectors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461" t="4392" r="17044" b="14709"/>
          <a:stretch/>
        </p:blipFill>
        <p:spPr>
          <a:xfrm>
            <a:off x="4114800" y="1828800"/>
            <a:ext cx="5029200" cy="5029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4800600" y="3505200"/>
            <a:ext cx="1981200" cy="13716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477000" y="4800600"/>
            <a:ext cx="304800" cy="15240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781800" y="3733800"/>
            <a:ext cx="2209800" cy="11430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781800" y="2438400"/>
            <a:ext cx="533400" cy="24384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12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84237"/>
            <a:ext cx="8534400" cy="51355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Natural Approach (to Skewed </a:t>
            </a:r>
            <a:r>
              <a:rPr lang="en-US" dirty="0" err="1" smtClean="0"/>
              <a:t>Dist’n</a:t>
            </a:r>
            <a:r>
              <a:rPr lang="en-US" dirty="0" smtClean="0"/>
              <a:t>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Quantile Scaling (= #s in Each Bin)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652" y="2524653"/>
            <a:ext cx="6309400" cy="4333347"/>
            <a:chOff x="-1652" y="2524653"/>
            <a:chExt cx="6309400" cy="4333347"/>
          </a:xfrm>
        </p:grpSpPr>
        <p:sp>
          <p:nvSpPr>
            <p:cNvPr id="6" name="TextBox 5"/>
            <p:cNvSpPr txBox="1"/>
            <p:nvPr/>
          </p:nvSpPr>
          <p:spPr>
            <a:xfrm>
              <a:off x="137699" y="2524653"/>
              <a:ext cx="3733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Same Toy Example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8826" t="70453" r="23531" b="2276"/>
            <a:stretch/>
          </p:blipFill>
          <p:spPr>
            <a:xfrm>
              <a:off x="-1652" y="3566150"/>
              <a:ext cx="6309400" cy="329185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050132" y="2419802"/>
            <a:ext cx="3679212" cy="1737785"/>
            <a:chOff x="4062020" y="4128773"/>
            <a:chExt cx="3679212" cy="1737785"/>
          </a:xfrm>
        </p:grpSpPr>
        <p:sp>
          <p:nvSpPr>
            <p:cNvPr id="12" name="TextBox 11"/>
            <p:cNvSpPr txBox="1"/>
            <p:nvPr/>
          </p:nvSpPr>
          <p:spPr>
            <a:xfrm>
              <a:off x="4062020" y="4128773"/>
              <a:ext cx="3679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Non-Equally Spaced Bins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>
              <a:stCxn id="12" idx="2"/>
            </p:cNvCxnSpPr>
            <p:nvPr/>
          </p:nvCxnSpPr>
          <p:spPr>
            <a:xfrm flipH="1">
              <a:off x="4267200" y="4590438"/>
              <a:ext cx="1634426" cy="12761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286000" y="3434818"/>
            <a:ext cx="5861764" cy="872290"/>
            <a:chOff x="2286000" y="5638800"/>
            <a:chExt cx="5861764" cy="872290"/>
          </a:xfrm>
        </p:grpSpPr>
        <p:sp>
          <p:nvSpPr>
            <p:cNvPr id="26" name="TextBox 25"/>
            <p:cNvSpPr txBox="1"/>
            <p:nvPr/>
          </p:nvSpPr>
          <p:spPr>
            <a:xfrm>
              <a:off x="6629400" y="5638800"/>
              <a:ext cx="15183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Far More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Contrast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/>
            <p:cNvCxnSpPr>
              <a:stCxn id="26" idx="1"/>
            </p:cNvCxnSpPr>
            <p:nvPr/>
          </p:nvCxnSpPr>
          <p:spPr>
            <a:xfrm flipH="1">
              <a:off x="2286000" y="6054299"/>
              <a:ext cx="4343400" cy="45679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905000" y="5257800"/>
            <a:ext cx="6902457" cy="1200329"/>
            <a:chOff x="1905000" y="5257800"/>
            <a:chExt cx="6902457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6705600" y="5257800"/>
              <a:ext cx="210185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Good or Bad?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Peaks Less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Prominent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/>
            <p:cNvCxnSpPr>
              <a:stCxn id="14" idx="1"/>
            </p:cNvCxnSpPr>
            <p:nvPr/>
          </p:nvCxnSpPr>
          <p:spPr>
            <a:xfrm flipH="1" flipV="1">
              <a:off x="1905000" y="5588153"/>
              <a:ext cx="4800600" cy="26981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724400" y="472015"/>
            <a:ext cx="4495800" cy="4244773"/>
            <a:chOff x="2587432" y="4128773"/>
            <a:chExt cx="4495800" cy="4244773"/>
          </a:xfrm>
        </p:grpSpPr>
        <p:sp>
          <p:nvSpPr>
            <p:cNvPr id="17" name="TextBox 16"/>
            <p:cNvSpPr txBox="1"/>
            <p:nvPr/>
          </p:nvSpPr>
          <p:spPr>
            <a:xfrm>
              <a:off x="4062020" y="4128773"/>
              <a:ext cx="30212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Can Look at </a:t>
              </a:r>
              <a:r>
                <a:rPr kumimoji="0" lang="en-US" sz="2400" b="0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Either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Original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Or Log View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2587432" y="4959770"/>
              <a:ext cx="2954004" cy="341377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1010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Example, 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Cosine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Single Linkage     (Cut at 4 Clusters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Revisit Bad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Centering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With Sectors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1" t="4391" r="17044" b="14707"/>
          <a:stretch/>
        </p:blipFill>
        <p:spPr>
          <a:xfrm>
            <a:off x="4114800" y="1828800"/>
            <a:ext cx="5029200" cy="50292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7086600" y="2438400"/>
            <a:ext cx="1676400" cy="40386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4267200" y="5029200"/>
            <a:ext cx="4572000" cy="14478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191000" y="5638800"/>
            <a:ext cx="4572000" cy="8382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62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Single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Peels Off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Points One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At A Time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Usually Less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Useful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 b="-5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4419600" y="1981200"/>
            <a:ext cx="3505200" cy="1981200"/>
            <a:chOff x="4419600" y="1981200"/>
            <a:chExt cx="3505200" cy="1981200"/>
          </a:xfrm>
        </p:grpSpPr>
        <p:sp>
          <p:nvSpPr>
            <p:cNvPr id="3" name="TextBox 2"/>
            <p:cNvSpPr txBox="1"/>
            <p:nvPr/>
          </p:nvSpPr>
          <p:spPr>
            <a:xfrm>
              <a:off x="4419600" y="1981200"/>
              <a:ext cx="219726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Explore These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Farthest Three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6629400" y="2819400"/>
              <a:ext cx="1295400" cy="11430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18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Single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Visualize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With PCA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Blacks Are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Outliers?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343400" y="3048000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Clear Patterns?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3512403"/>
            <a:ext cx="2743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“Larger Variation”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Dir’ns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Feel Groups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Single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Linkage</a:t>
                </a: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Use Outlier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Data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Dir’ns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Better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Impression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Of Outliers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 b="-5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276600" y="3805535"/>
            <a:ext cx="4668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Recall HDLSS Space Is </a:t>
            </a: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Very Big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43200" y="4948535"/>
                <a:ext cx="60308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∃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Many Interesting Directions Besides PCs</a:t>
                </a:r>
                <a:endPara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948535"/>
                <a:ext cx="6030818" cy="461665"/>
              </a:xfrm>
              <a:prstGeom prst="rect">
                <a:avLst/>
              </a:prstGeom>
              <a:blipFill>
                <a:blip r:embed="rId5"/>
                <a:stretch>
                  <a:fillRect l="-101" t="-9211" r="-50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149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Average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Get More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Grouping,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Lower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Singletons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085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764" y="1416272"/>
            <a:ext cx="7042236" cy="5441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Complete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Much More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Grouping,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Singletons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Much Lower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</p:spTree>
    <p:extLst>
      <p:ext uri="{BB962C8B-B14F-4D97-AF65-F5344CB8AC3E}">
        <p14:creationId xmlns:p14="http://schemas.microsoft.com/office/powerpoint/2010/main" val="41510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764" y="1416272"/>
            <a:ext cx="7042236" cy="5441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Complete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Explore 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With PCA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5786735"/>
            <a:ext cx="3607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Mostly in Higher PCs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000" y="3657600"/>
            <a:ext cx="7315200" cy="2061865"/>
            <a:chOff x="381000" y="3657600"/>
            <a:chExt cx="7315200" cy="2061865"/>
          </a:xfrm>
        </p:grpSpPr>
        <p:sp>
          <p:nvSpPr>
            <p:cNvPr id="4" name="TextBox 3"/>
            <p:cNvSpPr txBox="1"/>
            <p:nvPr/>
          </p:nvSpPr>
          <p:spPr>
            <a:xfrm>
              <a:off x="381000" y="5257800"/>
              <a:ext cx="32087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Some Patterns Visible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" name="Straight Arrow Connector 5"/>
            <p:cNvCxnSpPr>
              <a:stCxn id="4" idx="3"/>
            </p:cNvCxnSpPr>
            <p:nvPr/>
          </p:nvCxnSpPr>
          <p:spPr>
            <a:xfrm flipV="1">
              <a:off x="3589764" y="3657600"/>
              <a:ext cx="4106436" cy="183103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919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764" y="1416272"/>
            <a:ext cx="7042236" cy="5441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Complete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Visualize 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With MDs</a:t>
                </a: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8600" y="3429000"/>
            <a:ext cx="3505200" cy="1680865"/>
            <a:chOff x="228600" y="3429000"/>
            <a:chExt cx="3505200" cy="1680865"/>
          </a:xfrm>
        </p:grpSpPr>
        <p:sp>
          <p:nvSpPr>
            <p:cNvPr id="3" name="TextBox 2"/>
            <p:cNvSpPr txBox="1"/>
            <p:nvPr/>
          </p:nvSpPr>
          <p:spPr>
            <a:xfrm>
              <a:off x="228600" y="4648200"/>
              <a:ext cx="2513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Good Separation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5" name="Straight Arrow Connector 4"/>
            <p:cNvCxnSpPr>
              <a:stCxn id="3" idx="3"/>
            </p:cNvCxnSpPr>
            <p:nvPr/>
          </p:nvCxnSpPr>
          <p:spPr>
            <a:xfrm flipV="1">
              <a:off x="2742430" y="3429000"/>
              <a:ext cx="991370" cy="145003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947311" y="4038600"/>
            <a:ext cx="1691489" cy="2743200"/>
            <a:chOff x="3947311" y="4038600"/>
            <a:chExt cx="1691489" cy="2743200"/>
          </a:xfrm>
        </p:grpSpPr>
        <p:sp>
          <p:nvSpPr>
            <p:cNvPr id="6" name="TextBox 5"/>
            <p:cNvSpPr txBox="1"/>
            <p:nvPr/>
          </p:nvSpPr>
          <p:spPr>
            <a:xfrm>
              <a:off x="3947311" y="6320135"/>
              <a:ext cx="1691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MD spread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eft Brace 8"/>
            <p:cNvSpPr/>
            <p:nvPr/>
          </p:nvSpPr>
          <p:spPr>
            <a:xfrm rot="16200000">
              <a:off x="4838701" y="3771901"/>
              <a:ext cx="457200" cy="990598"/>
            </a:xfrm>
            <a:prstGeom prst="leftBrac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6" idx="0"/>
              <a:endCxn id="9" idx="1"/>
            </p:cNvCxnSpPr>
            <p:nvPr/>
          </p:nvCxnSpPr>
          <p:spPr>
            <a:xfrm flipV="1">
              <a:off x="4793056" y="4495800"/>
              <a:ext cx="274245" cy="1824335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647241" y="5181600"/>
            <a:ext cx="2048959" cy="1604665"/>
            <a:chOff x="5647241" y="5181600"/>
            <a:chExt cx="2048959" cy="1604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5647241" y="6324600"/>
                  <a:ext cx="204895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≪  </m:t>
                      </m:r>
                    </m:oMath>
                  </a14:m>
                  <a:r>
                    <a:rPr kumimoji="0" 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PC spread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7241" y="6324600"/>
                  <a:ext cx="2048959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297" t="-9333" r="-3561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eft Brace 11"/>
            <p:cNvSpPr/>
            <p:nvPr/>
          </p:nvSpPr>
          <p:spPr>
            <a:xfrm rot="16200000">
              <a:off x="6210301" y="4914901"/>
              <a:ext cx="457200" cy="990598"/>
            </a:xfrm>
            <a:prstGeom prst="leftBrac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>
              <a:stCxn id="7" idx="0"/>
              <a:endCxn id="12" idx="1"/>
            </p:cNvCxnSpPr>
            <p:nvPr/>
          </p:nvCxnSpPr>
          <p:spPr>
            <a:xfrm flipH="1" flipV="1">
              <a:off x="6438901" y="5638800"/>
              <a:ext cx="232820" cy="68580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043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Ward’s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Likes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Balanced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Cluster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Sizes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34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Ward’s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Once Again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Not Very 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Apparent 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In PCA???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0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“Best” Choice of Color Scaling: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Context Dependent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 Equally Spaced (Most Interpretable?)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Log Spacing (Can Be Very Useful)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Quantile Spacing (Also Useful)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Should Look At Several &amp; Decide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1110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Ward’s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Visualize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With Mean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Differences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Great Separation, 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Slightly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BetterThan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Complete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 b="-5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347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Linkage Observations: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Single Linkage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Useful in Low d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Peels Off Singleton’s in High d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Average Linkage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Generally In Between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Ward’s Linkage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Likes Balanced Cluster Sizes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Often Useful in High d</a:t>
            </a:r>
          </a:p>
          <a:p>
            <a:pPr marL="0" indent="0" algn="ctr" eaLnBrk="1" hangingPunct="1">
              <a:buNone/>
            </a:pPr>
            <a:r>
              <a:rPr lang="en-US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Every Dog Has His Day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038600" y="3752671"/>
            <a:ext cx="4876800" cy="1200329"/>
            <a:chOff x="4038600" y="3752671"/>
            <a:chExt cx="4876800" cy="1200329"/>
          </a:xfrm>
        </p:grpSpPr>
        <p:sp>
          <p:nvSpPr>
            <p:cNvPr id="2" name="TextBox 1"/>
            <p:cNvSpPr txBox="1"/>
            <p:nvPr/>
          </p:nvSpPr>
          <p:spPr>
            <a:xfrm>
              <a:off x="6246080" y="3752671"/>
              <a:ext cx="266932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Complete Linkage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Is Close, But Not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Quite as Good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4038600" y="4343400"/>
              <a:ext cx="2209800" cy="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842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5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447800"/>
                <a:ext cx="8610600" cy="464820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 smtClean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Statistical </a:t>
                </a:r>
                <a:r>
                  <a:rPr lang="en-US" altLang="ko-KR" sz="3600" dirty="0" smtClean="0">
                    <a:solidFill>
                      <a:srgbClr val="3333FF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Sig</a:t>
                </a: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nificance of </a:t>
                </a:r>
                <a:r>
                  <a:rPr lang="en-US" altLang="ko-KR" sz="3600" dirty="0" smtClean="0">
                    <a:solidFill>
                      <a:srgbClr val="3333FF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Clust</a:t>
                </a: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ers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 </a:t>
                </a:r>
                <a:r>
                  <a:rPr lang="en-US" altLang="ko-KR" sz="3600" dirty="0" smtClean="0">
                    <a:solidFill>
                      <a:srgbClr val="00FF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Data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When is a cluster “really there”?</a:t>
                </a:r>
              </a:p>
              <a:p>
                <a:pPr eaLnBrk="1" hangingPunct="1">
                  <a:lnSpc>
                    <a:spcPct val="90000"/>
                  </a:lnSpc>
                </a:pPr>
                <a:endParaRPr lang="en-US" altLang="ko-KR" sz="3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(Simpler Version of “What is </a:t>
                </a:r>
                <a14:m>
                  <m:oMath xmlns:m="http://schemas.openxmlformats.org/officeDocument/2006/math">
                    <m:r>
                      <a:rPr lang="en-US" altLang="ko-KR" sz="3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𝐾</m:t>
                    </m:r>
                  </m:oMath>
                </a14:m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?”)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ko-KR" sz="3600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Liu et al (2007), Huang et al (2014)</a:t>
                </a:r>
              </a:p>
            </p:txBody>
          </p:sp>
        </mc:Choice>
        <mc:Fallback xmlns="">
          <p:sp>
            <p:nvSpPr>
              <p:cNvPr id="1515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447800"/>
                <a:ext cx="8610600" cy="4648200"/>
              </a:xfrm>
              <a:blipFill>
                <a:blip r:embed="rId3"/>
                <a:stretch>
                  <a:fillRect l="-2195" t="-3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070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05800" cy="1066800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Common Genomic Analytic Approach:  Clustering</a:t>
            </a: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20596" r="4507" b="4578"/>
          <a:stretch>
            <a:fillRect/>
          </a:stretch>
        </p:blipFill>
        <p:spPr bwMode="auto">
          <a:xfrm>
            <a:off x="3810000" y="1371600"/>
            <a:ext cx="5172075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TextBox 5"/>
          <p:cNvSpPr txBox="1">
            <a:spLocks noChangeArrowheads="1"/>
          </p:cNvSpPr>
          <p:nvPr/>
        </p:nvSpPr>
        <p:spPr bwMode="auto">
          <a:xfrm>
            <a:off x="381000" y="1676400"/>
            <a:ext cx="362310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From: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Perou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et al (2000)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 = 1161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genes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Zoomed to “relevant”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 subsets</a:t>
            </a:r>
          </a:p>
        </p:txBody>
      </p:sp>
      <p:cxnSp>
        <p:nvCxnSpPr>
          <p:cNvPr id="153605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2552700" y="2476500"/>
            <a:ext cx="1828800" cy="1447800"/>
          </a:xfrm>
          <a:prstGeom prst="straightConnector1">
            <a:avLst/>
          </a:prstGeom>
          <a:noFill/>
          <a:ln w="9525" algn="ctr">
            <a:solidFill>
              <a:srgbClr val="FF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06" name="Straight Arrow Connector 8"/>
          <p:cNvCxnSpPr>
            <a:cxnSpLocks noChangeShapeType="1"/>
          </p:cNvCxnSpPr>
          <p:nvPr/>
        </p:nvCxnSpPr>
        <p:spPr bwMode="auto">
          <a:xfrm rot="16200000" flipH="1">
            <a:off x="2057400" y="4800600"/>
            <a:ext cx="2590800" cy="1219200"/>
          </a:xfrm>
          <a:prstGeom prst="straightConnector1">
            <a:avLst/>
          </a:prstGeom>
          <a:noFill/>
          <a:ln w="9525" algn="ctr">
            <a:solidFill>
              <a:srgbClr val="FF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07" name="Straight Connector 12"/>
          <p:cNvCxnSpPr>
            <a:cxnSpLocks noChangeShapeType="1"/>
          </p:cNvCxnSpPr>
          <p:nvPr/>
        </p:nvCxnSpPr>
        <p:spPr bwMode="auto">
          <a:xfrm rot="5400000" flipH="1" flipV="1">
            <a:off x="1790700" y="3162300"/>
            <a:ext cx="2971800" cy="18288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08" name="Straight Connector 13"/>
          <p:cNvCxnSpPr>
            <a:cxnSpLocks noChangeShapeType="1"/>
          </p:cNvCxnSpPr>
          <p:nvPr/>
        </p:nvCxnSpPr>
        <p:spPr bwMode="auto">
          <a:xfrm rot="16200000" flipV="1">
            <a:off x="4191000" y="2590800"/>
            <a:ext cx="2667000" cy="26670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09" name="Straight Connector 14"/>
          <p:cNvCxnSpPr>
            <a:cxnSpLocks noChangeShapeType="1"/>
          </p:cNvCxnSpPr>
          <p:nvPr/>
        </p:nvCxnSpPr>
        <p:spPr bwMode="auto">
          <a:xfrm flipV="1">
            <a:off x="4191000" y="2438400"/>
            <a:ext cx="2667000" cy="1524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10" name="Straight Connector 15"/>
          <p:cNvCxnSpPr>
            <a:cxnSpLocks noChangeShapeType="1"/>
          </p:cNvCxnSpPr>
          <p:nvPr/>
        </p:nvCxnSpPr>
        <p:spPr bwMode="auto">
          <a:xfrm>
            <a:off x="4191000" y="5029200"/>
            <a:ext cx="2667000" cy="18288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11" name="Straight Connector 16"/>
          <p:cNvCxnSpPr>
            <a:cxnSpLocks noChangeShapeType="1"/>
          </p:cNvCxnSpPr>
          <p:nvPr/>
        </p:nvCxnSpPr>
        <p:spPr bwMode="auto">
          <a:xfrm>
            <a:off x="4191000" y="5029200"/>
            <a:ext cx="2667000" cy="4572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12" name="Straight Connector 17"/>
          <p:cNvCxnSpPr>
            <a:cxnSpLocks noChangeShapeType="1"/>
          </p:cNvCxnSpPr>
          <p:nvPr/>
        </p:nvCxnSpPr>
        <p:spPr bwMode="auto">
          <a:xfrm flipV="1">
            <a:off x="2362200" y="5029200"/>
            <a:ext cx="1828800" cy="5334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659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7588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Interesting Statistical Problem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For </a:t>
            </a:r>
            <a:r>
              <a:rPr lang="en-US" altLang="ko-KR" sz="3600" dirty="0" smtClean="0">
                <a:solidFill>
                  <a:srgbClr val="00FF00"/>
                </a:solidFill>
                <a:latin typeface="Arial" charset="0"/>
                <a:ea typeface="Gulim" pitchFamily="34" charset="-127"/>
                <a:cs typeface="Arial" charset="0"/>
              </a:rPr>
              <a:t>HDLSS</a:t>
            </a: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data: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When clusters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seem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to appear</a:t>
            </a:r>
          </a:p>
          <a:p>
            <a:pPr lvl="1" eaLnBrk="1" hangingPunct="1">
              <a:lnSpc>
                <a:spcPct val="12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E.g. found by clustering method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How do we know they are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really there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?</a:t>
            </a:r>
          </a:p>
          <a:p>
            <a:pPr lvl="1" eaLnBrk="1" hangingPunct="1">
              <a:lnSpc>
                <a:spcPct val="12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Question asked by Neil Hayes</a:t>
            </a:r>
          </a:p>
          <a:p>
            <a:pPr lvl="1" eaLnBrk="1" hangingPunct="1">
              <a:lnSpc>
                <a:spcPct val="12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Define appropriate statistical significance?</a:t>
            </a:r>
          </a:p>
          <a:p>
            <a:pPr lvl="1" eaLnBrk="1" hangingPunct="1">
              <a:lnSpc>
                <a:spcPct val="12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Can we calculate it?</a:t>
            </a:r>
          </a:p>
        </p:txBody>
      </p:sp>
    </p:spTree>
    <p:extLst>
      <p:ext uri="{BB962C8B-B14F-4D97-AF65-F5344CB8AC3E}">
        <p14:creationId xmlns:p14="http://schemas.microsoft.com/office/powerpoint/2010/main" val="274917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First Approaches:   Hypo Testing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e.g.  </a:t>
            </a:r>
            <a:r>
              <a:rPr lang="en-US" altLang="ko-KR" sz="3600" dirty="0" smtClean="0">
                <a:solidFill>
                  <a:srgbClr val="3333FF"/>
                </a:solidFill>
                <a:latin typeface="Arial" charset="0"/>
                <a:ea typeface="Gulim" pitchFamily="34" charset="-127"/>
                <a:cs typeface="Arial" charset="0"/>
              </a:rPr>
              <a:t>Di</a:t>
            </a: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rection, </a:t>
            </a:r>
            <a:r>
              <a:rPr lang="en-US" altLang="ko-KR" sz="3600" dirty="0" smtClean="0">
                <a:solidFill>
                  <a:srgbClr val="3333FF"/>
                </a:solidFill>
                <a:latin typeface="Arial" charset="0"/>
                <a:ea typeface="Gulim" pitchFamily="34" charset="-127"/>
                <a:cs typeface="Arial" charset="0"/>
              </a:rPr>
              <a:t>Pro</a:t>
            </a: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jection, </a:t>
            </a:r>
            <a:r>
              <a:rPr lang="en-US" altLang="ko-KR" sz="3600" dirty="0" smtClean="0">
                <a:solidFill>
                  <a:srgbClr val="3333FF"/>
                </a:solidFill>
                <a:latin typeface="Arial" charset="0"/>
                <a:ea typeface="Gulim" pitchFamily="34" charset="-127"/>
                <a:cs typeface="Arial" charset="0"/>
              </a:rPr>
              <a:t>Perm</a:t>
            </a: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utation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Hypothesis test of: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Significant difference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between sub-populations</a:t>
            </a:r>
          </a:p>
        </p:txBody>
      </p:sp>
    </p:spTree>
    <p:extLst>
      <p:ext uri="{BB962C8B-B14F-4D97-AF65-F5344CB8AC3E}">
        <p14:creationId xmlns:p14="http://schemas.microsoft.com/office/powerpoint/2010/main" val="11848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eaLnBrk="1" hangingPunct="1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“More 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Distinct”?</a:t>
            </a:r>
          </a:p>
          <a:p>
            <a:pPr eaLnBrk="1" hangingPunct="1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Visually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Separation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 eaLnBrk="1" hangingPunct="1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Thanks to Katie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Hoadley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US" dirty="0"/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4" name="Picture 3" descr="ip12.pdf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27999" r="2358" b="10669"/>
          <a:stretch/>
        </p:blipFill>
        <p:spPr>
          <a:xfrm>
            <a:off x="2455174" y="990600"/>
            <a:ext cx="6688826" cy="372938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4876800" y="3886200"/>
            <a:ext cx="1066800" cy="16002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9833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13.pdf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29334" r="2362" b="13334"/>
          <a:stretch/>
        </p:blipFill>
        <p:spPr>
          <a:xfrm>
            <a:off x="1981200" y="838200"/>
            <a:ext cx="7150845" cy="3378895"/>
          </a:xfrm>
          <a:prstGeom prst="rect">
            <a:avLst/>
          </a:prstGeom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eaLnBrk="1" hangingPunct="1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“More 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Distinct”?</a:t>
            </a:r>
          </a:p>
          <a:p>
            <a:pPr eaLnBrk="1" hangingPunct="1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 Statistical Significance!</a:t>
            </a:r>
          </a:p>
          <a:p>
            <a:pPr lvl="0" eaLnBrk="1" hangingPunct="1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Thanks to Katie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Hoadley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US" dirty="0"/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556622" y="3657600"/>
            <a:ext cx="1377578" cy="1905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634133" y="6019800"/>
            <a:ext cx="5309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Due to Larger Sample Sizes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7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First Approaches:   Hypo Testing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e.g.  </a:t>
            </a:r>
            <a:r>
              <a:rPr lang="en-US" altLang="ko-KR" sz="3600" dirty="0" smtClean="0">
                <a:solidFill>
                  <a:srgbClr val="3333FF"/>
                </a:solidFill>
                <a:latin typeface="Arial" charset="0"/>
                <a:ea typeface="Gulim" pitchFamily="34" charset="-127"/>
                <a:cs typeface="Arial" charset="0"/>
              </a:rPr>
              <a:t>Di</a:t>
            </a: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rection, </a:t>
            </a:r>
            <a:r>
              <a:rPr lang="en-US" altLang="ko-KR" sz="3600" dirty="0" smtClean="0">
                <a:solidFill>
                  <a:srgbClr val="3333FF"/>
                </a:solidFill>
                <a:latin typeface="Arial" charset="0"/>
                <a:ea typeface="Gulim" pitchFamily="34" charset="-127"/>
                <a:cs typeface="Arial" charset="0"/>
              </a:rPr>
              <a:t>Pro</a:t>
            </a: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jection, </a:t>
            </a:r>
            <a:r>
              <a:rPr lang="en-US" altLang="ko-KR" sz="3600" dirty="0" smtClean="0">
                <a:solidFill>
                  <a:srgbClr val="3333FF"/>
                </a:solidFill>
                <a:latin typeface="Arial" charset="0"/>
                <a:ea typeface="Gulim" pitchFamily="34" charset="-127"/>
                <a:cs typeface="Arial" charset="0"/>
              </a:rPr>
              <a:t>Perm</a:t>
            </a: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utation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Hypothesis test of: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Significant difference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between sub-populations</a:t>
            </a:r>
          </a:p>
          <a:p>
            <a:pPr eaLnBrk="1" hangingPunct="1"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Effective and Accurate</a:t>
            </a:r>
          </a:p>
          <a:p>
            <a:pPr eaLnBrk="1" hangingPunct="1"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I.e. Sensitive and Specific</a:t>
            </a:r>
          </a:p>
          <a:p>
            <a:pPr eaLnBrk="1" hangingPunct="1"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There exist several such tests</a:t>
            </a:r>
          </a:p>
          <a:p>
            <a:pPr eaLnBrk="1" hangingPunct="1"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But critical point is: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What result implies about clusters</a:t>
            </a:r>
          </a:p>
        </p:txBody>
      </p:sp>
    </p:spTree>
    <p:extLst>
      <p:ext uri="{BB962C8B-B14F-4D97-AF65-F5344CB8AC3E}">
        <p14:creationId xmlns:p14="http://schemas.microsoft.com/office/powerpoint/2010/main" val="200537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6826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Clarifying Simple Example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Why </a:t>
            </a:r>
            <a:r>
              <a:rPr lang="en-US" altLang="ko-KR" sz="3600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Population Difference Tests</a:t>
            </a: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</a:t>
            </a:r>
            <a:r>
              <a:rPr lang="en-US" altLang="ko-KR" sz="3600" u="sng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cannot</a:t>
            </a: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indicate clustering</a:t>
            </a:r>
            <a:endParaRPr lang="en-US" altLang="ko-KR" sz="3600" i="1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Char char="n"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Andrew Nobel Observation</a:t>
            </a:r>
          </a:p>
          <a:p>
            <a:pPr eaLnBrk="1" hangingPunct="1">
              <a:buFont typeface="Wingdings" pitchFamily="2" charset="2"/>
              <a:buChar char="n"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For </a:t>
            </a:r>
            <a:r>
              <a:rPr lang="en-US" altLang="ko-KR" sz="3600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 Data </a:t>
            </a: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(Clearly 1 Cluster!)</a:t>
            </a:r>
          </a:p>
          <a:p>
            <a:pPr eaLnBrk="1" hangingPunct="1">
              <a:buFont typeface="Wingdings" pitchFamily="2" charset="2"/>
              <a:buChar char="n"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Assign Extreme Labels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(e.g. by clustering)</a:t>
            </a:r>
          </a:p>
          <a:p>
            <a:pPr eaLnBrk="1" hangingPunct="1">
              <a:buFont typeface="Wingdings" pitchFamily="2" charset="2"/>
              <a:buChar char="n"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Subpopulations are </a:t>
            </a:r>
            <a:r>
              <a:rPr lang="en-US" altLang="ko-KR" sz="3600" i="1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signif’ly</a:t>
            </a:r>
            <a:r>
              <a:rPr lang="en-US" altLang="ko-KR" sz="3600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different</a:t>
            </a:r>
          </a:p>
        </p:txBody>
      </p:sp>
    </p:spTree>
    <p:extLst>
      <p:ext uri="{BB962C8B-B14F-4D97-AF65-F5344CB8AC3E}">
        <p14:creationId xmlns:p14="http://schemas.microsoft.com/office/powerpoint/2010/main" val="18192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7886"/>
                <a:ext cx="8534400" cy="5135563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Important Color Scale Choice: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dirty="0" smtClean="0"/>
                  <a:t>Endpoints of Color Range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Note Ending Color Used Beyond Range</a:t>
                </a:r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Color </a:t>
                </a:r>
                <a:r>
                  <a:rPr lang="en-US" i="1" dirty="0" smtClean="0"/>
                  <a:t>Cutoffs</a:t>
                </a:r>
                <a:r>
                  <a:rPr lang="en-US" dirty="0" smtClean="0"/>
                  <a:t>?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When </a:t>
                </a:r>
                <a:r>
                  <a:rPr lang="en-US" u="sng" dirty="0" smtClean="0"/>
                  <a:t>No</a:t>
                </a:r>
                <a:r>
                  <a:rPr lang="en-US" dirty="0" smtClean="0"/>
                  <a:t> Pivotal Value (e.g. 0 Not Important)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Recommend Quantiles, e.g.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0.05</m:t>
                        </m:r>
                      </m:sub>
                    </m:sSub>
                  </m:oMath>
                </a14:m>
                <a:r>
                  <a:rPr lang="en-US" dirty="0" smtClean="0"/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0.95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7886"/>
                <a:ext cx="8534400" cy="5135563"/>
              </a:xfrm>
              <a:blipFill>
                <a:blip r:embed="rId2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769150" y="3595667"/>
            <a:ext cx="2406300" cy="2043133"/>
            <a:chOff x="5769150" y="3595667"/>
            <a:chExt cx="2406300" cy="2043133"/>
          </a:xfrm>
        </p:grpSpPr>
        <p:grpSp>
          <p:nvGrpSpPr>
            <p:cNvPr id="4" name="Group 3"/>
            <p:cNvGrpSpPr/>
            <p:nvPr/>
          </p:nvGrpSpPr>
          <p:grpSpPr>
            <a:xfrm>
              <a:off x="5769150" y="3595667"/>
              <a:ext cx="2406300" cy="2043133"/>
              <a:chOff x="6705600" y="5257800"/>
              <a:chExt cx="2406300" cy="204313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705600" y="5257800"/>
                <a:ext cx="240630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Often Worth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Twiddling These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cxnSp>
            <p:nvCxnSpPr>
              <p:cNvPr id="6" name="Straight Arrow Connector 5"/>
              <p:cNvCxnSpPr>
                <a:stCxn id="5" idx="2"/>
              </p:cNvCxnSpPr>
              <p:nvPr/>
            </p:nvCxnSpPr>
            <p:spPr>
              <a:xfrm flipH="1">
                <a:off x="6880050" y="6088797"/>
                <a:ext cx="1028700" cy="1212136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/>
            <p:cNvCxnSpPr/>
            <p:nvPr/>
          </p:nvCxnSpPr>
          <p:spPr>
            <a:xfrm>
              <a:off x="6972300" y="4426664"/>
              <a:ext cx="417600" cy="121213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9391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6826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Clarifying Simple Example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02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2-d Standard Gaussian Data  (i.e. N(0,1))</a:t>
            </a:r>
            <a:endParaRPr lang="en-US" altLang="ko-KR" sz="3600" i="1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781" y="1804967"/>
            <a:ext cx="6539219" cy="505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0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6826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Clarifying Simple Example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02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2-d Standard Gaussian Data  (i.e. N(0,1))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Apply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2-Means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781" y="1804967"/>
            <a:ext cx="6539219" cy="505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2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781" y="1804967"/>
            <a:ext cx="6539219" cy="5053033"/>
          </a:xfrm>
          <a:prstGeom prst="rect">
            <a:avLst/>
          </a:prstGeom>
        </p:spPr>
      </p:pic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6826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Clarifying Simple Example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02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2-d Standard Gaussian Data  (i.e. N(0,1))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Apply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2-Means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endParaRPr lang="en-US" altLang="ko-KR" sz="3600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Result</a:t>
            </a: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72262" y="3124200"/>
            <a:ext cx="5843138" cy="1376065"/>
            <a:chOff x="3072262" y="3124200"/>
            <a:chExt cx="5843138" cy="1376065"/>
          </a:xfrm>
        </p:grpSpPr>
        <p:sp>
          <p:nvSpPr>
            <p:cNvPr id="4" name="TextBox 3"/>
            <p:cNvSpPr txBox="1"/>
            <p:nvPr/>
          </p:nvSpPr>
          <p:spPr>
            <a:xfrm>
              <a:off x="3072262" y="4038600"/>
              <a:ext cx="58431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Note: Cluster Means Very 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Sig’tly</a:t>
              </a:r>
              <a:r>
                <a:rPr lang="en-US" sz="2400" dirty="0" smtClean="0">
                  <a:solidFill>
                    <a:srgbClr val="FF0000"/>
                  </a:solidFill>
                </a:rPr>
                <a:t> Different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5" name="Left Brace 4"/>
            <p:cNvSpPr/>
            <p:nvPr/>
          </p:nvSpPr>
          <p:spPr>
            <a:xfrm rot="16200000">
              <a:off x="7505699" y="2705101"/>
              <a:ext cx="381001" cy="1219200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5" idx="1"/>
              <a:endCxn id="4" idx="0"/>
            </p:cNvCxnSpPr>
            <p:nvPr/>
          </p:nvCxnSpPr>
          <p:spPr>
            <a:xfrm flipH="1">
              <a:off x="5993831" y="3505202"/>
              <a:ext cx="1702369" cy="533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841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6826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Clarifying Simple Example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02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2-d Standard Gaussian Data  (i.e. N(0,1))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But </a:t>
            </a:r>
            <a:r>
              <a:rPr lang="en-US" altLang="ko-KR" sz="3600" u="sng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Not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Significant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    By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</a:t>
            </a: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</a:t>
            </a:r>
            <a:r>
              <a:rPr lang="en-US" altLang="ko-KR" sz="3600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</a:t>
            </a:r>
            <a:endParaRPr lang="en-US" altLang="ko-KR" sz="3600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781" y="1804967"/>
            <a:ext cx="6539219" cy="50530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00600" y="4572000"/>
            <a:ext cx="2133600" cy="1821597"/>
            <a:chOff x="4800600" y="4572000"/>
            <a:chExt cx="2133600" cy="1821597"/>
          </a:xfrm>
        </p:grpSpPr>
        <p:sp>
          <p:nvSpPr>
            <p:cNvPr id="4" name="TextBox 3"/>
            <p:cNvSpPr txBox="1"/>
            <p:nvPr/>
          </p:nvSpPr>
          <p:spPr>
            <a:xfrm>
              <a:off x="4800600" y="5562600"/>
              <a:ext cx="20697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Lies in Middle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</a:rPr>
                <a:t>Of Null 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Pop’n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4" idx="0"/>
            </p:cNvCxnSpPr>
            <p:nvPr/>
          </p:nvCxnSpPr>
          <p:spPr>
            <a:xfrm flipV="1">
              <a:off x="5835499" y="4572000"/>
              <a:ext cx="1098701" cy="9906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83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677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Statistical</a:t>
            </a:r>
            <a:r>
              <a:rPr lang="en-US" altLang="ko-KR" smtClean="0">
                <a:latin typeface="Arial" charset="0"/>
                <a:ea typeface="Gulim" pitchFamily="34" charset="-127"/>
                <a:cs typeface="Arial" charset="0"/>
              </a:rPr>
              <a:t> </a:t>
            </a:r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nificance of </a:t>
            </a:r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ers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8458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Basis of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Approach: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What defines:  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 Single Cluster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 Gaussian distribution  (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Sarle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&amp; Kou 1993)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So define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test based on: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2-means cluster index (measure) as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 distribution</a:t>
            </a:r>
            <a:endParaRPr lang="en-US" altLang="ko-KR" i="1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Currently compute by simulation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Possible to do this analytically???</a:t>
            </a:r>
          </a:p>
        </p:txBody>
      </p:sp>
    </p:spTree>
    <p:extLst>
      <p:ext uri="{BB962C8B-B14F-4D97-AF65-F5344CB8AC3E}">
        <p14:creationId xmlns:p14="http://schemas.microsoft.com/office/powerpoint/2010/main" val="271379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8343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latin typeface="Arial" charset="0"/>
                <a:ea typeface="Gulim" pitchFamily="34" charset="-127"/>
                <a:cs typeface="Arial" charset="0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 – 2-Means Cluster Index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Measure of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non-</a:t>
            </a:r>
            <a:r>
              <a:rPr lang="en-US" altLang="ko-KR" i="1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Gaussianity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: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2-means Cluster Index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Familiar Criterion from k-means Clustering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Within Class Sum of Squared Distances to Class Means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Prefer to divide (normalize) by Overall Sum of Squared Distances to Mean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Puts on scale of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proportions</a:t>
            </a:r>
          </a:p>
        </p:txBody>
      </p:sp>
    </p:spTree>
    <p:extLst>
      <p:ext uri="{BB962C8B-B14F-4D97-AF65-F5344CB8AC3E}">
        <p14:creationId xmlns:p14="http://schemas.microsoft.com/office/powerpoint/2010/main" val="26335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915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Statistic – 2-Means Cluster 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Measure of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non-</a:t>
                </a:r>
                <a:r>
                  <a:rPr lang="en-US" altLang="ko-KR" i="1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Gaussianity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2-means Cluster Index: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𝐶𝐼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bar>
                                                <m:bar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bar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</m:ba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bar>
                                                    <m:bar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bg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charset="0"/>
                                                        </a:rPr>
                                                      </m:ctrlPr>
                                                    </m:bar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bg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charset="0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</m:ba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bar>
                                            <m:bar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ba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accPr>
                                        <m:e>
                                          <m:bar>
                                            <m:bar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ba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altLang="ko-KR" dirty="0">
                  <a:solidFill>
                    <a:srgbClr val="000000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110000"/>
                  </a:lnSpc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200000"/>
                  </a:lnSpc>
                  <a:buFont typeface="Wingdings" pitchFamily="2" charset="2"/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20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“Within Class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Var’n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”  / “Total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Var’n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81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4"/>
                <a:stretch>
                  <a:fillRect l="-1834" t="-1390" b="-2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3200400"/>
            <a:ext cx="5410200" cy="2209800"/>
            <a:chOff x="304800" y="3200400"/>
            <a:chExt cx="5410200" cy="2209800"/>
          </a:xfrm>
        </p:grpSpPr>
        <p:cxnSp>
          <p:nvCxnSpPr>
            <p:cNvPr id="8200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3505200" y="3200400"/>
              <a:ext cx="2209800" cy="198120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TextBox 3"/>
            <p:cNvSpPr txBox="1"/>
            <p:nvPr/>
          </p:nvSpPr>
          <p:spPr>
            <a:xfrm>
              <a:off x="304800" y="4825425"/>
              <a:ext cx="32608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Class Index Sets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94696" y="3124200"/>
            <a:ext cx="2553904" cy="2261175"/>
            <a:chOff x="5294696" y="3124200"/>
            <a:chExt cx="2553904" cy="2261175"/>
          </a:xfrm>
        </p:grpSpPr>
        <p:cxnSp>
          <p:nvCxnSpPr>
            <p:cNvPr id="8201" name="Straight Arrow Connector 8"/>
            <p:cNvCxnSpPr>
              <a:cxnSpLocks noChangeShapeType="1"/>
            </p:cNvCxnSpPr>
            <p:nvPr/>
          </p:nvCxnSpPr>
          <p:spPr bwMode="auto">
            <a:xfrm flipH="1" flipV="1">
              <a:off x="7315200" y="3124200"/>
              <a:ext cx="533400" cy="198120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5294696" y="4800600"/>
              <a:ext cx="25539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Class </a:t>
              </a:r>
              <a:r>
                <a:rPr kumimoji="0" lang="en-US" altLang="ko-K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Means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22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2954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latin typeface="Arial" charset="0"/>
                <a:ea typeface="Gulim" pitchFamily="34" charset="-127"/>
                <a:cs typeface="Arial" charset="0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79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Which Gaussian (for null)?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Standard (sphered) normal?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No, not realistic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Rejection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not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strong evidence for clustering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Could also get that from a-spherical Gaussian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Need Gaussian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more like data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Need Full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𝑁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dPr>
                      <m:e>
                        <m:r>
                          <a:rPr lang="ko-KR" alt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𝜇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model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Challenge: 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Parameter Estimation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Especially in </a:t>
                </a:r>
                <a:r>
                  <a:rPr lang="en-US" altLang="ko-KR" dirty="0" smtClean="0">
                    <a:solidFill>
                      <a:srgbClr val="00FF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Context</a:t>
                </a:r>
              </a:p>
            </p:txBody>
          </p:sp>
        </mc:Choice>
        <mc:Fallback xmlns="">
          <p:sp>
            <p:nvSpPr>
              <p:cNvPr id="161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  <a:blipFill>
                <a:blip r:embed="rId3"/>
                <a:stretch>
                  <a:fillRect l="-1875" t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493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2954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latin typeface="Arial" charset="0"/>
                <a:ea typeface="Gulim" pitchFamily="34" charset="-127"/>
                <a:cs typeface="Arial" charset="0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79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Challenge: 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Parameter Estimation</a:t>
                </a:r>
              </a:p>
              <a:p>
                <a:pPr marL="0" indent="0" eaLnBrk="1" hangingPunct="1"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Case 1: 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&gt;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𝑑</m:t>
                    </m:r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  (Conventional)</a:t>
                </a:r>
              </a:p>
              <a:p>
                <a:pPr marL="0" indent="0" algn="ctr" eaLnBrk="1" hangingPunct="1"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Consider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accPr>
                      <m:e>
                        <m:r>
                          <a:rPr lang="ko-KR" alt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and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Σ</m:t>
                        </m:r>
                      </m:e>
                    </m:acc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Case 2:    Random Matrix or </a:t>
                </a:r>
                <a:r>
                  <a:rPr lang="en-US" altLang="ko-KR" dirty="0" smtClean="0">
                    <a:solidFill>
                      <a:srgbClr val="00B05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</a:p>
              <a:p>
                <a:pPr marL="0" indent="0" algn="ctr" eaLnBrk="1" hangingPunct="1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is 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V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ery Slippery </a:t>
                </a:r>
              </a:p>
              <a:p>
                <a:pPr marL="0" indent="0" algn="ctr" eaLnBrk="1" hangingPunct="1"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Need Better Approach</a:t>
                </a:r>
              </a:p>
            </p:txBody>
          </p:sp>
        </mc:Choice>
        <mc:Fallback xmlns="">
          <p:sp>
            <p:nvSpPr>
              <p:cNvPr id="161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  <a:blipFill>
                <a:blip r:embed="rId3"/>
                <a:stretch>
                  <a:fillRect l="-1875" t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94160" y="2743200"/>
            <a:ext cx="229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Can Always Do This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4160" y="3163669"/>
            <a:ext cx="229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But Can Be Very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Conservative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4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12954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819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600200"/>
                <a:ext cx="8458200" cy="51054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Estimated Mean, </a:t>
                </a:r>
                <a14:m>
                  <m:oMath xmlns:m="http://schemas.openxmlformats.org/officeDocument/2006/math">
                    <m:r>
                      <a:rPr lang="ko-KR" alt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𝜇</m:t>
                    </m:r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(of Gaussian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dist’n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)?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1</a:t>
                </a:r>
                <a:r>
                  <a:rPr lang="en-US" altLang="ko-KR" baseline="300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Can ignore this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By appealing to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shift invariance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of CI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When Data are (rigidly) shifted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CI remains the same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 enough to simulate with mean 0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Other uses of invariance ideas?</a:t>
                </a:r>
              </a:p>
            </p:txBody>
          </p:sp>
        </mc:Choice>
        <mc:Fallback xmlns="">
          <p:sp>
            <p:nvSpPr>
              <p:cNvPr id="1628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600200"/>
                <a:ext cx="8458200" cy="5105400"/>
              </a:xfrm>
              <a:blipFill rotWithShape="0">
                <a:blip r:embed="rId3"/>
                <a:stretch>
                  <a:fillRect l="-1875" t="-1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9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7886"/>
                <a:ext cx="8534400" cy="5135563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Color Choice </a:t>
                </a:r>
                <a:r>
                  <a:rPr lang="en-US" u="sng" dirty="0" smtClean="0"/>
                  <a:t>When 0 Needs Highlighting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A Recommendation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dirty="0" smtClean="0"/>
                  <a:t> Many):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Important:      Middle White Highlights 0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Shade Indicates </a:t>
                </a:r>
                <a:r>
                  <a:rPr lang="en-US" i="1" dirty="0" smtClean="0"/>
                  <a:t>Magnitude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Red for &lt;0?  (Econ.)      for &gt;0?  (Climatology)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7886"/>
                <a:ext cx="8534400" cy="5135563"/>
              </a:xfrm>
              <a:blipFill>
                <a:blip r:embed="rId2"/>
                <a:stretch>
                  <a:fillRect l="-1786" r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7035" t="43222" r="32055" b="9190"/>
          <a:stretch/>
        </p:blipFill>
        <p:spPr>
          <a:xfrm rot="5400000">
            <a:off x="4297680" y="1181100"/>
            <a:ext cx="609600" cy="3733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599432" y="3352800"/>
            <a:ext cx="0" cy="4572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172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9530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Challenge:  how to estimate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cov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. Matrix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Σ</m:t>
                    </m:r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?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Number of parameters: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fPr>
                          <m:num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Gulim" pitchFamily="34" charset="-127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Gulim" pitchFamily="34" charset="-127"/>
                                    <a:cs typeface="Arial" charset="0"/>
                                  </a:rPr>
                                  <m:t>𝑑</m:t>
                                </m:r>
                                <m:r>
                                  <a:rPr lang="en-US" altLang="ko-KR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Gulim" pitchFamily="34" charset="-127"/>
                                    <a:cs typeface="Arial" charset="0"/>
                                  </a:rPr>
                                  <m:t>+1</m:t>
                                </m:r>
                              </m:e>
                            </m:d>
                          </m:num>
                          <m:den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E.g.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Perou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500 data: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		Dimension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𝑑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=9674</m:t>
                    </m:r>
                  </m:oMath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                                  so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fPr>
                          <m:num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Gulim" pitchFamily="34" charset="-127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Gulim" pitchFamily="34" charset="-127"/>
                                    <a:cs typeface="Arial" charset="0"/>
                                  </a:rPr>
                                  <m:t>𝑑</m:t>
                                </m:r>
                                <m:r>
                                  <a:rPr lang="en-US" altLang="ko-KR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Gulim" pitchFamily="34" charset="-127"/>
                                    <a:cs typeface="Arial" charset="0"/>
                                  </a:rPr>
                                  <m:t>+1</m:t>
                                </m:r>
                              </m:e>
                            </m:d>
                          </m:num>
                          <m:den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=46,797,975</m:t>
                        </m:r>
                      </m:e>
                    </m:box>
                  </m:oMath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		But Sample Size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=533</m:t>
                    </m:r>
                  </m:oMath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Impossible in </a:t>
                </a:r>
                <a:r>
                  <a:rPr lang="en-US" altLang="ko-KR" dirty="0" smtClean="0">
                    <a:solidFill>
                      <a:srgbClr val="00B05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settings????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Way around this problem?</a:t>
                </a:r>
              </a:p>
            </p:txBody>
          </p:sp>
        </mc:Choice>
        <mc:Fallback xmlns="">
          <p:sp>
            <p:nvSpPr>
              <p:cNvPr id="922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953000"/>
              </a:xfrm>
              <a:blipFill>
                <a:blip r:embed="rId3"/>
                <a:stretch>
                  <a:fillRect l="-1834" t="-1599" b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38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0668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2</a:t>
                </a:r>
                <a:r>
                  <a:rPr lang="en-US" altLang="ko-KR" baseline="300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nd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 Mod Out Rotations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Replace full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Cov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. by diagonal matrix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As done in PCA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eigen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-analysis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ko-KR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Σ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=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𝑀𝐷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But then “not like data”???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OK, since k-means clustering (i.e. CI) is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rotation invariant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	(assuming e.g. Euclidean Distance)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024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 rotWithShape="1">
                <a:blip r:embed="rId3"/>
                <a:stretch>
                  <a:fillRect l="-1834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527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954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2</a:t>
                </a:r>
                <a:r>
                  <a:rPr lang="en-US" altLang="ko-KR" baseline="300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nd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 Mod Out Rotations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Only need to estimate diagonal matrix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But still have </a:t>
                </a:r>
                <a:r>
                  <a:rPr lang="en-US" altLang="ko-KR" dirty="0" smtClean="0">
                    <a:solidFill>
                      <a:srgbClr val="00B05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problems?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E.g.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Perou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500 data: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		Dimension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  </m:t>
                    </m:r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0" i="1" dirty="0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𝑑</m:t>
                    </m:r>
                    <m:r>
                      <a:rPr lang="en-US" altLang="ko-KR" b="0" i="1" dirty="0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=9674</m:t>
                    </m:r>
                  </m:oMath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		Sample Size 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=533</m:t>
                    </m:r>
                  </m:oMath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Still need to estimate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𝑑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=9674</m:t>
                    </m:r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param’s</a:t>
                </a:r>
              </a:p>
            </p:txBody>
          </p:sp>
        </mc:Choice>
        <mc:Fallback xmlns="">
          <p:sp>
            <p:nvSpPr>
              <p:cNvPr id="112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1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3</a:t>
                </a:r>
                <a:r>
                  <a:rPr lang="en-US" altLang="ko-KR" baseline="300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rd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Factor Analysis Model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Model Covariance as:    Biology + Noise</a:t>
                </a: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altLang="ko-KR" sz="1200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ko-KR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Σ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𝐵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+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×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𝐼</m:t>
                      </m:r>
                    </m:oMath>
                  </m:oMathPara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altLang="ko-KR" sz="1200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Where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Σ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is “fairly low dimensional”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is estimated from background noise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 rotWithShape="1"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04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4478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Reasonable model (for each gene):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Expression = Signal + Noise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“noise” is roughly Gaussian, common var.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“noise” terms independent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         (across genes)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331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447800"/>
                <a:ext cx="8305800" cy="5257800"/>
              </a:xfrm>
              <a:blipFill>
                <a:blip r:embed="rId3"/>
                <a:stretch>
                  <a:fillRect l="-1834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546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1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Microarrays: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odel OK, since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data come from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light intensities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at colored spots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434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42" name="Picture 3" descr="C:\Users\marron\Documents\Talks\GeneArray\Talk2001\MicroArr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41814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0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For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all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expression values (as numbers)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(Each Entry of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𝑑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×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𝑛</m:t>
                    </m:r>
                  </m:oMath>
                </a14:m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Data matrix)</a:t>
                </a: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 rotWithShape="1"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198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For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all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expression values (as numbers)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Use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robust estimate of scale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Median Absolute Deviation (MAD)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(from the median)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altLang="ko-KR" sz="3600" i="1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𝑚𝑒𝑑𝑖𝑎𝑛</m:t>
                          </m:r>
                        </m:e>
                        <m:sub>
                          <m: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36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6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ko-KR" sz="36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sz="36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6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𝑚𝑒𝑑𝑖𝑎𝑛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ko-KR" sz="36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3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altLang="ko-KR" sz="3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altLang="ko-KR" sz="36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36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6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ko-KR" sz="36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36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altLang="ko-KR" sz="36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ko-KR" sz="3600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0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For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all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expression values (as numbers)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Use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robust estimate of scale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Median Absolute Deviation (MAD)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(from the median)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Rescale to put on same scale as  s. d.: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ko-KR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ko-KR" alt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𝜎</m:t>
                          </m:r>
                        </m:e>
                      </m:acc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Gulim" pitchFamily="34" charset="-127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𝑀𝐴𝐷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𝑑𝑎𝑡𝑎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𝑀𝐴𝐷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0,1</m:t>
                                  </m:r>
                                </m:e>
                              </m:d>
                            </m:sub>
                          </m:sSub>
                        </m:den>
                      </m:f>
                    </m:oMath>
                  </m:oMathPara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 rotWithShape="1">
                <a:blip r:embed="rId3"/>
                <a:stretch>
                  <a:fillRect l="-1834" t="-695" b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4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6019800" y="56504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533, d = 9456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0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7886"/>
                <a:ext cx="8534400" cy="5135563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Color Choice </a:t>
                </a:r>
                <a:r>
                  <a:rPr lang="en-US" u="sng" dirty="0" smtClean="0"/>
                  <a:t>When 0 Needs Highlighting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A Recommendation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dirty="0" smtClean="0"/>
                  <a:t> Many):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Why Not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Red</a:t>
                </a:r>
                <a:r>
                  <a:rPr lang="en-US" dirty="0" smtClean="0"/>
                  <a:t>-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Green</a:t>
                </a:r>
                <a:r>
                  <a:rPr lang="en-US" dirty="0" smtClean="0"/>
                  <a:t>???   (Common in </a:t>
                </a:r>
                <a:r>
                  <a:rPr lang="en-US" dirty="0" err="1" smtClean="0"/>
                  <a:t>Bioinf</a:t>
                </a:r>
                <a:r>
                  <a:rPr lang="en-US" dirty="0" smtClean="0"/>
                  <a:t>.)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~</a:t>
                </a:r>
                <a:r>
                  <a:rPr lang="en-US" dirty="0" smtClean="0"/>
                  <a:t>10</a:t>
                </a:r>
                <a:r>
                  <a:rPr lang="en-US" dirty="0"/>
                  <a:t>% of European (Ancestry) Males are </a:t>
                </a:r>
                <a:r>
                  <a:rPr lang="en-US" dirty="0">
                    <a:solidFill>
                      <a:srgbClr val="FF0000"/>
                    </a:solidFill>
                  </a:rPr>
                  <a:t>Red</a:t>
                </a:r>
                <a:r>
                  <a:rPr lang="en-US" dirty="0"/>
                  <a:t>-</a:t>
                </a:r>
                <a:r>
                  <a:rPr lang="en-US" dirty="0">
                    <a:solidFill>
                      <a:srgbClr val="00B050"/>
                    </a:solidFill>
                  </a:rPr>
                  <a:t>Green</a:t>
                </a:r>
                <a:r>
                  <a:rPr lang="en-US" dirty="0"/>
                  <a:t> </a:t>
                </a:r>
                <a:r>
                  <a:rPr lang="en-US" dirty="0" smtClean="0"/>
                  <a:t>Colorblind</a:t>
                </a:r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7886"/>
                <a:ext cx="8534400" cy="5135563"/>
              </a:xfrm>
              <a:blipFill>
                <a:blip r:embed="rId2"/>
                <a:stretch>
                  <a:fillRect l="-1786" r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7035" t="43222" r="32055" b="9190"/>
          <a:stretch/>
        </p:blipFill>
        <p:spPr>
          <a:xfrm rot="5400000">
            <a:off x="4297680" y="1181100"/>
            <a:ext cx="609600" cy="3733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2400" y="3581400"/>
            <a:ext cx="6895414" cy="3023175"/>
            <a:chOff x="152400" y="3581400"/>
            <a:chExt cx="6895414" cy="3023175"/>
          </a:xfrm>
        </p:grpSpPr>
        <p:sp>
          <p:nvSpPr>
            <p:cNvPr id="5" name="TextBox 4"/>
            <p:cNvSpPr txBox="1"/>
            <p:nvPr/>
          </p:nvSpPr>
          <p:spPr>
            <a:xfrm>
              <a:off x="152400" y="6019800"/>
              <a:ext cx="68954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Most Other Choices as Good as This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5257800" y="3581400"/>
              <a:ext cx="1211580" cy="25820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365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4625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33600" y="1905000"/>
            <a:ext cx="1143000" cy="15240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133600" y="1905000"/>
            <a:ext cx="3048000" cy="25146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70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6917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Few (&lt;&lt; ¼)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Biological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Signal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Outliers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662494" y="5334000"/>
            <a:ext cx="1614106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62494" y="5334000"/>
            <a:ext cx="5424106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0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964273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Few (&lt;&lt; ¼)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Biological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Signal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Outliers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to Check?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0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sp>
        <p:nvSpPr>
          <p:cNvPr id="199683" name="Content Placeholder 3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Overall distribution has strong kurtosis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Shown by height of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kde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relative to </a:t>
            </a:r>
          </a:p>
          <a:p>
            <a:pPr algn="ctr"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MAD based Gaussian fit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Mean and Median both  ~ 0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SD ~ 1, driven by few large values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 ~ 0.7, driven by bulk of data</a:t>
            </a:r>
          </a:p>
        </p:txBody>
      </p:sp>
    </p:spTree>
    <p:extLst>
      <p:ext uri="{BB962C8B-B14F-4D97-AF65-F5344CB8AC3E}">
        <p14:creationId xmlns:p14="http://schemas.microsoft.com/office/powerpoint/2010/main" val="166732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sp>
        <p:nvSpPr>
          <p:cNvPr id="200707" name="Content Placeholder 3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Central part of distribution </a:t>
            </a:r>
          </a:p>
          <a:p>
            <a:pPr algn="ctr"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“seems to look Gaussian”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But recall density does not provide</a:t>
            </a:r>
          </a:p>
          <a:p>
            <a:pPr algn="ctr"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great diagnosis of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Gaussianity</a:t>
            </a:r>
            <a:endParaRPr lang="en-US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Better to look at Q-Q plot</a:t>
            </a:r>
          </a:p>
        </p:txBody>
      </p:sp>
    </p:spTree>
    <p:extLst>
      <p:ext uri="{BB962C8B-B14F-4D97-AF65-F5344CB8AC3E}">
        <p14:creationId xmlns:p14="http://schemas.microsoft.com/office/powerpoint/2010/main" val="320577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4515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t="5703" r="20256" b="5704"/>
          <a:stretch/>
        </p:blipFill>
        <p:spPr bwMode="auto">
          <a:xfrm>
            <a:off x="1752600" y="1301404"/>
            <a:ext cx="5556589" cy="555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16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sp>
        <p:nvSpPr>
          <p:cNvPr id="202755" name="Content Placeholder 3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5029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Distribution clearly </a:t>
            </a:r>
            <a:r>
              <a:rPr lang="en-US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not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Gaussian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Except </a:t>
            </a:r>
            <a:r>
              <a:rPr lang="en-US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near the middle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Q-Q curve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is very linear there</a:t>
            </a:r>
          </a:p>
          <a:p>
            <a:pPr algn="ctr"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(closely follows </a:t>
            </a:r>
            <a:r>
              <a:rPr lang="en-US" dirty="0" smtClean="0">
                <a:solidFill>
                  <a:srgbClr val="00FF00"/>
                </a:solidFill>
                <a:latin typeface="Arial" charset="0"/>
                <a:cs typeface="Arial" charset="0"/>
              </a:rPr>
              <a:t>45</a:t>
            </a:r>
            <a:r>
              <a:rPr lang="en-US" baseline="30000" dirty="0" smtClean="0">
                <a:solidFill>
                  <a:srgbClr val="00FF00"/>
                </a:solidFill>
                <a:latin typeface="Arial" charset="0"/>
                <a:cs typeface="Arial" charset="0"/>
              </a:rPr>
              <a:t>o</a:t>
            </a:r>
            <a:r>
              <a:rPr lang="en-US" dirty="0" smtClean="0">
                <a:solidFill>
                  <a:srgbClr val="00FF00"/>
                </a:solidFill>
                <a:latin typeface="Arial" charset="0"/>
                <a:cs typeface="Arial" charset="0"/>
              </a:rPr>
              <a:t> line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Suggests Gaussian approx. </a:t>
            </a:r>
            <a:r>
              <a:rPr lang="en-US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good there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And that MAD scale estimate is good</a:t>
            </a:r>
          </a:p>
          <a:p>
            <a:pPr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(Always a good idea to do such diagnostics)</a:t>
            </a:r>
          </a:p>
        </p:txBody>
      </p:sp>
    </p:spTree>
    <p:extLst>
      <p:ext uri="{BB962C8B-B14F-4D97-AF65-F5344CB8AC3E}">
        <p14:creationId xmlns:p14="http://schemas.microsoft.com/office/powerpoint/2010/main" val="329159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203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077913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5943600" y="5646003"/>
            <a:ext cx="3051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Check Effect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Using SD, not MAD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9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371600"/>
                <a:ext cx="8153400" cy="5029200"/>
              </a:xfrm>
            </p:spPr>
            <p:txBody>
              <a:bodyPr/>
              <a:lstStyle/>
              <a:p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Checks that estimation of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charset="0"/>
                      </a:rPr>
                      <m:t>𝜎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matters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Show sample </a:t>
                </a:r>
                <a:r>
                  <a:rPr lang="en-US" dirty="0" err="1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s.d.</a:t>
                </a:r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is indeed too large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As expected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Variation assessed by </a:t>
                </a:r>
                <a:r>
                  <a:rPr lang="en-US" dirty="0" smtClean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Q-Q envelope plot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Shows variation not negligible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Not surprising with </a:t>
                </a:r>
                <a:r>
                  <a:rPr lang="en-US" i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 ~ 5 million</a:t>
                </a:r>
              </a:p>
            </p:txBody>
          </p:sp>
        </mc:Choice>
        <mc:Fallback xmlns="">
          <p:sp>
            <p:nvSpPr>
              <p:cNvPr id="36869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371600"/>
                <a:ext cx="8153400" cy="5029200"/>
              </a:xfrm>
              <a:blipFill rotWithShape="1">
                <a:blip r:embed="rId3"/>
                <a:stretch>
                  <a:fillRect l="-1720" t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158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6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Early Estimation of Biological Covariance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Σ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6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Keep only “large” eigenvalues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ko-KR" altLang="en-US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ko-KR" altLang="en-US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altLang="ko-KR" b="0" i="0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,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⋯,</m:t>
                    </m:r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ko-KR" altLang="en-US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6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Defined as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&gt;</m:t>
                    </m:r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6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 for null distribution, use eigenvalues:</a:t>
                </a:r>
              </a:p>
              <a:p>
                <a:pPr marL="0" indent="0" algn="ctr" eaLnBrk="1" hangingPunct="1">
                  <a:lnSpc>
                    <a:spcPct val="16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i="0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d>
                            <m:dPr>
                              <m:ctrlP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Gulim" pitchFamily="34" charset="-127"/>
                          <a:cs typeface="Arial" charset="0"/>
                        </a:rPr>
                        <m:t>,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⋯,</m:t>
                      </m:r>
                      <m:func>
                        <m:funcPr>
                          <m:ctrlPr>
                            <a:rPr lang="en-US" altLang="ko-K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d>
                            <m:dPr>
                              <m:ctrlPr>
                                <a:rPr lang="en-US" altLang="ko-K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altLang="ko-K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ko-K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3789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r="-3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36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7764" y="1066800"/>
                <a:ext cx="8534400" cy="5135563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Color Choice </a:t>
                </a:r>
                <a:r>
                  <a:rPr lang="en-US" u="sng" dirty="0" smtClean="0"/>
                  <a:t>When 0 Needs Highlighting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u="sng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Endpoints?   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0.05</m:t>
                        </m:r>
                      </m:sub>
                    </m:sSub>
                  </m:oMath>
                </a14:m>
                <a:r>
                  <a:rPr lang="en-US" dirty="0" smtClean="0"/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0.95</m:t>
                        </m:r>
                      </m:sub>
                    </m:sSub>
                  </m:oMath>
                </a14:m>
                <a:r>
                  <a:rPr lang="en-US" dirty="0" smtClean="0"/>
                  <a:t>  Will Re-Center!)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Recommend Using </a:t>
                </a:r>
                <a:r>
                  <a:rPr lang="en-US" i="1" dirty="0"/>
                  <a:t>A</a:t>
                </a:r>
                <a:r>
                  <a:rPr lang="en-US" i="1" dirty="0" smtClean="0"/>
                  <a:t>bsolute Quantiles</a:t>
                </a:r>
                <a:r>
                  <a:rPr lang="en-US" dirty="0" smtClean="0"/>
                  <a:t>: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0.10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 smtClean="0"/>
                  <a:t>  is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-</a:t>
                </a:r>
                <a:r>
                  <a:rPr lang="en-US" dirty="0" err="1" smtClean="0"/>
                  <a:t>th</a:t>
                </a:r>
                <a:r>
                  <a:rPr lang="en-US" dirty="0" smtClean="0"/>
                  <a:t>  Quantile of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764" y="1066800"/>
                <a:ext cx="8534400" cy="5135563"/>
              </a:xfrm>
              <a:blipFill>
                <a:blip r:embed="rId2"/>
                <a:stretch>
                  <a:fillRect l="-1786" r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7035" t="43222" r="32055" b="9190"/>
          <a:stretch/>
        </p:blipFill>
        <p:spPr>
          <a:xfrm rot="5400000">
            <a:off x="4297680" y="495300"/>
            <a:ext cx="609600" cy="3733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96000" y="533400"/>
            <a:ext cx="2763129" cy="2438400"/>
            <a:chOff x="6096000" y="533400"/>
            <a:chExt cx="2763129" cy="2438400"/>
          </a:xfrm>
        </p:grpSpPr>
        <p:sp>
          <p:nvSpPr>
            <p:cNvPr id="5" name="TextBox 4"/>
            <p:cNvSpPr txBox="1"/>
            <p:nvPr/>
          </p:nvSpPr>
          <p:spPr>
            <a:xfrm>
              <a:off x="6096000" y="533400"/>
              <a:ext cx="27631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Caution:  Many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Packages Do This!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7391400" y="1371600"/>
              <a:ext cx="76200" cy="16002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8880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p:sp>
        <p:nvSpPr>
          <p:cNvPr id="378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Improved Eigenvalue Estimation:</a:t>
            </a:r>
          </a:p>
          <a:p>
            <a:pPr algn="ctr"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Soft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Thresholding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Huang et al (2014)</a:t>
            </a:r>
          </a:p>
        </p:txBody>
      </p:sp>
    </p:spTree>
    <p:extLst>
      <p:ext uri="{BB962C8B-B14F-4D97-AF65-F5344CB8AC3E}">
        <p14:creationId xmlns:p14="http://schemas.microsoft.com/office/powerpoint/2010/main" val="164150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915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distribution -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8768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Now simulate from null distribution using: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1,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𝑑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,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𝑋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𝑗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,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 </m:t>
                    </m:r>
                    <m:r>
                      <a:rPr lang="en-US" altLang="ko-KR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~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 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𝑁</m:t>
                    </m:r>
                    <m:d>
                      <m:dPr>
                        <m:ctrlP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0,</m:t>
                        </m:r>
                        <m:sSub>
                          <m:sSubPr>
                            <m:ctrlP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(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.)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Again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rotation invariance 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makes this work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(and location invariance)</a:t>
                </a:r>
              </a:p>
            </p:txBody>
          </p:sp>
        </mc:Choice>
        <mc:Fallback xmlns="">
          <p:sp>
            <p:nvSpPr>
              <p:cNvPr id="409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876800"/>
              </a:xfrm>
              <a:blipFill rotWithShape="1">
                <a:blip r:embed="rId3"/>
                <a:stretch>
                  <a:fillRect l="-1834" t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144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distribution - Simulation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Then compare </a:t>
            </a:r>
            <a:r>
              <a:rPr lang="en-US" altLang="ko-KR" dirty="0" smtClean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data CI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,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With simulated null population CIs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Spirit similar to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But now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significance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happens for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ko-KR" u="sng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smaller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values of CI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 smtClean="0"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7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391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An example (details to follow)</a:t>
            </a: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6052" r="4274" b="6052"/>
          <a:stretch>
            <a:fillRect/>
          </a:stretch>
        </p:blipFill>
        <p:spPr bwMode="auto">
          <a:xfrm>
            <a:off x="685800" y="1447800"/>
            <a:ext cx="78263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Box 5"/>
          <p:cNvSpPr txBox="1">
            <a:spLocks noChangeArrowheads="1"/>
          </p:cNvSpPr>
          <p:nvPr/>
        </p:nvSpPr>
        <p:spPr bwMode="auto">
          <a:xfrm>
            <a:off x="381000" y="1905000"/>
            <a:ext cx="286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P-val = 0.0045</a:t>
            </a:r>
          </a:p>
        </p:txBody>
      </p:sp>
    </p:spTree>
    <p:extLst>
      <p:ext uri="{BB962C8B-B14F-4D97-AF65-F5344CB8AC3E}">
        <p14:creationId xmlns:p14="http://schemas.microsoft.com/office/powerpoint/2010/main" val="89938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148513" cy="10668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Modalities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1825" y="1371600"/>
            <a:ext cx="8054975" cy="5257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Two major modes: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AutoNum type="romanUcPeriod"/>
            </a:pPr>
            <a:r>
              <a:rPr lang="en-US" altLang="ko-KR" dirty="0" smtClean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Test significance of </a:t>
            </a:r>
            <a:r>
              <a:rPr lang="en-US" altLang="ko-KR" i="1" dirty="0" smtClean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given </a:t>
            </a:r>
            <a:r>
              <a:rPr lang="en-US" altLang="ko-KR" i="1" dirty="0" err="1" smtClean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clusterings</a:t>
            </a:r>
            <a:endParaRPr lang="en-US" altLang="ko-KR" i="1" dirty="0" smtClean="0">
              <a:solidFill>
                <a:srgbClr val="FF00FF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(e.g. for those found in heat map)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(Use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given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class labels)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Times New Roman" pitchFamily="18" charset="0"/>
              <a:buAutoNum type="romanUcPeriod" startAt="2"/>
            </a:pPr>
            <a:r>
              <a:rPr lang="en-US" altLang="ko-KR" dirty="0" smtClean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Test if known cluster can be </a:t>
            </a:r>
            <a:r>
              <a:rPr lang="en-US" altLang="ko-KR" i="1" dirty="0" smtClean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further split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(Use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2-means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class labels)</a:t>
            </a:r>
          </a:p>
        </p:txBody>
      </p:sp>
    </p:spTree>
    <p:extLst>
      <p:ext uri="{BB962C8B-B14F-4D97-AF65-F5344CB8AC3E}">
        <p14:creationId xmlns:p14="http://schemas.microsoft.com/office/powerpoint/2010/main" val="2219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Illustrate Using Earlier 4 Cluster Toy 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699" t="2931" r="19699" b="24504"/>
          <a:stretch/>
        </p:blipFill>
        <p:spPr>
          <a:xfrm>
            <a:off x="4267125" y="2346928"/>
            <a:ext cx="4876875" cy="45110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2400" y="3276600"/>
            <a:ext cx="8989460" cy="3167596"/>
            <a:chOff x="152400" y="3276600"/>
            <a:chExt cx="8989460" cy="3167596"/>
          </a:xfrm>
        </p:grpSpPr>
        <p:sp>
          <p:nvSpPr>
            <p:cNvPr id="3" name="TextBox 2"/>
            <p:cNvSpPr txBox="1"/>
            <p:nvPr/>
          </p:nvSpPr>
          <p:spPr>
            <a:xfrm>
              <a:off x="152400" y="3276600"/>
              <a:ext cx="387458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2"/>
                  </a:solidFill>
                </a:rPr>
                <a:t>First Investigate</a:t>
              </a:r>
            </a:p>
            <a:p>
              <a:r>
                <a:rPr lang="en-US" sz="3200" dirty="0" smtClean="0">
                  <a:solidFill>
                    <a:schemeClr val="bg2"/>
                  </a:solidFill>
                </a:rPr>
                <a:t>Two Round Clusters</a:t>
              </a:r>
              <a:endParaRPr lang="en-US" sz="3200" dirty="0">
                <a:solidFill>
                  <a:schemeClr val="bg2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 rot="2175034">
              <a:off x="7008596" y="5453596"/>
              <a:ext cx="2133264" cy="990600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4" idx="2"/>
              <a:endCxn id="3" idx="3"/>
            </p:cNvCxnSpPr>
            <p:nvPr/>
          </p:nvCxnSpPr>
          <p:spPr>
            <a:xfrm flipH="1" flipV="1">
              <a:off x="4026987" y="3815209"/>
              <a:ext cx="3188068" cy="1502969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122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Investigate Two Round Clusters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837" t="24526" r="17718" b="16388"/>
          <a:stretch/>
        </p:blipFill>
        <p:spPr>
          <a:xfrm>
            <a:off x="304800" y="2197847"/>
            <a:ext cx="4191000" cy="4355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407" t="21495" r="9927" b="1582"/>
          <a:stretch/>
        </p:blipFill>
        <p:spPr>
          <a:xfrm>
            <a:off x="4953000" y="2209800"/>
            <a:ext cx="4038600" cy="44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Illustrate Using Earlier 4 Cluster Toy 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699" t="2931" r="19699" b="24504"/>
          <a:stretch/>
        </p:blipFill>
        <p:spPr>
          <a:xfrm>
            <a:off x="4267125" y="2346928"/>
            <a:ext cx="4876875" cy="45110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2400" y="3196582"/>
            <a:ext cx="6141639" cy="3829242"/>
            <a:chOff x="152400" y="3196582"/>
            <a:chExt cx="6141639" cy="3829242"/>
          </a:xfrm>
        </p:grpSpPr>
        <p:sp>
          <p:nvSpPr>
            <p:cNvPr id="3" name="TextBox 2"/>
            <p:cNvSpPr txBox="1"/>
            <p:nvPr/>
          </p:nvSpPr>
          <p:spPr>
            <a:xfrm>
              <a:off x="152400" y="3276600"/>
              <a:ext cx="382162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2"/>
                  </a:solidFill>
                </a:rPr>
                <a:t>Second Try To Split </a:t>
              </a:r>
            </a:p>
            <a:p>
              <a:r>
                <a:rPr lang="en-US" sz="3200" dirty="0" smtClean="0">
                  <a:solidFill>
                    <a:schemeClr val="bg2"/>
                  </a:solidFill>
                </a:rPr>
                <a:t>Long Green Cluster</a:t>
              </a:r>
              <a:endParaRPr lang="en-US" sz="3200" dirty="0">
                <a:solidFill>
                  <a:schemeClr val="bg2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 rot="7002406">
              <a:off x="3884118" y="4615903"/>
              <a:ext cx="3829242" cy="990600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4" idx="4"/>
              <a:endCxn id="3" idx="3"/>
            </p:cNvCxnSpPr>
            <p:nvPr/>
          </p:nvCxnSpPr>
          <p:spPr>
            <a:xfrm flipH="1" flipV="1">
              <a:off x="3974024" y="3815209"/>
              <a:ext cx="1382254" cy="1073394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773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Try to Split Long Green Cluster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222" t="25277" r="9926" b="9005"/>
          <a:stretch/>
        </p:blipFill>
        <p:spPr>
          <a:xfrm>
            <a:off x="152400" y="2438400"/>
            <a:ext cx="4876801" cy="3962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651" t="23670" r="10622" b="1939"/>
          <a:stretch/>
        </p:blipFill>
        <p:spPr>
          <a:xfrm>
            <a:off x="5334001" y="2507228"/>
            <a:ext cx="3657599" cy="38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Illustrate Using Earlier 4 Cluster Toy 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699" t="2931" r="19699" b="24504"/>
          <a:stretch/>
        </p:blipFill>
        <p:spPr>
          <a:xfrm>
            <a:off x="4267125" y="2346928"/>
            <a:ext cx="4876875" cy="45110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195" y="2819400"/>
            <a:ext cx="8801244" cy="3026248"/>
            <a:chOff x="629990" y="3276600"/>
            <a:chExt cx="8100674" cy="3026248"/>
          </a:xfrm>
        </p:grpSpPr>
        <p:sp>
          <p:nvSpPr>
            <p:cNvPr id="3" name="TextBox 2"/>
            <p:cNvSpPr txBox="1"/>
            <p:nvPr/>
          </p:nvSpPr>
          <p:spPr>
            <a:xfrm>
              <a:off x="629990" y="3276600"/>
              <a:ext cx="348685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2"/>
                  </a:solidFill>
                </a:rPr>
                <a:t>Are Outliers A</a:t>
              </a:r>
            </a:p>
            <a:p>
              <a:r>
                <a:rPr lang="en-US" sz="3200" dirty="0" smtClean="0">
                  <a:solidFill>
                    <a:schemeClr val="bg2"/>
                  </a:solidFill>
                </a:rPr>
                <a:t>Separate Cluster?</a:t>
              </a:r>
              <a:endParaRPr lang="en-US" sz="3200" dirty="0">
                <a:solidFill>
                  <a:schemeClr val="bg2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 rot="8507967">
              <a:off x="3913709" y="4201811"/>
              <a:ext cx="4816955" cy="2101037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4" idx="4"/>
              <a:endCxn id="3" idx="3"/>
            </p:cNvCxnSpPr>
            <p:nvPr/>
          </p:nvCxnSpPr>
          <p:spPr>
            <a:xfrm flipH="1" flipV="1">
              <a:off x="4116842" y="3815209"/>
              <a:ext cx="1607399" cy="61157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095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Data Example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Interesting Real Data Example</a:t>
            </a:r>
          </a:p>
          <a:p>
            <a:pPr algn="l" eaLnBrk="1" hangingPunct="1">
              <a:buClrTx/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Genomics (Cancer Research)</a:t>
            </a:r>
          </a:p>
          <a:p>
            <a:pPr algn="l" eaLnBrk="1" hangingPunct="1">
              <a:buClrTx/>
              <a:buSzPct val="100000"/>
              <a:buFont typeface="Arial" pitchFamily="34" charset="0"/>
              <a:buChar char="•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RNAseq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(Next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Gener’n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Sequen’g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l" eaLnBrk="1" hangingPunct="1">
              <a:buClrTx/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Deep look at “gene components”</a:t>
            </a:r>
          </a:p>
          <a:p>
            <a:pPr marL="0" indent="0" algn="l" eaLnBrk="1" hangingPunct="1">
              <a:buClrTx/>
              <a:buSzPct val="100000"/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 algn="l" eaLnBrk="1" hangingPunct="1">
              <a:buClrTx/>
              <a:buSzPct val="100000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algn="l" eaLnBrk="1" hangingPunct="1">
              <a:buClrTx/>
              <a:buSzPct val="10000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Microarrays:    Single number (per gene)</a:t>
            </a:r>
          </a:p>
          <a:p>
            <a:pPr marL="0" indent="0" algn="l" eaLnBrk="1" hangingPunct="1">
              <a:buClrTx/>
              <a:buSzPct val="100000"/>
              <a:buNone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RNAseq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     Thousands of measurements</a:t>
            </a:r>
          </a:p>
        </p:txBody>
      </p:sp>
    </p:spTree>
    <p:extLst>
      <p:ext uri="{BB962C8B-B14F-4D97-AF65-F5344CB8AC3E}">
        <p14:creationId xmlns:p14="http://schemas.microsoft.com/office/powerpoint/2010/main" val="310329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Are Outliers 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Separate Cluster?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899" t="24166" r="19961" b="16334"/>
          <a:stretch/>
        </p:blipFill>
        <p:spPr>
          <a:xfrm>
            <a:off x="521110" y="2094270"/>
            <a:ext cx="4050890" cy="4591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667" t="22860" r="9956" b="1330"/>
          <a:stretch/>
        </p:blipFill>
        <p:spPr>
          <a:xfrm>
            <a:off x="4735095" y="2133600"/>
            <a:ext cx="4180305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4724400"/>
            <a:ext cx="3316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Real CI on right side!?!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5188803"/>
            <a:ext cx="2544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Artifact of Severe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Imbalance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Higher Dimensional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RNAseq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Data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From TCGA, random subset of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=50</m:t>
                    </m:r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KIRC  (Kidney Cancer) Cases: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Are There Subtypes (Clusters)?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sz="1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u="sng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Gene Level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RNAseq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log scale, satisfies: 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Independent Errors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Common Variances</a:t>
                </a: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73661" y="2590800"/>
                <a:ext cx="176073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2"/>
                    </a:solidFill>
                  </a:rPr>
                  <a:t># genes,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=12478</m:t>
                      </m:r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661" y="2590800"/>
                <a:ext cx="1760739" cy="830997"/>
              </a:xfrm>
              <a:prstGeom prst="rect">
                <a:avLst/>
              </a:prstGeom>
              <a:blipFill>
                <a:blip r:embed="rId4"/>
                <a:stretch>
                  <a:fillRect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2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KIRC Cases?          Diagnostic Plots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333" t="29260" r="17511" b="8230"/>
          <a:stretch/>
        </p:blipFill>
        <p:spPr>
          <a:xfrm>
            <a:off x="380999" y="2209800"/>
            <a:ext cx="3973749" cy="434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963" t="26849" r="18963" b="6650"/>
          <a:stretch/>
        </p:blipFill>
        <p:spPr>
          <a:xfrm>
            <a:off x="5029200" y="2133600"/>
            <a:ext cx="3733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KIRC Cases?     Check Soft Threshold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066" t="26163" r="13244" b="6006"/>
          <a:stretch/>
        </p:blipFill>
        <p:spPr>
          <a:xfrm>
            <a:off x="2438400" y="1965648"/>
            <a:ext cx="4648199" cy="483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5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KIRC Cases?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913" t="28273" r="15813" b="6557"/>
          <a:stretch/>
        </p:blipFill>
        <p:spPr>
          <a:xfrm>
            <a:off x="762000" y="1981200"/>
            <a:ext cx="3443748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3455" y="5791200"/>
            <a:ext cx="3207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Yes, using Soft </a:t>
            </a:r>
          </a:p>
          <a:p>
            <a:pPr algn="ctr"/>
            <a:r>
              <a:rPr lang="en-US" sz="2400" dirty="0" err="1" smtClean="0">
                <a:solidFill>
                  <a:schemeClr val="bg2"/>
                </a:solidFill>
              </a:rPr>
              <a:t>Thresholded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Cov</a:t>
            </a:r>
            <a:r>
              <a:rPr lang="en-US" sz="2400" dirty="0" smtClean="0">
                <a:solidFill>
                  <a:schemeClr val="bg2"/>
                </a:solidFill>
              </a:rPr>
              <a:t>. Est.</a:t>
            </a:r>
            <a:endParaRPr lang="en-US" sz="2400" dirty="0">
              <a:solidFill>
                <a:schemeClr val="bg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19161" y="1981200"/>
            <a:ext cx="3976986" cy="4640997"/>
            <a:chOff x="4819161" y="1981200"/>
            <a:chExt cx="3976986" cy="46409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20540" t="27931" r="15461" b="6899"/>
            <a:stretch/>
          </p:blipFill>
          <p:spPr>
            <a:xfrm>
              <a:off x="4953000" y="1981200"/>
              <a:ext cx="3429000" cy="3733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19161" y="5791200"/>
              <a:ext cx="39769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2"/>
                  </a:solidFill>
                </a:rPr>
                <a:t>No, Using Sample </a:t>
              </a:r>
              <a:r>
                <a:rPr lang="en-US" sz="2400" dirty="0" err="1" smtClean="0">
                  <a:solidFill>
                    <a:schemeClr val="bg2"/>
                  </a:solidFill>
                </a:rPr>
                <a:t>Cov</a:t>
              </a:r>
              <a:r>
                <a:rPr lang="en-US" sz="2400" dirty="0" smtClean="0">
                  <a:solidFill>
                    <a:schemeClr val="bg2"/>
                  </a:solidFill>
                </a:rPr>
                <a:t>. Est.</a:t>
              </a:r>
            </a:p>
            <a:p>
              <a:pPr algn="ctr"/>
              <a:r>
                <a:rPr lang="en-US" sz="2400" dirty="0" smtClean="0">
                  <a:solidFill>
                    <a:schemeClr val="bg2"/>
                  </a:solidFill>
                </a:rPr>
                <a:t>Too Conservative</a:t>
              </a:r>
              <a:endParaRPr lang="en-US" sz="24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8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Previous LUAD Data,  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=180</m:t>
                    </m:r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𝑑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=1709</m:t>
                    </m:r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RNAseq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at Base Pair Level,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Soft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Thresholding</a:t>
                </a: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Assumptions Fail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Esp’ly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Indepen’ce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8546" t="6052" r="8546"/>
          <a:stretch>
            <a:fillRect/>
          </a:stretch>
        </p:blipFill>
        <p:spPr bwMode="auto">
          <a:xfrm>
            <a:off x="4495800" y="3138400"/>
            <a:ext cx="4648200" cy="37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017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Previous LUAD Data,  Diagnostic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sz="18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Far From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Few Large Pixels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&amp; Gaussian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Background Noise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Use Sample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Cov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. Est.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u="sng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Soft Threshold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585" t="23288" r="12946" b="2231"/>
          <a:stretch/>
        </p:blipFill>
        <p:spPr>
          <a:xfrm>
            <a:off x="4800601" y="1949053"/>
            <a:ext cx="4343400" cy="49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Previous LUAD Data,  Conclusion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Can Split KIRC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Strong Evidence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For Clusters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(Subtypes?)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221" t="22610" r="10401" b="1579"/>
          <a:stretch/>
        </p:blipFill>
        <p:spPr>
          <a:xfrm>
            <a:off x="4572000" y="1981199"/>
            <a:ext cx="4572000" cy="491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83058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PCA can provide useful projection directions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can’t “see everything”…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Reason: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PCA finds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dir’ns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of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maximal variation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Which may 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obscure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interesting structure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395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8305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Toy Example:</a:t>
            </a: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  <a:sym typeface="Wingdings" pitchFamily="2" charset="2"/>
              </a:rPr>
              <a:t>Apple</a:t>
            </a: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 – 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Banana</a:t>
            </a: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 – </a:t>
            </a:r>
            <a:r>
              <a:rPr lang="en-US" sz="3200" dirty="0" smtClean="0">
                <a:solidFill>
                  <a:srgbClr val="00FF00"/>
                </a:solidFill>
                <a:sym typeface="Wingdings" pitchFamily="2" charset="2"/>
              </a:rPr>
              <a:t>Pear</a:t>
            </a:r>
            <a:endParaRPr lang="en-US" sz="3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42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5226050"/>
              </a:xfrm>
            </p:spPr>
            <p:txBody>
              <a:bodyPr/>
              <a:lstStyle/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Interesting Real Data Example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Genomics (Cancer Research)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err="1" smtClean="0">
                    <a:latin typeface="Arial" pitchFamily="34" charset="0"/>
                    <a:cs typeface="Arial" pitchFamily="34" charset="0"/>
                  </a:rPr>
                  <a:t>RNAseq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(Next </a:t>
                </a:r>
                <a:r>
                  <a:rPr lang="en-US" dirty="0" err="1" smtClean="0">
                    <a:latin typeface="Arial" pitchFamily="34" charset="0"/>
                    <a:cs typeface="Arial" pitchFamily="34" charset="0"/>
                  </a:rPr>
                  <a:t>Gener’n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 smtClean="0">
                    <a:latin typeface="Arial" pitchFamily="34" charset="0"/>
                    <a:cs typeface="Arial" pitchFamily="34" charset="0"/>
                  </a:rPr>
                  <a:t>Sequen’g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Deep look at “gene components”</a:t>
                </a:r>
              </a:p>
              <a:p>
                <a:pPr marL="0" indent="0" algn="l" eaLnBrk="1" hangingPunct="1">
                  <a:buClrTx/>
                  <a:buSzPct val="100000"/>
                  <a:buNone/>
                </a:pPr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Gene studied here:    CDKN2A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Goal:  </a:t>
                </a:r>
                <a:r>
                  <a:rPr lang="en-US" i="1" dirty="0" smtClean="0">
                    <a:latin typeface="Arial" pitchFamily="34" charset="0"/>
                    <a:cs typeface="Arial" pitchFamily="34" charset="0"/>
                  </a:rPr>
                  <a:t>Study Alternate Splicing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Sample Size,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=180</m:t>
                    </m:r>
                  </m:oMath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Dimension,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𝑑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1709</m:t>
                    </m:r>
                  </m:oMath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5226050"/>
              </a:xfrm>
              <a:blipFill>
                <a:blip r:embed="rId3"/>
                <a:stretch>
                  <a:fillRect l="-1842" t="-1517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4200" y="5124271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Early Version of TCGA LUAD: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Lung Adeno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Carcinoma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3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5438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PCA, Toy E.g.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pic>
        <p:nvPicPr>
          <p:cNvPr id="2" name="ToyEGAppleBananaPearV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952500"/>
            <a:ext cx="640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91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83058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Toy Example:</a:t>
            </a: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  <a:sym typeface="Wingdings" pitchFamily="2" charset="2"/>
              </a:rPr>
              <a:t>Apple</a:t>
            </a: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 – 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Banana</a:t>
            </a: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 – </a:t>
            </a:r>
            <a:r>
              <a:rPr lang="en-US" sz="3200" dirty="0" smtClean="0">
                <a:solidFill>
                  <a:srgbClr val="00FF00"/>
                </a:solidFill>
                <a:sym typeface="Wingdings" pitchFamily="2" charset="2"/>
              </a:rPr>
              <a:t>Pear</a:t>
            </a: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Obscured by “noisy dimensions”</a:t>
            </a: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1</a:t>
            </a:r>
            <a:r>
              <a:rPr lang="en-US" sz="3200" baseline="30000" dirty="0" smtClean="0">
                <a:solidFill>
                  <a:srgbClr val="000000"/>
                </a:solidFill>
                <a:sym typeface="Wingdings" pitchFamily="2" charset="2"/>
              </a:rPr>
              <a:t>st</a:t>
            </a: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 3 PC directions only show noise</a:t>
            </a: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Study some rotations, to find structure</a:t>
            </a:r>
          </a:p>
          <a:p>
            <a:pPr eaLnBrk="1" hangingPunct="1">
              <a:spcBef>
                <a:spcPct val="50000"/>
              </a:spcBef>
            </a:pPr>
            <a:endParaRPr lang="en-US" sz="3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540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5438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PCA, Toy E.g.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pic>
        <p:nvPicPr>
          <p:cNvPr id="2" name="ToyEGAppleBananaPearV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952500"/>
            <a:ext cx="640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35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830580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Toy Example:</a:t>
            </a: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3200" smtClean="0">
                <a:solidFill>
                  <a:srgbClr val="000000"/>
                </a:solidFill>
                <a:sym typeface="Wingdings" pitchFamily="2" charset="2"/>
              </a:rPr>
              <a:t>Rotation shows </a:t>
            </a:r>
            <a:r>
              <a:rPr lang="en-US" sz="3200" smtClean="0">
                <a:solidFill>
                  <a:srgbClr val="FF0000"/>
                </a:solidFill>
                <a:sym typeface="Wingdings" pitchFamily="2" charset="2"/>
              </a:rPr>
              <a:t>Apple</a:t>
            </a:r>
            <a:r>
              <a:rPr lang="en-US" sz="3200" smtClean="0">
                <a:solidFill>
                  <a:srgbClr val="000000"/>
                </a:solidFill>
                <a:sym typeface="Wingdings" pitchFamily="2" charset="2"/>
              </a:rPr>
              <a:t> – </a:t>
            </a:r>
            <a:r>
              <a:rPr lang="en-US" sz="3200" smtClean="0">
                <a:solidFill>
                  <a:srgbClr val="FFFF00"/>
                </a:solidFill>
                <a:sym typeface="Wingdings" pitchFamily="2" charset="2"/>
              </a:rPr>
              <a:t>Banana</a:t>
            </a:r>
            <a:r>
              <a:rPr lang="en-US" sz="3200" smtClean="0">
                <a:solidFill>
                  <a:srgbClr val="000000"/>
                </a:solidFill>
                <a:sym typeface="Wingdings" pitchFamily="2" charset="2"/>
              </a:rPr>
              <a:t> – </a:t>
            </a:r>
            <a:r>
              <a:rPr lang="en-US" sz="3200" smtClean="0">
                <a:solidFill>
                  <a:srgbClr val="00FF00"/>
                </a:solidFill>
                <a:sym typeface="Wingdings" pitchFamily="2" charset="2"/>
              </a:rPr>
              <a:t>Pear</a:t>
            </a:r>
            <a:endParaRPr lang="en-US" sz="3200" smtClean="0">
              <a:solidFill>
                <a:srgbClr val="000000"/>
              </a:solidFill>
              <a:sym typeface="Wingdings" pitchFamily="2" charset="2"/>
            </a:endParaRP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3200" smtClean="0">
                <a:solidFill>
                  <a:srgbClr val="000000"/>
                </a:solidFill>
                <a:sym typeface="Wingdings" pitchFamily="2" charset="2"/>
              </a:rPr>
              <a:t>Example constructed as: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3200" smtClean="0">
                <a:solidFill>
                  <a:srgbClr val="000000"/>
                </a:solidFill>
                <a:sym typeface="Wingdings" pitchFamily="2" charset="2"/>
              </a:rPr>
              <a:t>1</a:t>
            </a:r>
            <a:r>
              <a:rPr lang="en-US" sz="3200" baseline="30000" smtClean="0">
                <a:solidFill>
                  <a:srgbClr val="000000"/>
                </a:solidFill>
                <a:sym typeface="Wingdings" pitchFamily="2" charset="2"/>
              </a:rPr>
              <a:t>st</a:t>
            </a:r>
            <a:r>
              <a:rPr lang="en-US" sz="3200" smtClean="0">
                <a:solidFill>
                  <a:srgbClr val="000000"/>
                </a:solidFill>
                <a:sym typeface="Wingdings" pitchFamily="2" charset="2"/>
              </a:rPr>
              <a:t> make these in 3-d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3200" smtClean="0">
                <a:solidFill>
                  <a:srgbClr val="000000"/>
                </a:solidFill>
                <a:sym typeface="Wingdings" pitchFamily="2" charset="2"/>
              </a:rPr>
              <a:t>Add 3 dimensions of high s.d. noise</a:t>
            </a: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3200" smtClean="0">
                <a:solidFill>
                  <a:srgbClr val="000000"/>
                </a:solidFill>
                <a:sym typeface="Wingdings" pitchFamily="2" charset="2"/>
              </a:rPr>
              <a:t>Carefully watch axis labels</a:t>
            </a:r>
          </a:p>
          <a:p>
            <a:pPr eaLnBrk="1" hangingPunct="1">
              <a:spcBef>
                <a:spcPct val="50000"/>
              </a:spcBef>
            </a:pPr>
            <a:endParaRPr lang="en-US" sz="3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66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83058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2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Main Point:</a:t>
            </a:r>
          </a:p>
          <a:p>
            <a:pPr eaLnBrk="1" hangingPunct="1">
              <a:spcBef>
                <a:spcPct val="50000"/>
              </a:spcBef>
            </a:pPr>
            <a:endParaRPr lang="en-US" sz="3200" dirty="0">
              <a:solidFill>
                <a:srgbClr val="000000"/>
              </a:solidFill>
              <a:sym typeface="Wingdings" pitchFamily="2" charset="2"/>
            </a:endParaRP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May be </a:t>
            </a:r>
            <a:r>
              <a:rPr lang="en-US" sz="3200" i="1" dirty="0" smtClean="0">
                <a:solidFill>
                  <a:srgbClr val="000000"/>
                </a:solidFill>
                <a:sym typeface="Wingdings" pitchFamily="2" charset="2"/>
              </a:rPr>
              <a:t>Important</a:t>
            </a: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 Data Structure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200" u="sng" dirty="0" smtClean="0">
                <a:solidFill>
                  <a:srgbClr val="000000"/>
                </a:solidFill>
                <a:sym typeface="Wingdings" pitchFamily="2" charset="2"/>
              </a:rPr>
              <a:t>Not Visible</a:t>
            </a: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 in 1</a:t>
            </a:r>
            <a:r>
              <a:rPr lang="en-US" sz="3200" baseline="30000" dirty="0" smtClean="0">
                <a:solidFill>
                  <a:srgbClr val="000000"/>
                </a:solidFill>
                <a:sym typeface="Wingdings" pitchFamily="2" charset="2"/>
              </a:rPr>
              <a:t>st</a:t>
            </a: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 Few PCs</a:t>
            </a:r>
          </a:p>
          <a:p>
            <a:pPr eaLnBrk="1" hangingPunct="1">
              <a:spcBef>
                <a:spcPct val="50000"/>
              </a:spcBef>
            </a:pPr>
            <a:endParaRPr lang="en-US" sz="3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07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001000" cy="990600"/>
          </a:xfrm>
        </p:spPr>
        <p:txBody>
          <a:bodyPr/>
          <a:lstStyle/>
          <a:p>
            <a:pPr eaLnBrk="1" hangingPunct="1"/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PCA,   E.g.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610600" cy="502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Data Set:    NCI-60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= National Cancer Institute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60 Cell Lines (cancer treatment targets)</a:t>
            </a:r>
          </a:p>
          <a:p>
            <a:pPr marL="0" indent="0" algn="ctr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Different Cancer Types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Microarray “Gene Expression”</a:t>
            </a:r>
          </a:p>
          <a:p>
            <a:pPr marL="0" indent="0" algn="ctr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Several Thousand Genes (Simultaneously)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Objects = Vectors of Gene </a:t>
            </a: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Exp’n</a:t>
            </a: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Lots of Preprocessing</a:t>
            </a:r>
          </a:p>
        </p:txBody>
      </p:sp>
    </p:spTree>
    <p:extLst>
      <p:ext uri="{BB962C8B-B14F-4D97-AF65-F5344CB8AC3E}">
        <p14:creationId xmlns:p14="http://schemas.microsoft.com/office/powerpoint/2010/main" val="95281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762000"/>
            <a:ext cx="86106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Aspect:     8 Cancer Types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Renal Cancer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 Small Cell Lung Cancer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ko-KR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Central Nervous System Cancer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ko-KR" dirty="0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Ovarian Cancer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 smtClean="0">
                <a:solidFill>
                  <a:srgbClr val="00E7E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Leukemia Cancer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rgbClr val="00E7E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ko-KR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Colon Cancer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ko-KR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Breast Cancer</a:t>
            </a:r>
            <a:endParaRPr lang="en-US" altLang="ko-KR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ko-KR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Melanoma (Skin)</a:t>
            </a: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73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Visualization of 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we find classes:</a:t>
            </a:r>
          </a:p>
          <a:p>
            <a:pPr marL="457200" indent="-457200" algn="ctr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altLang="ko-KR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Renal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CNS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Ovar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 smtClean="0">
                <a:solidFill>
                  <a:srgbClr val="00E7E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Leuk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Colon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 directions??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First try “unsupervised view”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switch off class colors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turn on colors, to identify clusters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look at “supervised view”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3352800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II. Exploratory</a:t>
            </a:r>
          </a:p>
          <a:p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      Analysis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8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view?</a:t>
            </a:r>
          </a:p>
        </p:txBody>
      </p:sp>
      <p:pic>
        <p:nvPicPr>
          <p:cNvPr id="2314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826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view?</a:t>
            </a:r>
          </a:p>
        </p:txBody>
      </p:sp>
      <p:pic>
        <p:nvPicPr>
          <p:cNvPr id="23552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4820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1219200"/>
                <a:ext cx="8269288" cy="5226050"/>
              </a:xfrm>
            </p:spPr>
            <p:txBody>
              <a:bodyPr/>
              <a:lstStyle/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Heatmap View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𝑙𝑜𝑔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 Counts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Font typeface="Wingdings" pitchFamily="2" charset="2"/>
                  <a:buNone/>
                </a:pPr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Font typeface="Wingdings" pitchFamily="2" charset="2"/>
                  <a:buNone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Font typeface="Wingdings" pitchFamily="2" charset="2"/>
                  <a:buNone/>
                </a:pPr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Font typeface="Wingdings" pitchFamily="2" charset="2"/>
                  <a:buNone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Font typeface="Wingdings" pitchFamily="2" charset="2"/>
                  <a:buNone/>
                </a:pPr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                                                   Interesting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                                                   Structure?</a:t>
                </a: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1219200"/>
                <a:ext cx="8269288" cy="5226050"/>
              </a:xfrm>
              <a:blipFill>
                <a:blip r:embed="rId3"/>
                <a:stretch>
                  <a:fillRect l="-1842" t="-1517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091" t="6864" r="52273" b="52941"/>
          <a:stretch/>
        </p:blipFill>
        <p:spPr>
          <a:xfrm>
            <a:off x="152399" y="1905000"/>
            <a:ext cx="5592337" cy="4495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43599" y="1905000"/>
            <a:ext cx="3048001" cy="3058104"/>
            <a:chOff x="5943599" y="2569028"/>
            <a:chExt cx="3048001" cy="30581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53031" t="50980" r="9849" b="7844"/>
            <a:stretch/>
          </p:blipFill>
          <p:spPr>
            <a:xfrm>
              <a:off x="5943599" y="2569028"/>
              <a:ext cx="3048001" cy="261257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324600" y="5257800"/>
              <a:ext cx="2326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Distribution of Colors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892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Visualization of 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Maybe need to look at more PCs?</a:t>
            </a:r>
          </a:p>
          <a:p>
            <a:pPr marL="457200" indent="-457200" eaLnBrk="1" hangingPunct="1">
              <a:buFontTx/>
              <a:buNone/>
            </a:pPr>
            <a:endParaRPr lang="en-US" altLang="ko-KR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buFontTx/>
              <a:buNone/>
            </a:pP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array of such PCA projections:</a:t>
            </a:r>
          </a:p>
        </p:txBody>
      </p:sp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1066800" y="3657600"/>
          <a:ext cx="7119938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8" name="Equation" r:id="rId4" imgW="2552400" imgH="672840" progId="Equation.3">
                  <p:embed/>
                </p:oleObj>
              </mc:Choice>
              <mc:Fallback>
                <p:oleObj name="Equation" r:id="rId4" imgW="255240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657600"/>
                        <a:ext cx="7119938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74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5-8?</a:t>
            </a:r>
          </a:p>
        </p:txBody>
      </p:sp>
      <p:pic>
        <p:nvPicPr>
          <p:cNvPr id="23961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39620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" name="Equation" r:id="rId5" imgW="812520" imgH="672840" progId="Equation.3">
                  <p:embed/>
                </p:oleObj>
              </mc:Choice>
              <mc:Fallback>
                <p:oleObj name="Equation" r:id="rId5" imgW="81252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194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5-8?</a:t>
            </a:r>
          </a:p>
        </p:txBody>
      </p:sp>
      <p:pic>
        <p:nvPicPr>
          <p:cNvPr id="24166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41668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" name="Equation" r:id="rId5" imgW="812520" imgH="672840" progId="Equation.3">
                  <p:embed/>
                </p:oleObj>
              </mc:Choice>
              <mc:Fallback>
                <p:oleObj name="Equation" r:id="rId5" imgW="81252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29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9-12?</a:t>
            </a:r>
          </a:p>
        </p:txBody>
      </p:sp>
      <p:pic>
        <p:nvPicPr>
          <p:cNvPr id="24371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43716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0" name="Equation" r:id="rId5" imgW="812520" imgH="672840" progId="Equation.3">
                  <p:embed/>
                </p:oleObj>
              </mc:Choice>
              <mc:Fallback>
                <p:oleObj name="Equation" r:id="rId5" imgW="81252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785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9-12?</a:t>
            </a:r>
          </a:p>
        </p:txBody>
      </p:sp>
      <p:pic>
        <p:nvPicPr>
          <p:cNvPr id="2457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45764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Equation" r:id="rId5" imgW="812520" imgH="672840" progId="Equation.3">
                  <p:embed/>
                </p:oleObj>
              </mc:Choice>
              <mc:Fallback>
                <p:oleObj name="Equation" r:id="rId5" imgW="81252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35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1-4 vs. 5-8?</a:t>
            </a:r>
          </a:p>
        </p:txBody>
      </p:sp>
      <p:pic>
        <p:nvPicPr>
          <p:cNvPr id="24781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47812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8" name="Equation" r:id="rId5" imgW="812520" imgH="672840" progId="Equation.3">
                  <p:embed/>
                </p:oleObj>
              </mc:Choice>
              <mc:Fallback>
                <p:oleObj name="Equation" r:id="rId5" imgW="81252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70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1-4 vs. 5-8?</a:t>
            </a:r>
          </a:p>
        </p:txBody>
      </p:sp>
      <p:pic>
        <p:nvPicPr>
          <p:cNvPr id="24985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49860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2" name="Equation" r:id="rId5" imgW="812520" imgH="672840" progId="Equation.3">
                  <p:embed/>
                </p:oleObj>
              </mc:Choice>
              <mc:Fallback>
                <p:oleObj name="Equation" r:id="rId5" imgW="81252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15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1-4 vs. 9-12?</a:t>
            </a:r>
          </a:p>
        </p:txBody>
      </p:sp>
      <p:pic>
        <p:nvPicPr>
          <p:cNvPr id="25190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51908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" name="Equation" r:id="rId5" imgW="812520" imgH="672840" progId="Equation.3">
                  <p:embed/>
                </p:oleObj>
              </mc:Choice>
              <mc:Fallback>
                <p:oleObj name="Equation" r:id="rId5" imgW="81252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73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5-8 vs. 9-12?</a:t>
            </a:r>
          </a:p>
        </p:txBody>
      </p:sp>
      <p:pic>
        <p:nvPicPr>
          <p:cNvPr id="25395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53956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0" name="Equation" r:id="rId5" imgW="812520" imgH="672840" progId="Equation.3">
                  <p:embed/>
                </p:oleObj>
              </mc:Choice>
              <mc:Fallback>
                <p:oleObj name="Equation" r:id="rId5" imgW="81252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68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Visualization of 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43000"/>
            <a:ext cx="8610600" cy="510540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we find classes using PC directions??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Found some, but not others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Nothing after 1</a:t>
            </a:r>
            <a:r>
              <a:rPr lang="en-US" altLang="ko-KR" baseline="30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five PCs 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Rest seem to be noise driven</a:t>
            </a:r>
          </a:p>
          <a:p>
            <a:pPr marL="457200" indent="-457200" eaLnBrk="1" hangingPunct="1">
              <a:buFontTx/>
              <a:buNone/>
            </a:pPr>
            <a:endParaRPr lang="en-US" altLang="ko-KR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Are There Better Directions?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only “feels” maximal variation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Ignores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Class Labels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Can We </a:t>
            </a:r>
            <a:r>
              <a:rPr lang="en-US" altLang="ko-KR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Class Labels?</a:t>
            </a:r>
          </a:p>
        </p:txBody>
      </p:sp>
    </p:spTree>
    <p:extLst>
      <p:ext uri="{BB962C8B-B14F-4D97-AF65-F5344CB8AC3E}">
        <p14:creationId xmlns:p14="http://schemas.microsoft.com/office/powerpoint/2010/main" val="207418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A Personal View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/>
              <a:t>Most Modern Data Analysts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/>
              <a:t>Don’t Look at Data Well Enough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/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/>
              <a:t>Will Try to Provide You With Tools For This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Data Example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21920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Centered (Rows &amp; Columns) Version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        Harder to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Intrepret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28" t="6871" r="52272" b="52941"/>
          <a:stretch/>
        </p:blipFill>
        <p:spPr>
          <a:xfrm>
            <a:off x="171582" y="1905000"/>
            <a:ext cx="5617162" cy="449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000" t="50980" r="10614" b="7851"/>
          <a:stretch/>
        </p:blipFill>
        <p:spPr>
          <a:xfrm>
            <a:off x="5972629" y="1905000"/>
            <a:ext cx="3018971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44196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of Colors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819402" y="304800"/>
            <a:ext cx="5831478" cy="3657600"/>
            <a:chOff x="4062949" y="304800"/>
            <a:chExt cx="4342423" cy="3627723"/>
          </a:xfrm>
        </p:grpSpPr>
        <p:sp>
          <p:nvSpPr>
            <p:cNvPr id="4" name="TextBox 3"/>
            <p:cNvSpPr txBox="1"/>
            <p:nvPr/>
          </p:nvSpPr>
          <p:spPr>
            <a:xfrm>
              <a:off x="7637726" y="304800"/>
              <a:ext cx="767646" cy="824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Better</a:t>
              </a:r>
            </a:p>
            <a:p>
              <a:r>
                <a:rPr lang="en-US" sz="2400" dirty="0" smtClean="0">
                  <a:solidFill>
                    <a:srgbClr val="FFFF00"/>
                  </a:solidFill>
                </a:rPr>
                <a:t>Sort?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4062949" y="1060576"/>
              <a:ext cx="3631519" cy="2871947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070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of 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43000"/>
            <a:ext cx="8610600" cy="510540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Can We </a:t>
            </a:r>
            <a:r>
              <a:rPr lang="en-US" altLang="ko-KR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Class Labels?</a:t>
            </a:r>
          </a:p>
          <a:p>
            <a:pPr marL="457200" indent="-457200" eaLnBrk="1" hangingPunct="1">
              <a:buFontTx/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   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Directions to “Best Separate” Classes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Disjoint Pairs  (thus 4 Directions)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 DWD:</a:t>
            </a:r>
          </a:p>
          <a:p>
            <a:pPr marL="0" indent="0" algn="ctr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Discrimination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 All Data on These 4 Directions</a:t>
            </a:r>
          </a:p>
        </p:txBody>
      </p:sp>
    </p:spTree>
    <p:extLst>
      <p:ext uri="{BB962C8B-B14F-4D97-AF65-F5344CB8AC3E}">
        <p14:creationId xmlns:p14="http://schemas.microsoft.com/office/powerpoint/2010/main" val="369095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Views using DWD Dir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 (focus on biology)</a:t>
            </a:r>
          </a:p>
        </p:txBody>
      </p:sp>
      <p:pic>
        <p:nvPicPr>
          <p:cNvPr id="26009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13070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001000" cy="990600"/>
          </a:xfrm>
        </p:spPr>
        <p:txBody>
          <a:bodyPr/>
          <a:lstStyle/>
          <a:p>
            <a:pPr eaLnBrk="1" hangingPunct="1"/>
            <a:r>
              <a:rPr lang="en-US" altLang="ko-KR" sz="4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Visualization of 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610600" cy="5029200"/>
          </a:xfrm>
        </p:spPr>
        <p:txBody>
          <a:bodyPr/>
          <a:lstStyle/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 cancer types clearly distinct</a:t>
            </a:r>
          </a:p>
          <a:p>
            <a:pPr marL="457200" indent="-457200" algn="ctr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altLang="ko-KR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Renal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CNS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Ovar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 smtClean="0">
                <a:solidFill>
                  <a:srgbClr val="00E7E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Leuk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Colon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these </a:t>
            </a:r>
            <a:r>
              <a:rPr lang="en-US" altLang="ko-KR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carefully chosen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directions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Others less clear cut</a:t>
            </a:r>
          </a:p>
          <a:p>
            <a:pPr marL="857250" lvl="1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NSCLC   (at least 3 subtypes)</a:t>
            </a:r>
          </a:p>
          <a:p>
            <a:pPr marL="857250" lvl="1" indent="-457200" eaLnBrk="1" hangingPunct="1"/>
            <a:r>
              <a:rPr lang="en-US" altLang="ko-KR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Breast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(4 published subtypes)</a:t>
            </a:r>
          </a:p>
        </p:txBody>
      </p:sp>
    </p:spTree>
    <p:extLst>
      <p:ext uri="{BB962C8B-B14F-4D97-AF65-F5344CB8AC3E}">
        <p14:creationId xmlns:p14="http://schemas.microsoft.com/office/powerpoint/2010/main" val="112958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Visualization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029200"/>
          </a:xfrm>
        </p:spPr>
        <p:txBody>
          <a:bodyPr/>
          <a:lstStyle/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PCA limitations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uses class info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Hence can “better separate known classes”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 this for pairs of classes</a:t>
            </a:r>
          </a:p>
          <a:p>
            <a:pPr marL="457200" indent="-457200" algn="ctr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(DWD just on those, ignore others)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Carefully choose pairs in NCI 60 data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 DWD Directions </a:t>
            </a:r>
            <a:r>
              <a:rPr lang="en-US" altLang="ko-KR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altLang="ko-KR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 Orthogonal</a:t>
            </a:r>
          </a:p>
          <a:p>
            <a:pPr marL="0" indent="0" algn="ctr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(PCA </a:t>
            </a: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orthogonality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may be </a:t>
            </a:r>
          </a:p>
          <a:p>
            <a:pPr marL="0" indent="0" algn="ctr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strong a constraint)</a:t>
            </a:r>
          </a:p>
        </p:txBody>
      </p:sp>
    </p:spTree>
    <p:extLst>
      <p:ext uri="{BB962C8B-B14F-4D97-AF65-F5344CB8AC3E}">
        <p14:creationId xmlns:p14="http://schemas.microsoft.com/office/powerpoint/2010/main" val="203126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Views using DWD Dir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 (focus on biology)</a:t>
            </a:r>
          </a:p>
        </p:txBody>
      </p:sp>
      <p:pic>
        <p:nvPicPr>
          <p:cNvPr id="931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5949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Visualization of 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43000"/>
            <a:ext cx="8610600" cy="510540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we find classes using PC directions??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Found some, but not others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so distinct as in DWD view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Nothing after 1</a:t>
            </a:r>
            <a:r>
              <a:rPr lang="en-US" altLang="ko-KR" baseline="30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five PCs 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Rest seem to be noise driven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Orthogonality </a:t>
            </a:r>
            <a:r>
              <a:rPr lang="en-US" altLang="ko-KR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strong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constraint???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</a:t>
            </a: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dir’ns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are </a:t>
            </a:r>
            <a:r>
              <a:rPr lang="en-US" altLang="ko-KR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nearly orthogonal</a:t>
            </a:r>
          </a:p>
          <a:p>
            <a:pPr marL="457200" indent="-457200" eaLnBrk="1" hangingPunct="1">
              <a:buFontTx/>
              <a:buNone/>
            </a:pPr>
            <a:endParaRPr lang="en-US" altLang="ko-KR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851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610600" cy="502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DWD Separation Can Be Deceptive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Since DWD is </a:t>
            </a:r>
            <a:r>
              <a:rPr lang="en-US" altLang="ko-KR" sz="3600" u="sng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Really Good</a:t>
            </a: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at Separation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Important Concept: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Statistical Inference is Essential</a:t>
            </a:r>
            <a:endParaRPr lang="en-US" altLang="ko-KR" sz="3600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6031468"/>
            <a:ext cx="3673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III.  Confirmatory Analysis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4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Toy 2-Class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Example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See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Structure?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Careful,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Only PC1-4</a:t>
            </a: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8608" r="15129" b="4251"/>
          <a:stretch/>
        </p:blipFill>
        <p:spPr bwMode="auto">
          <a:xfrm>
            <a:off x="2468880" y="1371600"/>
            <a:ext cx="667512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45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Toy 2-Class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Example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DWD &amp;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Ortho PCA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Finds Big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Separation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156" r="15129" b="4252"/>
          <a:stretch/>
        </p:blipFill>
        <p:spPr bwMode="auto">
          <a:xfrm>
            <a:off x="2468880" y="1280160"/>
            <a:ext cx="6675120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143000" y="2133600"/>
            <a:ext cx="1905000" cy="9906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2590800" y="1371600"/>
            <a:ext cx="30480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65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1066800"/>
                <a:ext cx="8839200" cy="5410200"/>
              </a:xfrm>
            </p:spPr>
            <p:txBody>
              <a:bodyPr/>
              <a:lstStyle/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Toy 2-Class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Example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Actually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u="sng" dirty="0">
                    <a:solidFill>
                      <a:srgbClr val="000000"/>
                    </a:solidFill>
                    <a:latin typeface="Tahoma"/>
                  </a:rPr>
                  <a:t>Both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u="sng" dirty="0">
                    <a:solidFill>
                      <a:srgbClr val="000000"/>
                    </a:solidFill>
                    <a:latin typeface="Tahoma"/>
                  </a:rPr>
                  <a:t>Classes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Are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0,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b="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=1000</m:t>
                      </m:r>
                    </m:oMath>
                  </m:oMathPara>
                </a14:m>
                <a:endParaRPr lang="en-US" dirty="0" smtClean="0">
                  <a:solidFill>
                    <a:srgbClr val="000000"/>
                  </a:solidFill>
                  <a:latin typeface="Tahoma"/>
                </a:endParaRPr>
              </a:p>
            </p:txBody>
          </p:sp>
        </mc:Choice>
        <mc:Fallback xmlns="">
          <p:sp>
            <p:nvSpPr>
              <p:cNvPr id="1556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1066800"/>
                <a:ext cx="8839200" cy="5410200"/>
              </a:xfrm>
              <a:blipFill rotWithShape="1">
                <a:blip r:embed="rId3"/>
                <a:stretch>
                  <a:fillRect l="-1724" t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156" r="15129" b="4252"/>
          <a:stretch/>
        </p:blipFill>
        <p:spPr bwMode="auto">
          <a:xfrm>
            <a:off x="2468880" y="1280160"/>
            <a:ext cx="6675120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2590800" y="1280160"/>
            <a:ext cx="3215640" cy="24384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8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Data Example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 Better Sorting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     Interpretation?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099" t="6871" r="52272" b="52941"/>
          <a:stretch/>
        </p:blipFill>
        <p:spPr>
          <a:xfrm>
            <a:off x="152400" y="1905000"/>
            <a:ext cx="5742414" cy="4616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0000" t="50980" r="10614" b="7851"/>
          <a:stretch/>
        </p:blipFill>
        <p:spPr>
          <a:xfrm>
            <a:off x="5972629" y="1905000"/>
            <a:ext cx="3018971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44196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of Colors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57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156" r="15129" b="4252"/>
          <a:stretch/>
        </p:blipFill>
        <p:spPr bwMode="auto">
          <a:xfrm>
            <a:off x="2468880" y="1280160"/>
            <a:ext cx="6675120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Toy 2-Class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Example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 smtClean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Separation</a:t>
            </a: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Is </a:t>
            </a:r>
            <a:r>
              <a:rPr lang="en-US" i="1" dirty="0">
                <a:solidFill>
                  <a:srgbClr val="000000"/>
                </a:solidFill>
                <a:latin typeface="Tahoma"/>
              </a:rPr>
              <a:t>Natural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i="1" dirty="0">
                <a:solidFill>
                  <a:srgbClr val="000000"/>
                </a:solidFill>
                <a:latin typeface="Tahoma"/>
              </a:rPr>
              <a:t>Sampling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i="1" dirty="0" smtClean="0">
                <a:solidFill>
                  <a:srgbClr val="000000"/>
                </a:solidFill>
                <a:latin typeface="Tahoma"/>
              </a:rPr>
              <a:t>Variation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219200" y="2133600"/>
            <a:ext cx="2133600" cy="2057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608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610600" cy="50292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Main Lesson Again: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DWD Separation Can Be Deceptive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Since DWD is </a:t>
            </a:r>
            <a:r>
              <a:rPr lang="en-US" altLang="ko-KR" sz="3600" u="sng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Really Good</a:t>
            </a: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at Separation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Important Concept: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sz="3600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Statistical </a:t>
            </a: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Inference is </a:t>
            </a:r>
            <a:r>
              <a:rPr lang="en-US" altLang="ko-KR" sz="3600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Essential</a:t>
            </a:r>
            <a:endParaRPr lang="en-US" altLang="ko-KR" sz="3600" i="1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5943600"/>
            <a:ext cx="358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III. Confirmatory Analysis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65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066800"/>
                <a:ext cx="8610600" cy="5410200"/>
              </a:xfrm>
            </p:spPr>
            <p:txBody>
              <a:bodyPr/>
              <a:lstStyle/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Context:    2 – sample means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		H</a:t>
                </a:r>
                <a:r>
                  <a:rPr lang="en-US" baseline="-25000" dirty="0">
                    <a:solidFill>
                      <a:srgbClr val="000000"/>
                    </a:solidFill>
                    <a:latin typeface="Tahoma"/>
                  </a:rPr>
                  <a:t>0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:  </a:t>
                </a:r>
                <a:r>
                  <a:rPr lang="el-GR" dirty="0">
                    <a:solidFill>
                      <a:srgbClr val="000000"/>
                    </a:solidFill>
                    <a:latin typeface="Tahoma"/>
                  </a:rPr>
                  <a:t>μ</a:t>
                </a:r>
                <a:r>
                  <a:rPr lang="en-US" baseline="-25000" dirty="0">
                    <a:solidFill>
                      <a:srgbClr val="000000"/>
                    </a:solidFill>
                    <a:latin typeface="Tahoma"/>
                  </a:rPr>
                  <a:t>+1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= </a:t>
                </a:r>
                <a:r>
                  <a:rPr lang="el-GR" dirty="0">
                    <a:solidFill>
                      <a:srgbClr val="000000"/>
                    </a:solidFill>
                    <a:latin typeface="Tahoma"/>
                  </a:rPr>
                  <a:t>μ</a:t>
                </a:r>
                <a:r>
                  <a:rPr lang="en-US" baseline="-25000" dirty="0">
                    <a:solidFill>
                      <a:srgbClr val="000000"/>
                    </a:solidFill>
                    <a:latin typeface="Tahoma"/>
                  </a:rPr>
                  <a:t>-1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    vs.    H</a:t>
                </a:r>
                <a:r>
                  <a:rPr lang="en-US" baseline="-25000" dirty="0">
                    <a:solidFill>
                      <a:srgbClr val="000000"/>
                    </a:solidFill>
                    <a:latin typeface="Tahoma"/>
                  </a:rPr>
                  <a:t>1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:  </a:t>
                </a:r>
                <a:r>
                  <a:rPr lang="el-GR" dirty="0">
                    <a:solidFill>
                      <a:srgbClr val="000000"/>
                    </a:solidFill>
                    <a:latin typeface="Tahoma"/>
                  </a:rPr>
                  <a:t>μ</a:t>
                </a:r>
                <a:r>
                  <a:rPr lang="en-US" baseline="-25000" dirty="0">
                    <a:solidFill>
                      <a:srgbClr val="000000"/>
                    </a:solidFill>
                    <a:latin typeface="Tahoma"/>
                  </a:rPr>
                  <a:t>+1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≠ </a:t>
                </a:r>
                <a:r>
                  <a:rPr lang="el-GR" dirty="0">
                    <a:solidFill>
                      <a:srgbClr val="000000"/>
                    </a:solidFill>
                    <a:latin typeface="Tahoma"/>
                  </a:rPr>
                  <a:t>μ</a:t>
                </a:r>
                <a:r>
                  <a:rPr lang="en-US" baseline="-25000" dirty="0" smtClean="0">
                    <a:solidFill>
                      <a:srgbClr val="000000"/>
                    </a:solidFill>
                    <a:latin typeface="Tahoma"/>
                  </a:rPr>
                  <a:t>-1</a:t>
                </a:r>
              </a:p>
              <a:p>
                <a:pPr marL="457200" lvl="0" indent="-457200" algn="ctr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(in High Dimensions)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∃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 A Large Literature.  Some Highlights:</a:t>
                </a:r>
              </a:p>
              <a:p>
                <a:pPr lvl="0" eaLnBrk="1" hangingPunct="1">
                  <a:lnSpc>
                    <a:spcPct val="110000"/>
                  </a:lnSpc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 Bai &amp; </a:t>
                </a:r>
                <a:r>
                  <a:rPr lang="en-US" dirty="0" err="1" smtClean="0">
                    <a:solidFill>
                      <a:srgbClr val="000000"/>
                    </a:solidFill>
                    <a:latin typeface="Tahoma"/>
                  </a:rPr>
                  <a:t>Sarandasa</a:t>
                </a: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 (2006)</a:t>
                </a:r>
              </a:p>
              <a:p>
                <a:pPr lvl="0" eaLnBrk="1" hangingPunct="1">
                  <a:lnSpc>
                    <a:spcPct val="110000"/>
                  </a:lnSpc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 Chen &amp; Qin (2010)</a:t>
                </a: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lvl="0" eaLnBrk="1" hangingPunct="1">
                  <a:lnSpc>
                    <a:spcPct val="110000"/>
                  </a:lnSpc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 Srivastava et al (2013)</a:t>
                </a:r>
              </a:p>
              <a:p>
                <a:pPr lvl="0" eaLnBrk="1" hangingPunct="1">
                  <a:lnSpc>
                    <a:spcPct val="110000"/>
                  </a:lnSpc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  <a:latin typeface="Tahoma"/>
                  </a:rPr>
                  <a:t>Cai</a:t>
                </a: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 et al (2014)</a:t>
                </a: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</p:txBody>
          </p:sp>
        </mc:Choice>
        <mc:Fallback xmlns="">
          <p:sp>
            <p:nvSpPr>
              <p:cNvPr id="1556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066800"/>
                <a:ext cx="8610600" cy="5410200"/>
              </a:xfrm>
              <a:blipFill rotWithShape="1">
                <a:blip r:embed="rId3"/>
                <a:stretch>
                  <a:fillRect l="-1841" t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918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Context:    2 – sample means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		H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0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:  </a:t>
            </a:r>
            <a:r>
              <a:rPr lang="el-GR" dirty="0">
                <a:solidFill>
                  <a:srgbClr val="000000"/>
                </a:solidFill>
                <a:latin typeface="Tahoma"/>
              </a:rPr>
              <a:t>μ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+1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= </a:t>
            </a:r>
            <a:r>
              <a:rPr lang="el-GR" dirty="0">
                <a:solidFill>
                  <a:srgbClr val="000000"/>
                </a:solidFill>
                <a:latin typeface="Tahoma"/>
              </a:rPr>
              <a:t>μ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-1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    vs.    H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1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:  </a:t>
            </a:r>
            <a:r>
              <a:rPr lang="el-GR" dirty="0">
                <a:solidFill>
                  <a:srgbClr val="000000"/>
                </a:solidFill>
                <a:latin typeface="Tahoma"/>
              </a:rPr>
              <a:t>μ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+1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≠ </a:t>
            </a:r>
            <a:r>
              <a:rPr lang="el-GR" dirty="0">
                <a:solidFill>
                  <a:srgbClr val="000000"/>
                </a:solidFill>
                <a:latin typeface="Tahoma"/>
              </a:rPr>
              <a:t>μ</a:t>
            </a:r>
            <a:r>
              <a:rPr lang="en-US" baseline="-25000" dirty="0" smtClean="0">
                <a:solidFill>
                  <a:srgbClr val="000000"/>
                </a:solidFill>
                <a:latin typeface="Tahoma"/>
              </a:rPr>
              <a:t>-1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 smtClean="0">
              <a:solidFill>
                <a:srgbClr val="000000"/>
              </a:solidFill>
              <a:latin typeface="Tahoma"/>
            </a:endParaRP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(in High Dimensions)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 smtClean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Approach taken here:</a:t>
            </a: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	Wei et al (2013)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Focus on </a:t>
            </a:r>
            <a:r>
              <a:rPr lang="en-US" u="sng" dirty="0" smtClean="0">
                <a:solidFill>
                  <a:srgbClr val="000000"/>
                </a:solidFill>
                <a:latin typeface="Tahoma"/>
              </a:rPr>
              <a:t>Visualization via Projection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(Thus Test Related to Exploration)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baseline="-25000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663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Context:    2 – sample means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		H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0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:  </a:t>
            </a:r>
            <a:r>
              <a:rPr lang="el-GR" dirty="0">
                <a:solidFill>
                  <a:srgbClr val="000000"/>
                </a:solidFill>
                <a:latin typeface="Tahoma"/>
              </a:rPr>
              <a:t>μ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+1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= </a:t>
            </a:r>
            <a:r>
              <a:rPr lang="el-GR" dirty="0">
                <a:solidFill>
                  <a:srgbClr val="000000"/>
                </a:solidFill>
                <a:latin typeface="Tahoma"/>
              </a:rPr>
              <a:t>μ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-1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    vs.    H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1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:  </a:t>
            </a:r>
            <a:r>
              <a:rPr lang="el-GR" dirty="0">
                <a:solidFill>
                  <a:srgbClr val="000000"/>
                </a:solidFill>
                <a:latin typeface="Tahoma"/>
              </a:rPr>
              <a:t>μ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+1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≠ </a:t>
            </a:r>
            <a:r>
              <a:rPr lang="el-GR" dirty="0">
                <a:solidFill>
                  <a:srgbClr val="000000"/>
                </a:solidFill>
                <a:latin typeface="Tahoma"/>
              </a:rPr>
              <a:t>μ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-1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sz="1800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Challenges:  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Distributional Assumptions  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Parameter Estimation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5400" dirty="0">
                <a:solidFill>
                  <a:srgbClr val="00B050"/>
                </a:solidFill>
                <a:latin typeface="Tahoma"/>
              </a:rPr>
              <a:t>HDLSS</a:t>
            </a:r>
            <a:r>
              <a:rPr lang="en-US" sz="5400" dirty="0">
                <a:solidFill>
                  <a:srgbClr val="000000"/>
                </a:solidFill>
                <a:latin typeface="Tahoma"/>
              </a:rPr>
              <a:t> space is slippery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3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Context:    2 – sample means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		H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0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:  </a:t>
            </a:r>
            <a:r>
              <a:rPr lang="el-GR" dirty="0">
                <a:solidFill>
                  <a:srgbClr val="000000"/>
                </a:solidFill>
                <a:latin typeface="Tahoma"/>
              </a:rPr>
              <a:t>μ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+1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= </a:t>
            </a:r>
            <a:r>
              <a:rPr lang="el-GR" dirty="0">
                <a:solidFill>
                  <a:srgbClr val="000000"/>
                </a:solidFill>
                <a:latin typeface="Tahoma"/>
              </a:rPr>
              <a:t>μ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-1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    vs.    H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1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:  </a:t>
            </a:r>
            <a:r>
              <a:rPr lang="el-GR" dirty="0">
                <a:solidFill>
                  <a:srgbClr val="000000"/>
                </a:solidFill>
                <a:latin typeface="Tahoma"/>
              </a:rPr>
              <a:t>μ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+1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≠ </a:t>
            </a:r>
            <a:r>
              <a:rPr lang="el-GR" dirty="0">
                <a:solidFill>
                  <a:srgbClr val="000000"/>
                </a:solidFill>
                <a:latin typeface="Tahoma"/>
              </a:rPr>
              <a:t>μ</a:t>
            </a:r>
            <a:r>
              <a:rPr lang="en-US" baseline="-25000" dirty="0">
                <a:solidFill>
                  <a:srgbClr val="000000"/>
                </a:solidFill>
                <a:latin typeface="Tahoma"/>
              </a:rPr>
              <a:t>-1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sz="1800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Challenges:  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Distributional Assumptions  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Parameter Estimation</a:t>
            </a: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sz="1800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Suggested  Approach: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Permutation </a:t>
            </a:r>
            <a:r>
              <a:rPr lang="en-US" dirty="0" smtClean="0">
                <a:solidFill>
                  <a:srgbClr val="000000"/>
                </a:solidFill>
                <a:latin typeface="Tahoma"/>
              </a:rPr>
              <a:t>test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(A flavor of classical “non-</a:t>
            </a:r>
            <a:r>
              <a:rPr lang="en-US" dirty="0" err="1" smtClean="0">
                <a:solidFill>
                  <a:srgbClr val="000000"/>
                </a:solidFill>
                <a:latin typeface="Tahoma"/>
              </a:rPr>
              <a:t>parametrics</a:t>
            </a:r>
            <a:r>
              <a:rPr lang="en-US" dirty="0" smtClean="0">
                <a:solidFill>
                  <a:srgbClr val="000000"/>
                </a:solidFill>
                <a:latin typeface="Tahoma"/>
              </a:rPr>
              <a:t>”)</a:t>
            </a: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Suggested Approach: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Find a </a:t>
            </a:r>
            <a:r>
              <a:rPr lang="en-US" dirty="0" err="1">
                <a:solidFill>
                  <a:schemeClr val="bg1"/>
                </a:solidFill>
                <a:latin typeface="Tahoma"/>
              </a:rPr>
              <a:t>DI</a:t>
            </a:r>
            <a:r>
              <a:rPr lang="en-US" dirty="0" err="1">
                <a:solidFill>
                  <a:srgbClr val="000000"/>
                </a:solidFill>
                <a:latin typeface="Tahoma"/>
              </a:rPr>
              <a:t>rection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(separating classes)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 err="1">
                <a:solidFill>
                  <a:schemeClr val="bg1"/>
                </a:solidFill>
                <a:latin typeface="Tahoma"/>
              </a:rPr>
              <a:t>PRO</a:t>
            </a:r>
            <a:r>
              <a:rPr lang="en-US" dirty="0" err="1">
                <a:solidFill>
                  <a:srgbClr val="000000"/>
                </a:solidFill>
                <a:latin typeface="Tahoma"/>
              </a:rPr>
              <a:t>ject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the data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(reduces to 1 dim)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 err="1">
                <a:solidFill>
                  <a:schemeClr val="bg1"/>
                </a:solidFill>
                <a:latin typeface="Tahoma"/>
              </a:rPr>
              <a:t>PERM</a:t>
            </a:r>
            <a:r>
              <a:rPr lang="en-US" dirty="0" err="1">
                <a:solidFill>
                  <a:srgbClr val="000000"/>
                </a:solidFill>
                <a:latin typeface="Tahoma"/>
              </a:rPr>
              <a:t>ute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(class labels, to assess significance,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with recomputed direction)</a:t>
            </a: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51402" b="51186"/>
          <a:stretch/>
        </p:blipFill>
        <p:spPr bwMode="auto">
          <a:xfrm>
            <a:off x="3108960" y="1336908"/>
            <a:ext cx="3119040" cy="26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algn="l"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kern="0" dirty="0" smtClean="0">
                    <a:latin typeface="Tahoma"/>
                  </a:rPr>
                  <a:t>Toy 2-Class Example</a:t>
                </a:r>
              </a:p>
              <a:p>
                <a:pPr algn="l"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endParaRPr lang="en-US" kern="0" dirty="0" smtClean="0">
                  <a:latin typeface="Tahoma"/>
                </a:endParaRPr>
              </a:p>
              <a:p>
                <a:pPr algn="l"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kern="0" dirty="0" smtClean="0">
                    <a:latin typeface="Tahoma"/>
                  </a:rPr>
                  <a:t>Separated DWD</a:t>
                </a:r>
              </a:p>
              <a:p>
                <a:pPr algn="l"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kern="0" dirty="0" smtClean="0">
                    <a:latin typeface="Tahoma"/>
                  </a:rPr>
                  <a:t>Projections</a:t>
                </a:r>
              </a:p>
              <a:p>
                <a:pPr algn="l"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endParaRPr lang="en-US" kern="0" dirty="0">
                  <a:latin typeface="Tahoma"/>
                </a:endParaRPr>
              </a:p>
              <a:p>
                <a:pPr algn="l"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endParaRPr lang="en-US" kern="0" dirty="0" smtClean="0">
                  <a:latin typeface="Tahoma"/>
                </a:endParaRP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kern="0" dirty="0" smtClean="0">
                    <a:latin typeface="Tahoma"/>
                  </a:rPr>
                  <a:t>(Again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en-US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 smtClean="0">
                            <a:latin typeface="Cambria Math"/>
                          </a:rPr>
                          <m:t>0,</m:t>
                        </m:r>
                        <m:r>
                          <a:rPr lang="en-US" i="1" kern="0" smtClean="0"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kern="0" dirty="0" smtClean="0">
                    <a:latin typeface="Tahoma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kern="0" dirty="0" smtClean="0">
                        <a:latin typeface="Cambria Math"/>
                      </a:rPr>
                      <m:t>𝑑</m:t>
                    </m:r>
                    <m:r>
                      <a:rPr lang="en-US" i="1" kern="0" dirty="0" smtClean="0">
                        <a:latin typeface="Cambria Math"/>
                      </a:rPr>
                      <m:t>=1000</m:t>
                    </m:r>
                  </m:oMath>
                </a14:m>
                <a:r>
                  <a:rPr lang="en-US" kern="0" dirty="0" smtClean="0">
                    <a:latin typeface="Tahoma"/>
                  </a:rPr>
                  <a:t>) </a:t>
                </a:r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 rotWithShape="1"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 bwMode="auto">
          <a:xfrm flipV="1">
            <a:off x="2362200" y="2895600"/>
            <a:ext cx="2209800" cy="685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027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51402" b="51186"/>
          <a:stretch/>
        </p:blipFill>
        <p:spPr bwMode="auto">
          <a:xfrm>
            <a:off x="3108960" y="1336908"/>
            <a:ext cx="3119040" cy="26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Separated DWD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Projections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sz="2400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Measure </a:t>
            </a:r>
            <a:r>
              <a:rPr lang="en-US" u="sng" kern="0" dirty="0">
                <a:latin typeface="Tahoma" pitchFamily="34" charset="0"/>
              </a:rPr>
              <a:t>Separation of Classes</a:t>
            </a:r>
            <a:r>
              <a:rPr lang="en-US" kern="0" dirty="0">
                <a:latin typeface="Tahoma" pitchFamily="34" charset="0"/>
              </a:rPr>
              <a:t> Using:</a:t>
            </a: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solidFill>
                  <a:srgbClr val="00B050"/>
                </a:solidFill>
                <a:latin typeface="Tahoma" pitchFamily="34" charset="0"/>
              </a:rPr>
              <a:t>Mean Difference = 6.209</a:t>
            </a: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362200" y="2895600"/>
            <a:ext cx="2209800" cy="685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ounded Rectangle 8"/>
          <p:cNvSpPr/>
          <p:nvPr/>
        </p:nvSpPr>
        <p:spPr bwMode="auto">
          <a:xfrm>
            <a:off x="3581400" y="19050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72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14080" b="51186"/>
          <a:stretch/>
        </p:blipFill>
        <p:spPr bwMode="auto">
          <a:xfrm>
            <a:off x="3108960" y="1336908"/>
            <a:ext cx="6035040" cy="26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Separated DWD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Projections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sz="2400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Measure </a:t>
            </a:r>
            <a:r>
              <a:rPr lang="en-US" u="sng" kern="0" dirty="0">
                <a:latin typeface="Tahoma" pitchFamily="34" charset="0"/>
              </a:rPr>
              <a:t>Separation of Classes</a:t>
            </a:r>
            <a:r>
              <a:rPr lang="en-US" kern="0" dirty="0">
                <a:latin typeface="Tahoma" pitchFamily="34" charset="0"/>
              </a:rPr>
              <a:t> Using:</a:t>
            </a: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 smtClean="0">
                <a:solidFill>
                  <a:srgbClr val="00B050"/>
                </a:solidFill>
                <a:latin typeface="Tahoma" pitchFamily="34" charset="0"/>
              </a:rPr>
              <a:t>Mean Difference = 6.209</a:t>
            </a:r>
            <a:endParaRPr lang="en-US" kern="0" dirty="0">
              <a:solidFill>
                <a:srgbClr val="00B050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solidFill>
                  <a:srgbClr val="00B050"/>
                </a:solidFill>
                <a:latin typeface="Tahoma" pitchFamily="34" charset="0"/>
              </a:rPr>
              <a:t>                                Record as Vertical Line</a:t>
            </a: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362200" y="2895600"/>
            <a:ext cx="2209800" cy="685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ounded Rectangle 8"/>
          <p:cNvSpPr/>
          <p:nvPr/>
        </p:nvSpPr>
        <p:spPr bwMode="auto">
          <a:xfrm>
            <a:off x="3581400" y="19050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FF"/>
              </a:solidFill>
              <a:latin typeface="Tahom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7391400" y="3276600"/>
            <a:ext cx="685800" cy="21336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6167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Alternate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View: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Curve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Overlay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(counts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scale)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339" t="5888" r="9854" b="7850"/>
          <a:stretch/>
        </p:blipFill>
        <p:spPr>
          <a:xfrm>
            <a:off x="2057400" y="1083732"/>
            <a:ext cx="7086600" cy="57742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76800" y="2286000"/>
            <a:ext cx="3273941" cy="4038600"/>
            <a:chOff x="4876800" y="2286000"/>
            <a:chExt cx="3273941" cy="4038600"/>
          </a:xfrm>
        </p:grpSpPr>
        <p:sp>
          <p:nvSpPr>
            <p:cNvPr id="3" name="TextBox 2"/>
            <p:cNvSpPr txBox="1"/>
            <p:nvPr/>
          </p:nvSpPr>
          <p:spPr>
            <a:xfrm>
              <a:off x="6324600" y="2286000"/>
              <a:ext cx="182614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Note:  Data Set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Structure May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Be Hidden In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Low Areas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6934200" y="3505200"/>
              <a:ext cx="304800" cy="24384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4876800" y="3505200"/>
              <a:ext cx="2362200" cy="28194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945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51402" b="51186"/>
          <a:stretch/>
        </p:blipFill>
        <p:spPr bwMode="auto">
          <a:xfrm>
            <a:off x="3108960" y="1336908"/>
            <a:ext cx="3119040" cy="26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Separated DWD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Projections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sz="2400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Measure </a:t>
            </a:r>
            <a:r>
              <a:rPr lang="en-US" u="sng" kern="0" dirty="0">
                <a:latin typeface="Tahoma" pitchFamily="34" charset="0"/>
              </a:rPr>
              <a:t>Separation of Classes</a:t>
            </a:r>
            <a:r>
              <a:rPr lang="en-US" kern="0" dirty="0">
                <a:latin typeface="Tahoma" pitchFamily="34" charset="0"/>
              </a:rPr>
              <a:t> Using:</a:t>
            </a: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solidFill>
                  <a:srgbClr val="00B050"/>
                </a:solidFill>
                <a:latin typeface="Tahoma" pitchFamily="34" charset="0"/>
              </a:rPr>
              <a:t>Mean Difference = </a:t>
            </a:r>
            <a:r>
              <a:rPr lang="en-US" kern="0" dirty="0" smtClean="0">
                <a:solidFill>
                  <a:srgbClr val="00B050"/>
                </a:solidFill>
                <a:latin typeface="Tahoma" pitchFamily="34" charset="0"/>
              </a:rPr>
              <a:t>6.209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sz="2400" kern="0" dirty="0">
              <a:solidFill>
                <a:srgbClr val="00B050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sz="4400" kern="0" dirty="0">
                <a:latin typeface="Tahoma" pitchFamily="34" charset="0"/>
              </a:rPr>
              <a:t>Statistically Significant???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362200" y="2895600"/>
            <a:ext cx="2209800" cy="685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ounded Rectangle 8"/>
          <p:cNvSpPr/>
          <p:nvPr/>
        </p:nvSpPr>
        <p:spPr bwMode="auto">
          <a:xfrm>
            <a:off x="3581400" y="19050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51402"/>
          <a:stretch/>
        </p:blipFill>
        <p:spPr bwMode="auto">
          <a:xfrm>
            <a:off x="3108960" y="1336908"/>
            <a:ext cx="3119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Permuted 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Class Labels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962400" y="2819400"/>
            <a:ext cx="76200" cy="2286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295900" y="2819400"/>
            <a:ext cx="190500" cy="2286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3962400" y="2819400"/>
            <a:ext cx="1371600" cy="2286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191000" y="2819400"/>
            <a:ext cx="1104900" cy="2286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1246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51402"/>
          <a:stretch/>
        </p:blipFill>
        <p:spPr bwMode="auto">
          <a:xfrm>
            <a:off x="3108960" y="1336908"/>
            <a:ext cx="3119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Permuted 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Class Labels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 err="1">
                <a:latin typeface="Tahoma" pitchFamily="34" charset="0"/>
              </a:rPr>
              <a:t>Recompute</a:t>
            </a:r>
            <a:r>
              <a:rPr lang="en-US" kern="0" dirty="0">
                <a:latin typeface="Tahoma" pitchFamily="34" charset="0"/>
              </a:rPr>
              <a:t> DWD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&amp; Projections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2819400" y="5486400"/>
            <a:ext cx="1981200" cy="533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13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14080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Measure Class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Separation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Using Mean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 Difference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    = 6.26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126480" y="4191000"/>
            <a:ext cx="2941320" cy="2209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smtClean="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581400" y="44196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14080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Measure Class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Separation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Using Mean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 Difference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    = 6.26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Record as Dot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126480" y="4191000"/>
            <a:ext cx="2941320" cy="2209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smtClean="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581400" y="44196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FF"/>
              </a:solidFill>
              <a:latin typeface="Tahoma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2895600" y="2743200"/>
            <a:ext cx="4572000" cy="3352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869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Generate 2</a:t>
            </a:r>
            <a:r>
              <a:rPr lang="en-US" kern="0" baseline="30000" dirty="0">
                <a:latin typeface="Tahoma" pitchFamily="34" charset="0"/>
              </a:rPr>
              <a:t>nd</a:t>
            </a:r>
            <a:endParaRPr lang="en-US" kern="0" dirty="0"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Permutation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038600" y="2667000"/>
            <a:ext cx="3200400" cy="25146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4038600" y="2667000"/>
            <a:ext cx="4191000" cy="2438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334000" y="2841000"/>
            <a:ext cx="3124200" cy="2264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334000" y="2841000"/>
            <a:ext cx="2057400" cy="23406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354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Measure Class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Separation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Using Mean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 Difference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    = 6.15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749400" y="44196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Record as 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Second Dot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438400" y="2743200"/>
            <a:ext cx="4724400" cy="21336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4514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52600" y="1999191"/>
            <a:ext cx="5778000" cy="28014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</a:rPr>
              <a:t>Repeat </a:t>
            </a:r>
            <a:r>
              <a:rPr lang="en-US" sz="3200" dirty="0" smtClean="0">
                <a:solidFill>
                  <a:srgbClr val="000000"/>
                </a:solidFill>
              </a:rPr>
              <a:t>This </a:t>
            </a:r>
            <a:r>
              <a:rPr lang="en-US" sz="3200" dirty="0">
                <a:solidFill>
                  <a:srgbClr val="000000"/>
                </a:solidFill>
              </a:rPr>
              <a:t>1,000 </a:t>
            </a:r>
            <a:r>
              <a:rPr lang="en-US" sz="3200" dirty="0" smtClean="0">
                <a:solidFill>
                  <a:srgbClr val="000000"/>
                </a:solidFill>
              </a:rPr>
              <a:t>Times</a:t>
            </a:r>
            <a:endParaRPr lang="en-US" sz="3200" dirty="0">
              <a:solidFill>
                <a:srgbClr val="000000"/>
              </a:solidFill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</a:rPr>
              <a:t>To </a:t>
            </a:r>
            <a:r>
              <a:rPr lang="en-US" sz="3200" dirty="0" smtClean="0">
                <a:solidFill>
                  <a:srgbClr val="000000"/>
                </a:solidFill>
              </a:rPr>
              <a:t>Generate Null Distribution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3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Generate Null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 smtClean="0">
                <a:latin typeface="Tahoma" pitchFamily="34" charset="0"/>
              </a:rPr>
              <a:t>Distribution</a:t>
            </a:r>
            <a:endParaRPr lang="en-US" sz="2400" kern="0" dirty="0" smtClean="0"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sz="2400" kern="0" dirty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514601" y="2743200"/>
            <a:ext cx="4495799" cy="533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881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4800" y="1479550"/>
                <a:ext cx="8269288" cy="5226050"/>
              </a:xfrm>
            </p:spPr>
            <p:txBody>
              <a:bodyPr/>
              <a:lstStyle/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Alternate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View: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Curve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Overlay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𝑙𝑜𝑔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10</m:t>
                        </m:r>
                      </m:sub>
                    </m:sSub>
                  </m:oMath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counts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scale)</a:t>
                </a: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0" y="1479550"/>
                <a:ext cx="8269288" cy="5226050"/>
              </a:xfrm>
              <a:blipFill>
                <a:blip r:embed="rId3"/>
                <a:stretch>
                  <a:fillRect l="-1842" t="-1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4200" y="1676400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Relationship Between Curves?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2199382"/>
            <a:ext cx="2159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Build Tools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To Explore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Generate Null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Distribution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Compare With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solidFill>
                  <a:srgbClr val="00B050"/>
                </a:solidFill>
                <a:latin typeface="Tahoma" pitchFamily="34" charset="0"/>
              </a:rPr>
              <a:t>Original Value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sz="2400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sz="2400" kern="0" dirty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895600" y="2133600"/>
            <a:ext cx="4343400" cy="22098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66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Generate Null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Distribution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Compare With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solidFill>
                  <a:srgbClr val="00B050"/>
                </a:solidFill>
                <a:latin typeface="Tahoma" pitchFamily="34" charset="0"/>
              </a:rPr>
              <a:t>Original Value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7030A0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 smtClean="0">
                <a:solidFill>
                  <a:srgbClr val="7030A0"/>
                </a:solidFill>
                <a:latin typeface="Tahoma" pitchFamily="34" charset="0"/>
              </a:rPr>
              <a:t>Take Proportion 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 smtClean="0">
                <a:solidFill>
                  <a:srgbClr val="7030A0"/>
                </a:solidFill>
                <a:latin typeface="Tahoma" pitchFamily="34" charset="0"/>
              </a:rPr>
              <a:t>Larger as P-Value</a:t>
            </a:r>
            <a:endParaRPr lang="en-US" kern="0" dirty="0" smtClean="0">
              <a:solidFill>
                <a:srgbClr val="7030A0"/>
              </a:solidFill>
              <a:latin typeface="Tahoma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7886700" y="2324101"/>
            <a:ext cx="533400" cy="1524000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3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kern="0" dirty="0" smtClean="0">
                <a:latin typeface="Tahoma"/>
              </a:rPr>
              <a:t>Toy 2-Class Example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Generate Null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Distribution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latin typeface="Tahoma" pitchFamily="34" charset="0"/>
              </a:rPr>
              <a:t>Compare With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kern="0" dirty="0">
                <a:solidFill>
                  <a:srgbClr val="00B050"/>
                </a:solidFill>
                <a:latin typeface="Tahoma" pitchFamily="34" charset="0"/>
              </a:rPr>
              <a:t>Original Value</a:t>
            </a: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sz="2400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sz="2400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sz="5400" u="sng" kern="0" dirty="0">
                <a:latin typeface="Tahoma" pitchFamily="34" charset="0"/>
              </a:rPr>
              <a:t>Not</a:t>
            </a:r>
            <a:r>
              <a:rPr lang="en-US" sz="5400" kern="0" dirty="0">
                <a:latin typeface="Tahoma" pitchFamily="34" charset="0"/>
              </a:rPr>
              <a:t> Significant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>
              <a:solidFill>
                <a:srgbClr val="5B5249"/>
              </a:solidFill>
              <a:latin typeface="Tahoma" pitchFamily="34" charset="0"/>
            </a:endParaRPr>
          </a:p>
          <a:p>
            <a:pPr marL="0" indent="0" algn="l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kern="0" dirty="0" smtClean="0">
              <a:solidFill>
                <a:srgbClr val="5B5249"/>
              </a:solidFill>
              <a:latin typeface="Tahoma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kern="0" dirty="0" smtClean="0"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343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r="12838"/>
          <a:stretch/>
        </p:blipFill>
        <p:spPr bwMode="auto">
          <a:xfrm>
            <a:off x="3200400" y="1563802"/>
            <a:ext cx="594360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latin typeface="Tahoma" pitchFamily="34" charset="0"/>
                  </a:rPr>
                  <a:t>Another Example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solidFill>
                      <a:srgbClr val="FF0000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+0.05∗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solidFill>
                      <a:srgbClr val="5B5249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−0.05∗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latin typeface="Tahoma" pitchFamily="34" charset="0"/>
                  </a:rPr>
                  <a:t>PCA View</a:t>
                </a:r>
              </a:p>
              <a:p>
                <a:pPr algn="l"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endParaRPr lang="en-US" kern="0" dirty="0" smtClean="0">
                  <a:latin typeface="Tahoma"/>
                </a:endParaRPr>
              </a:p>
              <a:p>
                <a:pPr algn="l"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endParaRPr lang="en-US" kern="0" dirty="0" smtClean="0">
                  <a:latin typeface="Tahoma"/>
                </a:endParaRPr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 rotWithShape="1"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200400" y="909935"/>
            <a:ext cx="4305300" cy="2214265"/>
            <a:chOff x="3200400" y="909935"/>
            <a:chExt cx="4305300" cy="22142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4838700" y="909935"/>
                  <a:ext cx="26670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𝐽</m:t>
                      </m:r>
                    </m:oMath>
                  </a14:m>
                  <a:r>
                    <a:rPr lang="en-US" sz="2400" dirty="0" smtClean="0">
                      <a:solidFill>
                        <a:srgbClr val="000000"/>
                      </a:solidFill>
                    </a:rPr>
                    <a:t> = vector of 1s</a:t>
                  </a:r>
                  <a:endParaRPr lang="en-US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8700" y="909935"/>
                  <a:ext cx="2667000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602" t="-9211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/>
            <p:cNvCxnSpPr>
              <a:stCxn id="2" idx="1"/>
            </p:cNvCxnSpPr>
            <p:nvPr/>
          </p:nvCxnSpPr>
          <p:spPr>
            <a:xfrm flipH="1">
              <a:off x="3200400" y="1140768"/>
              <a:ext cx="1638300" cy="1526232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2" idx="1"/>
            </p:cNvCxnSpPr>
            <p:nvPr/>
          </p:nvCxnSpPr>
          <p:spPr>
            <a:xfrm flipH="1">
              <a:off x="3200400" y="1140768"/>
              <a:ext cx="1638300" cy="1983432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14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r="12838"/>
          <a:stretch/>
        </p:blipFill>
        <p:spPr bwMode="auto">
          <a:xfrm>
            <a:off x="3200400" y="1563802"/>
            <a:ext cx="594360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 smtClean="0">
                    <a:latin typeface="Tahoma" pitchFamily="34" charset="0"/>
                  </a:rPr>
                  <a:t>Another Example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solidFill>
                      <a:srgbClr val="FF0000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+0.05∗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solidFill>
                      <a:srgbClr val="5B5249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−0.05∗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latin typeface="Tahoma" pitchFamily="34" charset="0"/>
                  </a:rPr>
                  <a:t>DWD View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latin typeface="Tahoma" pitchFamily="34" charset="0"/>
                  </a:rPr>
                  <a:t>(</a:t>
                </a:r>
                <a:r>
                  <a:rPr lang="en-US" kern="0" dirty="0" smtClean="0">
                    <a:latin typeface="Tahoma" pitchFamily="34" charset="0"/>
                  </a:rPr>
                  <a:t>Similar  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latin typeface="Tahoma" pitchFamily="34" charset="0"/>
                  </a:rPr>
                  <a:t> </a:t>
                </a:r>
                <a:r>
                  <a:rPr lang="en-US" kern="0" dirty="0" smtClean="0">
                    <a:latin typeface="Tahoma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en-US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 smtClean="0">
                            <a:latin typeface="Cambria Math"/>
                          </a:rPr>
                          <m:t>0,</m:t>
                        </m:r>
                        <m:r>
                          <a:rPr lang="en-US" i="1" kern="0" smtClean="0"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kern="0" dirty="0" smtClean="0">
                    <a:latin typeface="Tahoma" pitchFamily="34" charset="0"/>
                  </a:rPr>
                  <a:t>?)</a:t>
                </a:r>
                <a:endParaRPr lang="en-US" kern="0" dirty="0"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 rotWithShape="1"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75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latin typeface="Tahoma" pitchFamily="34" charset="0"/>
                  </a:rPr>
                  <a:t>Another Example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solidFill>
                      <a:srgbClr val="FF0000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+0.05∗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solidFill>
                      <a:srgbClr val="5B5249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−0.05∗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 err="1">
                    <a:latin typeface="Tahoma" pitchFamily="34" charset="0"/>
                  </a:rPr>
                  <a:t>DiProPerm</a:t>
                </a:r>
                <a:r>
                  <a:rPr lang="en-US" kern="0" dirty="0">
                    <a:latin typeface="Tahoma" pitchFamily="34" charset="0"/>
                  </a:rPr>
                  <a:t> Now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latin typeface="Tahoma" pitchFamily="34" charset="0"/>
                  </a:rPr>
                  <a:t>Quite Significant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 smtClean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algn="l"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endParaRPr lang="en-US" kern="0" dirty="0" smtClean="0">
                  <a:latin typeface="Tahoma"/>
                </a:endParaRPr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 rotWithShape="1"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 bwMode="auto">
          <a:xfrm flipV="1">
            <a:off x="1524000" y="2743200"/>
            <a:ext cx="7010400" cy="1905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9080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r="12838"/>
          <a:stretch/>
        </p:blipFill>
        <p:spPr bwMode="auto">
          <a:xfrm>
            <a:off x="3200400" y="1563802"/>
            <a:ext cx="594360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 smtClean="0">
                    <a:latin typeface="Tahoma" pitchFamily="34" charset="0"/>
                  </a:rPr>
                  <a:t>Stronger </a:t>
                </a:r>
                <a:r>
                  <a:rPr lang="en-US" kern="0" dirty="0">
                    <a:latin typeface="Tahoma" pitchFamily="34" charset="0"/>
                  </a:rPr>
                  <a:t>Example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 smtClean="0">
                    <a:solidFill>
                      <a:srgbClr val="FF0000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+0.</m:t>
                        </m:r>
                        <m:r>
                          <a:rPr lang="en-US" i="1" kern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solidFill>
                      <a:srgbClr val="5B5249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−0.</m:t>
                        </m:r>
                        <m:r>
                          <a:rPr lang="en-US" i="1" kern="0" smtClean="0">
                            <a:solidFill>
                              <a:srgbClr val="0000C8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latin typeface="Tahoma" pitchFamily="34" charset="0"/>
                  </a:rPr>
                  <a:t>Even PCA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latin typeface="Tahoma" pitchFamily="34" charset="0"/>
                  </a:rPr>
                  <a:t>Shows Class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latin typeface="Tahoma" pitchFamily="34" charset="0"/>
                  </a:rPr>
                  <a:t>Difference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 rotWithShape="1"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944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 smtClean="0">
                    <a:latin typeface="Tahoma" pitchFamily="34" charset="0"/>
                  </a:rPr>
                  <a:t>Stronger </a:t>
                </a:r>
                <a:r>
                  <a:rPr lang="en-US" kern="0" dirty="0">
                    <a:latin typeface="Tahoma" pitchFamily="34" charset="0"/>
                  </a:rPr>
                  <a:t>Example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 smtClean="0">
                    <a:solidFill>
                      <a:srgbClr val="FF0000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+0.</m:t>
                        </m:r>
                        <m:r>
                          <a:rPr lang="en-US" i="1" kern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solidFill>
                      <a:srgbClr val="5B5249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−0.</m:t>
                        </m:r>
                        <m:r>
                          <a:rPr lang="en-US" i="1" kern="0" smtClean="0">
                            <a:solidFill>
                              <a:srgbClr val="0000C8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kern="0" dirty="0" smtClean="0">
                  <a:solidFill>
                    <a:srgbClr val="0000C8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 smtClean="0"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 err="1">
                    <a:latin typeface="Tahoma" pitchFamily="34" charset="0"/>
                  </a:rPr>
                  <a:t>DiProPerm</a:t>
                </a:r>
                <a:r>
                  <a:rPr lang="en-US" kern="0" dirty="0">
                    <a:latin typeface="Tahoma" pitchFamily="34" charset="0"/>
                  </a:rPr>
                  <a:t> Very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 smtClean="0">
                    <a:latin typeface="Tahoma" pitchFamily="34" charset="0"/>
                  </a:rPr>
                  <a:t>Significant</a:t>
                </a:r>
                <a:endParaRPr lang="en-US" kern="0" dirty="0" smtClean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 rotWithShape="1"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35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 smtClean="0">
                    <a:latin typeface="Tahoma" pitchFamily="34" charset="0"/>
                  </a:rPr>
                  <a:t>Stronger </a:t>
                </a:r>
                <a:r>
                  <a:rPr lang="en-US" kern="0" dirty="0">
                    <a:latin typeface="Tahoma" pitchFamily="34" charset="0"/>
                  </a:rPr>
                  <a:t>Example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 smtClean="0">
                    <a:solidFill>
                      <a:srgbClr val="FF0000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+0.</m:t>
                        </m:r>
                        <m:r>
                          <a:rPr lang="en-US" i="1" kern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solidFill>
                      <a:srgbClr val="5B5249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−0.</m:t>
                        </m:r>
                        <m:r>
                          <a:rPr lang="en-US" i="1" kern="0" smtClean="0">
                            <a:solidFill>
                              <a:srgbClr val="0000C8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endParaRPr lang="en-US" kern="0" dirty="0" smtClean="0">
                  <a:solidFill>
                    <a:srgbClr val="0000C8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 smtClean="0"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 err="1">
                    <a:latin typeface="Tahoma" pitchFamily="34" charset="0"/>
                  </a:rPr>
                  <a:t>DiProPerm</a:t>
                </a:r>
                <a:r>
                  <a:rPr lang="en-US" kern="0" dirty="0">
                    <a:latin typeface="Tahoma" pitchFamily="34" charset="0"/>
                  </a:rPr>
                  <a:t> Very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latin typeface="Tahoma" pitchFamily="34" charset="0"/>
                  </a:rPr>
                  <a:t>Significant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kern="0" dirty="0">
                    <a:latin typeface="Tahoma" pitchFamily="34" charset="0"/>
                  </a:rPr>
                  <a:t>Z-Score Allows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r>
                  <a:rPr lang="en-US" i="1" kern="0" dirty="0">
                    <a:latin typeface="Tahoma" pitchFamily="34" charset="0"/>
                  </a:rPr>
                  <a:t>Comparison</a:t>
                </a: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 smtClean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Font typeface="Wingdings" pitchFamily="2" charset="2"/>
                  <a:buNone/>
                </a:pPr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 rotWithShape="1"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 bwMode="auto">
          <a:xfrm>
            <a:off x="6934200" y="22860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10400" y="2514600"/>
            <a:ext cx="1280287" cy="841177"/>
            <a:chOff x="7010400" y="2514600"/>
            <a:chExt cx="1280287" cy="841177"/>
          </a:xfrm>
        </p:grpSpPr>
        <p:sp>
          <p:nvSpPr>
            <p:cNvPr id="12" name="TextBox 11"/>
            <p:cNvSpPr txBox="1"/>
            <p:nvPr/>
          </p:nvSpPr>
          <p:spPr>
            <a:xfrm>
              <a:off x="7010400" y="3048000"/>
              <a:ext cx="1280287" cy="307777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5B5249"/>
                  </a:solidFill>
                  <a:latin typeface="Tahoma" pitchFamily="34" charset="0"/>
                </a:rPr>
                <a:t>&gt;&gt; 5.4 above</a:t>
              </a:r>
              <a:endParaRPr lang="en-US" sz="1400" dirty="0">
                <a:solidFill>
                  <a:srgbClr val="5B5249"/>
                </a:solidFill>
                <a:latin typeface="Tahoma" pitchFamily="34" charset="0"/>
              </a:endParaRP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 bwMode="auto">
            <a:xfrm flipV="1">
              <a:off x="7010400" y="2514600"/>
              <a:ext cx="609600" cy="687289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6525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eaLnBrk="1" hangingPunct="1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“More 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Distinct”?</a:t>
            </a:r>
          </a:p>
          <a:p>
            <a:pPr eaLnBrk="1" hangingPunct="1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Visually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Separation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 eaLnBrk="1" hangingPunct="1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Thanks to Katie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Hoadley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US" dirty="0"/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4" name="Picture 3" descr="ip12.pdf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27999" r="2358" b="10669"/>
          <a:stretch/>
        </p:blipFill>
        <p:spPr>
          <a:xfrm>
            <a:off x="2455174" y="990600"/>
            <a:ext cx="6688826" cy="372938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4876800" y="3886200"/>
            <a:ext cx="1066800" cy="16002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838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Data Visualizations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6388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/>
              <a:t>Familiar Methods: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/>
              <a:t>Histograms    (1-d Data = Sets of #s)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/>
              <a:t>(Better:  Smooth Version – Kernel Density Est.)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7159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13.pdf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29334" r="2362" b="13334"/>
          <a:stretch/>
        </p:blipFill>
        <p:spPr>
          <a:xfrm>
            <a:off x="1981200" y="838200"/>
            <a:ext cx="7150845" cy="3378895"/>
          </a:xfrm>
          <a:prstGeom prst="rect">
            <a:avLst/>
          </a:prstGeom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eaLnBrk="1" hangingPunct="1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“More </a:t>
            </a:r>
          </a:p>
          <a:p>
            <a:pPr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Distinct”?</a:t>
            </a:r>
          </a:p>
          <a:p>
            <a:pPr eaLnBrk="1" hangingPunct="1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 Statistical Significance!</a:t>
            </a:r>
          </a:p>
          <a:p>
            <a:pPr lvl="0" algn="ctr" eaLnBrk="1" hangingPunct="1">
              <a:lnSpc>
                <a:spcPct val="11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(Reason:  Differing Sample Sizes)</a:t>
            </a:r>
          </a:p>
          <a:p>
            <a:pPr eaLnBrk="1" hangingPunct="1">
              <a:lnSpc>
                <a:spcPct val="110000"/>
              </a:lnSpc>
              <a:buNone/>
            </a:pPr>
            <a:endParaRPr lang="en-US" dirty="0"/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556622" y="3657600"/>
            <a:ext cx="1377578" cy="1905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3182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65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066800"/>
                <a:ext cx="8610600" cy="5410200"/>
              </a:xfrm>
            </p:spPr>
            <p:txBody>
              <a:bodyPr/>
              <a:lstStyle/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Value of </a:t>
                </a:r>
                <a:r>
                  <a:rPr lang="en-US" dirty="0" err="1">
                    <a:solidFill>
                      <a:srgbClr val="000000"/>
                    </a:solidFill>
                    <a:latin typeface="Tahoma"/>
                  </a:rPr>
                  <a:t>DiProPerm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: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q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Visual Impression is Easily Misleading</a:t>
                </a:r>
              </a:p>
              <a:p>
                <a:pPr marL="457200" lvl="0" indent="-457200" algn="ctr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None/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(Onto 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HDLSS </a:t>
                </a: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Projections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,</a:t>
                </a:r>
              </a:p>
              <a:p>
                <a:pPr marL="457200" lvl="0" indent="-457200" algn="ctr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None/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Recall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0,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 Example)</a:t>
                </a: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q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Really Need to Assess Significance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q"/>
                </a:pPr>
                <a:r>
                  <a:rPr lang="en-US" dirty="0" err="1">
                    <a:solidFill>
                      <a:srgbClr val="000000"/>
                    </a:solidFill>
                    <a:latin typeface="Tahoma"/>
                  </a:rPr>
                  <a:t>DiProPerm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used routinely</a:t>
                </a:r>
              </a:p>
              <a:p>
                <a:pPr marL="457200" lvl="0" indent="-457200" algn="ctr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(even for variable selection)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556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066800"/>
                <a:ext cx="8610600" cy="5410200"/>
              </a:xfrm>
              <a:blipFill rotWithShape="1">
                <a:blip r:embed="rId3"/>
                <a:stretch>
                  <a:fillRect l="-1841" t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867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Choice of Direction:</a:t>
            </a:r>
          </a:p>
          <a:p>
            <a:pPr marL="457200" lvl="0" indent="-457200" eaLnBrk="1" hangingPunct="1">
              <a:lnSpc>
                <a:spcPct val="110000"/>
              </a:lnSpc>
              <a:buSzPct val="100000"/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Distance Weighted Discrimination (DWD)</a:t>
            </a:r>
          </a:p>
          <a:p>
            <a:pPr marL="457200" lvl="0" indent="-457200" eaLnBrk="1" hangingPunct="1">
              <a:lnSpc>
                <a:spcPct val="110000"/>
              </a:lnSpc>
              <a:buSzPct val="100000"/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Support Vector Machine (SVM)</a:t>
            </a:r>
          </a:p>
          <a:p>
            <a:pPr marL="457200" lvl="0" indent="-457200" eaLnBrk="1" hangingPunct="1">
              <a:lnSpc>
                <a:spcPct val="110000"/>
              </a:lnSpc>
              <a:buSzPct val="100000"/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Mean Difference</a:t>
            </a:r>
          </a:p>
          <a:p>
            <a:pPr marL="457200" lvl="0" indent="-457200" eaLnBrk="1" hangingPunct="1">
              <a:lnSpc>
                <a:spcPct val="110000"/>
              </a:lnSpc>
              <a:buSzPct val="100000"/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Maximal Data Piling</a:t>
            </a: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4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Choice of 1-d Summary Statistic:</a:t>
            </a:r>
          </a:p>
          <a:p>
            <a:pPr marL="457200" lvl="0" indent="-457200" eaLnBrk="1" hangingPunct="1">
              <a:lnSpc>
                <a:spcPct val="11000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2-sample t-stat</a:t>
            </a:r>
          </a:p>
          <a:p>
            <a:pPr marL="457200" lvl="0" indent="-457200" eaLnBrk="1" hangingPunct="1">
              <a:lnSpc>
                <a:spcPct val="11000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Mean difference</a:t>
            </a:r>
          </a:p>
          <a:p>
            <a:pPr marL="457200" lvl="0" indent="-457200" eaLnBrk="1" hangingPunct="1">
              <a:lnSpc>
                <a:spcPct val="11000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Median difference</a:t>
            </a:r>
          </a:p>
          <a:p>
            <a:pPr marL="457200" lvl="0" indent="-457200" eaLnBrk="1" hangingPunct="1">
              <a:lnSpc>
                <a:spcPct val="11000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Area Under ROC Curve</a:t>
            </a:r>
          </a:p>
          <a:p>
            <a:pPr marL="457200" lvl="0" indent="-457200" eaLnBrk="1" hangingPunct="1">
              <a:lnSpc>
                <a:spcPct val="110000"/>
              </a:lnSpc>
              <a:buSzPct val="100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62400" y="1752600"/>
            <a:ext cx="4522739" cy="914400"/>
            <a:chOff x="3962400" y="1752600"/>
            <a:chExt cx="4522739" cy="914400"/>
          </a:xfrm>
        </p:grpSpPr>
        <p:sp>
          <p:nvSpPr>
            <p:cNvPr id="3" name="TextBox 2"/>
            <p:cNvSpPr txBox="1"/>
            <p:nvPr/>
          </p:nvSpPr>
          <p:spPr>
            <a:xfrm>
              <a:off x="6553200" y="1752600"/>
              <a:ext cx="1931939" cy="830997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7030A0"/>
                  </a:solidFill>
                </a:rPr>
                <a:t>Surprising </a:t>
              </a:r>
            </a:p>
            <a:p>
              <a:r>
                <a:rPr lang="en-US" sz="2400" dirty="0" smtClean="0">
                  <a:solidFill>
                    <a:srgbClr val="7030A0"/>
                  </a:solidFill>
                </a:rPr>
                <a:t>Comparison </a:t>
              </a:r>
            </a:p>
          </p:txBody>
        </p:sp>
        <p:cxnSp>
          <p:nvCxnSpPr>
            <p:cNvPr id="5" name="Straight Arrow Connector 4"/>
            <p:cNvCxnSpPr>
              <a:stCxn id="3" idx="1"/>
            </p:cNvCxnSpPr>
            <p:nvPr/>
          </p:nvCxnSpPr>
          <p:spPr>
            <a:xfrm flipH="1" flipV="1">
              <a:off x="3962400" y="2057401"/>
              <a:ext cx="2590800" cy="11069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3" idx="1"/>
            </p:cNvCxnSpPr>
            <p:nvPr/>
          </p:nvCxnSpPr>
          <p:spPr>
            <a:xfrm flipH="1">
              <a:off x="3962400" y="2168099"/>
              <a:ext cx="2590800" cy="49890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011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/>
              <a:t>Object Oriented Data Analysis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dirty="0"/>
          </a:p>
          <a:p>
            <a:pPr marL="0" indent="0" eaLnBrk="1" hangingPunct="1">
              <a:buNone/>
            </a:pPr>
            <a:r>
              <a:rPr lang="en-US" dirty="0" smtClean="0"/>
              <a:t>Advertisement:</a:t>
            </a:r>
          </a:p>
          <a:p>
            <a:pPr marL="0" indent="0" algn="ctr" eaLnBrk="1" hangingPunct="1">
              <a:buNone/>
            </a:pPr>
            <a:r>
              <a:rPr lang="en-US" dirty="0" smtClean="0"/>
              <a:t>Will Offer OODA Course </a:t>
            </a:r>
          </a:p>
          <a:p>
            <a:pPr marL="0" indent="0" algn="ctr" eaLnBrk="1" hangingPunct="1">
              <a:buNone/>
            </a:pPr>
            <a:r>
              <a:rPr lang="en-US" dirty="0" smtClean="0"/>
              <a:t>Perhaps Next Fall, 2021</a:t>
            </a:r>
          </a:p>
          <a:p>
            <a:pPr marL="0" indent="0" algn="ctr" eaLnBrk="1" hangingPunct="1">
              <a:buNone/>
            </a:pPr>
            <a:r>
              <a:rPr lang="en-US" dirty="0" smtClean="0"/>
              <a:t>STOR 881</a:t>
            </a:r>
          </a:p>
          <a:p>
            <a:pPr marL="0" indent="0" algn="ctr" eaLnBrk="1" hangingPunct="1">
              <a:buNone/>
            </a:pPr>
            <a:endParaRPr lang="en-US" dirty="0"/>
          </a:p>
          <a:p>
            <a:pPr marL="0" indent="0" algn="ctr" eaLnBrk="1" hangingPunct="1">
              <a:buNone/>
            </a:pPr>
            <a:endParaRPr lang="en-US" dirty="0" smtClean="0"/>
          </a:p>
          <a:p>
            <a:pPr marL="0" indent="0" algn="ctr" eaLnBrk="1" hangingPunct="1">
              <a:buNone/>
            </a:pPr>
            <a:r>
              <a:rPr lang="en-US" dirty="0" smtClean="0"/>
              <a:t>Will Look More Deeply at These</a:t>
            </a:r>
          </a:p>
          <a:p>
            <a:pPr marL="0" indent="0" algn="ctr" eaLnBrk="1" hangingPunct="1">
              <a:buNone/>
            </a:pPr>
            <a:r>
              <a:rPr lang="en-US" dirty="0" smtClean="0"/>
              <a:t>And Many More Things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0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 points by </a:t>
            </a:r>
            <a:r>
              <a:rPr lang="en-US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 bars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are data “more dense”?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66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2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</a:t>
            </a:r>
            <a:r>
              <a:rPr 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probability mass 1/n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at each point</a:t>
            </a:r>
            <a:endParaRPr lang="en-US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 piece of “density”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8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76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86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 </a:t>
            </a:r>
            <a:r>
              <a:rPr 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pieces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estimate </a:t>
            </a:r>
            <a:r>
              <a:rPr lang="en-US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</a:t>
            </a:r>
          </a:p>
          <a:p>
            <a:pPr marL="711200" indent="-7112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3 modes (rock sources)</a:t>
            </a:r>
          </a:p>
          <a:p>
            <a:pPr marL="711200" indent="-7112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7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7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Data Visualizations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6388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/>
              <a:t>Familiar Methods: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/>
              <a:t>Histograms    (1-d Data = Sets of #s)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/>
              <a:t>(Better:  Smooth Version – Kernel Density Est.)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 smtClean="0"/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/>
              <a:t>Scatterplots     (2-d Data = pairs of #s)</a:t>
            </a:r>
            <a:endParaRPr lang="en-US" dirty="0"/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8905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Visualization Challenge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6388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/>
              <a:t>Higher Dimensions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/>
              <a:t>Approaches: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 Low </a:t>
            </a:r>
            <a:r>
              <a:rPr lang="en-US" dirty="0" err="1" smtClean="0"/>
              <a:t>dim’al</a:t>
            </a:r>
            <a:r>
              <a:rPr lang="en-US" dirty="0" smtClean="0"/>
              <a:t> Projections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 On Directions of Interest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 Scatter Plot Matrices</a:t>
            </a:r>
            <a:endParaRPr lang="en-US" dirty="0"/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5063692" y="1636693"/>
            <a:ext cx="3623108" cy="2097107"/>
            <a:chOff x="5063692" y="1636693"/>
            <a:chExt cx="3623108" cy="2097107"/>
          </a:xfrm>
        </p:grpSpPr>
        <p:sp>
          <p:nvSpPr>
            <p:cNvPr id="2" name="TextBox 1"/>
            <p:cNvSpPr txBox="1"/>
            <p:nvPr/>
          </p:nvSpPr>
          <p:spPr>
            <a:xfrm>
              <a:off x="5063692" y="1636693"/>
              <a:ext cx="362310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Many Choices Here,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Will Consider Several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4" name="Straight Arrow Connector 3"/>
            <p:cNvCxnSpPr>
              <a:stCxn id="2" idx="2"/>
            </p:cNvCxnSpPr>
            <p:nvPr/>
          </p:nvCxnSpPr>
          <p:spPr>
            <a:xfrm flipH="1">
              <a:off x="5063692" y="2590800"/>
              <a:ext cx="1811554" cy="11430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555208" y="4953000"/>
            <a:ext cx="3988592" cy="1534418"/>
            <a:chOff x="3555208" y="4953000"/>
            <a:chExt cx="3988592" cy="1534418"/>
          </a:xfrm>
        </p:grpSpPr>
        <p:sp>
          <p:nvSpPr>
            <p:cNvPr id="6" name="TextBox 5"/>
            <p:cNvSpPr txBox="1"/>
            <p:nvPr/>
          </p:nvSpPr>
          <p:spPr>
            <a:xfrm>
              <a:off x="3555208" y="5410200"/>
              <a:ext cx="398859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Useful Combination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of Multiple Directions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>
              <a:stCxn id="6" idx="0"/>
            </p:cNvCxnSpPr>
            <p:nvPr/>
          </p:nvCxnSpPr>
          <p:spPr>
            <a:xfrm flipH="1" flipV="1">
              <a:off x="4191000" y="4953000"/>
              <a:ext cx="1358504" cy="4572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150702" y="4038600"/>
            <a:ext cx="39170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Common &amp; Useful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Directions From Principal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Component Analysis (PCA)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883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Data Visualizations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6388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/>
              <a:t>Terrible Approach:   Look at .txt file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882" t="24540" r="4902" b="12479"/>
          <a:stretch/>
        </p:blipFill>
        <p:spPr>
          <a:xfrm>
            <a:off x="1143000" y="2209800"/>
            <a:ext cx="6934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36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818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125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381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445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876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289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08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663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62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179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Data Visualizations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6388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/>
              <a:t>Almost as bad:   Look at .</a:t>
            </a:r>
            <a:r>
              <a:rPr lang="en-US" dirty="0" err="1" smtClean="0"/>
              <a:t>xls</a:t>
            </a:r>
            <a:r>
              <a:rPr lang="en-US" dirty="0" smtClean="0"/>
              <a:t> file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3493"/>
          <a:stretch/>
        </p:blipFill>
        <p:spPr>
          <a:xfrm>
            <a:off x="304800" y="1981200"/>
            <a:ext cx="85248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51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468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81600" y="4260812"/>
            <a:ext cx="3512419" cy="1980082"/>
            <a:chOff x="5181600" y="4260812"/>
            <a:chExt cx="3512419" cy="1980082"/>
          </a:xfrm>
        </p:grpSpPr>
        <p:sp>
          <p:nvSpPr>
            <p:cNvPr id="5" name="TextBox 4"/>
            <p:cNvSpPr txBox="1"/>
            <p:nvPr/>
          </p:nvSpPr>
          <p:spPr>
            <a:xfrm>
              <a:off x="7342367" y="5040565"/>
              <a:ext cx="135165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and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nd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Directions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Of Maximal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Variation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5181600" y="5257800"/>
              <a:ext cx="2209800" cy="2286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5867400" y="4260812"/>
              <a:ext cx="2286000" cy="850824"/>
            </a:xfrm>
            <a:prstGeom prst="straightConnector1">
              <a:avLst/>
            </a:prstGeom>
            <a:ln w="1270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800036" y="5334000"/>
            <a:ext cx="27051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These 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Axes in PCA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482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Scatterplot Matrix View</a:t>
            </a:r>
            <a:endParaRPr lang="en-US" altLang="en-US" dirty="0"/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PCA </a:t>
            </a:r>
          </a:p>
          <a:p>
            <a:pPr marL="0" indent="0" algn="l"/>
            <a:r>
              <a:rPr lang="en-US" altLang="en-US" dirty="0" smtClean="0"/>
              <a:t>Scatterplot</a:t>
            </a:r>
          </a:p>
          <a:p>
            <a:pPr marL="0" indent="0" algn="l"/>
            <a:r>
              <a:rPr lang="en-US" altLang="en-US" dirty="0" smtClean="0"/>
              <a:t>View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547" t="6052" r="14778" b="6052"/>
          <a:stretch/>
        </p:blipFill>
        <p:spPr bwMode="auto">
          <a:xfrm>
            <a:off x="2667000" y="1546225"/>
            <a:ext cx="6477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047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547" t="6052" r="14778" b="6052"/>
          <a:stretch/>
        </p:blipFill>
        <p:spPr bwMode="auto">
          <a:xfrm>
            <a:off x="2667000" y="1546225"/>
            <a:ext cx="6477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Scatterplot Matrix View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PCA </a:t>
            </a:r>
          </a:p>
          <a:p>
            <a:pPr marL="0" indent="0" algn="l"/>
            <a:r>
              <a:rPr lang="en-US" altLang="en-US" dirty="0" smtClean="0"/>
              <a:t>Scatterplot</a:t>
            </a:r>
          </a:p>
          <a:p>
            <a:pPr marL="0" indent="0" algn="l"/>
            <a:r>
              <a:rPr lang="en-US" altLang="en-US" dirty="0" smtClean="0"/>
              <a:t>View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1-d Projections</a:t>
            </a:r>
          </a:p>
          <a:p>
            <a:pPr marL="0" indent="0" algn="l"/>
            <a:r>
              <a:rPr lang="en-US" altLang="en-US" dirty="0" smtClean="0"/>
              <a:t>On Diagonal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/>
              <a:t>(jitter plot</a:t>
            </a:r>
          </a:p>
          <a:p>
            <a:pPr marL="0" indent="0" algn="l"/>
            <a:r>
              <a:rPr lang="en-US" altLang="en-US" dirty="0"/>
              <a:t>    &amp; KDE)</a:t>
            </a:r>
          </a:p>
          <a:p>
            <a:pPr marL="0" indent="0" algn="l"/>
            <a:endParaRPr lang="en-US" altLang="en-US" dirty="0" smtClean="0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2514600" y="2514600"/>
            <a:ext cx="990600" cy="2209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2514600" y="4724400"/>
            <a:ext cx="3886200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2514600" y="3657600"/>
            <a:ext cx="2590800" cy="1066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2514600" y="4724400"/>
            <a:ext cx="5562600" cy="1295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13515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tx1"/>
            </a:gs>
            <a:gs pos="100000">
              <a:srgbClr val="C8C8FF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Marginal Distribution Plots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Ideas: 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For Each Variable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Study 1-d Distributions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SimultaneousViews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Jitter Plots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Smooth Histograms (Kernel Density Est’s)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8546" t="6052" r="50000" b="47505"/>
          <a:stretch/>
        </p:blipFill>
        <p:spPr bwMode="auto">
          <a:xfrm>
            <a:off x="3378790" y="0"/>
            <a:ext cx="5765210" cy="456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3276600" y="1066800"/>
            <a:ext cx="3733800" cy="3494224"/>
            <a:chOff x="3276600" y="1066800"/>
            <a:chExt cx="3733800" cy="3494224"/>
          </a:xfrm>
        </p:grpSpPr>
        <p:cxnSp>
          <p:nvCxnSpPr>
            <p:cNvPr id="3" name="Straight Arrow Connector 2"/>
            <p:cNvCxnSpPr/>
            <p:nvPr/>
          </p:nvCxnSpPr>
          <p:spPr>
            <a:xfrm flipV="1">
              <a:off x="3276600" y="1066800"/>
              <a:ext cx="2209800" cy="3494224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3276600" y="3276600"/>
              <a:ext cx="3733800" cy="1284424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267200" y="1600200"/>
            <a:ext cx="3429000" cy="3494224"/>
            <a:chOff x="2971800" y="1066800"/>
            <a:chExt cx="3429000" cy="3494224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2971800" y="1066800"/>
              <a:ext cx="304800" cy="3494224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3276600" y="3276600"/>
              <a:ext cx="3124200" cy="1284424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281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547" t="6052" r="14778" b="6052"/>
          <a:stretch/>
        </p:blipFill>
        <p:spPr bwMode="auto">
          <a:xfrm>
            <a:off x="2667000" y="1546225"/>
            <a:ext cx="6477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Scatterplot Matrix View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PCA </a:t>
            </a:r>
          </a:p>
          <a:p>
            <a:pPr marL="0" indent="0" algn="l"/>
            <a:r>
              <a:rPr lang="en-US" altLang="en-US" dirty="0" smtClean="0"/>
              <a:t>Scatterplot</a:t>
            </a:r>
          </a:p>
          <a:p>
            <a:pPr marL="0" indent="0" algn="l"/>
            <a:r>
              <a:rPr lang="en-US" altLang="en-US" dirty="0" smtClean="0"/>
              <a:t>View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2-d Projections</a:t>
            </a:r>
          </a:p>
          <a:p>
            <a:pPr marL="0" indent="0" algn="l"/>
            <a:r>
              <a:rPr lang="en-US" altLang="en-US" dirty="0" smtClean="0"/>
              <a:t>Off Diagonal</a:t>
            </a:r>
          </a:p>
        </p:txBody>
      </p:sp>
    </p:spTree>
    <p:extLst>
      <p:ext uri="{BB962C8B-B14F-4D97-AF65-F5344CB8AC3E}">
        <p14:creationId xmlns:p14="http://schemas.microsoft.com/office/powerpoint/2010/main" val="3598657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547" t="6052" r="14778" b="6052"/>
          <a:stretch/>
        </p:blipFill>
        <p:spPr bwMode="auto">
          <a:xfrm>
            <a:off x="2667000" y="1546225"/>
            <a:ext cx="6477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Scatterplot Matrix View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PCA </a:t>
            </a:r>
          </a:p>
          <a:p>
            <a:pPr marL="0" indent="0" algn="l"/>
            <a:r>
              <a:rPr lang="en-US" altLang="en-US" dirty="0" smtClean="0"/>
              <a:t>Scatterplot</a:t>
            </a:r>
          </a:p>
          <a:p>
            <a:pPr marL="0" indent="0" algn="l"/>
            <a:r>
              <a:rPr lang="en-US" altLang="en-US" dirty="0" smtClean="0"/>
              <a:t>View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>
                <a:solidFill>
                  <a:srgbClr val="FF00FF"/>
                </a:solidFill>
              </a:rPr>
              <a:t>Note Common</a:t>
            </a:r>
          </a:p>
          <a:p>
            <a:pPr marL="0" indent="0" algn="l"/>
            <a:r>
              <a:rPr lang="en-US" altLang="en-US" dirty="0" smtClean="0">
                <a:solidFill>
                  <a:srgbClr val="FF00FF"/>
                </a:solidFill>
              </a:rPr>
              <a:t>Axes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3124200" y="2667000"/>
            <a:ext cx="1066800" cy="0"/>
          </a:xfrm>
          <a:prstGeom prst="line">
            <a:avLst/>
          </a:prstGeom>
          <a:noFill/>
          <a:ln w="76200" cap="flat" cmpd="sng" algn="ctr">
            <a:solidFill>
              <a:srgbClr val="FF00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4648200" y="1752600"/>
            <a:ext cx="0" cy="914400"/>
          </a:xfrm>
          <a:prstGeom prst="line">
            <a:avLst/>
          </a:prstGeom>
          <a:noFill/>
          <a:ln w="76200" cap="flat" cmpd="sng" algn="ctr">
            <a:solidFill>
              <a:srgbClr val="FF00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6248400" y="1752600"/>
            <a:ext cx="0" cy="914400"/>
          </a:xfrm>
          <a:prstGeom prst="line">
            <a:avLst/>
          </a:prstGeom>
          <a:noFill/>
          <a:ln w="76200" cap="flat" cmpd="sng" algn="ctr">
            <a:solidFill>
              <a:srgbClr val="FF00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848600" y="1752600"/>
            <a:ext cx="0" cy="914400"/>
          </a:xfrm>
          <a:prstGeom prst="line">
            <a:avLst/>
          </a:prstGeom>
          <a:noFill/>
          <a:ln w="76200" cap="flat" cmpd="sng" algn="ctr">
            <a:solidFill>
              <a:srgbClr val="FF00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124200" y="3962400"/>
            <a:ext cx="1066800" cy="0"/>
          </a:xfrm>
          <a:prstGeom prst="line">
            <a:avLst/>
          </a:prstGeom>
          <a:noFill/>
          <a:ln w="76200" cap="flat" cmpd="sng" algn="ctr">
            <a:solidFill>
              <a:srgbClr val="FF00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3124200" y="5257800"/>
            <a:ext cx="1066800" cy="0"/>
          </a:xfrm>
          <a:prstGeom prst="line">
            <a:avLst/>
          </a:prstGeom>
          <a:noFill/>
          <a:ln w="76200" cap="flat" cmpd="sng" algn="ctr">
            <a:solidFill>
              <a:srgbClr val="FF00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3124200" y="6553200"/>
            <a:ext cx="1066800" cy="0"/>
          </a:xfrm>
          <a:prstGeom prst="line">
            <a:avLst/>
          </a:prstGeom>
          <a:noFill/>
          <a:ln w="76200" cap="flat" cmpd="sng" algn="ctr">
            <a:solidFill>
              <a:srgbClr val="FF00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39042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547" t="6052" r="14778" b="6052"/>
          <a:stretch/>
        </p:blipFill>
        <p:spPr bwMode="auto">
          <a:xfrm>
            <a:off x="2667000" y="1546225"/>
            <a:ext cx="6477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Scatterplot Matrix View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PCA </a:t>
            </a:r>
          </a:p>
          <a:p>
            <a:pPr marL="0" indent="0" algn="l"/>
            <a:r>
              <a:rPr lang="en-US" altLang="en-US" dirty="0" smtClean="0"/>
              <a:t>Scatterplot</a:t>
            </a:r>
          </a:p>
          <a:p>
            <a:pPr marL="0" indent="0" algn="l"/>
            <a:r>
              <a:rPr lang="en-US" altLang="en-US" dirty="0" smtClean="0"/>
              <a:t>View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>
                <a:solidFill>
                  <a:srgbClr val="00B050"/>
                </a:solidFill>
              </a:rPr>
              <a:t>Note Common</a:t>
            </a:r>
          </a:p>
          <a:p>
            <a:pPr marL="0" indent="0" algn="l"/>
            <a:r>
              <a:rPr lang="en-US" altLang="en-US" dirty="0" smtClean="0">
                <a:solidFill>
                  <a:srgbClr val="00B050"/>
                </a:solidFill>
              </a:rPr>
              <a:t>Axes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648200" y="2667000"/>
            <a:ext cx="1066800" cy="0"/>
          </a:xfrm>
          <a:prstGeom prst="line">
            <a:avLst/>
          </a:prstGeom>
          <a:noFill/>
          <a:ln w="762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4648200" y="3962400"/>
            <a:ext cx="1066800" cy="0"/>
          </a:xfrm>
          <a:prstGeom prst="line">
            <a:avLst/>
          </a:prstGeom>
          <a:noFill/>
          <a:ln w="762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248400" y="3124200"/>
            <a:ext cx="0" cy="838200"/>
          </a:xfrm>
          <a:prstGeom prst="line">
            <a:avLst/>
          </a:prstGeom>
          <a:noFill/>
          <a:ln w="762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7848600" y="3124200"/>
            <a:ext cx="0" cy="838200"/>
          </a:xfrm>
          <a:prstGeom prst="line">
            <a:avLst/>
          </a:prstGeom>
          <a:noFill/>
          <a:ln w="762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048000" y="3124200"/>
            <a:ext cx="0" cy="838200"/>
          </a:xfrm>
          <a:prstGeom prst="line">
            <a:avLst/>
          </a:prstGeom>
          <a:noFill/>
          <a:ln w="762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4648200" y="5257800"/>
            <a:ext cx="1066800" cy="0"/>
          </a:xfrm>
          <a:prstGeom prst="line">
            <a:avLst/>
          </a:prstGeom>
          <a:noFill/>
          <a:ln w="762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4648200" y="6553200"/>
            <a:ext cx="1066800" cy="0"/>
          </a:xfrm>
          <a:prstGeom prst="line">
            <a:avLst/>
          </a:prstGeom>
          <a:noFill/>
          <a:ln w="762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62444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547" t="6052" r="14778" b="6052"/>
          <a:stretch/>
        </p:blipFill>
        <p:spPr bwMode="auto">
          <a:xfrm>
            <a:off x="2667000" y="1546225"/>
            <a:ext cx="6477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Scatterplot Matrix View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9550"/>
            <a:ext cx="8574089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PCA </a:t>
            </a:r>
          </a:p>
          <a:p>
            <a:pPr marL="0" indent="0" algn="l"/>
            <a:r>
              <a:rPr lang="en-US" altLang="en-US" dirty="0" smtClean="0"/>
              <a:t>Scatterplot</a:t>
            </a:r>
          </a:p>
          <a:p>
            <a:pPr marL="0" indent="0" algn="l"/>
            <a:r>
              <a:rPr lang="en-US" altLang="en-US" dirty="0" smtClean="0"/>
              <a:t>View</a:t>
            </a:r>
          </a:p>
          <a:p>
            <a:pPr marL="0" indent="0" algn="l"/>
            <a:r>
              <a:rPr lang="en-US" altLang="en-US" dirty="0" smtClean="0"/>
              <a:t>Think: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Front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Side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Top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Rotations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2209800" y="2590800"/>
            <a:ext cx="2514600" cy="1529556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1981200" y="3810000"/>
            <a:ext cx="4343400" cy="1524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2057400" y="2590800"/>
            <a:ext cx="4343400" cy="21336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4267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76200" y="1479550"/>
                <a:ext cx="8269288" cy="5226050"/>
              </a:xfrm>
            </p:spPr>
            <p:txBody>
              <a:bodyPr/>
              <a:lstStyle/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Alternate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View: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Curve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Overlay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𝑙𝑜𝑔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10</m:t>
                        </m:r>
                      </m:sub>
                    </m:sSub>
                  </m:oMath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counts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scale)</a:t>
                </a: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6200" y="1479550"/>
                <a:ext cx="8269288" cy="5226050"/>
              </a:xfrm>
              <a:blipFill>
                <a:blip r:embed="rId3"/>
                <a:stretch>
                  <a:fillRect l="-1917" t="-1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4200" y="1676400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Relationship Between Curves?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2199382"/>
            <a:ext cx="2159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Build Tools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Explore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63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 smtClean="0"/>
              <a:t>Main Idea:  </a:t>
            </a:r>
          </a:p>
          <a:p>
            <a:pPr>
              <a:lnSpc>
                <a:spcPct val="200000"/>
              </a:lnSpc>
            </a:pPr>
            <a:r>
              <a:rPr lang="en-US" dirty="0"/>
              <a:t> </a:t>
            </a:r>
            <a:r>
              <a:rPr lang="en-US" dirty="0" smtClean="0"/>
              <a:t>Look at Full </a:t>
            </a:r>
            <a:r>
              <a:rPr lang="en-US" u="sng" dirty="0" smtClean="0"/>
              <a:t>Data Matrix</a:t>
            </a:r>
            <a:r>
              <a:rPr lang="en-US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en-US" dirty="0"/>
              <a:t> </a:t>
            </a:r>
            <a:r>
              <a:rPr lang="en-US" dirty="0" smtClean="0"/>
              <a:t>As an </a:t>
            </a:r>
            <a:r>
              <a:rPr lang="en-US" i="1" dirty="0" smtClean="0"/>
              <a:t>Image</a:t>
            </a:r>
            <a:r>
              <a:rPr lang="en-US" dirty="0" smtClean="0"/>
              <a:t> (Rectangular Array of “Pixels”)</a:t>
            </a:r>
          </a:p>
          <a:p>
            <a:pPr>
              <a:lnSpc>
                <a:spcPct val="200000"/>
              </a:lnSpc>
            </a:pPr>
            <a:r>
              <a:rPr lang="en-US" dirty="0"/>
              <a:t> </a:t>
            </a:r>
            <a:r>
              <a:rPr lang="en-US" dirty="0" smtClean="0"/>
              <a:t>Coding Values with Colors (Gray Levels)</a:t>
            </a:r>
          </a:p>
        </p:txBody>
      </p:sp>
    </p:spTree>
    <p:extLst>
      <p:ext uri="{BB962C8B-B14F-4D97-AF65-F5344CB8AC3E}">
        <p14:creationId xmlns:p14="http://schemas.microsoft.com/office/powerpoint/2010/main" val="2398642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Often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Useful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Population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View: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PCA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Scores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2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Suggestion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Of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???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8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Suggestion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Of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Which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Are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These?</a:t>
            </a:r>
          </a:p>
        </p:txBody>
      </p:sp>
      <p:sp>
        <p:nvSpPr>
          <p:cNvPr id="6" name="Oval 5"/>
          <p:cNvSpPr/>
          <p:nvPr/>
        </p:nvSpPr>
        <p:spPr>
          <a:xfrm>
            <a:off x="4038600" y="22860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191000" y="1752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48200" y="2133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44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Manually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“Brush”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Clusters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/>
          <a:stretch>
            <a:fillRect/>
          </a:stretch>
        </p:blipFill>
        <p:spPr bwMode="auto">
          <a:xfrm>
            <a:off x="2047875" y="1179513"/>
            <a:ext cx="7096125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Manually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Brush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Clear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Alternate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Splicing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7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5226050"/>
              </a:xfrm>
            </p:spPr>
            <p:txBody>
              <a:bodyPr/>
              <a:lstStyle/>
              <a:p>
                <a:pPr algn="l" eaLnBrk="1" hangingPunct="1">
                  <a:lnSpc>
                    <a:spcPct val="150000"/>
                  </a:lnSpc>
                  <a:buFont typeface="Wingdings" pitchFamily="2" charset="2"/>
                  <a:buNone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Important Points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itchFamily="2" charset="2"/>
                  <a:buChar char="ü"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PCA found </a:t>
                </a:r>
                <a:r>
                  <a:rPr lang="en-US" i="1" dirty="0" smtClean="0">
                    <a:latin typeface="Arial" pitchFamily="34" charset="0"/>
                    <a:cs typeface="Arial" pitchFamily="34" charset="0"/>
                  </a:rPr>
                  <a:t>Important Structure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itchFamily="2" charset="2"/>
                  <a:buChar char="ü"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Non-Gaussian in Nature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itchFamily="2" charset="2"/>
                  <a:buChar char="ü"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In </a:t>
                </a:r>
                <a:r>
                  <a:rPr lang="en-US" dirty="0" smtClean="0">
                    <a:solidFill>
                      <a:srgbClr val="00B050"/>
                    </a:solidFill>
                    <a:latin typeface="Arial" pitchFamily="34" charset="0"/>
                    <a:cs typeface="Arial" pitchFamily="34" charset="0"/>
                  </a:rPr>
                  <a:t>High Dimensional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Data Analysis</a:t>
                </a:r>
              </a:p>
              <a:p>
                <a:pPr marL="0" indent="0" algn="ctr" eaLnBrk="1" hangingPunct="1">
                  <a:lnSpc>
                    <a:spcPct val="150000"/>
                  </a:lnSpc>
                  <a:buClrTx/>
                  <a:buSzPct val="10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=1709</m:t>
                      </m:r>
                    </m:oMath>
                  </m:oMathPara>
                </a14:m>
                <a:endParaRPr 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5226050"/>
              </a:xfrm>
              <a:blipFill>
                <a:blip r:embed="rId3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Consequences:</a:t>
            </a:r>
          </a:p>
          <a:p>
            <a:pPr algn="l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Led to Development of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SigFuge</a:t>
            </a:r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Whole Genome Scan Found Interesting Genes</a:t>
            </a:r>
          </a:p>
          <a:p>
            <a:pPr algn="l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Published in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Kimes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et al (2014)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8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Often Crucial Question:</a:t>
            </a:r>
          </a:p>
          <a:p>
            <a:pPr marL="0" indent="0" algn="ctr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When are clusters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really there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0" indent="0" algn="ctr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Useful Method:     </a:t>
            </a:r>
            <a:r>
              <a:rPr lang="en-US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SigClust</a:t>
            </a:r>
            <a:endPara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Will Investigate in Detail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RNAseq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Example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2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838200"/>
                <a:ext cx="8534400" cy="5135563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Larger Example: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dirty="0" smtClean="0"/>
                  <a:t>,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=20,000</m:t>
                    </m:r>
                  </m:oMath>
                </a14:m>
                <a:endParaRPr lang="en-US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Major Issue:  Most Computer Displays </a:t>
                </a:r>
                <a:r>
                  <a:rPr lang="en-US" dirty="0"/>
                  <a:t>H</a:t>
                </a:r>
                <a:r>
                  <a:rPr lang="en-US" dirty="0" smtClean="0"/>
                  <a:t>ave </a:t>
                </a:r>
                <a:r>
                  <a:rPr lang="en-US" dirty="0"/>
                  <a:t>O</a:t>
                </a:r>
                <a:r>
                  <a:rPr lang="en-US" dirty="0" smtClean="0"/>
                  <a:t>nly a </a:t>
                </a:r>
                <a:r>
                  <a:rPr lang="en-US" dirty="0"/>
                  <a:t>F</a:t>
                </a:r>
                <a:r>
                  <a:rPr lang="en-US" dirty="0" smtClean="0"/>
                  <a:t>ew </a:t>
                </a:r>
                <a:r>
                  <a:rPr lang="en-US" dirty="0"/>
                  <a:t>T</a:t>
                </a:r>
                <a:r>
                  <a:rPr lang="en-US" dirty="0" smtClean="0"/>
                  <a:t>housand Pixels of Resolution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So </a:t>
                </a:r>
                <a:r>
                  <a:rPr lang="en-US" u="sng" dirty="0" smtClean="0"/>
                  <a:t>Cannot</a:t>
                </a:r>
                <a:r>
                  <a:rPr lang="en-US" dirty="0" smtClean="0"/>
                  <a:t> See Full Matrix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Most Displays Compensate With Ad Hoc Rules Designed for Text and Natural Images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i="1" dirty="0" smtClean="0"/>
                  <a:t>Can</a:t>
                </a:r>
                <a:r>
                  <a:rPr lang="en-US" dirty="0" smtClean="0"/>
                  <a:t> Miss Important Aspects of the Data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838200"/>
                <a:ext cx="8534400" cy="5135563"/>
              </a:xfrm>
              <a:blipFill>
                <a:blip r:embed="rId2"/>
                <a:stretch>
                  <a:fillRect l="-1786" b="-11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3278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838200"/>
                <a:ext cx="8534400" cy="5135563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Larger Example: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dirty="0" smtClean="0"/>
                  <a:t>,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=20,000</m:t>
                    </m:r>
                  </m:oMath>
                </a14:m>
                <a:endParaRPr lang="en-US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Simple Approach Here:   Study 1</a:t>
                </a:r>
                <a:r>
                  <a:rPr lang="en-US" baseline="30000" dirty="0" smtClean="0"/>
                  <a:t>st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en-US" dirty="0" smtClean="0"/>
                  <a:t> Rows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Looks Totally Random?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Have Done Both Column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And Row Clustering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838200"/>
                <a:ext cx="8534400" cy="5135563"/>
              </a:xfrm>
              <a:blipFill>
                <a:blip r:embed="rId2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866" t="40152" r="25492" b="5306"/>
          <a:stretch/>
        </p:blipFill>
        <p:spPr>
          <a:xfrm>
            <a:off x="5105400" y="2643808"/>
            <a:ext cx="4038600" cy="421419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248400" y="228600"/>
            <a:ext cx="2805380" cy="1828800"/>
            <a:chOff x="6248400" y="228600"/>
            <a:chExt cx="2805380" cy="1828800"/>
          </a:xfrm>
        </p:grpSpPr>
        <p:sp>
          <p:nvSpPr>
            <p:cNvPr id="6" name="TextBox 5"/>
            <p:cNvSpPr txBox="1"/>
            <p:nvPr/>
          </p:nvSpPr>
          <p:spPr>
            <a:xfrm>
              <a:off x="7010400" y="228600"/>
              <a:ext cx="20433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Will See OK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For </a:t>
              </a:r>
              <a:r>
                <a:rPr kumimoji="0" lang="en-US" sz="2400" b="0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This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Data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>
              <a:stCxn id="6" idx="1"/>
            </p:cNvCxnSpPr>
            <p:nvPr/>
          </p:nvCxnSpPr>
          <p:spPr>
            <a:xfrm flipH="1">
              <a:off x="6248400" y="644099"/>
              <a:ext cx="762000" cy="141330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5631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884237"/>
                <a:ext cx="8534400" cy="5135563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Some Principles: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For Nonnegative Data (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. e.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Gray Level is Informative (&amp; Not Distracting)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884237"/>
                <a:ext cx="8534400" cy="5135563"/>
              </a:xfrm>
              <a:blipFill>
                <a:blip r:embed="rId2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24" t="77273" r="68353" b="5304"/>
          <a:stretch/>
        </p:blipFill>
        <p:spPr>
          <a:xfrm>
            <a:off x="76200" y="3771331"/>
            <a:ext cx="3124200" cy="3086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0" y="3733800"/>
            <a:ext cx="4152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 Advocate a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700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5257800"/>
            <a:ext cx="4819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Borland &amp; Taylor (2007)  Disagree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Over Perceptual Interpretation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(What Is Equally Spaced ???)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4495800"/>
            <a:ext cx="381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Gives “Greater Range”???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14400" y="914400"/>
            <a:ext cx="8102989" cy="1600200"/>
            <a:chOff x="914400" y="914400"/>
            <a:chExt cx="8102989" cy="1600200"/>
          </a:xfrm>
        </p:grpSpPr>
        <p:sp>
          <p:nvSpPr>
            <p:cNvPr id="8" name="TextBox 7"/>
            <p:cNvSpPr txBox="1"/>
            <p:nvPr/>
          </p:nvSpPr>
          <p:spPr>
            <a:xfrm>
              <a:off x="3429000" y="914400"/>
              <a:ext cx="55883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Actually Gray Level Is Also Good For: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“No Pivotal Value (e.g. 0) To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HighLight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”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4400" y="1905000"/>
              <a:ext cx="3352800" cy="609600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9" idx="0"/>
            </p:cNvCxnSpPr>
            <p:nvPr/>
          </p:nvCxnSpPr>
          <p:spPr>
            <a:xfrm flipV="1">
              <a:off x="2590800" y="1676400"/>
              <a:ext cx="914400" cy="22860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1395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838200"/>
                <a:ext cx="8534400" cy="5135563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Larger Example: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dirty="0" smtClean="0"/>
                  <a:t>,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=20,000</m:t>
                    </m:r>
                  </m:oMath>
                </a14:m>
                <a:endParaRPr lang="en-US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Revisit With Scatterplot Matrix View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838200"/>
                <a:ext cx="8534400" cy="5135563"/>
              </a:xfrm>
              <a:blipFill>
                <a:blip r:embed="rId2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863" t="40906" r="48042" b="22733"/>
          <a:stretch/>
        </p:blipFill>
        <p:spPr>
          <a:xfrm>
            <a:off x="1" y="2961862"/>
            <a:ext cx="3733800" cy="3896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5688" y="2590800"/>
            <a:ext cx="4799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Colored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DC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100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52800" y="3352800"/>
            <a:ext cx="5114474" cy="1569660"/>
            <a:chOff x="3352800" y="3352800"/>
            <a:chExt cx="5114474" cy="1569660"/>
          </a:xfrm>
        </p:grpSpPr>
        <p:sp>
          <p:nvSpPr>
            <p:cNvPr id="6" name="TextBox 5"/>
            <p:cNvSpPr txBox="1"/>
            <p:nvPr/>
          </p:nvSpPr>
          <p:spPr>
            <a:xfrm>
              <a:off x="4114800" y="3352800"/>
              <a:ext cx="435247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 Cluster Structure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Hidden by Noise in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Heatmap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View!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>
              <a:stCxn id="6" idx="1"/>
            </p:cNvCxnSpPr>
            <p:nvPr/>
          </p:nvCxnSpPr>
          <p:spPr>
            <a:xfrm flipH="1" flipV="1">
              <a:off x="3352800" y="3886200"/>
              <a:ext cx="762000" cy="2514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4114800" y="5181600"/>
            <a:ext cx="4686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This Real (or Artifact)?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114800" y="6019800"/>
                <a:ext cx="44558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C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C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(−0.04,1)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(0.04,1)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6019800"/>
                <a:ext cx="4455835" cy="584775"/>
              </a:xfrm>
              <a:prstGeom prst="rect">
                <a:avLst/>
              </a:prstGeom>
              <a:blipFill>
                <a:blip r:embed="rId4"/>
                <a:stretch>
                  <a:fillRect t="-13684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858000" y="1466671"/>
            <a:ext cx="1903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Conclude:  Heat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Map Worse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Than Scatterplot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506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838200"/>
                <a:ext cx="8534400" cy="5135563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For Opposite Answer Consider Another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Data Set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dirty="0" smtClean="0"/>
                  <a:t>) with Curve View: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838200"/>
                <a:ext cx="8534400" cy="5135563"/>
              </a:xfrm>
              <a:blipFill>
                <a:blip r:embed="rId2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806" t="56818" r="24512" b="3791"/>
          <a:stretch/>
        </p:blipFill>
        <p:spPr>
          <a:xfrm>
            <a:off x="4038600" y="2895600"/>
            <a:ext cx="5105400" cy="3962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8600" y="2514600"/>
            <a:ext cx="4419600" cy="965775"/>
            <a:chOff x="228600" y="2768025"/>
            <a:chExt cx="4419600" cy="965775"/>
          </a:xfrm>
        </p:grpSpPr>
        <p:sp>
          <p:nvSpPr>
            <p:cNvPr id="5" name="TextBox 4"/>
            <p:cNvSpPr txBox="1"/>
            <p:nvPr/>
          </p:nvSpPr>
          <p:spPr>
            <a:xfrm>
              <a:off x="228600" y="2768025"/>
              <a:ext cx="21449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Very Noisy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/>
            <p:cNvCxnSpPr>
              <a:stCxn id="5" idx="3"/>
            </p:cNvCxnSpPr>
            <p:nvPr/>
          </p:nvCxnSpPr>
          <p:spPr>
            <a:xfrm>
              <a:off x="2373546" y="3060413"/>
              <a:ext cx="2274654" cy="6733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28600" y="3276600"/>
            <a:ext cx="6362700" cy="1077218"/>
            <a:chOff x="228600" y="2768025"/>
            <a:chExt cx="6362700" cy="1077218"/>
          </a:xfrm>
        </p:grpSpPr>
        <p:sp>
          <p:nvSpPr>
            <p:cNvPr id="10" name="TextBox 9"/>
            <p:cNvSpPr txBox="1"/>
            <p:nvPr/>
          </p:nvSpPr>
          <p:spPr>
            <a:xfrm>
              <a:off x="228600" y="2768025"/>
              <a:ext cx="302037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r>
                <a:rPr kumimoji="0" lang="en-US" sz="32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25 Features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&gt;&gt; 2</a:t>
              </a:r>
              <a:r>
                <a:rPr kumimoji="0" lang="en-US" sz="32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nd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>
              <a:stCxn id="10" idx="3"/>
            </p:cNvCxnSpPr>
            <p:nvPr/>
          </p:nvCxnSpPr>
          <p:spPr>
            <a:xfrm>
              <a:off x="3248979" y="3306634"/>
              <a:ext cx="3342321" cy="13477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8600" y="4419600"/>
            <a:ext cx="8153400" cy="1295400"/>
            <a:chOff x="228600" y="2768025"/>
            <a:chExt cx="8153400" cy="1165830"/>
          </a:xfrm>
        </p:grpSpPr>
        <p:sp>
          <p:nvSpPr>
            <p:cNvPr id="14" name="TextBox 13"/>
            <p:cNvSpPr txBox="1"/>
            <p:nvPr/>
          </p:nvSpPr>
          <p:spPr>
            <a:xfrm>
              <a:off x="228600" y="2768025"/>
              <a:ext cx="2143344" cy="969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Two Clear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Clusters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>
              <a:stCxn id="14" idx="3"/>
            </p:cNvCxnSpPr>
            <p:nvPr/>
          </p:nvCxnSpPr>
          <p:spPr>
            <a:xfrm>
              <a:off x="2371944" y="3252761"/>
              <a:ext cx="6010056" cy="68109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28600" y="5562600"/>
            <a:ext cx="3464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Pop’n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Structure???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180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534400" cy="51355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Data Source is Above Example: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Gives Quicker Impression of Structure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More Natural View Than Curves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824" t="77273" r="25491" b="5304"/>
          <a:stretch/>
        </p:blipFill>
        <p:spPr>
          <a:xfrm>
            <a:off x="76200" y="3771331"/>
            <a:ext cx="8991600" cy="308666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553200" y="3200400"/>
            <a:ext cx="2133600" cy="995066"/>
            <a:chOff x="6553200" y="3195935"/>
            <a:chExt cx="2133600" cy="995066"/>
          </a:xfrm>
        </p:grpSpPr>
        <p:sp>
          <p:nvSpPr>
            <p:cNvPr id="6" name="TextBox 5"/>
            <p:cNvSpPr txBox="1"/>
            <p:nvPr/>
          </p:nvSpPr>
          <p:spPr>
            <a:xfrm>
              <a:off x="6886936" y="3195935"/>
              <a:ext cx="15712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 Clusters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eft Brace 6"/>
            <p:cNvSpPr/>
            <p:nvPr/>
          </p:nvSpPr>
          <p:spPr>
            <a:xfrm rot="5400000">
              <a:off x="6828274" y="3420058"/>
              <a:ext cx="495869" cy="1046018"/>
            </a:xfrm>
            <a:prstGeom prst="leftBrac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Left Brace 8"/>
            <p:cNvSpPr/>
            <p:nvPr/>
          </p:nvSpPr>
          <p:spPr>
            <a:xfrm rot="5400000">
              <a:off x="7915856" y="3420056"/>
              <a:ext cx="495869" cy="1046018"/>
            </a:xfrm>
            <a:prstGeom prst="leftBrac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667000" y="3729335"/>
            <a:ext cx="3810000" cy="1528465"/>
            <a:chOff x="2667000" y="3729335"/>
            <a:chExt cx="3810000" cy="1528465"/>
          </a:xfrm>
        </p:grpSpPr>
        <p:sp>
          <p:nvSpPr>
            <p:cNvPr id="11" name="Left Brace 10"/>
            <p:cNvSpPr/>
            <p:nvPr/>
          </p:nvSpPr>
          <p:spPr>
            <a:xfrm>
              <a:off x="5981131" y="4211782"/>
              <a:ext cx="495869" cy="1046018"/>
            </a:xfrm>
            <a:prstGeom prst="leftBrac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3729335"/>
              <a:ext cx="2792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r>
                <a:rPr kumimoji="0" lang="en-US" sz="2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Features Larger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/>
            <p:cNvCxnSpPr>
              <a:endCxn id="11" idx="1"/>
            </p:cNvCxnSpPr>
            <p:nvPr/>
          </p:nvCxnSpPr>
          <p:spPr>
            <a:xfrm>
              <a:off x="5465617" y="4195465"/>
              <a:ext cx="515514" cy="539326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7337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Which Data View Is “Best”???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  Heat Maps?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 Curves?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 Scatterplots?</a:t>
            </a:r>
          </a:p>
        </p:txBody>
      </p:sp>
    </p:spTree>
    <p:extLst>
      <p:ext uri="{BB962C8B-B14F-4D97-AF65-F5344CB8AC3E}">
        <p14:creationId xmlns:p14="http://schemas.microsoft.com/office/powerpoint/2010/main" val="2065513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Which Data View Is “Best”???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Simon </a:t>
            </a:r>
            <a:r>
              <a:rPr lang="en-US" dirty="0" err="1" smtClean="0"/>
              <a:t>Sheather</a:t>
            </a:r>
            <a:r>
              <a:rPr lang="en-US" dirty="0" smtClean="0"/>
              <a:t> Quote: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“Every Dog Has His Day”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209800"/>
            <a:ext cx="12382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16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“Every Dog Has His Day”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Idea: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Any Data Analytic Method Somebody Likes Has Some Situations Where It Is </a:t>
            </a:r>
            <a:r>
              <a:rPr lang="en-US" u="sng" dirty="0" smtClean="0"/>
              <a:t>“Best”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&amp; Of Course Others Where It Is </a:t>
            </a:r>
            <a:r>
              <a:rPr lang="en-US" u="sng" dirty="0" smtClean="0"/>
              <a:t>Poor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u="sng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(Will See This Again)</a:t>
            </a:r>
          </a:p>
        </p:txBody>
      </p:sp>
    </p:spTree>
    <p:extLst>
      <p:ext uri="{BB962C8B-B14F-4D97-AF65-F5344CB8AC3E}">
        <p14:creationId xmlns:p14="http://schemas.microsoft.com/office/powerpoint/2010/main" val="4197546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51355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Some Overview Papers: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History: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Wilkinson &amp; Friendly (2009)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Criticism of Common Color Choices: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Borland &amp; Taylor (2007)</a:t>
            </a:r>
          </a:p>
        </p:txBody>
      </p:sp>
    </p:spTree>
    <p:extLst>
      <p:ext uri="{BB962C8B-B14F-4D97-AF65-F5344CB8AC3E}">
        <p14:creationId xmlns:p14="http://schemas.microsoft.com/office/powerpoint/2010/main" val="3101027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219200"/>
                <a:ext cx="8229600" cy="52578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Idea:    Given data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cs typeface="Arial" charset="0"/>
                              </a:rPr>
                              <m:t>𝑋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⋯,</m:t>
                    </m:r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  <a:cs typeface="Arial" charset="0"/>
                              </a:rPr>
                              <m:t>𝑋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/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Assign each object to a class</a:t>
                </a:r>
              </a:p>
              <a:p>
                <a:pPr eaLnBrk="1" hangingPunct="1"/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Of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similar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objects</a:t>
                </a:r>
              </a:p>
              <a:p>
                <a:pPr eaLnBrk="1" hangingPunct="1"/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Completely </a:t>
                </a:r>
                <a:r>
                  <a:rPr lang="en-US" u="sng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data driven</a:t>
                </a:r>
              </a:p>
              <a:p>
                <a:pPr eaLnBrk="1" hangingPunct="1"/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I.e. assign labels to data</a:t>
                </a:r>
              </a:p>
              <a:p>
                <a:pPr eaLnBrk="1" hangingPunct="1"/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“Unsupervised Learning”</a:t>
                </a:r>
              </a:p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Contrast to Classification (Discrimination)</a:t>
                </a:r>
              </a:p>
              <a:p>
                <a:pPr eaLnBrk="1" hangingPunct="1"/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With </a:t>
                </a:r>
                <a:r>
                  <a:rPr lang="en-US" u="sng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predetermined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given class labels</a:t>
                </a:r>
              </a:p>
              <a:p>
                <a:pPr eaLnBrk="1" hangingPunct="1"/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“Supervised Learning”</a:t>
                </a:r>
              </a:p>
              <a:p>
                <a:pPr eaLnBrk="1" hangingPunct="1"/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219200"/>
                <a:ext cx="8229600" cy="5257800"/>
              </a:xfrm>
              <a:blipFill>
                <a:blip r:embed="rId3"/>
                <a:stretch>
                  <a:fillRect l="-1926" t="-1622" b="-4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83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Clustering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Important References:</a:t>
            </a:r>
          </a:p>
          <a:p>
            <a:pPr eaLnBrk="1" hangingPunct="1"/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MacQueen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(1967)</a:t>
            </a:r>
          </a:p>
          <a:p>
            <a:pPr eaLnBrk="1" hangingPunct="1"/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Hartigan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(1975)</a:t>
            </a:r>
          </a:p>
          <a:p>
            <a:pPr eaLnBrk="1" hangingPunct="1"/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Gersho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and Gray (1992)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Kaufman and 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Rousseeuw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(2005)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See Also:    Wikipedia</a:t>
            </a:r>
          </a:p>
        </p:txBody>
      </p:sp>
    </p:spTree>
    <p:extLst>
      <p:ext uri="{BB962C8B-B14F-4D97-AF65-F5344CB8AC3E}">
        <p14:creationId xmlns:p14="http://schemas.microsoft.com/office/powerpoint/2010/main" val="21895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8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219200"/>
                <a:ext cx="8229600" cy="52578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Main Idea:   for data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  <a:cs typeface="Arial" charset="0"/>
                              </a:rPr>
                              <m:t>𝑋</m:t>
                            </m:r>
                          </m:e>
                        </m:ba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,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⋯,</m:t>
                    </m:r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  <a:cs typeface="Arial" charset="0"/>
                              </a:rPr>
                              <m:t>𝑋</m:t>
                            </m:r>
                          </m:e>
                        </m:ba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Partition indices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=1,⋯,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𝑛</m:t>
                    </m:r>
                  </m:oMath>
                </a14:m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		among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classes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⋯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𝐾</m:t>
                        </m:r>
                      </m:sub>
                    </m:sSub>
                  </m:oMath>
                </a14:m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Given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index sets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,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⋯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𝐾</m:t>
                        </m:r>
                      </m:sub>
                    </m:sSub>
                  </m:oMath>
                </a14:m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/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that </a:t>
                </a:r>
                <a:r>
                  <a:rPr lang="en-US" u="sng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partition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1,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⋯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eaLnBrk="1" hangingPunct="1"/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represent clusters by “class means”</a:t>
                </a:r>
              </a:p>
              <a:p>
                <a:pPr eaLnBrk="1" hangingPunct="1"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Tx/>
                  <a:buNone/>
                </a:pP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i.e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accPr>
                          <m:e>
                            <m:bar>
                              <m:bar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𝑋</m:t>
                                </m:r>
                              </m:e>
                            </m:ba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=</m:t>
                    </m:r>
                    <m:box>
                      <m:box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cs typeface="Arial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cs typeface="Arial" charset="0"/>
                              </a:rPr>
                              <m:t>#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cs typeface="Arial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cs typeface="Arial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box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" charset="0"/>
                              </a:rPr>
                            </m:ctrlPr>
                          </m:sSubPr>
                          <m:e>
                            <m:bar>
                              <m:barPr>
                                <m:ctrlP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Arial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" charset="0"/>
                                  </a:rPr>
                                  <m:t>𝑋</m:t>
                                </m:r>
                              </m:e>
                            </m:ba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(within class means)   </a:t>
                </a:r>
              </a:p>
              <a:p>
                <a:pPr eaLnBrk="1" hangingPunct="1"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0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219200"/>
                <a:ext cx="8229600" cy="5257800"/>
              </a:xfrm>
              <a:blipFill rotWithShape="1">
                <a:blip r:embed="rId3"/>
                <a:stretch>
                  <a:fillRect l="-1926" t="-1622" r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200400" y="3131403"/>
            <a:ext cx="4965283" cy="983397"/>
            <a:chOff x="3200400" y="3131403"/>
            <a:chExt cx="4965283" cy="983397"/>
          </a:xfrm>
        </p:grpSpPr>
        <p:sp>
          <p:nvSpPr>
            <p:cNvPr id="2" name="TextBox 1"/>
            <p:cNvSpPr txBox="1"/>
            <p:nvPr/>
          </p:nvSpPr>
          <p:spPr>
            <a:xfrm>
              <a:off x="5943600" y="3131403"/>
              <a:ext cx="222208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Each goes into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exactly 1 class</a:t>
              </a:r>
            </a:p>
          </p:txBody>
        </p:sp>
        <p:cxnSp>
          <p:nvCxnSpPr>
            <p:cNvPr id="4" name="Straight Arrow Connector 3"/>
            <p:cNvCxnSpPr>
              <a:stCxn id="2" idx="1"/>
            </p:cNvCxnSpPr>
            <p:nvPr/>
          </p:nvCxnSpPr>
          <p:spPr>
            <a:xfrm flipH="1">
              <a:off x="3200400" y="3546902"/>
              <a:ext cx="2743200" cy="56789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122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84237"/>
            <a:ext cx="8534400" cy="51355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Some Principles: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 smtClean="0"/>
              <a:t>Ordering</a:t>
            </a:r>
            <a:r>
              <a:rPr lang="en-US" dirty="0" smtClean="0"/>
              <a:t> Rows and Columns Really Matters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u="sng" dirty="0" smtClean="0"/>
              <a:t>Clustering</a:t>
            </a:r>
            <a:r>
              <a:rPr lang="en-US" dirty="0" smtClean="0"/>
              <a:t> Columns Highlights Relationships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824" t="77273" r="46644" b="5304"/>
          <a:stretch/>
        </p:blipFill>
        <p:spPr>
          <a:xfrm>
            <a:off x="76200" y="3771331"/>
            <a:ext cx="6096000" cy="308666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33600" y="3200400"/>
            <a:ext cx="6858000" cy="1645860"/>
            <a:chOff x="2133600" y="3200400"/>
            <a:chExt cx="6858000" cy="1645860"/>
          </a:xfrm>
        </p:grpSpPr>
        <p:sp>
          <p:nvSpPr>
            <p:cNvPr id="4" name="TextBox 3"/>
            <p:cNvSpPr txBox="1"/>
            <p:nvPr/>
          </p:nvSpPr>
          <p:spPr>
            <a:xfrm>
              <a:off x="6000075" y="3276600"/>
              <a:ext cx="299152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Clustering “Knobs”: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Hierarchical with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Euclidean Distance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&amp; Average Linkage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2133600" y="3200400"/>
              <a:ext cx="3800138" cy="8382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02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219200"/>
                <a:ext cx="8229600" cy="52578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Given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index sets 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,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⋯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𝐾</m:t>
                        </m:r>
                      </m:sub>
                    </m:sSub>
                  </m:oMath>
                </a14:m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Measure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how well clustered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using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 u="sng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Within Class Sum of Squares</a:t>
                </a:r>
              </a:p>
              <a:p>
                <a:pPr algn="ctr" eaLnBrk="1" hangingPunct="1">
                  <a:buFontTx/>
                  <a:buNone/>
                </a:pPr>
                <a:endParaRPr lang="en-US" i="1" dirty="0" smtClean="0">
                  <a:solidFill>
                    <a:schemeClr val="bg2"/>
                  </a:solidFill>
                  <a:latin typeface="Cambria Math" panose="02040503050406030204" pitchFamily="18" charset="0"/>
                  <a:cs typeface="Arial" charset="0"/>
                </a:endParaRPr>
              </a:p>
              <a:p>
                <a:pPr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𝐾</m:t>
                          </m:r>
                        </m:sup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bar>
                                            <m:barPr>
                                              <m:ctrlPr>
                                                <a:rPr lang="en-US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ba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bar>
                                                <m:bar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bar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</m:ba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algn="ctr" eaLnBrk="1" hangingPunct="1">
                  <a:buFontTx/>
                  <a:buNone/>
                </a:pPr>
                <a:endParaRPr lang="en-US" u="sng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Tx/>
                  <a:buNone/>
                </a:pPr>
                <a:endParaRPr lang="en-US" u="sng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algn="ctr" eaLnBrk="1" hangingPunct="1">
                  <a:buFontTx/>
                  <a:buNone/>
                </a:pPr>
                <a:endParaRPr lang="en-US" u="sng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07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219200"/>
                <a:ext cx="8229600" cy="5257800"/>
              </a:xfrm>
              <a:blipFill>
                <a:blip r:embed="rId3"/>
                <a:stretch>
                  <a:fillRect l="-1926" t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l="9999" t="8234" r="51673" b="52934"/>
          <a:stretch/>
        </p:blipFill>
        <p:spPr bwMode="auto">
          <a:xfrm>
            <a:off x="3276600" y="4710414"/>
            <a:ext cx="2743200" cy="214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62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219200"/>
                <a:ext cx="8229600" cy="52578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Common Variation:</a:t>
                </a:r>
              </a:p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	Put on scale of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proportions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(i.e. in  [0,1])</a:t>
                </a:r>
              </a:p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By dividing “within class SS” </a:t>
                </a:r>
              </a:p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	by “overall SS”</a:t>
                </a:r>
              </a:p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Gives </a:t>
                </a:r>
                <a:r>
                  <a:rPr lang="en-US" u="sng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Cluster Index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:</a:t>
                </a:r>
              </a:p>
              <a:p>
                <a:pPr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𝐶𝐼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bar>
                                                <m:bar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bar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</m:ba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bar>
                                                    <m:bar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bg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charset="0"/>
                                                        </a:rPr>
                                                      </m:ctrlPr>
                                                    </m:bar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bg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charset="0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</m:ba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bar>
                                            <m:bar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ba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accPr>
                                        <m:e>
                                          <m:bar>
                                            <m:bar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ba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algn="ctr" eaLnBrk="1" hangingPunct="1"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10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219200"/>
                <a:ext cx="8229600" cy="5257800"/>
              </a:xfrm>
              <a:blipFill>
                <a:blip r:embed="rId3"/>
                <a:stretch>
                  <a:fillRect l="-1926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2286000" y="1066333"/>
            <a:ext cx="6629400" cy="4115267"/>
            <a:chOff x="2286000" y="1066333"/>
            <a:chExt cx="6629400" cy="4115267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9999" t="8234" r="10908" b="52934"/>
            <a:stretch>
              <a:fillRect/>
            </a:stretch>
          </p:blipFill>
          <p:spPr bwMode="auto">
            <a:xfrm>
              <a:off x="2286000" y="1066333"/>
              <a:ext cx="6629400" cy="251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Straight Arrow Connector 2"/>
            <p:cNvCxnSpPr/>
            <p:nvPr/>
          </p:nvCxnSpPr>
          <p:spPr>
            <a:xfrm flipV="1">
              <a:off x="5181600" y="3048000"/>
              <a:ext cx="1828800" cy="21336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4267200" y="2514600"/>
              <a:ext cx="457200" cy="17526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3733800" y="3200400"/>
              <a:ext cx="533400" cy="1066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0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219200"/>
                <a:ext cx="8229600" cy="52578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Notes on Cluster Index:</a:t>
                </a:r>
              </a:p>
              <a:p>
                <a:pPr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𝐶𝐼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𝑖</m:t>
                                  </m:r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bar>
                                                <m:barPr>
                                                  <m:ctrlPr>
                                                    <a:rPr lang="en-US" sz="28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barPr>
                                                <m:e>
                                                  <m:r>
                                                    <a:rPr lang="en-US" sz="28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</m:ba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sz="28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bar>
                                                    <m:barPr>
                                                      <m:ctrlPr>
                                                        <a:rPr lang="en-US" sz="2800" i="1">
                                                          <a:solidFill>
                                                            <a:schemeClr val="bg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charset="0"/>
                                                        </a:rPr>
                                                      </m:ctrlPr>
                                                    </m:barPr>
                                                    <m:e>
                                                      <m:r>
                                                        <a:rPr lang="en-US" sz="2800" i="1">
                                                          <a:solidFill>
                                                            <a:schemeClr val="bg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charset="0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</m:ba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bar>
                                            <m:bar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ba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8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accPr>
                                        <m:e>
                                          <m:bar>
                                            <m:bar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ba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800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𝐶𝐼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when all data at cluster means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𝐶𝐼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small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,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⋯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are tight clusters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(within SS contains little variation)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𝐶𝐼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big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cs typeface="Arial" charset="0"/>
                      </a:rPr>
                      <m:t>,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⋯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gives poor clustering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(within SS contains most of variation)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𝐶𝐼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=1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when all cluster means are same</a:t>
                </a: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51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219200"/>
                <a:ext cx="8229600" cy="5257800"/>
              </a:xfrm>
              <a:blipFill>
                <a:blip r:embed="rId3"/>
                <a:stretch>
                  <a:fillRect l="-1926" t="-1506" r="-1556" b="-5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10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219200"/>
                <a:ext cx="8229600" cy="5257800"/>
              </a:xfrm>
            </p:spPr>
            <p:txBody>
              <a:bodyPr/>
              <a:lstStyle/>
              <a:p>
                <a:pPr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Clustering Goal: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Given data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  <m:t>𝑋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⋯,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𝑋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Choose classes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⋯,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𝐾</m:t>
                        </m:r>
                      </m:sub>
                    </m:sSub>
                  </m:oMath>
                </a14:m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/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To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miminize</a:t>
                </a: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𝐶𝐼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bar>
                                                <m:bar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bar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</m:ba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bar>
                                                    <m:bar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bg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charset="0"/>
                                                        </a:rPr>
                                                      </m:ctrlPr>
                                                    </m:bar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bg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charset="0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</m:ba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bar>
                                            <m:bar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ba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accPr>
                                        <m:e>
                                          <m:bar>
                                            <m:bar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ba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61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219200"/>
                <a:ext cx="8229600" cy="5257800"/>
              </a:xfrm>
              <a:blipFill>
                <a:blip r:embed="rId3"/>
                <a:stretch>
                  <a:fillRect l="-1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88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Toy Example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699" t="2931" r="19699" b="24504"/>
          <a:stretch/>
        </p:blipFill>
        <p:spPr>
          <a:xfrm>
            <a:off x="4267125" y="1584928"/>
            <a:ext cx="4876875" cy="45110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1000" y="4191000"/>
            <a:ext cx="5105400" cy="461665"/>
            <a:chOff x="381000" y="4191000"/>
            <a:chExt cx="5105400" cy="461665"/>
          </a:xfrm>
        </p:grpSpPr>
        <p:sp>
          <p:nvSpPr>
            <p:cNvPr id="3" name="TextBox 2"/>
            <p:cNvSpPr txBox="1"/>
            <p:nvPr/>
          </p:nvSpPr>
          <p:spPr>
            <a:xfrm>
              <a:off x="381000" y="4191000"/>
              <a:ext cx="2679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Long Thin Cluster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5" name="Straight Arrow Connector 4"/>
            <p:cNvCxnSpPr>
              <a:stCxn id="3" idx="3"/>
            </p:cNvCxnSpPr>
            <p:nvPr/>
          </p:nvCxnSpPr>
          <p:spPr>
            <a:xfrm flipV="1">
              <a:off x="3060773" y="4419600"/>
              <a:ext cx="2425627" cy="223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81000" y="4948535"/>
            <a:ext cx="6934200" cy="461665"/>
            <a:chOff x="381000" y="4948535"/>
            <a:chExt cx="6934200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381000" y="4948535"/>
              <a:ext cx="3182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Close Round Clusters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>
              <a:stCxn id="6" idx="3"/>
            </p:cNvCxnSpPr>
            <p:nvPr/>
          </p:nvCxnSpPr>
          <p:spPr>
            <a:xfrm flipV="1">
              <a:off x="3563281" y="4948535"/>
              <a:ext cx="3751919" cy="23083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81000" y="3124200"/>
            <a:ext cx="7924800" cy="3052465"/>
            <a:chOff x="381000" y="3124200"/>
            <a:chExt cx="7924800" cy="3052465"/>
          </a:xfrm>
        </p:grpSpPr>
        <p:sp>
          <p:nvSpPr>
            <p:cNvPr id="7" name="TextBox 6"/>
            <p:cNvSpPr txBox="1"/>
            <p:nvPr/>
          </p:nvSpPr>
          <p:spPr>
            <a:xfrm>
              <a:off x="381000" y="5715000"/>
              <a:ext cx="3334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Outliers or Clusters???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/>
            <p:cNvCxnSpPr>
              <a:stCxn id="7" idx="3"/>
            </p:cNvCxnSpPr>
            <p:nvPr/>
          </p:nvCxnSpPr>
          <p:spPr>
            <a:xfrm flipV="1">
              <a:off x="3715567" y="3124200"/>
              <a:ext cx="4590233" cy="282163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942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Toy Example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852" t="4892" r="9095" b="8814"/>
          <a:stretch/>
        </p:blipFill>
        <p:spPr>
          <a:xfrm>
            <a:off x="1219200" y="1493452"/>
            <a:ext cx="6522646" cy="53645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2400" y="1759803"/>
                <a:ext cx="220445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Groups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All Small Ones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759803"/>
                <a:ext cx="2204450" cy="830997"/>
              </a:xfrm>
              <a:prstGeom prst="rect">
                <a:avLst/>
              </a:prstGeom>
              <a:blipFill>
                <a:blip r:embed="rId4"/>
                <a:stretch>
                  <a:fillRect l="-4144" t="-5147" r="-3315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015750" y="2521803"/>
                <a:ext cx="194200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Splits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Round Ones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750" y="2521803"/>
                <a:ext cx="1942006" cy="830997"/>
              </a:xfrm>
              <a:prstGeom prst="rect">
                <a:avLst/>
              </a:prstGeom>
              <a:blipFill>
                <a:blip r:embed="rId5"/>
                <a:stretch>
                  <a:fillRect l="-5031" t="-5147" r="-4088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86600" y="5105400"/>
                <a:ext cx="208582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=5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Splits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Outliers, Not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Round Ones?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105400"/>
                <a:ext cx="2085827" cy="1200329"/>
              </a:xfrm>
              <a:prstGeom prst="rect">
                <a:avLst/>
              </a:prstGeom>
              <a:blipFill>
                <a:blip r:embed="rId6"/>
                <a:stretch>
                  <a:fillRect l="-4678" t="-3571" r="-3509" b="-1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400" y="4267200"/>
                <a:ext cx="193193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Splits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Long Cluster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267200"/>
                <a:ext cx="1931939" cy="830997"/>
              </a:xfrm>
              <a:prstGeom prst="rect">
                <a:avLst/>
              </a:prstGeom>
              <a:blipFill>
                <a:blip r:embed="rId7"/>
                <a:stretch>
                  <a:fillRect l="-4732" t="-5147" r="-4101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514600" y="3834825"/>
            <a:ext cx="4900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K-Means Can Be Slippery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46482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Local Minimum?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8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9815" t="4769" r="8753" b="8887"/>
          <a:stretch/>
        </p:blipFill>
        <p:spPr>
          <a:xfrm>
            <a:off x="1219200" y="1490472"/>
            <a:ext cx="6553200" cy="5367528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Toy Example, No Outliers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2400" y="1759803"/>
                <a:ext cx="220445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Groups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All Small Ones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759803"/>
                <a:ext cx="2204450" cy="830997"/>
              </a:xfrm>
              <a:prstGeom prst="rect">
                <a:avLst/>
              </a:prstGeom>
              <a:blipFill>
                <a:blip r:embed="rId4"/>
                <a:stretch>
                  <a:fillRect l="-4144" t="-5147" r="-3315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015750" y="2521803"/>
                <a:ext cx="194200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Splits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Round Ones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750" y="2521803"/>
                <a:ext cx="1942006" cy="830997"/>
              </a:xfrm>
              <a:prstGeom prst="rect">
                <a:avLst/>
              </a:prstGeom>
              <a:blipFill>
                <a:blip r:embed="rId5"/>
                <a:stretch>
                  <a:fillRect l="-5031" t="-5147" r="-4088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86600" y="5105400"/>
                <a:ext cx="208582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=5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Not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Round Ones?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105400"/>
                <a:ext cx="2085827" cy="830997"/>
              </a:xfrm>
              <a:prstGeom prst="rect">
                <a:avLst/>
              </a:prstGeom>
              <a:blipFill>
                <a:blip r:embed="rId6"/>
                <a:stretch>
                  <a:fillRect l="-4678" t="-5147" r="-3509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400" y="4267200"/>
                <a:ext cx="193193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4, Splits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Long Cluster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267200"/>
                <a:ext cx="1931939" cy="830997"/>
              </a:xfrm>
              <a:prstGeom prst="rect">
                <a:avLst/>
              </a:prstGeom>
              <a:blipFill>
                <a:blip r:embed="rId7"/>
                <a:stretch>
                  <a:fillRect l="-4732" t="-5147" r="-4101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514600" y="3834825"/>
            <a:ext cx="51954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K-Means Can Be Slippery,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Careful About Local Minima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95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715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 Very Large Area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K-Means is Only One Approach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Has its Drawbacks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(Many Toy Examples of This)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ko-KR" dirty="0" smtClean="0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Ǝ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Many Other Approaches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Important (And Broad) Class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</p:spTree>
    <p:extLst>
      <p:ext uri="{BB962C8B-B14F-4D97-AF65-F5344CB8AC3E}">
        <p14:creationId xmlns:p14="http://schemas.microsoft.com/office/powerpoint/2010/main" val="261496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Idea:   Consider Either: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Bottom Up Aggregation:</a:t>
            </a:r>
          </a:p>
          <a:p>
            <a:pPr marL="0" indent="0" algn="ctr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One by One Combine Data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Top Down Splitting:</a:t>
            </a:r>
          </a:p>
          <a:p>
            <a:pPr marL="0" indent="0" algn="ctr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All Data in One Cluster &amp; Split</a:t>
            </a:r>
          </a:p>
          <a:p>
            <a:pPr marL="0" indent="0" algn="ctr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Through Entire Data Set, to get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6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943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 or Split, to get 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sz="16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sz="16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Thanks to US EPA:  water.epa.gov</a:t>
            </a:r>
          </a:p>
        </p:txBody>
      </p:sp>
      <p:pic>
        <p:nvPicPr>
          <p:cNvPr id="286722" name="Picture 2" descr="http://water.epa.gov/scitech/monitoring/rsl/bioassessment/images/fig10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76400"/>
            <a:ext cx="57721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4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84237"/>
            <a:ext cx="8534400" cy="51355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Some Principles: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Ordering Rows and Columns Really Matters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Clustering Columns &amp; Rows is Crucial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824" t="77273" r="25491" b="5304"/>
          <a:stretch/>
        </p:blipFill>
        <p:spPr>
          <a:xfrm>
            <a:off x="76200" y="3771331"/>
            <a:ext cx="8991600" cy="308666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28800" y="914400"/>
            <a:ext cx="6176065" cy="3733800"/>
            <a:chOff x="1828800" y="914400"/>
            <a:chExt cx="6176065" cy="3733800"/>
          </a:xfrm>
        </p:grpSpPr>
        <p:sp>
          <p:nvSpPr>
            <p:cNvPr id="4" name="TextBox 3"/>
            <p:cNvSpPr txBox="1"/>
            <p:nvPr/>
          </p:nvSpPr>
          <p:spPr>
            <a:xfrm>
              <a:off x="4191000" y="914400"/>
              <a:ext cx="38138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Population Structure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Invisible w/ Random Order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6400800" y="1295400"/>
              <a:ext cx="1066800" cy="32766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4" idx="2"/>
            </p:cNvCxnSpPr>
            <p:nvPr/>
          </p:nvCxnSpPr>
          <p:spPr>
            <a:xfrm flipH="1">
              <a:off x="1828800" y="1745397"/>
              <a:ext cx="4269133" cy="290280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0667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943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 or Split, to get 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Start With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Individuals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86722" name="Picture 2" descr="http://water.epa.gov/scitech/monitoring/rsl/bioassessment/images/fig10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76400"/>
            <a:ext cx="57721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038600" y="48006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667000" y="3667126"/>
            <a:ext cx="2286000" cy="113347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6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943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 or Split, to get 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Start With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Individuals,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Move Up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86722" name="Picture 2" descr="http://water.epa.gov/scitech/monitoring/rsl/bioassessment/images/fig10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76400"/>
            <a:ext cx="57721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038600" y="44196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438400" y="4419600"/>
            <a:ext cx="2514600" cy="1524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3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943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 or Split, to get 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Start With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Individuals,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Move Up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86722" name="Picture 2" descr="http://water.epa.gov/scitech/monitoring/rsl/bioassessment/images/fig10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76400"/>
            <a:ext cx="57721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038600" y="41148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438400" y="4114800"/>
            <a:ext cx="2514600" cy="381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73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943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 or Split, to get 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Start With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Individuals,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Move Up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86722" name="Picture 2" descr="http://water.epa.gov/scitech/monitoring/rsl/bioassessment/images/fig10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76400"/>
            <a:ext cx="57721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038600" y="38100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438400" y="3810000"/>
            <a:ext cx="2514600" cy="685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943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 or Split, to get 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Start With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Individuals,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Move Up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86722" name="Picture 2" descr="http://water.epa.gov/scitech/monitoring/rsl/bioassessment/images/fig10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76400"/>
            <a:ext cx="57721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038600" y="32766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438400" y="3276600"/>
            <a:ext cx="2514600" cy="12192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53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943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 or Split, to get 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Start With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Individuals,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Move Up,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End Up With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All in 1 Cluster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86722" name="Picture 2" descr="http://water.epa.gov/scitech/monitoring/rsl/bioassessment/images/fig10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76400"/>
            <a:ext cx="57721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038600" y="22860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371850" y="2286000"/>
            <a:ext cx="1809750" cy="39624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03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943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 or Split, to get 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Split: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Start With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All in 1 Cluster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86722" name="Picture 2" descr="http://water.epa.gov/scitech/monitoring/rsl/bioassessment/images/fig10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76400"/>
            <a:ext cx="57721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038600" y="22860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371850" y="2286000"/>
            <a:ext cx="1809750" cy="13811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57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943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 or Split, to get 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Split: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Start With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All in 1 Cluster,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Move Down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86722" name="Picture 2" descr="http://water.epa.gov/scitech/monitoring/rsl/bioassessment/images/fig10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76400"/>
            <a:ext cx="57721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038600" y="36576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895600" y="3667125"/>
            <a:ext cx="1981200" cy="9144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3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943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 or Split, to get 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Split: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Start With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All in 1 Cluster,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Move Down,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End With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Individuals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86722" name="Picture 2" descr="http://water.epa.gov/scitech/monitoring/rsl/bioassessment/images/fig10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76400"/>
            <a:ext cx="57721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038600" y="48006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667000" y="4800600"/>
            <a:ext cx="2209800" cy="1371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9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943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Aggregate or Split, to get 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While Result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Is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Same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,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There Are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Computational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Considerations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sz="16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86722" name="Picture 2" descr="http://water.epa.gov/scitech/monitoring/rsl/bioassessment/images/fig10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76400"/>
            <a:ext cx="57721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1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Heat-Map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84237"/>
            <a:ext cx="8534400" cy="51355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Some Principles: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u="sng" dirty="0" smtClean="0"/>
              <a:t>Color Scale</a:t>
            </a:r>
            <a:r>
              <a:rPr lang="en-US" dirty="0" smtClean="0"/>
              <a:t> is Also Critical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0" y="2691825"/>
            <a:ext cx="6309400" cy="4166175"/>
            <a:chOff x="0" y="2691825"/>
            <a:chExt cx="6309400" cy="41661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8826" t="71211" r="23531" b="2276"/>
            <a:stretch/>
          </p:blipFill>
          <p:spPr>
            <a:xfrm>
              <a:off x="0" y="3657648"/>
              <a:ext cx="6309400" cy="32003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400" y="2691825"/>
              <a:ext cx="2590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Toy Example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72000" y="845403"/>
            <a:ext cx="4204213" cy="3726597"/>
            <a:chOff x="4572000" y="845403"/>
            <a:chExt cx="4204213" cy="3726597"/>
          </a:xfrm>
        </p:grpSpPr>
        <p:sp>
          <p:nvSpPr>
            <p:cNvPr id="8" name="TextBox 7"/>
            <p:cNvSpPr txBox="1"/>
            <p:nvPr/>
          </p:nvSpPr>
          <p:spPr>
            <a:xfrm>
              <a:off x="5105400" y="845403"/>
              <a:ext cx="367081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Dist’n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of Values, with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Jitter Plot + Smooth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Histo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>
              <a:stCxn id="8" idx="2"/>
            </p:cNvCxnSpPr>
            <p:nvPr/>
          </p:nvCxnSpPr>
          <p:spPr>
            <a:xfrm flipH="1">
              <a:off x="4572000" y="1676400"/>
              <a:ext cx="2480215" cy="2895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733800" y="3295471"/>
            <a:ext cx="4880798" cy="2068692"/>
            <a:chOff x="3733800" y="3295471"/>
            <a:chExt cx="4880798" cy="2068692"/>
          </a:xfrm>
        </p:grpSpPr>
        <p:sp>
          <p:nvSpPr>
            <p:cNvPr id="12" name="TextBox 11"/>
            <p:cNvSpPr txBox="1"/>
            <p:nvPr/>
          </p:nvSpPr>
          <p:spPr>
            <a:xfrm>
              <a:off x="6553200" y="3295471"/>
              <a:ext cx="206139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Many Small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Values &amp; Few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Large Ones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3733800" y="3895635"/>
              <a:ext cx="2841442" cy="146852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2"/>
            </p:cNvCxnSpPr>
            <p:nvPr/>
          </p:nvCxnSpPr>
          <p:spPr>
            <a:xfrm flipH="1">
              <a:off x="5287727" y="4495800"/>
              <a:ext cx="2296172" cy="45724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656285" y="2209800"/>
            <a:ext cx="3523699" cy="1828800"/>
            <a:chOff x="5656285" y="2209800"/>
            <a:chExt cx="3523699" cy="1828800"/>
          </a:xfrm>
        </p:grpSpPr>
        <p:sp>
          <p:nvSpPr>
            <p:cNvPr id="21" name="TextBox 20"/>
            <p:cNvSpPr txBox="1"/>
            <p:nvPr/>
          </p:nvSpPr>
          <p:spPr>
            <a:xfrm>
              <a:off x="6477000" y="2209800"/>
              <a:ext cx="27029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Equal </a:t>
              </a: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Bin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Spacing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/>
            <p:cNvCxnSpPr>
              <a:stCxn id="21" idx="2"/>
            </p:cNvCxnSpPr>
            <p:nvPr/>
          </p:nvCxnSpPr>
          <p:spPr>
            <a:xfrm flipH="1">
              <a:off x="5656285" y="2671465"/>
              <a:ext cx="2172207" cy="13671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209800" y="5334096"/>
            <a:ext cx="6658354" cy="1135701"/>
            <a:chOff x="2209800" y="5334096"/>
            <a:chExt cx="6658354" cy="1135701"/>
          </a:xfrm>
        </p:grpSpPr>
        <p:sp>
          <p:nvSpPr>
            <p:cNvPr id="26" name="TextBox 25"/>
            <p:cNvSpPr txBox="1"/>
            <p:nvPr/>
          </p:nvSpPr>
          <p:spPr>
            <a:xfrm>
              <a:off x="6629400" y="5638800"/>
              <a:ext cx="22387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Results in Very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Poor </a:t>
              </a: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Contrast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2209800" y="5334096"/>
              <a:ext cx="4402314" cy="71155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0555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Vertical Axis in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Dendogram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: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Based on: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 typeface="Wingdings" pitchFamily="2" charset="2"/>
                  <a:buChar char="q"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Distance Metric</a:t>
                </a:r>
              </a:p>
              <a:p>
                <a:pPr marL="0" indent="0" algn="ctr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(</a:t>
                </a:r>
                <a:r>
                  <a:rPr lang="en-US" altLang="ko-KR" dirty="0" smtClean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Ǝ  many, 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𝐿</m:t>
                        </m:r>
                      </m:e>
                      <m:sup>
                        <m:r>
                          <a:rPr lang="en-US" altLang="ko-K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𝐿</m:t>
                        </m:r>
                      </m:e>
                      <m:sup>
                        <m:r>
                          <a:rPr lang="en-US" altLang="ko-K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𝐿</m:t>
                        </m:r>
                      </m:e>
                      <m:sup>
                        <m:r>
                          <a:rPr lang="en-US" altLang="ko-K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∞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…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)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eaLnBrk="1" hangingPunct="1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 Function</a:t>
                </a:r>
              </a:p>
              <a:p>
                <a:pPr marL="0" indent="0" algn="ctr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(Reflects Clustering Type)</a:t>
                </a: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3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724400" y="1524000"/>
            <a:ext cx="39624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</a:t>
            </a:r>
            <a:r>
              <a:rPr kumimoji="0" lang="en-US" sz="4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of “Art” Involved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0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943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Interpretation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i="1" u="sng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Branch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Length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Reflects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Cluster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Strength</a:t>
            </a:r>
          </a:p>
        </p:txBody>
      </p:sp>
      <p:pic>
        <p:nvPicPr>
          <p:cNvPr id="286722" name="Picture 2" descr="http://water.epa.gov/scitech/monitoring/rsl/bioassessment/images/fig10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76400"/>
            <a:ext cx="57721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981200" y="3200400"/>
            <a:ext cx="3886200" cy="46672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81200" y="3667125"/>
            <a:ext cx="4800600" cy="67627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32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Toy Example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Recall From Before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699" t="2931" r="19699" b="24504"/>
          <a:stretch/>
        </p:blipFill>
        <p:spPr>
          <a:xfrm>
            <a:off x="4267125" y="1584928"/>
            <a:ext cx="4876875" cy="45110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1000" y="4191000"/>
            <a:ext cx="5105400" cy="461665"/>
            <a:chOff x="381000" y="4191000"/>
            <a:chExt cx="5105400" cy="461665"/>
          </a:xfrm>
        </p:grpSpPr>
        <p:sp>
          <p:nvSpPr>
            <p:cNvPr id="3" name="TextBox 2"/>
            <p:cNvSpPr txBox="1"/>
            <p:nvPr/>
          </p:nvSpPr>
          <p:spPr>
            <a:xfrm>
              <a:off x="381000" y="4191000"/>
              <a:ext cx="2679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Long Thin Cluster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5" name="Straight Arrow Connector 4"/>
            <p:cNvCxnSpPr>
              <a:stCxn id="3" idx="3"/>
            </p:cNvCxnSpPr>
            <p:nvPr/>
          </p:nvCxnSpPr>
          <p:spPr>
            <a:xfrm flipV="1">
              <a:off x="3060773" y="4419600"/>
              <a:ext cx="2425627" cy="223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81000" y="4948535"/>
            <a:ext cx="6934200" cy="461665"/>
            <a:chOff x="381000" y="4948535"/>
            <a:chExt cx="6934200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381000" y="4948535"/>
              <a:ext cx="3182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Close Round Clusters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>
              <a:stCxn id="6" idx="3"/>
            </p:cNvCxnSpPr>
            <p:nvPr/>
          </p:nvCxnSpPr>
          <p:spPr>
            <a:xfrm flipV="1">
              <a:off x="3563281" y="4948535"/>
              <a:ext cx="3751919" cy="23083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81000" y="3124200"/>
            <a:ext cx="7924800" cy="3052465"/>
            <a:chOff x="381000" y="3124200"/>
            <a:chExt cx="7924800" cy="3052465"/>
          </a:xfrm>
        </p:grpSpPr>
        <p:sp>
          <p:nvSpPr>
            <p:cNvPr id="7" name="TextBox 6"/>
            <p:cNvSpPr txBox="1"/>
            <p:nvPr/>
          </p:nvSpPr>
          <p:spPr>
            <a:xfrm>
              <a:off x="381000" y="5715000"/>
              <a:ext cx="3334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Outliers or Clusters???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/>
            <p:cNvCxnSpPr>
              <a:stCxn id="7" idx="3"/>
            </p:cNvCxnSpPr>
            <p:nvPr/>
          </p:nvCxnSpPr>
          <p:spPr>
            <a:xfrm flipV="1">
              <a:off x="3715567" y="3124200"/>
              <a:ext cx="4590233" cy="282163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82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Toy Example,  Euclidean Distance</a:t>
            </a:r>
          </a:p>
          <a:p>
            <a:pPr marL="0" indent="0" eaLnBrk="1" hangingPunct="1">
              <a:buNone/>
            </a:pP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Ward’s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Linkage     (Cut at 4 Clusters)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Likes 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Balanced 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Splits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2" t="4391" r="17044" b="25006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Example, 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Euclidean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Linkages:  Distances Between Clusters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362200" y="4114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971800" y="45720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482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43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34000" y="403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95400" y="3733800"/>
            <a:ext cx="5493812" cy="2514600"/>
            <a:chOff x="1295400" y="3733800"/>
            <a:chExt cx="5493812" cy="2514600"/>
          </a:xfrm>
        </p:grpSpPr>
        <p:cxnSp>
          <p:nvCxnSpPr>
            <p:cNvPr id="18" name="Straight Connector 17"/>
            <p:cNvCxnSpPr>
              <a:stCxn id="2" idx="2"/>
              <a:endCxn id="8" idx="6"/>
            </p:cNvCxnSpPr>
            <p:nvPr/>
          </p:nvCxnSpPr>
          <p:spPr>
            <a:xfrm>
              <a:off x="2362200" y="4191000"/>
              <a:ext cx="2133600" cy="2286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6" idx="2"/>
              <a:endCxn id="9" idx="6"/>
            </p:cNvCxnSpPr>
            <p:nvPr/>
          </p:nvCxnSpPr>
          <p:spPr>
            <a:xfrm flipV="1">
              <a:off x="2971800" y="4114800"/>
              <a:ext cx="2514600" cy="5334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6" idx="7"/>
            </p:cNvCxnSpPr>
            <p:nvPr/>
          </p:nvCxnSpPr>
          <p:spPr>
            <a:xfrm flipV="1">
              <a:off x="3101882" y="3733800"/>
              <a:ext cx="1660618" cy="860518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6" idx="2"/>
              <a:endCxn id="8" idx="6"/>
            </p:cNvCxnSpPr>
            <p:nvPr/>
          </p:nvCxnSpPr>
          <p:spPr>
            <a:xfrm flipV="1">
              <a:off x="2971800" y="4419600"/>
              <a:ext cx="1524000" cy="2286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2" idx="2"/>
              <a:endCxn id="9" idx="6"/>
            </p:cNvCxnSpPr>
            <p:nvPr/>
          </p:nvCxnSpPr>
          <p:spPr>
            <a:xfrm flipV="1">
              <a:off x="2362200" y="4114800"/>
              <a:ext cx="3124200" cy="762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" idx="2"/>
              <a:endCxn id="7" idx="6"/>
            </p:cNvCxnSpPr>
            <p:nvPr/>
          </p:nvCxnSpPr>
          <p:spPr>
            <a:xfrm flipV="1">
              <a:off x="2362200" y="3733800"/>
              <a:ext cx="2438400" cy="4572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1295400" y="5663625"/>
              <a:ext cx="54938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Based on </a:t>
              </a:r>
              <a:r>
                <a:rPr kumimoji="0" lang="en-US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Pairwise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Distances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54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>
            <a:stCxn id="6" idx="2"/>
            <a:endCxn id="8" idx="6"/>
          </p:cNvCxnSpPr>
          <p:nvPr/>
        </p:nvCxnSpPr>
        <p:spPr>
          <a:xfrm flipV="1">
            <a:off x="2971800" y="4419600"/>
            <a:ext cx="1524000" cy="2286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" idx="2"/>
            <a:endCxn id="8" idx="6"/>
          </p:cNvCxnSpPr>
          <p:nvPr/>
        </p:nvCxnSpPr>
        <p:spPr>
          <a:xfrm>
            <a:off x="2362200" y="4191000"/>
            <a:ext cx="2133600" cy="2286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" idx="2"/>
            <a:endCxn id="9" idx="6"/>
          </p:cNvCxnSpPr>
          <p:nvPr/>
        </p:nvCxnSpPr>
        <p:spPr>
          <a:xfrm flipV="1">
            <a:off x="2971800" y="4114800"/>
            <a:ext cx="2514600" cy="5334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" idx="2"/>
            <a:endCxn id="9" idx="6"/>
          </p:cNvCxnSpPr>
          <p:nvPr/>
        </p:nvCxnSpPr>
        <p:spPr>
          <a:xfrm flipV="1">
            <a:off x="2362200" y="4114800"/>
            <a:ext cx="3124200" cy="7620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2" idx="2"/>
            <a:endCxn id="7" idx="6"/>
          </p:cNvCxnSpPr>
          <p:nvPr/>
        </p:nvCxnSpPr>
        <p:spPr>
          <a:xfrm flipV="1">
            <a:off x="2362200" y="3733800"/>
            <a:ext cx="2438400" cy="4572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7"/>
          </p:cNvCxnSpPr>
          <p:nvPr/>
        </p:nvCxnSpPr>
        <p:spPr>
          <a:xfrm flipV="1">
            <a:off x="3101882" y="3733800"/>
            <a:ext cx="1660618" cy="860518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Example, 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Euclidean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Complete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Linkage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Idea:  Cluster Distance = Max Pairwise Dist. 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362200" y="4114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971800" y="45720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482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43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34000" y="403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78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Example, 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Euclidean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Complete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Linkage     (Cut at 4 Clusters)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Clusters 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Avoid Far Away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Members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204" t="4431" r="19883" b="23279"/>
          <a:stretch/>
        </p:blipFill>
        <p:spPr>
          <a:xfrm>
            <a:off x="4724400" y="2362200"/>
            <a:ext cx="4419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6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>
            <a:stCxn id="6" idx="2"/>
            <a:endCxn id="9" idx="6"/>
          </p:cNvCxnSpPr>
          <p:nvPr/>
        </p:nvCxnSpPr>
        <p:spPr>
          <a:xfrm flipV="1">
            <a:off x="2971800" y="4114800"/>
            <a:ext cx="2514600" cy="5334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" idx="2"/>
            <a:endCxn id="9" idx="6"/>
          </p:cNvCxnSpPr>
          <p:nvPr/>
        </p:nvCxnSpPr>
        <p:spPr>
          <a:xfrm flipV="1">
            <a:off x="2362200" y="4114800"/>
            <a:ext cx="3124200" cy="762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6" idx="2"/>
            <a:endCxn id="8" idx="6"/>
          </p:cNvCxnSpPr>
          <p:nvPr/>
        </p:nvCxnSpPr>
        <p:spPr>
          <a:xfrm flipV="1">
            <a:off x="2971800" y="4419600"/>
            <a:ext cx="1524000" cy="2286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" idx="2"/>
            <a:endCxn id="8" idx="6"/>
          </p:cNvCxnSpPr>
          <p:nvPr/>
        </p:nvCxnSpPr>
        <p:spPr>
          <a:xfrm>
            <a:off x="2362200" y="4191000"/>
            <a:ext cx="2133600" cy="2286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2" idx="2"/>
            <a:endCxn id="7" idx="6"/>
          </p:cNvCxnSpPr>
          <p:nvPr/>
        </p:nvCxnSpPr>
        <p:spPr>
          <a:xfrm flipV="1">
            <a:off x="2362200" y="3733800"/>
            <a:ext cx="2438400" cy="4572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7"/>
          </p:cNvCxnSpPr>
          <p:nvPr/>
        </p:nvCxnSpPr>
        <p:spPr>
          <a:xfrm flipV="1">
            <a:off x="3101882" y="3733800"/>
            <a:ext cx="1660618" cy="86051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Example, 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Euclidean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Average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Linkage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Idea:  Cluster Distance = Avg. Pairwise Dist. 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362200" y="4114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971800" y="45720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482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43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34000" y="403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0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Example, 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Euclidean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Average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Linkage     (Cut at 4 Clusters)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Allows Outliers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To Split Off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But Still Groups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Round Clusters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461" t="4391" r="17044" b="25005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8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>
            <a:stCxn id="6" idx="2"/>
            <a:endCxn id="9" idx="6"/>
          </p:cNvCxnSpPr>
          <p:nvPr/>
        </p:nvCxnSpPr>
        <p:spPr>
          <a:xfrm flipV="1">
            <a:off x="2971800" y="4114800"/>
            <a:ext cx="2514600" cy="5334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6" idx="2"/>
            <a:endCxn id="8" idx="6"/>
          </p:cNvCxnSpPr>
          <p:nvPr/>
        </p:nvCxnSpPr>
        <p:spPr>
          <a:xfrm flipV="1">
            <a:off x="2971800" y="4419600"/>
            <a:ext cx="1524000" cy="22860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" idx="2"/>
            <a:endCxn id="8" idx="6"/>
          </p:cNvCxnSpPr>
          <p:nvPr/>
        </p:nvCxnSpPr>
        <p:spPr>
          <a:xfrm>
            <a:off x="2362200" y="4191000"/>
            <a:ext cx="2133600" cy="2286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" idx="2"/>
            <a:endCxn id="9" idx="6"/>
          </p:cNvCxnSpPr>
          <p:nvPr/>
        </p:nvCxnSpPr>
        <p:spPr>
          <a:xfrm flipV="1">
            <a:off x="2362200" y="4114800"/>
            <a:ext cx="3124200" cy="762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2" idx="2"/>
            <a:endCxn id="7" idx="6"/>
          </p:cNvCxnSpPr>
          <p:nvPr/>
        </p:nvCxnSpPr>
        <p:spPr>
          <a:xfrm flipV="1">
            <a:off x="2362200" y="3733800"/>
            <a:ext cx="2438400" cy="4572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7"/>
          </p:cNvCxnSpPr>
          <p:nvPr/>
        </p:nvCxnSpPr>
        <p:spPr>
          <a:xfrm flipV="1">
            <a:off x="3101882" y="3733800"/>
            <a:ext cx="1660618" cy="860518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Example, 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Euclidean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Single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Linkage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Idea:  Cluster Distance = Min Pairwise Dist. 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362200" y="4114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971800" y="45720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482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43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34000" y="403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4091</TotalTime>
  <Words>7645</Words>
  <Application>Microsoft Office PowerPoint</Application>
  <PresentationFormat>On-screen Show (4:3)</PresentationFormat>
  <Paragraphs>2018</Paragraphs>
  <Slides>244</Slides>
  <Notes>205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244</vt:i4>
      </vt:variant>
    </vt:vector>
  </HeadingPairs>
  <TitlesOfParts>
    <vt:vector size="259" baseType="lpstr">
      <vt:lpstr>Arial Unicode MS</vt:lpstr>
      <vt:lpstr>맑은 고딕</vt:lpstr>
      <vt:lpstr>Arial</vt:lpstr>
      <vt:lpstr>Cambria Math</vt:lpstr>
      <vt:lpstr>Courier New</vt:lpstr>
      <vt:lpstr>굴림</vt:lpstr>
      <vt:lpstr>굴림</vt:lpstr>
      <vt:lpstr>Tahoma</vt:lpstr>
      <vt:lpstr>Times New Roman</vt:lpstr>
      <vt:lpstr>Wingdings</vt:lpstr>
      <vt:lpstr>1_Default Design</vt:lpstr>
      <vt:lpstr>Default Design</vt:lpstr>
      <vt:lpstr>2_Default Design</vt:lpstr>
      <vt:lpstr>12_Default Design</vt:lpstr>
      <vt:lpstr>Equation</vt:lpstr>
      <vt:lpstr>BD2K Module – Clustering February 16, 2020</vt:lpstr>
      <vt:lpstr>A Personal View</vt:lpstr>
      <vt:lpstr>Data Visualizations</vt:lpstr>
      <vt:lpstr>Data Visualizations</vt:lpstr>
      <vt:lpstr>Heat-Map Views</vt:lpstr>
      <vt:lpstr>Heat-Map Views</vt:lpstr>
      <vt:lpstr>Heat-Map Views</vt:lpstr>
      <vt:lpstr>Heat-Map Views</vt:lpstr>
      <vt:lpstr>Heat-Map Views</vt:lpstr>
      <vt:lpstr>Heat-Map Views</vt:lpstr>
      <vt:lpstr>Heat-Map Views</vt:lpstr>
      <vt:lpstr>Heat-Map Views</vt:lpstr>
      <vt:lpstr>Heat-Map Views</vt:lpstr>
      <vt:lpstr>Heat-Map Views</vt:lpstr>
      <vt:lpstr>Heat-Map Views</vt:lpstr>
      <vt:lpstr>Heat-Map Views</vt:lpstr>
      <vt:lpstr>RNAseq Data Example</vt:lpstr>
      <vt:lpstr>RNAseq Data Example</vt:lpstr>
      <vt:lpstr>RNAseq Data Example</vt:lpstr>
      <vt:lpstr>RNAseq Data Example</vt:lpstr>
      <vt:lpstr>RNAseq Data Example</vt:lpstr>
      <vt:lpstr>RNAseq Data Example</vt:lpstr>
      <vt:lpstr>RNAseq Data Example</vt:lpstr>
      <vt:lpstr>Data Visualizations</vt:lpstr>
      <vt:lpstr>Kernel Density Estimation</vt:lpstr>
      <vt:lpstr>Kernel Density Estimation</vt:lpstr>
      <vt:lpstr>Kernel Density Estimation</vt:lpstr>
      <vt:lpstr>Data Visualizations</vt:lpstr>
      <vt:lpstr>Visualization Challenge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Scatterplot Matrix View</vt:lpstr>
      <vt:lpstr>Scatterplot Matrix View</vt:lpstr>
      <vt:lpstr>Marginal Distribution Plots</vt:lpstr>
      <vt:lpstr>Scatterplot Matrix View</vt:lpstr>
      <vt:lpstr>Scatterplot Matrix View</vt:lpstr>
      <vt:lpstr>Scatterplot Matrix View</vt:lpstr>
      <vt:lpstr>Scatterplot Matrix View</vt:lpstr>
      <vt:lpstr>RNAseq Data Example</vt:lpstr>
      <vt:lpstr>RNAseq Data Example</vt:lpstr>
      <vt:lpstr>RNAseq Data Example</vt:lpstr>
      <vt:lpstr>RNAseq Data Example</vt:lpstr>
      <vt:lpstr>RNAseq Data Example</vt:lpstr>
      <vt:lpstr>RNAseq Data Example</vt:lpstr>
      <vt:lpstr>RNAseq Data Example</vt:lpstr>
      <vt:lpstr>RNAseq Data Example</vt:lpstr>
      <vt:lpstr>RNAseq Data Example</vt:lpstr>
      <vt:lpstr>Heat-Map Views</vt:lpstr>
      <vt:lpstr>Heat-Map Views</vt:lpstr>
      <vt:lpstr>Heat-Map Views</vt:lpstr>
      <vt:lpstr>Heat-Map Views</vt:lpstr>
      <vt:lpstr>Heat-Map Views</vt:lpstr>
      <vt:lpstr>Heat-Map Views</vt:lpstr>
      <vt:lpstr>Heat-Map Views</vt:lpstr>
      <vt:lpstr>Heat-Map Views</vt:lpstr>
      <vt:lpstr>Heat-Map Views</vt:lpstr>
      <vt:lpstr>Clustering</vt:lpstr>
      <vt:lpstr>Clustering</vt:lpstr>
      <vt:lpstr>K-means Clustering</vt:lpstr>
      <vt:lpstr>K-means Clustering</vt:lpstr>
      <vt:lpstr>K-means Clustering</vt:lpstr>
      <vt:lpstr>K-means Clustering</vt:lpstr>
      <vt:lpstr>K-means Clustering</vt:lpstr>
      <vt:lpstr>K-Means Clustering</vt:lpstr>
      <vt:lpstr>K-Means Clustering</vt:lpstr>
      <vt:lpstr>K-Means Clustering</vt:lpstr>
      <vt:lpstr>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SigClust</vt:lpstr>
      <vt:lpstr>Common Genomic Analytic Approach:  Clustering</vt:lpstr>
      <vt:lpstr>Interesting Statistical Problem</vt:lpstr>
      <vt:lpstr>First Approaches:   Hypo Testing</vt:lpstr>
      <vt:lpstr>DiProPerm Hypothesis Test</vt:lpstr>
      <vt:lpstr>DiProPerm Hypothesis Test</vt:lpstr>
      <vt:lpstr>First Approaches:   Hypo Testing</vt:lpstr>
      <vt:lpstr>Clarifying Simple Example</vt:lpstr>
      <vt:lpstr>Clarifying Simple Example</vt:lpstr>
      <vt:lpstr>Clarifying Simple Example</vt:lpstr>
      <vt:lpstr>Clarifying Simple Example</vt:lpstr>
      <vt:lpstr>Clarifying Simple Example</vt:lpstr>
      <vt:lpstr>Statistical Significance of Clusters</vt:lpstr>
      <vt:lpstr>SigClust Statistic – 2-Means Cluster Index</vt:lpstr>
      <vt:lpstr>SigClust Statistic – 2-Means Cluster Index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Gaussian null distribut’n</vt:lpstr>
      <vt:lpstr>SigClust Gaussian null distribut’n</vt:lpstr>
      <vt:lpstr>SigClust Gaussian null distribution - Simulation</vt:lpstr>
      <vt:lpstr>SigClust Gaussian null distribution - Simulation</vt:lpstr>
      <vt:lpstr>An example (details to follow)</vt:lpstr>
      <vt:lpstr>SigClust Modalities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Limitation of PCA</vt:lpstr>
      <vt:lpstr>Limitation of PCA</vt:lpstr>
      <vt:lpstr>Limitation of PCA, Toy E.g.</vt:lpstr>
      <vt:lpstr>Limitation of PCA</vt:lpstr>
      <vt:lpstr>Limitation of PCA, Toy E.g.</vt:lpstr>
      <vt:lpstr>Limitation of PCA</vt:lpstr>
      <vt:lpstr>Limitation of PCA</vt:lpstr>
      <vt:lpstr>Limitation of PCA,   E.g.</vt:lpstr>
      <vt:lpstr>NCI 60 Data</vt:lpstr>
      <vt:lpstr>PCA Visualization of NCI 60 Data</vt:lpstr>
      <vt:lpstr>NCI 60:  Can we find classes Using PCA view?</vt:lpstr>
      <vt:lpstr>NCI 60:  Can we find classes Using PCA view?</vt:lpstr>
      <vt:lpstr>PCA Visualization of NCI 60 Data</vt:lpstr>
      <vt:lpstr>NCI 60:  Can we find classes Using PCA 5-8?</vt:lpstr>
      <vt:lpstr>NCI 60:  Can we find classes Using PCA 5-8?</vt:lpstr>
      <vt:lpstr>NCI 60:  Can we find classes Using PCA 9-12?</vt:lpstr>
      <vt:lpstr>NCI 60:  Can we find classes Using PCA 9-12?</vt:lpstr>
      <vt:lpstr>NCI 60:  Can we find classes Using PCA 1-4 vs. 5-8?</vt:lpstr>
      <vt:lpstr>NCI 60:  Can we find classes Using PCA 1-4 vs. 5-8?</vt:lpstr>
      <vt:lpstr>NCI 60:  Can we find classes Using PCA 1-4 vs. 9-12?</vt:lpstr>
      <vt:lpstr>NCI 60:  Can we find classes Using PCA 5-8 vs. 9-12?</vt:lpstr>
      <vt:lpstr>PCA Visualization of NCI 60 Data</vt:lpstr>
      <vt:lpstr>Visualization of NCI 60 Data</vt:lpstr>
      <vt:lpstr>NCI 60:  Views using DWD Dir’ns (focus on biology)</vt:lpstr>
      <vt:lpstr>DWD Visualization of NCI 60 Data</vt:lpstr>
      <vt:lpstr>DWD Visualization</vt:lpstr>
      <vt:lpstr>NCI 60:  Views using DWD Dir’ns (focus on biology)</vt:lpstr>
      <vt:lpstr>PCA Visualization of NCI 60 Data</vt:lpstr>
      <vt:lpstr>Caution</vt:lpstr>
      <vt:lpstr>Caution</vt:lpstr>
      <vt:lpstr>Caution</vt:lpstr>
      <vt:lpstr>Caution</vt:lpstr>
      <vt:lpstr>Caution</vt:lpstr>
      <vt:lpstr>Caution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Object Oriented Data Analysis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JS Marron</cp:lastModifiedBy>
  <cp:revision>241</cp:revision>
  <dcterms:created xsi:type="dcterms:W3CDTF">2001-06-08T01:38:43Z</dcterms:created>
  <dcterms:modified xsi:type="dcterms:W3CDTF">2020-02-17T03:02:55Z</dcterms:modified>
</cp:coreProperties>
</file>